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9"/>
  </p:notesMasterIdLst>
  <p:sldIdLst>
    <p:sldId id="256" r:id="rId2"/>
    <p:sldId id="299" r:id="rId3"/>
    <p:sldId id="261" r:id="rId4"/>
    <p:sldId id="262" r:id="rId5"/>
    <p:sldId id="285" r:id="rId6"/>
    <p:sldId id="286" r:id="rId7"/>
    <p:sldId id="287" r:id="rId8"/>
    <p:sldId id="263" r:id="rId9"/>
    <p:sldId id="264" r:id="rId10"/>
    <p:sldId id="265" r:id="rId11"/>
    <p:sldId id="266" r:id="rId12"/>
    <p:sldId id="267" r:id="rId13"/>
    <p:sldId id="300" r:id="rId14"/>
    <p:sldId id="301" r:id="rId15"/>
    <p:sldId id="303" r:id="rId16"/>
    <p:sldId id="284" r:id="rId17"/>
    <p:sldId id="302" r:id="rId18"/>
    <p:sldId id="268" r:id="rId19"/>
    <p:sldId id="304" r:id="rId20"/>
    <p:sldId id="305" r:id="rId21"/>
    <p:sldId id="269" r:id="rId22"/>
    <p:sldId id="270" r:id="rId23"/>
    <p:sldId id="272" r:id="rId24"/>
    <p:sldId id="273" r:id="rId25"/>
    <p:sldId id="274" r:id="rId26"/>
    <p:sldId id="306" r:id="rId27"/>
    <p:sldId id="307" r:id="rId28"/>
    <p:sldId id="308" r:id="rId29"/>
    <p:sldId id="309" r:id="rId30"/>
    <p:sldId id="313" r:id="rId31"/>
    <p:sldId id="275" r:id="rId32"/>
    <p:sldId id="311" r:id="rId33"/>
    <p:sldId id="276" r:id="rId34"/>
    <p:sldId id="277" r:id="rId35"/>
    <p:sldId id="278" r:id="rId36"/>
    <p:sldId id="279" r:id="rId37"/>
    <p:sldId id="280" r:id="rId38"/>
    <p:sldId id="290" r:id="rId39"/>
    <p:sldId id="291" r:id="rId40"/>
    <p:sldId id="292" r:id="rId41"/>
    <p:sldId id="293" r:id="rId42"/>
    <p:sldId id="294" r:id="rId43"/>
    <p:sldId id="295" r:id="rId44"/>
    <p:sldId id="296" r:id="rId45"/>
    <p:sldId id="298" r:id="rId46"/>
    <p:sldId id="312" r:id="rId47"/>
    <p:sldId id="297" r:id="rId48"/>
  </p:sldIdLst>
  <p:sldSz cx="9144000" cy="6858000" type="screen4x3"/>
  <p:notesSz cx="7099300" cy="10234613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9200"/>
    <a:srgbClr val="0033CC"/>
    <a:srgbClr val="FF33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26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CBCE0061-47C3-4BCD-8BB4-B56E7283AA9E}" type="datetimeFigureOut">
              <a:rPr lang="en-US"/>
              <a:pPr>
                <a:defRPr/>
              </a:pPr>
              <a:t>4/19/2017</a:t>
            </a:fld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69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Clique para editar os estilos do texto mestre</a:t>
            </a:r>
          </a:p>
          <a:p>
            <a:pPr lvl="1"/>
            <a:r>
              <a:rPr lang="en-US" noProof="0" smtClean="0"/>
              <a:t>Segundo nível</a:t>
            </a:r>
          </a:p>
          <a:p>
            <a:pPr lvl="2"/>
            <a:r>
              <a:rPr lang="en-US" noProof="0" smtClean="0"/>
              <a:t>Terceiro nível</a:t>
            </a:r>
          </a:p>
          <a:p>
            <a:pPr lvl="3"/>
            <a:r>
              <a:rPr lang="en-US" noProof="0" smtClean="0"/>
              <a:t>Quarto nível</a:t>
            </a:r>
          </a:p>
          <a:p>
            <a:pPr lvl="4"/>
            <a:r>
              <a:rPr lang="en-US" noProof="0" smtClean="0"/>
              <a:t>Quinto nível</a:t>
            </a:r>
          </a:p>
        </p:txBody>
      </p:sp>
      <p:sp>
        <p:nvSpPr>
          <p:cNvPr id="1269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69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7C9D49A-EE8D-4EBA-A4DA-03233D17792C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0989516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6067425"/>
            <a:ext cx="196215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628A893-7B75-45F0-B7C3-DC0713674CAC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795805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636B5A-EA3F-4DA7-960E-202F8B7F60FB}" type="datetime1">
              <a:rPr lang="pt-BR"/>
              <a:pPr>
                <a:defRPr/>
              </a:pPr>
              <a:t>19/04/2017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92673-93DF-4C92-8C18-DFDD2ADAA2F8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235775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FE6C7C-2736-4EDF-89BD-D4F1D31551CB}" type="datetime1">
              <a:rPr lang="pt-BR"/>
              <a:pPr>
                <a:defRPr/>
              </a:pPr>
              <a:t>19/04/2017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B53FC5-9AB0-49C6-A67C-7E262D9038BB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464958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6067425"/>
            <a:ext cx="196215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70E4C29-864B-4761-8699-F14BADDB045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524801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4CC0A-5D92-43CC-B1A7-5CC1A4D75EEE}" type="datetime1">
              <a:rPr lang="pt-BR"/>
              <a:pPr>
                <a:defRPr/>
              </a:pPr>
              <a:t>19/04/2017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420C42-E6F3-4741-82E7-54291481AFE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26014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95D818-50D3-4AB2-8478-0F938CED27D3}" type="datetime1">
              <a:rPr lang="pt-BR"/>
              <a:pPr>
                <a:defRPr/>
              </a:pPr>
              <a:t>19/04/2017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40F437-5D9A-4748-B98C-169CD073204A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335303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0557BD-8A43-4168-A90E-7A4A46D526BA}" type="datetime1">
              <a:rPr lang="pt-BR"/>
              <a:pPr>
                <a:defRPr/>
              </a:pPr>
              <a:t>19/04/2017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89F48F-5B0C-44D4-8177-68F11DCA126F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920074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BBB9C4-99B2-4F9E-8504-955648FA35D3}" type="datetime1">
              <a:rPr lang="pt-BR"/>
              <a:pPr>
                <a:defRPr/>
              </a:pPr>
              <a:t>19/04/2017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58D0FC-4C84-4BF4-9789-10D6B9754CCE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739814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3EB7A8-0C5C-4300-94C5-8C4AE1BAB15D}" type="datetime1">
              <a:rPr lang="pt-BR"/>
              <a:pPr>
                <a:defRPr/>
              </a:pPr>
              <a:t>19/04/2017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D87D0-F48E-446E-B290-3D594ECD7F48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447959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1B8F6-33B6-4E95-96B3-81A7D6FD0AB9}" type="datetime1">
              <a:rPr lang="pt-BR"/>
              <a:pPr>
                <a:defRPr/>
              </a:pPr>
              <a:t>19/04/2017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2B63B-6B45-43D4-9461-65489FFFDC15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008202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791D1-85ED-48E0-91F4-0379749318BC}" type="datetime1">
              <a:rPr lang="pt-BR"/>
              <a:pPr>
                <a:defRPr/>
              </a:pPr>
              <a:t>19/04/2017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60EA9B-6A9F-41B2-A1C9-1776BB1940F9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989216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5B4F843-1C45-4BD3-8057-89358A738435}" type="datetime1">
              <a:rPr lang="pt-BR"/>
              <a:pPr>
                <a:defRPr/>
              </a:pPr>
              <a:t>19/04/2017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4187000-621F-44AD-B6A8-8A4B9FC38D4D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4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0133351-900D-47CD-825E-2387FD82E1C0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5123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Álgebra Linear</a:t>
            </a:r>
            <a:br>
              <a:rPr lang="pt-BR" altLang="pt-BR" sz="4000" smtClean="0"/>
            </a:br>
            <a:r>
              <a:rPr lang="pt-BR" altLang="pt-BR" sz="4000" smtClean="0"/>
              <a:t>Determinante e Matriz Inversa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Prof. Paulo Salgado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sz="2400" dirty="0" smtClean="0"/>
              <a:t>psgmn@cin.ufpe.br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F1D28D4-9F60-4FBE-A584-0C43C099FF71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14339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Determinante</a:t>
            </a:r>
          </a:p>
        </p:txBody>
      </p:sp>
      <p:sp>
        <p:nvSpPr>
          <p:cNvPr id="14340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2800" smtClean="0"/>
              <a:t>Considere o determinante de:</a:t>
            </a:r>
            <a:endParaRPr lang="pt-BR" altLang="pt-BR" sz="2800" smtClean="0">
              <a:sym typeface="Symbol" panose="05050102010706020507" pitchFamily="18" charset="2"/>
            </a:endParaRPr>
          </a:p>
        </p:txBody>
      </p:sp>
      <p:sp>
        <p:nvSpPr>
          <p:cNvPr id="14341" name="Text Box 8"/>
          <p:cNvSpPr txBox="1">
            <a:spLocks noChangeArrowheads="1"/>
          </p:cNvSpPr>
          <p:nvPr/>
        </p:nvSpPr>
        <p:spPr bwMode="auto">
          <a:xfrm>
            <a:off x="1166813" y="2346325"/>
            <a:ext cx="2338387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000">
                <a:latin typeface="Arial" panose="020B0604020202020204" pitchFamily="34" charset="0"/>
              </a:rPr>
              <a:t>a</a:t>
            </a:r>
            <a:r>
              <a:rPr lang="en-US" altLang="pt-BR" sz="2000" baseline="-25000">
                <a:latin typeface="Arial" panose="020B0604020202020204" pitchFamily="34" charset="0"/>
              </a:rPr>
              <a:t>11</a:t>
            </a:r>
            <a:r>
              <a:rPr lang="en-US" altLang="pt-BR" sz="2000">
                <a:latin typeface="Arial" panose="020B0604020202020204" pitchFamily="34" charset="0"/>
              </a:rPr>
              <a:t>	a</a:t>
            </a:r>
            <a:r>
              <a:rPr lang="en-US" altLang="pt-BR" sz="2000" baseline="-25000">
                <a:latin typeface="Arial" panose="020B0604020202020204" pitchFamily="34" charset="0"/>
              </a:rPr>
              <a:t>12</a:t>
            </a:r>
            <a:r>
              <a:rPr lang="en-US" altLang="pt-BR" sz="2000">
                <a:latin typeface="Arial" panose="020B0604020202020204" pitchFamily="34" charset="0"/>
              </a:rPr>
              <a:t>	a</a:t>
            </a:r>
            <a:r>
              <a:rPr lang="en-US" altLang="pt-BR" sz="2000" baseline="-25000">
                <a:latin typeface="Arial" panose="020B0604020202020204" pitchFamily="34" charset="0"/>
              </a:rPr>
              <a:t>13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000">
                <a:latin typeface="Arial" panose="020B0604020202020204" pitchFamily="34" charset="0"/>
              </a:rPr>
              <a:t>a</a:t>
            </a:r>
            <a:r>
              <a:rPr lang="en-US" altLang="pt-BR" sz="2000" baseline="-25000">
                <a:latin typeface="Arial" panose="020B0604020202020204" pitchFamily="34" charset="0"/>
              </a:rPr>
              <a:t>21	</a:t>
            </a:r>
            <a:r>
              <a:rPr lang="en-US" altLang="pt-BR" sz="2000">
                <a:latin typeface="Arial" panose="020B0604020202020204" pitchFamily="34" charset="0"/>
              </a:rPr>
              <a:t>a</a:t>
            </a:r>
            <a:r>
              <a:rPr lang="en-US" altLang="pt-BR" sz="2000" baseline="-25000">
                <a:latin typeface="Arial" panose="020B0604020202020204" pitchFamily="34" charset="0"/>
              </a:rPr>
              <a:t>22</a:t>
            </a:r>
            <a:r>
              <a:rPr lang="en-US" altLang="pt-BR" sz="2000">
                <a:latin typeface="Arial" panose="020B0604020202020204" pitchFamily="34" charset="0"/>
              </a:rPr>
              <a:t>	a</a:t>
            </a:r>
            <a:r>
              <a:rPr lang="en-US" altLang="pt-BR" sz="2000" baseline="-25000">
                <a:latin typeface="Arial" panose="020B0604020202020204" pitchFamily="34" charset="0"/>
              </a:rPr>
              <a:t>23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000">
                <a:latin typeface="Arial" panose="020B0604020202020204" pitchFamily="34" charset="0"/>
              </a:rPr>
              <a:t>a</a:t>
            </a:r>
            <a:r>
              <a:rPr lang="en-US" altLang="pt-BR" sz="2000" baseline="-25000">
                <a:latin typeface="Arial" panose="020B0604020202020204" pitchFamily="34" charset="0"/>
              </a:rPr>
              <a:t>31	</a:t>
            </a:r>
            <a:r>
              <a:rPr lang="en-US" altLang="pt-BR" sz="2000">
                <a:latin typeface="Arial" panose="020B0604020202020204" pitchFamily="34" charset="0"/>
              </a:rPr>
              <a:t>a</a:t>
            </a:r>
            <a:r>
              <a:rPr lang="en-US" altLang="pt-BR" sz="2000" baseline="-25000">
                <a:latin typeface="Arial" panose="020B0604020202020204" pitchFamily="34" charset="0"/>
              </a:rPr>
              <a:t>32</a:t>
            </a:r>
            <a:r>
              <a:rPr lang="en-US" altLang="pt-BR" sz="2000">
                <a:latin typeface="Arial" panose="020B0604020202020204" pitchFamily="34" charset="0"/>
              </a:rPr>
              <a:t>	a</a:t>
            </a:r>
            <a:r>
              <a:rPr lang="en-US" altLang="pt-BR" sz="2000" baseline="-25000">
                <a:latin typeface="Arial" panose="020B0604020202020204" pitchFamily="34" charset="0"/>
              </a:rPr>
              <a:t>33</a:t>
            </a:r>
          </a:p>
        </p:txBody>
      </p:sp>
      <p:sp>
        <p:nvSpPr>
          <p:cNvPr id="14342" name="AutoShape 9"/>
          <p:cNvSpPr>
            <a:spLocks noChangeArrowheads="1"/>
          </p:cNvSpPr>
          <p:nvPr/>
        </p:nvSpPr>
        <p:spPr bwMode="auto">
          <a:xfrm>
            <a:off x="1114425" y="2351088"/>
            <a:ext cx="2520950" cy="1077912"/>
          </a:xfrm>
          <a:prstGeom prst="bracketPair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14343" name="Text Box 10"/>
          <p:cNvSpPr txBox="1">
            <a:spLocks noChangeArrowheads="1"/>
          </p:cNvSpPr>
          <p:nvPr/>
        </p:nvSpPr>
        <p:spPr bwMode="auto">
          <a:xfrm>
            <a:off x="3779838" y="2463800"/>
            <a:ext cx="4856162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400">
                <a:latin typeface="Arial" panose="020B0604020202020204" pitchFamily="34" charset="0"/>
              </a:rPr>
              <a:t>= a</a:t>
            </a:r>
            <a:r>
              <a:rPr lang="en-US" altLang="pt-BR" sz="2400" baseline="-25000">
                <a:latin typeface="Arial" panose="020B0604020202020204" pitchFamily="34" charset="0"/>
              </a:rPr>
              <a:t>11</a:t>
            </a:r>
            <a:r>
              <a:rPr lang="en-US" altLang="pt-BR" sz="2400">
                <a:latin typeface="Arial" panose="020B0604020202020204" pitchFamily="34" charset="0"/>
              </a:rPr>
              <a:t>a</a:t>
            </a:r>
            <a:r>
              <a:rPr lang="en-US" altLang="pt-BR" sz="2400" baseline="-25000">
                <a:latin typeface="Arial" panose="020B0604020202020204" pitchFamily="34" charset="0"/>
              </a:rPr>
              <a:t>22</a:t>
            </a:r>
            <a:r>
              <a:rPr lang="en-US" altLang="pt-BR" sz="2400">
                <a:latin typeface="Arial" panose="020B0604020202020204" pitchFamily="34" charset="0"/>
              </a:rPr>
              <a:t>a</a:t>
            </a:r>
            <a:r>
              <a:rPr lang="en-US" altLang="pt-BR" sz="2400" baseline="-25000">
                <a:latin typeface="Arial" panose="020B0604020202020204" pitchFamily="34" charset="0"/>
              </a:rPr>
              <a:t>33</a:t>
            </a:r>
            <a:r>
              <a:rPr lang="en-US" altLang="pt-BR" sz="2400">
                <a:latin typeface="Arial" panose="020B0604020202020204" pitchFamily="34" charset="0"/>
              </a:rPr>
              <a:t> – a</a:t>
            </a:r>
            <a:r>
              <a:rPr lang="en-US" altLang="pt-BR" sz="2400" baseline="-25000">
                <a:latin typeface="Arial" panose="020B0604020202020204" pitchFamily="34" charset="0"/>
              </a:rPr>
              <a:t>11</a:t>
            </a:r>
            <a:r>
              <a:rPr lang="en-US" altLang="pt-BR" sz="2400">
                <a:latin typeface="Arial" panose="020B0604020202020204" pitchFamily="34" charset="0"/>
              </a:rPr>
              <a:t>a</a:t>
            </a:r>
            <a:r>
              <a:rPr lang="en-US" altLang="pt-BR" sz="2400" baseline="-25000">
                <a:latin typeface="Arial" panose="020B0604020202020204" pitchFamily="34" charset="0"/>
              </a:rPr>
              <a:t>23</a:t>
            </a:r>
            <a:r>
              <a:rPr lang="en-US" altLang="pt-BR" sz="2400">
                <a:latin typeface="Arial" panose="020B0604020202020204" pitchFamily="34" charset="0"/>
              </a:rPr>
              <a:t>a</a:t>
            </a:r>
            <a:r>
              <a:rPr lang="en-US" altLang="pt-BR" sz="2400" baseline="-25000">
                <a:latin typeface="Arial" panose="020B0604020202020204" pitchFamily="34" charset="0"/>
              </a:rPr>
              <a:t>32</a:t>
            </a:r>
            <a:r>
              <a:rPr lang="en-US" altLang="pt-BR" sz="2400">
                <a:latin typeface="Arial" panose="020B0604020202020204" pitchFamily="34" charset="0"/>
              </a:rPr>
              <a:t> – a</a:t>
            </a:r>
            <a:r>
              <a:rPr lang="en-US" altLang="pt-BR" sz="2400" baseline="-25000">
                <a:latin typeface="Arial" panose="020B0604020202020204" pitchFamily="34" charset="0"/>
              </a:rPr>
              <a:t>12</a:t>
            </a:r>
            <a:r>
              <a:rPr lang="en-US" altLang="pt-BR" sz="2400">
                <a:latin typeface="Arial" panose="020B0604020202020204" pitchFamily="34" charset="0"/>
              </a:rPr>
              <a:t>a</a:t>
            </a:r>
            <a:r>
              <a:rPr lang="en-US" altLang="pt-BR" sz="2400" baseline="-25000">
                <a:latin typeface="Arial" panose="020B0604020202020204" pitchFamily="34" charset="0"/>
              </a:rPr>
              <a:t>21</a:t>
            </a:r>
            <a:r>
              <a:rPr lang="en-US" altLang="pt-BR" sz="2400">
                <a:latin typeface="Arial" panose="020B0604020202020204" pitchFamily="34" charset="0"/>
              </a:rPr>
              <a:t>a</a:t>
            </a:r>
            <a:r>
              <a:rPr lang="en-US" altLang="pt-BR" sz="2400" baseline="-25000">
                <a:latin typeface="Arial" panose="020B0604020202020204" pitchFamily="34" charset="0"/>
              </a:rPr>
              <a:t>33</a:t>
            </a:r>
            <a:r>
              <a:rPr lang="en-US" altLang="pt-BR" sz="2400">
                <a:latin typeface="Arial" panose="020B060402020202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400">
                <a:latin typeface="Arial" panose="020B0604020202020204" pitchFamily="34" charset="0"/>
              </a:rPr>
              <a:t>  + a</a:t>
            </a:r>
            <a:r>
              <a:rPr lang="en-US" altLang="pt-BR" sz="2400" baseline="-25000">
                <a:latin typeface="Arial" panose="020B0604020202020204" pitchFamily="34" charset="0"/>
              </a:rPr>
              <a:t>12</a:t>
            </a:r>
            <a:r>
              <a:rPr lang="en-US" altLang="pt-BR" sz="2400">
                <a:latin typeface="Arial" panose="020B0604020202020204" pitchFamily="34" charset="0"/>
              </a:rPr>
              <a:t>a</a:t>
            </a:r>
            <a:r>
              <a:rPr lang="en-US" altLang="pt-BR" sz="2400" baseline="-25000">
                <a:latin typeface="Arial" panose="020B0604020202020204" pitchFamily="34" charset="0"/>
              </a:rPr>
              <a:t>23</a:t>
            </a:r>
            <a:r>
              <a:rPr lang="en-US" altLang="pt-BR" sz="2400">
                <a:latin typeface="Arial" panose="020B0604020202020204" pitchFamily="34" charset="0"/>
              </a:rPr>
              <a:t>a</a:t>
            </a:r>
            <a:r>
              <a:rPr lang="en-US" altLang="pt-BR" sz="2400" baseline="-25000">
                <a:latin typeface="Arial" panose="020B0604020202020204" pitchFamily="34" charset="0"/>
              </a:rPr>
              <a:t>31</a:t>
            </a:r>
            <a:r>
              <a:rPr lang="en-US" altLang="pt-BR" sz="2400">
                <a:latin typeface="Arial" panose="020B0604020202020204" pitchFamily="34" charset="0"/>
              </a:rPr>
              <a:t> + a</a:t>
            </a:r>
            <a:r>
              <a:rPr lang="en-US" altLang="pt-BR" sz="2400" baseline="-25000">
                <a:latin typeface="Arial" panose="020B0604020202020204" pitchFamily="34" charset="0"/>
              </a:rPr>
              <a:t>13</a:t>
            </a:r>
            <a:r>
              <a:rPr lang="en-US" altLang="pt-BR" sz="2400">
                <a:latin typeface="Arial" panose="020B0604020202020204" pitchFamily="34" charset="0"/>
              </a:rPr>
              <a:t>a</a:t>
            </a:r>
            <a:r>
              <a:rPr lang="en-US" altLang="pt-BR" sz="2400" baseline="-25000">
                <a:latin typeface="Arial" panose="020B0604020202020204" pitchFamily="34" charset="0"/>
              </a:rPr>
              <a:t>21</a:t>
            </a:r>
            <a:r>
              <a:rPr lang="en-US" altLang="pt-BR" sz="2400">
                <a:latin typeface="Arial" panose="020B0604020202020204" pitchFamily="34" charset="0"/>
              </a:rPr>
              <a:t>a</a:t>
            </a:r>
            <a:r>
              <a:rPr lang="en-US" altLang="pt-BR" sz="2400" baseline="-25000">
                <a:latin typeface="Arial" panose="020B0604020202020204" pitchFamily="34" charset="0"/>
              </a:rPr>
              <a:t>32</a:t>
            </a:r>
            <a:r>
              <a:rPr lang="en-US" altLang="pt-BR" sz="2400">
                <a:latin typeface="Arial" panose="020B0604020202020204" pitchFamily="34" charset="0"/>
              </a:rPr>
              <a:t> – a</a:t>
            </a:r>
            <a:r>
              <a:rPr lang="en-US" altLang="pt-BR" sz="2400" baseline="-25000">
                <a:latin typeface="Arial" panose="020B0604020202020204" pitchFamily="34" charset="0"/>
              </a:rPr>
              <a:t>13</a:t>
            </a:r>
            <a:r>
              <a:rPr lang="en-US" altLang="pt-BR" sz="2400">
                <a:latin typeface="Arial" panose="020B0604020202020204" pitchFamily="34" charset="0"/>
              </a:rPr>
              <a:t>a</a:t>
            </a:r>
            <a:r>
              <a:rPr lang="en-US" altLang="pt-BR" sz="2400" baseline="-25000">
                <a:latin typeface="Arial" panose="020B0604020202020204" pitchFamily="34" charset="0"/>
              </a:rPr>
              <a:t>22</a:t>
            </a:r>
            <a:r>
              <a:rPr lang="en-US" altLang="pt-BR" sz="2400">
                <a:latin typeface="Arial" panose="020B0604020202020204" pitchFamily="34" charset="0"/>
              </a:rPr>
              <a:t>a</a:t>
            </a:r>
            <a:r>
              <a:rPr lang="en-US" altLang="pt-BR" sz="2400" baseline="-25000">
                <a:latin typeface="Arial" panose="020B0604020202020204" pitchFamily="34" charset="0"/>
              </a:rPr>
              <a:t>31</a:t>
            </a:r>
          </a:p>
        </p:txBody>
      </p:sp>
      <p:sp>
        <p:nvSpPr>
          <p:cNvPr id="14344" name="Text Box 11"/>
          <p:cNvSpPr txBox="1">
            <a:spLocks noChangeArrowheads="1"/>
          </p:cNvSpPr>
          <p:nvPr/>
        </p:nvSpPr>
        <p:spPr bwMode="auto">
          <a:xfrm>
            <a:off x="684213" y="3573463"/>
            <a:ext cx="7712075" cy="228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2400">
                <a:latin typeface="Arial" panose="020B0604020202020204" pitchFamily="34" charset="0"/>
              </a:rPr>
              <a:t>Observe que: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2400">
                <a:latin typeface="Arial" panose="020B0604020202020204" pitchFamily="34" charset="0"/>
              </a:rPr>
              <a:t>1) temos, no resultado, cada parcela da forma a</a:t>
            </a:r>
            <a:r>
              <a:rPr lang="pt-BR" altLang="pt-BR" sz="2400" baseline="-25000">
                <a:latin typeface="Arial" panose="020B0604020202020204" pitchFamily="34" charset="0"/>
              </a:rPr>
              <a:t>1i</a:t>
            </a:r>
            <a:r>
              <a:rPr lang="pt-BR" altLang="pt-BR" sz="2400">
                <a:latin typeface="Arial" panose="020B0604020202020204" pitchFamily="34" charset="0"/>
              </a:rPr>
              <a:t>a</a:t>
            </a:r>
            <a:r>
              <a:rPr lang="pt-BR" altLang="pt-BR" sz="2400" baseline="-25000">
                <a:latin typeface="Arial" panose="020B0604020202020204" pitchFamily="34" charset="0"/>
              </a:rPr>
              <a:t>2j</a:t>
            </a:r>
            <a:r>
              <a:rPr lang="pt-BR" altLang="pt-BR" sz="2400">
                <a:latin typeface="Arial" panose="020B0604020202020204" pitchFamily="34" charset="0"/>
              </a:rPr>
              <a:t>a</a:t>
            </a:r>
            <a:r>
              <a:rPr lang="pt-BR" altLang="pt-BR" sz="2400" baseline="-25000">
                <a:latin typeface="Arial" panose="020B0604020202020204" pitchFamily="34" charset="0"/>
              </a:rPr>
              <a:t>3k</a:t>
            </a:r>
            <a:r>
              <a:rPr lang="pt-BR" altLang="pt-BR" sz="2400">
                <a:latin typeface="Arial" panose="020B0604020202020204" pitchFamily="34" charset="0"/>
              </a:rPr>
              <a:t>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2400">
                <a:latin typeface="Arial" panose="020B0604020202020204" pitchFamily="34" charset="0"/>
              </a:rPr>
              <a:t>onde i, j, k são todas as permutações de 1, 2, 3: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2400">
                <a:latin typeface="Arial" panose="020B0604020202020204" pitchFamily="34" charset="0"/>
              </a:rPr>
              <a:t>(1, 2, 3), (1, 3, 2), (2, 1, 3), (2, 3, 1), (3, 1, 2), (3, 2, 1)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2400">
                <a:latin typeface="Arial" panose="020B0604020202020204" pitchFamily="34" charset="0"/>
              </a:rPr>
              <a:t>2) o sinal é negativo quando a permutação tem um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2400">
                <a:latin typeface="Arial" panose="020B0604020202020204" pitchFamily="34" charset="0"/>
              </a:rPr>
              <a:t>número ímpar de inversões.</a:t>
            </a:r>
          </a:p>
        </p:txBody>
      </p:sp>
      <p:sp>
        <p:nvSpPr>
          <p:cNvPr id="14345" name="Text Box 12"/>
          <p:cNvSpPr txBox="1">
            <a:spLocks noChangeArrowheads="1"/>
          </p:cNvSpPr>
          <p:nvPr/>
        </p:nvSpPr>
        <p:spPr bwMode="auto">
          <a:xfrm>
            <a:off x="519113" y="2655888"/>
            <a:ext cx="50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1800">
                <a:latin typeface="Arial" panose="020B0604020202020204" pitchFamily="34" charset="0"/>
              </a:rPr>
              <a:t>det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74EE5B1-E0C7-47EB-AA3F-B8C0AC0EE35F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15363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Determinante</a:t>
            </a:r>
          </a:p>
        </p:txBody>
      </p:sp>
      <p:sp>
        <p:nvSpPr>
          <p:cNvPr id="1536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2800" smtClean="0"/>
              <a:t>Definição: det[a</a:t>
            </a:r>
            <a:r>
              <a:rPr lang="pt-BR" altLang="pt-BR" sz="2800" baseline="-25000" smtClean="0"/>
              <a:t>ij</a:t>
            </a:r>
            <a:r>
              <a:rPr lang="pt-BR" altLang="pt-BR" sz="2800" smtClean="0"/>
              <a:t>] = </a:t>
            </a:r>
            <a:r>
              <a:rPr lang="el-GR" altLang="pt-BR" sz="2800" smtClean="0"/>
              <a:t>Σ</a:t>
            </a:r>
            <a:r>
              <a:rPr lang="el-GR" altLang="pt-BR" sz="2800" baseline="-25000" smtClean="0">
                <a:sym typeface="Symbol" panose="05050102010706020507" pitchFamily="18" charset="2"/>
              </a:rPr>
              <a:t></a:t>
            </a:r>
            <a:r>
              <a:rPr lang="pt-BR" altLang="pt-BR" sz="2800" smtClean="0">
                <a:sym typeface="Symbol" panose="05050102010706020507" pitchFamily="18" charset="2"/>
              </a:rPr>
              <a:t>(-1)</a:t>
            </a:r>
            <a:r>
              <a:rPr lang="pt-BR" altLang="pt-BR" sz="2800" baseline="30000" smtClean="0">
                <a:sym typeface="Symbol" panose="05050102010706020507" pitchFamily="18" charset="2"/>
              </a:rPr>
              <a:t>J</a:t>
            </a:r>
            <a:r>
              <a:rPr lang="pt-BR" altLang="pt-BR" sz="2800" smtClean="0">
                <a:sym typeface="Symbol" panose="05050102010706020507" pitchFamily="18" charset="2"/>
              </a:rPr>
              <a:t>a</a:t>
            </a:r>
            <a:r>
              <a:rPr lang="pt-BR" altLang="pt-BR" sz="2800" baseline="-25000" smtClean="0">
                <a:sym typeface="Symbol" panose="05050102010706020507" pitchFamily="18" charset="2"/>
              </a:rPr>
              <a:t>1j</a:t>
            </a:r>
            <a:r>
              <a:rPr lang="pt-BR" altLang="pt-BR" sz="1800" baseline="-25000" smtClean="0">
                <a:sym typeface="Symbol" panose="05050102010706020507" pitchFamily="18" charset="2"/>
              </a:rPr>
              <a:t>1</a:t>
            </a:r>
            <a:r>
              <a:rPr lang="pt-BR" altLang="pt-BR" sz="2800" smtClean="0">
                <a:sym typeface="Symbol" panose="05050102010706020507" pitchFamily="18" charset="2"/>
              </a:rPr>
              <a:t>a</a:t>
            </a:r>
            <a:r>
              <a:rPr lang="pt-BR" altLang="pt-BR" sz="2800" baseline="-25000" smtClean="0">
                <a:sym typeface="Symbol" panose="05050102010706020507" pitchFamily="18" charset="2"/>
              </a:rPr>
              <a:t>2j</a:t>
            </a:r>
            <a:r>
              <a:rPr lang="pt-BR" altLang="pt-BR" sz="1800" baseline="-25000" smtClean="0">
                <a:sym typeface="Symbol" panose="05050102010706020507" pitchFamily="18" charset="2"/>
              </a:rPr>
              <a:t>2</a:t>
            </a:r>
            <a:r>
              <a:rPr lang="pt-BR" altLang="pt-BR" sz="2800" smtClean="0">
                <a:sym typeface="Symbol" panose="05050102010706020507" pitchFamily="18" charset="2"/>
              </a:rPr>
              <a:t>...a</a:t>
            </a:r>
            <a:r>
              <a:rPr lang="pt-BR" altLang="pt-BR" sz="2800" baseline="-25000" smtClean="0">
                <a:sym typeface="Symbol" panose="05050102010706020507" pitchFamily="18" charset="2"/>
              </a:rPr>
              <a:t>nj</a:t>
            </a:r>
            <a:r>
              <a:rPr lang="pt-BR" altLang="pt-BR" sz="1800" baseline="-25000" smtClean="0">
                <a:sym typeface="Symbol" panose="05050102010706020507" pitchFamily="18" charset="2"/>
              </a:rPr>
              <a:t>n</a:t>
            </a:r>
            <a:r>
              <a:rPr lang="pt-BR" altLang="pt-BR" sz="2800" smtClean="0">
                <a:sym typeface="Symbol" panose="05050102010706020507" pitchFamily="18" charset="2"/>
              </a:rPr>
              <a:t>, onde J = J(j</a:t>
            </a:r>
            <a:r>
              <a:rPr lang="pt-BR" altLang="pt-BR" sz="2800" baseline="-25000" smtClean="0">
                <a:sym typeface="Symbol" panose="05050102010706020507" pitchFamily="18" charset="2"/>
              </a:rPr>
              <a:t>1</a:t>
            </a:r>
            <a:r>
              <a:rPr lang="pt-BR" altLang="pt-BR" sz="2800" smtClean="0">
                <a:sym typeface="Symbol" panose="05050102010706020507" pitchFamily="18" charset="2"/>
              </a:rPr>
              <a:t>, ..., j</a:t>
            </a:r>
            <a:r>
              <a:rPr lang="pt-BR" altLang="pt-BR" sz="2800" baseline="-25000" smtClean="0">
                <a:sym typeface="Symbol" panose="05050102010706020507" pitchFamily="18" charset="2"/>
              </a:rPr>
              <a:t>n</a:t>
            </a:r>
            <a:r>
              <a:rPr lang="pt-BR" altLang="pt-BR" sz="2800" smtClean="0">
                <a:sym typeface="Symbol" panose="05050102010706020507" pitchFamily="18" charset="2"/>
              </a:rPr>
              <a:t>) é o número de inversões da permutação (j</a:t>
            </a:r>
            <a:r>
              <a:rPr lang="pt-BR" altLang="pt-BR" sz="2800" baseline="-25000" smtClean="0">
                <a:sym typeface="Symbol" panose="05050102010706020507" pitchFamily="18" charset="2"/>
              </a:rPr>
              <a:t>1</a:t>
            </a:r>
            <a:r>
              <a:rPr lang="pt-BR" altLang="pt-BR" sz="2800" smtClean="0">
                <a:sym typeface="Symbol" panose="05050102010706020507" pitchFamily="18" charset="2"/>
              </a:rPr>
              <a:t>,j</a:t>
            </a:r>
            <a:r>
              <a:rPr lang="pt-BR" altLang="pt-BR" sz="2800" baseline="-25000" smtClean="0">
                <a:sym typeface="Symbol" panose="05050102010706020507" pitchFamily="18" charset="2"/>
              </a:rPr>
              <a:t>2</a:t>
            </a:r>
            <a:r>
              <a:rPr lang="pt-BR" altLang="pt-BR" sz="2800" smtClean="0">
                <a:sym typeface="Symbol" panose="05050102010706020507" pitchFamily="18" charset="2"/>
              </a:rPr>
              <a:t>...,j</a:t>
            </a:r>
            <a:r>
              <a:rPr lang="pt-BR" altLang="pt-BR" sz="2800" baseline="-25000" smtClean="0">
                <a:sym typeface="Symbol" panose="05050102010706020507" pitchFamily="18" charset="2"/>
              </a:rPr>
              <a:t>n</a:t>
            </a:r>
            <a:r>
              <a:rPr lang="pt-BR" altLang="pt-BR" sz="2800" smtClean="0">
                <a:sym typeface="Symbol" panose="05050102010706020507" pitchFamily="18" charset="2"/>
              </a:rPr>
              <a:t>) e  indica que a soma é estendida a toda as n! permutações de (1 2... n)</a:t>
            </a:r>
          </a:p>
          <a:p>
            <a:pPr eaLnBrk="1" hangingPunct="1"/>
            <a:r>
              <a:rPr lang="pt-BR" altLang="pt-BR" sz="2800" smtClean="0">
                <a:sym typeface="Symbol" panose="05050102010706020507" pitchFamily="18" charset="2"/>
              </a:rPr>
              <a:t>OBS: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pt-BR" altLang="pt-BR" sz="2400" smtClean="0">
                <a:sym typeface="Symbol" panose="05050102010706020507" pitchFamily="18" charset="2"/>
              </a:rPr>
              <a:t>Se J é par, (-1)</a:t>
            </a:r>
            <a:r>
              <a:rPr lang="pt-BR" altLang="pt-BR" sz="2400" baseline="30000" smtClean="0">
                <a:sym typeface="Symbol" panose="05050102010706020507" pitchFamily="18" charset="2"/>
              </a:rPr>
              <a:t>J</a:t>
            </a:r>
            <a:r>
              <a:rPr lang="pt-BR" altLang="pt-BR" sz="2400" smtClean="0">
                <a:sym typeface="Symbol" panose="05050102010706020507" pitchFamily="18" charset="2"/>
              </a:rPr>
              <a:t> = 1; se J é ímpar (-1)</a:t>
            </a:r>
            <a:r>
              <a:rPr lang="pt-BR" altLang="pt-BR" sz="2400" baseline="30000" smtClean="0">
                <a:sym typeface="Symbol" panose="05050102010706020507" pitchFamily="18" charset="2"/>
              </a:rPr>
              <a:t>J</a:t>
            </a:r>
            <a:r>
              <a:rPr lang="pt-BR" altLang="pt-BR" sz="2400" smtClean="0">
                <a:sym typeface="Symbol" panose="05050102010706020507" pitchFamily="18" charset="2"/>
              </a:rPr>
              <a:t> = -1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pt-BR" altLang="pt-BR" sz="2400" smtClean="0">
                <a:sym typeface="Symbol" panose="05050102010706020507" pitchFamily="18" charset="2"/>
              </a:rPr>
              <a:t>Em cada termo do somatório, existe </a:t>
            </a:r>
            <a:r>
              <a:rPr lang="pt-BR" altLang="pt-BR" sz="2400" b="1" smtClean="0">
                <a:sym typeface="Symbol" panose="05050102010706020507" pitchFamily="18" charset="2"/>
              </a:rPr>
              <a:t>um e apenas um</a:t>
            </a:r>
            <a:r>
              <a:rPr lang="pt-BR" altLang="pt-BR" sz="2400" smtClean="0">
                <a:sym typeface="Symbol" panose="05050102010706020507" pitchFamily="18" charset="2"/>
              </a:rPr>
              <a:t> elemento de cada linha, e </a:t>
            </a:r>
            <a:r>
              <a:rPr lang="pt-BR" altLang="pt-BR" sz="2400" b="1" smtClean="0">
                <a:sym typeface="Symbol" panose="05050102010706020507" pitchFamily="18" charset="2"/>
              </a:rPr>
              <a:t>um e apenas um</a:t>
            </a:r>
            <a:r>
              <a:rPr lang="pt-BR" altLang="pt-BR" sz="2400" smtClean="0">
                <a:sym typeface="Symbol" panose="05050102010706020507" pitchFamily="18" charset="2"/>
              </a:rPr>
              <a:t> elemento de cada coluna da matriz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F6BA5AE-5035-4C97-A079-A5B16881B84B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16387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Determinante</a:t>
            </a:r>
          </a:p>
        </p:txBody>
      </p:sp>
      <p:sp>
        <p:nvSpPr>
          <p:cNvPr id="4101" name="Rectangle 3"/>
          <p:cNvSpPr>
            <a:spLocks noGrp="1" noRot="1" noChangeAspect="1" noMove="1" noResize="1" noEditPoints="1" noAdjustHandles="1" noChangeArrowheads="1" noChangeShapeType="1" noTextEdit="1"/>
          </p:cNvSpPr>
          <p:nvPr>
            <p:ph type="body" idx="4294967295"/>
          </p:nvPr>
        </p:nvSpPr>
        <p:spPr>
          <a:blipFill rotWithShape="0">
            <a:blip r:embed="rId2"/>
            <a:stretch>
              <a:fillRect l="-1333" t="-1348"/>
            </a:stretch>
          </a:blipFill>
          <a:extLst/>
        </p:spPr>
        <p:txBody>
          <a:bodyPr/>
          <a:lstStyle/>
          <a:p>
            <a:r>
              <a:rPr lang="pt-BR">
                <a:noFill/>
              </a:rPr>
              <a:t> </a:t>
            </a:r>
          </a:p>
        </p:txBody>
      </p:sp>
      <p:sp>
        <p:nvSpPr>
          <p:cNvPr id="16389" name="CaixaDeTexto 1"/>
          <p:cNvSpPr txBox="1">
            <a:spLocks noChangeArrowheads="1"/>
          </p:cNvSpPr>
          <p:nvPr/>
        </p:nvSpPr>
        <p:spPr bwMode="auto">
          <a:xfrm>
            <a:off x="4114800" y="2971800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2" name="Retângulo 1"/>
          <p:cNvSpPr/>
          <p:nvPr/>
        </p:nvSpPr>
        <p:spPr>
          <a:xfrm>
            <a:off x="899592" y="4509120"/>
            <a:ext cx="7560840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ítulo 1"/>
          <p:cNvSpPr>
            <a:spLocks noGrp="1"/>
          </p:cNvSpPr>
          <p:nvPr>
            <p:ph type="title"/>
          </p:nvPr>
        </p:nvSpPr>
        <p:spPr>
          <a:xfrm>
            <a:off x="457200" y="227013"/>
            <a:ext cx="8229600" cy="1143000"/>
          </a:xfrm>
        </p:spPr>
        <p:txBody>
          <a:bodyPr/>
          <a:lstStyle/>
          <a:p>
            <a:r>
              <a:rPr lang="pt-BR" altLang="pt-BR" smtClean="0"/>
              <a:t>Determinante</a:t>
            </a:r>
          </a:p>
        </p:txBody>
      </p:sp>
      <p:sp>
        <p:nvSpPr>
          <p:cNvPr id="3" name="Espaço Reservado para Conteúdo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457200" y="1268760"/>
            <a:ext cx="8229600" cy="4896544"/>
          </a:xfrm>
          <a:blipFill rotWithShape="0">
            <a:blip r:embed="rId2"/>
            <a:stretch>
              <a:fillRect l="-963" t="-2366"/>
            </a:stretch>
          </a:blipFill>
          <a:extLst/>
        </p:spPr>
        <p:txBody>
          <a:bodyPr/>
          <a:lstStyle/>
          <a:p>
            <a:r>
              <a:rPr lang="pt-BR">
                <a:noFill/>
              </a:rPr>
              <a:t> </a:t>
            </a:r>
          </a:p>
        </p:txBody>
      </p:sp>
      <p:sp>
        <p:nvSpPr>
          <p:cNvPr id="17412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31C58D1-1EF2-4D91-AF78-CAB12F7FB6C7}" type="slidenum">
              <a:rPr lang="pt-BR" altLang="pt-BR">
                <a:solidFill>
                  <a:srgbClr val="898989"/>
                </a:solidFill>
                <a:latin typeface="Calibri" panose="020F0502020204030204" pitchFamily="34" charset="0"/>
              </a:rPr>
              <a:pPr/>
              <a:t>13</a:t>
            </a:fld>
            <a:endParaRPr lang="pt-BR" altLang="pt-BR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683568" y="3098994"/>
            <a:ext cx="7848872" cy="270627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mtClean="0"/>
              <a:t>Determinante</a:t>
            </a:r>
          </a:p>
        </p:txBody>
      </p:sp>
      <p:sp>
        <p:nvSpPr>
          <p:cNvPr id="3" name="Espaço Reservado para Conteúdo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blipFill rotWithShape="0">
            <a:blip r:embed="rId2"/>
            <a:stretch>
              <a:fillRect l="-667" t="-2022"/>
            </a:stretch>
          </a:blipFill>
          <a:extLst/>
        </p:spPr>
        <p:txBody>
          <a:bodyPr/>
          <a:lstStyle/>
          <a:p>
            <a:r>
              <a:rPr lang="pt-BR">
                <a:noFill/>
              </a:rPr>
              <a:t> </a:t>
            </a:r>
          </a:p>
        </p:txBody>
      </p:sp>
      <p:sp>
        <p:nvSpPr>
          <p:cNvPr id="18436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D11CB2F-EEBB-4A0A-966B-240575E5F8CB}" type="slidenum">
              <a:rPr lang="pt-BR" altLang="pt-BR">
                <a:solidFill>
                  <a:srgbClr val="898989"/>
                </a:solidFill>
                <a:latin typeface="Calibri" panose="020F0502020204030204" pitchFamily="34" charset="0"/>
              </a:rPr>
              <a:pPr/>
              <a:t>14</a:t>
            </a:fld>
            <a:endParaRPr lang="pt-BR" altLang="pt-BR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791580" y="3356992"/>
            <a:ext cx="7740860" cy="25922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mtClean="0"/>
              <a:t>Determinante</a:t>
            </a:r>
          </a:p>
        </p:txBody>
      </p:sp>
      <p:sp>
        <p:nvSpPr>
          <p:cNvPr id="3" name="Espaço Reservado para Conteúdo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blipFill rotWithShape="0">
            <a:blip r:embed="rId2"/>
            <a:stretch>
              <a:fillRect l="-667" t="-2022"/>
            </a:stretch>
          </a:blipFill>
          <a:extLst/>
        </p:spPr>
        <p:txBody>
          <a:bodyPr/>
          <a:lstStyle/>
          <a:p>
            <a:r>
              <a:rPr lang="pt-BR">
                <a:noFill/>
              </a:rPr>
              <a:t> </a:t>
            </a:r>
          </a:p>
        </p:txBody>
      </p:sp>
      <p:sp>
        <p:nvSpPr>
          <p:cNvPr id="19460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D0AE11D-3E58-41A6-9BF6-88D548E178F3}" type="slidenum">
              <a:rPr lang="pt-BR" altLang="pt-BR">
                <a:solidFill>
                  <a:srgbClr val="898989"/>
                </a:solidFill>
                <a:latin typeface="Calibri" panose="020F0502020204030204" pitchFamily="34" charset="0"/>
              </a:rPr>
              <a:pPr/>
              <a:t>15</a:t>
            </a:fld>
            <a:endParaRPr lang="pt-BR" altLang="pt-BR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899592" y="4698856"/>
            <a:ext cx="7560840" cy="8688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38C4C65-81C3-4BD4-A273-0602C4728CCA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16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5124" name="Rectangle 3"/>
          <p:cNvSpPr>
            <a:spLocks noGrp="1" noRot="1" noChangeAspect="1" noMove="1" noResize="1" noEditPoints="1" noAdjustHandles="1" noChangeArrowheads="1" noChangeShapeType="1" noTextEdit="1"/>
          </p:cNvSpPr>
          <p:nvPr>
            <p:ph type="body" idx="4294967295"/>
          </p:nvPr>
        </p:nvSpPr>
        <p:spPr>
          <a:xfrm>
            <a:off x="457200" y="1600200"/>
            <a:ext cx="8229600" cy="4925144"/>
          </a:xfrm>
          <a:blipFill rotWithShape="0">
            <a:blip r:embed="rId3"/>
            <a:stretch>
              <a:fillRect l="-667" t="-1859"/>
            </a:stretch>
          </a:blipFill>
          <a:extLst/>
        </p:spPr>
        <p:txBody>
          <a:bodyPr/>
          <a:lstStyle/>
          <a:p>
            <a:r>
              <a:rPr lang="pt-BR">
                <a:noFill/>
              </a:rPr>
              <a:t> </a:t>
            </a:r>
          </a:p>
        </p:txBody>
      </p:sp>
      <p:graphicFrame>
        <p:nvGraphicFramePr>
          <p:cNvPr id="20484" name="Object 2"/>
          <p:cNvGraphicFramePr>
            <a:graphicFrameLocks noChangeAspect="1"/>
          </p:cNvGraphicFramePr>
          <p:nvPr/>
        </p:nvGraphicFramePr>
        <p:xfrm>
          <a:off x="2700338" y="2205038"/>
          <a:ext cx="3478212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0" name="Equação" r:id="rId4" imgW="2145960" imgH="711000" progId="Equation.3">
                  <p:embed/>
                </p:oleObj>
              </mc:Choice>
              <mc:Fallback>
                <p:oleObj name="Equação" r:id="rId4" imgW="2145960" imgH="7110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8" y="2205038"/>
                        <a:ext cx="3478212" cy="11525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5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Determinante</a:t>
            </a:r>
          </a:p>
        </p:txBody>
      </p:sp>
      <p:sp>
        <p:nvSpPr>
          <p:cNvPr id="6" name="Retângulo 5"/>
          <p:cNvSpPr/>
          <p:nvPr/>
        </p:nvSpPr>
        <p:spPr>
          <a:xfrm>
            <a:off x="827584" y="3212976"/>
            <a:ext cx="7560840" cy="26642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22E867E-3582-4A3C-95B8-C7C43744A16E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17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5124" name="Rectangle 3"/>
          <p:cNvSpPr>
            <a:spLocks noGrp="1" noRot="1" noChangeAspect="1" noMove="1" noResize="1" noEditPoints="1" noAdjustHandles="1" noChangeArrowheads="1" noChangeShapeType="1" noTextEdit="1"/>
          </p:cNvSpPr>
          <p:nvPr>
            <p:ph type="body" idx="4294967295"/>
          </p:nvPr>
        </p:nvSpPr>
        <p:spPr>
          <a:xfrm>
            <a:off x="457200" y="1600200"/>
            <a:ext cx="8363272" cy="4525963"/>
          </a:xfrm>
          <a:blipFill rotWithShape="0">
            <a:blip r:embed="rId2"/>
            <a:stretch>
              <a:fillRect l="-1312" t="-1348"/>
            </a:stretch>
          </a:blipFill>
          <a:extLst/>
        </p:spPr>
        <p:txBody>
          <a:bodyPr/>
          <a:lstStyle/>
          <a:p>
            <a:r>
              <a:rPr lang="pt-BR">
                <a:noFill/>
              </a:rPr>
              <a:t> </a:t>
            </a:r>
          </a:p>
        </p:txBody>
      </p:sp>
      <p:sp>
        <p:nvSpPr>
          <p:cNvPr id="21508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Determinante</a:t>
            </a:r>
          </a:p>
        </p:txBody>
      </p:sp>
      <p:sp>
        <p:nvSpPr>
          <p:cNvPr id="5" name="Retângulo 4"/>
          <p:cNvSpPr/>
          <p:nvPr/>
        </p:nvSpPr>
        <p:spPr>
          <a:xfrm>
            <a:off x="971600" y="4110237"/>
            <a:ext cx="7715200" cy="19861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9C04395-0858-4ABD-93ED-7875319E236E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18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22531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Determinante</a:t>
            </a:r>
          </a:p>
        </p:txBody>
      </p:sp>
      <p:sp>
        <p:nvSpPr>
          <p:cNvPr id="16388" name="Rectangle 3"/>
          <p:cNvSpPr>
            <a:spLocks noGrp="1" noRot="1" noChangeAspect="1" noMove="1" noResize="1" noEditPoints="1" noAdjustHandles="1" noChangeArrowheads="1" noChangeShapeType="1" noTextEdit="1"/>
          </p:cNvSpPr>
          <p:nvPr>
            <p:ph type="body" idx="4294967295"/>
          </p:nvPr>
        </p:nvSpPr>
        <p:spPr>
          <a:blipFill rotWithShape="0">
            <a:blip r:embed="rId2"/>
            <a:stretch>
              <a:fillRect l="-963" t="-2561"/>
            </a:stretch>
          </a:blipFill>
          <a:extLst/>
        </p:spPr>
        <p:txBody>
          <a:bodyPr/>
          <a:lstStyle/>
          <a:p>
            <a:r>
              <a:rPr lang="pt-BR">
                <a:noFill/>
              </a:rPr>
              <a:t> </a:t>
            </a:r>
          </a:p>
        </p:txBody>
      </p:sp>
      <p:sp>
        <p:nvSpPr>
          <p:cNvPr id="5" name="Retângulo 4"/>
          <p:cNvSpPr/>
          <p:nvPr/>
        </p:nvSpPr>
        <p:spPr>
          <a:xfrm>
            <a:off x="899592" y="3863181"/>
            <a:ext cx="7560840" cy="19861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CC81835-6F8A-48AF-81B9-797007371293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19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23555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Determinante</a:t>
            </a:r>
          </a:p>
        </p:txBody>
      </p:sp>
      <p:sp>
        <p:nvSpPr>
          <p:cNvPr id="16388" name="Rectangle 3"/>
          <p:cNvSpPr>
            <a:spLocks noGrp="1" noRot="1" noChangeAspect="1" noMove="1" noResize="1" noEditPoints="1" noAdjustHandles="1" noChangeArrowheads="1" noChangeShapeType="1" noTextEdit="1"/>
          </p:cNvSpPr>
          <p:nvPr>
            <p:ph type="body" idx="4294967295"/>
          </p:nvPr>
        </p:nvSpPr>
        <p:spPr>
          <a:blipFill rotWithShape="0">
            <a:blip r:embed="rId2"/>
            <a:stretch>
              <a:fillRect l="-1333" t="-2291"/>
            </a:stretch>
          </a:blipFill>
          <a:extLst/>
        </p:spPr>
        <p:txBody>
          <a:bodyPr/>
          <a:lstStyle/>
          <a:p>
            <a:r>
              <a:rPr lang="pt-BR">
                <a:noFill/>
              </a:rPr>
              <a:t> </a:t>
            </a:r>
          </a:p>
        </p:txBody>
      </p:sp>
      <p:sp>
        <p:nvSpPr>
          <p:cNvPr id="23557" name="Text Box 4"/>
          <p:cNvSpPr txBox="1">
            <a:spLocks noChangeArrowheads="1"/>
          </p:cNvSpPr>
          <p:nvPr/>
        </p:nvSpPr>
        <p:spPr bwMode="auto">
          <a:xfrm>
            <a:off x="1406525" y="2540000"/>
            <a:ext cx="2444750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1800">
                <a:latin typeface="Arial" panose="020B0604020202020204" pitchFamily="34" charset="0"/>
              </a:rPr>
              <a:t>a</a:t>
            </a:r>
            <a:r>
              <a:rPr lang="en-US" altLang="pt-BR" sz="1800" baseline="-25000">
                <a:latin typeface="Arial" panose="020B0604020202020204" pitchFamily="34" charset="0"/>
              </a:rPr>
              <a:t>11</a:t>
            </a:r>
            <a:r>
              <a:rPr lang="en-US" altLang="pt-BR" sz="1800">
                <a:latin typeface="Arial" panose="020B0604020202020204" pitchFamily="34" charset="0"/>
              </a:rPr>
              <a:t>     	….     	a</a:t>
            </a:r>
            <a:r>
              <a:rPr lang="en-US" altLang="pt-BR" sz="1800" baseline="-25000">
                <a:latin typeface="Arial" panose="020B0604020202020204" pitchFamily="34" charset="0"/>
              </a:rPr>
              <a:t>1n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1800">
                <a:latin typeface="Arial" panose="020B0604020202020204" pitchFamily="34" charset="0"/>
              </a:rPr>
              <a:t>…                     	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1800">
                <a:latin typeface="Arial" panose="020B0604020202020204" pitchFamily="34" charset="0"/>
              </a:rPr>
              <a:t>b</a:t>
            </a:r>
            <a:r>
              <a:rPr lang="en-US" altLang="pt-BR" sz="1800" baseline="-25000">
                <a:latin typeface="Arial" panose="020B0604020202020204" pitchFamily="34" charset="0"/>
              </a:rPr>
              <a:t>i1</a:t>
            </a:r>
            <a:r>
              <a:rPr lang="en-US" altLang="pt-BR" sz="1800">
                <a:latin typeface="Arial" panose="020B0604020202020204" pitchFamily="34" charset="0"/>
              </a:rPr>
              <a:t>+c</a:t>
            </a:r>
            <a:r>
              <a:rPr lang="en-US" altLang="pt-BR" sz="1800" baseline="-25000">
                <a:latin typeface="Arial" panose="020B0604020202020204" pitchFamily="34" charset="0"/>
              </a:rPr>
              <a:t>i1</a:t>
            </a:r>
            <a:r>
              <a:rPr lang="en-US" altLang="pt-BR" sz="1800">
                <a:latin typeface="Arial" panose="020B0604020202020204" pitchFamily="34" charset="0"/>
              </a:rPr>
              <a:t>	….     b</a:t>
            </a:r>
            <a:r>
              <a:rPr lang="en-US" altLang="pt-BR" sz="1800" baseline="-25000">
                <a:latin typeface="Arial" panose="020B0604020202020204" pitchFamily="34" charset="0"/>
              </a:rPr>
              <a:t>in</a:t>
            </a:r>
            <a:r>
              <a:rPr lang="en-US" altLang="pt-BR" sz="1800">
                <a:latin typeface="Arial" panose="020B0604020202020204" pitchFamily="34" charset="0"/>
              </a:rPr>
              <a:t> + c</a:t>
            </a:r>
            <a:r>
              <a:rPr lang="en-US" altLang="pt-BR" sz="1800" baseline="-25000">
                <a:latin typeface="Arial" panose="020B0604020202020204" pitchFamily="34" charset="0"/>
              </a:rPr>
              <a:t>in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1800">
                <a:latin typeface="Arial" panose="020B0604020202020204" pitchFamily="34" charset="0"/>
              </a:rPr>
              <a:t>…		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1800">
                <a:latin typeface="Arial" panose="020B0604020202020204" pitchFamily="34" charset="0"/>
              </a:rPr>
              <a:t>a</a:t>
            </a:r>
            <a:r>
              <a:rPr lang="en-US" altLang="pt-BR" sz="1800" baseline="-25000">
                <a:latin typeface="Arial" panose="020B0604020202020204" pitchFamily="34" charset="0"/>
              </a:rPr>
              <a:t>n1</a:t>
            </a:r>
            <a:r>
              <a:rPr lang="en-US" altLang="pt-BR" sz="1800">
                <a:latin typeface="Arial" panose="020B0604020202020204" pitchFamily="34" charset="0"/>
              </a:rPr>
              <a:t>	….	a</a:t>
            </a:r>
            <a:r>
              <a:rPr lang="en-US" altLang="pt-BR" sz="1800" baseline="-25000">
                <a:latin typeface="Arial" panose="020B0604020202020204" pitchFamily="34" charset="0"/>
              </a:rPr>
              <a:t>mn</a:t>
            </a:r>
          </a:p>
        </p:txBody>
      </p:sp>
      <p:sp>
        <p:nvSpPr>
          <p:cNvPr id="23558" name="AutoShape 5"/>
          <p:cNvSpPr>
            <a:spLocks noChangeArrowheads="1"/>
          </p:cNvSpPr>
          <p:nvPr/>
        </p:nvSpPr>
        <p:spPr bwMode="auto">
          <a:xfrm>
            <a:off x="1331913" y="2492375"/>
            <a:ext cx="2519362" cy="1584325"/>
          </a:xfrm>
          <a:prstGeom prst="bracketPair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23559" name="Text Box 6"/>
          <p:cNvSpPr txBox="1">
            <a:spLocks noChangeArrowheads="1"/>
          </p:cNvSpPr>
          <p:nvPr/>
        </p:nvSpPr>
        <p:spPr bwMode="auto">
          <a:xfrm>
            <a:off x="827088" y="3089275"/>
            <a:ext cx="5975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1800">
                <a:latin typeface="Arial" panose="020B0604020202020204" pitchFamily="34" charset="0"/>
              </a:rPr>
              <a:t>det                                          = det                            + det</a:t>
            </a:r>
          </a:p>
        </p:txBody>
      </p:sp>
      <p:sp>
        <p:nvSpPr>
          <p:cNvPr id="23560" name="Text Box 7"/>
          <p:cNvSpPr txBox="1">
            <a:spLocks noChangeArrowheads="1"/>
          </p:cNvSpPr>
          <p:nvPr/>
        </p:nvSpPr>
        <p:spPr bwMode="auto">
          <a:xfrm>
            <a:off x="4576763" y="2540000"/>
            <a:ext cx="1436687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1800">
                <a:latin typeface="Arial" panose="020B0604020202020204" pitchFamily="34" charset="0"/>
              </a:rPr>
              <a:t>a</a:t>
            </a:r>
            <a:r>
              <a:rPr lang="en-US" altLang="pt-BR" sz="1800" baseline="-25000">
                <a:latin typeface="Arial" panose="020B0604020202020204" pitchFamily="34" charset="0"/>
              </a:rPr>
              <a:t>11</a:t>
            </a:r>
            <a:r>
              <a:rPr lang="en-US" altLang="pt-BR" sz="1800">
                <a:latin typeface="Arial" panose="020B0604020202020204" pitchFamily="34" charset="0"/>
              </a:rPr>
              <a:t>   ...   	a</a:t>
            </a:r>
            <a:r>
              <a:rPr lang="en-US" altLang="pt-BR" sz="1800" baseline="-25000">
                <a:latin typeface="Arial" panose="020B0604020202020204" pitchFamily="34" charset="0"/>
              </a:rPr>
              <a:t>1n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1800">
                <a:latin typeface="Arial" panose="020B0604020202020204" pitchFamily="34" charset="0"/>
              </a:rPr>
              <a:t>…          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1800">
                <a:latin typeface="Arial" panose="020B0604020202020204" pitchFamily="34" charset="0"/>
              </a:rPr>
              <a:t>b</a:t>
            </a:r>
            <a:r>
              <a:rPr lang="en-US" altLang="pt-BR" sz="1800" baseline="-25000">
                <a:latin typeface="Arial" panose="020B0604020202020204" pitchFamily="34" charset="0"/>
              </a:rPr>
              <a:t>i1      </a:t>
            </a:r>
            <a:r>
              <a:rPr lang="en-US" altLang="pt-BR" sz="1800">
                <a:latin typeface="Arial" panose="020B0604020202020204" pitchFamily="34" charset="0"/>
              </a:rPr>
              <a:t>….	b</a:t>
            </a:r>
            <a:r>
              <a:rPr lang="en-US" altLang="pt-BR" sz="1800" baseline="-25000">
                <a:latin typeface="Arial" panose="020B0604020202020204" pitchFamily="34" charset="0"/>
              </a:rPr>
              <a:t>in</a:t>
            </a:r>
            <a:r>
              <a:rPr lang="en-US" altLang="pt-BR" sz="1800">
                <a:latin typeface="Arial" panose="020B0604020202020204" pitchFamily="34" charset="0"/>
              </a:rPr>
              <a:t> </a:t>
            </a:r>
            <a:endParaRPr lang="en-US" altLang="pt-BR" sz="1800" baseline="-25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1800">
                <a:latin typeface="Arial" panose="020B0604020202020204" pitchFamily="34" charset="0"/>
              </a:rPr>
              <a:t>…	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1800">
                <a:latin typeface="Arial" panose="020B0604020202020204" pitchFamily="34" charset="0"/>
              </a:rPr>
              <a:t>a</a:t>
            </a:r>
            <a:r>
              <a:rPr lang="en-US" altLang="pt-BR" sz="1800" baseline="-25000">
                <a:latin typeface="Arial" panose="020B0604020202020204" pitchFamily="34" charset="0"/>
              </a:rPr>
              <a:t>n1</a:t>
            </a:r>
            <a:r>
              <a:rPr lang="en-US" altLang="pt-BR" sz="1800">
                <a:latin typeface="Arial" panose="020B0604020202020204" pitchFamily="34" charset="0"/>
              </a:rPr>
              <a:t>    ….	a</a:t>
            </a:r>
            <a:r>
              <a:rPr lang="en-US" altLang="pt-BR" sz="1800" baseline="-25000">
                <a:latin typeface="Arial" panose="020B0604020202020204" pitchFamily="34" charset="0"/>
              </a:rPr>
              <a:t>mn</a:t>
            </a:r>
          </a:p>
        </p:txBody>
      </p:sp>
      <p:sp>
        <p:nvSpPr>
          <p:cNvPr id="23561" name="AutoShape 8"/>
          <p:cNvSpPr>
            <a:spLocks noChangeArrowheads="1"/>
          </p:cNvSpPr>
          <p:nvPr/>
        </p:nvSpPr>
        <p:spPr bwMode="auto">
          <a:xfrm>
            <a:off x="4502150" y="2492375"/>
            <a:ext cx="1582738" cy="1584325"/>
          </a:xfrm>
          <a:prstGeom prst="bracketPair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23562" name="Text Box 9"/>
          <p:cNvSpPr txBox="1">
            <a:spLocks noChangeArrowheads="1"/>
          </p:cNvSpPr>
          <p:nvPr/>
        </p:nvSpPr>
        <p:spPr bwMode="auto">
          <a:xfrm>
            <a:off x="6880225" y="2613025"/>
            <a:ext cx="1436688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1800">
                <a:latin typeface="Arial" panose="020B0604020202020204" pitchFamily="34" charset="0"/>
              </a:rPr>
              <a:t>a</a:t>
            </a:r>
            <a:r>
              <a:rPr lang="en-US" altLang="pt-BR" sz="1800" baseline="-25000">
                <a:latin typeface="Arial" panose="020B0604020202020204" pitchFamily="34" charset="0"/>
              </a:rPr>
              <a:t>11</a:t>
            </a:r>
            <a:r>
              <a:rPr lang="en-US" altLang="pt-BR" sz="1800">
                <a:latin typeface="Arial" panose="020B0604020202020204" pitchFamily="34" charset="0"/>
              </a:rPr>
              <a:t>   ...   	a</a:t>
            </a:r>
            <a:r>
              <a:rPr lang="en-US" altLang="pt-BR" sz="1800" baseline="-25000">
                <a:latin typeface="Arial" panose="020B0604020202020204" pitchFamily="34" charset="0"/>
              </a:rPr>
              <a:t>1n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1800">
                <a:latin typeface="Arial" panose="020B0604020202020204" pitchFamily="34" charset="0"/>
              </a:rPr>
              <a:t>…          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1800">
                <a:latin typeface="Arial" panose="020B0604020202020204" pitchFamily="34" charset="0"/>
              </a:rPr>
              <a:t>c</a:t>
            </a:r>
            <a:r>
              <a:rPr lang="en-US" altLang="pt-BR" sz="1800" baseline="-25000">
                <a:latin typeface="Arial" panose="020B0604020202020204" pitchFamily="34" charset="0"/>
              </a:rPr>
              <a:t>i1      </a:t>
            </a:r>
            <a:r>
              <a:rPr lang="en-US" altLang="pt-BR" sz="1800">
                <a:latin typeface="Arial" panose="020B0604020202020204" pitchFamily="34" charset="0"/>
              </a:rPr>
              <a:t>….	c</a:t>
            </a:r>
            <a:r>
              <a:rPr lang="en-US" altLang="pt-BR" sz="1800" baseline="-25000">
                <a:latin typeface="Arial" panose="020B0604020202020204" pitchFamily="34" charset="0"/>
              </a:rPr>
              <a:t>in</a:t>
            </a:r>
            <a:r>
              <a:rPr lang="en-US" altLang="pt-BR" sz="1800">
                <a:latin typeface="Arial" panose="020B0604020202020204" pitchFamily="34" charset="0"/>
              </a:rPr>
              <a:t> </a:t>
            </a:r>
            <a:endParaRPr lang="en-US" altLang="pt-BR" sz="1800" baseline="-25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1800">
                <a:latin typeface="Arial" panose="020B0604020202020204" pitchFamily="34" charset="0"/>
              </a:rPr>
              <a:t>…	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1800">
                <a:latin typeface="Arial" panose="020B0604020202020204" pitchFamily="34" charset="0"/>
              </a:rPr>
              <a:t>a</a:t>
            </a:r>
            <a:r>
              <a:rPr lang="en-US" altLang="pt-BR" sz="1800" baseline="-25000">
                <a:latin typeface="Arial" panose="020B0604020202020204" pitchFamily="34" charset="0"/>
              </a:rPr>
              <a:t>n1</a:t>
            </a:r>
            <a:r>
              <a:rPr lang="en-US" altLang="pt-BR" sz="1800">
                <a:latin typeface="Arial" panose="020B0604020202020204" pitchFamily="34" charset="0"/>
              </a:rPr>
              <a:t>    ….	a</a:t>
            </a:r>
            <a:r>
              <a:rPr lang="en-US" altLang="pt-BR" sz="1800" baseline="-25000">
                <a:latin typeface="Arial" panose="020B0604020202020204" pitchFamily="34" charset="0"/>
              </a:rPr>
              <a:t>mn</a:t>
            </a:r>
          </a:p>
        </p:txBody>
      </p:sp>
      <p:sp>
        <p:nvSpPr>
          <p:cNvPr id="23563" name="AutoShape 10"/>
          <p:cNvSpPr>
            <a:spLocks noChangeArrowheads="1"/>
          </p:cNvSpPr>
          <p:nvPr/>
        </p:nvSpPr>
        <p:spPr bwMode="auto">
          <a:xfrm>
            <a:off x="6805613" y="2565400"/>
            <a:ext cx="1582737" cy="1584325"/>
          </a:xfrm>
          <a:prstGeom prst="bracketPair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824839" y="5319165"/>
            <a:ext cx="3026435" cy="63011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Retângulo 12"/>
          <p:cNvSpPr/>
          <p:nvPr/>
        </p:nvSpPr>
        <p:spPr>
          <a:xfrm>
            <a:off x="5041342" y="4932236"/>
            <a:ext cx="1944216" cy="87037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mtClean="0"/>
              <a:t>Sumário</a:t>
            </a:r>
          </a:p>
        </p:txBody>
      </p:sp>
      <p:sp>
        <p:nvSpPr>
          <p:cNvPr id="6147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altLang="pt-BR" smtClean="0"/>
              <a:t>Determinantes</a:t>
            </a:r>
          </a:p>
        </p:txBody>
      </p:sp>
      <p:sp>
        <p:nvSpPr>
          <p:cNvPr id="6148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732E2AD-71A4-41B0-BAB9-F4BD28EF2C3E}" type="slidenum">
              <a:rPr lang="pt-BR" altLang="pt-BR">
                <a:solidFill>
                  <a:srgbClr val="898989"/>
                </a:solidFill>
                <a:latin typeface="Calibri" panose="020F0502020204030204" pitchFamily="34" charset="0"/>
              </a:rPr>
              <a:pPr/>
              <a:t>2</a:t>
            </a:fld>
            <a:endParaRPr lang="pt-BR" altLang="pt-BR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FA33579-E6FD-41C6-B2D2-E8D3ED44696D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20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24579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Determinante</a:t>
            </a:r>
          </a:p>
        </p:txBody>
      </p:sp>
      <p:sp>
        <p:nvSpPr>
          <p:cNvPr id="16388" name="Rectangle 3"/>
          <p:cNvSpPr>
            <a:spLocks noGrp="1" noRot="1" noChangeAspect="1" noMove="1" noResize="1" noEditPoints="1" noAdjustHandles="1" noChangeArrowheads="1" noChangeShapeType="1" noTextEdit="1"/>
          </p:cNvSpPr>
          <p:nvPr>
            <p:ph type="body" idx="4294967295"/>
          </p:nvPr>
        </p:nvSpPr>
        <p:spPr>
          <a:xfrm>
            <a:off x="457200" y="1600200"/>
            <a:ext cx="8579296" cy="4525963"/>
          </a:xfrm>
          <a:blipFill rotWithShape="0">
            <a:blip r:embed="rId2"/>
            <a:stretch>
              <a:fillRect l="-782" t="-943" r="-71"/>
            </a:stretch>
          </a:blipFill>
          <a:extLst/>
        </p:spPr>
        <p:txBody>
          <a:bodyPr/>
          <a:lstStyle/>
          <a:p>
            <a:r>
              <a:rPr lang="pt-BR">
                <a:noFill/>
              </a:rPr>
              <a:t> </a:t>
            </a:r>
          </a:p>
        </p:txBody>
      </p:sp>
      <p:cxnSp>
        <p:nvCxnSpPr>
          <p:cNvPr id="3" name="Conector reto 2"/>
          <p:cNvCxnSpPr/>
          <p:nvPr/>
        </p:nvCxnSpPr>
        <p:spPr>
          <a:xfrm flipV="1">
            <a:off x="1547813" y="5157788"/>
            <a:ext cx="863600" cy="503237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Conector reto 13"/>
          <p:cNvCxnSpPr/>
          <p:nvPr/>
        </p:nvCxnSpPr>
        <p:spPr>
          <a:xfrm flipV="1">
            <a:off x="6516688" y="5157788"/>
            <a:ext cx="863600" cy="503237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tângulo 6"/>
          <p:cNvSpPr/>
          <p:nvPr/>
        </p:nvSpPr>
        <p:spPr>
          <a:xfrm>
            <a:off x="1007616" y="4371944"/>
            <a:ext cx="8028880" cy="7858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1007616" y="5157788"/>
            <a:ext cx="8028880" cy="7858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3A9B629-CA35-49B8-B0A3-53806524E74D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21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BR" sz="4000" smtClean="0"/>
              <a:t>Determinante</a:t>
            </a:r>
            <a:br>
              <a:rPr lang="pt-BR" sz="4000" smtClean="0"/>
            </a:br>
            <a:r>
              <a:rPr lang="pt-BR" sz="3200" smtClean="0"/>
              <a:t>Desenvolvimento de Laplace</a:t>
            </a:r>
          </a:p>
        </p:txBody>
      </p:sp>
      <p:sp>
        <p:nvSpPr>
          <p:cNvPr id="2560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2800" smtClean="0"/>
              <a:t>Vimos que:</a:t>
            </a:r>
          </a:p>
        </p:txBody>
      </p:sp>
      <p:sp>
        <p:nvSpPr>
          <p:cNvPr id="25605" name="Text Box 11"/>
          <p:cNvSpPr txBox="1">
            <a:spLocks noChangeArrowheads="1"/>
          </p:cNvSpPr>
          <p:nvPr/>
        </p:nvSpPr>
        <p:spPr bwMode="auto">
          <a:xfrm>
            <a:off x="1166813" y="2346325"/>
            <a:ext cx="2338387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000">
                <a:latin typeface="Arial" panose="020B0604020202020204" pitchFamily="34" charset="0"/>
              </a:rPr>
              <a:t>a</a:t>
            </a:r>
            <a:r>
              <a:rPr lang="en-US" altLang="pt-BR" sz="2000" baseline="-25000">
                <a:latin typeface="Arial" panose="020B0604020202020204" pitchFamily="34" charset="0"/>
              </a:rPr>
              <a:t>11</a:t>
            </a:r>
            <a:r>
              <a:rPr lang="en-US" altLang="pt-BR" sz="2000">
                <a:latin typeface="Arial" panose="020B0604020202020204" pitchFamily="34" charset="0"/>
              </a:rPr>
              <a:t>	a</a:t>
            </a:r>
            <a:r>
              <a:rPr lang="en-US" altLang="pt-BR" sz="2000" baseline="-25000">
                <a:latin typeface="Arial" panose="020B0604020202020204" pitchFamily="34" charset="0"/>
              </a:rPr>
              <a:t>12</a:t>
            </a:r>
            <a:r>
              <a:rPr lang="en-US" altLang="pt-BR" sz="2000">
                <a:latin typeface="Arial" panose="020B0604020202020204" pitchFamily="34" charset="0"/>
              </a:rPr>
              <a:t>	a</a:t>
            </a:r>
            <a:r>
              <a:rPr lang="en-US" altLang="pt-BR" sz="2000" baseline="-25000">
                <a:latin typeface="Arial" panose="020B0604020202020204" pitchFamily="34" charset="0"/>
              </a:rPr>
              <a:t>13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000">
                <a:latin typeface="Arial" panose="020B0604020202020204" pitchFamily="34" charset="0"/>
              </a:rPr>
              <a:t>a</a:t>
            </a:r>
            <a:r>
              <a:rPr lang="en-US" altLang="pt-BR" sz="2000" baseline="-25000">
                <a:latin typeface="Arial" panose="020B0604020202020204" pitchFamily="34" charset="0"/>
              </a:rPr>
              <a:t>21	</a:t>
            </a:r>
            <a:r>
              <a:rPr lang="en-US" altLang="pt-BR" sz="2000">
                <a:latin typeface="Arial" panose="020B0604020202020204" pitchFamily="34" charset="0"/>
              </a:rPr>
              <a:t>a</a:t>
            </a:r>
            <a:r>
              <a:rPr lang="en-US" altLang="pt-BR" sz="2000" baseline="-25000">
                <a:latin typeface="Arial" panose="020B0604020202020204" pitchFamily="34" charset="0"/>
              </a:rPr>
              <a:t>22</a:t>
            </a:r>
            <a:r>
              <a:rPr lang="en-US" altLang="pt-BR" sz="2000">
                <a:latin typeface="Arial" panose="020B0604020202020204" pitchFamily="34" charset="0"/>
              </a:rPr>
              <a:t>	a</a:t>
            </a:r>
            <a:r>
              <a:rPr lang="en-US" altLang="pt-BR" sz="2000" baseline="-25000">
                <a:latin typeface="Arial" panose="020B0604020202020204" pitchFamily="34" charset="0"/>
              </a:rPr>
              <a:t>23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000">
                <a:latin typeface="Arial" panose="020B0604020202020204" pitchFamily="34" charset="0"/>
              </a:rPr>
              <a:t>a</a:t>
            </a:r>
            <a:r>
              <a:rPr lang="en-US" altLang="pt-BR" sz="2000" baseline="-25000">
                <a:latin typeface="Arial" panose="020B0604020202020204" pitchFamily="34" charset="0"/>
              </a:rPr>
              <a:t>31	</a:t>
            </a:r>
            <a:r>
              <a:rPr lang="en-US" altLang="pt-BR" sz="2000">
                <a:latin typeface="Arial" panose="020B0604020202020204" pitchFamily="34" charset="0"/>
              </a:rPr>
              <a:t>a</a:t>
            </a:r>
            <a:r>
              <a:rPr lang="en-US" altLang="pt-BR" sz="2000" baseline="-25000">
                <a:latin typeface="Arial" panose="020B0604020202020204" pitchFamily="34" charset="0"/>
              </a:rPr>
              <a:t>32</a:t>
            </a:r>
            <a:r>
              <a:rPr lang="en-US" altLang="pt-BR" sz="2000">
                <a:latin typeface="Arial" panose="020B0604020202020204" pitchFamily="34" charset="0"/>
              </a:rPr>
              <a:t>	a</a:t>
            </a:r>
            <a:r>
              <a:rPr lang="en-US" altLang="pt-BR" sz="2000" baseline="-25000">
                <a:latin typeface="Arial" panose="020B0604020202020204" pitchFamily="34" charset="0"/>
              </a:rPr>
              <a:t>33</a:t>
            </a:r>
          </a:p>
        </p:txBody>
      </p:sp>
      <p:sp>
        <p:nvSpPr>
          <p:cNvPr id="25606" name="AutoShape 12"/>
          <p:cNvSpPr>
            <a:spLocks noChangeArrowheads="1"/>
          </p:cNvSpPr>
          <p:nvPr/>
        </p:nvSpPr>
        <p:spPr bwMode="auto">
          <a:xfrm>
            <a:off x="1114425" y="2351088"/>
            <a:ext cx="2520950" cy="1077912"/>
          </a:xfrm>
          <a:prstGeom prst="bracketPair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25607" name="Text Box 13"/>
          <p:cNvSpPr txBox="1">
            <a:spLocks noChangeArrowheads="1"/>
          </p:cNvSpPr>
          <p:nvPr/>
        </p:nvSpPr>
        <p:spPr bwMode="auto">
          <a:xfrm>
            <a:off x="3779838" y="2463800"/>
            <a:ext cx="4856162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400">
                <a:latin typeface="Arial" panose="020B0604020202020204" pitchFamily="34" charset="0"/>
              </a:rPr>
              <a:t>= a</a:t>
            </a:r>
            <a:r>
              <a:rPr lang="en-US" altLang="pt-BR" sz="2400" baseline="-25000">
                <a:latin typeface="Arial" panose="020B0604020202020204" pitchFamily="34" charset="0"/>
              </a:rPr>
              <a:t>11</a:t>
            </a:r>
            <a:r>
              <a:rPr lang="en-US" altLang="pt-BR" sz="2400">
                <a:latin typeface="Arial" panose="020B0604020202020204" pitchFamily="34" charset="0"/>
              </a:rPr>
              <a:t>a</a:t>
            </a:r>
            <a:r>
              <a:rPr lang="en-US" altLang="pt-BR" sz="2400" baseline="-25000">
                <a:latin typeface="Arial" panose="020B0604020202020204" pitchFamily="34" charset="0"/>
              </a:rPr>
              <a:t>22</a:t>
            </a:r>
            <a:r>
              <a:rPr lang="en-US" altLang="pt-BR" sz="2400">
                <a:latin typeface="Arial" panose="020B0604020202020204" pitchFamily="34" charset="0"/>
              </a:rPr>
              <a:t>a</a:t>
            </a:r>
            <a:r>
              <a:rPr lang="en-US" altLang="pt-BR" sz="2400" baseline="-25000">
                <a:latin typeface="Arial" panose="020B0604020202020204" pitchFamily="34" charset="0"/>
              </a:rPr>
              <a:t>33</a:t>
            </a:r>
            <a:r>
              <a:rPr lang="en-US" altLang="pt-BR" sz="2400">
                <a:latin typeface="Arial" panose="020B0604020202020204" pitchFamily="34" charset="0"/>
              </a:rPr>
              <a:t> – a</a:t>
            </a:r>
            <a:r>
              <a:rPr lang="en-US" altLang="pt-BR" sz="2400" baseline="-25000">
                <a:latin typeface="Arial" panose="020B0604020202020204" pitchFamily="34" charset="0"/>
              </a:rPr>
              <a:t>11</a:t>
            </a:r>
            <a:r>
              <a:rPr lang="en-US" altLang="pt-BR" sz="2400">
                <a:latin typeface="Arial" panose="020B0604020202020204" pitchFamily="34" charset="0"/>
              </a:rPr>
              <a:t>a</a:t>
            </a:r>
            <a:r>
              <a:rPr lang="en-US" altLang="pt-BR" sz="2400" baseline="-25000">
                <a:latin typeface="Arial" panose="020B0604020202020204" pitchFamily="34" charset="0"/>
              </a:rPr>
              <a:t>23</a:t>
            </a:r>
            <a:r>
              <a:rPr lang="en-US" altLang="pt-BR" sz="2400">
                <a:latin typeface="Arial" panose="020B0604020202020204" pitchFamily="34" charset="0"/>
              </a:rPr>
              <a:t>a</a:t>
            </a:r>
            <a:r>
              <a:rPr lang="en-US" altLang="pt-BR" sz="2400" baseline="-25000">
                <a:latin typeface="Arial" panose="020B0604020202020204" pitchFamily="34" charset="0"/>
              </a:rPr>
              <a:t>32</a:t>
            </a:r>
            <a:r>
              <a:rPr lang="en-US" altLang="pt-BR" sz="2400">
                <a:latin typeface="Arial" panose="020B0604020202020204" pitchFamily="34" charset="0"/>
              </a:rPr>
              <a:t> – a</a:t>
            </a:r>
            <a:r>
              <a:rPr lang="en-US" altLang="pt-BR" sz="2400" baseline="-25000">
                <a:latin typeface="Arial" panose="020B0604020202020204" pitchFamily="34" charset="0"/>
              </a:rPr>
              <a:t>12</a:t>
            </a:r>
            <a:r>
              <a:rPr lang="en-US" altLang="pt-BR" sz="2400">
                <a:latin typeface="Arial" panose="020B0604020202020204" pitchFamily="34" charset="0"/>
              </a:rPr>
              <a:t>a</a:t>
            </a:r>
            <a:r>
              <a:rPr lang="en-US" altLang="pt-BR" sz="2400" baseline="-25000">
                <a:latin typeface="Arial" panose="020B0604020202020204" pitchFamily="34" charset="0"/>
              </a:rPr>
              <a:t>21</a:t>
            </a:r>
            <a:r>
              <a:rPr lang="en-US" altLang="pt-BR" sz="2400">
                <a:latin typeface="Arial" panose="020B0604020202020204" pitchFamily="34" charset="0"/>
              </a:rPr>
              <a:t>a</a:t>
            </a:r>
            <a:r>
              <a:rPr lang="en-US" altLang="pt-BR" sz="2400" baseline="-25000">
                <a:latin typeface="Arial" panose="020B0604020202020204" pitchFamily="34" charset="0"/>
              </a:rPr>
              <a:t>33</a:t>
            </a:r>
            <a:r>
              <a:rPr lang="en-US" altLang="pt-BR" sz="2400">
                <a:latin typeface="Arial" panose="020B060402020202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400">
                <a:latin typeface="Arial" panose="020B0604020202020204" pitchFamily="34" charset="0"/>
              </a:rPr>
              <a:t>  + a</a:t>
            </a:r>
            <a:r>
              <a:rPr lang="en-US" altLang="pt-BR" sz="2400" baseline="-25000">
                <a:latin typeface="Arial" panose="020B0604020202020204" pitchFamily="34" charset="0"/>
              </a:rPr>
              <a:t>12</a:t>
            </a:r>
            <a:r>
              <a:rPr lang="en-US" altLang="pt-BR" sz="2400">
                <a:latin typeface="Arial" panose="020B0604020202020204" pitchFamily="34" charset="0"/>
              </a:rPr>
              <a:t>a</a:t>
            </a:r>
            <a:r>
              <a:rPr lang="en-US" altLang="pt-BR" sz="2400" baseline="-25000">
                <a:latin typeface="Arial" panose="020B0604020202020204" pitchFamily="34" charset="0"/>
              </a:rPr>
              <a:t>23</a:t>
            </a:r>
            <a:r>
              <a:rPr lang="en-US" altLang="pt-BR" sz="2400">
                <a:latin typeface="Arial" panose="020B0604020202020204" pitchFamily="34" charset="0"/>
              </a:rPr>
              <a:t>a</a:t>
            </a:r>
            <a:r>
              <a:rPr lang="en-US" altLang="pt-BR" sz="2400" baseline="-25000">
                <a:latin typeface="Arial" panose="020B0604020202020204" pitchFamily="34" charset="0"/>
              </a:rPr>
              <a:t>31</a:t>
            </a:r>
            <a:r>
              <a:rPr lang="en-US" altLang="pt-BR" sz="2400">
                <a:latin typeface="Arial" panose="020B0604020202020204" pitchFamily="34" charset="0"/>
              </a:rPr>
              <a:t> + a</a:t>
            </a:r>
            <a:r>
              <a:rPr lang="en-US" altLang="pt-BR" sz="2400" baseline="-25000">
                <a:latin typeface="Arial" panose="020B0604020202020204" pitchFamily="34" charset="0"/>
              </a:rPr>
              <a:t>13</a:t>
            </a:r>
            <a:r>
              <a:rPr lang="en-US" altLang="pt-BR" sz="2400">
                <a:latin typeface="Arial" panose="020B0604020202020204" pitchFamily="34" charset="0"/>
              </a:rPr>
              <a:t>a</a:t>
            </a:r>
            <a:r>
              <a:rPr lang="en-US" altLang="pt-BR" sz="2400" baseline="-25000">
                <a:latin typeface="Arial" panose="020B0604020202020204" pitchFamily="34" charset="0"/>
              </a:rPr>
              <a:t>21</a:t>
            </a:r>
            <a:r>
              <a:rPr lang="en-US" altLang="pt-BR" sz="2400">
                <a:latin typeface="Arial" panose="020B0604020202020204" pitchFamily="34" charset="0"/>
              </a:rPr>
              <a:t>a</a:t>
            </a:r>
            <a:r>
              <a:rPr lang="en-US" altLang="pt-BR" sz="2400" baseline="-25000">
                <a:latin typeface="Arial" panose="020B0604020202020204" pitchFamily="34" charset="0"/>
              </a:rPr>
              <a:t>32</a:t>
            </a:r>
            <a:r>
              <a:rPr lang="en-US" altLang="pt-BR" sz="2400">
                <a:latin typeface="Arial" panose="020B0604020202020204" pitchFamily="34" charset="0"/>
              </a:rPr>
              <a:t> – a</a:t>
            </a:r>
            <a:r>
              <a:rPr lang="en-US" altLang="pt-BR" sz="2400" baseline="-25000">
                <a:latin typeface="Arial" panose="020B0604020202020204" pitchFamily="34" charset="0"/>
              </a:rPr>
              <a:t>13</a:t>
            </a:r>
            <a:r>
              <a:rPr lang="en-US" altLang="pt-BR" sz="2400">
                <a:latin typeface="Arial" panose="020B0604020202020204" pitchFamily="34" charset="0"/>
              </a:rPr>
              <a:t>a</a:t>
            </a:r>
            <a:r>
              <a:rPr lang="en-US" altLang="pt-BR" sz="2400" baseline="-25000">
                <a:latin typeface="Arial" panose="020B0604020202020204" pitchFamily="34" charset="0"/>
              </a:rPr>
              <a:t>22</a:t>
            </a:r>
            <a:r>
              <a:rPr lang="en-US" altLang="pt-BR" sz="2400">
                <a:latin typeface="Arial" panose="020B0604020202020204" pitchFamily="34" charset="0"/>
              </a:rPr>
              <a:t>a</a:t>
            </a:r>
            <a:r>
              <a:rPr lang="en-US" altLang="pt-BR" sz="2400" baseline="-25000">
                <a:latin typeface="Arial" panose="020B0604020202020204" pitchFamily="34" charset="0"/>
              </a:rPr>
              <a:t>31</a:t>
            </a:r>
          </a:p>
        </p:txBody>
      </p:sp>
      <p:sp>
        <p:nvSpPr>
          <p:cNvPr id="25608" name="Text Box 14"/>
          <p:cNvSpPr txBox="1">
            <a:spLocks noChangeArrowheads="1"/>
          </p:cNvSpPr>
          <p:nvPr/>
        </p:nvSpPr>
        <p:spPr bwMode="auto">
          <a:xfrm>
            <a:off x="519113" y="2655888"/>
            <a:ext cx="50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1800">
                <a:latin typeface="Arial" panose="020B0604020202020204" pitchFamily="34" charset="0"/>
              </a:rPr>
              <a:t>det</a:t>
            </a:r>
          </a:p>
        </p:txBody>
      </p:sp>
      <p:sp>
        <p:nvSpPr>
          <p:cNvPr id="25609" name="Text Box 15"/>
          <p:cNvSpPr txBox="1">
            <a:spLocks noChangeArrowheads="1"/>
          </p:cNvSpPr>
          <p:nvPr/>
        </p:nvSpPr>
        <p:spPr bwMode="auto">
          <a:xfrm>
            <a:off x="250825" y="3543300"/>
            <a:ext cx="8531225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400">
                <a:latin typeface="Arial" panose="020B0604020202020204" pitchFamily="34" charset="0"/>
              </a:rPr>
              <a:t>= a</a:t>
            </a:r>
            <a:r>
              <a:rPr lang="en-US" altLang="pt-BR" sz="2400" baseline="-25000">
                <a:latin typeface="Arial" panose="020B0604020202020204" pitchFamily="34" charset="0"/>
              </a:rPr>
              <a:t>11</a:t>
            </a:r>
            <a:r>
              <a:rPr lang="en-US" altLang="pt-BR" sz="2400">
                <a:latin typeface="Arial" panose="020B0604020202020204" pitchFamily="34" charset="0"/>
              </a:rPr>
              <a:t>(a</a:t>
            </a:r>
            <a:r>
              <a:rPr lang="en-US" altLang="pt-BR" sz="2400" baseline="-25000">
                <a:latin typeface="Arial" panose="020B0604020202020204" pitchFamily="34" charset="0"/>
              </a:rPr>
              <a:t>22</a:t>
            </a:r>
            <a:r>
              <a:rPr lang="en-US" altLang="pt-BR" sz="2400">
                <a:latin typeface="Arial" panose="020B0604020202020204" pitchFamily="34" charset="0"/>
              </a:rPr>
              <a:t>a</a:t>
            </a:r>
            <a:r>
              <a:rPr lang="en-US" altLang="pt-BR" sz="2400" baseline="-25000">
                <a:latin typeface="Arial" panose="020B0604020202020204" pitchFamily="34" charset="0"/>
              </a:rPr>
              <a:t>33</a:t>
            </a:r>
            <a:r>
              <a:rPr lang="en-US" altLang="pt-BR" sz="2400">
                <a:latin typeface="Arial" panose="020B0604020202020204" pitchFamily="34" charset="0"/>
              </a:rPr>
              <a:t> – a</a:t>
            </a:r>
            <a:r>
              <a:rPr lang="en-US" altLang="pt-BR" sz="2400" baseline="-25000">
                <a:latin typeface="Arial" panose="020B0604020202020204" pitchFamily="34" charset="0"/>
              </a:rPr>
              <a:t>23</a:t>
            </a:r>
            <a:r>
              <a:rPr lang="en-US" altLang="pt-BR" sz="2400">
                <a:latin typeface="Arial" panose="020B0604020202020204" pitchFamily="34" charset="0"/>
              </a:rPr>
              <a:t>a</a:t>
            </a:r>
            <a:r>
              <a:rPr lang="en-US" altLang="pt-BR" sz="2400" baseline="-25000">
                <a:latin typeface="Arial" panose="020B0604020202020204" pitchFamily="34" charset="0"/>
              </a:rPr>
              <a:t>32</a:t>
            </a:r>
            <a:r>
              <a:rPr lang="en-US" altLang="pt-BR" sz="2400">
                <a:latin typeface="Arial" panose="020B0604020202020204" pitchFamily="34" charset="0"/>
              </a:rPr>
              <a:t>) – a</a:t>
            </a:r>
            <a:r>
              <a:rPr lang="en-US" altLang="pt-BR" sz="2400" baseline="-25000">
                <a:latin typeface="Arial" panose="020B0604020202020204" pitchFamily="34" charset="0"/>
              </a:rPr>
              <a:t>12</a:t>
            </a:r>
            <a:r>
              <a:rPr lang="en-US" altLang="pt-BR" sz="2400">
                <a:latin typeface="Arial" panose="020B0604020202020204" pitchFamily="34" charset="0"/>
              </a:rPr>
              <a:t>(a</a:t>
            </a:r>
            <a:r>
              <a:rPr lang="en-US" altLang="pt-BR" sz="2400" baseline="-25000">
                <a:latin typeface="Arial" panose="020B0604020202020204" pitchFamily="34" charset="0"/>
              </a:rPr>
              <a:t>21</a:t>
            </a:r>
            <a:r>
              <a:rPr lang="en-US" altLang="pt-BR" sz="2400">
                <a:latin typeface="Arial" panose="020B0604020202020204" pitchFamily="34" charset="0"/>
              </a:rPr>
              <a:t>a</a:t>
            </a:r>
            <a:r>
              <a:rPr lang="en-US" altLang="pt-BR" sz="2400" baseline="-25000">
                <a:latin typeface="Arial" panose="020B0604020202020204" pitchFamily="34" charset="0"/>
              </a:rPr>
              <a:t>33</a:t>
            </a:r>
            <a:r>
              <a:rPr lang="en-US" altLang="pt-BR" sz="2400">
                <a:latin typeface="Arial" panose="020B0604020202020204" pitchFamily="34" charset="0"/>
              </a:rPr>
              <a:t> - a</a:t>
            </a:r>
            <a:r>
              <a:rPr lang="en-US" altLang="pt-BR" sz="2400" baseline="-25000">
                <a:latin typeface="Arial" panose="020B0604020202020204" pitchFamily="34" charset="0"/>
              </a:rPr>
              <a:t>23</a:t>
            </a:r>
            <a:r>
              <a:rPr lang="en-US" altLang="pt-BR" sz="2400">
                <a:latin typeface="Arial" panose="020B0604020202020204" pitchFamily="34" charset="0"/>
              </a:rPr>
              <a:t>a</a:t>
            </a:r>
            <a:r>
              <a:rPr lang="en-US" altLang="pt-BR" sz="2400" baseline="-25000">
                <a:latin typeface="Arial" panose="020B0604020202020204" pitchFamily="34" charset="0"/>
              </a:rPr>
              <a:t>31</a:t>
            </a:r>
            <a:r>
              <a:rPr lang="en-US" altLang="pt-BR" sz="2400">
                <a:latin typeface="Arial" panose="020B0604020202020204" pitchFamily="34" charset="0"/>
              </a:rPr>
              <a:t>) + a</a:t>
            </a:r>
            <a:r>
              <a:rPr lang="en-US" altLang="pt-BR" sz="2400" baseline="-25000">
                <a:latin typeface="Arial" panose="020B0604020202020204" pitchFamily="34" charset="0"/>
              </a:rPr>
              <a:t>13</a:t>
            </a:r>
            <a:r>
              <a:rPr lang="en-US" altLang="pt-BR" sz="2400">
                <a:latin typeface="Arial" panose="020B0604020202020204" pitchFamily="34" charset="0"/>
              </a:rPr>
              <a:t>(a</a:t>
            </a:r>
            <a:r>
              <a:rPr lang="en-US" altLang="pt-BR" sz="2400" baseline="-25000">
                <a:latin typeface="Arial" panose="020B0604020202020204" pitchFamily="34" charset="0"/>
              </a:rPr>
              <a:t>21</a:t>
            </a:r>
            <a:r>
              <a:rPr lang="en-US" altLang="pt-BR" sz="2400">
                <a:latin typeface="Arial" panose="020B0604020202020204" pitchFamily="34" charset="0"/>
              </a:rPr>
              <a:t>a</a:t>
            </a:r>
            <a:r>
              <a:rPr lang="en-US" altLang="pt-BR" sz="2400" baseline="-25000">
                <a:latin typeface="Arial" panose="020B0604020202020204" pitchFamily="34" charset="0"/>
              </a:rPr>
              <a:t>32</a:t>
            </a:r>
            <a:r>
              <a:rPr lang="en-US" altLang="pt-BR" sz="2400">
                <a:latin typeface="Arial" panose="020B0604020202020204" pitchFamily="34" charset="0"/>
              </a:rPr>
              <a:t> –a</a:t>
            </a:r>
            <a:r>
              <a:rPr lang="en-US" altLang="pt-BR" sz="2400" baseline="-25000">
                <a:latin typeface="Arial" panose="020B0604020202020204" pitchFamily="34" charset="0"/>
              </a:rPr>
              <a:t>22</a:t>
            </a:r>
            <a:r>
              <a:rPr lang="en-US" altLang="pt-BR" sz="2400">
                <a:latin typeface="Arial" panose="020B0604020202020204" pitchFamily="34" charset="0"/>
              </a:rPr>
              <a:t>a</a:t>
            </a:r>
            <a:r>
              <a:rPr lang="en-US" altLang="pt-BR" sz="2400" baseline="-25000">
                <a:latin typeface="Arial" panose="020B0604020202020204" pitchFamily="34" charset="0"/>
              </a:rPr>
              <a:t>31</a:t>
            </a:r>
            <a:r>
              <a:rPr lang="en-US" altLang="pt-BR" sz="2400">
                <a:latin typeface="Arial" panose="020B060402020202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400">
                <a:latin typeface="Arial" panose="020B0604020202020204" pitchFamily="34" charset="0"/>
              </a:rPr>
              <a:t>= a</a:t>
            </a:r>
            <a:r>
              <a:rPr lang="en-US" altLang="pt-BR" sz="2400" baseline="-25000">
                <a:latin typeface="Arial" panose="020B0604020202020204" pitchFamily="34" charset="0"/>
              </a:rPr>
              <a:t>11</a:t>
            </a:r>
            <a:r>
              <a:rPr lang="en-US" altLang="pt-BR" sz="2400">
                <a:latin typeface="Arial" panose="020B0604020202020204" pitchFamily="34" charset="0"/>
              </a:rPr>
              <a:t>.det		   - a</a:t>
            </a:r>
            <a:r>
              <a:rPr lang="en-US" altLang="pt-BR" sz="2400" baseline="-25000">
                <a:latin typeface="Arial" panose="020B0604020202020204" pitchFamily="34" charset="0"/>
              </a:rPr>
              <a:t>12</a:t>
            </a:r>
            <a:r>
              <a:rPr lang="en-US" altLang="pt-BR" sz="2400">
                <a:latin typeface="Arial" panose="020B0604020202020204" pitchFamily="34" charset="0"/>
              </a:rPr>
              <a:t>.det		    + a</a:t>
            </a:r>
            <a:r>
              <a:rPr lang="en-US" altLang="pt-BR" sz="2400" baseline="-25000">
                <a:latin typeface="Arial" panose="020B0604020202020204" pitchFamily="34" charset="0"/>
              </a:rPr>
              <a:t>13</a:t>
            </a:r>
            <a:r>
              <a:rPr lang="en-US" altLang="pt-BR" sz="2400">
                <a:latin typeface="Arial" panose="020B0604020202020204" pitchFamily="34" charset="0"/>
              </a:rPr>
              <a:t>.det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2400">
                <a:latin typeface="Arial" panose="020B0604020202020204" pitchFamily="34" charset="0"/>
              </a:rPr>
              <a:t>Observe o padrão do determinante…</a:t>
            </a:r>
          </a:p>
        </p:txBody>
      </p:sp>
      <p:sp>
        <p:nvSpPr>
          <p:cNvPr id="25610" name="Text Box 16"/>
          <p:cNvSpPr txBox="1">
            <a:spLocks noChangeArrowheads="1"/>
          </p:cNvSpPr>
          <p:nvPr/>
        </p:nvSpPr>
        <p:spPr bwMode="auto">
          <a:xfrm>
            <a:off x="1741488" y="4149725"/>
            <a:ext cx="142398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000">
                <a:latin typeface="Arial" panose="020B0604020202020204" pitchFamily="34" charset="0"/>
              </a:rPr>
              <a:t>a</a:t>
            </a:r>
            <a:r>
              <a:rPr lang="en-US" altLang="pt-BR" sz="2000" baseline="-25000">
                <a:latin typeface="Arial" panose="020B0604020202020204" pitchFamily="34" charset="0"/>
              </a:rPr>
              <a:t>22</a:t>
            </a:r>
            <a:r>
              <a:rPr lang="en-US" altLang="pt-BR" sz="2000">
                <a:latin typeface="Arial" panose="020B0604020202020204" pitchFamily="34" charset="0"/>
              </a:rPr>
              <a:t>	a</a:t>
            </a:r>
            <a:r>
              <a:rPr lang="en-US" altLang="pt-BR" sz="2000" baseline="-25000">
                <a:latin typeface="Arial" panose="020B0604020202020204" pitchFamily="34" charset="0"/>
              </a:rPr>
              <a:t>23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000">
                <a:latin typeface="Arial" panose="020B0604020202020204" pitchFamily="34" charset="0"/>
              </a:rPr>
              <a:t>a</a:t>
            </a:r>
            <a:r>
              <a:rPr lang="en-US" altLang="pt-BR" sz="2000" baseline="-25000">
                <a:latin typeface="Arial" panose="020B0604020202020204" pitchFamily="34" charset="0"/>
              </a:rPr>
              <a:t>32	</a:t>
            </a:r>
            <a:r>
              <a:rPr lang="en-US" altLang="pt-BR" sz="2000">
                <a:latin typeface="Arial" panose="020B0604020202020204" pitchFamily="34" charset="0"/>
              </a:rPr>
              <a:t>a</a:t>
            </a:r>
            <a:r>
              <a:rPr lang="en-US" altLang="pt-BR" sz="2000" baseline="-25000">
                <a:latin typeface="Arial" panose="020B0604020202020204" pitchFamily="34" charset="0"/>
              </a:rPr>
              <a:t>33</a:t>
            </a:r>
          </a:p>
        </p:txBody>
      </p:sp>
      <p:sp>
        <p:nvSpPr>
          <p:cNvPr id="25611" name="AutoShape 17"/>
          <p:cNvSpPr>
            <a:spLocks noChangeArrowheads="1"/>
          </p:cNvSpPr>
          <p:nvPr/>
        </p:nvSpPr>
        <p:spPr bwMode="auto">
          <a:xfrm>
            <a:off x="1689100" y="4154488"/>
            <a:ext cx="1585913" cy="790575"/>
          </a:xfrm>
          <a:prstGeom prst="bracketPair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25612" name="Text Box 19"/>
          <p:cNvSpPr txBox="1">
            <a:spLocks noChangeArrowheads="1"/>
          </p:cNvSpPr>
          <p:nvPr/>
        </p:nvSpPr>
        <p:spPr bwMode="auto">
          <a:xfrm>
            <a:off x="4549775" y="4149725"/>
            <a:ext cx="142398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000">
                <a:latin typeface="Arial" panose="020B0604020202020204" pitchFamily="34" charset="0"/>
              </a:rPr>
              <a:t>a</a:t>
            </a:r>
            <a:r>
              <a:rPr lang="en-US" altLang="pt-BR" sz="2000" baseline="-25000">
                <a:latin typeface="Arial" panose="020B0604020202020204" pitchFamily="34" charset="0"/>
              </a:rPr>
              <a:t>21</a:t>
            </a:r>
            <a:r>
              <a:rPr lang="en-US" altLang="pt-BR" sz="2000">
                <a:latin typeface="Arial" panose="020B0604020202020204" pitchFamily="34" charset="0"/>
              </a:rPr>
              <a:t>	a</a:t>
            </a:r>
            <a:r>
              <a:rPr lang="en-US" altLang="pt-BR" sz="2000" baseline="-25000">
                <a:latin typeface="Arial" panose="020B0604020202020204" pitchFamily="34" charset="0"/>
              </a:rPr>
              <a:t>23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000">
                <a:latin typeface="Arial" panose="020B0604020202020204" pitchFamily="34" charset="0"/>
              </a:rPr>
              <a:t>a</a:t>
            </a:r>
            <a:r>
              <a:rPr lang="en-US" altLang="pt-BR" sz="2000" baseline="-25000">
                <a:latin typeface="Arial" panose="020B0604020202020204" pitchFamily="34" charset="0"/>
              </a:rPr>
              <a:t>31	</a:t>
            </a:r>
            <a:r>
              <a:rPr lang="en-US" altLang="pt-BR" sz="2000">
                <a:latin typeface="Arial" panose="020B0604020202020204" pitchFamily="34" charset="0"/>
              </a:rPr>
              <a:t>a</a:t>
            </a:r>
            <a:r>
              <a:rPr lang="en-US" altLang="pt-BR" sz="2000" baseline="-25000">
                <a:latin typeface="Arial" panose="020B0604020202020204" pitchFamily="34" charset="0"/>
              </a:rPr>
              <a:t>33</a:t>
            </a:r>
          </a:p>
        </p:txBody>
      </p:sp>
      <p:sp>
        <p:nvSpPr>
          <p:cNvPr id="25613" name="AutoShape 20"/>
          <p:cNvSpPr>
            <a:spLocks noChangeArrowheads="1"/>
          </p:cNvSpPr>
          <p:nvPr/>
        </p:nvSpPr>
        <p:spPr bwMode="auto">
          <a:xfrm>
            <a:off x="4497388" y="4154488"/>
            <a:ext cx="1585912" cy="790575"/>
          </a:xfrm>
          <a:prstGeom prst="bracketPair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25614" name="Text Box 21"/>
          <p:cNvSpPr txBox="1">
            <a:spLocks noChangeArrowheads="1"/>
          </p:cNvSpPr>
          <p:nvPr/>
        </p:nvSpPr>
        <p:spPr bwMode="auto">
          <a:xfrm>
            <a:off x="7429500" y="4149725"/>
            <a:ext cx="142398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000">
                <a:latin typeface="Arial" panose="020B0604020202020204" pitchFamily="34" charset="0"/>
              </a:rPr>
              <a:t>a</a:t>
            </a:r>
            <a:r>
              <a:rPr lang="en-US" altLang="pt-BR" sz="2000" baseline="-25000">
                <a:latin typeface="Arial" panose="020B0604020202020204" pitchFamily="34" charset="0"/>
              </a:rPr>
              <a:t>21</a:t>
            </a:r>
            <a:r>
              <a:rPr lang="en-US" altLang="pt-BR" sz="2000">
                <a:latin typeface="Arial" panose="020B0604020202020204" pitchFamily="34" charset="0"/>
              </a:rPr>
              <a:t>	a</a:t>
            </a:r>
            <a:r>
              <a:rPr lang="en-US" altLang="pt-BR" sz="2000" baseline="-25000">
                <a:latin typeface="Arial" panose="020B0604020202020204" pitchFamily="34" charset="0"/>
              </a:rPr>
              <a:t>22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000">
                <a:latin typeface="Arial" panose="020B0604020202020204" pitchFamily="34" charset="0"/>
              </a:rPr>
              <a:t>a</a:t>
            </a:r>
            <a:r>
              <a:rPr lang="en-US" altLang="pt-BR" sz="2000" baseline="-25000">
                <a:latin typeface="Arial" panose="020B0604020202020204" pitchFamily="34" charset="0"/>
              </a:rPr>
              <a:t>31	</a:t>
            </a:r>
            <a:r>
              <a:rPr lang="en-US" altLang="pt-BR" sz="2000">
                <a:latin typeface="Arial" panose="020B0604020202020204" pitchFamily="34" charset="0"/>
              </a:rPr>
              <a:t>a</a:t>
            </a:r>
            <a:r>
              <a:rPr lang="en-US" altLang="pt-BR" sz="2000" baseline="-25000">
                <a:latin typeface="Arial" panose="020B0604020202020204" pitchFamily="34" charset="0"/>
              </a:rPr>
              <a:t>32</a:t>
            </a:r>
          </a:p>
        </p:txBody>
      </p:sp>
      <p:sp>
        <p:nvSpPr>
          <p:cNvPr id="25615" name="AutoShape 22"/>
          <p:cNvSpPr>
            <a:spLocks noChangeArrowheads="1"/>
          </p:cNvSpPr>
          <p:nvPr/>
        </p:nvSpPr>
        <p:spPr bwMode="auto">
          <a:xfrm>
            <a:off x="7377113" y="4154488"/>
            <a:ext cx="1585912" cy="790575"/>
          </a:xfrm>
          <a:prstGeom prst="bracketPair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57EB206-C34A-4EB7-ABBB-1BA8B64CCAFA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22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BR" sz="4000" smtClean="0"/>
              <a:t>Determinante</a:t>
            </a:r>
            <a:br>
              <a:rPr lang="pt-BR" sz="4000" smtClean="0"/>
            </a:br>
            <a:r>
              <a:rPr lang="pt-BR" sz="3200" smtClean="0"/>
              <a:t>Desenvolvimento de Laplace</a:t>
            </a:r>
          </a:p>
        </p:txBody>
      </p:sp>
      <p:sp>
        <p:nvSpPr>
          <p:cNvPr id="26628" name="Text Box 8"/>
          <p:cNvSpPr txBox="1">
            <a:spLocks noChangeArrowheads="1"/>
          </p:cNvSpPr>
          <p:nvPr/>
        </p:nvSpPr>
        <p:spPr bwMode="auto">
          <a:xfrm>
            <a:off x="250825" y="1628775"/>
            <a:ext cx="3179763" cy="374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400">
                <a:latin typeface="Arial" panose="020B0604020202020204" pitchFamily="34" charset="0"/>
              </a:rPr>
              <a:t>= a</a:t>
            </a:r>
            <a:r>
              <a:rPr lang="en-US" altLang="pt-BR" sz="2400" baseline="-25000">
                <a:latin typeface="Arial" panose="020B0604020202020204" pitchFamily="34" charset="0"/>
              </a:rPr>
              <a:t>11</a:t>
            </a:r>
            <a:r>
              <a:rPr lang="en-US" altLang="pt-BR" sz="2400">
                <a:latin typeface="Arial" panose="020B0604020202020204" pitchFamily="34" charset="0"/>
              </a:rPr>
              <a:t>.det		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400">
                <a:latin typeface="Arial" panose="020B0604020202020204" pitchFamily="34" charset="0"/>
              </a:rPr>
              <a:t>- a</a:t>
            </a:r>
            <a:r>
              <a:rPr lang="en-US" altLang="pt-BR" sz="2400" baseline="-25000">
                <a:latin typeface="Arial" panose="020B0604020202020204" pitchFamily="34" charset="0"/>
              </a:rPr>
              <a:t>12</a:t>
            </a:r>
            <a:r>
              <a:rPr lang="en-US" altLang="pt-BR" sz="2400">
                <a:latin typeface="Arial" panose="020B0604020202020204" pitchFamily="34" charset="0"/>
              </a:rPr>
              <a:t>.det		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400">
                <a:latin typeface="Arial" panose="020B0604020202020204" pitchFamily="34" charset="0"/>
              </a:rPr>
              <a:t>+ a</a:t>
            </a:r>
            <a:r>
              <a:rPr lang="en-US" altLang="pt-BR" sz="2400" baseline="-25000">
                <a:latin typeface="Arial" panose="020B0604020202020204" pitchFamily="34" charset="0"/>
              </a:rPr>
              <a:t>13</a:t>
            </a:r>
            <a:r>
              <a:rPr lang="en-US" altLang="pt-BR" sz="2400">
                <a:latin typeface="Arial" panose="020B0604020202020204" pitchFamily="34" charset="0"/>
              </a:rPr>
              <a:t>.det</a:t>
            </a:r>
          </a:p>
        </p:txBody>
      </p:sp>
      <p:sp>
        <p:nvSpPr>
          <p:cNvPr id="26629" name="Text Box 9"/>
          <p:cNvSpPr txBox="1">
            <a:spLocks noChangeArrowheads="1"/>
          </p:cNvSpPr>
          <p:nvPr/>
        </p:nvSpPr>
        <p:spPr bwMode="auto">
          <a:xfrm>
            <a:off x="1741488" y="1916113"/>
            <a:ext cx="142398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000">
                <a:latin typeface="Arial" panose="020B0604020202020204" pitchFamily="34" charset="0"/>
              </a:rPr>
              <a:t>a</a:t>
            </a:r>
            <a:r>
              <a:rPr lang="en-US" altLang="pt-BR" sz="2000" baseline="-25000">
                <a:latin typeface="Arial" panose="020B0604020202020204" pitchFamily="34" charset="0"/>
              </a:rPr>
              <a:t>22</a:t>
            </a:r>
            <a:r>
              <a:rPr lang="en-US" altLang="pt-BR" sz="2000">
                <a:latin typeface="Arial" panose="020B0604020202020204" pitchFamily="34" charset="0"/>
              </a:rPr>
              <a:t>	a</a:t>
            </a:r>
            <a:r>
              <a:rPr lang="en-US" altLang="pt-BR" sz="2000" baseline="-25000">
                <a:latin typeface="Arial" panose="020B0604020202020204" pitchFamily="34" charset="0"/>
              </a:rPr>
              <a:t>23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000">
                <a:latin typeface="Arial" panose="020B0604020202020204" pitchFamily="34" charset="0"/>
              </a:rPr>
              <a:t>a</a:t>
            </a:r>
            <a:r>
              <a:rPr lang="en-US" altLang="pt-BR" sz="2000" baseline="-25000">
                <a:latin typeface="Arial" panose="020B0604020202020204" pitchFamily="34" charset="0"/>
              </a:rPr>
              <a:t>32	</a:t>
            </a:r>
            <a:r>
              <a:rPr lang="en-US" altLang="pt-BR" sz="2000">
                <a:latin typeface="Arial" panose="020B0604020202020204" pitchFamily="34" charset="0"/>
              </a:rPr>
              <a:t>a</a:t>
            </a:r>
            <a:r>
              <a:rPr lang="en-US" altLang="pt-BR" sz="2000" baseline="-25000">
                <a:latin typeface="Arial" panose="020B0604020202020204" pitchFamily="34" charset="0"/>
              </a:rPr>
              <a:t>33</a:t>
            </a:r>
          </a:p>
        </p:txBody>
      </p:sp>
      <p:sp>
        <p:nvSpPr>
          <p:cNvPr id="26630" name="AutoShape 10"/>
          <p:cNvSpPr>
            <a:spLocks noChangeArrowheads="1"/>
          </p:cNvSpPr>
          <p:nvPr/>
        </p:nvSpPr>
        <p:spPr bwMode="auto">
          <a:xfrm>
            <a:off x="1689100" y="1920875"/>
            <a:ext cx="1585913" cy="790575"/>
          </a:xfrm>
          <a:prstGeom prst="bracketPair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26631" name="Text Box 11"/>
          <p:cNvSpPr txBox="1">
            <a:spLocks noChangeArrowheads="1"/>
          </p:cNvSpPr>
          <p:nvPr/>
        </p:nvSpPr>
        <p:spPr bwMode="auto">
          <a:xfrm>
            <a:off x="1671638" y="3281363"/>
            <a:ext cx="142398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000">
                <a:latin typeface="Arial" panose="020B0604020202020204" pitchFamily="34" charset="0"/>
              </a:rPr>
              <a:t>a</a:t>
            </a:r>
            <a:r>
              <a:rPr lang="en-US" altLang="pt-BR" sz="2000" baseline="-25000">
                <a:latin typeface="Arial" panose="020B0604020202020204" pitchFamily="34" charset="0"/>
              </a:rPr>
              <a:t>21</a:t>
            </a:r>
            <a:r>
              <a:rPr lang="en-US" altLang="pt-BR" sz="2000">
                <a:latin typeface="Arial" panose="020B0604020202020204" pitchFamily="34" charset="0"/>
              </a:rPr>
              <a:t>	a</a:t>
            </a:r>
            <a:r>
              <a:rPr lang="en-US" altLang="pt-BR" sz="2000" baseline="-25000">
                <a:latin typeface="Arial" panose="020B0604020202020204" pitchFamily="34" charset="0"/>
              </a:rPr>
              <a:t>23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000">
                <a:latin typeface="Arial" panose="020B0604020202020204" pitchFamily="34" charset="0"/>
              </a:rPr>
              <a:t>a</a:t>
            </a:r>
            <a:r>
              <a:rPr lang="en-US" altLang="pt-BR" sz="2000" baseline="-25000">
                <a:latin typeface="Arial" panose="020B0604020202020204" pitchFamily="34" charset="0"/>
              </a:rPr>
              <a:t>31	</a:t>
            </a:r>
            <a:r>
              <a:rPr lang="en-US" altLang="pt-BR" sz="2000">
                <a:latin typeface="Arial" panose="020B0604020202020204" pitchFamily="34" charset="0"/>
              </a:rPr>
              <a:t>a</a:t>
            </a:r>
            <a:r>
              <a:rPr lang="en-US" altLang="pt-BR" sz="2000" baseline="-25000">
                <a:latin typeface="Arial" panose="020B0604020202020204" pitchFamily="34" charset="0"/>
              </a:rPr>
              <a:t>33</a:t>
            </a:r>
          </a:p>
        </p:txBody>
      </p:sp>
      <p:sp>
        <p:nvSpPr>
          <p:cNvPr id="26632" name="AutoShape 12"/>
          <p:cNvSpPr>
            <a:spLocks noChangeArrowheads="1"/>
          </p:cNvSpPr>
          <p:nvPr/>
        </p:nvSpPr>
        <p:spPr bwMode="auto">
          <a:xfrm>
            <a:off x="1619250" y="3286125"/>
            <a:ext cx="1585913" cy="790575"/>
          </a:xfrm>
          <a:prstGeom prst="bracketPair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26633" name="Text Box 13"/>
          <p:cNvSpPr txBox="1">
            <a:spLocks noChangeArrowheads="1"/>
          </p:cNvSpPr>
          <p:nvPr/>
        </p:nvSpPr>
        <p:spPr bwMode="auto">
          <a:xfrm>
            <a:off x="1670050" y="4721225"/>
            <a:ext cx="142398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000">
                <a:latin typeface="Arial" panose="020B0604020202020204" pitchFamily="34" charset="0"/>
              </a:rPr>
              <a:t>a</a:t>
            </a:r>
            <a:r>
              <a:rPr lang="en-US" altLang="pt-BR" sz="2000" baseline="-25000">
                <a:latin typeface="Arial" panose="020B0604020202020204" pitchFamily="34" charset="0"/>
              </a:rPr>
              <a:t>21</a:t>
            </a:r>
            <a:r>
              <a:rPr lang="en-US" altLang="pt-BR" sz="2000">
                <a:latin typeface="Arial" panose="020B0604020202020204" pitchFamily="34" charset="0"/>
              </a:rPr>
              <a:t>	a</a:t>
            </a:r>
            <a:r>
              <a:rPr lang="en-US" altLang="pt-BR" sz="2000" baseline="-25000">
                <a:latin typeface="Arial" panose="020B0604020202020204" pitchFamily="34" charset="0"/>
              </a:rPr>
              <a:t>22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000">
                <a:latin typeface="Arial" panose="020B0604020202020204" pitchFamily="34" charset="0"/>
              </a:rPr>
              <a:t>a</a:t>
            </a:r>
            <a:r>
              <a:rPr lang="en-US" altLang="pt-BR" sz="2000" baseline="-25000">
                <a:latin typeface="Arial" panose="020B0604020202020204" pitchFamily="34" charset="0"/>
              </a:rPr>
              <a:t>31	</a:t>
            </a:r>
            <a:r>
              <a:rPr lang="en-US" altLang="pt-BR" sz="2000">
                <a:latin typeface="Arial" panose="020B0604020202020204" pitchFamily="34" charset="0"/>
              </a:rPr>
              <a:t>a</a:t>
            </a:r>
            <a:r>
              <a:rPr lang="en-US" altLang="pt-BR" sz="2000" baseline="-25000">
                <a:latin typeface="Arial" panose="020B0604020202020204" pitchFamily="34" charset="0"/>
              </a:rPr>
              <a:t>32</a:t>
            </a:r>
          </a:p>
        </p:txBody>
      </p:sp>
      <p:sp>
        <p:nvSpPr>
          <p:cNvPr id="26634" name="AutoShape 14"/>
          <p:cNvSpPr>
            <a:spLocks noChangeArrowheads="1"/>
          </p:cNvSpPr>
          <p:nvPr/>
        </p:nvSpPr>
        <p:spPr bwMode="auto">
          <a:xfrm>
            <a:off x="1617663" y="4725988"/>
            <a:ext cx="1585912" cy="790575"/>
          </a:xfrm>
          <a:prstGeom prst="bracketPair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26635" name="Text Box 15"/>
          <p:cNvSpPr txBox="1">
            <a:spLocks noChangeArrowheads="1"/>
          </p:cNvSpPr>
          <p:nvPr/>
        </p:nvSpPr>
        <p:spPr bwMode="auto">
          <a:xfrm>
            <a:off x="5199063" y="1700213"/>
            <a:ext cx="2338387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000">
                <a:latin typeface="Arial" panose="020B0604020202020204" pitchFamily="34" charset="0"/>
              </a:rPr>
              <a:t>a</a:t>
            </a:r>
            <a:r>
              <a:rPr lang="en-US" altLang="pt-BR" sz="2000" baseline="-25000">
                <a:latin typeface="Arial" panose="020B0604020202020204" pitchFamily="34" charset="0"/>
              </a:rPr>
              <a:t>11</a:t>
            </a:r>
            <a:r>
              <a:rPr lang="en-US" altLang="pt-BR" sz="2000">
                <a:latin typeface="Arial" panose="020B0604020202020204" pitchFamily="34" charset="0"/>
              </a:rPr>
              <a:t>	a</a:t>
            </a:r>
            <a:r>
              <a:rPr lang="en-US" altLang="pt-BR" sz="2000" baseline="-25000">
                <a:latin typeface="Arial" panose="020B0604020202020204" pitchFamily="34" charset="0"/>
              </a:rPr>
              <a:t>12</a:t>
            </a:r>
            <a:r>
              <a:rPr lang="en-US" altLang="pt-BR" sz="2000">
                <a:latin typeface="Arial" panose="020B0604020202020204" pitchFamily="34" charset="0"/>
              </a:rPr>
              <a:t>	a</a:t>
            </a:r>
            <a:r>
              <a:rPr lang="en-US" altLang="pt-BR" sz="2000" baseline="-25000">
                <a:latin typeface="Arial" panose="020B0604020202020204" pitchFamily="34" charset="0"/>
              </a:rPr>
              <a:t>13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000">
                <a:latin typeface="Arial" panose="020B0604020202020204" pitchFamily="34" charset="0"/>
              </a:rPr>
              <a:t>a</a:t>
            </a:r>
            <a:r>
              <a:rPr lang="en-US" altLang="pt-BR" sz="2000" baseline="-25000">
                <a:latin typeface="Arial" panose="020B0604020202020204" pitchFamily="34" charset="0"/>
              </a:rPr>
              <a:t>21	</a:t>
            </a:r>
            <a:r>
              <a:rPr lang="en-US" altLang="pt-BR" sz="2000">
                <a:latin typeface="Arial" panose="020B0604020202020204" pitchFamily="34" charset="0"/>
              </a:rPr>
              <a:t>a</a:t>
            </a:r>
            <a:r>
              <a:rPr lang="en-US" altLang="pt-BR" sz="2000" baseline="-25000">
                <a:latin typeface="Arial" panose="020B0604020202020204" pitchFamily="34" charset="0"/>
              </a:rPr>
              <a:t>22</a:t>
            </a:r>
            <a:r>
              <a:rPr lang="en-US" altLang="pt-BR" sz="2000">
                <a:latin typeface="Arial" panose="020B0604020202020204" pitchFamily="34" charset="0"/>
              </a:rPr>
              <a:t>	a</a:t>
            </a:r>
            <a:r>
              <a:rPr lang="en-US" altLang="pt-BR" sz="2000" baseline="-25000">
                <a:latin typeface="Arial" panose="020B0604020202020204" pitchFamily="34" charset="0"/>
              </a:rPr>
              <a:t>23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000">
                <a:latin typeface="Arial" panose="020B0604020202020204" pitchFamily="34" charset="0"/>
              </a:rPr>
              <a:t>a</a:t>
            </a:r>
            <a:r>
              <a:rPr lang="en-US" altLang="pt-BR" sz="2000" baseline="-25000">
                <a:latin typeface="Arial" panose="020B0604020202020204" pitchFamily="34" charset="0"/>
              </a:rPr>
              <a:t>31	</a:t>
            </a:r>
            <a:r>
              <a:rPr lang="en-US" altLang="pt-BR" sz="2000">
                <a:latin typeface="Arial" panose="020B0604020202020204" pitchFamily="34" charset="0"/>
              </a:rPr>
              <a:t>a</a:t>
            </a:r>
            <a:r>
              <a:rPr lang="en-US" altLang="pt-BR" sz="2000" baseline="-25000">
                <a:latin typeface="Arial" panose="020B0604020202020204" pitchFamily="34" charset="0"/>
              </a:rPr>
              <a:t>32</a:t>
            </a:r>
            <a:r>
              <a:rPr lang="en-US" altLang="pt-BR" sz="2000">
                <a:latin typeface="Arial" panose="020B0604020202020204" pitchFamily="34" charset="0"/>
              </a:rPr>
              <a:t>	a</a:t>
            </a:r>
            <a:r>
              <a:rPr lang="en-US" altLang="pt-BR" sz="2000" baseline="-25000">
                <a:latin typeface="Arial" panose="020B0604020202020204" pitchFamily="34" charset="0"/>
              </a:rPr>
              <a:t>33</a:t>
            </a:r>
          </a:p>
        </p:txBody>
      </p:sp>
      <p:sp>
        <p:nvSpPr>
          <p:cNvPr id="26636" name="AutoShape 16"/>
          <p:cNvSpPr>
            <a:spLocks noChangeArrowheads="1"/>
          </p:cNvSpPr>
          <p:nvPr/>
        </p:nvSpPr>
        <p:spPr bwMode="auto">
          <a:xfrm>
            <a:off x="5146675" y="1704975"/>
            <a:ext cx="2520950" cy="1077913"/>
          </a:xfrm>
          <a:prstGeom prst="bracketPair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26637" name="Oval 18"/>
          <p:cNvSpPr>
            <a:spLocks noChangeArrowheads="1"/>
          </p:cNvSpPr>
          <p:nvPr/>
        </p:nvSpPr>
        <p:spPr bwMode="auto">
          <a:xfrm>
            <a:off x="468313" y="1989138"/>
            <a:ext cx="576262" cy="576262"/>
          </a:xfrm>
          <a:prstGeom prst="ellips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26638" name="Oval 19"/>
          <p:cNvSpPr>
            <a:spLocks noChangeArrowheads="1"/>
          </p:cNvSpPr>
          <p:nvPr/>
        </p:nvSpPr>
        <p:spPr bwMode="auto">
          <a:xfrm>
            <a:off x="5219700" y="1700213"/>
            <a:ext cx="431800" cy="433387"/>
          </a:xfrm>
          <a:prstGeom prst="ellips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26639" name="Rectangle 20"/>
          <p:cNvSpPr>
            <a:spLocks noChangeArrowheads="1"/>
          </p:cNvSpPr>
          <p:nvPr/>
        </p:nvSpPr>
        <p:spPr bwMode="auto">
          <a:xfrm>
            <a:off x="5292725" y="1700213"/>
            <a:ext cx="2232025" cy="433387"/>
          </a:xfrm>
          <a:prstGeom prst="rect">
            <a:avLst/>
          </a:prstGeom>
          <a:noFill/>
          <a:ln w="28575">
            <a:solidFill>
              <a:srgbClr val="0033CC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26640" name="Rectangle 21"/>
          <p:cNvSpPr>
            <a:spLocks noChangeArrowheads="1"/>
          </p:cNvSpPr>
          <p:nvPr/>
        </p:nvSpPr>
        <p:spPr bwMode="auto">
          <a:xfrm>
            <a:off x="5219700" y="1700213"/>
            <a:ext cx="503238" cy="1081087"/>
          </a:xfrm>
          <a:prstGeom prst="rect">
            <a:avLst/>
          </a:prstGeom>
          <a:noFill/>
          <a:ln w="28575">
            <a:solidFill>
              <a:srgbClr val="0033CC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26641" name="Freeform 22"/>
          <p:cNvSpPr>
            <a:spLocks/>
          </p:cNvSpPr>
          <p:nvPr/>
        </p:nvSpPr>
        <p:spPr bwMode="auto">
          <a:xfrm>
            <a:off x="900113" y="1546225"/>
            <a:ext cx="4319587" cy="442913"/>
          </a:xfrm>
          <a:custGeom>
            <a:avLst/>
            <a:gdLst>
              <a:gd name="T0" fmla="*/ 0 w 2721"/>
              <a:gd name="T1" fmla="*/ 2147483646 h 279"/>
              <a:gd name="T2" fmla="*/ 2147483646 w 2721"/>
              <a:gd name="T3" fmla="*/ 2147483646 h 279"/>
              <a:gd name="T4" fmla="*/ 2147483646 w 2721"/>
              <a:gd name="T5" fmla="*/ 2147483646 h 279"/>
              <a:gd name="T6" fmla="*/ 2147483646 w 2721"/>
              <a:gd name="T7" fmla="*/ 2147483646 h 279"/>
              <a:gd name="T8" fmla="*/ 2147483646 w 2721"/>
              <a:gd name="T9" fmla="*/ 2147483646 h 27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721"/>
              <a:gd name="T16" fmla="*/ 0 h 279"/>
              <a:gd name="T17" fmla="*/ 2721 w 2721"/>
              <a:gd name="T18" fmla="*/ 279 h 27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721" h="279">
                <a:moveTo>
                  <a:pt x="0" y="279"/>
                </a:moveTo>
                <a:cubicBezTo>
                  <a:pt x="124" y="210"/>
                  <a:pt x="249" y="142"/>
                  <a:pt x="408" y="97"/>
                </a:cubicBezTo>
                <a:cubicBezTo>
                  <a:pt x="567" y="52"/>
                  <a:pt x="665" y="14"/>
                  <a:pt x="952" y="7"/>
                </a:cubicBezTo>
                <a:cubicBezTo>
                  <a:pt x="1239" y="0"/>
                  <a:pt x="1837" y="22"/>
                  <a:pt x="2132" y="52"/>
                </a:cubicBezTo>
                <a:cubicBezTo>
                  <a:pt x="2427" y="82"/>
                  <a:pt x="2574" y="135"/>
                  <a:pt x="2721" y="188"/>
                </a:cubicBezTo>
              </a:path>
            </a:pathLst>
          </a:custGeom>
          <a:noFill/>
          <a:ln w="28575">
            <a:solidFill>
              <a:srgbClr val="FF3300"/>
            </a:solidFill>
            <a:round/>
            <a:headEnd type="triangle" w="lg" len="lg"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42" name="Oval 23"/>
          <p:cNvSpPr>
            <a:spLocks noChangeArrowheads="1"/>
          </p:cNvSpPr>
          <p:nvPr/>
        </p:nvSpPr>
        <p:spPr bwMode="auto">
          <a:xfrm>
            <a:off x="468313" y="3429000"/>
            <a:ext cx="576262" cy="576263"/>
          </a:xfrm>
          <a:prstGeom prst="ellips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26643" name="Freeform 24"/>
          <p:cNvSpPr>
            <a:spLocks/>
          </p:cNvSpPr>
          <p:nvPr/>
        </p:nvSpPr>
        <p:spPr bwMode="auto">
          <a:xfrm>
            <a:off x="900113" y="2986088"/>
            <a:ext cx="5256212" cy="442912"/>
          </a:xfrm>
          <a:custGeom>
            <a:avLst/>
            <a:gdLst>
              <a:gd name="T0" fmla="*/ 0 w 2721"/>
              <a:gd name="T1" fmla="*/ 2147483646 h 279"/>
              <a:gd name="T2" fmla="*/ 2147483646 w 2721"/>
              <a:gd name="T3" fmla="*/ 2147483646 h 279"/>
              <a:gd name="T4" fmla="*/ 2147483646 w 2721"/>
              <a:gd name="T5" fmla="*/ 2147483646 h 279"/>
              <a:gd name="T6" fmla="*/ 2147483646 w 2721"/>
              <a:gd name="T7" fmla="*/ 2147483646 h 279"/>
              <a:gd name="T8" fmla="*/ 2147483646 w 2721"/>
              <a:gd name="T9" fmla="*/ 2147483646 h 27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721"/>
              <a:gd name="T16" fmla="*/ 0 h 279"/>
              <a:gd name="T17" fmla="*/ 2721 w 2721"/>
              <a:gd name="T18" fmla="*/ 279 h 27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721" h="279">
                <a:moveTo>
                  <a:pt x="0" y="279"/>
                </a:moveTo>
                <a:cubicBezTo>
                  <a:pt x="124" y="210"/>
                  <a:pt x="249" y="142"/>
                  <a:pt x="408" y="97"/>
                </a:cubicBezTo>
                <a:cubicBezTo>
                  <a:pt x="567" y="52"/>
                  <a:pt x="665" y="14"/>
                  <a:pt x="952" y="7"/>
                </a:cubicBezTo>
                <a:cubicBezTo>
                  <a:pt x="1239" y="0"/>
                  <a:pt x="1837" y="22"/>
                  <a:pt x="2132" y="52"/>
                </a:cubicBezTo>
                <a:cubicBezTo>
                  <a:pt x="2427" y="82"/>
                  <a:pt x="2574" y="135"/>
                  <a:pt x="2721" y="188"/>
                </a:cubicBezTo>
              </a:path>
            </a:pathLst>
          </a:custGeom>
          <a:noFill/>
          <a:ln w="28575">
            <a:solidFill>
              <a:srgbClr val="FF3300"/>
            </a:solidFill>
            <a:round/>
            <a:headEnd type="triangle" w="lg" len="lg"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44" name="Oval 25"/>
          <p:cNvSpPr>
            <a:spLocks noChangeArrowheads="1"/>
          </p:cNvSpPr>
          <p:nvPr/>
        </p:nvSpPr>
        <p:spPr bwMode="auto">
          <a:xfrm>
            <a:off x="539750" y="4868863"/>
            <a:ext cx="576263" cy="576262"/>
          </a:xfrm>
          <a:prstGeom prst="ellips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26645" name="Freeform 26"/>
          <p:cNvSpPr>
            <a:spLocks/>
          </p:cNvSpPr>
          <p:nvPr/>
        </p:nvSpPr>
        <p:spPr bwMode="auto">
          <a:xfrm>
            <a:off x="900113" y="4437063"/>
            <a:ext cx="6119812" cy="442912"/>
          </a:xfrm>
          <a:custGeom>
            <a:avLst/>
            <a:gdLst>
              <a:gd name="T0" fmla="*/ 0 w 2721"/>
              <a:gd name="T1" fmla="*/ 2147483646 h 279"/>
              <a:gd name="T2" fmla="*/ 2147483646 w 2721"/>
              <a:gd name="T3" fmla="*/ 2147483646 h 279"/>
              <a:gd name="T4" fmla="*/ 2147483646 w 2721"/>
              <a:gd name="T5" fmla="*/ 2147483646 h 279"/>
              <a:gd name="T6" fmla="*/ 2147483646 w 2721"/>
              <a:gd name="T7" fmla="*/ 2147483646 h 279"/>
              <a:gd name="T8" fmla="*/ 2147483646 w 2721"/>
              <a:gd name="T9" fmla="*/ 2147483646 h 27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721"/>
              <a:gd name="T16" fmla="*/ 0 h 279"/>
              <a:gd name="T17" fmla="*/ 2721 w 2721"/>
              <a:gd name="T18" fmla="*/ 279 h 27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721" h="279">
                <a:moveTo>
                  <a:pt x="0" y="279"/>
                </a:moveTo>
                <a:cubicBezTo>
                  <a:pt x="124" y="210"/>
                  <a:pt x="249" y="142"/>
                  <a:pt x="408" y="97"/>
                </a:cubicBezTo>
                <a:cubicBezTo>
                  <a:pt x="567" y="52"/>
                  <a:pt x="665" y="14"/>
                  <a:pt x="952" y="7"/>
                </a:cubicBezTo>
                <a:cubicBezTo>
                  <a:pt x="1239" y="0"/>
                  <a:pt x="1837" y="22"/>
                  <a:pt x="2132" y="52"/>
                </a:cubicBezTo>
                <a:cubicBezTo>
                  <a:pt x="2427" y="82"/>
                  <a:pt x="2574" y="135"/>
                  <a:pt x="2721" y="188"/>
                </a:cubicBezTo>
              </a:path>
            </a:pathLst>
          </a:custGeom>
          <a:noFill/>
          <a:ln w="28575">
            <a:solidFill>
              <a:srgbClr val="FF3300"/>
            </a:solidFill>
            <a:round/>
            <a:headEnd type="triangle" w="lg" len="lg"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46" name="Text Box 27"/>
          <p:cNvSpPr txBox="1">
            <a:spLocks noChangeArrowheads="1"/>
          </p:cNvSpPr>
          <p:nvPr/>
        </p:nvSpPr>
        <p:spPr bwMode="auto">
          <a:xfrm>
            <a:off x="5200650" y="3138488"/>
            <a:ext cx="233838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000">
                <a:latin typeface="Arial" panose="020B0604020202020204" pitchFamily="34" charset="0"/>
              </a:rPr>
              <a:t>a</a:t>
            </a:r>
            <a:r>
              <a:rPr lang="en-US" altLang="pt-BR" sz="2000" baseline="-25000">
                <a:latin typeface="Arial" panose="020B0604020202020204" pitchFamily="34" charset="0"/>
              </a:rPr>
              <a:t>11</a:t>
            </a:r>
            <a:r>
              <a:rPr lang="en-US" altLang="pt-BR" sz="2000">
                <a:latin typeface="Arial" panose="020B0604020202020204" pitchFamily="34" charset="0"/>
              </a:rPr>
              <a:t>	a</a:t>
            </a:r>
            <a:r>
              <a:rPr lang="en-US" altLang="pt-BR" sz="2000" baseline="-25000">
                <a:latin typeface="Arial" panose="020B0604020202020204" pitchFamily="34" charset="0"/>
              </a:rPr>
              <a:t>12</a:t>
            </a:r>
            <a:r>
              <a:rPr lang="en-US" altLang="pt-BR" sz="2000">
                <a:latin typeface="Arial" panose="020B0604020202020204" pitchFamily="34" charset="0"/>
              </a:rPr>
              <a:t>	a</a:t>
            </a:r>
            <a:r>
              <a:rPr lang="en-US" altLang="pt-BR" sz="2000" baseline="-25000">
                <a:latin typeface="Arial" panose="020B0604020202020204" pitchFamily="34" charset="0"/>
              </a:rPr>
              <a:t>13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000">
                <a:latin typeface="Arial" panose="020B0604020202020204" pitchFamily="34" charset="0"/>
              </a:rPr>
              <a:t>a</a:t>
            </a:r>
            <a:r>
              <a:rPr lang="en-US" altLang="pt-BR" sz="2000" baseline="-25000">
                <a:latin typeface="Arial" panose="020B0604020202020204" pitchFamily="34" charset="0"/>
              </a:rPr>
              <a:t>21	</a:t>
            </a:r>
            <a:r>
              <a:rPr lang="en-US" altLang="pt-BR" sz="2000">
                <a:latin typeface="Arial" panose="020B0604020202020204" pitchFamily="34" charset="0"/>
              </a:rPr>
              <a:t>a</a:t>
            </a:r>
            <a:r>
              <a:rPr lang="en-US" altLang="pt-BR" sz="2000" baseline="-25000">
                <a:latin typeface="Arial" panose="020B0604020202020204" pitchFamily="34" charset="0"/>
              </a:rPr>
              <a:t>22</a:t>
            </a:r>
            <a:r>
              <a:rPr lang="en-US" altLang="pt-BR" sz="2000">
                <a:latin typeface="Arial" panose="020B0604020202020204" pitchFamily="34" charset="0"/>
              </a:rPr>
              <a:t>	a</a:t>
            </a:r>
            <a:r>
              <a:rPr lang="en-US" altLang="pt-BR" sz="2000" baseline="-25000">
                <a:latin typeface="Arial" panose="020B0604020202020204" pitchFamily="34" charset="0"/>
              </a:rPr>
              <a:t>23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000">
                <a:latin typeface="Arial" panose="020B0604020202020204" pitchFamily="34" charset="0"/>
              </a:rPr>
              <a:t>a</a:t>
            </a:r>
            <a:r>
              <a:rPr lang="en-US" altLang="pt-BR" sz="2000" baseline="-25000">
                <a:latin typeface="Arial" panose="020B0604020202020204" pitchFamily="34" charset="0"/>
              </a:rPr>
              <a:t>31	</a:t>
            </a:r>
            <a:r>
              <a:rPr lang="en-US" altLang="pt-BR" sz="2000">
                <a:latin typeface="Arial" panose="020B0604020202020204" pitchFamily="34" charset="0"/>
              </a:rPr>
              <a:t>a</a:t>
            </a:r>
            <a:r>
              <a:rPr lang="en-US" altLang="pt-BR" sz="2000" baseline="-25000">
                <a:latin typeface="Arial" panose="020B0604020202020204" pitchFamily="34" charset="0"/>
              </a:rPr>
              <a:t>32</a:t>
            </a:r>
            <a:r>
              <a:rPr lang="en-US" altLang="pt-BR" sz="2000">
                <a:latin typeface="Arial" panose="020B0604020202020204" pitchFamily="34" charset="0"/>
              </a:rPr>
              <a:t>	a</a:t>
            </a:r>
            <a:r>
              <a:rPr lang="en-US" altLang="pt-BR" sz="2000" baseline="-25000">
                <a:latin typeface="Arial" panose="020B0604020202020204" pitchFamily="34" charset="0"/>
              </a:rPr>
              <a:t>33</a:t>
            </a:r>
          </a:p>
        </p:txBody>
      </p:sp>
      <p:sp>
        <p:nvSpPr>
          <p:cNvPr id="26647" name="AutoShape 28"/>
          <p:cNvSpPr>
            <a:spLocks noChangeArrowheads="1"/>
          </p:cNvSpPr>
          <p:nvPr/>
        </p:nvSpPr>
        <p:spPr bwMode="auto">
          <a:xfrm>
            <a:off x="5148263" y="3143250"/>
            <a:ext cx="2520950" cy="1077913"/>
          </a:xfrm>
          <a:prstGeom prst="bracketPair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26648" name="Oval 29"/>
          <p:cNvSpPr>
            <a:spLocks noChangeArrowheads="1"/>
          </p:cNvSpPr>
          <p:nvPr/>
        </p:nvSpPr>
        <p:spPr bwMode="auto">
          <a:xfrm>
            <a:off x="6156325" y="3138488"/>
            <a:ext cx="431800" cy="433387"/>
          </a:xfrm>
          <a:prstGeom prst="ellips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26649" name="Rectangle 30"/>
          <p:cNvSpPr>
            <a:spLocks noChangeArrowheads="1"/>
          </p:cNvSpPr>
          <p:nvPr/>
        </p:nvSpPr>
        <p:spPr bwMode="auto">
          <a:xfrm>
            <a:off x="5294313" y="3138488"/>
            <a:ext cx="2232025" cy="433387"/>
          </a:xfrm>
          <a:prstGeom prst="rect">
            <a:avLst/>
          </a:prstGeom>
          <a:noFill/>
          <a:ln w="28575">
            <a:solidFill>
              <a:srgbClr val="0033CC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26650" name="Rectangle 31"/>
          <p:cNvSpPr>
            <a:spLocks noChangeArrowheads="1"/>
          </p:cNvSpPr>
          <p:nvPr/>
        </p:nvSpPr>
        <p:spPr bwMode="auto">
          <a:xfrm>
            <a:off x="6084888" y="3138488"/>
            <a:ext cx="503237" cy="1081087"/>
          </a:xfrm>
          <a:prstGeom prst="rect">
            <a:avLst/>
          </a:prstGeom>
          <a:noFill/>
          <a:ln w="28575">
            <a:solidFill>
              <a:srgbClr val="0033CC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26651" name="Text Box 32"/>
          <p:cNvSpPr txBox="1">
            <a:spLocks noChangeArrowheads="1"/>
          </p:cNvSpPr>
          <p:nvPr/>
        </p:nvSpPr>
        <p:spPr bwMode="auto">
          <a:xfrm>
            <a:off x="5200650" y="4651375"/>
            <a:ext cx="233838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000">
                <a:latin typeface="Arial" panose="020B0604020202020204" pitchFamily="34" charset="0"/>
              </a:rPr>
              <a:t>a</a:t>
            </a:r>
            <a:r>
              <a:rPr lang="en-US" altLang="pt-BR" sz="2000" baseline="-25000">
                <a:latin typeface="Arial" panose="020B0604020202020204" pitchFamily="34" charset="0"/>
              </a:rPr>
              <a:t>11</a:t>
            </a:r>
            <a:r>
              <a:rPr lang="en-US" altLang="pt-BR" sz="2000">
                <a:latin typeface="Arial" panose="020B0604020202020204" pitchFamily="34" charset="0"/>
              </a:rPr>
              <a:t>	a</a:t>
            </a:r>
            <a:r>
              <a:rPr lang="en-US" altLang="pt-BR" sz="2000" baseline="-25000">
                <a:latin typeface="Arial" panose="020B0604020202020204" pitchFamily="34" charset="0"/>
              </a:rPr>
              <a:t>12</a:t>
            </a:r>
            <a:r>
              <a:rPr lang="en-US" altLang="pt-BR" sz="2000">
                <a:latin typeface="Arial" panose="020B0604020202020204" pitchFamily="34" charset="0"/>
              </a:rPr>
              <a:t>	a</a:t>
            </a:r>
            <a:r>
              <a:rPr lang="en-US" altLang="pt-BR" sz="2000" baseline="-25000">
                <a:latin typeface="Arial" panose="020B0604020202020204" pitchFamily="34" charset="0"/>
              </a:rPr>
              <a:t>13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000">
                <a:latin typeface="Arial" panose="020B0604020202020204" pitchFamily="34" charset="0"/>
              </a:rPr>
              <a:t>a</a:t>
            </a:r>
            <a:r>
              <a:rPr lang="en-US" altLang="pt-BR" sz="2000" baseline="-25000">
                <a:latin typeface="Arial" panose="020B0604020202020204" pitchFamily="34" charset="0"/>
              </a:rPr>
              <a:t>21	</a:t>
            </a:r>
            <a:r>
              <a:rPr lang="en-US" altLang="pt-BR" sz="2000">
                <a:latin typeface="Arial" panose="020B0604020202020204" pitchFamily="34" charset="0"/>
              </a:rPr>
              <a:t>a</a:t>
            </a:r>
            <a:r>
              <a:rPr lang="en-US" altLang="pt-BR" sz="2000" baseline="-25000">
                <a:latin typeface="Arial" panose="020B0604020202020204" pitchFamily="34" charset="0"/>
              </a:rPr>
              <a:t>22</a:t>
            </a:r>
            <a:r>
              <a:rPr lang="en-US" altLang="pt-BR" sz="2000">
                <a:latin typeface="Arial" panose="020B0604020202020204" pitchFamily="34" charset="0"/>
              </a:rPr>
              <a:t>	a</a:t>
            </a:r>
            <a:r>
              <a:rPr lang="en-US" altLang="pt-BR" sz="2000" baseline="-25000">
                <a:latin typeface="Arial" panose="020B0604020202020204" pitchFamily="34" charset="0"/>
              </a:rPr>
              <a:t>23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000">
                <a:latin typeface="Arial" panose="020B0604020202020204" pitchFamily="34" charset="0"/>
              </a:rPr>
              <a:t>a</a:t>
            </a:r>
            <a:r>
              <a:rPr lang="en-US" altLang="pt-BR" sz="2000" baseline="-25000">
                <a:latin typeface="Arial" panose="020B0604020202020204" pitchFamily="34" charset="0"/>
              </a:rPr>
              <a:t>31	</a:t>
            </a:r>
            <a:r>
              <a:rPr lang="en-US" altLang="pt-BR" sz="2000">
                <a:latin typeface="Arial" panose="020B0604020202020204" pitchFamily="34" charset="0"/>
              </a:rPr>
              <a:t>a</a:t>
            </a:r>
            <a:r>
              <a:rPr lang="en-US" altLang="pt-BR" sz="2000" baseline="-25000">
                <a:latin typeface="Arial" panose="020B0604020202020204" pitchFamily="34" charset="0"/>
              </a:rPr>
              <a:t>32</a:t>
            </a:r>
            <a:r>
              <a:rPr lang="en-US" altLang="pt-BR" sz="2000">
                <a:latin typeface="Arial" panose="020B0604020202020204" pitchFamily="34" charset="0"/>
              </a:rPr>
              <a:t>	a</a:t>
            </a:r>
            <a:r>
              <a:rPr lang="en-US" altLang="pt-BR" sz="2000" baseline="-25000">
                <a:latin typeface="Arial" panose="020B0604020202020204" pitchFamily="34" charset="0"/>
              </a:rPr>
              <a:t>33</a:t>
            </a:r>
          </a:p>
        </p:txBody>
      </p:sp>
      <p:sp>
        <p:nvSpPr>
          <p:cNvPr id="26652" name="AutoShape 33"/>
          <p:cNvSpPr>
            <a:spLocks noChangeArrowheads="1"/>
          </p:cNvSpPr>
          <p:nvPr/>
        </p:nvSpPr>
        <p:spPr bwMode="auto">
          <a:xfrm>
            <a:off x="5148263" y="4656138"/>
            <a:ext cx="2520950" cy="1077912"/>
          </a:xfrm>
          <a:prstGeom prst="bracketPair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26653" name="Oval 34"/>
          <p:cNvSpPr>
            <a:spLocks noChangeArrowheads="1"/>
          </p:cNvSpPr>
          <p:nvPr/>
        </p:nvSpPr>
        <p:spPr bwMode="auto">
          <a:xfrm>
            <a:off x="7092950" y="4651375"/>
            <a:ext cx="431800" cy="433388"/>
          </a:xfrm>
          <a:prstGeom prst="ellips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26654" name="Rectangle 35"/>
          <p:cNvSpPr>
            <a:spLocks noChangeArrowheads="1"/>
          </p:cNvSpPr>
          <p:nvPr/>
        </p:nvSpPr>
        <p:spPr bwMode="auto">
          <a:xfrm>
            <a:off x="5294313" y="4651375"/>
            <a:ext cx="2232025" cy="433388"/>
          </a:xfrm>
          <a:prstGeom prst="rect">
            <a:avLst/>
          </a:prstGeom>
          <a:noFill/>
          <a:ln w="28575">
            <a:solidFill>
              <a:srgbClr val="0033CC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26655" name="Rectangle 36"/>
          <p:cNvSpPr>
            <a:spLocks noChangeArrowheads="1"/>
          </p:cNvSpPr>
          <p:nvPr/>
        </p:nvSpPr>
        <p:spPr bwMode="auto">
          <a:xfrm>
            <a:off x="7092950" y="4651375"/>
            <a:ext cx="503238" cy="1081088"/>
          </a:xfrm>
          <a:prstGeom prst="rect">
            <a:avLst/>
          </a:prstGeom>
          <a:noFill/>
          <a:ln w="28575">
            <a:solidFill>
              <a:srgbClr val="0033CC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F49D3FB-1503-4721-9F71-AF7CBAAA3140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23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BR" sz="4000" smtClean="0"/>
              <a:t>Determinante</a:t>
            </a:r>
            <a:br>
              <a:rPr lang="pt-BR" sz="4000" smtClean="0"/>
            </a:br>
            <a:r>
              <a:rPr lang="pt-BR" sz="3200" smtClean="0"/>
              <a:t>Desenvolvimento de Laplace</a:t>
            </a:r>
          </a:p>
        </p:txBody>
      </p:sp>
      <p:sp>
        <p:nvSpPr>
          <p:cNvPr id="27652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435975" cy="4525963"/>
          </a:xfrm>
        </p:spPr>
        <p:txBody>
          <a:bodyPr/>
          <a:lstStyle/>
          <a:p>
            <a:pPr eaLnBrk="1" hangingPunct="1"/>
            <a:r>
              <a:rPr lang="pt-BR" altLang="pt-BR" smtClean="0"/>
              <a:t>Assim, det A = a</a:t>
            </a:r>
            <a:r>
              <a:rPr lang="pt-BR" altLang="pt-BR" baseline="-25000" smtClean="0"/>
              <a:t>11</a:t>
            </a:r>
            <a:r>
              <a:rPr lang="pt-BR" altLang="pt-BR" smtClean="0">
                <a:sym typeface="Symbol" panose="05050102010706020507" pitchFamily="18" charset="2"/>
              </a:rPr>
              <a:t></a:t>
            </a:r>
            <a:r>
              <a:rPr lang="pt-BR" altLang="pt-BR" baseline="-25000" smtClean="0">
                <a:sym typeface="Symbol" panose="05050102010706020507" pitchFamily="18" charset="2"/>
              </a:rPr>
              <a:t>11</a:t>
            </a:r>
            <a:r>
              <a:rPr lang="pt-BR" altLang="pt-BR" smtClean="0">
                <a:sym typeface="Symbol" panose="05050102010706020507" pitchFamily="18" charset="2"/>
              </a:rPr>
              <a:t> + </a:t>
            </a:r>
            <a:r>
              <a:rPr lang="pt-BR" altLang="pt-BR" smtClean="0"/>
              <a:t>a</a:t>
            </a:r>
            <a:r>
              <a:rPr lang="pt-BR" altLang="pt-BR" baseline="-25000" smtClean="0"/>
              <a:t>12</a:t>
            </a:r>
            <a:r>
              <a:rPr lang="pt-BR" altLang="pt-BR" smtClean="0">
                <a:sym typeface="Symbol" panose="05050102010706020507" pitchFamily="18" charset="2"/>
              </a:rPr>
              <a:t></a:t>
            </a:r>
            <a:r>
              <a:rPr lang="pt-BR" altLang="pt-BR" baseline="-25000" smtClean="0">
                <a:sym typeface="Symbol" panose="05050102010706020507" pitchFamily="18" charset="2"/>
              </a:rPr>
              <a:t>12</a:t>
            </a:r>
            <a:r>
              <a:rPr lang="pt-BR" altLang="pt-BR" smtClean="0">
                <a:sym typeface="Symbol" panose="05050102010706020507" pitchFamily="18" charset="2"/>
              </a:rPr>
              <a:t> + </a:t>
            </a:r>
            <a:r>
              <a:rPr lang="pt-BR" altLang="pt-BR" smtClean="0"/>
              <a:t>a</a:t>
            </a:r>
            <a:r>
              <a:rPr lang="pt-BR" altLang="pt-BR" baseline="-25000" smtClean="0"/>
              <a:t>13</a:t>
            </a:r>
            <a:r>
              <a:rPr lang="pt-BR" altLang="pt-BR" smtClean="0">
                <a:sym typeface="Symbol" panose="05050102010706020507" pitchFamily="18" charset="2"/>
              </a:rPr>
              <a:t></a:t>
            </a:r>
            <a:r>
              <a:rPr lang="pt-BR" altLang="pt-BR" baseline="-25000" smtClean="0">
                <a:sym typeface="Symbol" panose="05050102010706020507" pitchFamily="18" charset="2"/>
              </a:rPr>
              <a:t>13</a:t>
            </a:r>
            <a:r>
              <a:rPr lang="pt-BR" altLang="pt-BR" smtClean="0">
                <a:sym typeface="Symbol" panose="05050102010706020507" pitchFamily="18" charset="2"/>
              </a:rPr>
              <a:t> </a:t>
            </a:r>
          </a:p>
          <a:p>
            <a:pPr eaLnBrk="1" hangingPunct="1"/>
            <a:r>
              <a:rPr lang="pt-BR" altLang="pt-BR" smtClean="0">
                <a:sym typeface="Symbol" panose="05050102010706020507" pitchFamily="18" charset="2"/>
              </a:rPr>
              <a:t>Onde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pt-BR" altLang="pt-BR" smtClean="0">
                <a:sym typeface="Symbol" panose="05050102010706020507" pitchFamily="18" charset="2"/>
              </a:rPr>
              <a:t></a:t>
            </a:r>
            <a:r>
              <a:rPr lang="pt-BR" altLang="pt-BR" baseline="-25000" smtClean="0">
                <a:sym typeface="Symbol" panose="05050102010706020507" pitchFamily="18" charset="2"/>
              </a:rPr>
              <a:t>ij</a:t>
            </a:r>
            <a:r>
              <a:rPr lang="pt-BR" altLang="pt-BR" smtClean="0">
                <a:sym typeface="Symbol" panose="05050102010706020507" pitchFamily="18" charset="2"/>
              </a:rPr>
              <a:t> = (-1)</a:t>
            </a:r>
            <a:r>
              <a:rPr lang="pt-BR" altLang="pt-BR" baseline="30000" smtClean="0">
                <a:sym typeface="Symbol" panose="05050102010706020507" pitchFamily="18" charset="2"/>
              </a:rPr>
              <a:t>i+j</a:t>
            </a:r>
            <a:r>
              <a:rPr lang="pt-BR" altLang="pt-BR" smtClean="0">
                <a:sym typeface="Symbol" panose="05050102010706020507" pitchFamily="18" charset="2"/>
              </a:rPr>
              <a:t>|A</a:t>
            </a:r>
            <a:r>
              <a:rPr lang="pt-BR" altLang="pt-BR" baseline="-25000" smtClean="0">
                <a:sym typeface="Symbol" panose="05050102010706020507" pitchFamily="18" charset="2"/>
              </a:rPr>
              <a:t>ij</a:t>
            </a:r>
            <a:r>
              <a:rPr lang="pt-BR" altLang="pt-BR" smtClean="0">
                <a:sym typeface="Symbol" panose="05050102010706020507" pitchFamily="18" charset="2"/>
              </a:rPr>
              <a:t>| = </a:t>
            </a:r>
            <a:r>
              <a:rPr lang="pt-BR" altLang="pt-BR" i="1" smtClean="0">
                <a:sym typeface="Symbol" panose="05050102010706020507" pitchFamily="18" charset="2"/>
              </a:rPr>
              <a:t>cofator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pt-BR" altLang="pt-BR" smtClean="0">
                <a:sym typeface="Symbol" panose="05050102010706020507" pitchFamily="18" charset="2"/>
              </a:rPr>
              <a:t>e A</a:t>
            </a:r>
            <a:r>
              <a:rPr lang="pt-BR" altLang="pt-BR" baseline="-25000" smtClean="0">
                <a:sym typeface="Symbol" panose="05050102010706020507" pitchFamily="18" charset="2"/>
              </a:rPr>
              <a:t>ij</a:t>
            </a:r>
            <a:r>
              <a:rPr lang="pt-BR" altLang="pt-BR" smtClean="0">
                <a:sym typeface="Symbol" panose="05050102010706020507" pitchFamily="18" charset="2"/>
              </a:rPr>
              <a:t> é a submatriz da matriz inicial, retiradas a i-ésima linha e j-ésima coluna</a:t>
            </a:r>
          </a:p>
          <a:p>
            <a:pPr eaLnBrk="1" hangingPunct="1"/>
            <a:r>
              <a:rPr lang="pt-BR" altLang="pt-BR" smtClean="0">
                <a:sym typeface="Symbol" panose="05050102010706020507" pitchFamily="18" charset="2"/>
              </a:rPr>
              <a:t>Para matrizes de ordem n: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pt-BR" altLang="pt-BR" smtClean="0">
                <a:sym typeface="Symbol" panose="05050102010706020507" pitchFamily="18" charset="2"/>
              </a:rPr>
              <a:t>det A</a:t>
            </a:r>
            <a:r>
              <a:rPr lang="pt-BR" altLang="pt-BR" baseline="-25000" smtClean="0">
                <a:sym typeface="Symbol" panose="05050102010706020507" pitchFamily="18" charset="2"/>
              </a:rPr>
              <a:t>nxn</a:t>
            </a:r>
            <a:r>
              <a:rPr lang="pt-BR" altLang="pt-BR" smtClean="0">
                <a:sym typeface="Symbol" panose="05050102010706020507" pitchFamily="18" charset="2"/>
              </a:rPr>
              <a:t> = </a:t>
            </a:r>
            <a:r>
              <a:rPr lang="el-GR" altLang="pt-BR" smtClean="0">
                <a:sym typeface="Symbol" panose="05050102010706020507" pitchFamily="18" charset="2"/>
              </a:rPr>
              <a:t>Σ</a:t>
            </a:r>
            <a:r>
              <a:rPr lang="pt-BR" altLang="pt-BR" baseline="-25000" smtClean="0">
                <a:sym typeface="Symbol" panose="05050102010706020507" pitchFamily="18" charset="2"/>
              </a:rPr>
              <a:t>j=1</a:t>
            </a:r>
            <a:r>
              <a:rPr lang="pt-BR" altLang="pt-BR" baseline="30000" smtClean="0">
                <a:sym typeface="Symbol" panose="05050102010706020507" pitchFamily="18" charset="2"/>
              </a:rPr>
              <a:t>n</a:t>
            </a:r>
            <a:r>
              <a:rPr lang="pt-BR" altLang="pt-BR" smtClean="0">
                <a:sym typeface="Symbol" panose="05050102010706020507" pitchFamily="18" charset="2"/>
              </a:rPr>
              <a:t> a</a:t>
            </a:r>
            <a:r>
              <a:rPr lang="pt-BR" altLang="pt-BR" baseline="-25000" smtClean="0">
                <a:sym typeface="Symbol" panose="05050102010706020507" pitchFamily="18" charset="2"/>
              </a:rPr>
              <a:t>ij</a:t>
            </a:r>
            <a:r>
              <a:rPr lang="pt-BR" altLang="pt-BR" smtClean="0">
                <a:sym typeface="Symbol" panose="05050102010706020507" pitchFamily="18" charset="2"/>
              </a:rPr>
              <a:t> </a:t>
            </a:r>
            <a:r>
              <a:rPr lang="pt-BR" altLang="pt-BR" baseline="-25000" smtClean="0">
                <a:sym typeface="Symbol" panose="05050102010706020507" pitchFamily="18" charset="2"/>
              </a:rPr>
              <a:t>ij</a:t>
            </a:r>
            <a:endParaRPr lang="el-GR" altLang="pt-BR" baseline="-25000" smtClean="0">
              <a:sym typeface="Symbol" panose="050501020107060205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BDFDBB1-6E4C-4BF9-8747-D1895E3B4D2D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24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BR" sz="4000" smtClean="0"/>
              <a:t>Determinante</a:t>
            </a:r>
            <a:br>
              <a:rPr lang="pt-BR" sz="4000" smtClean="0"/>
            </a:br>
            <a:r>
              <a:rPr lang="pt-BR" sz="3200" smtClean="0"/>
              <a:t>Desenvolvimento de Laplace</a:t>
            </a:r>
          </a:p>
        </p:txBody>
      </p:sp>
      <p:sp>
        <p:nvSpPr>
          <p:cNvPr id="20484" name="Rectangle 3"/>
          <p:cNvSpPr>
            <a:spLocks noGrp="1" noRot="1" noChangeAspect="1" noMove="1" noResize="1" noEditPoints="1" noAdjustHandles="1" noChangeArrowheads="1" noChangeShapeType="1" noTextEdit="1"/>
          </p:cNvSpPr>
          <p:nvPr>
            <p:ph type="body" idx="4294967295"/>
          </p:nvPr>
        </p:nvSpPr>
        <p:spPr>
          <a:xfrm>
            <a:off x="457200" y="1600200"/>
            <a:ext cx="8435975" cy="4525963"/>
          </a:xfrm>
          <a:blipFill rotWithShape="0">
            <a:blip r:embed="rId2"/>
            <a:stretch>
              <a:fillRect l="-1445" t="-2695"/>
            </a:stretch>
          </a:blipFill>
          <a:extLst/>
        </p:spPr>
        <p:txBody>
          <a:bodyPr/>
          <a:lstStyle/>
          <a:p>
            <a:r>
              <a:rPr lang="pt-BR">
                <a:noFill/>
              </a:rPr>
              <a:t> </a:t>
            </a:r>
          </a:p>
        </p:txBody>
      </p:sp>
      <p:sp>
        <p:nvSpPr>
          <p:cNvPr id="28677" name="Text Box 4"/>
          <p:cNvSpPr txBox="1">
            <a:spLocks noChangeArrowheads="1"/>
          </p:cNvSpPr>
          <p:nvPr/>
        </p:nvSpPr>
        <p:spPr bwMode="auto">
          <a:xfrm>
            <a:off x="1095375" y="2578100"/>
            <a:ext cx="660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400">
                <a:latin typeface="Arial" panose="020B0604020202020204" pitchFamily="34" charset="0"/>
              </a:rPr>
              <a:t>|A| =                              = -2.</a:t>
            </a:r>
            <a:r>
              <a:rPr lang="en-US" altLang="pt-BR" sz="2400">
                <a:latin typeface="Arial" panose="020B0604020202020204" pitchFamily="34" charset="0"/>
                <a:sym typeface="Symbol" panose="05050102010706020507" pitchFamily="18" charset="2"/>
              </a:rPr>
              <a:t></a:t>
            </a:r>
            <a:r>
              <a:rPr lang="en-US" altLang="pt-BR" sz="2400" baseline="-25000">
                <a:latin typeface="Arial" panose="020B0604020202020204" pitchFamily="34" charset="0"/>
                <a:sym typeface="Symbol" panose="05050102010706020507" pitchFamily="18" charset="2"/>
              </a:rPr>
              <a:t>12</a:t>
            </a:r>
            <a:r>
              <a:rPr lang="en-US" altLang="pt-BR" sz="2400">
                <a:latin typeface="Arial" panose="020B0604020202020204" pitchFamily="34" charset="0"/>
                <a:sym typeface="Symbol" panose="05050102010706020507" pitchFamily="18" charset="2"/>
              </a:rPr>
              <a:t> + 1.</a:t>
            </a:r>
            <a:r>
              <a:rPr lang="en-US" altLang="pt-BR" sz="2400" baseline="-25000">
                <a:latin typeface="Arial" panose="020B0604020202020204" pitchFamily="34" charset="0"/>
                <a:sym typeface="Symbol" panose="05050102010706020507" pitchFamily="18" charset="2"/>
              </a:rPr>
              <a:t>22</a:t>
            </a:r>
            <a:r>
              <a:rPr lang="en-US" altLang="pt-BR" sz="2400">
                <a:latin typeface="Arial" panose="020B0604020202020204" pitchFamily="34" charset="0"/>
                <a:sym typeface="Symbol" panose="05050102010706020507" pitchFamily="18" charset="2"/>
              </a:rPr>
              <a:t> + (-1)</a:t>
            </a:r>
            <a:r>
              <a:rPr lang="en-US" altLang="pt-BR" sz="2400" baseline="-25000">
                <a:latin typeface="Arial" panose="020B0604020202020204" pitchFamily="34" charset="0"/>
                <a:sym typeface="Symbol" panose="05050102010706020507" pitchFamily="18" charset="2"/>
              </a:rPr>
              <a:t>32</a:t>
            </a:r>
          </a:p>
        </p:txBody>
      </p:sp>
      <p:sp>
        <p:nvSpPr>
          <p:cNvPr id="28678" name="Text Box 5"/>
          <p:cNvSpPr txBox="1">
            <a:spLocks noChangeArrowheads="1"/>
          </p:cNvSpPr>
          <p:nvPr/>
        </p:nvSpPr>
        <p:spPr bwMode="auto">
          <a:xfrm>
            <a:off x="1958975" y="2224088"/>
            <a:ext cx="2284413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400" dirty="0">
                <a:latin typeface="Arial" panose="020B0604020202020204" pitchFamily="34" charset="0"/>
              </a:rPr>
              <a:t> 1	-2	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400" dirty="0">
                <a:latin typeface="Arial" panose="020B0604020202020204" pitchFamily="34" charset="0"/>
              </a:rPr>
              <a:t> 2	 1	-1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400" dirty="0">
                <a:latin typeface="Arial" panose="020B0604020202020204" pitchFamily="34" charset="0"/>
              </a:rPr>
              <a:t>-2	-1	2</a:t>
            </a:r>
          </a:p>
        </p:txBody>
      </p:sp>
      <p:sp>
        <p:nvSpPr>
          <p:cNvPr id="28679" name="Line 6"/>
          <p:cNvSpPr>
            <a:spLocks noChangeShapeType="1"/>
          </p:cNvSpPr>
          <p:nvPr/>
        </p:nvSpPr>
        <p:spPr bwMode="auto">
          <a:xfrm>
            <a:off x="1908175" y="2205038"/>
            <a:ext cx="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8680" name="Line 7"/>
          <p:cNvSpPr>
            <a:spLocks noChangeShapeType="1"/>
          </p:cNvSpPr>
          <p:nvPr/>
        </p:nvSpPr>
        <p:spPr bwMode="auto">
          <a:xfrm>
            <a:off x="4284663" y="2205038"/>
            <a:ext cx="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8681" name="Rectangle 8"/>
          <p:cNvSpPr>
            <a:spLocks noChangeArrowheads="1"/>
          </p:cNvSpPr>
          <p:nvPr/>
        </p:nvSpPr>
        <p:spPr bwMode="auto">
          <a:xfrm>
            <a:off x="2843213" y="2133600"/>
            <a:ext cx="504825" cy="1366838"/>
          </a:xfrm>
          <a:prstGeom prst="rect">
            <a:avLst/>
          </a:prstGeom>
          <a:noFill/>
          <a:ln w="28575">
            <a:solidFill>
              <a:srgbClr val="0033CC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660747" y="3588916"/>
            <a:ext cx="8028880" cy="22883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4607424" y="2602084"/>
            <a:ext cx="3698054" cy="4332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4554A6F-AC22-4546-A5B3-405D272DFDCA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25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BR" sz="4000" smtClean="0"/>
              <a:t>Determinante</a:t>
            </a:r>
            <a:br>
              <a:rPr lang="pt-BR" sz="4000" smtClean="0"/>
            </a:br>
            <a:r>
              <a:rPr lang="pt-BR" sz="3200" smtClean="0"/>
              <a:t>Desenvolvimento de Laplace</a:t>
            </a:r>
          </a:p>
        </p:txBody>
      </p:sp>
      <p:sp>
        <p:nvSpPr>
          <p:cNvPr id="29700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435975" cy="4525963"/>
          </a:xfrm>
        </p:spPr>
        <p:txBody>
          <a:bodyPr/>
          <a:lstStyle/>
          <a:p>
            <a:pPr eaLnBrk="1" hangingPunct="1"/>
            <a:r>
              <a:rPr lang="pt-BR" altLang="pt-BR" smtClean="0"/>
              <a:t>O desenvolvimento de Laplace é uma fórmula de recorrência que permite calcular o determinante de uma matriz de ordem </a:t>
            </a:r>
            <a:r>
              <a:rPr lang="pt-BR" altLang="pt-BR" i="1" smtClean="0"/>
              <a:t>n</a:t>
            </a:r>
            <a:r>
              <a:rPr lang="pt-BR" altLang="pt-BR" smtClean="0"/>
              <a:t>, a partir dos determinantes das submatrizes quadradas de ordem </a:t>
            </a:r>
            <a:r>
              <a:rPr lang="pt-BR" altLang="pt-BR" i="1" smtClean="0"/>
              <a:t>n-1</a:t>
            </a:r>
            <a:endParaRPr lang="el-GR" altLang="pt-BR" i="1" baseline="-25000" smtClean="0">
              <a:sym typeface="Symbol" panose="050501020107060205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DCF7E6B-17FB-4223-B1C5-0C275075A63F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26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BR" sz="4000" smtClean="0"/>
              <a:t>Determinante</a:t>
            </a:r>
            <a:br>
              <a:rPr lang="pt-BR" sz="4000" smtClean="0"/>
            </a:br>
            <a:r>
              <a:rPr lang="pt-BR" sz="3200" smtClean="0"/>
              <a:t>Desenvolvimento de Laplace</a:t>
            </a:r>
          </a:p>
        </p:txBody>
      </p:sp>
      <p:sp>
        <p:nvSpPr>
          <p:cNvPr id="21508" name="Rectangle 3"/>
          <p:cNvSpPr>
            <a:spLocks noGrp="1" noRot="1" noChangeAspect="1" noMove="1" noResize="1" noEditPoints="1" noAdjustHandles="1" noChangeArrowheads="1" noChangeShapeType="1" noTextEdit="1"/>
          </p:cNvSpPr>
          <p:nvPr>
            <p:ph type="body" idx="4294967295"/>
          </p:nvPr>
        </p:nvSpPr>
        <p:spPr>
          <a:xfrm>
            <a:off x="457200" y="1600200"/>
            <a:ext cx="8435975" cy="4525963"/>
          </a:xfrm>
          <a:blipFill rotWithShape="0">
            <a:blip r:embed="rId2"/>
            <a:stretch>
              <a:fillRect l="-1662" t="-1617"/>
            </a:stretch>
          </a:blipFill>
          <a:extLst/>
        </p:spPr>
        <p:txBody>
          <a:bodyPr/>
          <a:lstStyle/>
          <a:p>
            <a:r>
              <a:rPr lang="pt-BR">
                <a:noFill/>
              </a:rPr>
              <a:t> </a:t>
            </a:r>
          </a:p>
        </p:txBody>
      </p:sp>
      <p:sp>
        <p:nvSpPr>
          <p:cNvPr id="5" name="Retângulo 4"/>
          <p:cNvSpPr/>
          <p:nvPr/>
        </p:nvSpPr>
        <p:spPr>
          <a:xfrm>
            <a:off x="457200" y="3284984"/>
            <a:ext cx="8028880" cy="10801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9BC4015-C4A8-4FEF-B098-89F25518F5B8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27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BR" sz="4000" smtClean="0"/>
              <a:t>Determinante</a:t>
            </a:r>
            <a:br>
              <a:rPr lang="pt-BR" sz="4000" smtClean="0"/>
            </a:br>
            <a:r>
              <a:rPr lang="pt-BR" sz="3200" smtClean="0"/>
              <a:t>Desenvolvimento de Laplace</a:t>
            </a:r>
          </a:p>
        </p:txBody>
      </p:sp>
      <p:sp>
        <p:nvSpPr>
          <p:cNvPr id="21508" name="Rectangle 3"/>
          <p:cNvSpPr>
            <a:spLocks noGrp="1" noRot="1" noChangeAspect="1" noMove="1" noResize="1" noEditPoints="1" noAdjustHandles="1" noChangeArrowheads="1" noChangeShapeType="1" noTextEdit="1"/>
          </p:cNvSpPr>
          <p:nvPr>
            <p:ph type="body" idx="4294967295"/>
          </p:nvPr>
        </p:nvSpPr>
        <p:spPr>
          <a:xfrm>
            <a:off x="457200" y="1600200"/>
            <a:ext cx="8435975" cy="4525963"/>
          </a:xfrm>
          <a:blipFill rotWithShape="0">
            <a:blip r:embed="rId2"/>
            <a:stretch>
              <a:fillRect l="-1445" t="-2695"/>
            </a:stretch>
          </a:blipFill>
          <a:extLst/>
        </p:spPr>
        <p:txBody>
          <a:bodyPr/>
          <a:lstStyle/>
          <a:p>
            <a:r>
              <a:rPr lang="pt-BR" dirty="0">
                <a:noFill/>
              </a:rPr>
              <a:t> </a:t>
            </a:r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693738" y="2205038"/>
            <a:ext cx="668655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400">
                <a:latin typeface="Arial" panose="020B0604020202020204" pitchFamily="34" charset="0"/>
              </a:rPr>
              <a:t>-1	 2	3   -4        -5	   2	3   -4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400">
                <a:latin typeface="Arial" panose="020B0604020202020204" pitchFamily="34" charset="0"/>
              </a:rPr>
              <a:t> 4	 2	0    0   =    0      2     0     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400">
                <a:latin typeface="Arial" panose="020B0604020202020204" pitchFamily="34" charset="0"/>
              </a:rPr>
              <a:t>-1	 2       -3    0        -5      2    -3    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400">
                <a:latin typeface="Arial" panose="020B0604020202020204" pitchFamily="34" charset="0"/>
              </a:rPr>
              <a:t> 2         5        3    1        -8      5     3    1 </a:t>
            </a:r>
          </a:p>
        </p:txBody>
      </p:sp>
      <p:sp>
        <p:nvSpPr>
          <p:cNvPr id="31750" name="Line 7"/>
          <p:cNvSpPr>
            <a:spLocks noChangeShapeType="1"/>
          </p:cNvSpPr>
          <p:nvPr/>
        </p:nvSpPr>
        <p:spPr bwMode="auto">
          <a:xfrm>
            <a:off x="3419475" y="2185988"/>
            <a:ext cx="0" cy="15890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1751" name="Line 7"/>
          <p:cNvSpPr>
            <a:spLocks noChangeShapeType="1"/>
          </p:cNvSpPr>
          <p:nvPr/>
        </p:nvSpPr>
        <p:spPr bwMode="auto">
          <a:xfrm>
            <a:off x="755650" y="2185988"/>
            <a:ext cx="0" cy="15890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1752" name="Line 7"/>
          <p:cNvSpPr>
            <a:spLocks noChangeShapeType="1"/>
          </p:cNvSpPr>
          <p:nvPr/>
        </p:nvSpPr>
        <p:spPr bwMode="auto">
          <a:xfrm>
            <a:off x="3924300" y="2205038"/>
            <a:ext cx="0" cy="15890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1753" name="Line 7"/>
          <p:cNvSpPr>
            <a:spLocks noChangeShapeType="1"/>
          </p:cNvSpPr>
          <p:nvPr/>
        </p:nvSpPr>
        <p:spPr bwMode="auto">
          <a:xfrm>
            <a:off x="6105525" y="2205038"/>
            <a:ext cx="0" cy="15890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" name="CaixaDeTexto 2"/>
          <p:cNvSpPr txBox="1"/>
          <p:nvPr/>
        </p:nvSpPr>
        <p:spPr>
          <a:xfrm>
            <a:off x="5940152" y="5352073"/>
            <a:ext cx="1368152" cy="279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e L3 + L2</a:t>
            </a:r>
            <a:endParaRPr lang="pt-BR" sz="16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3059832" y="5280824"/>
            <a:ext cx="178532" cy="47397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pt-BR" sz="2200" dirty="0" smtClean="0"/>
              <a:t>-</a:t>
            </a:r>
            <a:endParaRPr lang="pt-BR" sz="2200" dirty="0"/>
          </a:p>
        </p:txBody>
      </p:sp>
      <p:sp>
        <p:nvSpPr>
          <p:cNvPr id="10" name="Retângulo 9"/>
          <p:cNvSpPr/>
          <p:nvPr/>
        </p:nvSpPr>
        <p:spPr>
          <a:xfrm>
            <a:off x="323528" y="3911861"/>
            <a:ext cx="8028880" cy="182139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mtClean="0"/>
              <a:t>Hoje vimos...</a:t>
            </a:r>
          </a:p>
        </p:txBody>
      </p:sp>
      <p:sp>
        <p:nvSpPr>
          <p:cNvPr id="32771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altLang="pt-BR" smtClean="0"/>
              <a:t>Determinantes</a:t>
            </a:r>
          </a:p>
        </p:txBody>
      </p:sp>
      <p:sp>
        <p:nvSpPr>
          <p:cNvPr id="32772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5040B59-2F58-4BD7-9A96-D02C47A6048B}" type="slidenum">
              <a:rPr lang="pt-BR" altLang="pt-BR">
                <a:solidFill>
                  <a:srgbClr val="898989"/>
                </a:solidFill>
                <a:latin typeface="Calibri" panose="020F0502020204030204" pitchFamily="34" charset="0"/>
              </a:rPr>
              <a:pPr/>
              <a:t>28</a:t>
            </a:fld>
            <a:endParaRPr lang="pt-BR" altLang="pt-BR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2B93F91-321E-42F9-9676-4768B4AABC77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29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33795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Álgebra Linear</a:t>
            </a:r>
            <a:br>
              <a:rPr lang="pt-BR" altLang="pt-BR" sz="4000" smtClean="0"/>
            </a:br>
            <a:r>
              <a:rPr lang="pt-BR" altLang="pt-BR" sz="4000" smtClean="0"/>
              <a:t>Determinante e Matriz Inversa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Prof. Paulo Salgado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sz="2400" dirty="0" smtClean="0"/>
              <a:t>psgmn@cin.ufpe.br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85F7B90-8116-4D07-903F-56E4C3F3D92B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7171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Conceitos Preliminares</a:t>
            </a:r>
          </a:p>
        </p:txBody>
      </p:sp>
      <p:sp>
        <p:nvSpPr>
          <p:cNvPr id="7172" name="Rectangle 31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2800" smtClean="0"/>
              <a:t>Considere o sistema </a:t>
            </a:r>
            <a:r>
              <a:rPr lang="pt-BR" altLang="pt-BR" sz="2800" i="1" smtClean="0"/>
              <a:t>ax = b</a:t>
            </a:r>
            <a:r>
              <a:rPr lang="pt-BR" altLang="pt-BR" sz="2800" smtClean="0"/>
              <a:t>, </a:t>
            </a:r>
            <a:r>
              <a:rPr lang="pt-BR" altLang="pt-BR" sz="2800" i="1" smtClean="0"/>
              <a:t>a </a:t>
            </a:r>
            <a:r>
              <a:rPr lang="pt-BR" altLang="pt-BR" sz="2800" i="1" smtClean="0">
                <a:sym typeface="Symbol" panose="05050102010706020507" pitchFamily="18" charset="2"/>
              </a:rPr>
              <a:t> 0</a:t>
            </a:r>
            <a:r>
              <a:rPr lang="pt-BR" altLang="pt-BR" sz="2800" smtClean="0">
                <a:sym typeface="Symbol" panose="05050102010706020507" pitchFamily="18" charset="2"/>
              </a:rPr>
              <a:t>.</a:t>
            </a:r>
          </a:p>
          <a:p>
            <a:pPr eaLnBrk="1" hangingPunct="1"/>
            <a:r>
              <a:rPr lang="pt-BR" altLang="pt-BR" sz="2800" smtClean="0">
                <a:sym typeface="Symbol" panose="05050102010706020507" pitchFamily="18" charset="2"/>
              </a:rPr>
              <a:t>A solução para este sistema é </a:t>
            </a:r>
            <a:r>
              <a:rPr lang="pt-BR" altLang="pt-BR" sz="2800" i="1" smtClean="0">
                <a:sym typeface="Symbol" panose="05050102010706020507" pitchFamily="18" charset="2"/>
              </a:rPr>
              <a:t>x = b/a</a:t>
            </a:r>
          </a:p>
          <a:p>
            <a:pPr eaLnBrk="1" hangingPunct="1"/>
            <a:r>
              <a:rPr lang="pt-BR" altLang="pt-BR" sz="2800" smtClean="0">
                <a:sym typeface="Symbol" panose="05050102010706020507" pitchFamily="18" charset="2"/>
              </a:rPr>
              <a:t>Observe que o denominador está associado à matriz dos coeficientes do sistema</a:t>
            </a:r>
          </a:p>
          <a:p>
            <a:pPr eaLnBrk="1" hangingPunct="1"/>
            <a:r>
              <a:rPr lang="pt-BR" altLang="pt-BR" sz="2800" smtClean="0">
                <a:sym typeface="Symbol" panose="05050102010706020507" pitchFamily="18" charset="2"/>
              </a:rPr>
              <a:t>Em um sistema 2x2 teríamos:</a:t>
            </a:r>
          </a:p>
        </p:txBody>
      </p:sp>
      <p:sp>
        <p:nvSpPr>
          <p:cNvPr id="7173" name="Text Box 32"/>
          <p:cNvSpPr txBox="1">
            <a:spLocks noChangeArrowheads="1"/>
          </p:cNvSpPr>
          <p:nvPr/>
        </p:nvSpPr>
        <p:spPr bwMode="auto">
          <a:xfrm>
            <a:off x="969963" y="4405313"/>
            <a:ext cx="2479675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pt-BR" sz="2400">
                <a:latin typeface="Arial" panose="020B0604020202020204" pitchFamily="34" charset="0"/>
              </a:rPr>
              <a:t>a</a:t>
            </a:r>
            <a:r>
              <a:rPr lang="en-US" altLang="pt-BR" sz="2400" baseline="-25000">
                <a:latin typeface="Arial" panose="020B0604020202020204" pitchFamily="34" charset="0"/>
              </a:rPr>
              <a:t>11</a:t>
            </a:r>
            <a:r>
              <a:rPr lang="en-US" altLang="pt-BR" sz="2400">
                <a:latin typeface="Arial" panose="020B0604020202020204" pitchFamily="34" charset="0"/>
              </a:rPr>
              <a:t>x</a:t>
            </a:r>
            <a:r>
              <a:rPr lang="en-US" altLang="pt-BR" sz="2400" baseline="-25000">
                <a:latin typeface="Arial" panose="020B0604020202020204" pitchFamily="34" charset="0"/>
              </a:rPr>
              <a:t>1</a:t>
            </a:r>
            <a:r>
              <a:rPr lang="en-US" altLang="pt-BR" sz="2400">
                <a:latin typeface="Arial" panose="020B0604020202020204" pitchFamily="34" charset="0"/>
              </a:rPr>
              <a:t> + a</a:t>
            </a:r>
            <a:r>
              <a:rPr lang="en-US" altLang="pt-BR" sz="2400" baseline="-25000">
                <a:latin typeface="Arial" panose="020B0604020202020204" pitchFamily="34" charset="0"/>
              </a:rPr>
              <a:t>12</a:t>
            </a:r>
            <a:r>
              <a:rPr lang="en-US" altLang="pt-BR" sz="2400">
                <a:latin typeface="Arial" panose="020B0604020202020204" pitchFamily="34" charset="0"/>
              </a:rPr>
              <a:t>x</a:t>
            </a:r>
            <a:r>
              <a:rPr lang="en-US" altLang="pt-BR" sz="2400" baseline="-25000">
                <a:latin typeface="Arial" panose="020B0604020202020204" pitchFamily="34" charset="0"/>
              </a:rPr>
              <a:t>2</a:t>
            </a:r>
            <a:r>
              <a:rPr lang="en-US" altLang="pt-BR" sz="2400">
                <a:latin typeface="Arial" panose="020B0604020202020204" pitchFamily="34" charset="0"/>
              </a:rPr>
              <a:t> = b</a:t>
            </a:r>
            <a:r>
              <a:rPr lang="en-US" altLang="pt-BR" sz="2400" baseline="-25000">
                <a:latin typeface="Arial" panose="020B0604020202020204" pitchFamily="34" charset="0"/>
              </a:rPr>
              <a:t>1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pt-BR" sz="2400">
                <a:latin typeface="Arial" panose="020B0604020202020204" pitchFamily="34" charset="0"/>
              </a:rPr>
              <a:t>a</a:t>
            </a:r>
            <a:r>
              <a:rPr lang="en-US" altLang="pt-BR" sz="2400" baseline="-25000">
                <a:latin typeface="Arial" panose="020B0604020202020204" pitchFamily="34" charset="0"/>
              </a:rPr>
              <a:t>21</a:t>
            </a:r>
            <a:r>
              <a:rPr lang="en-US" altLang="pt-BR" sz="2400">
                <a:latin typeface="Arial" panose="020B0604020202020204" pitchFamily="34" charset="0"/>
              </a:rPr>
              <a:t>x</a:t>
            </a:r>
            <a:r>
              <a:rPr lang="en-US" altLang="pt-BR" sz="2400" baseline="-25000">
                <a:latin typeface="Arial" panose="020B0604020202020204" pitchFamily="34" charset="0"/>
              </a:rPr>
              <a:t>1</a:t>
            </a:r>
            <a:r>
              <a:rPr lang="en-US" altLang="pt-BR" sz="2400">
                <a:latin typeface="Arial" panose="020B0604020202020204" pitchFamily="34" charset="0"/>
              </a:rPr>
              <a:t> + a</a:t>
            </a:r>
            <a:r>
              <a:rPr lang="en-US" altLang="pt-BR" sz="2400" baseline="-25000">
                <a:latin typeface="Arial" panose="020B0604020202020204" pitchFamily="34" charset="0"/>
              </a:rPr>
              <a:t>22</a:t>
            </a:r>
            <a:r>
              <a:rPr lang="en-US" altLang="pt-BR" sz="2400">
                <a:latin typeface="Arial" panose="020B0604020202020204" pitchFamily="34" charset="0"/>
              </a:rPr>
              <a:t>x</a:t>
            </a:r>
            <a:r>
              <a:rPr lang="en-US" altLang="pt-BR" sz="2400" baseline="-25000">
                <a:latin typeface="Arial" panose="020B0604020202020204" pitchFamily="34" charset="0"/>
              </a:rPr>
              <a:t>2</a:t>
            </a:r>
            <a:r>
              <a:rPr lang="en-US" altLang="pt-BR" sz="2400">
                <a:latin typeface="Arial" panose="020B0604020202020204" pitchFamily="34" charset="0"/>
              </a:rPr>
              <a:t> = b</a:t>
            </a:r>
            <a:r>
              <a:rPr lang="en-US" altLang="pt-BR" sz="2400" baseline="-25000"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7174" name="AutoShape 33"/>
          <p:cNvSpPr>
            <a:spLocks/>
          </p:cNvSpPr>
          <p:nvPr/>
        </p:nvSpPr>
        <p:spPr bwMode="auto">
          <a:xfrm>
            <a:off x="827088" y="4433888"/>
            <a:ext cx="142875" cy="865187"/>
          </a:xfrm>
          <a:prstGeom prst="leftBrace">
            <a:avLst>
              <a:gd name="adj1" fmla="val 5046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7175" name="AutoShape 37"/>
          <p:cNvSpPr>
            <a:spLocks noChangeArrowheads="1"/>
          </p:cNvSpPr>
          <p:nvPr/>
        </p:nvSpPr>
        <p:spPr bwMode="auto">
          <a:xfrm>
            <a:off x="3492500" y="4581525"/>
            <a:ext cx="935038" cy="719138"/>
          </a:xfrm>
          <a:prstGeom prst="rightArrow">
            <a:avLst>
              <a:gd name="adj1" fmla="val 50000"/>
              <a:gd name="adj2" fmla="val 32506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7176" name="Text Box 38"/>
          <p:cNvSpPr txBox="1">
            <a:spLocks noChangeArrowheads="1"/>
          </p:cNvSpPr>
          <p:nvPr/>
        </p:nvSpPr>
        <p:spPr bwMode="auto">
          <a:xfrm>
            <a:off x="4787900" y="4149725"/>
            <a:ext cx="2657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400">
                <a:latin typeface="Arial" panose="020B0604020202020204" pitchFamily="34" charset="0"/>
              </a:rPr>
              <a:t>x</a:t>
            </a:r>
            <a:r>
              <a:rPr lang="en-US" altLang="pt-BR" sz="2400" baseline="-25000">
                <a:latin typeface="Arial" panose="020B0604020202020204" pitchFamily="34" charset="0"/>
              </a:rPr>
              <a:t>1</a:t>
            </a:r>
            <a:r>
              <a:rPr lang="en-US" altLang="pt-BR" sz="2400">
                <a:latin typeface="Arial" panose="020B0604020202020204" pitchFamily="34" charset="0"/>
              </a:rPr>
              <a:t> =   b</a:t>
            </a:r>
            <a:r>
              <a:rPr lang="en-US" altLang="pt-BR" sz="2400" baseline="-25000">
                <a:latin typeface="Arial" panose="020B0604020202020204" pitchFamily="34" charset="0"/>
              </a:rPr>
              <a:t>1</a:t>
            </a:r>
            <a:r>
              <a:rPr lang="en-US" altLang="pt-BR" sz="2400">
                <a:latin typeface="Arial" panose="020B0604020202020204" pitchFamily="34" charset="0"/>
              </a:rPr>
              <a:t>a</a:t>
            </a:r>
            <a:r>
              <a:rPr lang="en-US" altLang="pt-BR" sz="2400" baseline="-25000">
                <a:latin typeface="Arial" panose="020B0604020202020204" pitchFamily="34" charset="0"/>
              </a:rPr>
              <a:t>22</a:t>
            </a:r>
            <a:r>
              <a:rPr lang="en-US" altLang="pt-BR" sz="2400">
                <a:latin typeface="Arial" panose="020B0604020202020204" pitchFamily="34" charset="0"/>
              </a:rPr>
              <a:t> – b</a:t>
            </a:r>
            <a:r>
              <a:rPr lang="en-US" altLang="pt-BR" sz="2400" baseline="-25000">
                <a:latin typeface="Arial" panose="020B0604020202020204" pitchFamily="34" charset="0"/>
              </a:rPr>
              <a:t>2</a:t>
            </a:r>
            <a:r>
              <a:rPr lang="en-US" altLang="pt-BR" sz="2400">
                <a:latin typeface="Arial" panose="020B0604020202020204" pitchFamily="34" charset="0"/>
              </a:rPr>
              <a:t>a</a:t>
            </a:r>
            <a:r>
              <a:rPr lang="en-US" altLang="pt-BR" sz="2400" baseline="-25000">
                <a:latin typeface="Arial" panose="020B0604020202020204" pitchFamily="34" charset="0"/>
              </a:rPr>
              <a:t>12</a:t>
            </a:r>
          </a:p>
        </p:txBody>
      </p:sp>
      <p:sp>
        <p:nvSpPr>
          <p:cNvPr id="7177" name="Line 39"/>
          <p:cNvSpPr>
            <a:spLocks noChangeShapeType="1"/>
          </p:cNvSpPr>
          <p:nvPr/>
        </p:nvSpPr>
        <p:spPr bwMode="auto">
          <a:xfrm>
            <a:off x="5435600" y="4652963"/>
            <a:ext cx="20891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7178" name="Text Box 40"/>
          <p:cNvSpPr txBox="1">
            <a:spLocks noChangeArrowheads="1"/>
          </p:cNvSpPr>
          <p:nvPr/>
        </p:nvSpPr>
        <p:spPr bwMode="auto">
          <a:xfrm>
            <a:off x="5421313" y="4581525"/>
            <a:ext cx="21034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400">
                <a:latin typeface="Arial" panose="020B0604020202020204" pitchFamily="34" charset="0"/>
              </a:rPr>
              <a:t>a</a:t>
            </a:r>
            <a:r>
              <a:rPr lang="en-US" altLang="pt-BR" sz="2400" baseline="-25000">
                <a:latin typeface="Arial" panose="020B0604020202020204" pitchFamily="34" charset="0"/>
              </a:rPr>
              <a:t>11</a:t>
            </a:r>
            <a:r>
              <a:rPr lang="en-US" altLang="pt-BR" sz="2400">
                <a:latin typeface="Arial" panose="020B0604020202020204" pitchFamily="34" charset="0"/>
              </a:rPr>
              <a:t>a</a:t>
            </a:r>
            <a:r>
              <a:rPr lang="en-US" altLang="pt-BR" sz="2400" baseline="-25000">
                <a:latin typeface="Arial" panose="020B0604020202020204" pitchFamily="34" charset="0"/>
              </a:rPr>
              <a:t>22</a:t>
            </a:r>
            <a:r>
              <a:rPr lang="en-US" altLang="pt-BR" sz="2400">
                <a:latin typeface="Arial" panose="020B0604020202020204" pitchFamily="34" charset="0"/>
              </a:rPr>
              <a:t> – a</a:t>
            </a:r>
            <a:r>
              <a:rPr lang="en-US" altLang="pt-BR" sz="2400" baseline="-25000">
                <a:latin typeface="Arial" panose="020B0604020202020204" pitchFamily="34" charset="0"/>
              </a:rPr>
              <a:t>12</a:t>
            </a:r>
            <a:r>
              <a:rPr lang="en-US" altLang="pt-BR" sz="2400">
                <a:latin typeface="Arial" panose="020B0604020202020204" pitchFamily="34" charset="0"/>
              </a:rPr>
              <a:t>a</a:t>
            </a:r>
            <a:r>
              <a:rPr lang="en-US" altLang="pt-BR" sz="2400" baseline="-25000">
                <a:latin typeface="Arial" panose="020B0604020202020204" pitchFamily="34" charset="0"/>
              </a:rPr>
              <a:t>21</a:t>
            </a:r>
          </a:p>
        </p:txBody>
      </p:sp>
      <p:sp>
        <p:nvSpPr>
          <p:cNvPr id="7179" name="Text Box 41"/>
          <p:cNvSpPr txBox="1">
            <a:spLocks noChangeArrowheads="1"/>
          </p:cNvSpPr>
          <p:nvPr/>
        </p:nvSpPr>
        <p:spPr bwMode="auto">
          <a:xfrm>
            <a:off x="4787900" y="5060950"/>
            <a:ext cx="2657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400">
                <a:latin typeface="Arial" panose="020B0604020202020204" pitchFamily="34" charset="0"/>
              </a:rPr>
              <a:t>x</a:t>
            </a:r>
            <a:r>
              <a:rPr lang="en-US" altLang="pt-BR" sz="2400" baseline="-25000">
                <a:latin typeface="Arial" panose="020B0604020202020204" pitchFamily="34" charset="0"/>
              </a:rPr>
              <a:t>2</a:t>
            </a:r>
            <a:r>
              <a:rPr lang="en-US" altLang="pt-BR" sz="2400">
                <a:latin typeface="Arial" panose="020B0604020202020204" pitchFamily="34" charset="0"/>
              </a:rPr>
              <a:t> =   b</a:t>
            </a:r>
            <a:r>
              <a:rPr lang="en-US" altLang="pt-BR" sz="2400" baseline="-25000">
                <a:latin typeface="Arial" panose="020B0604020202020204" pitchFamily="34" charset="0"/>
              </a:rPr>
              <a:t>2</a:t>
            </a:r>
            <a:r>
              <a:rPr lang="en-US" altLang="pt-BR" sz="2400">
                <a:latin typeface="Arial" panose="020B0604020202020204" pitchFamily="34" charset="0"/>
              </a:rPr>
              <a:t>a</a:t>
            </a:r>
            <a:r>
              <a:rPr lang="en-US" altLang="pt-BR" sz="2400" baseline="-25000">
                <a:latin typeface="Arial" panose="020B0604020202020204" pitchFamily="34" charset="0"/>
              </a:rPr>
              <a:t>11</a:t>
            </a:r>
            <a:r>
              <a:rPr lang="en-US" altLang="pt-BR" sz="2400">
                <a:latin typeface="Arial" panose="020B0604020202020204" pitchFamily="34" charset="0"/>
              </a:rPr>
              <a:t> – b</a:t>
            </a:r>
            <a:r>
              <a:rPr lang="en-US" altLang="pt-BR" sz="2400" baseline="-25000">
                <a:latin typeface="Arial" panose="020B0604020202020204" pitchFamily="34" charset="0"/>
              </a:rPr>
              <a:t>1</a:t>
            </a:r>
            <a:r>
              <a:rPr lang="en-US" altLang="pt-BR" sz="2400">
                <a:latin typeface="Arial" panose="020B0604020202020204" pitchFamily="34" charset="0"/>
              </a:rPr>
              <a:t>a</a:t>
            </a:r>
            <a:r>
              <a:rPr lang="en-US" altLang="pt-BR" sz="2400" baseline="-25000">
                <a:latin typeface="Arial" panose="020B0604020202020204" pitchFamily="34" charset="0"/>
              </a:rPr>
              <a:t>21</a:t>
            </a:r>
          </a:p>
        </p:txBody>
      </p:sp>
      <p:sp>
        <p:nvSpPr>
          <p:cNvPr id="7180" name="Line 42"/>
          <p:cNvSpPr>
            <a:spLocks noChangeShapeType="1"/>
          </p:cNvSpPr>
          <p:nvPr/>
        </p:nvSpPr>
        <p:spPr bwMode="auto">
          <a:xfrm>
            <a:off x="5435600" y="5564188"/>
            <a:ext cx="20891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7181" name="Text Box 43"/>
          <p:cNvSpPr txBox="1">
            <a:spLocks noChangeArrowheads="1"/>
          </p:cNvSpPr>
          <p:nvPr/>
        </p:nvSpPr>
        <p:spPr bwMode="auto">
          <a:xfrm>
            <a:off x="5421313" y="5492750"/>
            <a:ext cx="21034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400">
                <a:latin typeface="Arial" panose="020B0604020202020204" pitchFamily="34" charset="0"/>
              </a:rPr>
              <a:t>a</a:t>
            </a:r>
            <a:r>
              <a:rPr lang="en-US" altLang="pt-BR" sz="2400" baseline="-25000">
                <a:latin typeface="Arial" panose="020B0604020202020204" pitchFamily="34" charset="0"/>
              </a:rPr>
              <a:t>11</a:t>
            </a:r>
            <a:r>
              <a:rPr lang="en-US" altLang="pt-BR" sz="2400">
                <a:latin typeface="Arial" panose="020B0604020202020204" pitchFamily="34" charset="0"/>
              </a:rPr>
              <a:t>a</a:t>
            </a:r>
            <a:r>
              <a:rPr lang="en-US" altLang="pt-BR" sz="2400" baseline="-25000">
                <a:latin typeface="Arial" panose="020B0604020202020204" pitchFamily="34" charset="0"/>
              </a:rPr>
              <a:t>22</a:t>
            </a:r>
            <a:r>
              <a:rPr lang="en-US" altLang="pt-BR" sz="2400">
                <a:latin typeface="Arial" panose="020B0604020202020204" pitchFamily="34" charset="0"/>
              </a:rPr>
              <a:t> – a</a:t>
            </a:r>
            <a:r>
              <a:rPr lang="en-US" altLang="pt-BR" sz="2400" baseline="-25000">
                <a:latin typeface="Arial" panose="020B0604020202020204" pitchFamily="34" charset="0"/>
              </a:rPr>
              <a:t>12</a:t>
            </a:r>
            <a:r>
              <a:rPr lang="en-US" altLang="pt-BR" sz="2400">
                <a:latin typeface="Arial" panose="020B0604020202020204" pitchFamily="34" charset="0"/>
              </a:rPr>
              <a:t>a</a:t>
            </a:r>
            <a:r>
              <a:rPr lang="en-US" altLang="pt-BR" sz="2400" baseline="-25000">
                <a:latin typeface="Arial" panose="020B0604020202020204" pitchFamily="34" charset="0"/>
              </a:rPr>
              <a:t>21</a:t>
            </a:r>
          </a:p>
        </p:txBody>
      </p:sp>
      <p:sp>
        <p:nvSpPr>
          <p:cNvPr id="7182" name="AutoShape 44"/>
          <p:cNvSpPr>
            <a:spLocks/>
          </p:cNvSpPr>
          <p:nvPr/>
        </p:nvSpPr>
        <p:spPr bwMode="auto">
          <a:xfrm>
            <a:off x="4643438" y="4076700"/>
            <a:ext cx="215900" cy="1944688"/>
          </a:xfrm>
          <a:prstGeom prst="leftBrace">
            <a:avLst>
              <a:gd name="adj1" fmla="val 7506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7183" name="AutoShape 45"/>
          <p:cNvSpPr>
            <a:spLocks noChangeArrowheads="1"/>
          </p:cNvSpPr>
          <p:nvPr/>
        </p:nvSpPr>
        <p:spPr bwMode="auto">
          <a:xfrm>
            <a:off x="7596188" y="4941888"/>
            <a:ext cx="288925" cy="935037"/>
          </a:xfrm>
          <a:prstGeom prst="curvedLeftArrow">
            <a:avLst>
              <a:gd name="adj1" fmla="val 64725"/>
              <a:gd name="adj2" fmla="val 129450"/>
              <a:gd name="adj3" fmla="val 33333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7184" name="Text Box 46"/>
          <p:cNvSpPr txBox="1">
            <a:spLocks noChangeArrowheads="1"/>
          </p:cNvSpPr>
          <p:nvPr/>
        </p:nvSpPr>
        <p:spPr bwMode="auto">
          <a:xfrm>
            <a:off x="6588125" y="5969000"/>
            <a:ext cx="1806575" cy="6508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800">
                <a:latin typeface="Arial" panose="020B0604020202020204" pitchFamily="34" charset="0"/>
              </a:rPr>
              <a:t>Denominadores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800">
                <a:latin typeface="Arial" panose="020B0604020202020204" pitchFamily="34" charset="0"/>
              </a:rPr>
              <a:t>iguais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mtClean="0"/>
              <a:t>Sumário</a:t>
            </a:r>
          </a:p>
        </p:txBody>
      </p:sp>
      <p:sp>
        <p:nvSpPr>
          <p:cNvPr id="3481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altLang="pt-BR" smtClean="0"/>
              <a:t>Matriz Adjunta</a:t>
            </a:r>
          </a:p>
          <a:p>
            <a:r>
              <a:rPr lang="pt-BR" altLang="pt-BR" smtClean="0"/>
              <a:t>Matriz Inversa</a:t>
            </a:r>
          </a:p>
        </p:txBody>
      </p:sp>
      <p:sp>
        <p:nvSpPr>
          <p:cNvPr id="34820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DC5730A-31A3-498F-90C6-F5A7EE959CD1}" type="slidenum">
              <a:rPr lang="pt-BR" altLang="pt-BR">
                <a:solidFill>
                  <a:srgbClr val="898989"/>
                </a:solidFill>
                <a:latin typeface="Calibri" panose="020F0502020204030204" pitchFamily="34" charset="0"/>
              </a:rPr>
              <a:pPr/>
              <a:t>30</a:t>
            </a:fld>
            <a:endParaRPr lang="pt-BR" altLang="pt-BR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xfrm>
            <a:off x="6796088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1BAC069-7266-4A76-AF3C-1045D8761522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31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35843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Matriz Adjunta</a:t>
            </a:r>
            <a:endParaRPr lang="pt-BR" altLang="pt-BR" sz="3200" smtClean="0"/>
          </a:p>
        </p:txBody>
      </p:sp>
      <p:sp>
        <p:nvSpPr>
          <p:cNvPr id="35844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435975" cy="4525963"/>
          </a:xfrm>
        </p:spPr>
        <p:txBody>
          <a:bodyPr/>
          <a:lstStyle/>
          <a:p>
            <a:pPr eaLnBrk="1" hangingPunct="1"/>
            <a:r>
              <a:rPr lang="pt-BR" altLang="pt-BR" smtClean="0"/>
              <a:t>Dados todos os possíveis cofatores de A (</a:t>
            </a:r>
            <a:r>
              <a:rPr lang="pt-BR" altLang="pt-BR" smtClean="0">
                <a:sym typeface="Symbol" panose="05050102010706020507" pitchFamily="18" charset="2"/>
              </a:rPr>
              <a:t></a:t>
            </a:r>
            <a:r>
              <a:rPr lang="pt-BR" altLang="pt-BR" baseline="-25000" smtClean="0">
                <a:sym typeface="Symbol" panose="05050102010706020507" pitchFamily="18" charset="2"/>
              </a:rPr>
              <a:t>ij</a:t>
            </a:r>
            <a:r>
              <a:rPr lang="pt-BR" altLang="pt-BR" smtClean="0">
                <a:sym typeface="Symbol" panose="05050102010706020507" pitchFamily="18" charset="2"/>
              </a:rPr>
              <a:t>), podemos montar uma matriz cujos elementos são esses cofatores (A) = </a:t>
            </a:r>
            <a:r>
              <a:rPr lang="pt-BR" altLang="pt-BR" baseline="-25000" smtClean="0">
                <a:sym typeface="Symbol" panose="05050102010706020507" pitchFamily="18" charset="2"/>
              </a:rPr>
              <a:t>ij</a:t>
            </a:r>
            <a:endParaRPr lang="pt-BR" altLang="pt-BR" smtClean="0">
              <a:sym typeface="Symbol" panose="05050102010706020507" pitchFamily="18" charset="2"/>
            </a:endParaRP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pt-BR" altLang="pt-BR" smtClean="0">
                <a:sym typeface="Symbol" panose="05050102010706020507" pitchFamily="18" charset="2"/>
              </a:rPr>
              <a:t>Lembrando que </a:t>
            </a:r>
            <a:r>
              <a:rPr lang="pt-BR" altLang="pt-BR" baseline="-25000" smtClean="0">
                <a:sym typeface="Symbol" panose="05050102010706020507" pitchFamily="18" charset="2"/>
              </a:rPr>
              <a:t>ij</a:t>
            </a:r>
            <a:r>
              <a:rPr lang="pt-BR" altLang="pt-BR" smtClean="0">
                <a:sym typeface="Symbol" panose="05050102010706020507" pitchFamily="18" charset="2"/>
              </a:rPr>
              <a:t> = (-1)</a:t>
            </a:r>
            <a:r>
              <a:rPr lang="pt-BR" altLang="pt-BR" baseline="30000" smtClean="0">
                <a:sym typeface="Symbol" panose="05050102010706020507" pitchFamily="18" charset="2"/>
              </a:rPr>
              <a:t>i+j</a:t>
            </a:r>
            <a:r>
              <a:rPr lang="pt-BR" altLang="pt-BR" smtClean="0">
                <a:sym typeface="Symbol" panose="05050102010706020507" pitchFamily="18" charset="2"/>
              </a:rPr>
              <a:t>|A</a:t>
            </a:r>
            <a:r>
              <a:rPr lang="pt-BR" altLang="pt-BR" baseline="-25000" smtClean="0">
                <a:sym typeface="Symbol" panose="05050102010706020507" pitchFamily="18" charset="2"/>
              </a:rPr>
              <a:t>ij</a:t>
            </a:r>
            <a:r>
              <a:rPr lang="pt-BR" altLang="pt-BR" smtClean="0">
                <a:sym typeface="Symbol" panose="05050102010706020507" pitchFamily="18" charset="2"/>
              </a:rPr>
              <a:t>| </a:t>
            </a:r>
          </a:p>
          <a:p>
            <a:pPr eaLnBrk="1" hangingPunct="1"/>
            <a:r>
              <a:rPr lang="pt-BR" altLang="pt-BR" smtClean="0">
                <a:sym typeface="Symbol" panose="05050102010706020507" pitchFamily="18" charset="2"/>
              </a:rPr>
              <a:t>A matriz adjunta de A é a transposta da matriz dos cofatores de A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pt-BR" altLang="pt-BR" smtClean="0">
                <a:sym typeface="Symbol" panose="05050102010706020507" pitchFamily="18" charset="2"/>
              </a:rPr>
              <a:t>adj A = ( A )’</a:t>
            </a:r>
          </a:p>
          <a:p>
            <a:pPr eaLnBrk="1" hangingPunct="1"/>
            <a:r>
              <a:rPr lang="pt-BR" altLang="pt-BR" smtClean="0">
                <a:sym typeface="Symbol" panose="05050102010706020507" pitchFamily="18" charset="2"/>
              </a:rPr>
              <a:t>Teorema: A.A’ = A.(adj A) = (det A).I</a:t>
            </a:r>
            <a:r>
              <a:rPr lang="pt-BR" altLang="pt-BR" baseline="-25000" smtClean="0">
                <a:sym typeface="Symbol" panose="05050102010706020507" pitchFamily="18" charset="2"/>
              </a:rPr>
              <a:t>n</a:t>
            </a:r>
          </a:p>
        </p:txBody>
      </p:sp>
      <p:sp>
        <p:nvSpPr>
          <p:cNvPr id="35845" name="Line 4"/>
          <p:cNvSpPr>
            <a:spLocks noChangeShapeType="1"/>
          </p:cNvSpPr>
          <p:nvPr/>
        </p:nvSpPr>
        <p:spPr bwMode="auto">
          <a:xfrm>
            <a:off x="4284663" y="2636838"/>
            <a:ext cx="2873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5846" name="Line 6"/>
          <p:cNvSpPr>
            <a:spLocks noChangeShapeType="1"/>
          </p:cNvSpPr>
          <p:nvPr/>
        </p:nvSpPr>
        <p:spPr bwMode="auto">
          <a:xfrm>
            <a:off x="2844800" y="5373688"/>
            <a:ext cx="2873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5847" name="Text Box 7"/>
          <p:cNvSpPr txBox="1">
            <a:spLocks noChangeArrowheads="1"/>
          </p:cNvSpPr>
          <p:nvPr/>
        </p:nvSpPr>
        <p:spPr bwMode="auto">
          <a:xfrm>
            <a:off x="5357813" y="6021388"/>
            <a:ext cx="1933575" cy="6508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800">
                <a:latin typeface="Arial" panose="020B0604020202020204" pitchFamily="34" charset="0"/>
              </a:rPr>
              <a:t>Matriz identidade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800">
                <a:latin typeface="Arial" panose="020B0604020202020204" pitchFamily="34" charset="0"/>
              </a:rPr>
              <a:t>de ordem n</a:t>
            </a:r>
          </a:p>
        </p:txBody>
      </p:sp>
      <p:sp>
        <p:nvSpPr>
          <p:cNvPr id="35848" name="Line 8"/>
          <p:cNvSpPr>
            <a:spLocks noChangeShapeType="1"/>
          </p:cNvSpPr>
          <p:nvPr/>
        </p:nvSpPr>
        <p:spPr bwMode="auto">
          <a:xfrm flipV="1">
            <a:off x="6437313" y="5805488"/>
            <a:ext cx="144462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5849" name="Text Box 9"/>
          <p:cNvSpPr txBox="1">
            <a:spLocks noChangeArrowheads="1"/>
          </p:cNvSpPr>
          <p:nvPr/>
        </p:nvSpPr>
        <p:spPr bwMode="auto">
          <a:xfrm>
            <a:off x="3071813" y="5946775"/>
            <a:ext cx="1501775" cy="37623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800">
                <a:latin typeface="Arial" panose="020B0604020202020204" pitchFamily="34" charset="0"/>
              </a:rPr>
              <a:t>Adjunta de A</a:t>
            </a:r>
          </a:p>
        </p:txBody>
      </p:sp>
      <p:sp>
        <p:nvSpPr>
          <p:cNvPr id="35850" name="Line 10"/>
          <p:cNvSpPr>
            <a:spLocks noChangeShapeType="1"/>
          </p:cNvSpPr>
          <p:nvPr/>
        </p:nvSpPr>
        <p:spPr bwMode="auto">
          <a:xfrm flipV="1">
            <a:off x="4151313" y="5730875"/>
            <a:ext cx="144462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5851" name="Line 5"/>
          <p:cNvSpPr>
            <a:spLocks noChangeShapeType="1"/>
          </p:cNvSpPr>
          <p:nvPr/>
        </p:nvSpPr>
        <p:spPr bwMode="auto">
          <a:xfrm>
            <a:off x="2514600" y="4806950"/>
            <a:ext cx="2873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4000" smtClean="0"/>
              <a:t>Matriz Adjunta</a:t>
            </a:r>
          </a:p>
        </p:txBody>
      </p:sp>
      <p:sp>
        <p:nvSpPr>
          <p:cNvPr id="3" name="Espaço Reservado para Conteúdo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457200" y="1196752"/>
            <a:ext cx="8579296" cy="4929411"/>
          </a:xfrm>
          <a:blipFill rotWithShape="0">
            <a:blip r:embed="rId2"/>
            <a:stretch>
              <a:fillRect l="-1208" t="-1236"/>
            </a:stretch>
          </a:blipFill>
          <a:extLst/>
        </p:spPr>
        <p:txBody>
          <a:bodyPr/>
          <a:lstStyle/>
          <a:p>
            <a:r>
              <a:rPr lang="pt-BR">
                <a:noFill/>
              </a:rPr>
              <a:t> </a:t>
            </a:r>
          </a:p>
        </p:txBody>
      </p:sp>
      <p:sp>
        <p:nvSpPr>
          <p:cNvPr id="36868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E4D7F84-8E22-4413-90D5-2F777A302400}" type="slidenum">
              <a:rPr lang="pt-BR" altLang="pt-BR">
                <a:solidFill>
                  <a:srgbClr val="898989"/>
                </a:solidFill>
                <a:latin typeface="Calibri" panose="020F0502020204030204" pitchFamily="34" charset="0"/>
              </a:rPr>
              <a:pPr/>
              <a:t>32</a:t>
            </a:fld>
            <a:endParaRPr lang="pt-BR" altLang="pt-BR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1619672" y="2204864"/>
            <a:ext cx="3816424" cy="10801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2051720" y="3284984"/>
            <a:ext cx="3816424" cy="10801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1979712" y="4365104"/>
            <a:ext cx="3816424" cy="10801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4D5A6A3-672F-42C0-A289-4EBDDDCDE058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33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37891" name="Rectangle 9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Matriz Inversa</a:t>
            </a:r>
          </a:p>
        </p:txBody>
      </p:sp>
      <p:sp>
        <p:nvSpPr>
          <p:cNvPr id="37892" name="Rectangle 10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pt-BR" altLang="pt-BR" smtClean="0">
                <a:sym typeface="Symbol" panose="05050102010706020507" pitchFamily="18" charset="2"/>
              </a:rPr>
              <a:t>Definição: Dada uma matriz quadrada A de ordem </a:t>
            </a:r>
            <a:r>
              <a:rPr lang="pt-BR" altLang="pt-BR" i="1" smtClean="0">
                <a:sym typeface="Symbol" panose="05050102010706020507" pitchFamily="18" charset="2"/>
              </a:rPr>
              <a:t>n</a:t>
            </a:r>
            <a:r>
              <a:rPr lang="pt-BR" altLang="pt-BR" smtClean="0">
                <a:sym typeface="Symbol" panose="05050102010706020507" pitchFamily="18" charset="2"/>
              </a:rPr>
              <a:t>, chamamos de inversa de A a uma matriz B tal que A.B = B.A = I</a:t>
            </a:r>
            <a:r>
              <a:rPr lang="pt-BR" altLang="pt-BR" baseline="-25000" smtClean="0">
                <a:sym typeface="Symbol" panose="05050102010706020507" pitchFamily="18" charset="2"/>
              </a:rPr>
              <a:t>n</a:t>
            </a:r>
            <a:r>
              <a:rPr lang="pt-BR" altLang="pt-BR" smtClean="0">
                <a:sym typeface="Symbol" panose="05050102010706020507" pitchFamily="18" charset="2"/>
              </a:rPr>
              <a:t>, onde I</a:t>
            </a:r>
            <a:r>
              <a:rPr lang="pt-BR" altLang="pt-BR" baseline="-25000" smtClean="0">
                <a:sym typeface="Symbol" panose="05050102010706020507" pitchFamily="18" charset="2"/>
              </a:rPr>
              <a:t>n</a:t>
            </a:r>
            <a:r>
              <a:rPr lang="pt-BR" altLang="pt-BR" smtClean="0">
                <a:sym typeface="Symbol" panose="05050102010706020507" pitchFamily="18" charset="2"/>
              </a:rPr>
              <a:t> é a matriz identidade de ordem n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pt-BR" altLang="pt-BR" smtClean="0">
                <a:sym typeface="Symbol" panose="05050102010706020507" pitchFamily="18" charset="2"/>
              </a:rPr>
              <a:t>Escrevemos A</a:t>
            </a:r>
            <a:r>
              <a:rPr lang="pt-BR" altLang="pt-BR" baseline="30000" smtClean="0">
                <a:sym typeface="Symbol" panose="05050102010706020507" pitchFamily="18" charset="2"/>
              </a:rPr>
              <a:t>-1</a:t>
            </a:r>
            <a:r>
              <a:rPr lang="pt-BR" altLang="pt-BR" smtClean="0">
                <a:sym typeface="Symbol" panose="05050102010706020507" pitchFamily="18" charset="2"/>
              </a:rPr>
              <a:t> para indicar a inversa de 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C03B0B8-EBB6-4006-B49C-3AF4ECFEF63B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34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3891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Matriz Inversa</a:t>
            </a:r>
          </a:p>
        </p:txBody>
      </p:sp>
      <p:sp>
        <p:nvSpPr>
          <p:cNvPr id="38916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pt-BR" altLang="pt-BR" smtClean="0">
                <a:sym typeface="Symbol" panose="05050102010706020507" pitchFamily="18" charset="2"/>
              </a:rPr>
              <a:t>Exemplo: Se A =                   , encontre a inversa de A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pt-BR" altLang="pt-BR" smtClean="0">
                <a:sym typeface="Symbol" panose="05050102010706020507" pitchFamily="18" charset="2"/>
              </a:rPr>
              <a:t>Ou seja, queremos encontrar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endParaRPr lang="pt-BR" altLang="pt-BR" smtClean="0">
              <a:sym typeface="Symbol" panose="05050102010706020507" pitchFamily="18" charset="2"/>
            </a:endParaRPr>
          </a:p>
          <a:p>
            <a:pPr lvl="1" eaLnBrk="1" hangingPunct="1">
              <a:buFont typeface="Wingdings" panose="05000000000000000000" pitchFamily="2" charset="2"/>
              <a:buChar char="§"/>
            </a:pPr>
            <a:endParaRPr lang="pt-BR" altLang="pt-BR" smtClean="0">
              <a:sym typeface="Symbol" panose="05050102010706020507" pitchFamily="18" charset="2"/>
            </a:endParaRPr>
          </a:p>
          <a:p>
            <a:pPr lvl="1" eaLnBrk="1" hangingPunct="1">
              <a:buFont typeface="Wingdings" panose="05000000000000000000" pitchFamily="2" charset="2"/>
              <a:buChar char="§"/>
            </a:pPr>
            <a:endParaRPr lang="pt-BR" altLang="pt-BR" smtClean="0">
              <a:sym typeface="Symbol" panose="05050102010706020507" pitchFamily="18" charset="2"/>
            </a:endParaRP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pt-BR" altLang="pt-BR" smtClean="0">
                <a:sym typeface="Symbol" panose="05050102010706020507" pitchFamily="18" charset="2"/>
              </a:rPr>
              <a:t>tal que A.A</a:t>
            </a:r>
            <a:r>
              <a:rPr lang="pt-BR" altLang="pt-BR" baseline="30000" smtClean="0">
                <a:sym typeface="Symbol" panose="05050102010706020507" pitchFamily="18" charset="2"/>
              </a:rPr>
              <a:t>-1</a:t>
            </a:r>
            <a:r>
              <a:rPr lang="pt-BR" altLang="pt-BR" smtClean="0">
                <a:sym typeface="Symbol" panose="05050102010706020507" pitchFamily="18" charset="2"/>
              </a:rPr>
              <a:t> = A</a:t>
            </a:r>
            <a:r>
              <a:rPr lang="pt-BR" altLang="pt-BR" baseline="30000" smtClean="0">
                <a:sym typeface="Symbol" panose="05050102010706020507" pitchFamily="18" charset="2"/>
              </a:rPr>
              <a:t>-1</a:t>
            </a:r>
            <a:r>
              <a:rPr lang="pt-BR" altLang="pt-BR" smtClean="0">
                <a:sym typeface="Symbol" panose="05050102010706020507" pitchFamily="18" charset="2"/>
              </a:rPr>
              <a:t>.A = I</a:t>
            </a:r>
            <a:r>
              <a:rPr lang="pt-BR" altLang="pt-BR" baseline="-25000" smtClean="0">
                <a:sym typeface="Symbol" panose="05050102010706020507" pitchFamily="18" charset="2"/>
              </a:rPr>
              <a:t>3</a:t>
            </a:r>
          </a:p>
        </p:txBody>
      </p:sp>
      <p:sp>
        <p:nvSpPr>
          <p:cNvPr id="38917" name="Text Box 4"/>
          <p:cNvSpPr txBox="1">
            <a:spLocks noChangeArrowheads="1"/>
          </p:cNvSpPr>
          <p:nvPr/>
        </p:nvSpPr>
        <p:spPr bwMode="auto">
          <a:xfrm>
            <a:off x="3759200" y="1404938"/>
            <a:ext cx="13239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>
                <a:latin typeface="Arial" panose="020B0604020202020204" pitchFamily="34" charset="0"/>
              </a:rPr>
              <a:t>6	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>
                <a:latin typeface="Arial" panose="020B0604020202020204" pitchFamily="34" charset="0"/>
              </a:rPr>
              <a:t>11	4</a:t>
            </a:r>
          </a:p>
        </p:txBody>
      </p:sp>
      <p:sp>
        <p:nvSpPr>
          <p:cNvPr id="38918" name="AutoShape 5"/>
          <p:cNvSpPr>
            <a:spLocks noChangeArrowheads="1"/>
          </p:cNvSpPr>
          <p:nvPr/>
        </p:nvSpPr>
        <p:spPr bwMode="auto">
          <a:xfrm>
            <a:off x="3635375" y="1341438"/>
            <a:ext cx="1584325" cy="1223962"/>
          </a:xfrm>
          <a:prstGeom prst="bracketPair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38919" name="Text Box 6"/>
          <p:cNvSpPr txBox="1">
            <a:spLocks noChangeArrowheads="1"/>
          </p:cNvSpPr>
          <p:nvPr/>
        </p:nvSpPr>
        <p:spPr bwMode="auto">
          <a:xfrm>
            <a:off x="3182938" y="3348038"/>
            <a:ext cx="13239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>
                <a:latin typeface="Arial" panose="020B0604020202020204" pitchFamily="34" charset="0"/>
              </a:rPr>
              <a:t>a	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>
                <a:latin typeface="Arial" panose="020B0604020202020204" pitchFamily="34" charset="0"/>
              </a:rPr>
              <a:t>c	d</a:t>
            </a:r>
          </a:p>
        </p:txBody>
      </p:sp>
      <p:sp>
        <p:nvSpPr>
          <p:cNvPr id="38920" name="AutoShape 7"/>
          <p:cNvSpPr>
            <a:spLocks noChangeArrowheads="1"/>
          </p:cNvSpPr>
          <p:nvPr/>
        </p:nvSpPr>
        <p:spPr bwMode="auto">
          <a:xfrm>
            <a:off x="3059113" y="3284538"/>
            <a:ext cx="1584325" cy="1223962"/>
          </a:xfrm>
          <a:prstGeom prst="bracketPair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38921" name="Text Box 8"/>
          <p:cNvSpPr txBox="1">
            <a:spLocks noChangeArrowheads="1"/>
          </p:cNvSpPr>
          <p:nvPr/>
        </p:nvSpPr>
        <p:spPr bwMode="auto">
          <a:xfrm>
            <a:off x="2051050" y="3563938"/>
            <a:ext cx="11557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>
                <a:latin typeface="Arial" panose="020B0604020202020204" pitchFamily="34" charset="0"/>
              </a:rPr>
              <a:t>A</a:t>
            </a:r>
            <a:r>
              <a:rPr lang="en-US" altLang="pt-BR" baseline="30000">
                <a:latin typeface="Arial" panose="020B0604020202020204" pitchFamily="34" charset="0"/>
              </a:rPr>
              <a:t>-1</a:t>
            </a:r>
            <a:r>
              <a:rPr lang="en-US" altLang="pt-BR">
                <a:latin typeface="Arial" panose="020B0604020202020204" pitchFamily="34" charset="0"/>
              </a:rPr>
              <a:t> =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58C4FE6-5651-4A1A-80B6-BE9FD735BAAE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35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39939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Matriz Inversa</a:t>
            </a:r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1600200" y="1836738"/>
            <a:ext cx="13239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>
                <a:latin typeface="Arial" panose="020B0604020202020204" pitchFamily="34" charset="0"/>
              </a:rPr>
              <a:t>6	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>
                <a:latin typeface="Arial" panose="020B0604020202020204" pitchFamily="34" charset="0"/>
              </a:rPr>
              <a:t>11	4</a:t>
            </a:r>
          </a:p>
        </p:txBody>
      </p:sp>
      <p:sp>
        <p:nvSpPr>
          <p:cNvPr id="39941" name="AutoShape 5"/>
          <p:cNvSpPr>
            <a:spLocks noChangeArrowheads="1"/>
          </p:cNvSpPr>
          <p:nvPr/>
        </p:nvSpPr>
        <p:spPr bwMode="auto">
          <a:xfrm>
            <a:off x="1476375" y="1773238"/>
            <a:ext cx="1584325" cy="1223962"/>
          </a:xfrm>
          <a:prstGeom prst="bracketPair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39942" name="Text Box 6"/>
          <p:cNvSpPr txBox="1">
            <a:spLocks noChangeArrowheads="1"/>
          </p:cNvSpPr>
          <p:nvPr/>
        </p:nvSpPr>
        <p:spPr bwMode="auto">
          <a:xfrm>
            <a:off x="3255963" y="1836738"/>
            <a:ext cx="13239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>
                <a:latin typeface="Arial" panose="020B0604020202020204" pitchFamily="34" charset="0"/>
              </a:rPr>
              <a:t>a	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>
                <a:latin typeface="Arial" panose="020B0604020202020204" pitchFamily="34" charset="0"/>
              </a:rPr>
              <a:t>c	d</a:t>
            </a:r>
          </a:p>
        </p:txBody>
      </p:sp>
      <p:sp>
        <p:nvSpPr>
          <p:cNvPr id="39943" name="AutoShape 7"/>
          <p:cNvSpPr>
            <a:spLocks noChangeArrowheads="1"/>
          </p:cNvSpPr>
          <p:nvPr/>
        </p:nvSpPr>
        <p:spPr bwMode="auto">
          <a:xfrm>
            <a:off x="3132138" y="1773238"/>
            <a:ext cx="1584325" cy="1223962"/>
          </a:xfrm>
          <a:prstGeom prst="bracketPair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39944" name="Text Box 9"/>
          <p:cNvSpPr txBox="1">
            <a:spLocks noChangeArrowheads="1"/>
          </p:cNvSpPr>
          <p:nvPr/>
        </p:nvSpPr>
        <p:spPr bwMode="auto">
          <a:xfrm>
            <a:off x="4859338" y="2060575"/>
            <a:ext cx="39211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=</a:t>
            </a:r>
          </a:p>
        </p:txBody>
      </p:sp>
      <p:sp>
        <p:nvSpPr>
          <p:cNvPr id="39945" name="Text Box 10"/>
          <p:cNvSpPr txBox="1">
            <a:spLocks noChangeArrowheads="1"/>
          </p:cNvSpPr>
          <p:nvPr/>
        </p:nvSpPr>
        <p:spPr bwMode="auto">
          <a:xfrm>
            <a:off x="5343525" y="1836738"/>
            <a:ext cx="13239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>
                <a:latin typeface="Arial" panose="020B0604020202020204" pitchFamily="34" charset="0"/>
              </a:rPr>
              <a:t>1	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>
                <a:latin typeface="Arial" panose="020B0604020202020204" pitchFamily="34" charset="0"/>
              </a:rPr>
              <a:t>0	1</a:t>
            </a:r>
          </a:p>
        </p:txBody>
      </p:sp>
      <p:sp>
        <p:nvSpPr>
          <p:cNvPr id="39946" name="AutoShape 11"/>
          <p:cNvSpPr>
            <a:spLocks noChangeArrowheads="1"/>
          </p:cNvSpPr>
          <p:nvPr/>
        </p:nvSpPr>
        <p:spPr bwMode="auto">
          <a:xfrm>
            <a:off x="5219700" y="1773238"/>
            <a:ext cx="1584325" cy="1223962"/>
          </a:xfrm>
          <a:prstGeom prst="bracketPair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25611" name="Text Box 12"/>
          <p:cNvSpPr txBox="1">
            <a:spLocks noChangeArrowheads="1"/>
          </p:cNvSpPr>
          <p:nvPr/>
        </p:nvSpPr>
        <p:spPr bwMode="auto">
          <a:xfrm>
            <a:off x="539750" y="3284538"/>
            <a:ext cx="3108325" cy="22367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2800">
                <a:latin typeface="Arial" panose="020B0604020202020204" pitchFamily="34" charset="0"/>
              </a:rPr>
              <a:t>Temos assim: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2800">
                <a:latin typeface="Arial" panose="020B0604020202020204" pitchFamily="34" charset="0"/>
              </a:rPr>
              <a:t>	6a + 2c   = 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2800">
                <a:latin typeface="Arial" panose="020B0604020202020204" pitchFamily="34" charset="0"/>
              </a:rPr>
              <a:t>	6b + 2d   = 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2800">
                <a:latin typeface="Arial" panose="020B0604020202020204" pitchFamily="34" charset="0"/>
              </a:rPr>
              <a:t>	11a + 4c = 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2800">
                <a:latin typeface="Arial" panose="020B0604020202020204" pitchFamily="34" charset="0"/>
              </a:rPr>
              <a:t>	11b + 4d = 1</a:t>
            </a:r>
          </a:p>
        </p:txBody>
      </p:sp>
      <p:sp>
        <p:nvSpPr>
          <p:cNvPr id="25612" name="Text Box 13"/>
          <p:cNvSpPr txBox="1">
            <a:spLocks noChangeArrowheads="1"/>
          </p:cNvSpPr>
          <p:nvPr/>
        </p:nvSpPr>
        <p:spPr bwMode="auto">
          <a:xfrm>
            <a:off x="4140200" y="3284538"/>
            <a:ext cx="3698875" cy="2663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2800">
                <a:latin typeface="Arial" panose="020B0604020202020204" pitchFamily="34" charset="0"/>
              </a:rPr>
              <a:t>Resolvendo o sistema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2800">
                <a:latin typeface="Arial" panose="020B0604020202020204" pitchFamily="34" charset="0"/>
              </a:rPr>
              <a:t>encontramos: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2800">
                <a:latin typeface="Arial" panose="020B0604020202020204" pitchFamily="34" charset="0"/>
              </a:rPr>
              <a:t>	a = 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2800">
                <a:latin typeface="Arial" panose="020B0604020202020204" pitchFamily="34" charset="0"/>
              </a:rPr>
              <a:t>	b = -1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2800">
                <a:latin typeface="Arial" panose="020B0604020202020204" pitchFamily="34" charset="0"/>
              </a:rPr>
              <a:t>	c = -11/2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2800">
                <a:latin typeface="Arial" panose="020B0604020202020204" pitchFamily="34" charset="0"/>
              </a:rPr>
              <a:t>	d =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11" grpId="0" animBg="1"/>
      <p:bldP spid="25612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48FDFA9-98D9-49F8-B9C4-A09BCEC80520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36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4096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Matriz Inversa</a:t>
            </a:r>
          </a:p>
        </p:txBody>
      </p:sp>
      <p:sp>
        <p:nvSpPr>
          <p:cNvPr id="2662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pt-BR" altLang="pt-BR" smtClean="0">
                <a:sym typeface="Symbol" panose="05050102010706020507" pitchFamily="18" charset="2"/>
              </a:rPr>
              <a:t>Observações: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pt-BR" altLang="pt-BR" smtClean="0">
                <a:sym typeface="Symbol" panose="05050102010706020507" pitchFamily="18" charset="2"/>
              </a:rPr>
              <a:t>Se A e B são matrizes quadradas de mesma ordem e inversíveis, então AB é inversível e (AB)</a:t>
            </a:r>
            <a:r>
              <a:rPr lang="pt-BR" altLang="pt-BR" baseline="30000" smtClean="0">
                <a:sym typeface="Symbol" panose="05050102010706020507" pitchFamily="18" charset="2"/>
              </a:rPr>
              <a:t>-1</a:t>
            </a:r>
            <a:r>
              <a:rPr lang="pt-BR" altLang="pt-BR" smtClean="0">
                <a:sym typeface="Symbol" panose="05050102010706020507" pitchFamily="18" charset="2"/>
              </a:rPr>
              <a:t> = B</a:t>
            </a:r>
            <a:r>
              <a:rPr lang="pt-BR" altLang="pt-BR" baseline="30000" smtClean="0">
                <a:sym typeface="Symbol" panose="05050102010706020507" pitchFamily="18" charset="2"/>
              </a:rPr>
              <a:t>-1</a:t>
            </a:r>
            <a:r>
              <a:rPr lang="pt-BR" altLang="pt-BR" smtClean="0">
                <a:sym typeface="Symbol" panose="05050102010706020507" pitchFamily="18" charset="2"/>
              </a:rPr>
              <a:t>.A</a:t>
            </a:r>
            <a:r>
              <a:rPr lang="pt-BR" altLang="pt-BR" baseline="30000" smtClean="0">
                <a:sym typeface="Symbol" panose="05050102010706020507" pitchFamily="18" charset="2"/>
              </a:rPr>
              <a:t>-1</a:t>
            </a:r>
          </a:p>
          <a:p>
            <a:pPr lvl="2" eaLnBrk="1" hangingPunct="1">
              <a:buFont typeface="Wingdings" panose="05000000000000000000" pitchFamily="2" charset="2"/>
              <a:buChar char="§"/>
            </a:pPr>
            <a:r>
              <a:rPr lang="pt-BR" altLang="pt-BR" sz="2000" smtClean="0">
                <a:sym typeface="Symbol" panose="05050102010706020507" pitchFamily="18" charset="2"/>
              </a:rPr>
              <a:t>(AB)(B</a:t>
            </a:r>
            <a:r>
              <a:rPr lang="pt-BR" altLang="pt-BR" sz="2000" baseline="30000" smtClean="0">
                <a:sym typeface="Symbol" panose="05050102010706020507" pitchFamily="18" charset="2"/>
              </a:rPr>
              <a:t>-1</a:t>
            </a:r>
            <a:r>
              <a:rPr lang="pt-BR" altLang="pt-BR" sz="2000" smtClean="0">
                <a:sym typeface="Symbol" panose="05050102010706020507" pitchFamily="18" charset="2"/>
              </a:rPr>
              <a:t>A</a:t>
            </a:r>
            <a:r>
              <a:rPr lang="pt-BR" altLang="pt-BR" sz="2000" baseline="30000" smtClean="0">
                <a:sym typeface="Symbol" panose="05050102010706020507" pitchFamily="18" charset="2"/>
              </a:rPr>
              <a:t>-1</a:t>
            </a:r>
            <a:r>
              <a:rPr lang="pt-BR" altLang="pt-BR" sz="2000" smtClean="0">
                <a:sym typeface="Symbol" panose="05050102010706020507" pitchFamily="18" charset="2"/>
              </a:rPr>
              <a:t>) = A(BB</a:t>
            </a:r>
            <a:r>
              <a:rPr lang="pt-BR" altLang="pt-BR" sz="2000" baseline="30000" smtClean="0">
                <a:sym typeface="Symbol" panose="05050102010706020507" pitchFamily="18" charset="2"/>
              </a:rPr>
              <a:t>-1</a:t>
            </a:r>
            <a:r>
              <a:rPr lang="pt-BR" altLang="pt-BR" sz="2000" smtClean="0">
                <a:sym typeface="Symbol" panose="05050102010706020507" pitchFamily="18" charset="2"/>
              </a:rPr>
              <a:t>)A</a:t>
            </a:r>
            <a:r>
              <a:rPr lang="pt-BR" altLang="pt-BR" sz="2000" baseline="30000" smtClean="0">
                <a:sym typeface="Symbol" panose="05050102010706020507" pitchFamily="18" charset="2"/>
              </a:rPr>
              <a:t>-1</a:t>
            </a:r>
            <a:r>
              <a:rPr lang="pt-BR" altLang="pt-BR" sz="2000" smtClean="0">
                <a:sym typeface="Symbol" panose="05050102010706020507" pitchFamily="18" charset="2"/>
              </a:rPr>
              <a:t> = AIA</a:t>
            </a:r>
            <a:r>
              <a:rPr lang="pt-BR" altLang="pt-BR" sz="2000" baseline="30000" smtClean="0">
                <a:sym typeface="Symbol" panose="05050102010706020507" pitchFamily="18" charset="2"/>
              </a:rPr>
              <a:t>-1</a:t>
            </a:r>
            <a:r>
              <a:rPr lang="pt-BR" altLang="pt-BR" sz="2000" smtClean="0">
                <a:sym typeface="Symbol" panose="05050102010706020507" pitchFamily="18" charset="2"/>
              </a:rPr>
              <a:t> = AA</a:t>
            </a:r>
            <a:r>
              <a:rPr lang="pt-BR" altLang="pt-BR" sz="2000" baseline="30000" smtClean="0">
                <a:sym typeface="Symbol" panose="05050102010706020507" pitchFamily="18" charset="2"/>
              </a:rPr>
              <a:t>-1</a:t>
            </a:r>
            <a:r>
              <a:rPr lang="pt-BR" altLang="pt-BR" sz="2000" smtClean="0">
                <a:sym typeface="Symbol" panose="05050102010706020507" pitchFamily="18" charset="2"/>
              </a:rPr>
              <a:t> = I</a:t>
            </a:r>
          </a:p>
          <a:p>
            <a:pPr lvl="2" eaLnBrk="1" hangingPunct="1">
              <a:buFont typeface="Wingdings" panose="05000000000000000000" pitchFamily="2" charset="2"/>
              <a:buChar char="§"/>
            </a:pPr>
            <a:r>
              <a:rPr lang="pt-BR" altLang="pt-BR" sz="2000" smtClean="0">
                <a:sym typeface="Symbol" panose="05050102010706020507" pitchFamily="18" charset="2"/>
              </a:rPr>
              <a:t>E para (B</a:t>
            </a:r>
            <a:r>
              <a:rPr lang="pt-BR" altLang="pt-BR" sz="2000" baseline="30000" smtClean="0">
                <a:sym typeface="Symbol" panose="05050102010706020507" pitchFamily="18" charset="2"/>
              </a:rPr>
              <a:t>-1</a:t>
            </a:r>
            <a:r>
              <a:rPr lang="pt-BR" altLang="pt-BR" sz="2000" smtClean="0">
                <a:sym typeface="Symbol" panose="05050102010706020507" pitchFamily="18" charset="2"/>
              </a:rPr>
              <a:t>A</a:t>
            </a:r>
            <a:r>
              <a:rPr lang="pt-BR" altLang="pt-BR" sz="2000" baseline="30000" smtClean="0">
                <a:sym typeface="Symbol" panose="05050102010706020507" pitchFamily="18" charset="2"/>
              </a:rPr>
              <a:t>-1</a:t>
            </a:r>
            <a:r>
              <a:rPr lang="pt-BR" altLang="pt-BR" sz="2000" smtClean="0">
                <a:sym typeface="Symbol" panose="05050102010706020507" pitchFamily="18" charset="2"/>
              </a:rPr>
              <a:t>)(AB) = I?</a:t>
            </a:r>
          </a:p>
          <a:p>
            <a:pPr lvl="2" eaLnBrk="1" hangingPunct="1">
              <a:buFont typeface="Wingdings" panose="05000000000000000000" pitchFamily="2" charset="2"/>
              <a:buChar char="§"/>
            </a:pPr>
            <a:r>
              <a:rPr lang="pt-BR" altLang="pt-BR" sz="2000" smtClean="0">
                <a:sym typeface="Symbol" panose="05050102010706020507" pitchFamily="18" charset="2"/>
              </a:rPr>
              <a:t>(B</a:t>
            </a:r>
            <a:r>
              <a:rPr lang="pt-BR" altLang="pt-BR" sz="2000" baseline="30000" smtClean="0">
                <a:sym typeface="Symbol" panose="05050102010706020507" pitchFamily="18" charset="2"/>
              </a:rPr>
              <a:t>-1</a:t>
            </a:r>
            <a:r>
              <a:rPr lang="pt-BR" altLang="pt-BR" sz="2000" smtClean="0">
                <a:sym typeface="Symbol" panose="05050102010706020507" pitchFamily="18" charset="2"/>
              </a:rPr>
              <a:t>A</a:t>
            </a:r>
            <a:r>
              <a:rPr lang="pt-BR" altLang="pt-BR" sz="2000" baseline="30000" smtClean="0">
                <a:sym typeface="Symbol" panose="05050102010706020507" pitchFamily="18" charset="2"/>
              </a:rPr>
              <a:t>-1</a:t>
            </a:r>
            <a:r>
              <a:rPr lang="pt-BR" altLang="pt-BR" sz="2000" smtClean="0">
                <a:sym typeface="Symbol" panose="05050102010706020507" pitchFamily="18" charset="2"/>
              </a:rPr>
              <a:t>)(AB) = B</a:t>
            </a:r>
            <a:r>
              <a:rPr lang="pt-BR" altLang="pt-BR" sz="2000" baseline="30000" smtClean="0">
                <a:sym typeface="Symbol" panose="05050102010706020507" pitchFamily="18" charset="2"/>
              </a:rPr>
              <a:t>-1</a:t>
            </a:r>
            <a:r>
              <a:rPr lang="pt-BR" altLang="pt-BR" sz="2000" smtClean="0">
                <a:sym typeface="Symbol" panose="05050102010706020507" pitchFamily="18" charset="2"/>
              </a:rPr>
              <a:t>(A</a:t>
            </a:r>
            <a:r>
              <a:rPr lang="pt-BR" altLang="pt-BR" sz="2000" baseline="30000" smtClean="0">
                <a:sym typeface="Symbol" panose="05050102010706020507" pitchFamily="18" charset="2"/>
              </a:rPr>
              <a:t>-1</a:t>
            </a:r>
            <a:r>
              <a:rPr lang="pt-BR" altLang="pt-BR" sz="2000" smtClean="0">
                <a:sym typeface="Symbol" panose="05050102010706020507" pitchFamily="18" charset="2"/>
              </a:rPr>
              <a:t>A)B = B</a:t>
            </a:r>
            <a:r>
              <a:rPr lang="pt-BR" altLang="pt-BR" sz="2000" baseline="30000" smtClean="0">
                <a:sym typeface="Symbol" panose="05050102010706020507" pitchFamily="18" charset="2"/>
              </a:rPr>
              <a:t>-1</a:t>
            </a:r>
            <a:r>
              <a:rPr lang="pt-BR" altLang="pt-BR" sz="2000" smtClean="0">
                <a:sym typeface="Symbol" panose="05050102010706020507" pitchFamily="18" charset="2"/>
              </a:rPr>
              <a:t>IB = B</a:t>
            </a:r>
            <a:r>
              <a:rPr lang="pt-BR" altLang="pt-BR" sz="2000" baseline="30000" smtClean="0">
                <a:sym typeface="Symbol" panose="05050102010706020507" pitchFamily="18" charset="2"/>
              </a:rPr>
              <a:t>-1</a:t>
            </a:r>
            <a:r>
              <a:rPr lang="pt-BR" altLang="pt-BR" sz="2000" smtClean="0">
                <a:sym typeface="Symbol" panose="05050102010706020507" pitchFamily="18" charset="2"/>
              </a:rPr>
              <a:t>B = I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pt-BR" altLang="pt-BR" smtClean="0">
                <a:sym typeface="Symbol" panose="05050102010706020507" pitchFamily="18" charset="2"/>
              </a:rPr>
              <a:t>Se A é uma matriz quadrada e existe uma matriz B tal que BA = I, então A é inversível e B = A</a:t>
            </a:r>
            <a:r>
              <a:rPr lang="pt-BR" altLang="pt-BR" baseline="30000" smtClean="0">
                <a:sym typeface="Symbol" panose="05050102010706020507" pitchFamily="18" charset="2"/>
              </a:rPr>
              <a:t>-1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pt-BR" altLang="pt-BR" smtClean="0">
                <a:sym typeface="Symbol" panose="05050102010706020507" pitchFamily="18" charset="2"/>
              </a:rPr>
              <a:t>Nem toda matriz tem inversa, mas quando tem?</a:t>
            </a:r>
          </a:p>
        </p:txBody>
      </p:sp>
      <p:sp>
        <p:nvSpPr>
          <p:cNvPr id="40965" name="Text Box 9"/>
          <p:cNvSpPr txBox="1">
            <a:spLocks noChangeArrowheads="1"/>
          </p:cNvSpPr>
          <p:nvPr/>
        </p:nvSpPr>
        <p:spPr bwMode="auto">
          <a:xfrm>
            <a:off x="3903663" y="5641975"/>
            <a:ext cx="13239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>
                <a:latin typeface="Arial" panose="020B0604020202020204" pitchFamily="34" charset="0"/>
              </a:rPr>
              <a:t>0	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>
                <a:latin typeface="Arial" panose="020B0604020202020204" pitchFamily="34" charset="0"/>
              </a:rPr>
              <a:t>0	1</a:t>
            </a:r>
          </a:p>
        </p:txBody>
      </p:sp>
      <p:sp>
        <p:nvSpPr>
          <p:cNvPr id="40966" name="AutoShape 10"/>
          <p:cNvSpPr>
            <a:spLocks noChangeArrowheads="1"/>
          </p:cNvSpPr>
          <p:nvPr/>
        </p:nvSpPr>
        <p:spPr bwMode="auto">
          <a:xfrm>
            <a:off x="3779838" y="5578475"/>
            <a:ext cx="1584325" cy="1223963"/>
          </a:xfrm>
          <a:prstGeom prst="bracketPair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EB50DD5-92E6-4C3B-A35A-5F74DCF18F2D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37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4198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Matriz Inversa</a:t>
            </a:r>
          </a:p>
        </p:txBody>
      </p:sp>
      <p:sp>
        <p:nvSpPr>
          <p:cNvPr id="4198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pt-BR" altLang="pt-BR" smtClean="0">
                <a:sym typeface="Symbol" panose="05050102010706020507" pitchFamily="18" charset="2"/>
              </a:rPr>
              <a:t>Teorema: Uma matriz quadrada A tem inversa se, e somente se, det A  0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pt-BR" altLang="pt-BR" smtClean="0">
                <a:sym typeface="Symbol" panose="05050102010706020507" pitchFamily="18" charset="2"/>
              </a:rPr>
              <a:t>A</a:t>
            </a:r>
            <a:r>
              <a:rPr lang="pt-BR" altLang="pt-BR" baseline="30000" smtClean="0">
                <a:sym typeface="Symbol" panose="05050102010706020507" pitchFamily="18" charset="2"/>
              </a:rPr>
              <a:t>-1</a:t>
            </a:r>
            <a:r>
              <a:rPr lang="pt-BR" altLang="pt-BR" smtClean="0">
                <a:sym typeface="Symbol" panose="05050102010706020507" pitchFamily="18" charset="2"/>
              </a:rPr>
              <a:t> = (1/det A).(adj A)</a:t>
            </a:r>
          </a:p>
          <a:p>
            <a:pPr eaLnBrk="1" hangingPunct="1"/>
            <a:r>
              <a:rPr lang="pt-BR" altLang="pt-BR" smtClean="0">
                <a:sym typeface="Symbol" panose="05050102010706020507" pitchFamily="18" charset="2"/>
              </a:rPr>
              <a:t>Exemplo:</a:t>
            </a:r>
          </a:p>
          <a:p>
            <a:pPr eaLnBrk="1" hangingPunct="1"/>
            <a:endParaRPr lang="pt-BR" altLang="pt-BR" smtClean="0">
              <a:sym typeface="Symbol" panose="05050102010706020507" pitchFamily="18" charset="2"/>
            </a:endParaRPr>
          </a:p>
          <a:p>
            <a:pPr eaLnBrk="1" hangingPunct="1"/>
            <a:endParaRPr lang="pt-BR" altLang="pt-BR" smtClean="0">
              <a:sym typeface="Symbol" panose="05050102010706020507" pitchFamily="18" charset="2"/>
            </a:endParaRPr>
          </a:p>
          <a:p>
            <a:pPr eaLnBrk="1" hangingPunct="1"/>
            <a:r>
              <a:rPr lang="pt-BR" altLang="pt-BR" smtClean="0">
                <a:sym typeface="Symbol" panose="05050102010706020507" pitchFamily="18" charset="2"/>
              </a:rPr>
              <a:t>Exemplo: </a:t>
            </a:r>
          </a:p>
        </p:txBody>
      </p:sp>
      <p:sp>
        <p:nvSpPr>
          <p:cNvPr id="41989" name="Text Box 6"/>
          <p:cNvSpPr txBox="1">
            <a:spLocks noChangeArrowheads="1"/>
          </p:cNvSpPr>
          <p:nvPr/>
        </p:nvSpPr>
        <p:spPr bwMode="auto">
          <a:xfrm>
            <a:off x="2895600" y="3348038"/>
            <a:ext cx="13239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>
                <a:latin typeface="Arial" panose="020B0604020202020204" pitchFamily="34" charset="0"/>
              </a:rPr>
              <a:t>6	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>
                <a:latin typeface="Arial" panose="020B0604020202020204" pitchFamily="34" charset="0"/>
              </a:rPr>
              <a:t>11	4</a:t>
            </a:r>
          </a:p>
        </p:txBody>
      </p:sp>
      <p:sp>
        <p:nvSpPr>
          <p:cNvPr id="41990" name="AutoShape 7"/>
          <p:cNvSpPr>
            <a:spLocks noChangeArrowheads="1"/>
          </p:cNvSpPr>
          <p:nvPr/>
        </p:nvSpPr>
        <p:spPr bwMode="auto">
          <a:xfrm>
            <a:off x="2771775" y="3284538"/>
            <a:ext cx="1584325" cy="1223962"/>
          </a:xfrm>
          <a:prstGeom prst="bracketPair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41991" name="Text Box 6"/>
          <p:cNvSpPr txBox="1">
            <a:spLocks noChangeArrowheads="1"/>
          </p:cNvSpPr>
          <p:nvPr/>
        </p:nvSpPr>
        <p:spPr bwMode="auto">
          <a:xfrm>
            <a:off x="2897188" y="4921250"/>
            <a:ext cx="13239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>
                <a:latin typeface="Arial" panose="020B0604020202020204" pitchFamily="34" charset="0"/>
              </a:rPr>
              <a:t>6	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>
                <a:latin typeface="Arial" panose="020B0604020202020204" pitchFamily="34" charset="0"/>
              </a:rPr>
              <a:t>12	4</a:t>
            </a:r>
          </a:p>
        </p:txBody>
      </p:sp>
      <p:sp>
        <p:nvSpPr>
          <p:cNvPr id="41992" name="AutoShape 7"/>
          <p:cNvSpPr>
            <a:spLocks noChangeArrowheads="1"/>
          </p:cNvSpPr>
          <p:nvPr/>
        </p:nvSpPr>
        <p:spPr bwMode="auto">
          <a:xfrm>
            <a:off x="2773363" y="4857750"/>
            <a:ext cx="1584325" cy="1223963"/>
          </a:xfrm>
          <a:prstGeom prst="bracketPair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84CAB78-6248-4EE3-8783-63D54C6B1D02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38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4301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Procedimento para Inversão de Matrizes</a:t>
            </a:r>
          </a:p>
        </p:txBody>
      </p:sp>
      <p:sp>
        <p:nvSpPr>
          <p:cNvPr id="4301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endParaRPr lang="pt-BR" altLang="pt-BR" smtClean="0">
              <a:sym typeface="Symbol" panose="05050102010706020507" pitchFamily="18" charset="2"/>
            </a:endParaRPr>
          </a:p>
          <a:p>
            <a:pPr eaLnBrk="1" hangingPunct="1"/>
            <a:endParaRPr lang="pt-BR" altLang="pt-BR" smtClean="0">
              <a:sym typeface="Symbol" panose="05050102010706020507" pitchFamily="18" charset="2"/>
            </a:endParaRPr>
          </a:p>
          <a:p>
            <a:pPr eaLnBrk="1" hangingPunct="1"/>
            <a:r>
              <a:rPr lang="pt-BR" altLang="pt-BR" smtClean="0">
                <a:sym typeface="Symbol" panose="05050102010706020507" pitchFamily="18" charset="2"/>
              </a:rPr>
              <a:t>Exemplo</a:t>
            </a:r>
          </a:p>
        </p:txBody>
      </p:sp>
      <p:sp>
        <p:nvSpPr>
          <p:cNvPr id="43013" name="Text Box 6"/>
          <p:cNvSpPr txBox="1">
            <a:spLocks noChangeArrowheads="1"/>
          </p:cNvSpPr>
          <p:nvPr/>
        </p:nvSpPr>
        <p:spPr bwMode="auto">
          <a:xfrm>
            <a:off x="2757488" y="1874838"/>
            <a:ext cx="3759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4000">
                <a:latin typeface="Arial" panose="020B0604020202020204" pitchFamily="34" charset="0"/>
              </a:rPr>
              <a:t>(A : I) </a:t>
            </a:r>
            <a:r>
              <a:rPr lang="en-US" altLang="pt-BR" sz="4000">
                <a:latin typeface="Arial" panose="020B0604020202020204" pitchFamily="34" charset="0"/>
                <a:sym typeface="Symbol" panose="05050102010706020507" pitchFamily="18" charset="2"/>
              </a:rPr>
              <a:t> (I : A</a:t>
            </a:r>
            <a:r>
              <a:rPr lang="en-US" altLang="pt-BR" sz="4000" baseline="30000">
                <a:latin typeface="Arial" panose="020B0604020202020204" pitchFamily="34" charset="0"/>
                <a:sym typeface="Symbol" panose="05050102010706020507" pitchFamily="18" charset="2"/>
              </a:rPr>
              <a:t>-1</a:t>
            </a:r>
            <a:r>
              <a:rPr lang="en-US" altLang="pt-BR" sz="4000">
                <a:latin typeface="Arial" panose="020B0604020202020204" pitchFamily="34" charset="0"/>
                <a:sym typeface="Symbol" panose="05050102010706020507" pitchFamily="18" charset="2"/>
              </a:rPr>
              <a:t>)</a:t>
            </a:r>
          </a:p>
        </p:txBody>
      </p:sp>
      <p:sp>
        <p:nvSpPr>
          <p:cNvPr id="43014" name="Text Box 7"/>
          <p:cNvSpPr txBox="1">
            <a:spLocks noChangeArrowheads="1"/>
          </p:cNvSpPr>
          <p:nvPr/>
        </p:nvSpPr>
        <p:spPr bwMode="auto">
          <a:xfrm>
            <a:off x="2754313" y="3541713"/>
            <a:ext cx="3125787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 2	1	 0	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 1	0	-1	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 0	1	 1	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-1	0	 0	3</a:t>
            </a:r>
          </a:p>
        </p:txBody>
      </p:sp>
      <p:sp>
        <p:nvSpPr>
          <p:cNvPr id="43015" name="AutoShape 8"/>
          <p:cNvSpPr>
            <a:spLocks noChangeArrowheads="1"/>
          </p:cNvSpPr>
          <p:nvPr/>
        </p:nvSpPr>
        <p:spPr bwMode="auto">
          <a:xfrm>
            <a:off x="2628900" y="3502025"/>
            <a:ext cx="3455988" cy="1943100"/>
          </a:xfrm>
          <a:prstGeom prst="bracketPair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43016" name="Text Box 9"/>
          <p:cNvSpPr txBox="1">
            <a:spLocks noChangeArrowheads="1"/>
          </p:cNvSpPr>
          <p:nvPr/>
        </p:nvSpPr>
        <p:spPr bwMode="auto">
          <a:xfrm>
            <a:off x="1816100" y="4062413"/>
            <a:ext cx="7270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A =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E7DA7FA-AAC3-4F64-BDE8-85DFE008C533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39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4403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Procedimento para Inversão de Matrizes</a:t>
            </a:r>
          </a:p>
        </p:txBody>
      </p:sp>
      <p:sp>
        <p:nvSpPr>
          <p:cNvPr id="44036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pt-BR" altLang="pt-BR" smtClean="0">
                <a:sym typeface="Symbol" panose="05050102010706020507" pitchFamily="18" charset="2"/>
              </a:rPr>
              <a:t>Exemplo</a:t>
            </a:r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1168400" y="2317750"/>
            <a:ext cx="6783388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 2	1	 0	0	1	0	0	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 1	0	-1	1	0	1	0	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 0	1	 1	1	0	0	1	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-1	0	 0	3	0	0	0	1</a:t>
            </a:r>
          </a:p>
        </p:txBody>
      </p:sp>
      <p:sp>
        <p:nvSpPr>
          <p:cNvPr id="44038" name="AutoShape 6"/>
          <p:cNvSpPr>
            <a:spLocks noChangeArrowheads="1"/>
          </p:cNvSpPr>
          <p:nvPr/>
        </p:nvSpPr>
        <p:spPr bwMode="auto">
          <a:xfrm>
            <a:off x="1042988" y="2278063"/>
            <a:ext cx="7129462" cy="1943100"/>
          </a:xfrm>
          <a:prstGeom prst="bracketPair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44039" name="Line 8"/>
          <p:cNvSpPr>
            <a:spLocks noChangeShapeType="1"/>
          </p:cNvSpPr>
          <p:nvPr/>
        </p:nvSpPr>
        <p:spPr bwMode="auto">
          <a:xfrm>
            <a:off x="4572000" y="2132013"/>
            <a:ext cx="0" cy="2160587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886D413-0C6F-4A36-9F89-3E8715EF6A68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8195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Determinante</a:t>
            </a:r>
          </a:p>
        </p:txBody>
      </p:sp>
      <p:sp>
        <p:nvSpPr>
          <p:cNvPr id="8196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2800" smtClean="0"/>
              <a:t>Quando nos referimos ao determinante, isto é, ao número associado a uma matriz quadrada A = [a</a:t>
            </a:r>
            <a:r>
              <a:rPr lang="pt-BR" altLang="pt-BR" sz="2800" baseline="-25000" smtClean="0"/>
              <a:t>ij</a:t>
            </a:r>
            <a:r>
              <a:rPr lang="pt-BR" altLang="pt-BR" sz="2800" smtClean="0"/>
              <a:t>], escreveremos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pt-BR" altLang="pt-BR" sz="2400" smtClean="0">
                <a:sym typeface="Symbol" panose="05050102010706020507" pitchFamily="18" charset="2"/>
              </a:rPr>
              <a:t>det A	ou	|A|	ou	det[a</a:t>
            </a:r>
            <a:r>
              <a:rPr lang="pt-BR" altLang="pt-BR" sz="2400" baseline="-25000" smtClean="0">
                <a:sym typeface="Symbol" panose="05050102010706020507" pitchFamily="18" charset="2"/>
              </a:rPr>
              <a:t>ij</a:t>
            </a:r>
            <a:r>
              <a:rPr lang="pt-BR" altLang="pt-BR" sz="2400" smtClean="0">
                <a:sym typeface="Symbol" panose="05050102010706020507" pitchFamily="18" charset="2"/>
              </a:rPr>
              <a:t>]</a:t>
            </a:r>
          </a:p>
          <a:p>
            <a:pPr eaLnBrk="1" hangingPunct="1"/>
            <a:r>
              <a:rPr lang="pt-BR" altLang="pt-BR" sz="2800" smtClean="0">
                <a:sym typeface="Symbol" panose="05050102010706020507" pitchFamily="18" charset="2"/>
              </a:rPr>
              <a:t>Então: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pt-BR" altLang="pt-BR" sz="2400" smtClean="0">
                <a:sym typeface="Symbol" panose="05050102010706020507" pitchFamily="18" charset="2"/>
              </a:rPr>
              <a:t>det[a] = a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pt-BR" altLang="pt-BR" sz="2400" smtClean="0">
                <a:sym typeface="Symbol" panose="05050102010706020507" pitchFamily="18" charset="2"/>
              </a:rPr>
              <a:t>det		 = 		= a</a:t>
            </a:r>
            <a:r>
              <a:rPr lang="pt-BR" altLang="pt-BR" sz="2400" baseline="-25000" smtClean="0">
                <a:sym typeface="Symbol" panose="05050102010706020507" pitchFamily="18" charset="2"/>
              </a:rPr>
              <a:t>11</a:t>
            </a:r>
            <a:r>
              <a:rPr lang="pt-BR" altLang="pt-BR" sz="2400" smtClean="0">
                <a:sym typeface="Symbol" panose="05050102010706020507" pitchFamily="18" charset="2"/>
              </a:rPr>
              <a:t>a</a:t>
            </a:r>
            <a:r>
              <a:rPr lang="pt-BR" altLang="pt-BR" sz="2400" baseline="-25000" smtClean="0">
                <a:sym typeface="Symbol" panose="05050102010706020507" pitchFamily="18" charset="2"/>
              </a:rPr>
              <a:t>22</a:t>
            </a:r>
            <a:r>
              <a:rPr lang="pt-BR" altLang="pt-BR" sz="2400" smtClean="0">
                <a:sym typeface="Symbol" panose="05050102010706020507" pitchFamily="18" charset="2"/>
              </a:rPr>
              <a:t> – a</a:t>
            </a:r>
            <a:r>
              <a:rPr lang="pt-BR" altLang="pt-BR" sz="2400" baseline="-25000" smtClean="0">
                <a:sym typeface="Symbol" panose="05050102010706020507" pitchFamily="18" charset="2"/>
              </a:rPr>
              <a:t>12</a:t>
            </a:r>
            <a:r>
              <a:rPr lang="pt-BR" altLang="pt-BR" sz="2400" smtClean="0">
                <a:sym typeface="Symbol" panose="05050102010706020507" pitchFamily="18" charset="2"/>
              </a:rPr>
              <a:t>a</a:t>
            </a:r>
            <a:r>
              <a:rPr lang="pt-BR" altLang="pt-BR" sz="2400" baseline="-25000" smtClean="0">
                <a:sym typeface="Symbol" panose="05050102010706020507" pitchFamily="18" charset="2"/>
              </a:rPr>
              <a:t>21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endParaRPr lang="pt-BR" altLang="pt-BR" sz="2400" smtClean="0">
              <a:sym typeface="Symbol" panose="05050102010706020507" pitchFamily="18" charset="2"/>
            </a:endParaRP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pt-BR" altLang="pt-BR" sz="2400" smtClean="0">
                <a:sym typeface="Symbol" panose="05050102010706020507" pitchFamily="18" charset="2"/>
              </a:rPr>
              <a:t>det[A</a:t>
            </a:r>
            <a:r>
              <a:rPr lang="pt-BR" altLang="pt-BR" sz="2400" baseline="-25000" smtClean="0">
                <a:sym typeface="Symbol" panose="05050102010706020507" pitchFamily="18" charset="2"/>
              </a:rPr>
              <a:t>3x3</a:t>
            </a:r>
            <a:r>
              <a:rPr lang="pt-BR" altLang="pt-BR" sz="2400" smtClean="0">
                <a:sym typeface="Symbol" panose="05050102010706020507" pitchFamily="18" charset="2"/>
              </a:rPr>
              <a:t>] =                                            = .... </a:t>
            </a:r>
          </a:p>
        </p:txBody>
      </p:sp>
      <p:sp>
        <p:nvSpPr>
          <p:cNvPr id="8197" name="Text Box 16"/>
          <p:cNvSpPr txBox="1">
            <a:spLocks noChangeArrowheads="1"/>
          </p:cNvSpPr>
          <p:nvPr/>
        </p:nvSpPr>
        <p:spPr bwMode="auto">
          <a:xfrm>
            <a:off x="1816100" y="4365625"/>
            <a:ext cx="13811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000">
                <a:latin typeface="Arial" panose="020B0604020202020204" pitchFamily="34" charset="0"/>
              </a:rPr>
              <a:t>a11     a12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000">
                <a:latin typeface="Arial" panose="020B0604020202020204" pitchFamily="34" charset="0"/>
              </a:rPr>
              <a:t>a21     a22</a:t>
            </a:r>
          </a:p>
        </p:txBody>
      </p:sp>
      <p:sp>
        <p:nvSpPr>
          <p:cNvPr id="8198" name="AutoShape 17"/>
          <p:cNvSpPr>
            <a:spLocks noChangeArrowheads="1"/>
          </p:cNvSpPr>
          <p:nvPr/>
        </p:nvSpPr>
        <p:spPr bwMode="auto">
          <a:xfrm>
            <a:off x="1763713" y="4370388"/>
            <a:ext cx="1512887" cy="719137"/>
          </a:xfrm>
          <a:prstGeom prst="bracketPair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8199" name="Text Box 18"/>
          <p:cNvSpPr txBox="1">
            <a:spLocks noChangeArrowheads="1"/>
          </p:cNvSpPr>
          <p:nvPr/>
        </p:nvSpPr>
        <p:spPr bwMode="auto">
          <a:xfrm>
            <a:off x="3695700" y="4383088"/>
            <a:ext cx="13811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000">
                <a:latin typeface="Arial" panose="020B0604020202020204" pitchFamily="34" charset="0"/>
              </a:rPr>
              <a:t>a11     a12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000">
                <a:latin typeface="Arial" panose="020B0604020202020204" pitchFamily="34" charset="0"/>
              </a:rPr>
              <a:t>a21     a22</a:t>
            </a:r>
          </a:p>
        </p:txBody>
      </p:sp>
      <p:sp>
        <p:nvSpPr>
          <p:cNvPr id="8200" name="Line 19"/>
          <p:cNvSpPr>
            <a:spLocks noChangeShapeType="1"/>
          </p:cNvSpPr>
          <p:nvPr/>
        </p:nvSpPr>
        <p:spPr bwMode="auto">
          <a:xfrm>
            <a:off x="3635375" y="4292600"/>
            <a:ext cx="0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8201" name="Line 20"/>
          <p:cNvSpPr>
            <a:spLocks noChangeShapeType="1"/>
          </p:cNvSpPr>
          <p:nvPr/>
        </p:nvSpPr>
        <p:spPr bwMode="auto">
          <a:xfrm>
            <a:off x="5076825" y="4292600"/>
            <a:ext cx="0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8202" name="Text Box 21"/>
          <p:cNvSpPr txBox="1">
            <a:spLocks noChangeArrowheads="1"/>
          </p:cNvSpPr>
          <p:nvPr/>
        </p:nvSpPr>
        <p:spPr bwMode="auto">
          <a:xfrm>
            <a:off x="2824163" y="5226050"/>
            <a:ext cx="253047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000">
                <a:latin typeface="Arial" panose="020B0604020202020204" pitchFamily="34" charset="0"/>
              </a:rPr>
              <a:t>a11     a12	a13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000">
                <a:latin typeface="Arial" panose="020B0604020202020204" pitchFamily="34" charset="0"/>
              </a:rPr>
              <a:t>a21     a22	a23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000">
                <a:latin typeface="Arial" panose="020B0604020202020204" pitchFamily="34" charset="0"/>
              </a:rPr>
              <a:t>a31     a32	a33</a:t>
            </a:r>
          </a:p>
        </p:txBody>
      </p:sp>
      <p:sp>
        <p:nvSpPr>
          <p:cNvPr id="8203" name="AutoShape 22"/>
          <p:cNvSpPr>
            <a:spLocks noChangeArrowheads="1"/>
          </p:cNvSpPr>
          <p:nvPr/>
        </p:nvSpPr>
        <p:spPr bwMode="auto">
          <a:xfrm>
            <a:off x="2771775" y="5230813"/>
            <a:ext cx="2663825" cy="1077912"/>
          </a:xfrm>
          <a:prstGeom prst="bracketPair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565EAD1-913F-49E4-A0B1-0ABCE8F92A7B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40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45059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Procedimento para Inversão de Matrizes</a:t>
            </a:r>
          </a:p>
        </p:txBody>
      </p:sp>
      <p:sp>
        <p:nvSpPr>
          <p:cNvPr id="45060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pt-BR" altLang="pt-BR" smtClean="0">
                <a:sym typeface="Symbol" panose="05050102010706020507" pitchFamily="18" charset="2"/>
              </a:rPr>
              <a:t>Exemplo (cont.)</a:t>
            </a:r>
          </a:p>
        </p:txBody>
      </p:sp>
      <p:sp>
        <p:nvSpPr>
          <p:cNvPr id="45061" name="Text Box 4"/>
          <p:cNvSpPr txBox="1">
            <a:spLocks noChangeArrowheads="1"/>
          </p:cNvSpPr>
          <p:nvPr/>
        </p:nvSpPr>
        <p:spPr bwMode="auto">
          <a:xfrm>
            <a:off x="1168400" y="2317750"/>
            <a:ext cx="6783388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 1	0	-1	1	0	1	0	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 2	1	 0	0	1	0	0	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 0	1	 1	1	0	0	1	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-1	0	 0	3	0	0	0	1</a:t>
            </a:r>
          </a:p>
        </p:txBody>
      </p:sp>
      <p:sp>
        <p:nvSpPr>
          <p:cNvPr id="45062" name="AutoShape 5"/>
          <p:cNvSpPr>
            <a:spLocks noChangeArrowheads="1"/>
          </p:cNvSpPr>
          <p:nvPr/>
        </p:nvSpPr>
        <p:spPr bwMode="auto">
          <a:xfrm>
            <a:off x="1042988" y="2278063"/>
            <a:ext cx="7129462" cy="1943100"/>
          </a:xfrm>
          <a:prstGeom prst="bracketPair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45063" name="Line 6"/>
          <p:cNvSpPr>
            <a:spLocks noChangeShapeType="1"/>
          </p:cNvSpPr>
          <p:nvPr/>
        </p:nvSpPr>
        <p:spPr bwMode="auto">
          <a:xfrm>
            <a:off x="4572000" y="2132013"/>
            <a:ext cx="0" cy="2160587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45064" name="AutoShape 7"/>
          <p:cNvSpPr>
            <a:spLocks noChangeArrowheads="1"/>
          </p:cNvSpPr>
          <p:nvPr/>
        </p:nvSpPr>
        <p:spPr bwMode="auto">
          <a:xfrm>
            <a:off x="611188" y="2420938"/>
            <a:ext cx="360362" cy="720725"/>
          </a:xfrm>
          <a:prstGeom prst="curvedRightArrow">
            <a:avLst>
              <a:gd name="adj1" fmla="val 40000"/>
              <a:gd name="adj2" fmla="val 80000"/>
              <a:gd name="adj3" fmla="val 33333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45065" name="Text Box 8"/>
          <p:cNvSpPr txBox="1">
            <a:spLocks noChangeArrowheads="1"/>
          </p:cNvSpPr>
          <p:nvPr/>
        </p:nvSpPr>
        <p:spPr bwMode="auto">
          <a:xfrm>
            <a:off x="1370013" y="4246563"/>
            <a:ext cx="2409825" cy="163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L</a:t>
            </a:r>
            <a:r>
              <a:rPr lang="en-US" altLang="pt-BR" sz="2800" baseline="-25000">
                <a:latin typeface="Arial" panose="020B0604020202020204" pitchFamily="34" charset="0"/>
              </a:rPr>
              <a:t>2</a:t>
            </a:r>
            <a:r>
              <a:rPr lang="en-US" altLang="pt-BR" sz="2800">
                <a:latin typeface="Arial" panose="020B0604020202020204" pitchFamily="34" charset="0"/>
              </a:rPr>
              <a:t> = -2.L</a:t>
            </a:r>
            <a:r>
              <a:rPr lang="en-US" altLang="pt-BR" sz="2800" baseline="-25000">
                <a:latin typeface="Arial" panose="020B0604020202020204" pitchFamily="34" charset="0"/>
              </a:rPr>
              <a:t>1</a:t>
            </a:r>
            <a:r>
              <a:rPr lang="en-US" altLang="pt-BR" sz="2800">
                <a:latin typeface="Arial" panose="020B0604020202020204" pitchFamily="34" charset="0"/>
              </a:rPr>
              <a:t> + L</a:t>
            </a:r>
            <a:r>
              <a:rPr lang="en-US" altLang="pt-BR" sz="2800" baseline="-25000">
                <a:latin typeface="Arial" panose="020B0604020202020204" pitchFamily="34" charset="0"/>
              </a:rPr>
              <a:t>2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L</a:t>
            </a:r>
            <a:r>
              <a:rPr lang="en-US" altLang="pt-BR" sz="2800" baseline="-25000">
                <a:latin typeface="Arial" panose="020B0604020202020204" pitchFamily="34" charset="0"/>
              </a:rPr>
              <a:t>3</a:t>
            </a:r>
            <a:r>
              <a:rPr lang="en-US" altLang="pt-BR" sz="2800">
                <a:latin typeface="Arial" panose="020B0604020202020204" pitchFamily="34" charset="0"/>
              </a:rPr>
              <a:t> = L</a:t>
            </a:r>
            <a:r>
              <a:rPr lang="en-US" altLang="pt-BR" sz="2800" baseline="-25000">
                <a:latin typeface="Arial" panose="020B0604020202020204" pitchFamily="34" charset="0"/>
              </a:rPr>
              <a:t>3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L</a:t>
            </a:r>
            <a:r>
              <a:rPr lang="en-US" altLang="pt-BR" sz="2800" baseline="-25000">
                <a:latin typeface="Arial" panose="020B0604020202020204" pitchFamily="34" charset="0"/>
              </a:rPr>
              <a:t>4</a:t>
            </a:r>
            <a:r>
              <a:rPr lang="en-US" altLang="pt-BR" sz="2800">
                <a:latin typeface="Arial" panose="020B0604020202020204" pitchFamily="34" charset="0"/>
              </a:rPr>
              <a:t> = L</a:t>
            </a:r>
            <a:r>
              <a:rPr lang="en-US" altLang="pt-BR" sz="2800" baseline="-25000">
                <a:latin typeface="Arial" panose="020B0604020202020204" pitchFamily="34" charset="0"/>
              </a:rPr>
              <a:t>1</a:t>
            </a:r>
            <a:r>
              <a:rPr lang="en-US" altLang="pt-BR" sz="2800">
                <a:latin typeface="Arial" panose="020B0604020202020204" pitchFamily="34" charset="0"/>
              </a:rPr>
              <a:t> + L</a:t>
            </a:r>
            <a:r>
              <a:rPr lang="en-US" altLang="pt-BR" sz="2800" baseline="-25000">
                <a:latin typeface="Arial" panose="020B0604020202020204" pitchFamily="34" charset="0"/>
              </a:rPr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93DA762-711B-45A2-B544-086C20573774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41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4608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Procedimento para Inversão de Matrizes</a:t>
            </a:r>
          </a:p>
        </p:txBody>
      </p:sp>
      <p:sp>
        <p:nvSpPr>
          <p:cNvPr id="4608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pt-BR" altLang="pt-BR" smtClean="0">
                <a:sym typeface="Symbol" panose="05050102010706020507" pitchFamily="18" charset="2"/>
              </a:rPr>
              <a:t>Exemplo (cont.)</a:t>
            </a:r>
          </a:p>
        </p:txBody>
      </p:sp>
      <p:sp>
        <p:nvSpPr>
          <p:cNvPr id="46085" name="Text Box 4"/>
          <p:cNvSpPr txBox="1">
            <a:spLocks noChangeArrowheads="1"/>
          </p:cNvSpPr>
          <p:nvPr/>
        </p:nvSpPr>
        <p:spPr bwMode="auto">
          <a:xfrm>
            <a:off x="1168400" y="2246313"/>
            <a:ext cx="6783388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1	0	-1	 1	0	 1	0	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0	1	 2	-2	1	-2	0	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0	1	 1	 1	0	 0	1	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0	0	-1	 4	0	 1	0	1</a:t>
            </a:r>
          </a:p>
        </p:txBody>
      </p:sp>
      <p:sp>
        <p:nvSpPr>
          <p:cNvPr id="46086" name="AutoShape 5"/>
          <p:cNvSpPr>
            <a:spLocks noChangeArrowheads="1"/>
          </p:cNvSpPr>
          <p:nvPr/>
        </p:nvSpPr>
        <p:spPr bwMode="auto">
          <a:xfrm>
            <a:off x="1042988" y="2206625"/>
            <a:ext cx="7129462" cy="1943100"/>
          </a:xfrm>
          <a:prstGeom prst="bracketPair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46087" name="Line 6"/>
          <p:cNvSpPr>
            <a:spLocks noChangeShapeType="1"/>
          </p:cNvSpPr>
          <p:nvPr/>
        </p:nvSpPr>
        <p:spPr bwMode="auto">
          <a:xfrm>
            <a:off x="4572000" y="2060575"/>
            <a:ext cx="0" cy="2160588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46088" name="Text Box 9"/>
          <p:cNvSpPr txBox="1">
            <a:spLocks noChangeArrowheads="1"/>
          </p:cNvSpPr>
          <p:nvPr/>
        </p:nvSpPr>
        <p:spPr bwMode="auto">
          <a:xfrm>
            <a:off x="1154113" y="4246563"/>
            <a:ext cx="2409825" cy="163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L</a:t>
            </a:r>
            <a:r>
              <a:rPr lang="en-US" altLang="pt-BR" sz="2800" baseline="-25000">
                <a:latin typeface="Arial" panose="020B0604020202020204" pitchFamily="34" charset="0"/>
              </a:rPr>
              <a:t>1</a:t>
            </a:r>
            <a:r>
              <a:rPr lang="en-US" altLang="pt-BR" sz="2800">
                <a:latin typeface="Arial" panose="020B0604020202020204" pitchFamily="34" charset="0"/>
              </a:rPr>
              <a:t> = L</a:t>
            </a:r>
            <a:r>
              <a:rPr lang="en-US" altLang="pt-BR" sz="2800" baseline="-25000">
                <a:latin typeface="Arial" panose="020B0604020202020204" pitchFamily="34" charset="0"/>
              </a:rPr>
              <a:t>1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L</a:t>
            </a:r>
            <a:r>
              <a:rPr lang="en-US" altLang="pt-BR" sz="2800" baseline="-25000">
                <a:latin typeface="Arial" panose="020B0604020202020204" pitchFamily="34" charset="0"/>
              </a:rPr>
              <a:t>3</a:t>
            </a:r>
            <a:r>
              <a:rPr lang="en-US" altLang="pt-BR" sz="2800">
                <a:latin typeface="Arial" panose="020B0604020202020204" pitchFamily="34" charset="0"/>
              </a:rPr>
              <a:t> = -1.L</a:t>
            </a:r>
            <a:r>
              <a:rPr lang="en-US" altLang="pt-BR" sz="2800" baseline="-25000">
                <a:latin typeface="Arial" panose="020B0604020202020204" pitchFamily="34" charset="0"/>
              </a:rPr>
              <a:t>2</a:t>
            </a:r>
            <a:r>
              <a:rPr lang="en-US" altLang="pt-BR" sz="2800">
                <a:latin typeface="Arial" panose="020B0604020202020204" pitchFamily="34" charset="0"/>
              </a:rPr>
              <a:t> + L</a:t>
            </a:r>
            <a:r>
              <a:rPr lang="en-US" altLang="pt-BR" sz="2800" baseline="-25000">
                <a:latin typeface="Arial" panose="020B0604020202020204" pitchFamily="34" charset="0"/>
              </a:rPr>
              <a:t>3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L</a:t>
            </a:r>
            <a:r>
              <a:rPr lang="en-US" altLang="pt-BR" sz="2800" baseline="-25000">
                <a:latin typeface="Arial" panose="020B0604020202020204" pitchFamily="34" charset="0"/>
              </a:rPr>
              <a:t>4</a:t>
            </a:r>
            <a:r>
              <a:rPr lang="en-US" altLang="pt-BR" sz="2800">
                <a:latin typeface="Arial" panose="020B0604020202020204" pitchFamily="34" charset="0"/>
              </a:rPr>
              <a:t> = L</a:t>
            </a:r>
            <a:r>
              <a:rPr lang="en-US" altLang="pt-BR" sz="2800" baseline="-25000">
                <a:latin typeface="Arial" panose="020B0604020202020204" pitchFamily="34" charset="0"/>
              </a:rPr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F6B9D16-91B1-4DA3-9A8D-B20AFF4B7246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42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4710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Procedimento para Inversão de Matrizes</a:t>
            </a:r>
          </a:p>
        </p:txBody>
      </p:sp>
      <p:sp>
        <p:nvSpPr>
          <p:cNvPr id="4710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pt-BR" altLang="pt-BR" smtClean="0">
                <a:sym typeface="Symbol" panose="05050102010706020507" pitchFamily="18" charset="2"/>
              </a:rPr>
              <a:t>Exemplo (cont.)</a:t>
            </a:r>
          </a:p>
        </p:txBody>
      </p:sp>
      <p:sp>
        <p:nvSpPr>
          <p:cNvPr id="47109" name="Text Box 4"/>
          <p:cNvSpPr txBox="1">
            <a:spLocks noChangeArrowheads="1"/>
          </p:cNvSpPr>
          <p:nvPr/>
        </p:nvSpPr>
        <p:spPr bwMode="auto">
          <a:xfrm>
            <a:off x="1168400" y="2246313"/>
            <a:ext cx="6783388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1	0	-1	 1	 0	 1	0	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0	1	 2	-2	 1	-2	0	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0	0	-1	 3	-1	 2	1	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0	0	-1	 4	 0	 1	0	1</a:t>
            </a:r>
          </a:p>
        </p:txBody>
      </p:sp>
      <p:sp>
        <p:nvSpPr>
          <p:cNvPr id="47110" name="AutoShape 5"/>
          <p:cNvSpPr>
            <a:spLocks noChangeArrowheads="1"/>
          </p:cNvSpPr>
          <p:nvPr/>
        </p:nvSpPr>
        <p:spPr bwMode="auto">
          <a:xfrm>
            <a:off x="1042988" y="2206625"/>
            <a:ext cx="7129462" cy="1943100"/>
          </a:xfrm>
          <a:prstGeom prst="bracketPair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47111" name="Line 6"/>
          <p:cNvSpPr>
            <a:spLocks noChangeShapeType="1"/>
          </p:cNvSpPr>
          <p:nvPr/>
        </p:nvSpPr>
        <p:spPr bwMode="auto">
          <a:xfrm>
            <a:off x="4572000" y="2060575"/>
            <a:ext cx="0" cy="2160588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47112" name="Text Box 8"/>
          <p:cNvSpPr txBox="1">
            <a:spLocks noChangeArrowheads="1"/>
          </p:cNvSpPr>
          <p:nvPr/>
        </p:nvSpPr>
        <p:spPr bwMode="auto">
          <a:xfrm>
            <a:off x="1154113" y="4246563"/>
            <a:ext cx="5651500" cy="163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L</a:t>
            </a:r>
            <a:r>
              <a:rPr lang="en-US" altLang="pt-BR" sz="2800" baseline="-25000">
                <a:latin typeface="Arial" panose="020B0604020202020204" pitchFamily="34" charset="0"/>
              </a:rPr>
              <a:t>3</a:t>
            </a:r>
            <a:r>
              <a:rPr lang="en-US" altLang="pt-BR" sz="2800">
                <a:latin typeface="Arial" panose="020B0604020202020204" pitchFamily="34" charset="0"/>
              </a:rPr>
              <a:t> = -1.L</a:t>
            </a:r>
            <a:r>
              <a:rPr lang="en-US" altLang="pt-BR" sz="2800" baseline="-25000">
                <a:latin typeface="Arial" panose="020B0604020202020204" pitchFamily="34" charset="0"/>
              </a:rPr>
              <a:t>3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L</a:t>
            </a:r>
            <a:r>
              <a:rPr lang="en-US" altLang="pt-BR" sz="2800" baseline="-25000">
                <a:latin typeface="Arial" panose="020B0604020202020204" pitchFamily="34" charset="0"/>
              </a:rPr>
              <a:t>1</a:t>
            </a:r>
            <a:r>
              <a:rPr lang="en-US" altLang="pt-BR" sz="2800">
                <a:latin typeface="Arial" panose="020B0604020202020204" pitchFamily="34" charset="0"/>
              </a:rPr>
              <a:t> = L</a:t>
            </a:r>
            <a:r>
              <a:rPr lang="en-US" altLang="pt-BR" sz="2800" baseline="-25000">
                <a:latin typeface="Arial" panose="020B0604020202020204" pitchFamily="34" charset="0"/>
              </a:rPr>
              <a:t>3</a:t>
            </a:r>
            <a:r>
              <a:rPr lang="en-US" altLang="pt-BR" sz="2800">
                <a:latin typeface="Arial" panose="020B0604020202020204" pitchFamily="34" charset="0"/>
              </a:rPr>
              <a:t> + L</a:t>
            </a:r>
            <a:r>
              <a:rPr lang="en-US" altLang="pt-BR" sz="2800" baseline="-25000">
                <a:latin typeface="Arial" panose="020B0604020202020204" pitchFamily="34" charset="0"/>
              </a:rPr>
              <a:t>1	</a:t>
            </a:r>
            <a:r>
              <a:rPr lang="en-US" altLang="pt-BR" sz="2800">
                <a:latin typeface="Arial" panose="020B0604020202020204" pitchFamily="34" charset="0"/>
              </a:rPr>
              <a:t>		L</a:t>
            </a:r>
            <a:r>
              <a:rPr lang="en-US" altLang="pt-BR" sz="2800" baseline="-25000">
                <a:latin typeface="Arial" panose="020B0604020202020204" pitchFamily="34" charset="0"/>
              </a:rPr>
              <a:t>4</a:t>
            </a:r>
            <a:r>
              <a:rPr lang="en-US" altLang="pt-BR" sz="2800">
                <a:latin typeface="Arial" panose="020B0604020202020204" pitchFamily="34" charset="0"/>
              </a:rPr>
              <a:t> = L</a:t>
            </a:r>
            <a:r>
              <a:rPr lang="en-US" altLang="pt-BR" sz="2800" baseline="-25000">
                <a:latin typeface="Arial" panose="020B0604020202020204" pitchFamily="34" charset="0"/>
              </a:rPr>
              <a:t>3</a:t>
            </a:r>
            <a:r>
              <a:rPr lang="en-US" altLang="pt-BR" sz="2800">
                <a:latin typeface="Arial" panose="020B0604020202020204" pitchFamily="34" charset="0"/>
              </a:rPr>
              <a:t> + L</a:t>
            </a:r>
            <a:r>
              <a:rPr lang="en-US" altLang="pt-BR" sz="2800" baseline="-25000">
                <a:latin typeface="Arial" panose="020B0604020202020204" pitchFamily="34" charset="0"/>
              </a:rPr>
              <a:t>4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L</a:t>
            </a:r>
            <a:r>
              <a:rPr lang="en-US" altLang="pt-BR" sz="2800" baseline="-25000">
                <a:latin typeface="Arial" panose="020B0604020202020204" pitchFamily="34" charset="0"/>
              </a:rPr>
              <a:t>2</a:t>
            </a:r>
            <a:r>
              <a:rPr lang="en-US" altLang="pt-BR" sz="2800">
                <a:latin typeface="Arial" panose="020B0604020202020204" pitchFamily="34" charset="0"/>
              </a:rPr>
              <a:t> = -2.L</a:t>
            </a:r>
            <a:r>
              <a:rPr lang="en-US" altLang="pt-BR" sz="2800" baseline="-25000">
                <a:latin typeface="Arial" panose="020B0604020202020204" pitchFamily="34" charset="0"/>
              </a:rPr>
              <a:t>3</a:t>
            </a:r>
            <a:r>
              <a:rPr lang="en-US" altLang="pt-BR" sz="2800">
                <a:latin typeface="Arial" panose="020B0604020202020204" pitchFamily="34" charset="0"/>
              </a:rPr>
              <a:t> + L</a:t>
            </a:r>
            <a:r>
              <a:rPr lang="en-US" altLang="pt-BR" sz="2800" baseline="-25000">
                <a:latin typeface="Arial" panose="020B0604020202020204" pitchFamily="34" charset="0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7D2197C-5DDE-4183-A032-3CC8ECDF0263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43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4813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Procedimento para Inversão de Matrizes</a:t>
            </a:r>
          </a:p>
        </p:txBody>
      </p:sp>
      <p:sp>
        <p:nvSpPr>
          <p:cNvPr id="4813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pt-BR" altLang="pt-BR" smtClean="0">
                <a:sym typeface="Symbol" panose="05050102010706020507" pitchFamily="18" charset="2"/>
              </a:rPr>
              <a:t>Exemplo (cont.)</a:t>
            </a:r>
          </a:p>
        </p:txBody>
      </p:sp>
      <p:sp>
        <p:nvSpPr>
          <p:cNvPr id="48133" name="Text Box 4"/>
          <p:cNvSpPr txBox="1">
            <a:spLocks noChangeArrowheads="1"/>
          </p:cNvSpPr>
          <p:nvPr/>
        </p:nvSpPr>
        <p:spPr bwMode="auto">
          <a:xfrm>
            <a:off x="1168400" y="2246313"/>
            <a:ext cx="6783388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 dirty="0">
                <a:latin typeface="Arial" panose="020B0604020202020204" pitchFamily="34" charset="0"/>
              </a:rPr>
              <a:t>1	0	 0	-2 	 1	-1	-1	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 dirty="0">
                <a:latin typeface="Arial" panose="020B0604020202020204" pitchFamily="34" charset="0"/>
              </a:rPr>
              <a:t>0	1	 0	 4	-1	 2	</a:t>
            </a:r>
            <a:r>
              <a:rPr lang="en-US" altLang="pt-BR" sz="2800" dirty="0" smtClean="0">
                <a:latin typeface="Arial" panose="020B0604020202020204" pitchFamily="34" charset="0"/>
              </a:rPr>
              <a:t> 2</a:t>
            </a:r>
            <a:r>
              <a:rPr lang="en-US" altLang="pt-BR" sz="2800" dirty="0">
                <a:latin typeface="Arial" panose="020B0604020202020204" pitchFamily="34" charset="0"/>
              </a:rPr>
              <a:t>	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 dirty="0">
                <a:latin typeface="Arial" panose="020B0604020202020204" pitchFamily="34" charset="0"/>
              </a:rPr>
              <a:t>0	0	 1	-3	 1	-2	-1	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 dirty="0">
                <a:latin typeface="Arial" panose="020B0604020202020204" pitchFamily="34" charset="0"/>
              </a:rPr>
              <a:t>0	0	 0	 1	 1	-1	-1	1</a:t>
            </a:r>
          </a:p>
        </p:txBody>
      </p:sp>
      <p:sp>
        <p:nvSpPr>
          <p:cNvPr id="48134" name="AutoShape 5"/>
          <p:cNvSpPr>
            <a:spLocks noChangeArrowheads="1"/>
          </p:cNvSpPr>
          <p:nvPr/>
        </p:nvSpPr>
        <p:spPr bwMode="auto">
          <a:xfrm>
            <a:off x="1042988" y="2206625"/>
            <a:ext cx="7129462" cy="1943100"/>
          </a:xfrm>
          <a:prstGeom prst="bracketPair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48135" name="Line 6"/>
          <p:cNvSpPr>
            <a:spLocks noChangeShapeType="1"/>
          </p:cNvSpPr>
          <p:nvPr/>
        </p:nvSpPr>
        <p:spPr bwMode="auto">
          <a:xfrm>
            <a:off x="4572000" y="2060575"/>
            <a:ext cx="0" cy="2160588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48136" name="Text Box 8"/>
          <p:cNvSpPr txBox="1">
            <a:spLocks noChangeArrowheads="1"/>
          </p:cNvSpPr>
          <p:nvPr/>
        </p:nvSpPr>
        <p:spPr bwMode="auto">
          <a:xfrm>
            <a:off x="1154113" y="4221163"/>
            <a:ext cx="6862762" cy="163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L</a:t>
            </a:r>
            <a:r>
              <a:rPr lang="en-US" altLang="pt-BR" sz="2800" baseline="-25000">
                <a:latin typeface="Arial" panose="020B0604020202020204" pitchFamily="34" charset="0"/>
              </a:rPr>
              <a:t>4</a:t>
            </a:r>
            <a:r>
              <a:rPr lang="en-US" altLang="pt-BR" sz="2800">
                <a:latin typeface="Arial" panose="020B0604020202020204" pitchFamily="34" charset="0"/>
              </a:rPr>
              <a:t> = L</a:t>
            </a:r>
            <a:r>
              <a:rPr lang="en-US" altLang="pt-BR" sz="2800" baseline="-25000">
                <a:latin typeface="Arial" panose="020B0604020202020204" pitchFamily="34" charset="0"/>
              </a:rPr>
              <a:t>4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L</a:t>
            </a:r>
            <a:r>
              <a:rPr lang="en-US" altLang="pt-BR" sz="2800" baseline="-25000">
                <a:latin typeface="Arial" panose="020B0604020202020204" pitchFamily="34" charset="0"/>
              </a:rPr>
              <a:t>1</a:t>
            </a:r>
            <a:r>
              <a:rPr lang="en-US" altLang="pt-BR" sz="2800">
                <a:latin typeface="Arial" panose="020B0604020202020204" pitchFamily="34" charset="0"/>
              </a:rPr>
              <a:t> = 2.L</a:t>
            </a:r>
            <a:r>
              <a:rPr lang="en-US" altLang="pt-BR" sz="2800" baseline="-25000">
                <a:latin typeface="Arial" panose="020B0604020202020204" pitchFamily="34" charset="0"/>
              </a:rPr>
              <a:t>4</a:t>
            </a:r>
            <a:r>
              <a:rPr lang="en-US" altLang="pt-BR" sz="2800">
                <a:latin typeface="Arial" panose="020B0604020202020204" pitchFamily="34" charset="0"/>
              </a:rPr>
              <a:t> + L</a:t>
            </a:r>
            <a:r>
              <a:rPr lang="en-US" altLang="pt-BR" sz="2800" baseline="-25000">
                <a:latin typeface="Arial" panose="020B0604020202020204" pitchFamily="34" charset="0"/>
              </a:rPr>
              <a:t>1	</a:t>
            </a:r>
            <a:r>
              <a:rPr lang="en-US" altLang="pt-BR" sz="2800">
                <a:latin typeface="Arial" panose="020B0604020202020204" pitchFamily="34" charset="0"/>
              </a:rPr>
              <a:t>		L</a:t>
            </a:r>
            <a:r>
              <a:rPr lang="en-US" altLang="pt-BR" sz="2800" baseline="-25000">
                <a:latin typeface="Arial" panose="020B0604020202020204" pitchFamily="34" charset="0"/>
              </a:rPr>
              <a:t>3</a:t>
            </a:r>
            <a:r>
              <a:rPr lang="en-US" altLang="pt-BR" sz="2800">
                <a:latin typeface="Arial" panose="020B0604020202020204" pitchFamily="34" charset="0"/>
              </a:rPr>
              <a:t> = 3.L</a:t>
            </a:r>
            <a:r>
              <a:rPr lang="en-US" altLang="pt-BR" sz="2800" baseline="-25000">
                <a:latin typeface="Arial" panose="020B0604020202020204" pitchFamily="34" charset="0"/>
              </a:rPr>
              <a:t>4</a:t>
            </a:r>
            <a:r>
              <a:rPr lang="en-US" altLang="pt-BR" sz="2800">
                <a:latin typeface="Arial" panose="020B0604020202020204" pitchFamily="34" charset="0"/>
              </a:rPr>
              <a:t> + L</a:t>
            </a:r>
            <a:r>
              <a:rPr lang="en-US" altLang="pt-BR" sz="2800" baseline="-25000">
                <a:latin typeface="Arial" panose="020B0604020202020204" pitchFamily="34" charset="0"/>
              </a:rPr>
              <a:t>3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L</a:t>
            </a:r>
            <a:r>
              <a:rPr lang="en-US" altLang="pt-BR" sz="2800" baseline="-25000">
                <a:latin typeface="Arial" panose="020B0604020202020204" pitchFamily="34" charset="0"/>
              </a:rPr>
              <a:t>2</a:t>
            </a:r>
            <a:r>
              <a:rPr lang="en-US" altLang="pt-BR" sz="2800">
                <a:latin typeface="Arial" panose="020B0604020202020204" pitchFamily="34" charset="0"/>
              </a:rPr>
              <a:t> = -4.L</a:t>
            </a:r>
            <a:r>
              <a:rPr lang="en-US" altLang="pt-BR" sz="2800" baseline="-25000">
                <a:latin typeface="Arial" panose="020B0604020202020204" pitchFamily="34" charset="0"/>
              </a:rPr>
              <a:t>4</a:t>
            </a:r>
            <a:r>
              <a:rPr lang="en-US" altLang="pt-BR" sz="2800">
                <a:latin typeface="Arial" panose="020B0604020202020204" pitchFamily="34" charset="0"/>
              </a:rPr>
              <a:t> + L</a:t>
            </a:r>
            <a:r>
              <a:rPr lang="en-US" altLang="pt-BR" sz="2800" baseline="-25000">
                <a:latin typeface="Arial" panose="020B0604020202020204" pitchFamily="34" charset="0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9867028-7FDB-43C9-B327-06E9FF5E8777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44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4915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Procedimento para Inversão de Matrizes</a:t>
            </a:r>
          </a:p>
        </p:txBody>
      </p:sp>
      <p:sp>
        <p:nvSpPr>
          <p:cNvPr id="49156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pt-BR" altLang="pt-BR" smtClean="0">
                <a:sym typeface="Symbol" panose="05050102010706020507" pitchFamily="18" charset="2"/>
              </a:rPr>
              <a:t>Exemplo (cont.)</a:t>
            </a:r>
          </a:p>
        </p:txBody>
      </p:sp>
      <p:sp>
        <p:nvSpPr>
          <p:cNvPr id="49157" name="Text Box 4"/>
          <p:cNvSpPr txBox="1">
            <a:spLocks noChangeArrowheads="1"/>
          </p:cNvSpPr>
          <p:nvPr/>
        </p:nvSpPr>
        <p:spPr bwMode="auto">
          <a:xfrm>
            <a:off x="1168400" y="2246313"/>
            <a:ext cx="690245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 dirty="0">
                <a:latin typeface="Arial" panose="020B0604020202020204" pitchFamily="34" charset="0"/>
              </a:rPr>
              <a:t>1	0	 0	 0 	 3	-3	-3	 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 dirty="0">
                <a:latin typeface="Arial" panose="020B0604020202020204" pitchFamily="34" charset="0"/>
              </a:rPr>
              <a:t>0	1	 0	 0	-5	 6	 </a:t>
            </a:r>
            <a:r>
              <a:rPr lang="en-US" altLang="pt-BR" sz="2800" dirty="0" smtClean="0">
                <a:latin typeface="Arial" panose="020B0604020202020204" pitchFamily="34" charset="0"/>
              </a:rPr>
              <a:t>6</a:t>
            </a:r>
            <a:r>
              <a:rPr lang="en-US" altLang="pt-BR" sz="2800" dirty="0">
                <a:latin typeface="Arial" panose="020B0604020202020204" pitchFamily="34" charset="0"/>
              </a:rPr>
              <a:t>	-4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 dirty="0">
                <a:latin typeface="Arial" panose="020B0604020202020204" pitchFamily="34" charset="0"/>
              </a:rPr>
              <a:t>0	0	 1	 0	 4	-5	-4	 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 dirty="0">
                <a:latin typeface="Arial" panose="020B0604020202020204" pitchFamily="34" charset="0"/>
              </a:rPr>
              <a:t>0	0	 0	 1	 1	-1	-1	 1</a:t>
            </a:r>
          </a:p>
        </p:txBody>
      </p:sp>
      <p:sp>
        <p:nvSpPr>
          <p:cNvPr id="49158" name="AutoShape 5"/>
          <p:cNvSpPr>
            <a:spLocks noChangeArrowheads="1"/>
          </p:cNvSpPr>
          <p:nvPr/>
        </p:nvSpPr>
        <p:spPr bwMode="auto">
          <a:xfrm>
            <a:off x="1042988" y="2206625"/>
            <a:ext cx="7129462" cy="1943100"/>
          </a:xfrm>
          <a:prstGeom prst="bracketPair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49159" name="Line 6"/>
          <p:cNvSpPr>
            <a:spLocks noChangeShapeType="1"/>
          </p:cNvSpPr>
          <p:nvPr/>
        </p:nvSpPr>
        <p:spPr bwMode="auto">
          <a:xfrm>
            <a:off x="4572000" y="2060575"/>
            <a:ext cx="0" cy="2160588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Espaço Reservado para Número de Slide 5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B04E5957-E73A-407C-9953-5513F983C0EE}" type="slidenum">
              <a:rPr lang="pt-BR" altLang="pt-BR" sz="1200">
                <a:solidFill>
                  <a:srgbClr val="898989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45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50179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Exercícios Sugeridos</a:t>
            </a:r>
          </a:p>
        </p:txBody>
      </p:sp>
      <p:sp>
        <p:nvSpPr>
          <p:cNvPr id="50180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pt-BR" altLang="pt-BR" smtClean="0">
                <a:sym typeface="Symbol" panose="05050102010706020507" pitchFamily="18" charset="2"/>
              </a:rPr>
              <a:t>4</a:t>
            </a:r>
          </a:p>
          <a:p>
            <a:pPr eaLnBrk="1" hangingPunct="1"/>
            <a:r>
              <a:rPr lang="pt-BR" altLang="pt-BR" smtClean="0">
                <a:sym typeface="Symbol" panose="05050102010706020507" pitchFamily="18" charset="2"/>
              </a:rPr>
              <a:t>6</a:t>
            </a:r>
          </a:p>
          <a:p>
            <a:pPr eaLnBrk="1" hangingPunct="1"/>
            <a:r>
              <a:rPr lang="pt-BR" altLang="pt-BR" smtClean="0">
                <a:sym typeface="Symbol" panose="05050102010706020507" pitchFamily="18" charset="2"/>
              </a:rPr>
              <a:t>8a</a:t>
            </a:r>
          </a:p>
          <a:p>
            <a:pPr eaLnBrk="1" hangingPunct="1"/>
            <a:r>
              <a:rPr lang="pt-BR" altLang="pt-BR" smtClean="0">
                <a:sym typeface="Symbol" panose="05050102010706020507" pitchFamily="18" charset="2"/>
              </a:rPr>
              <a:t>9a</a:t>
            </a:r>
          </a:p>
          <a:p>
            <a:pPr eaLnBrk="1" hangingPunct="1"/>
            <a:r>
              <a:rPr lang="pt-BR" altLang="pt-BR" smtClean="0">
                <a:sym typeface="Symbol" panose="05050102010706020507" pitchFamily="18" charset="2"/>
              </a:rPr>
              <a:t>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mtClean="0"/>
              <a:t>Exercício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/>
              <a:t>8a. Calcule o </a:t>
            </a:r>
            <a:r>
              <a:rPr lang="pt-BR" dirty="0" err="1" smtClean="0"/>
              <a:t>det</a:t>
            </a:r>
            <a:r>
              <a:rPr lang="pt-BR" dirty="0" smtClean="0"/>
              <a:t> A, onde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t-BR" dirty="0" smtClean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t-BR" dirty="0" smtClean="0"/>
              <a:t>A = </a:t>
            </a:r>
            <a:endParaRPr lang="pt-BR" dirty="0"/>
          </a:p>
        </p:txBody>
      </p:sp>
      <p:sp>
        <p:nvSpPr>
          <p:cNvPr id="51204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D079048-FB9D-4D8F-9D1F-5335960340E5}" type="slidenum">
              <a:rPr lang="pt-BR" altLang="pt-BR">
                <a:solidFill>
                  <a:srgbClr val="898989"/>
                </a:solidFill>
                <a:latin typeface="Calibri" panose="020F0502020204030204" pitchFamily="34" charset="0"/>
              </a:rPr>
              <a:pPr/>
              <a:t>46</a:t>
            </a:fld>
            <a:endParaRPr lang="pt-BR" altLang="pt-BR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239838" y="2246313"/>
            <a:ext cx="3425825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pt-BR" sz="2800" dirty="0" smtClean="0"/>
              <a:t>3      -1	 5	 0</a:t>
            </a:r>
          </a:p>
          <a:p>
            <a:pPr eaLnBrk="1" hangingPunct="1">
              <a:defRPr/>
            </a:pPr>
            <a:r>
              <a:rPr lang="en-US" altLang="pt-BR" sz="2800" dirty="0" smtClean="0"/>
              <a:t>0	2	 0	 1</a:t>
            </a:r>
          </a:p>
          <a:p>
            <a:pPr marL="514350" indent="-514350" eaLnBrk="1" hangingPunct="1">
              <a:buFontTx/>
              <a:buAutoNum type="arabicPlain" startAt="2"/>
              <a:defRPr/>
            </a:pPr>
            <a:r>
              <a:rPr lang="en-US" altLang="pt-BR" sz="2800" dirty="0" smtClean="0"/>
              <a:t>    0	-1	 3</a:t>
            </a:r>
          </a:p>
          <a:p>
            <a:pPr eaLnBrk="1" hangingPunct="1">
              <a:defRPr/>
            </a:pPr>
            <a:r>
              <a:rPr lang="en-US" altLang="pt-BR" sz="2800" dirty="0" smtClean="0"/>
              <a:t>1	1	 2       0 </a:t>
            </a:r>
          </a:p>
        </p:txBody>
      </p:sp>
      <p:sp>
        <p:nvSpPr>
          <p:cNvPr id="51206" name="AutoShape 5"/>
          <p:cNvSpPr>
            <a:spLocks noChangeArrowheads="1"/>
          </p:cNvSpPr>
          <p:nvPr/>
        </p:nvSpPr>
        <p:spPr bwMode="auto">
          <a:xfrm>
            <a:off x="1114425" y="2206625"/>
            <a:ext cx="3457575" cy="1943100"/>
          </a:xfrm>
          <a:prstGeom prst="bracketPair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E67E004-2EC6-4F51-877E-6CFC10EE6CF7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47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5222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A Seguir...</a:t>
            </a:r>
          </a:p>
        </p:txBody>
      </p:sp>
      <p:sp>
        <p:nvSpPr>
          <p:cNvPr id="52228" name="Rectangle 7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pt-BR" smtClean="0"/>
              <a:t>O Espaço… Vetorial</a:t>
            </a:r>
          </a:p>
        </p:txBody>
      </p:sp>
      <p:pic>
        <p:nvPicPr>
          <p:cNvPr id="52229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9375" y="2236788"/>
            <a:ext cx="4473575" cy="351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24E5949-66A2-47C4-A80F-F940B9E8909D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9219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Determinante 3x3</a:t>
            </a:r>
          </a:p>
        </p:txBody>
      </p:sp>
      <p:graphicFrame>
        <p:nvGraphicFramePr>
          <p:cNvPr id="9220" name="Marcador de Posição de Conteúdo 3"/>
          <p:cNvGraphicFramePr>
            <a:graphicFrameLocks noChangeAspect="1"/>
          </p:cNvGraphicFramePr>
          <p:nvPr/>
        </p:nvGraphicFramePr>
        <p:xfrm>
          <a:off x="911225" y="1628775"/>
          <a:ext cx="6613525" cy="3649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8" name="Equação" r:id="rId3" imgW="2743200" imgH="1854200" progId="Equation.3">
                  <p:embed/>
                </p:oleObj>
              </mc:Choice>
              <mc:Fallback>
                <p:oleObj name="Equação" r:id="rId3" imgW="2743200" imgH="1854200" progId="Equation.3">
                  <p:embed/>
                  <p:pic>
                    <p:nvPicPr>
                      <p:cNvPr id="0" name="Marcador de Posição de Conteúdo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1225" y="1628775"/>
                        <a:ext cx="6613525" cy="36496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Conexão recta 5"/>
          <p:cNvCxnSpPr/>
          <p:nvPr/>
        </p:nvCxnSpPr>
        <p:spPr>
          <a:xfrm>
            <a:off x="952500" y="3197225"/>
            <a:ext cx="1214438" cy="1000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xão recta 7"/>
          <p:cNvCxnSpPr/>
          <p:nvPr/>
        </p:nvCxnSpPr>
        <p:spPr>
          <a:xfrm>
            <a:off x="1023938" y="3697288"/>
            <a:ext cx="1143000" cy="9286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xão recta 9"/>
          <p:cNvCxnSpPr/>
          <p:nvPr/>
        </p:nvCxnSpPr>
        <p:spPr>
          <a:xfrm>
            <a:off x="1023938" y="4125913"/>
            <a:ext cx="1143000" cy="1000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82E555F-31B9-4E2F-9E42-487FF80D9AE3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10243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Determinante 3x3</a:t>
            </a:r>
          </a:p>
        </p:txBody>
      </p:sp>
      <p:graphicFrame>
        <p:nvGraphicFramePr>
          <p:cNvPr id="10244" name="Marcador de Posição de Conteúdo 3"/>
          <p:cNvGraphicFramePr>
            <a:graphicFrameLocks noChangeAspect="1"/>
          </p:cNvGraphicFramePr>
          <p:nvPr/>
        </p:nvGraphicFramePr>
        <p:xfrm>
          <a:off x="949325" y="1268413"/>
          <a:ext cx="6215063" cy="468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5" name="Equação" r:id="rId3" imgW="2743200" imgH="2070100" progId="Equation.3">
                  <p:embed/>
                </p:oleObj>
              </mc:Choice>
              <mc:Fallback>
                <p:oleObj name="Equação" r:id="rId3" imgW="2743200" imgH="2070100" progId="Equation.3">
                  <p:embed/>
                  <p:pic>
                    <p:nvPicPr>
                      <p:cNvPr id="0" name="Marcador de Posição de Conteúdo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9325" y="1268413"/>
                        <a:ext cx="6215063" cy="46894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Conexão recta 5"/>
          <p:cNvCxnSpPr/>
          <p:nvPr/>
        </p:nvCxnSpPr>
        <p:spPr>
          <a:xfrm rot="16200000" flipH="1">
            <a:off x="1056481" y="3661569"/>
            <a:ext cx="1000125" cy="9286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xão recta 7"/>
          <p:cNvCxnSpPr/>
          <p:nvPr/>
        </p:nvCxnSpPr>
        <p:spPr>
          <a:xfrm rot="16200000" flipH="1">
            <a:off x="1020763" y="4197350"/>
            <a:ext cx="1071562" cy="9286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xão recta 9"/>
          <p:cNvCxnSpPr/>
          <p:nvPr/>
        </p:nvCxnSpPr>
        <p:spPr>
          <a:xfrm rot="16200000" flipH="1">
            <a:off x="1056481" y="4661694"/>
            <a:ext cx="1000125" cy="9286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xão recta 14"/>
          <p:cNvCxnSpPr/>
          <p:nvPr/>
        </p:nvCxnSpPr>
        <p:spPr>
          <a:xfrm rot="5400000" flipH="1" flipV="1">
            <a:off x="1020763" y="4697412"/>
            <a:ext cx="1143000" cy="1000125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xão recta 15"/>
          <p:cNvCxnSpPr/>
          <p:nvPr/>
        </p:nvCxnSpPr>
        <p:spPr>
          <a:xfrm rot="5400000" flipH="1" flipV="1">
            <a:off x="949326" y="4268787"/>
            <a:ext cx="1143000" cy="1000125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xão recta 16"/>
          <p:cNvCxnSpPr/>
          <p:nvPr/>
        </p:nvCxnSpPr>
        <p:spPr>
          <a:xfrm rot="5400000" flipH="1" flipV="1">
            <a:off x="1020763" y="3625850"/>
            <a:ext cx="1143000" cy="1000125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5F798D2-BA65-443B-8182-122BF72F082F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11267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Determinante 3x3</a:t>
            </a:r>
          </a:p>
        </p:txBody>
      </p:sp>
      <p:graphicFrame>
        <p:nvGraphicFramePr>
          <p:cNvPr id="11268" name="Marcador de Posição de Conteúdo 3"/>
          <p:cNvGraphicFramePr>
            <a:graphicFrameLocks noChangeAspect="1"/>
          </p:cNvGraphicFramePr>
          <p:nvPr/>
        </p:nvGraphicFramePr>
        <p:xfrm>
          <a:off x="955675" y="1309688"/>
          <a:ext cx="7648575" cy="4567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0" name="Equação" r:id="rId3" imgW="3467100" imgH="2070100" progId="Equation.3">
                  <p:embed/>
                </p:oleObj>
              </mc:Choice>
              <mc:Fallback>
                <p:oleObj name="Equação" r:id="rId3" imgW="3467100" imgH="2070100" progId="Equation.3">
                  <p:embed/>
                  <p:pic>
                    <p:nvPicPr>
                      <p:cNvPr id="0" name="Marcador de Posição de Conteúdo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5675" y="1309688"/>
                        <a:ext cx="7648575" cy="456723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Conexão recta 5"/>
          <p:cNvCxnSpPr/>
          <p:nvPr/>
        </p:nvCxnSpPr>
        <p:spPr>
          <a:xfrm rot="16200000" flipH="1">
            <a:off x="1067594" y="3626644"/>
            <a:ext cx="1000125" cy="9286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xão recta 7"/>
          <p:cNvCxnSpPr/>
          <p:nvPr/>
        </p:nvCxnSpPr>
        <p:spPr>
          <a:xfrm rot="16200000" flipH="1">
            <a:off x="1031876" y="4162425"/>
            <a:ext cx="1071562" cy="9286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xão recta 9"/>
          <p:cNvCxnSpPr/>
          <p:nvPr/>
        </p:nvCxnSpPr>
        <p:spPr>
          <a:xfrm rot="16200000" flipH="1">
            <a:off x="1067594" y="4698207"/>
            <a:ext cx="1000125" cy="9286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xão recta 14"/>
          <p:cNvCxnSpPr/>
          <p:nvPr/>
        </p:nvCxnSpPr>
        <p:spPr>
          <a:xfrm rot="5400000" flipH="1" flipV="1">
            <a:off x="1031876" y="4591050"/>
            <a:ext cx="1143000" cy="1000125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xão recta 15"/>
          <p:cNvCxnSpPr/>
          <p:nvPr/>
        </p:nvCxnSpPr>
        <p:spPr>
          <a:xfrm rot="5400000" flipH="1" flipV="1">
            <a:off x="1031876" y="4090987"/>
            <a:ext cx="1143000" cy="1000125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xão recta 16"/>
          <p:cNvCxnSpPr/>
          <p:nvPr/>
        </p:nvCxnSpPr>
        <p:spPr>
          <a:xfrm rot="5400000" flipH="1" flipV="1">
            <a:off x="1031876" y="3590925"/>
            <a:ext cx="1143000" cy="1000125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ixaDeTexto 11"/>
          <p:cNvSpPr txBox="1">
            <a:spLocks noChangeArrowheads="1"/>
          </p:cNvSpPr>
          <p:nvPr/>
        </p:nvSpPr>
        <p:spPr bwMode="auto">
          <a:xfrm>
            <a:off x="2941638" y="3427413"/>
            <a:ext cx="482441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/>
              <a:t>a11.a22.a33 + a21.a32.a13 + a31.a12.a23 – </a:t>
            </a:r>
          </a:p>
          <a:p>
            <a:pPr eaLnBrk="1" hangingPunct="1"/>
            <a:r>
              <a:rPr lang="pt-BR" altLang="pt-BR"/>
              <a:t>(a13.a22.a31 + a23.a32.a11 + a33.a12.a21)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AD84D06-3336-4CD6-9972-DE0E064B9E4A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12291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Determinante</a:t>
            </a:r>
          </a:p>
        </p:txBody>
      </p:sp>
      <p:sp>
        <p:nvSpPr>
          <p:cNvPr id="1229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2800" smtClean="0"/>
              <a:t>Definição: Dada uma permutação dos inteiros 1, 2, ..., n, existe uma </a:t>
            </a:r>
            <a:r>
              <a:rPr lang="pt-BR" altLang="pt-BR" sz="2800" i="1" smtClean="0"/>
              <a:t>inversão</a:t>
            </a:r>
            <a:r>
              <a:rPr lang="pt-BR" altLang="pt-BR" sz="2800" smtClean="0"/>
              <a:t> quando um inteiro precede outro menor do que ele.</a:t>
            </a:r>
          </a:p>
          <a:p>
            <a:pPr eaLnBrk="1" hangingPunct="1"/>
            <a:r>
              <a:rPr lang="pt-BR" altLang="pt-BR" sz="2800" smtClean="0"/>
              <a:t>Exemplo: 1, 2, 3</a:t>
            </a:r>
            <a:endParaRPr lang="pt-BR" altLang="pt-BR" sz="2800" smtClean="0">
              <a:sym typeface="Symbol" panose="05050102010706020507" pitchFamily="18" charset="2"/>
            </a:endParaRPr>
          </a:p>
        </p:txBody>
      </p:sp>
      <p:sp>
        <p:nvSpPr>
          <p:cNvPr id="12293" name="Text Box 9"/>
          <p:cNvSpPr txBox="1">
            <a:spLocks noChangeArrowheads="1"/>
          </p:cNvSpPr>
          <p:nvPr/>
        </p:nvSpPr>
        <p:spPr bwMode="auto">
          <a:xfrm>
            <a:off x="539750" y="3640138"/>
            <a:ext cx="7381875" cy="2235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2000" dirty="0">
                <a:latin typeface="Arial" panose="020B0604020202020204" pitchFamily="34" charset="0"/>
              </a:rPr>
              <a:t>Permutação	   no. de inversões	   inversões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000" dirty="0">
                <a:latin typeface="Arial" panose="020B0604020202020204" pitchFamily="34" charset="0"/>
              </a:rPr>
              <a:t>   (1 2 3)		0		      -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000" dirty="0">
                <a:latin typeface="Arial" panose="020B0604020202020204" pitchFamily="34" charset="0"/>
              </a:rPr>
              <a:t>   (1 3 2)		1		(3 e 2)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000" dirty="0">
                <a:latin typeface="Arial" panose="020B0604020202020204" pitchFamily="34" charset="0"/>
              </a:rPr>
              <a:t>   (2 1 3)		1		(2 e 1)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000" dirty="0">
                <a:latin typeface="Arial" panose="020B0604020202020204" pitchFamily="34" charset="0"/>
              </a:rPr>
              <a:t>   (2 3 1)		2		(2 e 1) e (3 e 1)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000" dirty="0">
                <a:latin typeface="Arial" panose="020B0604020202020204" pitchFamily="34" charset="0"/>
              </a:rPr>
              <a:t>   (3 1 2)		2		(3 e 1) e (3 e 2)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000" dirty="0">
                <a:latin typeface="Arial" panose="020B0604020202020204" pitchFamily="34" charset="0"/>
              </a:rPr>
              <a:t>   (3 2 1)		3		(3 e 2), (3 e 1) e (2 e 1)</a:t>
            </a:r>
          </a:p>
        </p:txBody>
      </p:sp>
      <p:sp>
        <p:nvSpPr>
          <p:cNvPr id="12294" name="Line 10"/>
          <p:cNvSpPr>
            <a:spLocks noChangeShapeType="1"/>
          </p:cNvSpPr>
          <p:nvPr/>
        </p:nvSpPr>
        <p:spPr bwMode="auto">
          <a:xfrm>
            <a:off x="2268538" y="3644900"/>
            <a:ext cx="0" cy="2232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2295" name="Line 11"/>
          <p:cNvSpPr>
            <a:spLocks noChangeShapeType="1"/>
          </p:cNvSpPr>
          <p:nvPr/>
        </p:nvSpPr>
        <p:spPr bwMode="auto">
          <a:xfrm>
            <a:off x="5148263" y="3644900"/>
            <a:ext cx="0" cy="2232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2296" name="Line 12"/>
          <p:cNvSpPr>
            <a:spLocks noChangeShapeType="1"/>
          </p:cNvSpPr>
          <p:nvPr/>
        </p:nvSpPr>
        <p:spPr bwMode="auto">
          <a:xfrm>
            <a:off x="539750" y="4005263"/>
            <a:ext cx="7345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" name="Retângulo 1"/>
          <p:cNvSpPr/>
          <p:nvPr/>
        </p:nvSpPr>
        <p:spPr>
          <a:xfrm>
            <a:off x="3131840" y="4057655"/>
            <a:ext cx="720080" cy="2354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Retângulo 13"/>
          <p:cNvSpPr/>
          <p:nvPr/>
        </p:nvSpPr>
        <p:spPr>
          <a:xfrm>
            <a:off x="5292080" y="4057655"/>
            <a:ext cx="720080" cy="2354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Retângulo 14"/>
          <p:cNvSpPr/>
          <p:nvPr/>
        </p:nvSpPr>
        <p:spPr>
          <a:xfrm>
            <a:off x="3059832" y="4345687"/>
            <a:ext cx="720080" cy="2354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Retângulo 15"/>
          <p:cNvSpPr/>
          <p:nvPr/>
        </p:nvSpPr>
        <p:spPr>
          <a:xfrm>
            <a:off x="5220072" y="4345687"/>
            <a:ext cx="720080" cy="2354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Retângulo 16"/>
          <p:cNvSpPr/>
          <p:nvPr/>
        </p:nvSpPr>
        <p:spPr>
          <a:xfrm>
            <a:off x="3059832" y="4670295"/>
            <a:ext cx="720080" cy="2354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Retângulo 17"/>
          <p:cNvSpPr/>
          <p:nvPr/>
        </p:nvSpPr>
        <p:spPr>
          <a:xfrm>
            <a:off x="5220072" y="4670295"/>
            <a:ext cx="720080" cy="2354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Retângulo 18"/>
          <p:cNvSpPr/>
          <p:nvPr/>
        </p:nvSpPr>
        <p:spPr>
          <a:xfrm>
            <a:off x="3284240" y="4941168"/>
            <a:ext cx="720080" cy="2354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Retângulo 19"/>
          <p:cNvSpPr/>
          <p:nvPr/>
        </p:nvSpPr>
        <p:spPr>
          <a:xfrm>
            <a:off x="5220071" y="4941168"/>
            <a:ext cx="2665041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Retângulo 20"/>
          <p:cNvSpPr/>
          <p:nvPr/>
        </p:nvSpPr>
        <p:spPr>
          <a:xfrm>
            <a:off x="3275856" y="5229200"/>
            <a:ext cx="720080" cy="2354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Retângulo 21"/>
          <p:cNvSpPr/>
          <p:nvPr/>
        </p:nvSpPr>
        <p:spPr>
          <a:xfrm>
            <a:off x="5211687" y="5229200"/>
            <a:ext cx="2665041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Retângulo 22"/>
          <p:cNvSpPr/>
          <p:nvPr/>
        </p:nvSpPr>
        <p:spPr>
          <a:xfrm>
            <a:off x="3275856" y="5526376"/>
            <a:ext cx="720080" cy="2354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Retângulo 23"/>
          <p:cNvSpPr/>
          <p:nvPr/>
        </p:nvSpPr>
        <p:spPr>
          <a:xfrm>
            <a:off x="5211687" y="5526376"/>
            <a:ext cx="2665041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1D26687-A393-42A1-8D63-2FCBF144E6A1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13315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Determinante</a:t>
            </a:r>
          </a:p>
        </p:txBody>
      </p:sp>
      <p:sp>
        <p:nvSpPr>
          <p:cNvPr id="13316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2800" smtClean="0"/>
              <a:t>Exemplo: 1, 2, 3, 4</a:t>
            </a:r>
            <a:endParaRPr lang="pt-BR" altLang="pt-BR" sz="2800" smtClean="0">
              <a:sym typeface="Symbol" panose="05050102010706020507" pitchFamily="18" charset="2"/>
            </a:endParaRPr>
          </a:p>
        </p:txBody>
      </p:sp>
      <p:sp>
        <p:nvSpPr>
          <p:cNvPr id="13317" name="Text Box 4"/>
          <p:cNvSpPr txBox="1">
            <a:spLocks noChangeArrowheads="1"/>
          </p:cNvSpPr>
          <p:nvPr/>
        </p:nvSpPr>
        <p:spPr bwMode="auto">
          <a:xfrm>
            <a:off x="790575" y="2349500"/>
            <a:ext cx="7381875" cy="1320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2000">
                <a:latin typeface="Arial" panose="020B0604020202020204" pitchFamily="34" charset="0"/>
              </a:rPr>
              <a:t>Permutação	   no. de inversões	   inversões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000">
                <a:latin typeface="Arial" panose="020B0604020202020204" pitchFamily="34" charset="0"/>
              </a:rPr>
              <a:t>   (3 2 1 4)		3		(3 e 2), (3 e 1) e (2 e 1)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000">
                <a:latin typeface="Arial" panose="020B0604020202020204" pitchFamily="34" charset="0"/>
              </a:rPr>
              <a:t>   (4 3 2 1)		6		(4 e 3), (4 e 2), (4 e 1)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000">
                <a:latin typeface="Arial" panose="020B0604020202020204" pitchFamily="34" charset="0"/>
              </a:rPr>
              <a:t>					(3 e 2), (3 e 1) e (2 e 1)</a:t>
            </a:r>
          </a:p>
        </p:txBody>
      </p:sp>
      <p:sp>
        <p:nvSpPr>
          <p:cNvPr id="13318" name="Line 7"/>
          <p:cNvSpPr>
            <a:spLocks noChangeShapeType="1"/>
          </p:cNvSpPr>
          <p:nvPr/>
        </p:nvSpPr>
        <p:spPr bwMode="auto">
          <a:xfrm flipV="1">
            <a:off x="790575" y="2708275"/>
            <a:ext cx="7381875" cy="6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3319" name="Line 8"/>
          <p:cNvSpPr>
            <a:spLocks noChangeShapeType="1"/>
          </p:cNvSpPr>
          <p:nvPr/>
        </p:nvSpPr>
        <p:spPr bwMode="auto">
          <a:xfrm>
            <a:off x="2555875" y="23495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3320" name="Line 9"/>
          <p:cNvSpPr>
            <a:spLocks noChangeShapeType="1"/>
          </p:cNvSpPr>
          <p:nvPr/>
        </p:nvSpPr>
        <p:spPr bwMode="auto">
          <a:xfrm>
            <a:off x="5292725" y="23495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>
          <a:xfrm>
            <a:off x="3275856" y="2745496"/>
            <a:ext cx="720080" cy="2354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Retângulo 9"/>
          <p:cNvSpPr/>
          <p:nvPr/>
        </p:nvSpPr>
        <p:spPr>
          <a:xfrm>
            <a:off x="5435351" y="2745496"/>
            <a:ext cx="2665041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3275856" y="3042672"/>
            <a:ext cx="720080" cy="2354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Retângulo 11"/>
          <p:cNvSpPr/>
          <p:nvPr/>
        </p:nvSpPr>
        <p:spPr>
          <a:xfrm>
            <a:off x="5435351" y="3042672"/>
            <a:ext cx="2665041" cy="6022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</p:bldLst>
  </p:timing>
</p:sld>
</file>

<file path=ppt/theme/theme1.xml><?xml version="1.0" encoding="utf-8"?>
<a:theme xmlns:a="http://schemas.openxmlformats.org/drawingml/2006/main" name="Tema do Office">
  <a:themeElements>
    <a:clrScheme name="Escala de Cinza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27024</TotalTime>
  <Words>1101</Words>
  <Application>Microsoft Office PowerPoint</Application>
  <PresentationFormat>Apresentação na tela (4:3)</PresentationFormat>
  <Paragraphs>372</Paragraphs>
  <Slides>47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47</vt:i4>
      </vt:variant>
    </vt:vector>
  </HeadingPairs>
  <TitlesOfParts>
    <vt:vector size="53" baseType="lpstr">
      <vt:lpstr>Arial</vt:lpstr>
      <vt:lpstr>Calibri</vt:lpstr>
      <vt:lpstr>Symbol</vt:lpstr>
      <vt:lpstr>Wingdings</vt:lpstr>
      <vt:lpstr>Tema do Office</vt:lpstr>
      <vt:lpstr>Equação</vt:lpstr>
      <vt:lpstr>Álgebra Linear Determinante e Matriz Inversa</vt:lpstr>
      <vt:lpstr>Sumário</vt:lpstr>
      <vt:lpstr>Conceitos Preliminares</vt:lpstr>
      <vt:lpstr>Determinante</vt:lpstr>
      <vt:lpstr>Determinante 3x3</vt:lpstr>
      <vt:lpstr>Determinante 3x3</vt:lpstr>
      <vt:lpstr>Determinante 3x3</vt:lpstr>
      <vt:lpstr>Determinante</vt:lpstr>
      <vt:lpstr>Determinante</vt:lpstr>
      <vt:lpstr>Determinante</vt:lpstr>
      <vt:lpstr>Determinante</vt:lpstr>
      <vt:lpstr>Determinante</vt:lpstr>
      <vt:lpstr>Determinante</vt:lpstr>
      <vt:lpstr>Determinante</vt:lpstr>
      <vt:lpstr>Determinante</vt:lpstr>
      <vt:lpstr>Determinante</vt:lpstr>
      <vt:lpstr>Determinante</vt:lpstr>
      <vt:lpstr>Determinante</vt:lpstr>
      <vt:lpstr>Determinante</vt:lpstr>
      <vt:lpstr>Determinante</vt:lpstr>
      <vt:lpstr>Determinante Desenvolvimento de Laplace</vt:lpstr>
      <vt:lpstr>Determinante Desenvolvimento de Laplace</vt:lpstr>
      <vt:lpstr>Determinante Desenvolvimento de Laplace</vt:lpstr>
      <vt:lpstr>Determinante Desenvolvimento de Laplace</vt:lpstr>
      <vt:lpstr>Determinante Desenvolvimento de Laplace</vt:lpstr>
      <vt:lpstr>Determinante Desenvolvimento de Laplace</vt:lpstr>
      <vt:lpstr>Determinante Desenvolvimento de Laplace</vt:lpstr>
      <vt:lpstr>Hoje vimos...</vt:lpstr>
      <vt:lpstr>Álgebra Linear Determinante e Matriz Inversa</vt:lpstr>
      <vt:lpstr>Sumário</vt:lpstr>
      <vt:lpstr>Matriz Adjunta</vt:lpstr>
      <vt:lpstr>Matriz Adjunta</vt:lpstr>
      <vt:lpstr>Matriz Inversa</vt:lpstr>
      <vt:lpstr>Matriz Inversa</vt:lpstr>
      <vt:lpstr>Matriz Inversa</vt:lpstr>
      <vt:lpstr>Matriz Inversa</vt:lpstr>
      <vt:lpstr>Matriz Inversa</vt:lpstr>
      <vt:lpstr>Procedimento para Inversão de Matrizes</vt:lpstr>
      <vt:lpstr>Procedimento para Inversão de Matrizes</vt:lpstr>
      <vt:lpstr>Procedimento para Inversão de Matrizes</vt:lpstr>
      <vt:lpstr>Procedimento para Inversão de Matrizes</vt:lpstr>
      <vt:lpstr>Procedimento para Inversão de Matrizes</vt:lpstr>
      <vt:lpstr>Procedimento para Inversão de Matrizes</vt:lpstr>
      <vt:lpstr>Procedimento para Inversão de Matrizes</vt:lpstr>
      <vt:lpstr>Exercícios Sugeridos</vt:lpstr>
      <vt:lpstr>Exercício</vt:lpstr>
      <vt:lpstr>A Seguir...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Geometria Analítica</dc:title>
  <dc:creator>carlos</dc:creator>
  <cp:lastModifiedBy>Paulo Salgado</cp:lastModifiedBy>
  <cp:revision>284</cp:revision>
  <dcterms:created xsi:type="dcterms:W3CDTF">2010-02-01T13:01:18Z</dcterms:created>
  <dcterms:modified xsi:type="dcterms:W3CDTF">2017-04-25T12:55:01Z</dcterms:modified>
</cp:coreProperties>
</file>