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99" r:id="rId3"/>
    <p:sldId id="261" r:id="rId4"/>
    <p:sldId id="262" r:id="rId5"/>
    <p:sldId id="285" r:id="rId6"/>
    <p:sldId id="286" r:id="rId7"/>
    <p:sldId id="287" r:id="rId8"/>
    <p:sldId id="263" r:id="rId9"/>
    <p:sldId id="264" r:id="rId10"/>
    <p:sldId id="265" r:id="rId11"/>
    <p:sldId id="266" r:id="rId12"/>
    <p:sldId id="267" r:id="rId13"/>
    <p:sldId id="300" r:id="rId14"/>
    <p:sldId id="301" r:id="rId15"/>
    <p:sldId id="303" r:id="rId16"/>
    <p:sldId id="284" r:id="rId17"/>
    <p:sldId id="302" r:id="rId18"/>
    <p:sldId id="268" r:id="rId19"/>
    <p:sldId id="304" r:id="rId20"/>
    <p:sldId id="305" r:id="rId21"/>
    <p:sldId id="269" r:id="rId22"/>
    <p:sldId id="270" r:id="rId23"/>
    <p:sldId id="272" r:id="rId24"/>
    <p:sldId id="273" r:id="rId25"/>
    <p:sldId id="274" r:id="rId26"/>
    <p:sldId id="306" r:id="rId27"/>
    <p:sldId id="307" r:id="rId28"/>
    <p:sldId id="308" r:id="rId29"/>
    <p:sldId id="309" r:id="rId30"/>
    <p:sldId id="313" r:id="rId31"/>
    <p:sldId id="275" r:id="rId32"/>
    <p:sldId id="311" r:id="rId33"/>
    <p:sldId id="276" r:id="rId34"/>
    <p:sldId id="277" r:id="rId35"/>
    <p:sldId id="278" r:id="rId36"/>
    <p:sldId id="279" r:id="rId37"/>
    <p:sldId id="280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8" r:id="rId46"/>
    <p:sldId id="312" r:id="rId47"/>
    <p:sldId id="297" r:id="rId48"/>
  </p:sldIdLst>
  <p:sldSz cx="9144000" cy="6858000" type="screen4x3"/>
  <p:notesSz cx="7099300" cy="102346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200"/>
    <a:srgbClr val="0033CC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55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BCE0061-47C3-4BCD-8BB4-B56E7283AA9E}" type="datetimeFigureOut">
              <a:rPr lang="en-US"/>
              <a:pPr>
                <a:defRPr/>
              </a:pPr>
              <a:t>9/20/2016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C9D49A-EE8D-4EBA-A4DA-03233D17792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98951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28A893-7B75-45F0-B7C3-DC0713674C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58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36B5A-EA3F-4DA7-960E-202F8B7F60FB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92673-93DF-4C92-8C18-DFDD2ADAA2F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57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E6C7C-2736-4EDF-89BD-D4F1D31551CB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53FC5-9AB0-49C6-A67C-7E262D9038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495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0E4C29-864B-4761-8699-F14BADDB04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480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CC0A-5D92-43CC-B1A7-5CC1A4D75EEE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20C42-E6F3-4741-82E7-54291481AF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014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5D818-50D3-4AB2-8478-0F938CED27D3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0F437-5D9A-4748-B98C-169CD07320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530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557BD-8A43-4168-A90E-7A4A46D526BA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9F48F-5B0C-44D4-8177-68F11DCA12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007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BB9C4-99B2-4F9E-8504-955648FA35D3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8D0FC-4C84-4BF4-9789-10D6B9754CC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981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EB7A8-0C5C-4300-94C5-8C4AE1BAB15D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87D0-F48E-446E-B290-3D594ECD7F4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795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1B8F6-33B6-4E95-96B3-81A7D6FD0AB9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B63B-6B45-43D4-9461-65489FFFDC1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82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791D1-85ED-48E0-91F4-0379749318BC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EA9B-6A9F-41B2-A1C9-1776BB1940F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921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B4F843-1C45-4BD3-8057-89358A738435}" type="datetime1">
              <a:rPr lang="pt-BR"/>
              <a:pPr>
                <a:defRPr/>
              </a:pPr>
              <a:t>20/09/2016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187000-621F-44AD-B6A8-8A4B9FC38D4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133351-900D-47CD-825E-2387FD82E1C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Álgebra Linear</a:t>
            </a:r>
            <a:br>
              <a:rPr lang="pt-BR" altLang="pt-BR" sz="4000" smtClean="0"/>
            </a:br>
            <a:r>
              <a:rPr lang="pt-BR" altLang="pt-BR" sz="4000" smtClean="0"/>
              <a:t>Determinante e Matriz Inversa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1D28D4-9F60-4FBE-A584-0C43C099FF71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433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434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Considere o determinante de:</a:t>
            </a:r>
            <a:endParaRPr lang="pt-BR" altLang="pt-BR" sz="2800" smtClean="0">
              <a:sym typeface="Symbol" panose="05050102010706020507" pitchFamily="18" charset="2"/>
            </a:endParaRP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1166813" y="2346325"/>
            <a:ext cx="2338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14342" name="AutoShape 9"/>
          <p:cNvSpPr>
            <a:spLocks noChangeArrowheads="1"/>
          </p:cNvSpPr>
          <p:nvPr/>
        </p:nvSpPr>
        <p:spPr bwMode="auto">
          <a:xfrm>
            <a:off x="1114425" y="2351088"/>
            <a:ext cx="2520950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3779838" y="2463800"/>
            <a:ext cx="4856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 +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684213" y="3573463"/>
            <a:ext cx="77120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Observe que: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1) temos, no resultado, cada parcela da forma a</a:t>
            </a:r>
            <a:r>
              <a:rPr lang="pt-BR" altLang="pt-BR" sz="2400" baseline="-25000">
                <a:latin typeface="Arial" panose="020B0604020202020204" pitchFamily="34" charset="0"/>
              </a:rPr>
              <a:t>1i</a:t>
            </a:r>
            <a:r>
              <a:rPr lang="pt-BR" altLang="pt-BR" sz="2400">
                <a:latin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Arial" panose="020B0604020202020204" pitchFamily="34" charset="0"/>
              </a:rPr>
              <a:t>2j</a:t>
            </a:r>
            <a:r>
              <a:rPr lang="pt-BR" altLang="pt-BR" sz="2400">
                <a:latin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Arial" panose="020B0604020202020204" pitchFamily="34" charset="0"/>
              </a:rPr>
              <a:t>3k</a:t>
            </a:r>
            <a:r>
              <a:rPr lang="pt-BR" altLang="pt-BR" sz="2400">
                <a:latin typeface="Arial" panose="020B0604020202020204" pitchFamily="34" charset="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onde i, j, k são todas as permutações de 1, 2, 3: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(1, 2, 3), (1, 3, 2), (2, 1, 3), (2, 3, 1), (3, 1, 2), (3, 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2) o sinal é negativo quando a permutação tem 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número ímpar de inversões.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519113" y="26558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det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4EE5B1-E0C7-47EB-AA3F-B8C0AC0EE35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536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536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Definição: det[a</a:t>
            </a:r>
            <a:r>
              <a:rPr lang="pt-BR" altLang="pt-BR" sz="2800" baseline="-25000" smtClean="0"/>
              <a:t>ij</a:t>
            </a:r>
            <a:r>
              <a:rPr lang="pt-BR" altLang="pt-BR" sz="2800" smtClean="0"/>
              <a:t>] = </a:t>
            </a:r>
            <a:r>
              <a:rPr lang="el-GR" altLang="pt-BR" sz="2800" smtClean="0"/>
              <a:t>Σ</a:t>
            </a:r>
            <a:r>
              <a:rPr lang="el-GR" altLang="pt-BR" sz="2800" baseline="-25000" smtClean="0">
                <a:sym typeface="Symbol" panose="05050102010706020507" pitchFamily="18" charset="2"/>
              </a:rPr>
              <a:t></a:t>
            </a:r>
            <a:r>
              <a:rPr lang="pt-BR" altLang="pt-BR" sz="2800" smtClean="0">
                <a:sym typeface="Symbol" panose="05050102010706020507" pitchFamily="18" charset="2"/>
              </a:rPr>
              <a:t>(-1)</a:t>
            </a:r>
            <a:r>
              <a:rPr lang="pt-BR" altLang="pt-BR" sz="2800" baseline="30000" smtClean="0">
                <a:sym typeface="Symbol" panose="05050102010706020507" pitchFamily="18" charset="2"/>
              </a:rPr>
              <a:t>J</a:t>
            </a:r>
            <a:r>
              <a:rPr lang="pt-BR" altLang="pt-BR" sz="2800" smtClean="0">
                <a:sym typeface="Symbol" panose="05050102010706020507" pitchFamily="18" charset="2"/>
              </a:rPr>
              <a:t>a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1j</a:t>
            </a:r>
            <a:r>
              <a:rPr lang="pt-BR" altLang="pt-BR" sz="1800" baseline="-25000" smtClean="0">
                <a:sym typeface="Symbol" panose="05050102010706020507" pitchFamily="18" charset="2"/>
              </a:rPr>
              <a:t>1</a:t>
            </a:r>
            <a:r>
              <a:rPr lang="pt-BR" altLang="pt-BR" sz="2800" smtClean="0">
                <a:sym typeface="Symbol" panose="05050102010706020507" pitchFamily="18" charset="2"/>
              </a:rPr>
              <a:t>a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2j</a:t>
            </a:r>
            <a:r>
              <a:rPr lang="pt-BR" altLang="pt-BR" sz="1800" baseline="-25000" smtClean="0">
                <a:sym typeface="Symbol" panose="05050102010706020507" pitchFamily="18" charset="2"/>
              </a:rPr>
              <a:t>2</a:t>
            </a:r>
            <a:r>
              <a:rPr lang="pt-BR" altLang="pt-BR" sz="2800" smtClean="0">
                <a:sym typeface="Symbol" panose="05050102010706020507" pitchFamily="18" charset="2"/>
              </a:rPr>
              <a:t>...a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nj</a:t>
            </a:r>
            <a:r>
              <a:rPr lang="pt-BR" altLang="pt-BR" sz="1800" baseline="-25000" smtClean="0">
                <a:sym typeface="Symbol" panose="05050102010706020507" pitchFamily="18" charset="2"/>
              </a:rPr>
              <a:t>n</a:t>
            </a:r>
            <a:r>
              <a:rPr lang="pt-BR" altLang="pt-BR" sz="2800" smtClean="0">
                <a:sym typeface="Symbol" panose="05050102010706020507" pitchFamily="18" charset="2"/>
              </a:rPr>
              <a:t>, onde J = J(j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1</a:t>
            </a:r>
            <a:r>
              <a:rPr lang="pt-BR" altLang="pt-BR" sz="2800" smtClean="0">
                <a:sym typeface="Symbol" panose="05050102010706020507" pitchFamily="18" charset="2"/>
              </a:rPr>
              <a:t>, ..., 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n</a:t>
            </a:r>
            <a:r>
              <a:rPr lang="pt-BR" altLang="pt-BR" sz="2800" smtClean="0">
                <a:sym typeface="Symbol" panose="05050102010706020507" pitchFamily="18" charset="2"/>
              </a:rPr>
              <a:t>) é o número de inversões da permutação (j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1</a:t>
            </a:r>
            <a:r>
              <a:rPr lang="pt-BR" altLang="pt-BR" sz="2800" smtClean="0">
                <a:sym typeface="Symbol" panose="05050102010706020507" pitchFamily="18" charset="2"/>
              </a:rPr>
              <a:t>,j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2</a:t>
            </a:r>
            <a:r>
              <a:rPr lang="pt-BR" altLang="pt-BR" sz="2800" smtClean="0">
                <a:sym typeface="Symbol" panose="05050102010706020507" pitchFamily="18" charset="2"/>
              </a:rPr>
              <a:t>...,j</a:t>
            </a:r>
            <a:r>
              <a:rPr lang="pt-BR" altLang="pt-BR" sz="2800" baseline="-25000" smtClean="0">
                <a:sym typeface="Symbol" panose="05050102010706020507" pitchFamily="18" charset="2"/>
              </a:rPr>
              <a:t>n</a:t>
            </a:r>
            <a:r>
              <a:rPr lang="pt-BR" altLang="pt-BR" sz="2800" smtClean="0">
                <a:sym typeface="Symbol" panose="05050102010706020507" pitchFamily="18" charset="2"/>
              </a:rPr>
              <a:t>) e  indica que a soma é estendida a toda as n! permutações de (1 2... n)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OBS: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Se J é par, (-1)</a:t>
            </a:r>
            <a:r>
              <a:rPr lang="pt-BR" altLang="pt-BR" sz="2400" baseline="30000" smtClean="0">
                <a:sym typeface="Symbol" panose="05050102010706020507" pitchFamily="18" charset="2"/>
              </a:rPr>
              <a:t>J</a:t>
            </a:r>
            <a:r>
              <a:rPr lang="pt-BR" altLang="pt-BR" sz="2400" smtClean="0">
                <a:sym typeface="Symbol" panose="05050102010706020507" pitchFamily="18" charset="2"/>
              </a:rPr>
              <a:t> = 1; se J é ímpar (-1)</a:t>
            </a:r>
            <a:r>
              <a:rPr lang="pt-BR" altLang="pt-BR" sz="2400" baseline="30000" smtClean="0">
                <a:sym typeface="Symbol" panose="05050102010706020507" pitchFamily="18" charset="2"/>
              </a:rPr>
              <a:t>J</a:t>
            </a:r>
            <a:r>
              <a:rPr lang="pt-BR" altLang="pt-BR" sz="2400" smtClean="0">
                <a:sym typeface="Symbol" panose="05050102010706020507" pitchFamily="18" charset="2"/>
              </a:rPr>
              <a:t> = -1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Em cada termo do somatório, existe </a:t>
            </a:r>
            <a:r>
              <a:rPr lang="pt-BR" altLang="pt-BR" sz="2400" b="1" smtClean="0">
                <a:sym typeface="Symbol" panose="05050102010706020507" pitchFamily="18" charset="2"/>
              </a:rPr>
              <a:t>um e apenas um</a:t>
            </a:r>
            <a:r>
              <a:rPr lang="pt-BR" altLang="pt-BR" sz="2400" smtClean="0">
                <a:sym typeface="Symbol" panose="05050102010706020507" pitchFamily="18" charset="2"/>
              </a:rPr>
              <a:t> elemento de cada linha, e </a:t>
            </a:r>
            <a:r>
              <a:rPr lang="pt-BR" altLang="pt-BR" sz="2400" b="1" smtClean="0">
                <a:sym typeface="Symbol" panose="05050102010706020507" pitchFamily="18" charset="2"/>
              </a:rPr>
              <a:t>um e apenas um</a:t>
            </a:r>
            <a:r>
              <a:rPr lang="pt-BR" altLang="pt-BR" sz="2400" smtClean="0">
                <a:sym typeface="Symbol" panose="05050102010706020507" pitchFamily="18" charset="2"/>
              </a:rPr>
              <a:t> elemento de cada coluna da matriz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BA5AE-5035-4C97-A079-A5B16881B84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638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4101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blipFill rotWithShape="0">
            <a:blip r:embed="rId2"/>
            <a:stretch>
              <a:fillRect l="-1333" t="-1348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6389" name="CaixaDeTexto 1"/>
          <p:cNvSpPr txBox="1">
            <a:spLocks noChangeArrowheads="1"/>
          </p:cNvSpPr>
          <p:nvPr/>
        </p:nvSpPr>
        <p:spPr bwMode="auto">
          <a:xfrm>
            <a:off x="4114800" y="2971800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" name="Retângulo 1"/>
          <p:cNvSpPr/>
          <p:nvPr/>
        </p:nvSpPr>
        <p:spPr>
          <a:xfrm>
            <a:off x="899592" y="4509120"/>
            <a:ext cx="75608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txBody>
          <a:bodyPr/>
          <a:lstStyle/>
          <a:p>
            <a:r>
              <a:rPr lang="pt-BR" altLang="pt-BR" smtClean="0"/>
              <a:t>Determinante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268760"/>
            <a:ext cx="8229600" cy="4896544"/>
          </a:xfrm>
          <a:blipFill rotWithShape="0">
            <a:blip r:embed="rId2"/>
            <a:stretch>
              <a:fillRect l="-963" t="-2366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1C58D1-1EF2-4D91-AF78-CAB12F7FB6C7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13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83568" y="3098994"/>
            <a:ext cx="7848872" cy="27062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Determinante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67" t="-2022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11CB2F-EEBB-4A0A-966B-240575E5F8CB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14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91580" y="3356992"/>
            <a:ext cx="7740860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Determinante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667" t="-2022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D0AE11D-3E58-41A6-9BF6-88D548E178F3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99592" y="4698856"/>
            <a:ext cx="7560840" cy="8688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8C4C65-81C3-4BD4-A273-0602C4728CC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4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229600" cy="4925144"/>
          </a:xfrm>
          <a:blipFill rotWithShape="0">
            <a:blip r:embed="rId3"/>
            <a:stretch>
              <a:fillRect l="-667" t="-1859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graphicFrame>
        <p:nvGraphicFramePr>
          <p:cNvPr id="20484" name="Object 2"/>
          <p:cNvGraphicFramePr>
            <a:graphicFrameLocks noChangeAspect="1"/>
          </p:cNvGraphicFramePr>
          <p:nvPr/>
        </p:nvGraphicFramePr>
        <p:xfrm>
          <a:off x="2700338" y="2205038"/>
          <a:ext cx="34782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ção" r:id="rId4" imgW="2145960" imgH="711000" progId="Equation.3">
                  <p:embed/>
                </p:oleObj>
              </mc:Choice>
              <mc:Fallback>
                <p:oleObj name="Equação" r:id="rId4" imgW="214596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205038"/>
                        <a:ext cx="3478212" cy="1152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6" name="Retângulo 5"/>
          <p:cNvSpPr/>
          <p:nvPr/>
        </p:nvSpPr>
        <p:spPr>
          <a:xfrm>
            <a:off x="827584" y="3212976"/>
            <a:ext cx="7560840" cy="2664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2E867E-3582-4A3C-95B8-C7C43744A16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4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363272" cy="4525963"/>
          </a:xfrm>
          <a:blipFill rotWithShape="0">
            <a:blip r:embed="rId2"/>
            <a:stretch>
              <a:fillRect l="-1312" t="-1348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21508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5" name="Retângulo 4"/>
          <p:cNvSpPr/>
          <p:nvPr/>
        </p:nvSpPr>
        <p:spPr>
          <a:xfrm>
            <a:off x="971600" y="4110237"/>
            <a:ext cx="7715200" cy="198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C04395-0858-4ABD-93ED-7875319E236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253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638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blipFill rotWithShape="0">
            <a:blip r:embed="rId2"/>
            <a:stretch>
              <a:fillRect l="-963" t="-2561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5" name="Retângulo 4"/>
          <p:cNvSpPr/>
          <p:nvPr/>
        </p:nvSpPr>
        <p:spPr>
          <a:xfrm>
            <a:off x="899592" y="3863181"/>
            <a:ext cx="7560840" cy="198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C81835-6F8A-48AF-81B9-79700737129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355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638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blipFill rotWithShape="0">
            <a:blip r:embed="rId2"/>
            <a:stretch>
              <a:fillRect l="-1333" t="-2291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406525" y="2540000"/>
            <a:ext cx="2444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     	….     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                     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b</a:t>
            </a:r>
            <a:r>
              <a:rPr lang="en-US" altLang="pt-BR" sz="1800" baseline="-25000">
                <a:latin typeface="Arial" panose="020B0604020202020204" pitchFamily="34" charset="0"/>
              </a:rPr>
              <a:t>i1</a:t>
            </a:r>
            <a:r>
              <a:rPr lang="en-US" altLang="pt-BR" sz="1800">
                <a:latin typeface="Arial" panose="020B0604020202020204" pitchFamily="34" charset="0"/>
              </a:rPr>
              <a:t>+c</a:t>
            </a:r>
            <a:r>
              <a:rPr lang="en-US" altLang="pt-BR" sz="1800" baseline="-25000">
                <a:latin typeface="Arial" panose="020B0604020202020204" pitchFamily="34" charset="0"/>
              </a:rPr>
              <a:t>i1</a:t>
            </a:r>
            <a:r>
              <a:rPr lang="en-US" altLang="pt-BR" sz="1800">
                <a:latin typeface="Arial" panose="020B0604020202020204" pitchFamily="34" charset="0"/>
              </a:rPr>
              <a:t>	….     b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  <a:r>
              <a:rPr lang="en-US" altLang="pt-BR" sz="1800">
                <a:latin typeface="Arial" panose="020B0604020202020204" pitchFamily="34" charset="0"/>
              </a:rPr>
              <a:t> + c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	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n1</a:t>
            </a:r>
            <a:r>
              <a:rPr lang="en-US" altLang="pt-BR" sz="1800">
                <a:latin typeface="Arial" panose="020B0604020202020204" pitchFamily="34" charset="0"/>
              </a:rPr>
              <a:t>	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1331913" y="2492375"/>
            <a:ext cx="2519362" cy="158432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827088" y="3089275"/>
            <a:ext cx="597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det                                          = det                            + det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576763" y="2540000"/>
            <a:ext cx="143668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   ...   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b</a:t>
            </a:r>
            <a:r>
              <a:rPr lang="en-US" altLang="pt-BR" sz="1800" baseline="-25000">
                <a:latin typeface="Arial" panose="020B0604020202020204" pitchFamily="34" charset="0"/>
              </a:rPr>
              <a:t>i1      </a:t>
            </a:r>
            <a:r>
              <a:rPr lang="en-US" altLang="pt-BR" sz="1800">
                <a:latin typeface="Arial" panose="020B0604020202020204" pitchFamily="34" charset="0"/>
              </a:rPr>
              <a:t>….	b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  <a:r>
              <a:rPr lang="en-US" altLang="pt-BR" sz="1800">
                <a:latin typeface="Arial" panose="020B0604020202020204" pitchFamily="34" charset="0"/>
              </a:rPr>
              <a:t> </a:t>
            </a:r>
            <a:endParaRPr lang="en-US" altLang="pt-BR" sz="18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n1</a:t>
            </a:r>
            <a:r>
              <a:rPr lang="en-US" altLang="pt-BR" sz="1800">
                <a:latin typeface="Arial" panose="020B0604020202020204" pitchFamily="34" charset="0"/>
              </a:rPr>
              <a:t>    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3561" name="AutoShape 8"/>
          <p:cNvSpPr>
            <a:spLocks noChangeArrowheads="1"/>
          </p:cNvSpPr>
          <p:nvPr/>
        </p:nvSpPr>
        <p:spPr bwMode="auto">
          <a:xfrm>
            <a:off x="4502150" y="2492375"/>
            <a:ext cx="1582738" cy="158432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6880225" y="2613025"/>
            <a:ext cx="143668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   ...   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c</a:t>
            </a:r>
            <a:r>
              <a:rPr lang="en-US" altLang="pt-BR" sz="1800" baseline="-25000">
                <a:latin typeface="Arial" panose="020B0604020202020204" pitchFamily="34" charset="0"/>
              </a:rPr>
              <a:t>i1      </a:t>
            </a:r>
            <a:r>
              <a:rPr lang="en-US" altLang="pt-BR" sz="1800">
                <a:latin typeface="Arial" panose="020B0604020202020204" pitchFamily="34" charset="0"/>
              </a:rPr>
              <a:t>….	c</a:t>
            </a:r>
            <a:r>
              <a:rPr lang="en-US" altLang="pt-BR" sz="1800" baseline="-25000">
                <a:latin typeface="Arial" panose="020B0604020202020204" pitchFamily="34" charset="0"/>
              </a:rPr>
              <a:t>in</a:t>
            </a:r>
            <a:r>
              <a:rPr lang="en-US" altLang="pt-BR" sz="1800">
                <a:latin typeface="Arial" panose="020B0604020202020204" pitchFamily="34" charset="0"/>
              </a:rPr>
              <a:t> </a:t>
            </a:r>
            <a:endParaRPr lang="en-US" altLang="pt-BR" sz="1800" baseline="-25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…	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n1</a:t>
            </a:r>
            <a:r>
              <a:rPr lang="en-US" altLang="pt-BR" sz="1800">
                <a:latin typeface="Arial" panose="020B0604020202020204" pitchFamily="34" charset="0"/>
              </a:rPr>
              <a:t>    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6805613" y="2565400"/>
            <a:ext cx="1582737" cy="158432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824839" y="5319165"/>
            <a:ext cx="3026435" cy="630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5041342" y="4932236"/>
            <a:ext cx="1944216" cy="8703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Determinantes</a:t>
            </a:r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32E2AD-71A4-41B0-BAB9-F4BD28EF2C3E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A33579-E6FD-41C6-B2D2-E8D3ED44696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457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638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579296" cy="4525963"/>
          </a:xfrm>
          <a:blipFill rotWithShape="0">
            <a:blip r:embed="rId2"/>
            <a:stretch>
              <a:fillRect l="-782" t="-943" r="-71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cxnSp>
        <p:nvCxnSpPr>
          <p:cNvPr id="3" name="Conector reto 2"/>
          <p:cNvCxnSpPr/>
          <p:nvPr/>
        </p:nvCxnSpPr>
        <p:spPr>
          <a:xfrm flipV="1">
            <a:off x="1547813" y="5157788"/>
            <a:ext cx="863600" cy="50323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V="1">
            <a:off x="6516688" y="5157788"/>
            <a:ext cx="863600" cy="503237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1007616" y="4371944"/>
            <a:ext cx="8028880" cy="785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007616" y="5157788"/>
            <a:ext cx="8028880" cy="785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9B629-CA35-49B8-B0A3-53806524E74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560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Vimos que:</a:t>
            </a:r>
          </a:p>
        </p:txBody>
      </p:sp>
      <p:sp>
        <p:nvSpPr>
          <p:cNvPr id="25605" name="Text Box 11"/>
          <p:cNvSpPr txBox="1">
            <a:spLocks noChangeArrowheads="1"/>
          </p:cNvSpPr>
          <p:nvPr/>
        </p:nvSpPr>
        <p:spPr bwMode="auto">
          <a:xfrm>
            <a:off x="1166813" y="2346325"/>
            <a:ext cx="2338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5606" name="AutoShape 12"/>
          <p:cNvSpPr>
            <a:spLocks noChangeArrowheads="1"/>
          </p:cNvSpPr>
          <p:nvPr/>
        </p:nvSpPr>
        <p:spPr bwMode="auto">
          <a:xfrm>
            <a:off x="1114425" y="2351088"/>
            <a:ext cx="2520950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3779838" y="2463800"/>
            <a:ext cx="4856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 +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</a:p>
        </p:txBody>
      </p:sp>
      <p:sp>
        <p:nvSpPr>
          <p:cNvPr id="25608" name="Text Box 14"/>
          <p:cNvSpPr txBox="1">
            <a:spLocks noChangeArrowheads="1"/>
          </p:cNvSpPr>
          <p:nvPr/>
        </p:nvSpPr>
        <p:spPr bwMode="auto">
          <a:xfrm>
            <a:off x="519113" y="26558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det</a:t>
            </a:r>
          </a:p>
        </p:txBody>
      </p:sp>
      <p:sp>
        <p:nvSpPr>
          <p:cNvPr id="25609" name="Text Box 15"/>
          <p:cNvSpPr txBox="1">
            <a:spLocks noChangeArrowheads="1"/>
          </p:cNvSpPr>
          <p:nvPr/>
        </p:nvSpPr>
        <p:spPr bwMode="auto">
          <a:xfrm>
            <a:off x="250825" y="3543300"/>
            <a:ext cx="85312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(a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)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(a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33</a:t>
            </a:r>
            <a:r>
              <a:rPr lang="en-US" altLang="pt-BR" sz="2400">
                <a:latin typeface="Arial" panose="020B0604020202020204" pitchFamily="34" charset="0"/>
              </a:rPr>
              <a:t> - a</a:t>
            </a:r>
            <a:r>
              <a:rPr lang="en-US" altLang="pt-BR" sz="2400" baseline="-25000">
                <a:latin typeface="Arial" panose="020B0604020202020204" pitchFamily="34" charset="0"/>
              </a:rPr>
              <a:t>23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)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(a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32</a:t>
            </a:r>
            <a:r>
              <a:rPr lang="en-US" altLang="pt-BR" sz="2400">
                <a:latin typeface="Arial" panose="020B0604020202020204" pitchFamily="34" charset="0"/>
              </a:rPr>
              <a:t> –a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31</a:t>
            </a:r>
            <a:r>
              <a:rPr lang="en-US" altLang="pt-BR" sz="240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.det		   -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.det		    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.det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Observe o padrão do determinante…</a:t>
            </a:r>
          </a:p>
        </p:txBody>
      </p:sp>
      <p:sp>
        <p:nvSpPr>
          <p:cNvPr id="25610" name="Text Box 16"/>
          <p:cNvSpPr txBox="1">
            <a:spLocks noChangeArrowheads="1"/>
          </p:cNvSpPr>
          <p:nvPr/>
        </p:nvSpPr>
        <p:spPr bwMode="auto">
          <a:xfrm>
            <a:off x="1741488" y="4149725"/>
            <a:ext cx="1423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5611" name="AutoShape 17"/>
          <p:cNvSpPr>
            <a:spLocks noChangeArrowheads="1"/>
          </p:cNvSpPr>
          <p:nvPr/>
        </p:nvSpPr>
        <p:spPr bwMode="auto">
          <a:xfrm>
            <a:off x="1689100" y="4154488"/>
            <a:ext cx="1585913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12" name="Text Box 19"/>
          <p:cNvSpPr txBox="1">
            <a:spLocks noChangeArrowheads="1"/>
          </p:cNvSpPr>
          <p:nvPr/>
        </p:nvSpPr>
        <p:spPr bwMode="auto">
          <a:xfrm>
            <a:off x="4549775" y="4149725"/>
            <a:ext cx="1423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5613" name="AutoShape 20"/>
          <p:cNvSpPr>
            <a:spLocks noChangeArrowheads="1"/>
          </p:cNvSpPr>
          <p:nvPr/>
        </p:nvSpPr>
        <p:spPr bwMode="auto">
          <a:xfrm>
            <a:off x="4497388" y="4154488"/>
            <a:ext cx="1585912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14" name="Text Box 21"/>
          <p:cNvSpPr txBox="1">
            <a:spLocks noChangeArrowheads="1"/>
          </p:cNvSpPr>
          <p:nvPr/>
        </p:nvSpPr>
        <p:spPr bwMode="auto">
          <a:xfrm>
            <a:off x="7429500" y="4149725"/>
            <a:ext cx="1423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</a:p>
        </p:txBody>
      </p:sp>
      <p:sp>
        <p:nvSpPr>
          <p:cNvPr id="25615" name="AutoShape 22"/>
          <p:cNvSpPr>
            <a:spLocks noChangeArrowheads="1"/>
          </p:cNvSpPr>
          <p:nvPr/>
        </p:nvSpPr>
        <p:spPr bwMode="auto">
          <a:xfrm>
            <a:off x="7377113" y="4154488"/>
            <a:ext cx="1585912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7EB206-C34A-4EB7-ABBB-1BA8B64CCAF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250825" y="1628775"/>
            <a:ext cx="31797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= 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.det		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-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.det		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+ a</a:t>
            </a:r>
            <a:r>
              <a:rPr lang="en-US" altLang="pt-BR" sz="2400" baseline="-25000">
                <a:latin typeface="Arial" panose="020B0604020202020204" pitchFamily="34" charset="0"/>
              </a:rPr>
              <a:t>13</a:t>
            </a:r>
            <a:r>
              <a:rPr lang="en-US" altLang="pt-BR" sz="2400">
                <a:latin typeface="Arial" panose="020B0604020202020204" pitchFamily="34" charset="0"/>
              </a:rPr>
              <a:t>.det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741488" y="1916113"/>
            <a:ext cx="1423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30" name="AutoShape 10"/>
          <p:cNvSpPr>
            <a:spLocks noChangeArrowheads="1"/>
          </p:cNvSpPr>
          <p:nvPr/>
        </p:nvSpPr>
        <p:spPr bwMode="auto">
          <a:xfrm>
            <a:off x="1689100" y="1920875"/>
            <a:ext cx="1585913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1" name="Text Box 11"/>
          <p:cNvSpPr txBox="1">
            <a:spLocks noChangeArrowheads="1"/>
          </p:cNvSpPr>
          <p:nvPr/>
        </p:nvSpPr>
        <p:spPr bwMode="auto">
          <a:xfrm>
            <a:off x="1671638" y="3281363"/>
            <a:ext cx="14239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32" name="AutoShape 12"/>
          <p:cNvSpPr>
            <a:spLocks noChangeArrowheads="1"/>
          </p:cNvSpPr>
          <p:nvPr/>
        </p:nvSpPr>
        <p:spPr bwMode="auto">
          <a:xfrm>
            <a:off x="1619250" y="3286125"/>
            <a:ext cx="1585913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3" name="Text Box 13"/>
          <p:cNvSpPr txBox="1">
            <a:spLocks noChangeArrowheads="1"/>
          </p:cNvSpPr>
          <p:nvPr/>
        </p:nvSpPr>
        <p:spPr bwMode="auto">
          <a:xfrm>
            <a:off x="1670050" y="4721225"/>
            <a:ext cx="1423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</a:p>
        </p:txBody>
      </p:sp>
      <p:sp>
        <p:nvSpPr>
          <p:cNvPr id="26634" name="AutoShape 14"/>
          <p:cNvSpPr>
            <a:spLocks noChangeArrowheads="1"/>
          </p:cNvSpPr>
          <p:nvPr/>
        </p:nvSpPr>
        <p:spPr bwMode="auto">
          <a:xfrm>
            <a:off x="1617663" y="4725988"/>
            <a:ext cx="1585912" cy="790575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5" name="Text Box 15"/>
          <p:cNvSpPr txBox="1">
            <a:spLocks noChangeArrowheads="1"/>
          </p:cNvSpPr>
          <p:nvPr/>
        </p:nvSpPr>
        <p:spPr bwMode="auto">
          <a:xfrm>
            <a:off x="5199063" y="1700213"/>
            <a:ext cx="2338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36" name="AutoShape 16"/>
          <p:cNvSpPr>
            <a:spLocks noChangeArrowheads="1"/>
          </p:cNvSpPr>
          <p:nvPr/>
        </p:nvSpPr>
        <p:spPr bwMode="auto">
          <a:xfrm>
            <a:off x="5146675" y="1704975"/>
            <a:ext cx="2520950" cy="107791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7" name="Oval 18"/>
          <p:cNvSpPr>
            <a:spLocks noChangeArrowheads="1"/>
          </p:cNvSpPr>
          <p:nvPr/>
        </p:nvSpPr>
        <p:spPr bwMode="auto">
          <a:xfrm>
            <a:off x="468313" y="1989138"/>
            <a:ext cx="576262" cy="57626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8" name="Oval 19"/>
          <p:cNvSpPr>
            <a:spLocks noChangeArrowheads="1"/>
          </p:cNvSpPr>
          <p:nvPr/>
        </p:nvSpPr>
        <p:spPr bwMode="auto">
          <a:xfrm>
            <a:off x="5219700" y="1700213"/>
            <a:ext cx="431800" cy="433387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39" name="Rectangle 20"/>
          <p:cNvSpPr>
            <a:spLocks noChangeArrowheads="1"/>
          </p:cNvSpPr>
          <p:nvPr/>
        </p:nvSpPr>
        <p:spPr bwMode="auto">
          <a:xfrm>
            <a:off x="5292725" y="1700213"/>
            <a:ext cx="2232025" cy="4333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0" name="Rectangle 21"/>
          <p:cNvSpPr>
            <a:spLocks noChangeArrowheads="1"/>
          </p:cNvSpPr>
          <p:nvPr/>
        </p:nvSpPr>
        <p:spPr bwMode="auto">
          <a:xfrm>
            <a:off x="5219700" y="1700213"/>
            <a:ext cx="503238" cy="10810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1" name="Freeform 22"/>
          <p:cNvSpPr>
            <a:spLocks/>
          </p:cNvSpPr>
          <p:nvPr/>
        </p:nvSpPr>
        <p:spPr bwMode="auto">
          <a:xfrm>
            <a:off x="900113" y="1546225"/>
            <a:ext cx="4319587" cy="442913"/>
          </a:xfrm>
          <a:custGeom>
            <a:avLst/>
            <a:gdLst>
              <a:gd name="T0" fmla="*/ 0 w 2721"/>
              <a:gd name="T1" fmla="*/ 2147483646 h 279"/>
              <a:gd name="T2" fmla="*/ 2147483646 w 2721"/>
              <a:gd name="T3" fmla="*/ 2147483646 h 279"/>
              <a:gd name="T4" fmla="*/ 2147483646 w 2721"/>
              <a:gd name="T5" fmla="*/ 2147483646 h 279"/>
              <a:gd name="T6" fmla="*/ 2147483646 w 2721"/>
              <a:gd name="T7" fmla="*/ 2147483646 h 279"/>
              <a:gd name="T8" fmla="*/ 2147483646 w 2721"/>
              <a:gd name="T9" fmla="*/ 2147483646 h 2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1"/>
              <a:gd name="T16" fmla="*/ 0 h 279"/>
              <a:gd name="T17" fmla="*/ 2721 w 2721"/>
              <a:gd name="T18" fmla="*/ 279 h 2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1" h="279">
                <a:moveTo>
                  <a:pt x="0" y="279"/>
                </a:moveTo>
                <a:cubicBezTo>
                  <a:pt x="124" y="210"/>
                  <a:pt x="249" y="142"/>
                  <a:pt x="408" y="97"/>
                </a:cubicBezTo>
                <a:cubicBezTo>
                  <a:pt x="567" y="52"/>
                  <a:pt x="665" y="14"/>
                  <a:pt x="952" y="7"/>
                </a:cubicBezTo>
                <a:cubicBezTo>
                  <a:pt x="1239" y="0"/>
                  <a:pt x="1837" y="22"/>
                  <a:pt x="2132" y="52"/>
                </a:cubicBezTo>
                <a:cubicBezTo>
                  <a:pt x="2427" y="82"/>
                  <a:pt x="2574" y="135"/>
                  <a:pt x="2721" y="188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2" name="Oval 23"/>
          <p:cNvSpPr>
            <a:spLocks noChangeArrowheads="1"/>
          </p:cNvSpPr>
          <p:nvPr/>
        </p:nvSpPr>
        <p:spPr bwMode="auto">
          <a:xfrm>
            <a:off x="468313" y="3429000"/>
            <a:ext cx="576262" cy="57626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3" name="Freeform 24"/>
          <p:cNvSpPr>
            <a:spLocks/>
          </p:cNvSpPr>
          <p:nvPr/>
        </p:nvSpPr>
        <p:spPr bwMode="auto">
          <a:xfrm>
            <a:off x="900113" y="2986088"/>
            <a:ext cx="5256212" cy="442912"/>
          </a:xfrm>
          <a:custGeom>
            <a:avLst/>
            <a:gdLst>
              <a:gd name="T0" fmla="*/ 0 w 2721"/>
              <a:gd name="T1" fmla="*/ 2147483646 h 279"/>
              <a:gd name="T2" fmla="*/ 2147483646 w 2721"/>
              <a:gd name="T3" fmla="*/ 2147483646 h 279"/>
              <a:gd name="T4" fmla="*/ 2147483646 w 2721"/>
              <a:gd name="T5" fmla="*/ 2147483646 h 279"/>
              <a:gd name="T6" fmla="*/ 2147483646 w 2721"/>
              <a:gd name="T7" fmla="*/ 2147483646 h 279"/>
              <a:gd name="T8" fmla="*/ 2147483646 w 2721"/>
              <a:gd name="T9" fmla="*/ 2147483646 h 2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1"/>
              <a:gd name="T16" fmla="*/ 0 h 279"/>
              <a:gd name="T17" fmla="*/ 2721 w 2721"/>
              <a:gd name="T18" fmla="*/ 279 h 2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1" h="279">
                <a:moveTo>
                  <a:pt x="0" y="279"/>
                </a:moveTo>
                <a:cubicBezTo>
                  <a:pt x="124" y="210"/>
                  <a:pt x="249" y="142"/>
                  <a:pt x="408" y="97"/>
                </a:cubicBezTo>
                <a:cubicBezTo>
                  <a:pt x="567" y="52"/>
                  <a:pt x="665" y="14"/>
                  <a:pt x="952" y="7"/>
                </a:cubicBezTo>
                <a:cubicBezTo>
                  <a:pt x="1239" y="0"/>
                  <a:pt x="1837" y="22"/>
                  <a:pt x="2132" y="52"/>
                </a:cubicBezTo>
                <a:cubicBezTo>
                  <a:pt x="2427" y="82"/>
                  <a:pt x="2574" y="135"/>
                  <a:pt x="2721" y="188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4" name="Oval 25"/>
          <p:cNvSpPr>
            <a:spLocks noChangeArrowheads="1"/>
          </p:cNvSpPr>
          <p:nvPr/>
        </p:nvSpPr>
        <p:spPr bwMode="auto">
          <a:xfrm>
            <a:off x="539750" y="4868863"/>
            <a:ext cx="576263" cy="57626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5" name="Freeform 26"/>
          <p:cNvSpPr>
            <a:spLocks/>
          </p:cNvSpPr>
          <p:nvPr/>
        </p:nvSpPr>
        <p:spPr bwMode="auto">
          <a:xfrm>
            <a:off x="900113" y="4437063"/>
            <a:ext cx="6119812" cy="442912"/>
          </a:xfrm>
          <a:custGeom>
            <a:avLst/>
            <a:gdLst>
              <a:gd name="T0" fmla="*/ 0 w 2721"/>
              <a:gd name="T1" fmla="*/ 2147483646 h 279"/>
              <a:gd name="T2" fmla="*/ 2147483646 w 2721"/>
              <a:gd name="T3" fmla="*/ 2147483646 h 279"/>
              <a:gd name="T4" fmla="*/ 2147483646 w 2721"/>
              <a:gd name="T5" fmla="*/ 2147483646 h 279"/>
              <a:gd name="T6" fmla="*/ 2147483646 w 2721"/>
              <a:gd name="T7" fmla="*/ 2147483646 h 279"/>
              <a:gd name="T8" fmla="*/ 2147483646 w 2721"/>
              <a:gd name="T9" fmla="*/ 2147483646 h 2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1"/>
              <a:gd name="T16" fmla="*/ 0 h 279"/>
              <a:gd name="T17" fmla="*/ 2721 w 2721"/>
              <a:gd name="T18" fmla="*/ 279 h 2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1" h="279">
                <a:moveTo>
                  <a:pt x="0" y="279"/>
                </a:moveTo>
                <a:cubicBezTo>
                  <a:pt x="124" y="210"/>
                  <a:pt x="249" y="142"/>
                  <a:pt x="408" y="97"/>
                </a:cubicBezTo>
                <a:cubicBezTo>
                  <a:pt x="567" y="52"/>
                  <a:pt x="665" y="14"/>
                  <a:pt x="952" y="7"/>
                </a:cubicBezTo>
                <a:cubicBezTo>
                  <a:pt x="1239" y="0"/>
                  <a:pt x="1837" y="22"/>
                  <a:pt x="2132" y="52"/>
                </a:cubicBezTo>
                <a:cubicBezTo>
                  <a:pt x="2427" y="82"/>
                  <a:pt x="2574" y="135"/>
                  <a:pt x="2721" y="188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triangle" w="lg" len="lg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6" name="Text Box 27"/>
          <p:cNvSpPr txBox="1">
            <a:spLocks noChangeArrowheads="1"/>
          </p:cNvSpPr>
          <p:nvPr/>
        </p:nvSpPr>
        <p:spPr bwMode="auto">
          <a:xfrm>
            <a:off x="5200650" y="3138488"/>
            <a:ext cx="23383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47" name="AutoShape 28"/>
          <p:cNvSpPr>
            <a:spLocks noChangeArrowheads="1"/>
          </p:cNvSpPr>
          <p:nvPr/>
        </p:nvSpPr>
        <p:spPr bwMode="auto">
          <a:xfrm>
            <a:off x="5148263" y="3143250"/>
            <a:ext cx="2520950" cy="107791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8" name="Oval 29"/>
          <p:cNvSpPr>
            <a:spLocks noChangeArrowheads="1"/>
          </p:cNvSpPr>
          <p:nvPr/>
        </p:nvSpPr>
        <p:spPr bwMode="auto">
          <a:xfrm>
            <a:off x="6156325" y="3138488"/>
            <a:ext cx="431800" cy="433387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49" name="Rectangle 30"/>
          <p:cNvSpPr>
            <a:spLocks noChangeArrowheads="1"/>
          </p:cNvSpPr>
          <p:nvPr/>
        </p:nvSpPr>
        <p:spPr bwMode="auto">
          <a:xfrm>
            <a:off x="5294313" y="3138488"/>
            <a:ext cx="2232025" cy="4333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0" name="Rectangle 31"/>
          <p:cNvSpPr>
            <a:spLocks noChangeArrowheads="1"/>
          </p:cNvSpPr>
          <p:nvPr/>
        </p:nvSpPr>
        <p:spPr bwMode="auto">
          <a:xfrm>
            <a:off x="6084888" y="3138488"/>
            <a:ext cx="503237" cy="1081087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1" name="Text Box 32"/>
          <p:cNvSpPr txBox="1">
            <a:spLocks noChangeArrowheads="1"/>
          </p:cNvSpPr>
          <p:nvPr/>
        </p:nvSpPr>
        <p:spPr bwMode="auto">
          <a:xfrm>
            <a:off x="5200650" y="4651375"/>
            <a:ext cx="23383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11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22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31	</a:t>
            </a:r>
            <a:r>
              <a:rPr lang="en-US" altLang="pt-BR" sz="2000">
                <a:latin typeface="Arial" panose="020B0604020202020204" pitchFamily="34" charset="0"/>
              </a:rPr>
              <a:t>a</a:t>
            </a:r>
            <a:r>
              <a:rPr lang="en-US" altLang="pt-BR" sz="2000" baseline="-25000">
                <a:latin typeface="Arial" panose="020B0604020202020204" pitchFamily="34" charset="0"/>
              </a:rPr>
              <a:t>32</a:t>
            </a:r>
            <a:r>
              <a:rPr lang="en-US" altLang="pt-BR" sz="2000">
                <a:latin typeface="Arial" panose="020B0604020202020204" pitchFamily="34" charset="0"/>
              </a:rPr>
              <a:t>	a</a:t>
            </a:r>
            <a:r>
              <a:rPr lang="en-US" altLang="pt-BR" sz="2000" baseline="-25000">
                <a:latin typeface="Arial" panose="020B0604020202020204" pitchFamily="34" charset="0"/>
              </a:rPr>
              <a:t>33</a:t>
            </a:r>
          </a:p>
        </p:txBody>
      </p:sp>
      <p:sp>
        <p:nvSpPr>
          <p:cNvPr id="26652" name="AutoShape 33"/>
          <p:cNvSpPr>
            <a:spLocks noChangeArrowheads="1"/>
          </p:cNvSpPr>
          <p:nvPr/>
        </p:nvSpPr>
        <p:spPr bwMode="auto">
          <a:xfrm>
            <a:off x="5148263" y="4656138"/>
            <a:ext cx="2520950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3" name="Oval 34"/>
          <p:cNvSpPr>
            <a:spLocks noChangeArrowheads="1"/>
          </p:cNvSpPr>
          <p:nvPr/>
        </p:nvSpPr>
        <p:spPr bwMode="auto">
          <a:xfrm>
            <a:off x="7092950" y="4651375"/>
            <a:ext cx="431800" cy="433388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4" name="Rectangle 35"/>
          <p:cNvSpPr>
            <a:spLocks noChangeArrowheads="1"/>
          </p:cNvSpPr>
          <p:nvPr/>
        </p:nvSpPr>
        <p:spPr bwMode="auto">
          <a:xfrm>
            <a:off x="5294313" y="4651375"/>
            <a:ext cx="2232025" cy="433388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6655" name="Rectangle 36"/>
          <p:cNvSpPr>
            <a:spLocks noChangeArrowheads="1"/>
          </p:cNvSpPr>
          <p:nvPr/>
        </p:nvSpPr>
        <p:spPr bwMode="auto">
          <a:xfrm>
            <a:off x="7092950" y="4651375"/>
            <a:ext cx="503238" cy="1081088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49D3FB-1503-4721-9F71-AF7CBAAA314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Assim, det A = a</a:t>
            </a:r>
            <a:r>
              <a:rPr lang="pt-BR" altLang="pt-BR" baseline="-25000" smtClean="0"/>
              <a:t>11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11</a:t>
            </a:r>
            <a:r>
              <a:rPr lang="pt-BR" altLang="pt-BR" smtClean="0">
                <a:sym typeface="Symbol" panose="05050102010706020507" pitchFamily="18" charset="2"/>
              </a:rPr>
              <a:t> + </a:t>
            </a:r>
            <a:r>
              <a:rPr lang="pt-BR" altLang="pt-BR" smtClean="0"/>
              <a:t>a</a:t>
            </a:r>
            <a:r>
              <a:rPr lang="pt-BR" altLang="pt-BR" baseline="-25000" smtClean="0"/>
              <a:t>12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12</a:t>
            </a:r>
            <a:r>
              <a:rPr lang="pt-BR" altLang="pt-BR" smtClean="0">
                <a:sym typeface="Symbol" panose="05050102010706020507" pitchFamily="18" charset="2"/>
              </a:rPr>
              <a:t> + </a:t>
            </a:r>
            <a:r>
              <a:rPr lang="pt-BR" altLang="pt-BR" smtClean="0"/>
              <a:t>a</a:t>
            </a:r>
            <a:r>
              <a:rPr lang="pt-BR" altLang="pt-BR" baseline="-25000" smtClean="0"/>
              <a:t>13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13</a:t>
            </a:r>
            <a:r>
              <a:rPr lang="pt-BR" altLang="pt-BR" smtClean="0">
                <a:sym typeface="Symbol" panose="05050102010706020507" pitchFamily="18" charset="2"/>
              </a:rPr>
              <a:t> 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Onde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= (-1)</a:t>
            </a:r>
            <a:r>
              <a:rPr lang="pt-BR" altLang="pt-BR" baseline="30000" smtClean="0">
                <a:sym typeface="Symbol" panose="05050102010706020507" pitchFamily="18" charset="2"/>
              </a:rPr>
              <a:t>i+j</a:t>
            </a:r>
            <a:r>
              <a:rPr lang="pt-BR" altLang="pt-BR" smtClean="0">
                <a:sym typeface="Symbol" panose="05050102010706020507" pitchFamily="18" charset="2"/>
              </a:rPr>
              <a:t>|A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| = </a:t>
            </a:r>
            <a:r>
              <a:rPr lang="pt-BR" altLang="pt-BR" i="1" smtClean="0">
                <a:sym typeface="Symbol" panose="05050102010706020507" pitchFamily="18" charset="2"/>
              </a:rPr>
              <a:t>cofator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e 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é a submatriz da matriz inicial, retiradas a i-ésima linha e j-ésima coluna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Para matrizes de ordem n: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det A</a:t>
            </a:r>
            <a:r>
              <a:rPr lang="pt-BR" altLang="pt-BR" baseline="-25000" smtClean="0">
                <a:sym typeface="Symbol" panose="05050102010706020507" pitchFamily="18" charset="2"/>
              </a:rPr>
              <a:t>nxn</a:t>
            </a:r>
            <a:r>
              <a:rPr lang="pt-BR" altLang="pt-BR" smtClean="0">
                <a:sym typeface="Symbol" panose="05050102010706020507" pitchFamily="18" charset="2"/>
              </a:rPr>
              <a:t> = </a:t>
            </a:r>
            <a:r>
              <a:rPr lang="el-GR" altLang="pt-BR" smtClean="0">
                <a:sym typeface="Symbol" panose="05050102010706020507" pitchFamily="18" charset="2"/>
              </a:rPr>
              <a:t>Σ</a:t>
            </a:r>
            <a:r>
              <a:rPr lang="pt-BR" altLang="pt-BR" baseline="-25000" smtClean="0">
                <a:sym typeface="Symbol" panose="05050102010706020507" pitchFamily="18" charset="2"/>
              </a:rPr>
              <a:t>j=1</a:t>
            </a:r>
            <a:r>
              <a:rPr lang="pt-BR" altLang="pt-BR" baseline="30000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 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endParaRPr lang="el-GR" altLang="pt-BR" baseline="-250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DFDBB1-6E4C-4BF9-8747-D1895E3B4D2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0484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  <a:blipFill rotWithShape="0">
            <a:blip r:embed="rId2"/>
            <a:stretch>
              <a:fillRect l="-1445" t="-2695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095375" y="2578100"/>
            <a:ext cx="660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|A| =                              = -2.</a:t>
            </a:r>
            <a:r>
              <a:rPr lang="en-US" altLang="pt-BR" sz="2400">
                <a:latin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altLang="pt-BR" sz="2400" baseline="-25000">
                <a:latin typeface="Arial" panose="020B0604020202020204" pitchFamily="34" charset="0"/>
                <a:sym typeface="Symbol" panose="05050102010706020507" pitchFamily="18" charset="2"/>
              </a:rPr>
              <a:t>12</a:t>
            </a:r>
            <a:r>
              <a:rPr lang="en-US" altLang="pt-BR" sz="2400">
                <a:latin typeface="Arial" panose="020B0604020202020204" pitchFamily="34" charset="0"/>
                <a:sym typeface="Symbol" panose="05050102010706020507" pitchFamily="18" charset="2"/>
              </a:rPr>
              <a:t> + 1.</a:t>
            </a:r>
            <a:r>
              <a:rPr lang="en-US" altLang="pt-BR" sz="2400" baseline="-25000">
                <a:latin typeface="Arial" panose="020B0604020202020204" pitchFamily="34" charset="0"/>
                <a:sym typeface="Symbol" panose="05050102010706020507" pitchFamily="18" charset="2"/>
              </a:rPr>
              <a:t>22</a:t>
            </a:r>
            <a:r>
              <a:rPr lang="en-US" altLang="pt-BR" sz="2400">
                <a:latin typeface="Arial" panose="020B0604020202020204" pitchFamily="34" charset="0"/>
                <a:sym typeface="Symbol" panose="05050102010706020507" pitchFamily="18" charset="2"/>
              </a:rPr>
              <a:t> + (-1)</a:t>
            </a:r>
            <a:r>
              <a:rPr lang="en-US" altLang="pt-BR" sz="2400" baseline="-25000">
                <a:latin typeface="Arial" panose="020B0604020202020204" pitchFamily="34" charset="0"/>
                <a:sym typeface="Symbol" panose="05050102010706020507" pitchFamily="18" charset="2"/>
              </a:rPr>
              <a:t>32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1958975" y="2224088"/>
            <a:ext cx="22844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 dirty="0">
                <a:latin typeface="Arial" panose="020B0604020202020204" pitchFamily="34" charset="0"/>
              </a:rPr>
              <a:t> 1	-2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 dirty="0">
                <a:latin typeface="Arial" panose="020B0604020202020204" pitchFamily="34" charset="0"/>
              </a:rPr>
              <a:t> 2	 1	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 dirty="0">
                <a:latin typeface="Arial" panose="020B0604020202020204" pitchFamily="34" charset="0"/>
              </a:rPr>
              <a:t>-2	-1	2</a:t>
            </a:r>
          </a:p>
        </p:txBody>
      </p:sp>
      <p:sp>
        <p:nvSpPr>
          <p:cNvPr id="28679" name="Line 6"/>
          <p:cNvSpPr>
            <a:spLocks noChangeShapeType="1"/>
          </p:cNvSpPr>
          <p:nvPr/>
        </p:nvSpPr>
        <p:spPr bwMode="auto">
          <a:xfrm>
            <a:off x="1908175" y="220503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>
            <a:off x="4284663" y="220503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2843213" y="2133600"/>
            <a:ext cx="504825" cy="1366838"/>
          </a:xfrm>
          <a:prstGeom prst="rect">
            <a:avLst/>
          </a:prstGeom>
          <a:noFill/>
          <a:ln w="28575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60747" y="3588916"/>
            <a:ext cx="8028880" cy="2288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607424" y="2602084"/>
            <a:ext cx="3698054" cy="433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54A6F-AC22-4546-A5B3-405D272DFDC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970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O desenvolvimento de Laplace é uma fórmula de recorrência que permite calcular o determinante de uma matriz de ordem </a:t>
            </a:r>
            <a:r>
              <a:rPr lang="pt-BR" altLang="pt-BR" i="1" smtClean="0"/>
              <a:t>n</a:t>
            </a:r>
            <a:r>
              <a:rPr lang="pt-BR" altLang="pt-BR" smtClean="0"/>
              <a:t>, a partir dos determinantes das submatrizes quadradas de ordem </a:t>
            </a:r>
            <a:r>
              <a:rPr lang="pt-BR" altLang="pt-BR" i="1" smtClean="0"/>
              <a:t>n-1</a:t>
            </a:r>
            <a:endParaRPr lang="el-GR" altLang="pt-BR" i="1" baseline="-25000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CF7E6B-17FB-4223-B1C5-0C275075A63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150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  <a:blipFill rotWithShape="0">
            <a:blip r:embed="rId2"/>
            <a:stretch>
              <a:fillRect l="-1662" t="-1617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5" name="Retângulo 4"/>
          <p:cNvSpPr/>
          <p:nvPr/>
        </p:nvSpPr>
        <p:spPr>
          <a:xfrm>
            <a:off x="457200" y="3284984"/>
            <a:ext cx="80288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BC4015-C4A8-4FEF-B098-89F25518F5B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Determinante</a:t>
            </a:r>
            <a:br>
              <a:rPr lang="pt-BR" sz="4000" smtClean="0"/>
            </a:br>
            <a:r>
              <a:rPr lang="pt-BR" sz="3200" smtClean="0"/>
              <a:t>Desenvolvimento de Laplace</a:t>
            </a:r>
          </a:p>
        </p:txBody>
      </p:sp>
      <p:sp>
        <p:nvSpPr>
          <p:cNvPr id="21508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  <a:blipFill rotWithShape="0">
            <a:blip r:embed="rId2"/>
            <a:stretch>
              <a:fillRect l="-1445" t="-2695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93738" y="2205038"/>
            <a:ext cx="66865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-1	 2	3   -4        -5	   2	3   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4	 2	0    0   =    0      2     0    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-1	 2       -3    0        -5      2    -3   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 2         5        3    1        -8      5     3    1 </a:t>
            </a:r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3419475" y="218598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755650" y="218598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3924300" y="220503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>
            <a:off x="6105525" y="2205038"/>
            <a:ext cx="0" cy="158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940152" y="5352073"/>
            <a:ext cx="1368152" cy="27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 L3 + L2</a:t>
            </a:r>
            <a:endParaRPr lang="pt-BR" sz="1600" dirty="0"/>
          </a:p>
        </p:txBody>
      </p:sp>
      <p:sp>
        <p:nvSpPr>
          <p:cNvPr id="10" name="Retângulo 9"/>
          <p:cNvSpPr/>
          <p:nvPr/>
        </p:nvSpPr>
        <p:spPr>
          <a:xfrm>
            <a:off x="251520" y="3954189"/>
            <a:ext cx="8028880" cy="18213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Hoje vimos...</a:t>
            </a: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Determinantes</a:t>
            </a:r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5040B59-2F58-4BD7-9A96-D02C47A6048B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28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B93F91-321E-42F9-9676-4768B4AABC7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3795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Álgebra Linear</a:t>
            </a:r>
            <a:br>
              <a:rPr lang="pt-BR" altLang="pt-BR" sz="4000" smtClean="0"/>
            </a:br>
            <a:r>
              <a:rPr lang="pt-BR" altLang="pt-BR" sz="4000" smtClean="0"/>
              <a:t>Determinante e Matriz Inversa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5F7B90-8116-4D07-903F-56E4C3F3D92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17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Conceitos Preliminares</a:t>
            </a:r>
          </a:p>
        </p:txBody>
      </p:sp>
      <p:sp>
        <p:nvSpPr>
          <p:cNvPr id="7172" name="Rectangle 3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Considere o sistema </a:t>
            </a:r>
            <a:r>
              <a:rPr lang="pt-BR" altLang="pt-BR" sz="2800" i="1" smtClean="0"/>
              <a:t>ax = b</a:t>
            </a:r>
            <a:r>
              <a:rPr lang="pt-BR" altLang="pt-BR" sz="2800" smtClean="0"/>
              <a:t>, </a:t>
            </a:r>
            <a:r>
              <a:rPr lang="pt-BR" altLang="pt-BR" sz="2800" i="1" smtClean="0"/>
              <a:t>a </a:t>
            </a:r>
            <a:r>
              <a:rPr lang="pt-BR" altLang="pt-BR" sz="2800" i="1" smtClean="0">
                <a:sym typeface="Symbol" panose="05050102010706020507" pitchFamily="18" charset="2"/>
              </a:rPr>
              <a:t> 0</a:t>
            </a:r>
            <a:r>
              <a:rPr lang="pt-BR" altLang="pt-BR" sz="2800" smtClean="0">
                <a:sym typeface="Symbol" panose="05050102010706020507" pitchFamily="18" charset="2"/>
              </a:rPr>
              <a:t>.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A solução para este sistema é </a:t>
            </a:r>
            <a:r>
              <a:rPr lang="pt-BR" altLang="pt-BR" sz="2800" i="1" smtClean="0">
                <a:sym typeface="Symbol" panose="05050102010706020507" pitchFamily="18" charset="2"/>
              </a:rPr>
              <a:t>x = b/a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Observe que o denominador está associado à matriz dos coeficientes do sistema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Em um sistema 2x2 teríamos:</a:t>
            </a:r>
          </a:p>
        </p:txBody>
      </p:sp>
      <p:sp>
        <p:nvSpPr>
          <p:cNvPr id="7173" name="Text Box 32"/>
          <p:cNvSpPr txBox="1">
            <a:spLocks noChangeArrowheads="1"/>
          </p:cNvSpPr>
          <p:nvPr/>
        </p:nvSpPr>
        <p:spPr bwMode="auto">
          <a:xfrm>
            <a:off x="969963" y="4405313"/>
            <a:ext cx="24796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 = b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 + 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 = b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174" name="AutoShape 33"/>
          <p:cNvSpPr>
            <a:spLocks/>
          </p:cNvSpPr>
          <p:nvPr/>
        </p:nvSpPr>
        <p:spPr bwMode="auto">
          <a:xfrm>
            <a:off x="827088" y="4433888"/>
            <a:ext cx="142875" cy="865187"/>
          </a:xfrm>
          <a:prstGeom prst="leftBrace">
            <a:avLst>
              <a:gd name="adj1" fmla="val 504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5" name="AutoShape 37"/>
          <p:cNvSpPr>
            <a:spLocks noChangeArrowheads="1"/>
          </p:cNvSpPr>
          <p:nvPr/>
        </p:nvSpPr>
        <p:spPr bwMode="auto">
          <a:xfrm>
            <a:off x="3492500" y="4581525"/>
            <a:ext cx="935038" cy="719138"/>
          </a:xfrm>
          <a:prstGeom prst="rightArrow">
            <a:avLst>
              <a:gd name="adj1" fmla="val 50000"/>
              <a:gd name="adj2" fmla="val 3250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6" name="Text Box 38"/>
          <p:cNvSpPr txBox="1">
            <a:spLocks noChangeArrowheads="1"/>
          </p:cNvSpPr>
          <p:nvPr/>
        </p:nvSpPr>
        <p:spPr bwMode="auto">
          <a:xfrm>
            <a:off x="4787900" y="4149725"/>
            <a:ext cx="265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 =   b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 – b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7177" name="Line 39"/>
          <p:cNvSpPr>
            <a:spLocks noChangeShapeType="1"/>
          </p:cNvSpPr>
          <p:nvPr/>
        </p:nvSpPr>
        <p:spPr bwMode="auto">
          <a:xfrm>
            <a:off x="5435600" y="4652963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78" name="Text Box 40"/>
          <p:cNvSpPr txBox="1">
            <a:spLocks noChangeArrowheads="1"/>
          </p:cNvSpPr>
          <p:nvPr/>
        </p:nvSpPr>
        <p:spPr bwMode="auto">
          <a:xfrm>
            <a:off x="5421313" y="4581525"/>
            <a:ext cx="210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7179" name="Text Box 41"/>
          <p:cNvSpPr txBox="1">
            <a:spLocks noChangeArrowheads="1"/>
          </p:cNvSpPr>
          <p:nvPr/>
        </p:nvSpPr>
        <p:spPr bwMode="auto">
          <a:xfrm>
            <a:off x="4787900" y="5060950"/>
            <a:ext cx="265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x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 =   b</a:t>
            </a:r>
            <a:r>
              <a:rPr lang="en-US" altLang="pt-BR" sz="2400" baseline="-25000">
                <a:latin typeface="Arial" panose="020B0604020202020204" pitchFamily="34" charset="0"/>
              </a:rPr>
              <a:t>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 – b</a:t>
            </a:r>
            <a:r>
              <a:rPr lang="en-US" altLang="pt-BR" sz="2400" baseline="-25000">
                <a:latin typeface="Arial" panose="020B0604020202020204" pitchFamily="34" charset="0"/>
              </a:rPr>
              <a:t>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7180" name="Line 42"/>
          <p:cNvSpPr>
            <a:spLocks noChangeShapeType="1"/>
          </p:cNvSpPr>
          <p:nvPr/>
        </p:nvSpPr>
        <p:spPr bwMode="auto">
          <a:xfrm>
            <a:off x="5435600" y="5564188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181" name="Text Box 43"/>
          <p:cNvSpPr txBox="1">
            <a:spLocks noChangeArrowheads="1"/>
          </p:cNvSpPr>
          <p:nvPr/>
        </p:nvSpPr>
        <p:spPr bwMode="auto">
          <a:xfrm>
            <a:off x="5421313" y="5492750"/>
            <a:ext cx="210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11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22</a:t>
            </a:r>
            <a:r>
              <a:rPr lang="en-US" altLang="pt-BR" sz="2400">
                <a:latin typeface="Arial" panose="020B0604020202020204" pitchFamily="34" charset="0"/>
              </a:rPr>
              <a:t> – a</a:t>
            </a:r>
            <a:r>
              <a:rPr lang="en-US" altLang="pt-BR" sz="2400" baseline="-25000">
                <a:latin typeface="Arial" panose="020B0604020202020204" pitchFamily="34" charset="0"/>
              </a:rPr>
              <a:t>12</a:t>
            </a:r>
            <a:r>
              <a:rPr lang="en-US" altLang="pt-BR" sz="2400">
                <a:latin typeface="Arial" panose="020B0604020202020204" pitchFamily="34" charset="0"/>
              </a:rPr>
              <a:t>a</a:t>
            </a:r>
            <a:r>
              <a:rPr lang="en-US" altLang="pt-BR" sz="2400" baseline="-2500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7182" name="AutoShape 44"/>
          <p:cNvSpPr>
            <a:spLocks/>
          </p:cNvSpPr>
          <p:nvPr/>
        </p:nvSpPr>
        <p:spPr bwMode="auto">
          <a:xfrm>
            <a:off x="4643438" y="4076700"/>
            <a:ext cx="215900" cy="1944688"/>
          </a:xfrm>
          <a:prstGeom prst="leftBrace">
            <a:avLst>
              <a:gd name="adj1" fmla="val 75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83" name="AutoShape 45"/>
          <p:cNvSpPr>
            <a:spLocks noChangeArrowheads="1"/>
          </p:cNvSpPr>
          <p:nvPr/>
        </p:nvSpPr>
        <p:spPr bwMode="auto">
          <a:xfrm>
            <a:off x="7596188" y="4941888"/>
            <a:ext cx="288925" cy="935037"/>
          </a:xfrm>
          <a:prstGeom prst="curvedLeftArrow">
            <a:avLst>
              <a:gd name="adj1" fmla="val 64725"/>
              <a:gd name="adj2" fmla="val 129450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6588125" y="5969000"/>
            <a:ext cx="1806575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Denominadores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iguais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Matriz Adjunta</a:t>
            </a:r>
          </a:p>
          <a:p>
            <a:r>
              <a:rPr lang="pt-BR" altLang="pt-BR" smtClean="0"/>
              <a:t>Matriz Inversa</a:t>
            </a:r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C5730A-31A3-498F-90C6-F5A7EE959CD1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30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xfrm>
            <a:off x="6796088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BAC069-7266-4A76-AF3C-1045D876152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584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Adjunta</a:t>
            </a:r>
            <a:endParaRPr lang="pt-BR" altLang="pt-BR" sz="3200" smtClean="0"/>
          </a:p>
        </p:txBody>
      </p:sp>
      <p:sp>
        <p:nvSpPr>
          <p:cNvPr id="3584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/>
            <a:r>
              <a:rPr lang="pt-BR" altLang="pt-BR" smtClean="0"/>
              <a:t>Dados todos os possíveis cofatores de A (</a:t>
            </a:r>
            <a:r>
              <a:rPr lang="pt-BR" altLang="pt-BR" smtClean="0">
                <a:sym typeface="Symbol" panose="05050102010706020507" pitchFamily="18" charset="2"/>
              </a:rPr>
              <a:t>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), podemos montar uma matriz cujos elementos são esses cofatores (A) = 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Lembrando que 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 = (-1)</a:t>
            </a:r>
            <a:r>
              <a:rPr lang="pt-BR" altLang="pt-BR" baseline="30000" smtClean="0">
                <a:sym typeface="Symbol" panose="05050102010706020507" pitchFamily="18" charset="2"/>
              </a:rPr>
              <a:t>i+j</a:t>
            </a:r>
            <a:r>
              <a:rPr lang="pt-BR" altLang="pt-BR" smtClean="0">
                <a:sym typeface="Symbol" panose="05050102010706020507" pitchFamily="18" charset="2"/>
              </a:rPr>
              <a:t>|A</a:t>
            </a:r>
            <a:r>
              <a:rPr lang="pt-BR" altLang="pt-BR" baseline="-25000" smtClean="0">
                <a:sym typeface="Symbol" panose="05050102010706020507" pitchFamily="18" charset="2"/>
              </a:rPr>
              <a:t>ij</a:t>
            </a:r>
            <a:r>
              <a:rPr lang="pt-BR" altLang="pt-BR" smtClean="0">
                <a:sym typeface="Symbol" panose="05050102010706020507" pitchFamily="18" charset="2"/>
              </a:rPr>
              <a:t>| 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A matriz adjunta de A é a transposta da matriz dos cofatores de 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adj A = ( A )’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Teorema: A.A’ = A.(adj A) = (det A).I</a:t>
            </a:r>
            <a:r>
              <a:rPr lang="pt-BR" altLang="pt-BR" baseline="-25000" smtClean="0">
                <a:sym typeface="Symbol" panose="05050102010706020507" pitchFamily="18" charset="2"/>
              </a:rPr>
              <a:t>n</a:t>
            </a:r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4284663" y="26368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844800" y="537368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357813" y="6021388"/>
            <a:ext cx="1933575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Matriz identidade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de ordem n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V="1">
            <a:off x="6437313" y="5805488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071813" y="5946775"/>
            <a:ext cx="1501775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Adjunta de A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4151313" y="5730875"/>
            <a:ext cx="1444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5851" name="Line 5"/>
          <p:cNvSpPr>
            <a:spLocks noChangeShapeType="1"/>
          </p:cNvSpPr>
          <p:nvPr/>
        </p:nvSpPr>
        <p:spPr bwMode="auto">
          <a:xfrm>
            <a:off x="2514600" y="480695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smtClean="0"/>
              <a:t>Matriz Adjunta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196752"/>
            <a:ext cx="8579296" cy="4929411"/>
          </a:xfrm>
          <a:blipFill rotWithShape="0">
            <a:blip r:embed="rId2"/>
            <a:stretch>
              <a:fillRect l="-1208" t="-1236"/>
            </a:stretch>
          </a:blipFill>
          <a:extLst/>
        </p:spPr>
        <p:txBody>
          <a:bodyPr/>
          <a:lstStyle/>
          <a:p>
            <a:r>
              <a:rPr lang="pt-BR">
                <a:noFill/>
              </a:rPr>
              <a:t> </a:t>
            </a:r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4D7F84-8E22-4413-90D5-2F777A302400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32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619672" y="2204864"/>
            <a:ext cx="38164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051720" y="3284984"/>
            <a:ext cx="38164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979712" y="4365104"/>
            <a:ext cx="38164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D5A6A3-672F-42C0-A289-4EBDDDCDE05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7891" name="Rectangle 9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37892" name="Rectangle 10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Definição: Dada uma matriz quadrada A de ordem </a:t>
            </a:r>
            <a:r>
              <a:rPr lang="pt-BR" altLang="pt-BR" i="1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, chamamos de inversa de A a uma matriz B tal que A.B = B.A = I</a:t>
            </a:r>
            <a:r>
              <a:rPr lang="pt-BR" altLang="pt-BR" baseline="-25000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, onde I</a:t>
            </a:r>
            <a:r>
              <a:rPr lang="pt-BR" altLang="pt-BR" baseline="-25000" smtClean="0">
                <a:sym typeface="Symbol" panose="05050102010706020507" pitchFamily="18" charset="2"/>
              </a:rPr>
              <a:t>n</a:t>
            </a:r>
            <a:r>
              <a:rPr lang="pt-BR" altLang="pt-BR" smtClean="0">
                <a:sym typeface="Symbol" panose="05050102010706020507" pitchFamily="18" charset="2"/>
              </a:rPr>
              <a:t> é a matriz identidade de ordem 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Escrevemos 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para indicar a inversa de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3B0B8-EBB6-4006-B49C-3AF4ECFEF63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Exemplo: Se A =                   , encontre a inversa de 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Ou seja, queremos encontrar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tal que A.A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= 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.A = I</a:t>
            </a:r>
            <a:r>
              <a:rPr lang="pt-BR" altLang="pt-BR" baseline="-25000" smtClean="0">
                <a:sym typeface="Symbol" panose="05050102010706020507" pitchFamily="18" charset="2"/>
              </a:rPr>
              <a:t>3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759200" y="14049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11	4</a:t>
            </a:r>
          </a:p>
        </p:txBody>
      </p:sp>
      <p:sp>
        <p:nvSpPr>
          <p:cNvPr id="38918" name="AutoShape 5"/>
          <p:cNvSpPr>
            <a:spLocks noChangeArrowheads="1"/>
          </p:cNvSpPr>
          <p:nvPr/>
        </p:nvSpPr>
        <p:spPr bwMode="auto">
          <a:xfrm>
            <a:off x="3635375" y="13414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3182938" y="33480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a	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c	d</a:t>
            </a:r>
          </a:p>
        </p:txBody>
      </p:sp>
      <p:sp>
        <p:nvSpPr>
          <p:cNvPr id="38920" name="AutoShape 7"/>
          <p:cNvSpPr>
            <a:spLocks noChangeArrowheads="1"/>
          </p:cNvSpPr>
          <p:nvPr/>
        </p:nvSpPr>
        <p:spPr bwMode="auto">
          <a:xfrm>
            <a:off x="3059113" y="32845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2051050" y="3563938"/>
            <a:ext cx="1155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A</a:t>
            </a:r>
            <a:r>
              <a:rPr lang="en-US" altLang="pt-BR" baseline="30000">
                <a:latin typeface="Arial" panose="020B0604020202020204" pitchFamily="34" charset="0"/>
              </a:rPr>
              <a:t>-1</a:t>
            </a:r>
            <a:r>
              <a:rPr lang="en-US" altLang="pt-BR">
                <a:latin typeface="Arial" panose="020B0604020202020204" pitchFamily="34" charset="0"/>
              </a:rPr>
              <a:t>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8C4FE6-5651-4A1A-80B6-BE9FD735BAA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600200" y="18367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11	4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1476375" y="17732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255963" y="18367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a	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c	d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132138" y="17732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4859338" y="2060575"/>
            <a:ext cx="392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39945" name="Text Box 10"/>
          <p:cNvSpPr txBox="1">
            <a:spLocks noChangeArrowheads="1"/>
          </p:cNvSpPr>
          <p:nvPr/>
        </p:nvSpPr>
        <p:spPr bwMode="auto">
          <a:xfrm>
            <a:off x="5343525" y="18367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0	1</a:t>
            </a:r>
          </a:p>
        </p:txBody>
      </p:sp>
      <p:sp>
        <p:nvSpPr>
          <p:cNvPr id="39946" name="AutoShape 11"/>
          <p:cNvSpPr>
            <a:spLocks noChangeArrowheads="1"/>
          </p:cNvSpPr>
          <p:nvPr/>
        </p:nvSpPr>
        <p:spPr bwMode="auto">
          <a:xfrm>
            <a:off x="5219700" y="17732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539750" y="3284538"/>
            <a:ext cx="3108325" cy="2236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Temos assim: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6a + 2c   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6b + 2d  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11a + 4c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11b + 4d = 1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140200" y="3284538"/>
            <a:ext cx="3698875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Resolvendo o sistema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encontramos: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a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b =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c = -11/2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800">
                <a:latin typeface="Arial" panose="020B0604020202020204" pitchFamily="34" charset="0"/>
              </a:rPr>
              <a:t>	d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8FDFA9-98D9-49F8-B9C4-A09BCEC8052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096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Observações: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Se A e B são matrizes quadradas de mesma ordem e inversíveis, então AB é inversível e (AB)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= B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.A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pt-BR" altLang="pt-BR" sz="2000" smtClean="0">
                <a:sym typeface="Symbol" panose="05050102010706020507" pitchFamily="18" charset="2"/>
              </a:rPr>
              <a:t>(AB)(B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 = A(BB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 = AIA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 = AA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 = I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pt-BR" altLang="pt-BR" sz="2000" smtClean="0">
                <a:sym typeface="Symbol" panose="05050102010706020507" pitchFamily="18" charset="2"/>
              </a:rPr>
              <a:t>E para (B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)(AB) = I?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pt-BR" altLang="pt-BR" sz="2000" smtClean="0">
                <a:sym typeface="Symbol" panose="05050102010706020507" pitchFamily="18" charset="2"/>
              </a:rPr>
              <a:t>(B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)(AB) = 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(A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A)B = 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IB = B</a:t>
            </a:r>
            <a:r>
              <a:rPr lang="pt-BR" altLang="pt-BR" sz="2000" baseline="30000" smtClean="0">
                <a:sym typeface="Symbol" panose="05050102010706020507" pitchFamily="18" charset="2"/>
              </a:rPr>
              <a:t>-1</a:t>
            </a:r>
            <a:r>
              <a:rPr lang="pt-BR" altLang="pt-BR" sz="2000" smtClean="0">
                <a:sym typeface="Symbol" panose="05050102010706020507" pitchFamily="18" charset="2"/>
              </a:rPr>
              <a:t>B = I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Se A é uma matriz quadrada e existe uma matriz B tal que BA = I, então A é inversível e B = 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Nem toda matriz tem inversa, mas quando tem?</a:t>
            </a:r>
          </a:p>
        </p:txBody>
      </p:sp>
      <p:sp>
        <p:nvSpPr>
          <p:cNvPr id="40965" name="Text Box 9"/>
          <p:cNvSpPr txBox="1">
            <a:spLocks noChangeArrowheads="1"/>
          </p:cNvSpPr>
          <p:nvPr/>
        </p:nvSpPr>
        <p:spPr bwMode="auto">
          <a:xfrm>
            <a:off x="3903663" y="5641975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0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0	1</a:t>
            </a:r>
          </a:p>
        </p:txBody>
      </p:sp>
      <p:sp>
        <p:nvSpPr>
          <p:cNvPr id="40966" name="AutoShape 10"/>
          <p:cNvSpPr>
            <a:spLocks noChangeArrowheads="1"/>
          </p:cNvSpPr>
          <p:nvPr/>
        </p:nvSpPr>
        <p:spPr bwMode="auto">
          <a:xfrm>
            <a:off x="3779838" y="5578475"/>
            <a:ext cx="1584325" cy="12239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B50DD5-92E6-4C3B-A35A-5F74DCF18F2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 Inversa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Teorema: Uma matriz quadrada A tem inversa se, e somente se, det A  0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mtClean="0">
                <a:sym typeface="Symbol" panose="05050102010706020507" pitchFamily="18" charset="2"/>
              </a:rPr>
              <a:t>A</a:t>
            </a:r>
            <a:r>
              <a:rPr lang="pt-BR" altLang="pt-BR" baseline="30000" smtClean="0">
                <a:sym typeface="Symbol" panose="05050102010706020507" pitchFamily="18" charset="2"/>
              </a:rPr>
              <a:t>-1</a:t>
            </a:r>
            <a:r>
              <a:rPr lang="pt-BR" altLang="pt-BR" smtClean="0">
                <a:sym typeface="Symbol" panose="05050102010706020507" pitchFamily="18" charset="2"/>
              </a:rPr>
              <a:t> = (1/det A).(adj A)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Exemplo:</a:t>
            </a:r>
          </a:p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Exemplo: </a:t>
            </a: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2895600" y="3348038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11	4</a:t>
            </a:r>
          </a:p>
        </p:txBody>
      </p:sp>
      <p:sp>
        <p:nvSpPr>
          <p:cNvPr id="41990" name="AutoShape 7"/>
          <p:cNvSpPr>
            <a:spLocks noChangeArrowheads="1"/>
          </p:cNvSpPr>
          <p:nvPr/>
        </p:nvSpPr>
        <p:spPr bwMode="auto">
          <a:xfrm>
            <a:off x="2771775" y="3284538"/>
            <a:ext cx="1584325" cy="12239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2897188" y="4921250"/>
            <a:ext cx="1323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6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>
                <a:latin typeface="Arial" panose="020B0604020202020204" pitchFamily="34" charset="0"/>
              </a:rPr>
              <a:t>12	4</a:t>
            </a:r>
          </a:p>
        </p:txBody>
      </p:sp>
      <p:sp>
        <p:nvSpPr>
          <p:cNvPr id="41992" name="AutoShape 7"/>
          <p:cNvSpPr>
            <a:spLocks noChangeArrowheads="1"/>
          </p:cNvSpPr>
          <p:nvPr/>
        </p:nvSpPr>
        <p:spPr bwMode="auto">
          <a:xfrm>
            <a:off x="2773363" y="4857750"/>
            <a:ext cx="1584325" cy="12239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4CAB78-6248-4EE3-8783-63D54C6B1D0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30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301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endParaRPr lang="pt-BR" altLang="pt-BR" smtClean="0">
              <a:sym typeface="Symbol" panose="05050102010706020507" pitchFamily="18" charset="2"/>
            </a:endParaRP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</a:t>
            </a:r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2757488" y="1874838"/>
            <a:ext cx="375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4000">
                <a:latin typeface="Arial" panose="020B0604020202020204" pitchFamily="34" charset="0"/>
              </a:rPr>
              <a:t>(A : I) </a:t>
            </a:r>
            <a:r>
              <a:rPr lang="en-US" altLang="pt-BR" sz="4000">
                <a:latin typeface="Arial" panose="020B0604020202020204" pitchFamily="34" charset="0"/>
                <a:sym typeface="Symbol" panose="05050102010706020507" pitchFamily="18" charset="2"/>
              </a:rPr>
              <a:t> (I : A</a:t>
            </a:r>
            <a:r>
              <a:rPr lang="en-US" altLang="pt-BR" sz="4000" baseline="30000"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en-US" altLang="pt-BR" sz="400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3014" name="Text Box 7"/>
          <p:cNvSpPr txBox="1">
            <a:spLocks noChangeArrowheads="1"/>
          </p:cNvSpPr>
          <p:nvPr/>
        </p:nvSpPr>
        <p:spPr bwMode="auto">
          <a:xfrm>
            <a:off x="2754313" y="3541713"/>
            <a:ext cx="31257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	1	 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0	-1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1	 1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	0	 0	3</a:t>
            </a:r>
          </a:p>
        </p:txBody>
      </p:sp>
      <p:sp>
        <p:nvSpPr>
          <p:cNvPr id="43015" name="AutoShape 8"/>
          <p:cNvSpPr>
            <a:spLocks noChangeArrowheads="1"/>
          </p:cNvSpPr>
          <p:nvPr/>
        </p:nvSpPr>
        <p:spPr bwMode="auto">
          <a:xfrm>
            <a:off x="2628900" y="3502025"/>
            <a:ext cx="3455988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1816100" y="4062413"/>
            <a:ext cx="727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A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7DA7FA-AAC3-4F64-BDE8-85DFE008C53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403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403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168400" y="2317750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	1	 0	0	1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0	-1	1	0	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1	 1	1	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	0	 0	3	0	0	0	1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1042988" y="2278063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4039" name="Line 8"/>
          <p:cNvSpPr>
            <a:spLocks noChangeShapeType="1"/>
          </p:cNvSpPr>
          <p:nvPr/>
        </p:nvSpPr>
        <p:spPr bwMode="auto">
          <a:xfrm>
            <a:off x="4572000" y="2132013"/>
            <a:ext cx="0" cy="21605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86D413-0C6F-4A36-9F89-3E8715EF6A6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19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819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Quando nos referimos ao determinante, isto é, ao número associado a uma matriz quadrada A = [a</a:t>
            </a:r>
            <a:r>
              <a:rPr lang="pt-BR" altLang="pt-BR" sz="2800" baseline="-25000" smtClean="0"/>
              <a:t>ij</a:t>
            </a:r>
            <a:r>
              <a:rPr lang="pt-BR" altLang="pt-BR" sz="2800" smtClean="0"/>
              <a:t>], escreveremos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 A	ou	|A|	ou	det[a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ij</a:t>
            </a:r>
            <a:r>
              <a:rPr lang="pt-BR" altLang="pt-BR" sz="2400" smtClean="0">
                <a:sym typeface="Symbol" panose="05050102010706020507" pitchFamily="18" charset="2"/>
              </a:rPr>
              <a:t>]</a:t>
            </a:r>
          </a:p>
          <a:p>
            <a:pPr eaLnBrk="1" hangingPunct="1"/>
            <a:r>
              <a:rPr lang="pt-BR" altLang="pt-BR" sz="2800" smtClean="0">
                <a:sym typeface="Symbol" panose="05050102010706020507" pitchFamily="18" charset="2"/>
              </a:rPr>
              <a:t>Então: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det[a] = a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		 = 		= 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11</a:t>
            </a:r>
            <a:r>
              <a:rPr lang="pt-BR" altLang="pt-BR" sz="2400" smtClean="0">
                <a:sym typeface="Symbol" panose="05050102010706020507" pitchFamily="18" charset="2"/>
              </a:rPr>
              <a:t>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22</a:t>
            </a:r>
            <a:r>
              <a:rPr lang="pt-BR" altLang="pt-BR" sz="2400" smtClean="0">
                <a:sym typeface="Symbol" panose="05050102010706020507" pitchFamily="18" charset="2"/>
              </a:rPr>
              <a:t> – 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12</a:t>
            </a:r>
            <a:r>
              <a:rPr lang="pt-BR" altLang="pt-BR" sz="2400" smtClean="0">
                <a:sym typeface="Symbol" panose="05050102010706020507" pitchFamily="18" charset="2"/>
              </a:rPr>
              <a:t>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21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endParaRPr lang="pt-BR" altLang="pt-BR" sz="2400" smtClean="0">
              <a:sym typeface="Symbol" panose="05050102010706020507" pitchFamily="18" charset="2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t-BR" altLang="pt-BR" sz="2400" smtClean="0">
                <a:sym typeface="Symbol" panose="05050102010706020507" pitchFamily="18" charset="2"/>
              </a:rPr>
              <a:t>det[A</a:t>
            </a:r>
            <a:r>
              <a:rPr lang="pt-BR" altLang="pt-BR" sz="2400" baseline="-25000" smtClean="0">
                <a:sym typeface="Symbol" panose="05050102010706020507" pitchFamily="18" charset="2"/>
              </a:rPr>
              <a:t>3x3</a:t>
            </a:r>
            <a:r>
              <a:rPr lang="pt-BR" altLang="pt-BR" sz="2400" smtClean="0">
                <a:sym typeface="Symbol" panose="05050102010706020507" pitchFamily="18" charset="2"/>
              </a:rPr>
              <a:t>] =                                            = .... </a:t>
            </a:r>
          </a:p>
        </p:txBody>
      </p:sp>
      <p:sp>
        <p:nvSpPr>
          <p:cNvPr id="8197" name="Text Box 16"/>
          <p:cNvSpPr txBox="1">
            <a:spLocks noChangeArrowheads="1"/>
          </p:cNvSpPr>
          <p:nvPr/>
        </p:nvSpPr>
        <p:spPr bwMode="auto">
          <a:xfrm>
            <a:off x="1816100" y="4365625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a11     a12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a21     a22</a:t>
            </a:r>
          </a:p>
        </p:txBody>
      </p:sp>
      <p:sp>
        <p:nvSpPr>
          <p:cNvPr id="8198" name="AutoShape 17"/>
          <p:cNvSpPr>
            <a:spLocks noChangeArrowheads="1"/>
          </p:cNvSpPr>
          <p:nvPr/>
        </p:nvSpPr>
        <p:spPr bwMode="auto">
          <a:xfrm>
            <a:off x="1763713" y="4370388"/>
            <a:ext cx="1512887" cy="719137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8199" name="Text Box 18"/>
          <p:cNvSpPr txBox="1">
            <a:spLocks noChangeArrowheads="1"/>
          </p:cNvSpPr>
          <p:nvPr/>
        </p:nvSpPr>
        <p:spPr bwMode="auto">
          <a:xfrm>
            <a:off x="3695700" y="4383088"/>
            <a:ext cx="1381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a11     a12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a21     a22</a:t>
            </a:r>
          </a:p>
        </p:txBody>
      </p:sp>
      <p:sp>
        <p:nvSpPr>
          <p:cNvPr id="8200" name="Line 19"/>
          <p:cNvSpPr>
            <a:spLocks noChangeShapeType="1"/>
          </p:cNvSpPr>
          <p:nvPr/>
        </p:nvSpPr>
        <p:spPr bwMode="auto">
          <a:xfrm>
            <a:off x="3635375" y="42926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1" name="Line 20"/>
          <p:cNvSpPr>
            <a:spLocks noChangeShapeType="1"/>
          </p:cNvSpPr>
          <p:nvPr/>
        </p:nvSpPr>
        <p:spPr bwMode="auto">
          <a:xfrm>
            <a:off x="5076825" y="42926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2" name="Text Box 21"/>
          <p:cNvSpPr txBox="1">
            <a:spLocks noChangeArrowheads="1"/>
          </p:cNvSpPr>
          <p:nvPr/>
        </p:nvSpPr>
        <p:spPr bwMode="auto">
          <a:xfrm>
            <a:off x="2824163" y="5226050"/>
            <a:ext cx="2530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a11     a12	a13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a21     a22	a23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a31     a32	a33</a:t>
            </a:r>
          </a:p>
        </p:txBody>
      </p:sp>
      <p:sp>
        <p:nvSpPr>
          <p:cNvPr id="8203" name="AutoShape 22"/>
          <p:cNvSpPr>
            <a:spLocks noChangeArrowheads="1"/>
          </p:cNvSpPr>
          <p:nvPr/>
        </p:nvSpPr>
        <p:spPr bwMode="auto">
          <a:xfrm>
            <a:off x="2771775" y="5230813"/>
            <a:ext cx="2663825" cy="107791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65EAD1-913F-49E4-A0B1-0ABCE8F92A7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505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506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168400" y="2317750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0	-1	1	0	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	1	 0	0	1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1	 1	1	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	0	 0	3	0	0	0	1</a:t>
            </a:r>
          </a:p>
        </p:txBody>
      </p:sp>
      <p:sp>
        <p:nvSpPr>
          <p:cNvPr id="45062" name="AutoShape 5"/>
          <p:cNvSpPr>
            <a:spLocks noChangeArrowheads="1"/>
          </p:cNvSpPr>
          <p:nvPr/>
        </p:nvSpPr>
        <p:spPr bwMode="auto">
          <a:xfrm>
            <a:off x="1042988" y="2278063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>
            <a:off x="4572000" y="2132013"/>
            <a:ext cx="0" cy="21605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5064" name="AutoShape 7"/>
          <p:cNvSpPr>
            <a:spLocks noChangeArrowheads="1"/>
          </p:cNvSpPr>
          <p:nvPr/>
        </p:nvSpPr>
        <p:spPr bwMode="auto">
          <a:xfrm>
            <a:off x="611188" y="2420938"/>
            <a:ext cx="360362" cy="720725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1370013" y="4246563"/>
            <a:ext cx="24098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-2.L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3DA762-711B-45A2-B544-086C2057377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-1	 1	0	 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2	-2	1	-2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1	 1	0	 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-1	 4	0	 1	0	1</a:t>
            </a:r>
          </a:p>
        </p:txBody>
      </p:sp>
      <p:sp>
        <p:nvSpPr>
          <p:cNvPr id="46086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1154113" y="4246563"/>
            <a:ext cx="24098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-1.L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B9D16-91B1-4DA3-9A8D-B20AFF4B724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710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-1	 1	 0	 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2	-2	 1	-2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-1	 3	-1	 2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-1	 4	 0	 1	0	1</a:t>
            </a:r>
          </a:p>
        </p:txBody>
      </p:sp>
      <p:sp>
        <p:nvSpPr>
          <p:cNvPr id="47110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154113" y="4246563"/>
            <a:ext cx="565150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-1.L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1	</a:t>
            </a:r>
            <a:r>
              <a:rPr lang="en-US" altLang="pt-BR" sz="2800">
                <a:latin typeface="Arial" panose="020B0604020202020204" pitchFamily="34" charset="0"/>
              </a:rPr>
              <a:t>		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-2.L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D2197C-5DDE-4183-A032-3CC8ECDF026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813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783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 0	-2 	 1	-1	-1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0	 4	-1	 2	-2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 1	-3	 1	-2	-1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 0	 1	 1	-1	-1	1</a:t>
            </a:r>
          </a:p>
        </p:txBody>
      </p:sp>
      <p:sp>
        <p:nvSpPr>
          <p:cNvPr id="48134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154113" y="4221163"/>
            <a:ext cx="6862762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= 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1</a:t>
            </a:r>
            <a:r>
              <a:rPr lang="en-US" altLang="pt-BR" sz="2800">
                <a:latin typeface="Arial" panose="020B0604020202020204" pitchFamily="34" charset="0"/>
              </a:rPr>
              <a:t> = 2.L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1	</a:t>
            </a:r>
            <a:r>
              <a:rPr lang="en-US" altLang="pt-BR" sz="2800">
                <a:latin typeface="Arial" panose="020B0604020202020204" pitchFamily="34" charset="0"/>
              </a:rPr>
              <a:t>		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3.L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-4.L</a:t>
            </a:r>
            <a:r>
              <a:rPr lang="en-US" altLang="pt-BR" sz="2800" baseline="-25000">
                <a:latin typeface="Arial" panose="020B0604020202020204" pitchFamily="34" charset="0"/>
              </a:rPr>
              <a:t>4</a:t>
            </a:r>
            <a:r>
              <a:rPr lang="en-US" altLang="pt-BR" sz="2800">
                <a:latin typeface="Arial" panose="020B0604020202020204" pitchFamily="34" charset="0"/>
              </a:rPr>
              <a:t> + L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67028-7FDB-43C9-B327-06E9FF5E877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Procedimento para Inversão de Matrizes</a:t>
            </a:r>
          </a:p>
        </p:txBody>
      </p:sp>
      <p:sp>
        <p:nvSpPr>
          <p:cNvPr id="4915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Exemplo (cont.)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1168400" y="2246313"/>
            <a:ext cx="6902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 0	 0 	 3	-3	-3	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 0	 0	-5	 6	 2	-4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 1	 0	 4	-5	-4	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 0	 1	 1	-1	-1	 1</a:t>
            </a:r>
          </a:p>
        </p:txBody>
      </p:sp>
      <p:sp>
        <p:nvSpPr>
          <p:cNvPr id="49158" name="AutoShape 5"/>
          <p:cNvSpPr>
            <a:spLocks noChangeArrowheads="1"/>
          </p:cNvSpPr>
          <p:nvPr/>
        </p:nvSpPr>
        <p:spPr bwMode="auto">
          <a:xfrm>
            <a:off x="1042988" y="2206625"/>
            <a:ext cx="7129462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>
            <a:off x="4572000" y="2060575"/>
            <a:ext cx="0" cy="2160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04E5957-E73A-407C-9953-5513F983C0EE}" type="slidenum">
              <a:rPr lang="pt-BR" altLang="pt-B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Exercícios Sugeridos</a:t>
            </a:r>
          </a:p>
        </p:txBody>
      </p:sp>
      <p:sp>
        <p:nvSpPr>
          <p:cNvPr id="5018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4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6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8a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9a</a:t>
            </a:r>
          </a:p>
          <a:p>
            <a:pPr eaLnBrk="1" hangingPunct="1"/>
            <a:r>
              <a:rPr lang="pt-BR" altLang="pt-BR" smtClean="0">
                <a:sym typeface="Symbol" panose="05050102010706020507" pitchFamily="18" charset="2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Exercício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8a. Calcule o </a:t>
            </a:r>
            <a:r>
              <a:rPr lang="pt-BR" dirty="0" err="1" smtClean="0"/>
              <a:t>det</a:t>
            </a:r>
            <a:r>
              <a:rPr lang="pt-BR" dirty="0" smtClean="0"/>
              <a:t> A, onde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t-BR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dirty="0" smtClean="0"/>
              <a:t>A = </a:t>
            </a:r>
            <a:endParaRPr lang="pt-BR" dirty="0"/>
          </a:p>
        </p:txBody>
      </p:sp>
      <p:sp>
        <p:nvSpPr>
          <p:cNvPr id="5120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079048-FB9D-4D8F-9D1F-5335960340E5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46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39838" y="2246313"/>
            <a:ext cx="34258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pt-BR" sz="2800" dirty="0" smtClean="0"/>
              <a:t>3      -1	 5	 0</a:t>
            </a:r>
          </a:p>
          <a:p>
            <a:pPr eaLnBrk="1" hangingPunct="1">
              <a:defRPr/>
            </a:pPr>
            <a:r>
              <a:rPr lang="en-US" altLang="pt-BR" sz="2800" dirty="0" smtClean="0"/>
              <a:t>0	2	 0	 1</a:t>
            </a:r>
          </a:p>
          <a:p>
            <a:pPr marL="514350" indent="-514350" eaLnBrk="1" hangingPunct="1">
              <a:buFontTx/>
              <a:buAutoNum type="arabicPlain" startAt="2"/>
              <a:defRPr/>
            </a:pPr>
            <a:r>
              <a:rPr lang="en-US" altLang="pt-BR" sz="2800" dirty="0" smtClean="0"/>
              <a:t>    0	-1	 3</a:t>
            </a:r>
          </a:p>
          <a:p>
            <a:pPr eaLnBrk="1" hangingPunct="1">
              <a:defRPr/>
            </a:pPr>
            <a:r>
              <a:rPr lang="en-US" altLang="pt-BR" sz="2800" dirty="0" smtClean="0"/>
              <a:t>1	1	 2       0 </a:t>
            </a:r>
          </a:p>
        </p:txBody>
      </p:sp>
      <p:sp>
        <p:nvSpPr>
          <p:cNvPr id="51206" name="AutoShape 5"/>
          <p:cNvSpPr>
            <a:spLocks noChangeArrowheads="1"/>
          </p:cNvSpPr>
          <p:nvPr/>
        </p:nvSpPr>
        <p:spPr bwMode="auto">
          <a:xfrm>
            <a:off x="1114425" y="2206625"/>
            <a:ext cx="3457575" cy="19431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67E004-2EC6-4F51-877E-6CFC10EE6CF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A Seguir...</a:t>
            </a:r>
          </a:p>
        </p:txBody>
      </p:sp>
      <p:sp>
        <p:nvSpPr>
          <p:cNvPr id="52228" name="Rectangle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pt-BR" smtClean="0"/>
              <a:t>O Espaço… Vetorial</a:t>
            </a:r>
          </a:p>
        </p:txBody>
      </p:sp>
      <p:pic>
        <p:nvPicPr>
          <p:cNvPr id="522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2236788"/>
            <a:ext cx="447357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4E5949-66A2-47C4-A80F-F940B9E8909D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921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 3x3</a:t>
            </a:r>
          </a:p>
        </p:txBody>
      </p:sp>
      <p:graphicFrame>
        <p:nvGraphicFramePr>
          <p:cNvPr id="9220" name="Marcador de Posição de Conteúdo 3"/>
          <p:cNvGraphicFramePr>
            <a:graphicFrameLocks noChangeAspect="1"/>
          </p:cNvGraphicFramePr>
          <p:nvPr/>
        </p:nvGraphicFramePr>
        <p:xfrm>
          <a:off x="911225" y="1628775"/>
          <a:ext cx="6613525" cy="364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ção" r:id="rId3" imgW="2743200" imgH="1854200" progId="Equation.3">
                  <p:embed/>
                </p:oleObj>
              </mc:Choice>
              <mc:Fallback>
                <p:oleObj name="Equação" r:id="rId3" imgW="2743200" imgH="1854200" progId="Equation.3">
                  <p:embed/>
                  <p:pic>
                    <p:nvPicPr>
                      <p:cNvPr id="0" name="Marcador de Posição de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1628775"/>
                        <a:ext cx="6613525" cy="3649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xão recta 5"/>
          <p:cNvCxnSpPr/>
          <p:nvPr/>
        </p:nvCxnSpPr>
        <p:spPr>
          <a:xfrm>
            <a:off x="952500" y="3197225"/>
            <a:ext cx="1214438" cy="10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>
            <a:off x="1023938" y="3697288"/>
            <a:ext cx="1143000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>
            <a:off x="1023938" y="4125913"/>
            <a:ext cx="1143000" cy="100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2E555F-31B9-4E2F-9E42-487FF80D9AE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 3x3</a:t>
            </a:r>
          </a:p>
        </p:txBody>
      </p:sp>
      <p:graphicFrame>
        <p:nvGraphicFramePr>
          <p:cNvPr id="10244" name="Marcador de Posição de Conteúdo 3"/>
          <p:cNvGraphicFramePr>
            <a:graphicFrameLocks noChangeAspect="1"/>
          </p:cNvGraphicFramePr>
          <p:nvPr/>
        </p:nvGraphicFramePr>
        <p:xfrm>
          <a:off x="949325" y="1268413"/>
          <a:ext cx="6215063" cy="468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ção" r:id="rId3" imgW="2743200" imgH="2070100" progId="Equation.3">
                  <p:embed/>
                </p:oleObj>
              </mc:Choice>
              <mc:Fallback>
                <p:oleObj name="Equação" r:id="rId3" imgW="2743200" imgH="2070100" progId="Equation.3">
                  <p:embed/>
                  <p:pic>
                    <p:nvPicPr>
                      <p:cNvPr id="0" name="Marcador de Posição de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1268413"/>
                        <a:ext cx="6215063" cy="4689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xão recta 5"/>
          <p:cNvCxnSpPr/>
          <p:nvPr/>
        </p:nvCxnSpPr>
        <p:spPr>
          <a:xfrm rot="16200000" flipH="1">
            <a:off x="1056481" y="3661569"/>
            <a:ext cx="1000125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 rot="16200000" flipH="1">
            <a:off x="1020763" y="4197350"/>
            <a:ext cx="1071562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rot="16200000" flipH="1">
            <a:off x="1056481" y="4661694"/>
            <a:ext cx="1000125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 rot="5400000" flipH="1" flipV="1">
            <a:off x="1020763" y="4697412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15"/>
          <p:cNvCxnSpPr/>
          <p:nvPr/>
        </p:nvCxnSpPr>
        <p:spPr>
          <a:xfrm rot="5400000" flipH="1" flipV="1">
            <a:off x="949326" y="4268787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 rot="5400000" flipH="1" flipV="1">
            <a:off x="1020763" y="3625850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F798D2-BA65-443B-8182-122BF72F082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126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 3x3</a:t>
            </a:r>
          </a:p>
        </p:txBody>
      </p:sp>
      <p:graphicFrame>
        <p:nvGraphicFramePr>
          <p:cNvPr id="11268" name="Marcador de Posição de Conteúdo 3"/>
          <p:cNvGraphicFramePr>
            <a:graphicFrameLocks noChangeAspect="1"/>
          </p:cNvGraphicFramePr>
          <p:nvPr/>
        </p:nvGraphicFramePr>
        <p:xfrm>
          <a:off x="955675" y="1309688"/>
          <a:ext cx="7648575" cy="456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ção" r:id="rId3" imgW="3467100" imgH="2070100" progId="Equation.3">
                  <p:embed/>
                </p:oleObj>
              </mc:Choice>
              <mc:Fallback>
                <p:oleObj name="Equação" r:id="rId3" imgW="3467100" imgH="2070100" progId="Equation.3">
                  <p:embed/>
                  <p:pic>
                    <p:nvPicPr>
                      <p:cNvPr id="0" name="Marcador de Posição de Conteúd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309688"/>
                        <a:ext cx="7648575" cy="45672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xão recta 5"/>
          <p:cNvCxnSpPr/>
          <p:nvPr/>
        </p:nvCxnSpPr>
        <p:spPr>
          <a:xfrm rot="16200000" flipH="1">
            <a:off x="1067594" y="3626644"/>
            <a:ext cx="1000125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 rot="16200000" flipH="1">
            <a:off x="1031876" y="4162425"/>
            <a:ext cx="1071562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rot="16200000" flipH="1">
            <a:off x="1067594" y="4698207"/>
            <a:ext cx="1000125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 rot="5400000" flipH="1" flipV="1">
            <a:off x="1031876" y="4591050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15"/>
          <p:cNvCxnSpPr/>
          <p:nvPr/>
        </p:nvCxnSpPr>
        <p:spPr>
          <a:xfrm rot="5400000" flipH="1" flipV="1">
            <a:off x="1031876" y="4090987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 rot="5400000" flipH="1" flipV="1">
            <a:off x="1031876" y="3590925"/>
            <a:ext cx="1143000" cy="100012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2941638" y="3427413"/>
            <a:ext cx="48244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/>
              <a:t>a11.a22.a33 + a21.a32.a13 + a31.a12.a23 – </a:t>
            </a:r>
          </a:p>
          <a:p>
            <a:pPr eaLnBrk="1" hangingPunct="1"/>
            <a:r>
              <a:rPr lang="pt-BR" altLang="pt-BR"/>
              <a:t>(a13.a22.a31 + a23.a32.a11 + a33.a12.a21)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D84D06-3336-4CD6-9972-DE0E064B9E4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22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Definição: Dada uma permutação dos inteiros 1, 2, ..., n, existe uma </a:t>
            </a:r>
            <a:r>
              <a:rPr lang="pt-BR" altLang="pt-BR" sz="2800" i="1" smtClean="0"/>
              <a:t>inversão</a:t>
            </a:r>
            <a:r>
              <a:rPr lang="pt-BR" altLang="pt-BR" sz="2800" smtClean="0"/>
              <a:t> quando um inteiro precede outro menor do que ele.</a:t>
            </a:r>
          </a:p>
          <a:p>
            <a:pPr eaLnBrk="1" hangingPunct="1"/>
            <a:r>
              <a:rPr lang="pt-BR" altLang="pt-BR" sz="2800" smtClean="0"/>
              <a:t>Exemplo: 1, 2, 3</a:t>
            </a:r>
            <a:endParaRPr lang="pt-BR" altLang="pt-BR" sz="2800" smtClean="0">
              <a:sym typeface="Symbol" panose="05050102010706020507" pitchFamily="18" charset="2"/>
            </a:endParaRP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539750" y="3640138"/>
            <a:ext cx="7381875" cy="223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Arial" panose="020B0604020202020204" pitchFamily="34" charset="0"/>
              </a:rPr>
              <a:t>Permutação	   no. de inversões	   inversões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(1 2 3)		0		      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(1 3 2)		1		(3 e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(2 1 3)		1		(2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(2 3 1)		2		(2 e 1) e (3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(3 1 2)		2		(3 e 1) e (3 e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 dirty="0">
                <a:latin typeface="Arial" panose="020B0604020202020204" pitchFamily="34" charset="0"/>
              </a:rPr>
              <a:t>   (3 2 1)		3		(3 e 2), (3 e 1) e (2 e 1)</a:t>
            </a:r>
          </a:p>
        </p:txBody>
      </p:sp>
      <p:sp>
        <p:nvSpPr>
          <p:cNvPr id="12294" name="Line 10"/>
          <p:cNvSpPr>
            <a:spLocks noChangeShapeType="1"/>
          </p:cNvSpPr>
          <p:nvPr/>
        </p:nvSpPr>
        <p:spPr bwMode="auto">
          <a:xfrm>
            <a:off x="2268538" y="36449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>
            <a:off x="5148263" y="36449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296" name="Line 12"/>
          <p:cNvSpPr>
            <a:spLocks noChangeShapeType="1"/>
          </p:cNvSpPr>
          <p:nvPr/>
        </p:nvSpPr>
        <p:spPr bwMode="auto">
          <a:xfrm>
            <a:off x="539750" y="4005263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3131840" y="405765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5292080" y="405765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059832" y="4345687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220072" y="4345687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3059832" y="467029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220072" y="4670295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3284240" y="4941168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5220071" y="4941168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3275856" y="5229200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5211687" y="5229200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3275856" y="5526376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211687" y="5526376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D26687-A393-42A1-8D63-2FCBF144E6A1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331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Determinante</a:t>
            </a:r>
          </a:p>
        </p:txBody>
      </p:sp>
      <p:sp>
        <p:nvSpPr>
          <p:cNvPr id="1331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2800" smtClean="0"/>
              <a:t>Exemplo: 1, 2, 3, 4</a:t>
            </a:r>
            <a:endParaRPr lang="pt-BR" altLang="pt-BR" sz="2800" smtClean="0">
              <a:sym typeface="Symbol" panose="05050102010706020507" pitchFamily="18" charset="2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790575" y="2349500"/>
            <a:ext cx="7381875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>
                <a:latin typeface="Arial" panose="020B0604020202020204" pitchFamily="34" charset="0"/>
              </a:rPr>
              <a:t>Permutação	   no. de inversões	   inversões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   (3 2 1 4)		3		(3 e 2), (3 e 1) e (2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   (4 3 2 1)		6		(4 e 3), (4 e 2), (4 e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000">
                <a:latin typeface="Arial" panose="020B0604020202020204" pitchFamily="34" charset="0"/>
              </a:rPr>
              <a:t>					(3 e 2), (3 e 1) e (2 e 1)</a:t>
            </a:r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790575" y="2708275"/>
            <a:ext cx="7381875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>
            <a:off x="2555875" y="23495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>
            <a:off x="5292725" y="23495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75856" y="2745496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435351" y="2745496"/>
            <a:ext cx="266504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275856" y="3042672"/>
            <a:ext cx="720080" cy="23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435351" y="3042672"/>
            <a:ext cx="2665041" cy="602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20218</TotalTime>
  <Words>1100</Words>
  <Application>Microsoft Office PowerPoint</Application>
  <PresentationFormat>Apresentação na tela (4:3)</PresentationFormat>
  <Paragraphs>371</Paragraphs>
  <Slides>47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3" baseType="lpstr">
      <vt:lpstr>Arial</vt:lpstr>
      <vt:lpstr>Calibri</vt:lpstr>
      <vt:lpstr>Symbol</vt:lpstr>
      <vt:lpstr>Wingdings</vt:lpstr>
      <vt:lpstr>Tema do Office</vt:lpstr>
      <vt:lpstr>Equação</vt:lpstr>
      <vt:lpstr>Álgebra Linear Determinante e Matriz Inversa</vt:lpstr>
      <vt:lpstr>Sumário</vt:lpstr>
      <vt:lpstr>Conceitos Preliminares</vt:lpstr>
      <vt:lpstr>Determinante</vt:lpstr>
      <vt:lpstr>Determinante 3x3</vt:lpstr>
      <vt:lpstr>Determinante 3x3</vt:lpstr>
      <vt:lpstr>Determinante 3x3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Determinante Desenvolvimento de Laplace</vt:lpstr>
      <vt:lpstr>Hoje vimos...</vt:lpstr>
      <vt:lpstr>Álgebra Linear Determinante e Matriz Inversa</vt:lpstr>
      <vt:lpstr>Sumário</vt:lpstr>
      <vt:lpstr>Matriz Adjunta</vt:lpstr>
      <vt:lpstr>Matriz Adjunta</vt:lpstr>
      <vt:lpstr>Matriz Inversa</vt:lpstr>
      <vt:lpstr>Matriz Inversa</vt:lpstr>
      <vt:lpstr>Matriz Inversa</vt:lpstr>
      <vt:lpstr>Matriz Inversa</vt:lpstr>
      <vt:lpstr>Matriz Inversa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Procedimento para Inversão de Matrizes</vt:lpstr>
      <vt:lpstr>Exercícios Sugeridos</vt:lpstr>
      <vt:lpstr>Exercício</vt:lpstr>
      <vt:lpstr>A Seguir...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carlos</dc:creator>
  <cp:lastModifiedBy>Paulo Salgado</cp:lastModifiedBy>
  <cp:revision>282</cp:revision>
  <dcterms:created xsi:type="dcterms:W3CDTF">2010-02-01T13:01:18Z</dcterms:created>
  <dcterms:modified xsi:type="dcterms:W3CDTF">2016-09-21T14:47:18Z</dcterms:modified>
</cp:coreProperties>
</file>