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61" r:id="rId4"/>
    <p:sldId id="262" r:id="rId5"/>
    <p:sldId id="263" r:id="rId6"/>
    <p:sldId id="264" r:id="rId7"/>
    <p:sldId id="265" r:id="rId8"/>
    <p:sldId id="274" r:id="rId9"/>
    <p:sldId id="275" r:id="rId10"/>
    <p:sldId id="266" r:id="rId11"/>
    <p:sldId id="27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9" r:id="rId20"/>
    <p:sldId id="273" r:id="rId21"/>
  </p:sldIdLst>
  <p:sldSz cx="9144000" cy="6858000" type="screen4x3"/>
  <p:notesSz cx="7099300" cy="102346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0033CC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1899D59-C168-41D2-A8D3-B31AB39EFC81}" type="datetimeFigureOut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0E0668-1F0D-4520-9C16-F3A1D4FA2A8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xmlns="" val="1730991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4EAB7-CB62-43B1-BA59-A08FD295284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89136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07B3-9242-40D3-9171-A75EED19A340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A68E7-E7E9-4ABA-8947-0FEFD67850C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72718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E2E6A-5B15-4F54-944C-BCC4C88B51A7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7AA2-E6E4-41BF-AC90-623E27C4F22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11156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ECF93-C183-4378-9312-FC0E0109F2F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38441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44F2-9F79-4309-B0B9-FF5609A80207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E2B2-3B65-4B7B-9A79-C11C6B673B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72278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658C-F6EC-4FB8-9E1E-EC2BE4D29421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D6452-E7A6-45D6-BB1F-85FFE14D414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45712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9A9CC-ECE4-4B2E-BE23-61650D64FB96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31C2-94C7-4DE3-A09F-B8922A9BE0D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12529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0A15-BD73-48A2-8331-B4493DC9DEDE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F0E7F-C0A2-4AE4-B675-91845C0DEF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02481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224EB-992C-4BF5-9F75-E0C2C30BB9D8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0A7E9-9EAB-44DC-9135-97F36FCA06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45916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7144-E2A2-43C3-973C-F821ED874D1A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ACCE-A5F5-4E13-B37B-3AC9003ED8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71884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C69DD-C918-47DD-B895-C65F26EC4B67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A3DA2-6419-45B7-8194-CB496B753A6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87782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CD5FB-0CE5-4DA4-AF6E-5F1C66A03CEB}" type="datetime1">
              <a:rPr lang="pt-BR"/>
              <a:pPr>
                <a:defRPr/>
              </a:pPr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291947-F0CA-4E67-8B98-43D1F082AF3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7553B1-AC8C-4A66-801A-EEDEFCAEDC27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Álgebra Linear</a:t>
            </a:r>
            <a:br>
              <a:rPr lang="pt-BR" altLang="pt-BR" smtClean="0"/>
            </a:br>
            <a:r>
              <a:rPr lang="pt-BR" altLang="pt-BR" smtClean="0"/>
              <a:t>Matrizes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D3989B-BE41-4446-AD3F-ED152D6CEB83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433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1434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Triangular Inferior: </a:t>
            </a:r>
            <a:r>
              <a:rPr lang="pt-BR" altLang="pt-BR" sz="2800"/>
              <a:t>É uma matriz quadrada (m = n) onde todos os elementos acima da diagonal são nulos (a</a:t>
            </a:r>
            <a:r>
              <a:rPr lang="pt-BR" altLang="pt-BR" sz="2800" baseline="-25000"/>
              <a:t>ij</a:t>
            </a:r>
            <a:r>
              <a:rPr lang="pt-BR" altLang="pt-BR" sz="2800"/>
              <a:t> = 0 para todo i &lt; j)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2452688" y="3429000"/>
            <a:ext cx="3125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3	4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5	1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2	3	3</a:t>
            </a:r>
          </a:p>
        </p:txBody>
      </p:sp>
      <p:sp>
        <p:nvSpPr>
          <p:cNvPr id="14342" name="AutoShape 7"/>
          <p:cNvSpPr>
            <a:spLocks noChangeArrowheads="1"/>
          </p:cNvSpPr>
          <p:nvPr/>
        </p:nvSpPr>
        <p:spPr bwMode="auto">
          <a:xfrm>
            <a:off x="2338388" y="3429000"/>
            <a:ext cx="3313112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grpSp>
        <p:nvGrpSpPr>
          <p:cNvPr id="14343" name="Grupo 9"/>
          <p:cNvGrpSpPr>
            <a:grpSpLocks/>
          </p:cNvGrpSpPr>
          <p:nvPr/>
        </p:nvGrpSpPr>
        <p:grpSpPr bwMode="auto">
          <a:xfrm rot="10800000">
            <a:off x="2843213" y="3500438"/>
            <a:ext cx="2736850" cy="1368425"/>
            <a:chOff x="2483768" y="3789040"/>
            <a:chExt cx="2736305" cy="1368152"/>
          </a:xfrm>
        </p:grpSpPr>
        <p:cxnSp>
          <p:nvCxnSpPr>
            <p:cNvPr id="7" name="Conector reto 6"/>
            <p:cNvCxnSpPr/>
            <p:nvPr/>
          </p:nvCxnSpPr>
          <p:spPr>
            <a:xfrm rot="5400000">
              <a:off x="1801280" y="4473116"/>
              <a:ext cx="1368152" cy="0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rot="10800000" flipV="1">
              <a:off x="2490117" y="5157192"/>
              <a:ext cx="2736305" cy="0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/>
          </p:nvCxnSpPr>
          <p:spPr>
            <a:xfrm rot="10800000">
              <a:off x="2483768" y="3789040"/>
              <a:ext cx="2736305" cy="1368152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5F42948-EF50-4373-B505-74EB47820E4B}" type="slidenum">
              <a:rPr lang="pt-BR" altLang="pt-B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536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15364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Simétrica: </a:t>
            </a:r>
            <a:r>
              <a:rPr lang="pt-BR" altLang="pt-BR" sz="2800"/>
              <a:t>É aquela onde m = n e a</a:t>
            </a:r>
            <a:r>
              <a:rPr lang="pt-BR" altLang="pt-BR" sz="2800" baseline="-25000"/>
              <a:t>ij </a:t>
            </a:r>
            <a:r>
              <a:rPr lang="pt-BR" altLang="pt-BR" sz="2800"/>
              <a:t>= a</a:t>
            </a:r>
            <a:r>
              <a:rPr lang="pt-BR" altLang="pt-BR" sz="2800" baseline="-25000"/>
              <a:t>ji</a:t>
            </a:r>
            <a:endParaRPr lang="pt-BR" altLang="pt-BR" sz="2800" b="1" baseline="-2500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452688" y="2708275"/>
            <a:ext cx="3125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3	1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3	4	0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3	0	3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338388" y="2708275"/>
            <a:ext cx="3313112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 rot="5400000">
            <a:off x="1800225" y="3752851"/>
            <a:ext cx="1368425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rot="10800000" flipV="1">
            <a:off x="2484438" y="4437063"/>
            <a:ext cx="2735262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>
            <a:off x="2484438" y="3068638"/>
            <a:ext cx="2735262" cy="136842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370" name="Grupo 9"/>
          <p:cNvGrpSpPr>
            <a:grpSpLocks/>
          </p:cNvGrpSpPr>
          <p:nvPr/>
        </p:nvGrpSpPr>
        <p:grpSpPr bwMode="auto">
          <a:xfrm rot="10800000">
            <a:off x="2843213" y="2781300"/>
            <a:ext cx="2736850" cy="1368425"/>
            <a:chOff x="2483768" y="3789040"/>
            <a:chExt cx="2736305" cy="1368152"/>
          </a:xfrm>
        </p:grpSpPr>
        <p:cxnSp>
          <p:nvCxnSpPr>
            <p:cNvPr id="11" name="Conector reto 10"/>
            <p:cNvCxnSpPr/>
            <p:nvPr/>
          </p:nvCxnSpPr>
          <p:spPr>
            <a:xfrm rot="5400000">
              <a:off x="1801280" y="4473116"/>
              <a:ext cx="1368152" cy="0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0800000" flipV="1">
              <a:off x="2490117" y="5157192"/>
              <a:ext cx="2736305" cy="0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10800000">
              <a:off x="2483768" y="3789040"/>
              <a:ext cx="2736305" cy="1368152"/>
            </a:xfrm>
            <a:prstGeom prst="line">
              <a:avLst/>
            </a:prstGeom>
            <a:ln w="25400">
              <a:solidFill>
                <a:srgbClr val="FF33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C27C18-5E05-4A11-B0B5-02B141471B4F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63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Adição: </a:t>
            </a:r>
            <a:r>
              <a:rPr lang="pt-BR" altLang="pt-BR" sz="2800"/>
              <a:t>A soma de duas matrizes de mesma ordem A</a:t>
            </a:r>
            <a:r>
              <a:rPr lang="pt-BR" altLang="pt-BR" sz="2800" baseline="-25000"/>
              <a:t>mxn</a:t>
            </a:r>
            <a:r>
              <a:rPr lang="pt-BR" altLang="pt-BR" sz="2800"/>
              <a:t> = [a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 e B</a:t>
            </a:r>
            <a:r>
              <a:rPr lang="pt-BR" altLang="pt-BR" sz="2800" baseline="-25000"/>
              <a:t>mxn</a:t>
            </a:r>
            <a:r>
              <a:rPr lang="pt-BR" altLang="pt-BR" sz="2800"/>
              <a:t> = [b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, que denotamos por A + B, é a matriz S</a:t>
            </a:r>
            <a:r>
              <a:rPr lang="pt-BR" altLang="pt-BR" sz="2800" baseline="-25000"/>
              <a:t>mxn</a:t>
            </a:r>
            <a:r>
              <a:rPr lang="pt-BR" altLang="pt-BR" sz="2800"/>
              <a:t> cujos elementos, [s</a:t>
            </a:r>
            <a:r>
              <a:rPr lang="pt-BR" altLang="pt-BR" sz="2800" baseline="-25000"/>
              <a:t>ij</a:t>
            </a:r>
            <a:r>
              <a:rPr lang="pt-BR" altLang="pt-BR" sz="2800"/>
              <a:t>], são dados pela soma dos correspondentes elementos de A e B, isto é: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s</a:t>
            </a:r>
            <a:r>
              <a:rPr lang="pt-BR" altLang="pt-BR" sz="2400" baseline="-25000"/>
              <a:t>ij</a:t>
            </a:r>
            <a:r>
              <a:rPr lang="pt-BR" altLang="pt-BR" sz="2400"/>
              <a:t> = a</a:t>
            </a:r>
            <a:r>
              <a:rPr lang="pt-BR" altLang="pt-BR" sz="2400" baseline="-25000"/>
              <a:t>ij</a:t>
            </a:r>
            <a:r>
              <a:rPr lang="pt-BR" altLang="pt-BR" sz="2400"/>
              <a:t> + b</a:t>
            </a:r>
            <a:r>
              <a:rPr lang="pt-BR" altLang="pt-BR" sz="2400" baseline="-25000"/>
              <a:t>ij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800"/>
              <a:t>Exemplo: 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411413" y="4852988"/>
            <a:ext cx="1428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4	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3	 3</a:t>
            </a:r>
          </a:p>
        </p:txBody>
      </p:sp>
      <p:sp>
        <p:nvSpPr>
          <p:cNvPr id="16390" name="AutoShape 7"/>
          <p:cNvSpPr>
            <a:spLocks noChangeArrowheads="1"/>
          </p:cNvSpPr>
          <p:nvPr/>
        </p:nvSpPr>
        <p:spPr bwMode="auto">
          <a:xfrm>
            <a:off x="2297113" y="4852988"/>
            <a:ext cx="1698625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4572000" y="4852988"/>
            <a:ext cx="1428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-2	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4	 1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4457700" y="4852988"/>
            <a:ext cx="1698625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659563" y="4852988"/>
            <a:ext cx="1428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1	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2	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3	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>
                <a:latin typeface="Arial" panose="020B0604020202020204" pitchFamily="34" charset="0"/>
              </a:rPr>
              <a:t>7	 </a:t>
            </a:r>
            <a:r>
              <a:rPr lang="en-US" altLang="pt-BR" sz="2800" dirty="0" smtClean="0">
                <a:latin typeface="Arial" panose="020B0604020202020204" pitchFamily="34" charset="0"/>
              </a:rPr>
              <a:t>4</a:t>
            </a:r>
            <a:endParaRPr lang="en-US" altLang="pt-BR" sz="2800" dirty="0">
              <a:latin typeface="Arial" panose="020B0604020202020204" pitchFamily="34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6545263" y="4852988"/>
            <a:ext cx="1698625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6395" name="Text Box 6"/>
          <p:cNvSpPr txBox="1">
            <a:spLocks noChangeArrowheads="1"/>
          </p:cNvSpPr>
          <p:nvPr/>
        </p:nvSpPr>
        <p:spPr bwMode="auto">
          <a:xfrm>
            <a:off x="4008438" y="5492750"/>
            <a:ext cx="395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6396" name="Text Box 6"/>
          <p:cNvSpPr txBox="1">
            <a:spLocks noChangeArrowheads="1"/>
          </p:cNvSpPr>
          <p:nvPr/>
        </p:nvSpPr>
        <p:spPr bwMode="auto">
          <a:xfrm>
            <a:off x="6151563" y="5489575"/>
            <a:ext cx="39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941A8-C6D8-4048-9FF1-094301D97A34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741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Adição: </a:t>
            </a:r>
            <a:r>
              <a:rPr lang="pt-BR" altLang="pt-BR" sz="2800"/>
              <a:t>Propriedades (A</a:t>
            </a:r>
            <a:r>
              <a:rPr lang="pt-BR" altLang="pt-BR" sz="2800" baseline="-25000"/>
              <a:t>mxn</a:t>
            </a:r>
            <a:r>
              <a:rPr lang="pt-BR" altLang="pt-BR" sz="2800"/>
              <a:t>, B</a:t>
            </a:r>
            <a:r>
              <a:rPr lang="pt-BR" altLang="pt-BR" sz="2800" baseline="-25000"/>
              <a:t>mxn</a:t>
            </a:r>
            <a:r>
              <a:rPr lang="pt-BR" altLang="pt-BR" sz="2800"/>
              <a:t> e C</a:t>
            </a:r>
            <a:r>
              <a:rPr lang="pt-BR" altLang="pt-BR" sz="2800" baseline="-25000"/>
              <a:t>mxn</a:t>
            </a:r>
            <a:r>
              <a:rPr lang="pt-BR" altLang="pt-BR" sz="2800"/>
              <a:t>)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A + B = B + A (comutatividade)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A + (B + C) = (A + B) + C (associatividade)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A + </a:t>
            </a:r>
            <a:r>
              <a:rPr lang="pt-BR" altLang="pt-BR" sz="2400" b="1"/>
              <a:t>0</a:t>
            </a:r>
            <a:r>
              <a:rPr lang="pt-BR" altLang="pt-BR" sz="2400"/>
              <a:t> = A, onde </a:t>
            </a:r>
            <a:r>
              <a:rPr lang="pt-BR" altLang="pt-BR" sz="2400" b="1"/>
              <a:t>0</a:t>
            </a:r>
            <a:r>
              <a:rPr lang="pt-BR" altLang="pt-BR" sz="2400"/>
              <a:t> denota a matriz nula mxn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071A34-313A-473A-99AA-31F2B950BA5F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843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Multiplicação por um Escalar: </a:t>
            </a:r>
            <a:r>
              <a:rPr lang="pt-BR" altLang="pt-BR" sz="2800"/>
              <a:t>Seja A=[a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 e </a:t>
            </a:r>
            <a:r>
              <a:rPr lang="pt-BR" altLang="pt-BR" sz="2800" i="1"/>
              <a:t>k</a:t>
            </a:r>
            <a:r>
              <a:rPr lang="pt-BR" altLang="pt-BR" sz="2800"/>
              <a:t> um número, então definimos uma nova matriz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k.A = [k.a</a:t>
            </a:r>
            <a:r>
              <a:rPr lang="pt-BR" altLang="pt-BR" sz="2400" baseline="-25000"/>
              <a:t>ij</a:t>
            </a:r>
            <a:r>
              <a:rPr lang="pt-BR" altLang="pt-BR" sz="2400"/>
              <a:t>]</a:t>
            </a:r>
            <a:r>
              <a:rPr lang="pt-BR" altLang="pt-BR" sz="2400" baseline="-25000"/>
              <a:t>mxn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Exemplo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Propriedades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/>
              <a:t>k.(A + B) = k.A + k.B, sendo B uma matriz de mesma ordem que A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/>
              <a:t>(k1 + k2).A = k1.A + k2.A, k1 e k2 números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/>
              <a:t>0.A = </a:t>
            </a:r>
            <a:r>
              <a:rPr lang="pt-BR" altLang="pt-BR" sz="2000" b="1"/>
              <a:t>0</a:t>
            </a:r>
            <a:r>
              <a:rPr lang="pt-BR" altLang="pt-BR" sz="2000"/>
              <a:t>, onde 0 é o número zero e </a:t>
            </a:r>
            <a:r>
              <a:rPr lang="pt-BR" altLang="pt-BR" sz="2000" b="1"/>
              <a:t>0</a:t>
            </a:r>
            <a:r>
              <a:rPr lang="pt-BR" altLang="pt-BR" sz="2000"/>
              <a:t> é a matriz nula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/>
              <a:t>k1.(k2.A) = (k1.k2).A, k1 e k2 números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4470400" y="2565400"/>
            <a:ext cx="14287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0	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-2	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1	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4	 1</a:t>
            </a: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4356100" y="2565400"/>
            <a:ext cx="1698625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557963" y="2565400"/>
            <a:ext cx="150971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 0	28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-14	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 7	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28	 7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43663" y="2565400"/>
            <a:ext cx="1698625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6049963" y="3201988"/>
            <a:ext cx="395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8442" name="Text Box 6"/>
          <p:cNvSpPr txBox="1">
            <a:spLocks noChangeArrowheads="1"/>
          </p:cNvSpPr>
          <p:nvPr/>
        </p:nvSpPr>
        <p:spPr bwMode="auto">
          <a:xfrm>
            <a:off x="3808413" y="3200400"/>
            <a:ext cx="584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 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0FF40E-1E9A-4A11-88BF-86EB47B60E6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945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19460" name="Rectangle 3"/>
          <p:cNvSpPr>
            <a:spLocks/>
          </p:cNvSpPr>
          <p:nvPr/>
        </p:nvSpPr>
        <p:spPr bwMode="auto">
          <a:xfrm>
            <a:off x="457200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Transposição: </a:t>
            </a:r>
            <a:r>
              <a:rPr lang="pt-BR" altLang="pt-BR" sz="2800"/>
              <a:t>Dada uma matriz A=[a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, podemos obter outra matriz A’= [b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nxm</a:t>
            </a:r>
            <a:r>
              <a:rPr lang="pt-BR" altLang="pt-BR" sz="2800"/>
              <a:t>, cujas linhas são as colunas de A, isto é, b</a:t>
            </a:r>
            <a:r>
              <a:rPr lang="pt-BR" altLang="pt-BR" sz="2800" baseline="-25000"/>
              <a:t>ij</a:t>
            </a:r>
            <a:r>
              <a:rPr lang="pt-BR" altLang="pt-BR" sz="2800"/>
              <a:t> = a</a:t>
            </a:r>
            <a:r>
              <a:rPr lang="pt-BR" altLang="pt-BR" sz="2800" baseline="-25000"/>
              <a:t>ji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800"/>
              <a:t>A’ é chamada de </a:t>
            </a:r>
            <a:r>
              <a:rPr lang="pt-BR" altLang="pt-BR" sz="2800" i="1"/>
              <a:t>transposta de A</a:t>
            </a:r>
            <a:endParaRPr lang="pt-BR" altLang="pt-BR" sz="2800"/>
          </a:p>
          <a:p>
            <a:pPr eaLnBrk="1" hangingPunct="1">
              <a:lnSpc>
                <a:spcPct val="120000"/>
              </a:lnSpc>
            </a:pPr>
            <a:r>
              <a:rPr lang="pt-BR" altLang="pt-BR" sz="2800"/>
              <a:t>Propriedades: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Se A é simétrica: A = A’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A’’ = A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(A + B)’ = A’ + B’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(k.A)’ = k.A’, onde k é um número</a:t>
            </a:r>
          </a:p>
        </p:txBody>
      </p:sp>
      <p:sp>
        <p:nvSpPr>
          <p:cNvPr id="2" name="CaixaDeTexto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2120" y="2276872"/>
            <a:ext cx="2844884" cy="4830233"/>
          </a:xfrm>
          <a:prstGeom prst="rect">
            <a:avLst/>
          </a:prstGeom>
          <a:blipFill rotWithShape="0">
            <a:blip r:embed="rId2" cstate="print"/>
            <a:stretch>
              <a:fillRect t="-1641"/>
            </a:stretch>
          </a:blipFill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2DB23-7FBA-499D-A4BF-625388F1CE2A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2048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20484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BR" altLang="pt-BR" sz="2800" b="1"/>
              <a:t>Multiplicação de Matrizes: </a:t>
            </a:r>
            <a:r>
              <a:rPr lang="pt-BR" altLang="pt-BR" sz="2800"/>
              <a:t>Sejam A=[a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 e B= [b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nxp</a:t>
            </a:r>
            <a:r>
              <a:rPr lang="pt-BR" altLang="pt-BR" sz="2800"/>
              <a:t>, definimos A.B = [c</a:t>
            </a:r>
            <a:r>
              <a:rPr lang="pt-BR" altLang="pt-BR" sz="2800" baseline="-25000"/>
              <a:t>uv</a:t>
            </a:r>
            <a:r>
              <a:rPr lang="pt-BR" altLang="pt-BR" sz="2800"/>
              <a:t>]</a:t>
            </a:r>
            <a:r>
              <a:rPr lang="pt-BR" altLang="pt-BR" sz="2800" baseline="-25000"/>
              <a:t>mxp</a:t>
            </a:r>
            <a:r>
              <a:rPr lang="pt-BR" altLang="pt-BR" sz="2800"/>
              <a:t>, onde: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c</a:t>
            </a:r>
            <a:r>
              <a:rPr lang="pt-BR" altLang="pt-BR" sz="2400" baseline="-25000"/>
              <a:t>uv</a:t>
            </a:r>
            <a:r>
              <a:rPr lang="pt-BR" altLang="pt-BR" sz="2400"/>
              <a:t> = </a:t>
            </a:r>
            <a:r>
              <a:rPr lang="el-GR" altLang="pt-BR" sz="2400"/>
              <a:t>Σ</a:t>
            </a:r>
            <a:r>
              <a:rPr lang="pt-BR" altLang="pt-BR" sz="2400" baseline="-25000"/>
              <a:t>k=1</a:t>
            </a:r>
            <a:r>
              <a:rPr lang="pt-BR" altLang="pt-BR" sz="2400" baseline="30000"/>
              <a:t>n</a:t>
            </a:r>
            <a:r>
              <a:rPr lang="pt-BR" altLang="pt-BR" sz="2400"/>
              <a:t> a</a:t>
            </a:r>
            <a:r>
              <a:rPr lang="pt-BR" altLang="pt-BR" sz="2400" baseline="-25000"/>
              <a:t>uk</a:t>
            </a:r>
            <a:r>
              <a:rPr lang="pt-BR" altLang="pt-BR" sz="2400"/>
              <a:t> . b</a:t>
            </a:r>
            <a:r>
              <a:rPr lang="pt-BR" altLang="pt-BR" sz="2400" baseline="-25000"/>
              <a:t>kv</a:t>
            </a:r>
            <a:r>
              <a:rPr lang="pt-BR" altLang="pt-BR" sz="2400"/>
              <a:t> = a</a:t>
            </a:r>
            <a:r>
              <a:rPr lang="pt-BR" altLang="pt-BR" sz="2400" baseline="-25000"/>
              <a:t>u1</a:t>
            </a:r>
            <a:r>
              <a:rPr lang="pt-BR" altLang="pt-BR" sz="2400"/>
              <a:t> . b</a:t>
            </a:r>
            <a:r>
              <a:rPr lang="pt-BR" altLang="pt-BR" sz="2400" baseline="-25000"/>
              <a:t>1v</a:t>
            </a:r>
            <a:r>
              <a:rPr lang="pt-BR" altLang="pt-BR" sz="2400"/>
              <a:t>+ a</a:t>
            </a:r>
            <a:r>
              <a:rPr lang="pt-BR" altLang="pt-BR" sz="2400" baseline="-25000"/>
              <a:t>u2</a:t>
            </a:r>
            <a:r>
              <a:rPr lang="pt-BR" altLang="pt-BR" sz="2400"/>
              <a:t> . b</a:t>
            </a:r>
            <a:r>
              <a:rPr lang="pt-BR" altLang="pt-BR" sz="2400" baseline="-25000"/>
              <a:t>2v</a:t>
            </a:r>
            <a:r>
              <a:rPr lang="pt-BR" altLang="pt-BR" sz="2400"/>
              <a:t> +... + a</a:t>
            </a:r>
            <a:r>
              <a:rPr lang="pt-BR" altLang="pt-BR" sz="2400" baseline="-25000"/>
              <a:t>un</a:t>
            </a:r>
            <a:r>
              <a:rPr lang="pt-BR" altLang="pt-BR" sz="2400"/>
              <a:t> . b</a:t>
            </a:r>
            <a:r>
              <a:rPr lang="pt-BR" altLang="pt-BR" sz="2400" baseline="-25000"/>
              <a:t>nv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pt-BR" altLang="pt-BR" sz="2400" baseline="-25000"/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OBS:</a:t>
            </a:r>
          </a:p>
          <a:p>
            <a:pPr lvl="2" eaLnBrk="1" hangingPunct="1">
              <a:lnSpc>
                <a:spcPct val="110000"/>
              </a:lnSpc>
            </a:pPr>
            <a:r>
              <a:rPr lang="pt-BR" altLang="pt-BR" sz="2000"/>
              <a:t>i) Só podemos efetuar o produto de duas matrizes A</a:t>
            </a:r>
            <a:r>
              <a:rPr lang="pt-BR" altLang="pt-BR" sz="2000" baseline="-25000"/>
              <a:t>mxn</a:t>
            </a:r>
            <a:r>
              <a:rPr lang="pt-BR" altLang="pt-BR" sz="2000"/>
              <a:t> e B</a:t>
            </a:r>
            <a:r>
              <a:rPr lang="pt-BR" altLang="pt-BR" sz="2000" baseline="-25000"/>
              <a:t>sxp</a:t>
            </a:r>
            <a:r>
              <a:rPr lang="pt-BR" altLang="pt-BR" sz="2000"/>
              <a:t>, se o número de colunas da primeira for igual ao número de linhas da segunda, i.e., n = s. Além disso, a matriz resultado C=A.B terá ordem mxp.</a:t>
            </a:r>
          </a:p>
          <a:p>
            <a:pPr lvl="2" eaLnBrk="1" hangingPunct="1">
              <a:lnSpc>
                <a:spcPct val="110000"/>
              </a:lnSpc>
            </a:pPr>
            <a:r>
              <a:rPr lang="pt-BR" altLang="pt-BR" sz="2000"/>
              <a:t>ii) O elemento c</a:t>
            </a:r>
            <a:r>
              <a:rPr lang="pt-BR" altLang="pt-BR" sz="2000" baseline="-25000"/>
              <a:t>ij</a:t>
            </a:r>
            <a:r>
              <a:rPr lang="pt-BR" altLang="pt-BR" sz="2000"/>
              <a:t> é obtido multiplicando os elementos da linha </a:t>
            </a:r>
            <a:r>
              <a:rPr lang="pt-BR" altLang="pt-BR" sz="2000" i="1"/>
              <a:t>i</a:t>
            </a:r>
            <a:r>
              <a:rPr lang="pt-BR" altLang="pt-BR" sz="2000"/>
              <a:t> da primeira matriz pelos elementos da coluna </a:t>
            </a:r>
            <a:r>
              <a:rPr lang="pt-BR" altLang="pt-BR" sz="2000" i="1"/>
              <a:t>j</a:t>
            </a:r>
            <a:r>
              <a:rPr lang="pt-BR" altLang="pt-BR" sz="2000"/>
              <a:t> da segunda matriz, e somando esses produtos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9A2123-72D3-483F-A174-ABE0C551C15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2150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2150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Multiplicação de Matrizes: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BR" altLang="pt-BR" sz="2400"/>
              <a:t>Propriedades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/>
              <a:t>i) Em geral, A.B </a:t>
            </a:r>
            <a:r>
              <a:rPr lang="pt-BR" altLang="pt-BR" sz="2000">
                <a:sym typeface="Symbol" panose="05050102010706020507" pitchFamily="18" charset="2"/>
              </a:rPr>
              <a:t>B.A, observe que A.B pode ser igual a 0</a:t>
            </a:r>
            <a:r>
              <a:rPr lang="pt-BR" altLang="pt-BR" sz="2000" baseline="-25000">
                <a:sym typeface="Symbol" panose="05050102010706020507" pitchFamily="18" charset="2"/>
              </a:rPr>
              <a:t>mxn</a:t>
            </a:r>
            <a:r>
              <a:rPr lang="pt-BR" altLang="pt-BR" sz="2000">
                <a:sym typeface="Symbol" panose="05050102010706020507" pitchFamily="18" charset="2"/>
              </a:rPr>
              <a:t>, sem que A ou B sejam 0</a:t>
            </a:r>
            <a:r>
              <a:rPr lang="pt-BR" altLang="pt-BR" sz="2000" baseline="-25000">
                <a:sym typeface="Symbol" panose="05050102010706020507" pitchFamily="18" charset="2"/>
              </a:rPr>
              <a:t>mxn</a:t>
            </a:r>
            <a:r>
              <a:rPr lang="pt-BR" altLang="pt-BR" sz="2000">
                <a:sym typeface="Symbol" panose="05050102010706020507" pitchFamily="18" charset="2"/>
              </a:rPr>
              <a:t> (Mostre!)</a:t>
            </a:r>
            <a:endParaRPr lang="pt-BR" altLang="pt-BR" sz="2000" baseline="-25000">
              <a:sym typeface="Symbol" panose="05050102010706020507" pitchFamily="18" charset="2"/>
            </a:endParaRP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ii) AI = IA = A, onde I é a matriz identidade (Mostre!)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iii) A.(B + C) = A.B + A.C 	(Distributividade à esquerda)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iv) (A + B).C = A.C + B.C 	(Distributividade à direita)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v) (A.B).C = A.(B.C) 	(Associatividade)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vi) (AB)’ = B’A’, observe a mudança na ordem do produto</a:t>
            </a:r>
          </a:p>
          <a:p>
            <a:pPr lvl="2" eaLnBrk="1" hangingPunct="1">
              <a:lnSpc>
                <a:spcPct val="120000"/>
              </a:lnSpc>
            </a:pPr>
            <a:r>
              <a:rPr lang="pt-BR" altLang="pt-BR" sz="2000">
                <a:sym typeface="Symbol" panose="05050102010706020507" pitchFamily="18" charset="2"/>
              </a:rPr>
              <a:t>vii) 0.A = 0 e A.0 = </a:t>
            </a:r>
            <a:r>
              <a:rPr lang="pt-BR" altLang="pt-BR" sz="2000" b="1">
                <a:sym typeface="Symbol" panose="05050102010706020507" pitchFamily="18" charset="2"/>
              </a:rPr>
              <a:t>0</a:t>
            </a:r>
            <a:r>
              <a:rPr lang="pt-BR" altLang="pt-BR" sz="2000">
                <a:sym typeface="Symbol" panose="05050102010706020507" pitchFamily="18" charset="2"/>
              </a:rPr>
              <a:t>, </a:t>
            </a:r>
            <a:r>
              <a:rPr lang="pt-BR" altLang="pt-BR" sz="2000" b="1">
                <a:sym typeface="Symbol" panose="05050102010706020507" pitchFamily="18" charset="2"/>
              </a:rPr>
              <a:t>0</a:t>
            </a:r>
            <a:r>
              <a:rPr lang="pt-BR" altLang="pt-BR" sz="2000">
                <a:sym typeface="Symbol" panose="05050102010706020507" pitchFamily="18" charset="2"/>
              </a:rPr>
              <a:t> é uma matriz nula</a:t>
            </a:r>
            <a:endParaRPr lang="pt-BR" altLang="pt-BR" sz="2000" baseline="-25000">
              <a:sym typeface="Symbol" panose="05050102010706020507" pitchFamily="18" charset="2"/>
            </a:endParaRPr>
          </a:p>
        </p:txBody>
      </p:sp>
      <p:sp>
        <p:nvSpPr>
          <p:cNvPr id="5" name="CaixaDeTexto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56316" y="512899"/>
            <a:ext cx="2387684" cy="2269852"/>
          </a:xfrm>
          <a:prstGeom prst="rect">
            <a:avLst/>
          </a:prstGeom>
          <a:blipFill rotWithShape="0">
            <a:blip r:embed="rId2" cstate="print"/>
            <a:stretch>
              <a:fillRect t="-3495"/>
            </a:stretch>
          </a:blipFill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smtClean="0"/>
              <a:t>Matrizes</a:t>
            </a:r>
            <a:r>
              <a:rPr lang="pt-BR" altLang="pt-BR" sz="6000" smtClean="0"/>
              <a:t/>
            </a:r>
            <a:br>
              <a:rPr lang="pt-BR" altLang="pt-BR" sz="6000" smtClean="0"/>
            </a:br>
            <a:r>
              <a:rPr lang="pt-BR" altLang="pt-BR" sz="2800" smtClean="0"/>
              <a:t>Operações com Matrizes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096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pt-BR" sz="2000" dirty="0" smtClean="0"/>
              <a:t>1.6 Exercícios - 1: Suponha que um corretor da Bolsa de Valores faça um pedido para comprar ações na segunda-feira, como segue: 400 quotas da ação A, 500 quotas da ação B e 600 quotas da ação C. As ações A, B e C custam R$ 50, R$ 40 e R$ 25, respectivamente.</a:t>
            </a:r>
          </a:p>
          <a:p>
            <a:pPr lvl="1">
              <a:defRPr/>
            </a:pPr>
            <a:r>
              <a:rPr lang="pt-BR" sz="1600" dirty="0"/>
              <a:t>a</a:t>
            </a:r>
            <a:r>
              <a:rPr lang="pt-BR" sz="1600" dirty="0" smtClean="0"/>
              <a:t>) Encontre o custo total de ações</a:t>
            </a:r>
          </a:p>
          <a:p>
            <a:pPr lvl="1">
              <a:defRPr/>
            </a:pPr>
            <a:r>
              <a:rPr lang="pt-BR" sz="1600" dirty="0"/>
              <a:t>b</a:t>
            </a:r>
            <a:r>
              <a:rPr lang="pt-BR" sz="1600" dirty="0" smtClean="0"/>
              <a:t>) Qual será o ganho/perda quando as ações forem vendidas seis meses mais tarde se as ações A, B e C custam R$ 60, R$ 35 e R$ 30, respectivamente?</a:t>
            </a:r>
          </a:p>
          <a:p>
            <a:pPr>
              <a:defRPr/>
            </a:pPr>
            <a:r>
              <a:rPr lang="pt-BR" sz="2000" b="1" dirty="0" smtClean="0"/>
              <a:t>Solução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b="1" dirty="0"/>
              <a:t> </a:t>
            </a:r>
            <a:r>
              <a:rPr lang="pt-BR" sz="2000" dirty="0" smtClean="0"/>
              <a:t>a)</a:t>
            </a:r>
            <a:r>
              <a:rPr lang="pt-BR" sz="2000" b="1" dirty="0" smtClean="0"/>
              <a:t> </a:t>
            </a:r>
            <a:r>
              <a:rPr lang="pt-BR" sz="2000" dirty="0" smtClean="0"/>
              <a:t>400 quotas de A =&gt; R$ 50    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b="1" dirty="0"/>
              <a:t> </a:t>
            </a:r>
            <a:r>
              <a:rPr lang="pt-BR" sz="2000" b="1" dirty="0" smtClean="0"/>
              <a:t>     </a:t>
            </a:r>
            <a:r>
              <a:rPr lang="pt-BR" sz="2000" dirty="0" smtClean="0"/>
              <a:t>500 quotas de B =&gt; R$ 40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b="1" dirty="0"/>
              <a:t> </a:t>
            </a:r>
            <a:r>
              <a:rPr lang="pt-BR" sz="2000" b="1" dirty="0" smtClean="0"/>
              <a:t>     </a:t>
            </a:r>
            <a:r>
              <a:rPr lang="pt-BR" sz="2000" dirty="0" smtClean="0"/>
              <a:t>600 quotas de C</a:t>
            </a:r>
            <a:r>
              <a:rPr lang="pt-BR" sz="2000" b="1" dirty="0" smtClean="0"/>
              <a:t> </a:t>
            </a:r>
            <a:r>
              <a:rPr lang="pt-BR" sz="2000" dirty="0" smtClean="0"/>
              <a:t>=&gt; R$ 25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 smtClean="0"/>
              <a:t>b)</a:t>
            </a:r>
            <a:r>
              <a:rPr lang="pt-BR" sz="2000" b="1" dirty="0" smtClean="0"/>
              <a:t> </a:t>
            </a:r>
            <a:r>
              <a:rPr lang="pt-BR" sz="2000" dirty="0" smtClean="0"/>
              <a:t>400 quotas de A =&gt; R$ 60    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b="1" dirty="0" smtClean="0"/>
              <a:t>      </a:t>
            </a:r>
            <a:r>
              <a:rPr lang="pt-BR" sz="2000" dirty="0" smtClean="0"/>
              <a:t>500 quotas de B =&gt; R$ 35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b="1" dirty="0" smtClean="0"/>
              <a:t>      </a:t>
            </a:r>
            <a:r>
              <a:rPr lang="pt-BR" sz="2000" dirty="0" smtClean="0"/>
              <a:t>600 quotas de C</a:t>
            </a:r>
            <a:r>
              <a:rPr lang="pt-BR" sz="2000" b="1" dirty="0" smtClean="0"/>
              <a:t> </a:t>
            </a:r>
            <a:r>
              <a:rPr lang="pt-BR" sz="2000" dirty="0" smtClean="0"/>
              <a:t>=&gt; R$ 35 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 smtClean="0"/>
              <a:t>  </a:t>
            </a:r>
            <a:endParaRPr lang="pt-BR" sz="2000" dirty="0"/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90F07F-3F12-4D51-8C35-2CFF17F08072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3492500" y="3606800"/>
            <a:ext cx="5327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                    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                     40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                     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anose="020B0604020202020204" pitchFamily="34" charset="0"/>
              </a:rPr>
              <a:t>400 500 600 50.400 + 40.500 + 25.600 = 55000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879975" y="3573463"/>
            <a:ext cx="0" cy="1200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635375" y="4773613"/>
            <a:ext cx="39131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3635375" y="4484688"/>
            <a:ext cx="39131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3492500" y="4851400"/>
            <a:ext cx="5327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                     60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                     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                     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400 500 600 60.400 + 35.500 + </a:t>
            </a:r>
            <a:r>
              <a:rPr lang="pt-BR" altLang="pt-BR" sz="1800" dirty="0" smtClean="0">
                <a:latin typeface="Arial" panose="020B0604020202020204" pitchFamily="34" charset="0"/>
              </a:rPr>
              <a:t>30.600 </a:t>
            </a:r>
            <a:r>
              <a:rPr lang="pt-BR" altLang="pt-BR" sz="1800" dirty="0">
                <a:latin typeface="Arial" panose="020B0604020202020204" pitchFamily="34" charset="0"/>
              </a:rPr>
              <a:t>= </a:t>
            </a:r>
            <a:r>
              <a:rPr lang="pt-BR" altLang="pt-BR" sz="1800" dirty="0" smtClean="0">
                <a:latin typeface="Arial" panose="020B0604020202020204" pitchFamily="34" charset="0"/>
              </a:rPr>
              <a:t>59500</a:t>
            </a: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4879975" y="4816475"/>
            <a:ext cx="0" cy="1201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3635375" y="6018213"/>
            <a:ext cx="39131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3635375" y="5729288"/>
            <a:ext cx="39131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3516313" y="6134100"/>
            <a:ext cx="4103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anose="020B0604020202020204" pitchFamily="34" charset="0"/>
              </a:rPr>
              <a:t>R$ </a:t>
            </a:r>
            <a:r>
              <a:rPr lang="pt-BR" altLang="pt-BR" sz="1800" dirty="0" smtClean="0">
                <a:latin typeface="Arial" panose="020B0604020202020204" pitchFamily="34" charset="0"/>
              </a:rPr>
              <a:t>59500 </a:t>
            </a:r>
            <a:r>
              <a:rPr lang="pt-BR" altLang="pt-BR" sz="1800" dirty="0">
                <a:latin typeface="Arial" panose="020B0604020202020204" pitchFamily="34" charset="0"/>
              </a:rPr>
              <a:t>– R$ 55000 = R$ </a:t>
            </a:r>
            <a:r>
              <a:rPr lang="pt-BR" altLang="pt-BR" sz="1800" dirty="0" smtClean="0">
                <a:latin typeface="Arial" panose="020B0604020202020204" pitchFamily="34" charset="0"/>
              </a:rPr>
              <a:t>4500 </a:t>
            </a:r>
            <a:endParaRPr lang="pt-BR" altLang="pt-BR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Hoje vimos...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Matrizes</a:t>
            </a:r>
          </a:p>
          <a:p>
            <a:pPr lvl="1"/>
            <a:r>
              <a:rPr lang="pt-BR" altLang="pt-BR" smtClean="0"/>
              <a:t>Tipos especiais de matrizes</a:t>
            </a:r>
          </a:p>
          <a:p>
            <a:pPr lvl="1"/>
            <a:r>
              <a:rPr lang="pt-BR" altLang="pt-BR" smtClean="0"/>
              <a:t>Operações com matrizes</a:t>
            </a:r>
          </a:p>
          <a:p>
            <a:endParaRPr lang="pt-BR" altLang="pt-BR" smtClean="0"/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646BC9E-30F7-4D46-94F7-AC83D7CAA531}" type="slidenum">
              <a:rPr lang="pt-BR" altLang="pt-BR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19</a:t>
            </a:fld>
            <a:endParaRPr lang="pt-BR" altLang="pt-BR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Matrizes</a:t>
            </a:r>
          </a:p>
          <a:p>
            <a:pPr lvl="1"/>
            <a:r>
              <a:rPr lang="pt-BR" altLang="pt-BR" smtClean="0"/>
              <a:t>Tipos especiais de matrizes</a:t>
            </a:r>
          </a:p>
          <a:p>
            <a:pPr lvl="1"/>
            <a:r>
              <a:rPr lang="pt-BR" altLang="pt-BR" smtClean="0"/>
              <a:t>Operações com matrizes</a:t>
            </a:r>
          </a:p>
          <a:p>
            <a:pPr lvl="1"/>
            <a:endParaRPr lang="pt-BR" altLang="pt-BR" smtClean="0"/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A7397-118F-4E4B-829D-3532246FB35A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B1B4B8-55EA-47ED-9BE9-82A07C72B03F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2457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 Seguir...</a:t>
            </a:r>
          </a:p>
        </p:txBody>
      </p:sp>
      <p:sp>
        <p:nvSpPr>
          <p:cNvPr id="2458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Sistemas de Equações Lineares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B6D69B-0072-49E4-8586-DD0BA34765BC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717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</a:p>
        </p:txBody>
      </p:sp>
      <p:sp>
        <p:nvSpPr>
          <p:cNvPr id="7172" name="Rectangle 11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BR" altLang="pt-BR" sz="2800"/>
              <a:t>Uma matriz é uma estrutura bi-dimensional onde todos os elementos são do mesmo tipo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800"/>
              <a:t>Os elementos são dispostos em linhas e colunas e cada célula dela é completamente identificada pela sua posição e seu valor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800"/>
              <a:t>Exemplos:</a:t>
            </a:r>
          </a:p>
        </p:txBody>
      </p:sp>
      <p:sp>
        <p:nvSpPr>
          <p:cNvPr id="7173" name="Text Box 19"/>
          <p:cNvSpPr txBox="1">
            <a:spLocks noChangeArrowheads="1"/>
          </p:cNvSpPr>
          <p:nvPr/>
        </p:nvSpPr>
        <p:spPr bwMode="auto">
          <a:xfrm>
            <a:off x="1042988" y="4838700"/>
            <a:ext cx="67548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2	3	4		1	2	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1	5	7</a:t>
            </a:r>
          </a:p>
        </p:txBody>
      </p:sp>
      <p:sp>
        <p:nvSpPr>
          <p:cNvPr id="7174" name="AutoShape 20"/>
          <p:cNvSpPr>
            <a:spLocks/>
          </p:cNvSpPr>
          <p:nvPr/>
        </p:nvSpPr>
        <p:spPr bwMode="auto">
          <a:xfrm>
            <a:off x="900113" y="4797425"/>
            <a:ext cx="142875" cy="936625"/>
          </a:xfrm>
          <a:prstGeom prst="leftBracket">
            <a:avLst>
              <a:gd name="adj" fmla="val 5463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5" name="AutoShape 21"/>
          <p:cNvSpPr>
            <a:spLocks/>
          </p:cNvSpPr>
          <p:nvPr/>
        </p:nvSpPr>
        <p:spPr bwMode="auto">
          <a:xfrm>
            <a:off x="3203575" y="4724400"/>
            <a:ext cx="144463" cy="1009650"/>
          </a:xfrm>
          <a:prstGeom prst="rightBracket">
            <a:avLst>
              <a:gd name="adj" fmla="val 582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6" name="AutoShape 22"/>
          <p:cNvSpPr>
            <a:spLocks/>
          </p:cNvSpPr>
          <p:nvPr/>
        </p:nvSpPr>
        <p:spPr bwMode="auto">
          <a:xfrm>
            <a:off x="4643438" y="4724400"/>
            <a:ext cx="144462" cy="576263"/>
          </a:xfrm>
          <a:prstGeom prst="leftBracket">
            <a:avLst>
              <a:gd name="adj" fmla="val 332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7" name="AutoShape 23"/>
          <p:cNvSpPr>
            <a:spLocks/>
          </p:cNvSpPr>
          <p:nvPr/>
        </p:nvSpPr>
        <p:spPr bwMode="auto">
          <a:xfrm>
            <a:off x="5940425" y="4724400"/>
            <a:ext cx="71438" cy="576263"/>
          </a:xfrm>
          <a:prstGeom prst="rightBracket">
            <a:avLst>
              <a:gd name="adj" fmla="val 6722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8" name="AutoShape 24"/>
          <p:cNvSpPr>
            <a:spLocks/>
          </p:cNvSpPr>
          <p:nvPr/>
        </p:nvSpPr>
        <p:spPr bwMode="auto">
          <a:xfrm>
            <a:off x="7307263" y="4797425"/>
            <a:ext cx="144462" cy="576263"/>
          </a:xfrm>
          <a:prstGeom prst="leftBracket">
            <a:avLst>
              <a:gd name="adj" fmla="val 332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7179" name="AutoShape 25"/>
          <p:cNvSpPr>
            <a:spLocks/>
          </p:cNvSpPr>
          <p:nvPr/>
        </p:nvSpPr>
        <p:spPr bwMode="auto">
          <a:xfrm>
            <a:off x="7885113" y="4797425"/>
            <a:ext cx="71437" cy="576263"/>
          </a:xfrm>
          <a:prstGeom prst="rightBracket">
            <a:avLst>
              <a:gd name="adj" fmla="val 6722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8A9F37-6BAD-412F-8EB6-CD2BF52AE52D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819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</a:p>
        </p:txBody>
      </p:sp>
      <p:sp>
        <p:nvSpPr>
          <p:cNvPr id="819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BR" altLang="pt-BR" sz="2800"/>
              <a:t>Uma matriz de </a:t>
            </a:r>
            <a:r>
              <a:rPr lang="pt-BR" altLang="pt-BR" sz="2800" i="1"/>
              <a:t>m</a:t>
            </a:r>
            <a:r>
              <a:rPr lang="pt-BR" altLang="pt-BR" sz="2800"/>
              <a:t> linhas e </a:t>
            </a:r>
            <a:r>
              <a:rPr lang="pt-BR" altLang="pt-BR" sz="2800" i="1"/>
              <a:t>n </a:t>
            </a:r>
            <a:r>
              <a:rPr lang="pt-BR" altLang="pt-BR" sz="2800"/>
              <a:t>colunas é representada por:</a:t>
            </a: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1249363" y="3559175"/>
            <a:ext cx="1184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A</a:t>
            </a:r>
            <a:r>
              <a:rPr lang="en-US" altLang="pt-BR" sz="2800" baseline="-25000">
                <a:latin typeface="Arial" panose="020B0604020202020204" pitchFamily="34" charset="0"/>
              </a:rPr>
              <a:t>mxn</a:t>
            </a:r>
            <a:r>
              <a:rPr lang="en-US" altLang="pt-BR" sz="2800"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2670175" y="2800350"/>
            <a:ext cx="449421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11</a:t>
            </a:r>
            <a:r>
              <a:rPr lang="en-US" altLang="pt-BR" sz="1800">
                <a:latin typeface="Arial" panose="020B0604020202020204" pitchFamily="34" charset="0"/>
              </a:rPr>
              <a:t>	a</a:t>
            </a:r>
            <a:r>
              <a:rPr lang="en-US" altLang="pt-BR" sz="1800" baseline="-25000">
                <a:latin typeface="Arial" panose="020B0604020202020204" pitchFamily="34" charset="0"/>
              </a:rPr>
              <a:t>12</a:t>
            </a:r>
            <a:r>
              <a:rPr lang="en-US" altLang="pt-BR" sz="1800">
                <a:latin typeface="Arial" panose="020B0604020202020204" pitchFamily="34" charset="0"/>
              </a:rPr>
              <a:t>	….	a</a:t>
            </a:r>
            <a:r>
              <a:rPr lang="en-US" altLang="pt-BR" sz="1800" baseline="-25000">
                <a:latin typeface="Arial" panose="020B0604020202020204" pitchFamily="34" charset="0"/>
              </a:rPr>
              <a:t>1n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21</a:t>
            </a:r>
            <a:r>
              <a:rPr lang="en-US" altLang="pt-BR" sz="1800">
                <a:latin typeface="Arial" panose="020B0604020202020204" pitchFamily="34" charset="0"/>
              </a:rPr>
              <a:t>	a</a:t>
            </a:r>
            <a:r>
              <a:rPr lang="en-US" altLang="pt-BR" sz="1800" baseline="-25000">
                <a:latin typeface="Arial" panose="020B0604020202020204" pitchFamily="34" charset="0"/>
              </a:rPr>
              <a:t>22</a:t>
            </a:r>
            <a:r>
              <a:rPr lang="en-US" altLang="pt-BR" sz="1800">
                <a:latin typeface="Arial" panose="020B0604020202020204" pitchFamily="34" charset="0"/>
              </a:rPr>
              <a:t>	….	a</a:t>
            </a:r>
            <a:r>
              <a:rPr lang="en-US" altLang="pt-BR" sz="1800" baseline="-25000">
                <a:latin typeface="Arial" panose="020B0604020202020204" pitchFamily="34" charset="0"/>
              </a:rPr>
              <a:t>2n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  .	  .		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  .	  .		   .        = [a</a:t>
            </a:r>
            <a:r>
              <a:rPr lang="en-US" altLang="pt-BR" sz="1800" baseline="-25000">
                <a:latin typeface="Arial" panose="020B0604020202020204" pitchFamily="34" charset="0"/>
              </a:rPr>
              <a:t>ij</a:t>
            </a:r>
            <a:r>
              <a:rPr lang="en-US" altLang="pt-BR" sz="1800">
                <a:latin typeface="Arial" panose="020B0604020202020204" pitchFamily="34" charset="0"/>
              </a:rPr>
              <a:t>]</a:t>
            </a:r>
            <a:r>
              <a:rPr lang="en-US" altLang="pt-BR" sz="1800" baseline="-25000">
                <a:latin typeface="Arial" panose="020B0604020202020204" pitchFamily="34" charset="0"/>
              </a:rPr>
              <a:t>mxn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  .	  .		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1800">
                <a:latin typeface="Arial" panose="020B0604020202020204" pitchFamily="34" charset="0"/>
              </a:rPr>
              <a:t>a</a:t>
            </a:r>
            <a:r>
              <a:rPr lang="en-US" altLang="pt-BR" sz="1800" baseline="-25000">
                <a:latin typeface="Arial" panose="020B0604020202020204" pitchFamily="34" charset="0"/>
              </a:rPr>
              <a:t>m1</a:t>
            </a:r>
            <a:r>
              <a:rPr lang="en-US" altLang="pt-BR" sz="1800">
                <a:latin typeface="Arial" panose="020B0604020202020204" pitchFamily="34" charset="0"/>
              </a:rPr>
              <a:t>	a</a:t>
            </a:r>
            <a:r>
              <a:rPr lang="en-US" altLang="pt-BR" sz="1800" baseline="-25000">
                <a:latin typeface="Arial" panose="020B0604020202020204" pitchFamily="34" charset="0"/>
              </a:rPr>
              <a:t>m2</a:t>
            </a:r>
            <a:r>
              <a:rPr lang="en-US" altLang="pt-BR" sz="1800">
                <a:latin typeface="Arial" panose="020B0604020202020204" pitchFamily="34" charset="0"/>
              </a:rPr>
              <a:t>	….	a</a:t>
            </a:r>
            <a:r>
              <a:rPr lang="en-US" altLang="pt-BR" sz="1800" baseline="-25000">
                <a:latin typeface="Arial" panose="020B0604020202020204" pitchFamily="34" charset="0"/>
              </a:rPr>
              <a:t>mn</a:t>
            </a:r>
          </a:p>
        </p:txBody>
      </p:sp>
      <p:sp>
        <p:nvSpPr>
          <p:cNvPr id="8199" name="AutoShape 13"/>
          <p:cNvSpPr>
            <a:spLocks/>
          </p:cNvSpPr>
          <p:nvPr/>
        </p:nvSpPr>
        <p:spPr bwMode="auto">
          <a:xfrm>
            <a:off x="2544763" y="2781300"/>
            <a:ext cx="73025" cy="1800225"/>
          </a:xfrm>
          <a:prstGeom prst="leftBracket">
            <a:avLst>
              <a:gd name="adj" fmla="val 205435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8200" name="AutoShape 14"/>
          <p:cNvSpPr>
            <a:spLocks/>
          </p:cNvSpPr>
          <p:nvPr/>
        </p:nvSpPr>
        <p:spPr bwMode="auto">
          <a:xfrm>
            <a:off x="5929313" y="2709863"/>
            <a:ext cx="73025" cy="1943100"/>
          </a:xfrm>
          <a:prstGeom prst="rightBracket">
            <a:avLst>
              <a:gd name="adj" fmla="val 22173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9" name="Text 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247805" y="5162232"/>
            <a:ext cx="6335773" cy="1153201"/>
          </a:xfrm>
          <a:prstGeom prst="rect">
            <a:avLst/>
          </a:prstGeom>
          <a:blipFill rotWithShape="0">
            <a:blip r:embed="rId2" cstate="print"/>
            <a:stretch>
              <a:fillRect l="-144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A31B7E-5316-41B6-BD26-4EBE8B2202D4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921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</a:p>
        </p:txBody>
      </p:sp>
      <p:sp>
        <p:nvSpPr>
          <p:cNvPr id="9220" name="Rectangle 3"/>
          <p:cNvSpPr>
            <a:spLocks/>
          </p:cNvSpPr>
          <p:nvPr/>
        </p:nvSpPr>
        <p:spPr bwMode="auto">
          <a:xfrm>
            <a:off x="457200" y="1600200"/>
            <a:ext cx="85074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Definição:</a:t>
            </a:r>
            <a:r>
              <a:rPr lang="pt-BR" altLang="pt-BR" sz="2800"/>
              <a:t> Duas matrizes A</a:t>
            </a:r>
            <a:r>
              <a:rPr lang="pt-BR" altLang="pt-BR" sz="2800" baseline="-25000"/>
              <a:t>mxn</a:t>
            </a:r>
            <a:r>
              <a:rPr lang="pt-BR" altLang="pt-BR" sz="2800"/>
              <a:t>=[a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mxn</a:t>
            </a:r>
            <a:r>
              <a:rPr lang="pt-BR" altLang="pt-BR" sz="2800"/>
              <a:t> e B</a:t>
            </a:r>
            <a:r>
              <a:rPr lang="pt-BR" altLang="pt-BR" sz="2800" baseline="-25000"/>
              <a:t>rxs</a:t>
            </a:r>
            <a:r>
              <a:rPr lang="pt-BR" altLang="pt-BR" sz="2800"/>
              <a:t>=[b</a:t>
            </a:r>
            <a:r>
              <a:rPr lang="pt-BR" altLang="pt-BR" sz="2800" baseline="-25000"/>
              <a:t>ij</a:t>
            </a:r>
            <a:r>
              <a:rPr lang="pt-BR" altLang="pt-BR" sz="2800"/>
              <a:t>]</a:t>
            </a:r>
            <a:r>
              <a:rPr lang="pt-BR" altLang="pt-BR" sz="2800" baseline="-25000"/>
              <a:t>rxs</a:t>
            </a:r>
            <a:r>
              <a:rPr lang="pt-BR" altLang="pt-BR" sz="2800"/>
              <a:t> são </a:t>
            </a:r>
            <a:r>
              <a:rPr lang="pt-BR" altLang="pt-BR" sz="2800" b="1"/>
              <a:t>iguais</a:t>
            </a:r>
            <a:r>
              <a:rPr lang="pt-BR" altLang="pt-BR" sz="2800"/>
              <a:t> A = B, se elas têm o mesmo número de linhas  (</a:t>
            </a:r>
            <a:r>
              <a:rPr lang="pt-BR" altLang="pt-BR" sz="2800" b="1"/>
              <a:t>m = r</a:t>
            </a:r>
            <a:r>
              <a:rPr lang="pt-BR" altLang="pt-BR" sz="2800"/>
              <a:t>) e colunas (</a:t>
            </a:r>
            <a:r>
              <a:rPr lang="pt-BR" altLang="pt-BR" sz="2800" b="1"/>
              <a:t>n = s</a:t>
            </a:r>
            <a:r>
              <a:rPr lang="pt-BR" altLang="pt-BR" sz="2800"/>
              <a:t>), e </a:t>
            </a:r>
            <a:r>
              <a:rPr lang="pt-BR" altLang="pt-BR" sz="2800" b="1"/>
              <a:t>todos</a:t>
            </a:r>
            <a:r>
              <a:rPr lang="pt-BR" altLang="pt-BR" sz="2800"/>
              <a:t> os seus elementos correspondentes são iguais (</a:t>
            </a:r>
            <a:r>
              <a:rPr lang="pt-BR" altLang="pt-BR" sz="2800" b="1"/>
              <a:t>a</a:t>
            </a:r>
            <a:r>
              <a:rPr lang="pt-BR" altLang="pt-BR" sz="2800" b="1" baseline="-25000"/>
              <a:t>ij</a:t>
            </a:r>
            <a:r>
              <a:rPr lang="pt-BR" altLang="pt-BR" sz="2800" b="1"/>
              <a:t> = b</a:t>
            </a:r>
            <a:r>
              <a:rPr lang="pt-BR" altLang="pt-BR" sz="2800" b="1" baseline="-25000"/>
              <a:t>ij</a:t>
            </a:r>
            <a:r>
              <a:rPr lang="pt-BR" altLang="pt-BR" sz="2800"/>
              <a:t>)</a:t>
            </a:r>
          </a:p>
        </p:txBody>
      </p:sp>
      <p:sp>
        <p:nvSpPr>
          <p:cNvPr id="9221" name="Text Box 19"/>
          <p:cNvSpPr txBox="1">
            <a:spLocks noChangeArrowheads="1"/>
          </p:cNvSpPr>
          <p:nvPr/>
        </p:nvSpPr>
        <p:spPr bwMode="auto">
          <a:xfrm>
            <a:off x="1871663" y="4767263"/>
            <a:ext cx="5724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2	3	4    	 2	3	4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1	5	7          1	5	7</a:t>
            </a:r>
          </a:p>
        </p:txBody>
      </p:sp>
      <p:sp>
        <p:nvSpPr>
          <p:cNvPr id="9222" name="AutoShape 20"/>
          <p:cNvSpPr>
            <a:spLocks/>
          </p:cNvSpPr>
          <p:nvPr/>
        </p:nvSpPr>
        <p:spPr bwMode="auto">
          <a:xfrm>
            <a:off x="1728788" y="4725988"/>
            <a:ext cx="142875" cy="936625"/>
          </a:xfrm>
          <a:prstGeom prst="leftBracket">
            <a:avLst>
              <a:gd name="adj" fmla="val 5463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9223" name="AutoShape 21"/>
          <p:cNvSpPr>
            <a:spLocks/>
          </p:cNvSpPr>
          <p:nvPr/>
        </p:nvSpPr>
        <p:spPr bwMode="auto">
          <a:xfrm>
            <a:off x="4032250" y="4652963"/>
            <a:ext cx="144463" cy="1009650"/>
          </a:xfrm>
          <a:prstGeom prst="rightBracket">
            <a:avLst>
              <a:gd name="adj" fmla="val 582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9224" name="CaixaDeTexto 1"/>
          <p:cNvSpPr txBox="1">
            <a:spLocks noChangeArrowheads="1"/>
          </p:cNvSpPr>
          <p:nvPr/>
        </p:nvSpPr>
        <p:spPr bwMode="auto">
          <a:xfrm>
            <a:off x="4186238" y="4941888"/>
            <a:ext cx="585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9225" name="AutoShape 20"/>
          <p:cNvSpPr>
            <a:spLocks/>
          </p:cNvSpPr>
          <p:nvPr/>
        </p:nvSpPr>
        <p:spPr bwMode="auto">
          <a:xfrm>
            <a:off x="4537075" y="4727575"/>
            <a:ext cx="142875" cy="936625"/>
          </a:xfrm>
          <a:prstGeom prst="leftBracket">
            <a:avLst>
              <a:gd name="adj" fmla="val 5463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9226" name="AutoShape 21"/>
          <p:cNvSpPr>
            <a:spLocks/>
          </p:cNvSpPr>
          <p:nvPr/>
        </p:nvSpPr>
        <p:spPr bwMode="auto">
          <a:xfrm>
            <a:off x="6840538" y="4654550"/>
            <a:ext cx="144462" cy="1009650"/>
          </a:xfrm>
          <a:prstGeom prst="rightBracket">
            <a:avLst>
              <a:gd name="adj" fmla="val 582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71B074-D329-4B8E-ADA1-3EE30C46886F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02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10244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Quadrada: </a:t>
            </a:r>
            <a:r>
              <a:rPr lang="pt-BR" altLang="pt-BR" sz="2800"/>
              <a:t>É aquela cujo número de linhas é igual ao número de colunas. Ex: A</a:t>
            </a:r>
            <a:r>
              <a:rPr lang="pt-BR" altLang="pt-BR" sz="2800" baseline="-25000"/>
              <a:t>2x2</a:t>
            </a:r>
            <a:r>
              <a:rPr lang="pt-BR" altLang="pt-BR" sz="2800"/>
              <a:t>, B</a:t>
            </a:r>
            <a:r>
              <a:rPr lang="pt-BR" altLang="pt-BR" sz="2800" baseline="-25000"/>
              <a:t>5x5 </a:t>
            </a:r>
            <a:r>
              <a:rPr lang="pt-BR" altLang="pt-BR" sz="2800"/>
              <a:t>e D</a:t>
            </a:r>
            <a:r>
              <a:rPr lang="pt-BR" altLang="pt-BR" sz="2800" baseline="-25000"/>
              <a:t>mxm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Nula: </a:t>
            </a:r>
            <a:r>
              <a:rPr lang="pt-BR" altLang="pt-BR" sz="2800"/>
              <a:t>É aquela em que a</a:t>
            </a:r>
            <a:r>
              <a:rPr lang="pt-BR" altLang="pt-BR" sz="2800" baseline="-25000"/>
              <a:t>ij</a:t>
            </a:r>
            <a:r>
              <a:rPr lang="pt-BR" altLang="pt-BR" sz="2800"/>
              <a:t> = 0, para todo i e todo j. Ex:</a:t>
            </a:r>
          </a:p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Coluna: </a:t>
            </a:r>
            <a:r>
              <a:rPr lang="pt-BR" altLang="pt-BR" sz="2800"/>
              <a:t>É aquela que possui apenas uma única coluna (n = 1). Ex: A</a:t>
            </a:r>
            <a:r>
              <a:rPr lang="pt-BR" altLang="pt-BR" sz="2800" baseline="-25000"/>
              <a:t>2x1</a:t>
            </a:r>
            <a:r>
              <a:rPr lang="pt-BR" altLang="pt-BR" sz="2800"/>
              <a:t>, B</a:t>
            </a:r>
            <a:r>
              <a:rPr lang="pt-BR" altLang="pt-BR" sz="2800" baseline="-25000"/>
              <a:t>5x1</a:t>
            </a:r>
            <a:r>
              <a:rPr lang="pt-BR" altLang="pt-BR" sz="2800"/>
              <a:t> e C</a:t>
            </a:r>
            <a:r>
              <a:rPr lang="pt-BR" altLang="pt-BR" sz="2800" baseline="-25000"/>
              <a:t>mx1</a:t>
            </a:r>
            <a:endParaRPr lang="pt-BR" altLang="pt-BR" sz="2800"/>
          </a:p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Linha: </a:t>
            </a:r>
            <a:r>
              <a:rPr lang="pt-BR" altLang="pt-BR" sz="2800"/>
              <a:t>É aquela que possui apenas uma única linha (m = 1). Ex: A</a:t>
            </a:r>
            <a:r>
              <a:rPr lang="pt-BR" altLang="pt-BR" sz="2800" baseline="-25000"/>
              <a:t>1x2</a:t>
            </a:r>
            <a:r>
              <a:rPr lang="pt-BR" altLang="pt-BR" sz="2800"/>
              <a:t>, B</a:t>
            </a:r>
            <a:r>
              <a:rPr lang="pt-BR" altLang="pt-BR" sz="2800" baseline="-25000"/>
              <a:t>1x5</a:t>
            </a:r>
            <a:r>
              <a:rPr lang="pt-BR" altLang="pt-BR" sz="2800"/>
              <a:t> e C</a:t>
            </a:r>
            <a:r>
              <a:rPr lang="pt-BR" altLang="pt-BR" sz="2800" baseline="-25000"/>
              <a:t>1xn</a:t>
            </a:r>
            <a:endParaRPr lang="pt-BR" altLang="pt-BR" sz="2800" b="1"/>
          </a:p>
        </p:txBody>
      </p:sp>
      <p:sp>
        <p:nvSpPr>
          <p:cNvPr id="10245" name="Text Box 19"/>
          <p:cNvSpPr txBox="1">
            <a:spLocks noChangeArrowheads="1"/>
          </p:cNvSpPr>
          <p:nvPr/>
        </p:nvSpPr>
        <p:spPr bwMode="auto">
          <a:xfrm>
            <a:off x="2339975" y="3213100"/>
            <a:ext cx="129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0    0	0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400">
                <a:latin typeface="Arial" panose="020B0604020202020204" pitchFamily="34" charset="0"/>
              </a:rPr>
              <a:t>0    0	0</a:t>
            </a:r>
          </a:p>
        </p:txBody>
      </p:sp>
      <p:sp>
        <p:nvSpPr>
          <p:cNvPr id="10246" name="AutoShape 20"/>
          <p:cNvSpPr>
            <a:spLocks/>
          </p:cNvSpPr>
          <p:nvPr/>
        </p:nvSpPr>
        <p:spPr bwMode="auto">
          <a:xfrm>
            <a:off x="2405063" y="3275013"/>
            <a:ext cx="150812" cy="687387"/>
          </a:xfrm>
          <a:prstGeom prst="leftBracket">
            <a:avLst>
              <a:gd name="adj" fmla="val 5444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  <p:sp>
        <p:nvSpPr>
          <p:cNvPr id="10247" name="AutoShape 21"/>
          <p:cNvSpPr>
            <a:spLocks/>
          </p:cNvSpPr>
          <p:nvPr/>
        </p:nvSpPr>
        <p:spPr bwMode="auto">
          <a:xfrm>
            <a:off x="3387725" y="3222625"/>
            <a:ext cx="152400" cy="739775"/>
          </a:xfrm>
          <a:prstGeom prst="rightBracket">
            <a:avLst>
              <a:gd name="adj" fmla="val 5798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FBE765-FC10-49BD-9963-AE0167C4281B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1126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922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t-BR" altLang="pt-BR" sz="2800" b="1" dirty="0" smtClean="0">
                <a:latin typeface="Calibri" panose="020F0502020204030204" pitchFamily="34" charset="0"/>
              </a:rPr>
              <a:t>Matriz Diagonal: </a:t>
            </a:r>
            <a:r>
              <a:rPr lang="pt-BR" altLang="pt-BR" sz="2800" dirty="0" smtClean="0">
                <a:latin typeface="Calibri" panose="020F0502020204030204" pitchFamily="34" charset="0"/>
              </a:rPr>
              <a:t>É uma matriz quadrada (m=n) onde </a:t>
            </a:r>
            <a:r>
              <a:rPr lang="pt-BR" altLang="pt-BR" sz="2800" dirty="0" err="1" smtClean="0">
                <a:latin typeface="Calibri" panose="020F0502020204030204" pitchFamily="34" charset="0"/>
              </a:rPr>
              <a:t>a</a:t>
            </a:r>
            <a:r>
              <a:rPr lang="pt-BR" altLang="pt-BR" sz="2800" baseline="-25000" dirty="0" err="1" smtClean="0">
                <a:latin typeface="Calibri" panose="020F0502020204030204" pitchFamily="34" charset="0"/>
              </a:rPr>
              <a:t>ij</a:t>
            </a:r>
            <a:r>
              <a:rPr lang="pt-BR" altLang="pt-BR" sz="2800" dirty="0" smtClean="0">
                <a:latin typeface="Calibri" panose="020F0502020204030204" pitchFamily="34" charset="0"/>
              </a:rPr>
              <a:t> = 0, para todo </a:t>
            </a:r>
            <a:r>
              <a:rPr lang="pt-BR" altLang="pt-BR" sz="2800" dirty="0" err="1" smtClean="0">
                <a:latin typeface="Calibri" panose="020F0502020204030204" pitchFamily="34" charset="0"/>
              </a:rPr>
              <a:t>i</a:t>
            </a:r>
            <a:r>
              <a:rPr lang="pt-BR" altLang="pt-BR" sz="2800" dirty="0" err="1" smtClean="0">
                <a:latin typeface="Calibri" panose="020F0502020204030204" pitchFamily="34" charset="0"/>
                <a:sym typeface="Symbol" panose="05050102010706020507" pitchFamily="18" charset="2"/>
              </a:rPr>
              <a:t>j</a:t>
            </a:r>
            <a:endParaRPr lang="pt-BR" altLang="pt-BR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pt-BR" altLang="pt-BR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pt-BR" altLang="pt-BR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pt-BR" altLang="pt-BR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pt-BR" altLang="pt-BR" sz="2800" dirty="0" smtClean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t-BR" sz="2000" dirty="0" smtClean="0">
                <a:latin typeface="+mj-lt"/>
              </a:rPr>
              <a:t>Os elementos que não estão na </a:t>
            </a:r>
            <a:r>
              <a:rPr lang="pt-BR" sz="2000" b="1" dirty="0" smtClean="0">
                <a:latin typeface="+mj-lt"/>
              </a:rPr>
              <a:t>diagonal principal</a:t>
            </a:r>
            <a:r>
              <a:rPr lang="pt-BR" sz="2000" dirty="0" smtClean="0">
                <a:latin typeface="+mj-lt"/>
              </a:rPr>
              <a:t> são iguais a zero. </a:t>
            </a:r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pt-BR" sz="2000" dirty="0" smtClean="0">
                <a:latin typeface="+mj-lt"/>
              </a:rPr>
              <a:t>Os elementos da diagonal principal podem ser, ou não, iguais a zero.</a:t>
            </a:r>
            <a:endParaRPr lang="pt-BR" altLang="pt-BR" sz="2000" dirty="0" smtClean="0">
              <a:latin typeface="+mj-lt"/>
              <a:sym typeface="Symbol" panose="05050102010706020507" pitchFamily="18" charset="2"/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238375" y="3141663"/>
            <a:ext cx="31257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4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0	3</a:t>
            </a:r>
          </a:p>
        </p:txBody>
      </p:sp>
      <p:sp>
        <p:nvSpPr>
          <p:cNvPr id="11270" name="AutoShape 7"/>
          <p:cNvSpPr>
            <a:spLocks noChangeArrowheads="1"/>
          </p:cNvSpPr>
          <p:nvPr/>
        </p:nvSpPr>
        <p:spPr bwMode="auto">
          <a:xfrm>
            <a:off x="2124075" y="3141663"/>
            <a:ext cx="3313113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215A62A-32B1-44B8-8225-ACD62F6A30FE}" type="slidenum">
              <a:rPr lang="pt-BR" altLang="pt-B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229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1229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Identidade Quadrada: </a:t>
            </a:r>
            <a:r>
              <a:rPr lang="pt-BR" altLang="pt-BR" sz="2800"/>
              <a:t>É aquela em que a</a:t>
            </a:r>
            <a:r>
              <a:rPr lang="pt-BR" altLang="pt-BR" sz="2800" baseline="-25000"/>
              <a:t>ii</a:t>
            </a:r>
            <a:r>
              <a:rPr lang="pt-BR" altLang="pt-BR" sz="2800"/>
              <a:t> = 1 e a</a:t>
            </a:r>
            <a:r>
              <a:rPr lang="pt-BR" altLang="pt-BR" sz="2800" baseline="-25000"/>
              <a:t>ij</a:t>
            </a:r>
            <a:r>
              <a:rPr lang="pt-BR" altLang="pt-BR" sz="2800"/>
              <a:t> = 0, para todo i</a:t>
            </a:r>
            <a:r>
              <a:rPr lang="pt-BR" altLang="pt-BR" sz="2800">
                <a:sym typeface="Symbol" panose="05050102010706020507" pitchFamily="18" charset="2"/>
              </a:rPr>
              <a:t>j</a:t>
            </a:r>
            <a:endParaRPr lang="pt-BR" altLang="pt-BR" sz="280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711325" y="3141663"/>
            <a:ext cx="31257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	0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0	1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1597025" y="3141663"/>
            <a:ext cx="3313113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827088" y="3779838"/>
            <a:ext cx="827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I</a:t>
            </a:r>
            <a:r>
              <a:rPr lang="en-US" altLang="pt-BR" sz="2800" baseline="-25000">
                <a:latin typeface="Arial" panose="020B0604020202020204" pitchFamily="34" charset="0"/>
              </a:rPr>
              <a:t>3</a:t>
            </a:r>
            <a:r>
              <a:rPr lang="en-US" altLang="pt-BR" sz="2800">
                <a:latin typeface="Arial" panose="020B0604020202020204" pitchFamily="34" charset="0"/>
              </a:rPr>
              <a:t> = 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369050" y="3195638"/>
            <a:ext cx="12985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1	0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1</a:t>
            </a:r>
          </a:p>
        </p:txBody>
      </p:sp>
      <p:sp>
        <p:nvSpPr>
          <p:cNvPr id="12297" name="AutoShape 6"/>
          <p:cNvSpPr>
            <a:spLocks noChangeArrowheads="1"/>
          </p:cNvSpPr>
          <p:nvPr/>
        </p:nvSpPr>
        <p:spPr bwMode="auto">
          <a:xfrm>
            <a:off x="6323013" y="2992438"/>
            <a:ext cx="1344612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12298" name="Text Box 5"/>
          <p:cNvSpPr txBox="1">
            <a:spLocks noChangeArrowheads="1"/>
          </p:cNvSpPr>
          <p:nvPr/>
        </p:nvSpPr>
        <p:spPr bwMode="auto">
          <a:xfrm>
            <a:off x="5553075" y="3630613"/>
            <a:ext cx="827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I</a:t>
            </a:r>
            <a:r>
              <a:rPr lang="en-US" altLang="pt-BR" sz="2800" baseline="-25000">
                <a:latin typeface="Arial" panose="020B0604020202020204" pitchFamily="34" charset="0"/>
              </a:rPr>
              <a:t>2</a:t>
            </a:r>
            <a:r>
              <a:rPr lang="en-US" altLang="pt-BR" sz="2800">
                <a:latin typeface="Arial" panose="020B0604020202020204" pitchFamily="34" charset="0"/>
              </a:rPr>
              <a:t>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AD2ECA-BD3B-4C1D-8176-215B9479C3B9}" type="slidenum">
              <a:rPr lang="pt-BR" altLang="pt-B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1331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Matrizes</a:t>
            </a:r>
            <a:br>
              <a:rPr lang="pt-BR" altLang="pt-BR" sz="4000" smtClean="0"/>
            </a:br>
            <a:r>
              <a:rPr lang="pt-BR" altLang="pt-BR" sz="2800" smtClean="0"/>
              <a:t>Tipos Especiais de Matrizes</a:t>
            </a:r>
          </a:p>
        </p:txBody>
      </p:sp>
      <p:sp>
        <p:nvSpPr>
          <p:cNvPr id="1331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b="1"/>
              <a:t>Matriz Triangular Superior: </a:t>
            </a:r>
            <a:r>
              <a:rPr lang="pt-BR" altLang="pt-BR" sz="2800"/>
              <a:t>É uma matriz quadrada (m = n) onde todos os elementos abaixo da diagonal são nulos (a</a:t>
            </a:r>
            <a:r>
              <a:rPr lang="pt-BR" altLang="pt-BR" sz="2800" baseline="-25000"/>
              <a:t>ij</a:t>
            </a:r>
            <a:r>
              <a:rPr lang="pt-BR" altLang="pt-BR" sz="2800"/>
              <a:t> = 0 para todo i &gt; j)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452688" y="3429000"/>
            <a:ext cx="31257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2	3	1	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4	0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pt-BR" sz="2800">
                <a:latin typeface="Arial" panose="020B0604020202020204" pitchFamily="34" charset="0"/>
              </a:rPr>
              <a:t>0	0	0	3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2338388" y="3429000"/>
            <a:ext cx="3313112" cy="1800225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cxnSp>
        <p:nvCxnSpPr>
          <p:cNvPr id="11" name="Conector reto 10"/>
          <p:cNvCxnSpPr/>
          <p:nvPr/>
        </p:nvCxnSpPr>
        <p:spPr>
          <a:xfrm rot="5400000">
            <a:off x="1800225" y="4473576"/>
            <a:ext cx="1368425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10800000" flipV="1">
            <a:off x="2484438" y="5157788"/>
            <a:ext cx="2735262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10800000">
            <a:off x="2484438" y="3789363"/>
            <a:ext cx="2735262" cy="1368425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14415</TotalTime>
  <Words>1108</Words>
  <Application>Microsoft Office PowerPoint</Application>
  <PresentationFormat>Apresentação na tela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Álgebra Linear Matrizes</vt:lpstr>
      <vt:lpstr>Sumário</vt:lpstr>
      <vt:lpstr>Matrizes</vt:lpstr>
      <vt:lpstr>Matrizes</vt:lpstr>
      <vt:lpstr>Matrizes</vt:lpstr>
      <vt:lpstr>Matrizes Tipos Especiais de Matrizes</vt:lpstr>
      <vt:lpstr>Matrizes Tipos Especiais de Matrizes</vt:lpstr>
      <vt:lpstr>Matrizes Tipos Especiais de Matrizes</vt:lpstr>
      <vt:lpstr>Matrizes Tipos Especiais de Matrizes</vt:lpstr>
      <vt:lpstr>Matrizes Tipos Especiais de Matrizes</vt:lpstr>
      <vt:lpstr>Matrizes Tipos Especiais de Matrizes</vt:lpstr>
      <vt:lpstr>Matrizes Operações com Matrizes</vt:lpstr>
      <vt:lpstr>Matrizes Operações com Matrizes</vt:lpstr>
      <vt:lpstr>Matrizes Operações com Matrizes</vt:lpstr>
      <vt:lpstr>Matrizes Operações com Matrizes</vt:lpstr>
      <vt:lpstr>Matrizes Operações com Matrizes</vt:lpstr>
      <vt:lpstr>Matrizes Operações com Matrizes</vt:lpstr>
      <vt:lpstr>Matrizes Operações com Matrizes</vt:lpstr>
      <vt:lpstr>Hoje vimos...</vt:lpstr>
      <vt:lpstr>A Seguir...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carlos</dc:creator>
  <cp:lastModifiedBy>Paulo Salgado</cp:lastModifiedBy>
  <cp:revision>138</cp:revision>
  <dcterms:created xsi:type="dcterms:W3CDTF">2010-02-01T13:01:18Z</dcterms:created>
  <dcterms:modified xsi:type="dcterms:W3CDTF">2020-03-03T10:41:56Z</dcterms:modified>
</cp:coreProperties>
</file>