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16"/>
  </p:notesMasterIdLst>
  <p:sldIdLst>
    <p:sldId id="272" r:id="rId2"/>
    <p:sldId id="269" r:id="rId3"/>
    <p:sldId id="258" r:id="rId4"/>
    <p:sldId id="260" r:id="rId5"/>
    <p:sldId id="263" r:id="rId6"/>
    <p:sldId id="264" r:id="rId7"/>
    <p:sldId id="275" r:id="rId8"/>
    <p:sldId id="265" r:id="rId9"/>
    <p:sldId id="266" r:id="rId10"/>
    <p:sldId id="276" r:id="rId11"/>
    <p:sldId id="267" r:id="rId12"/>
    <p:sldId id="274" r:id="rId13"/>
    <p:sldId id="277" r:id="rId14"/>
    <p:sldId id="27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CC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94568" autoAdjust="0"/>
  </p:normalViewPr>
  <p:slideViewPr>
    <p:cSldViewPr>
      <p:cViewPr varScale="1">
        <p:scale>
          <a:sx n="88" d="100"/>
          <a:sy n="88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A92C39-9234-4214-A083-BDF0B87961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1BFE3-3FA4-4C3B-B619-5679B7E95DD2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5A7EBA-0D3C-458F-8888-CEFCF0A2628D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F44C71-DDBF-4491-B7DC-B77BED47D7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8BB1E4-EB33-44FB-989E-D6335ACC9F03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9647B6-7C9C-4668-8997-159746DE79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B462F3-A477-46C1-99E4-EB14C4C2B6FB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1D416E-0FDC-487D-AA15-3A69659627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E47793-2DF8-4B1E-8787-93A7D85C8A81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81F010-96E0-489E-A215-99656D403F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B5DAFE-1CA0-40F7-B533-BE9F0D6B4D19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B0A3A6-D14A-457E-A43B-B237F9C739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627EBA-CE00-457C-BDF4-910160E2E3F0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BFEF0A-88C5-4F41-982C-67598AD948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7ECE8A-D1F4-48A3-99CB-FFB6B1D11F74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AEFFA1-9BFC-4BF1-95DC-2FFF481616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D52DF5-46BF-48E0-9194-512E69A1664C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EACB41-8A34-4DFC-9301-16CC1A06DF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0424C0-E41F-485E-8BFD-F517C356B8A1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243F39-2C12-4960-8144-6903C0B5C0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0C971C-80B1-417A-8FD1-FEEEF517A6A9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D583DD-5694-4F6F-86A9-6FE046DC7D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7D45AC-7964-477D-928E-EB39D7F4157F}" type="datetime1">
              <a:rPr lang="pt-BR"/>
              <a:pPr>
                <a:defRPr/>
              </a:pPr>
              <a:t>2/9/2009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http://www.cin.ufpe.br/~faas/comunicacao</a:t>
            </a:r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808682-BAD2-4309-BD42-B6CAF39ED4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62CD8957-F828-4583-BCAE-D25B848CC2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464646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ilf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428625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Infra-Estrutura de Comunicação</a:t>
            </a:r>
            <a:b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(IF678)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42862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>
                <a:latin typeface="Comic Sans MS" pitchFamily="66" charset="0"/>
              </a:rPr>
              <a:t>Aula Prática 02</a:t>
            </a:r>
            <a:br>
              <a:rPr lang="pt-BR">
                <a:latin typeface="Comic Sans MS" pitchFamily="66" charset="0"/>
              </a:rPr>
            </a:br>
            <a:r>
              <a:rPr lang="pt-BR">
                <a:latin typeface="Comic Sans MS" pitchFamily="66" charset="0"/>
              </a:rPr>
              <a:t> Programação de Sockets TCP e UDP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0" y="583565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>
                <a:latin typeface="Comic Sans MS" pitchFamily="66" charset="0"/>
              </a:rPr>
              <a:t>CIn/UFPE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71563" y="2143125"/>
            <a:ext cx="3214687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600">
              <a:latin typeface="Comic Sans MS" pitchFamily="66" charset="0"/>
            </a:endParaRPr>
          </a:p>
          <a:p>
            <a:r>
              <a:rPr lang="pt-BR" sz="1600">
                <a:latin typeface="Comic Sans MS" pitchFamily="66" charset="0"/>
              </a:rPr>
              <a:t>          Bruno Gentilini				</a:t>
            </a:r>
          </a:p>
          <a:p>
            <a:r>
              <a:rPr lang="pt-BR" sz="1600">
                <a:latin typeface="Comic Sans MS" pitchFamily="66" charset="0"/>
              </a:rPr>
              <a:t>          Eduardo Souza	</a:t>
            </a:r>
          </a:p>
          <a:p>
            <a:endParaRPr lang="pt-BR" sz="1600">
              <a:latin typeface="Comic Sans MS" pitchFamily="66" charset="0"/>
            </a:endParaRPr>
          </a:p>
          <a:p>
            <a:r>
              <a:rPr lang="pt-BR" sz="1600">
                <a:latin typeface="Comic Sans MS" pitchFamily="66" charset="0"/>
              </a:rPr>
              <a:t>          Amora Albuquerque			</a:t>
            </a:r>
          </a:p>
          <a:p>
            <a:endParaRPr lang="pt-BR" sz="1600">
              <a:latin typeface="Comic Sans MS" pitchFamily="66" charset="0"/>
            </a:endParaRPr>
          </a:p>
          <a:p>
            <a:pPr algn="ctr"/>
            <a:r>
              <a:rPr lang="pt-BR" sz="1600">
                <a:latin typeface="Comic Sans MS" pitchFamily="66" charset="0"/>
              </a:rPr>
              <a:t> 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4857750" y="2143125"/>
            <a:ext cx="3643313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600">
              <a:latin typeface="Comic Sans MS" pitchFamily="66" charset="0"/>
            </a:endParaRPr>
          </a:p>
          <a:p>
            <a:r>
              <a:rPr lang="pt-BR" sz="1600">
                <a:latin typeface="Comic Sans MS" pitchFamily="66" charset="0"/>
              </a:rPr>
              <a:t>	Anália Lima</a:t>
            </a:r>
          </a:p>
          <a:p>
            <a:endParaRPr lang="pt-BR" sz="1600">
              <a:latin typeface="Comic Sans MS" pitchFamily="66" charset="0"/>
            </a:endParaRPr>
          </a:p>
          <a:p>
            <a:r>
              <a:rPr lang="pt-BR" sz="1600">
                <a:latin typeface="Comic Sans MS" pitchFamily="66" charset="0"/>
              </a:rPr>
              <a:t>	Cleivson Siqueira</a:t>
            </a:r>
          </a:p>
          <a:p>
            <a:endParaRPr lang="pt-BR" sz="1600">
              <a:latin typeface="Comic Sans MS" pitchFamily="66" charset="0"/>
            </a:endParaRPr>
          </a:p>
          <a:p>
            <a:r>
              <a:rPr lang="pt-BR" sz="1600">
                <a:latin typeface="Comic Sans MS" pitchFamily="66" charset="0"/>
              </a:rPr>
              <a:t>	Ivan França</a:t>
            </a:r>
          </a:p>
          <a:p>
            <a:endParaRPr lang="pt-BR" sz="1600">
              <a:latin typeface="Comic Sans MS" pitchFamily="66" charset="0"/>
            </a:endParaRPr>
          </a:p>
          <a:p>
            <a:pPr algn="ctr"/>
            <a:r>
              <a:rPr lang="pt-BR" sz="160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effectLst/>
              </a:rPr>
              <a:t>Exercício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Faça, por meio de uma conexão UDP, o cliente enviar dois números e o servidor responder com a soma deles.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z="2400" smtClean="0"/>
          </a:p>
          <a:p>
            <a:pPr eaLnBrk="1" hangingPunct="1"/>
            <a:r>
              <a:rPr lang="pt-BR" sz="2400" smtClean="0"/>
              <a:t>OBS: O cliente deve encerrar após receber a resposta do servidor ou dar um timeout de 30 segundos.</a:t>
            </a:r>
          </a:p>
          <a:p>
            <a:pPr eaLnBrk="1" hangingPunct="1"/>
            <a:endParaRPr lang="pt-BR" sz="24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770A2-A123-41F5-89B9-8822A98D2E35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647700" y="1428750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 Trata-se de um servidor Web, que responderá a requisições HTTP, bastante simples. Com as seguintes regras: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Deve ser implementado utilizando-se a API de Java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Ele deve manipular apenas </a:t>
            </a:r>
            <a:r>
              <a:rPr lang="pt-BR" b="1" dirty="0">
                <a:latin typeface="Comic Sans MS" pitchFamily="66" charset="0"/>
              </a:rPr>
              <a:t>uma</a:t>
            </a:r>
            <a:r>
              <a:rPr lang="pt-BR" dirty="0">
                <a:latin typeface="Comic Sans MS" pitchFamily="66" charset="0"/>
              </a:rPr>
              <a:t> requisição </a:t>
            </a:r>
            <a:r>
              <a:rPr lang="pt-BR" b="1" dirty="0">
                <a:latin typeface="Comic Sans MS" pitchFamily="66" charset="0"/>
              </a:rPr>
              <a:t>HTTP</a:t>
            </a:r>
            <a:r>
              <a:rPr lang="pt-BR" dirty="0">
                <a:latin typeface="Comic Sans MS" pitchFamily="66" charset="0"/>
              </a:rPr>
              <a:t>;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Ele deve </a:t>
            </a:r>
            <a:r>
              <a:rPr lang="pt-BR" b="1" dirty="0">
                <a:latin typeface="Comic Sans MS" pitchFamily="66" charset="0"/>
              </a:rPr>
              <a:t>enviar</a:t>
            </a:r>
            <a:r>
              <a:rPr lang="pt-BR" dirty="0">
                <a:latin typeface="Comic Sans MS" pitchFamily="66" charset="0"/>
              </a:rPr>
              <a:t> uma mensagem de </a:t>
            </a:r>
            <a:r>
              <a:rPr lang="pt-BR" b="1" dirty="0">
                <a:latin typeface="Comic Sans MS" pitchFamily="66" charset="0"/>
              </a:rPr>
              <a:t>resposta</a:t>
            </a:r>
            <a:r>
              <a:rPr lang="pt-BR" dirty="0">
                <a:latin typeface="Comic Sans MS" pitchFamily="66" charset="0"/>
              </a:rPr>
              <a:t> ao cliente contendo linhas de cabeçalho e o </a:t>
            </a:r>
            <a:r>
              <a:rPr lang="pt-BR" b="1" dirty="0">
                <a:latin typeface="Comic Sans MS" pitchFamily="66" charset="0"/>
              </a:rPr>
              <a:t>objeto</a:t>
            </a:r>
            <a:r>
              <a:rPr lang="pt-BR" dirty="0">
                <a:latin typeface="Comic Sans MS" pitchFamily="66" charset="0"/>
              </a:rPr>
              <a:t> desejado, se existente;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A única verificação necessária é quando o objeto não for encontrado, deve-se retornar: “</a:t>
            </a:r>
            <a:r>
              <a:rPr lang="pt-BR" b="1" dirty="0"/>
              <a:t>HTTP/1.0 404 </a:t>
            </a:r>
            <a:r>
              <a:rPr lang="pt-BR" b="1" dirty="0" err="1"/>
              <a:t>Not</a:t>
            </a:r>
            <a:r>
              <a:rPr lang="pt-BR" b="1" dirty="0"/>
              <a:t> </a:t>
            </a:r>
            <a:r>
              <a:rPr lang="pt-BR" b="1" dirty="0" err="1"/>
              <a:t>Found</a:t>
            </a:r>
            <a:r>
              <a:rPr lang="pt-BR" dirty="0">
                <a:latin typeface="Comic Sans MS" pitchFamily="66" charset="0"/>
              </a:rPr>
              <a:t>”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Teste seu servidor utilizando um navegador qualquer!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Mantenha os arquivos que serão baixados na mesma </a:t>
            </a:r>
            <a:r>
              <a:rPr lang="pt-BR" b="1" dirty="0">
                <a:latin typeface="Comic Sans MS" pitchFamily="66" charset="0"/>
              </a:rPr>
              <a:t>pasta</a:t>
            </a:r>
            <a:r>
              <a:rPr lang="pt-BR" dirty="0">
                <a:latin typeface="Comic Sans MS" pitchFamily="66" charset="0"/>
              </a:rPr>
              <a:t> do seu </a:t>
            </a:r>
            <a:r>
              <a:rPr lang="pt-BR" b="1" dirty="0">
                <a:latin typeface="Comic Sans MS" pitchFamily="66" charset="0"/>
              </a:rPr>
              <a:t>projeto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None/>
            </a:pPr>
            <a:endParaRPr lang="pt-BR" b="1" dirty="0">
              <a:latin typeface="Comic Sans MS" pitchFamily="66" charset="0"/>
            </a:endParaRPr>
          </a:p>
          <a:p>
            <a:pPr marL="269875">
              <a:spcBef>
                <a:spcPct val="20000"/>
              </a:spcBef>
              <a:buFont typeface="Wingdings" pitchFamily="2" charset="2"/>
              <a:buChar char="Ø"/>
            </a:pPr>
            <a:r>
              <a:rPr lang="pt-BR" dirty="0">
                <a:latin typeface="Comic Sans MS" pitchFamily="66" charset="0"/>
              </a:rPr>
              <a:t>Dicas: - utilize as classes </a:t>
            </a:r>
            <a:r>
              <a:rPr lang="pt-BR" dirty="0" err="1">
                <a:latin typeface="Comic Sans MS" pitchFamily="66" charset="0"/>
              </a:rPr>
              <a:t>ServerSocket</a:t>
            </a:r>
            <a:r>
              <a:rPr lang="pt-BR" dirty="0">
                <a:latin typeface="Comic Sans MS" pitchFamily="66" charset="0"/>
              </a:rPr>
              <a:t>, </a:t>
            </a:r>
            <a:r>
              <a:rPr lang="pt-BR" dirty="0" err="1">
                <a:latin typeface="Comic Sans MS" pitchFamily="66" charset="0"/>
              </a:rPr>
              <a:t>Socket</a:t>
            </a:r>
            <a:r>
              <a:rPr lang="pt-BR" dirty="0">
                <a:latin typeface="Comic Sans MS" pitchFamily="66" charset="0"/>
              </a:rPr>
              <a:t>, </a:t>
            </a:r>
            <a:r>
              <a:rPr lang="pt-BR" dirty="0" err="1">
                <a:latin typeface="Comic Sans MS" pitchFamily="66" charset="0"/>
              </a:rPr>
              <a:t>StringTokenizer</a:t>
            </a:r>
            <a:r>
              <a:rPr lang="pt-BR" dirty="0">
                <a:latin typeface="Comic Sans MS" pitchFamily="66" charset="0"/>
              </a:rPr>
              <a:t> e File </a:t>
            </a:r>
            <a:br>
              <a:rPr lang="pt-BR" dirty="0">
                <a:latin typeface="Comic Sans MS" pitchFamily="66" charset="0"/>
              </a:rPr>
            </a:br>
            <a:r>
              <a:rPr lang="pt-BR" dirty="0">
                <a:latin typeface="Comic Sans MS" pitchFamily="66" charset="0"/>
              </a:rPr>
              <a:t>	    - reveja a aula sobre HTTP</a:t>
            </a:r>
          </a:p>
          <a:p>
            <a:pPr marL="1255713" lvl="1" indent="-261938">
              <a:spcBef>
                <a:spcPct val="20000"/>
              </a:spcBef>
              <a:buFont typeface="Wingdings" pitchFamily="2" charset="2"/>
              <a:buNone/>
            </a:pPr>
            <a:r>
              <a:rPr lang="pt-BR" dirty="0">
                <a:latin typeface="Comic Sans MS" pitchFamily="66" charset="0"/>
              </a:rPr>
              <a:t>   - consulte o RFC[2616]</a:t>
            </a:r>
          </a:p>
          <a:p>
            <a:pPr marL="1184275" lvl="2">
              <a:spcBef>
                <a:spcPct val="20000"/>
              </a:spcBef>
              <a:buFontTx/>
              <a:buChar char="-"/>
            </a:pPr>
            <a:r>
              <a:rPr lang="pt-BR" dirty="0">
                <a:latin typeface="Comic Sans MS" pitchFamily="66" charset="0"/>
              </a:rPr>
              <a:t> baixar código parcial em </a:t>
            </a:r>
            <a:r>
              <a:rPr lang="pt-BR" dirty="0">
                <a:latin typeface="Comic Sans MS" pitchFamily="66" charset="0"/>
                <a:hlinkClick r:id="rId2"/>
              </a:rPr>
              <a:t>www.cin.ufpe.br</a:t>
            </a:r>
            <a:r>
              <a:rPr lang="pt-BR" dirty="0" smtClean="0">
                <a:latin typeface="Comic Sans MS" pitchFamily="66" charset="0"/>
                <a:hlinkClick r:id="rId2"/>
              </a:rPr>
              <a:t>/~ilfn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Desenvolver um servidor Web...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045FA-0690-4B46-BC83-FBBB0A884D61}" type="slidenum">
              <a:rPr lang="pt-BR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323850" y="1412875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/>
            <a:endParaRPr lang="pt-BR"/>
          </a:p>
          <a:p>
            <a:pPr marL="269875"/>
            <a:r>
              <a:rPr lang="pt-BR"/>
              <a:t> </a:t>
            </a:r>
          </a:p>
        </p:txBody>
      </p:sp>
      <p:sp>
        <p:nvSpPr>
          <p:cNvPr id="24579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2CCB41B-4FE4-4CC3-85A8-63A31D348BD9}" type="slidenum">
              <a:rPr lang="pt-BR" sz="1400"/>
              <a:pPr algn="r"/>
              <a:t>12</a:t>
            </a:fld>
            <a:endParaRPr lang="pt-BR" sz="14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Exemplo – O que deve ser feito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Requisição (via browser ou </a:t>
            </a:r>
            <a:r>
              <a:rPr lang="pt-BR" sz="1800" u="sng" dirty="0" err="1" smtClean="0">
                <a:latin typeface="Comic Sans MS" pitchFamily="66" charset="0"/>
              </a:rPr>
              <a:t>telnet</a:t>
            </a:r>
            <a:r>
              <a:rPr lang="pt-BR" sz="1800" u="sng" dirty="0" smtClean="0">
                <a:latin typeface="Comic Sans MS" pitchFamily="66" charset="0"/>
              </a:rPr>
              <a:t>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telnet: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GET /index.html HTTP/1.0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Host: </a:t>
            </a:r>
            <a:r>
              <a:rPr lang="pt-BR" sz="1800" dirty="0" err="1" smtClean="0">
                <a:latin typeface="Comic Sans MS" pitchFamily="66" charset="0"/>
              </a:rPr>
              <a:t>localhost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Browser: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http://ip:porta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Resposta (seu servidor)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HTTP/1.0 200 OK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Content-Language</a:t>
            </a:r>
            <a:r>
              <a:rPr lang="pt-BR" sz="1800" dirty="0" smtClean="0">
                <a:latin typeface="Comic Sans MS" pitchFamily="66" charset="0"/>
              </a:rPr>
              <a:t>: pt-BR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Content-Length</a:t>
            </a:r>
            <a:r>
              <a:rPr lang="pt-BR" sz="1800" dirty="0" smtClean="0">
                <a:latin typeface="Comic Sans MS" pitchFamily="66" charset="0"/>
              </a:rPr>
              <a:t>: 53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Content-Type</a:t>
            </a:r>
            <a:r>
              <a:rPr lang="pt-BR" sz="1800" dirty="0" smtClean="0">
                <a:latin typeface="Comic Sans MS" pitchFamily="66" charset="0"/>
              </a:rPr>
              <a:t>: </a:t>
            </a:r>
            <a:r>
              <a:rPr lang="pt-BR" sz="1800" dirty="0" err="1" smtClean="0">
                <a:latin typeface="Comic Sans MS" pitchFamily="66" charset="0"/>
              </a:rPr>
              <a:t>text</a:t>
            </a:r>
            <a:r>
              <a:rPr lang="pt-BR" sz="1800" dirty="0" smtClean="0">
                <a:latin typeface="Comic Sans MS" pitchFamily="66" charset="0"/>
              </a:rPr>
              <a:t>/</a:t>
            </a:r>
            <a:r>
              <a:rPr lang="pt-BR" sz="1800" dirty="0" err="1" smtClean="0">
                <a:latin typeface="Comic Sans MS" pitchFamily="66" charset="0"/>
              </a:rPr>
              <a:t>html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Connection: close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b="1" i="1" dirty="0" smtClean="0">
                <a:latin typeface="Comic Sans MS" pitchFamily="66" charset="0"/>
              </a:rPr>
              <a:t>CRLF “</a:t>
            </a:r>
            <a:r>
              <a:rPr lang="pt-BR" sz="1800" b="1" i="1" dirty="0" err="1" smtClean="0">
                <a:latin typeface="Comic Sans MS" pitchFamily="66" charset="0"/>
              </a:rPr>
              <a:t>enter</a:t>
            </a:r>
            <a:r>
              <a:rPr lang="pt-BR" sz="1800" b="1" i="1" dirty="0" smtClean="0">
                <a:latin typeface="Comic Sans MS" pitchFamily="66" charset="0"/>
              </a:rPr>
              <a:t>”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dados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...</a:t>
            </a:r>
          </a:p>
        </p:txBody>
      </p:sp>
      <p:sp>
        <p:nvSpPr>
          <p:cNvPr id="47112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Requisição (via browser ou </a:t>
            </a:r>
            <a:r>
              <a:rPr lang="pt-BR" sz="1800" u="sng" dirty="0" err="1" smtClean="0">
                <a:latin typeface="Comic Sans MS" pitchFamily="66" charset="0"/>
              </a:rPr>
              <a:t>telnet</a:t>
            </a:r>
            <a:r>
              <a:rPr lang="pt-BR" sz="1800" u="sng" dirty="0" smtClean="0">
                <a:latin typeface="Comic Sans MS" pitchFamily="66" charset="0"/>
              </a:rPr>
              <a:t>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pt-BR" sz="180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800" smtClean="0">
                <a:latin typeface="Comic Sans MS" pitchFamily="66" charset="0"/>
              </a:rPr>
              <a:t>telnet</a:t>
            </a:r>
            <a:r>
              <a:rPr lang="pt-BR" sz="1800" dirty="0" smtClean="0">
                <a:latin typeface="Comic Sans MS" pitchFamily="66" charset="0"/>
              </a:rPr>
              <a:t>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GET /img2.png HTTP/1.0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Host: </a:t>
            </a:r>
            <a:r>
              <a:rPr lang="pt-BR" sz="1800" dirty="0" err="1" smtClean="0">
                <a:latin typeface="Comic Sans MS" pitchFamily="66" charset="0"/>
              </a:rPr>
              <a:t>localhost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Browser: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http://ip:porta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Resposta (seu servidor)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HTTP/1.0 200 OK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Content-Language</a:t>
            </a:r>
            <a:r>
              <a:rPr lang="pt-BR" sz="1800" dirty="0" smtClean="0">
                <a:latin typeface="Comic Sans MS" pitchFamily="66" charset="0"/>
              </a:rPr>
              <a:t>: pt-BR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Content-Length</a:t>
            </a:r>
            <a:r>
              <a:rPr lang="pt-BR" sz="1800" dirty="0" smtClean="0">
                <a:latin typeface="Comic Sans MS" pitchFamily="66" charset="0"/>
              </a:rPr>
              <a:t>: 733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Content-Type</a:t>
            </a:r>
            <a:r>
              <a:rPr lang="pt-BR" sz="1800" dirty="0" smtClean="0">
                <a:latin typeface="Comic Sans MS" pitchFamily="66" charset="0"/>
              </a:rPr>
              <a:t>: </a:t>
            </a:r>
            <a:r>
              <a:rPr lang="pt-BR" sz="1800" dirty="0" err="1" smtClean="0">
                <a:latin typeface="Comic Sans MS" pitchFamily="66" charset="0"/>
              </a:rPr>
              <a:t>image</a:t>
            </a:r>
            <a:r>
              <a:rPr lang="pt-BR" sz="1800" dirty="0" smtClean="0">
                <a:latin typeface="Comic Sans MS" pitchFamily="66" charset="0"/>
              </a:rPr>
              <a:t>/</a:t>
            </a:r>
            <a:r>
              <a:rPr lang="pt-BR" sz="1800" dirty="0" err="1" smtClean="0">
                <a:latin typeface="Comic Sans MS" pitchFamily="66" charset="0"/>
              </a:rPr>
              <a:t>png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Connection: close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b="1" i="1" dirty="0" smtClean="0">
                <a:latin typeface="Comic Sans MS" pitchFamily="66" charset="0"/>
              </a:rPr>
              <a:t>CRLF “</a:t>
            </a:r>
            <a:r>
              <a:rPr lang="pt-BR" sz="1800" b="1" i="1" dirty="0" err="1" smtClean="0">
                <a:latin typeface="Comic Sans MS" pitchFamily="66" charset="0"/>
              </a:rPr>
              <a:t>enter</a:t>
            </a:r>
            <a:r>
              <a:rPr lang="pt-BR" sz="1800" b="1" i="1" dirty="0" smtClean="0">
                <a:latin typeface="Comic Sans MS" pitchFamily="66" charset="0"/>
              </a:rPr>
              <a:t>”</a:t>
            </a:r>
            <a:endParaRPr lang="pt-BR" sz="1800" b="1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dados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u="sng" dirty="0" smtClean="0">
                <a:solidFill>
                  <a:srgbClr val="FF0000"/>
                </a:solidFill>
              </a:rPr>
              <a:t>Exercício do </a:t>
            </a:r>
            <a:r>
              <a:rPr lang="pt-BR" u="sng" dirty="0" err="1" smtClean="0">
                <a:solidFill>
                  <a:srgbClr val="FF0000"/>
                </a:solidFill>
              </a:rPr>
              <a:t>Temporizador</a:t>
            </a:r>
            <a:endParaRPr lang="pt-BR" u="sng" dirty="0">
              <a:solidFill>
                <a:srgbClr val="FF0000"/>
              </a:solidFill>
            </a:endParaRPr>
          </a:p>
        </p:txBody>
      </p:sp>
      <p:sp>
        <p:nvSpPr>
          <p:cNvPr id="25603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/>
              <a:t>O exercício deverá ser apresentado (pessoalmente) aos monitores.</a:t>
            </a:r>
          </a:p>
          <a:p>
            <a:r>
              <a:rPr lang="pt-BR" sz="2400" smtClean="0"/>
              <a:t>A data máxima para apresentar será definida</a:t>
            </a:r>
          </a:p>
          <a:p>
            <a:pPr>
              <a:buFont typeface="Wingdings 2" pitchFamily="18" charset="2"/>
              <a:buNone/>
            </a:pPr>
            <a:r>
              <a:rPr lang="pt-BR" sz="2400" smtClean="0"/>
              <a:t/>
            </a:r>
            <a:br>
              <a:rPr lang="pt-BR" sz="2400" smtClean="0"/>
            </a:br>
            <a:endParaRPr lang="pt-BR" sz="2400" smtClean="0"/>
          </a:p>
          <a:p>
            <a:pPr>
              <a:buFont typeface="Wingdings 2" pitchFamily="18" charset="2"/>
              <a:buNone/>
            </a:pPr>
            <a:r>
              <a:rPr lang="pt-BR" sz="2400" smtClean="0"/>
              <a:t/>
            </a:r>
            <a:br>
              <a:rPr lang="pt-BR" sz="2400" smtClean="0"/>
            </a:br>
            <a:endParaRPr lang="pt-BR" sz="2400" smtClean="0"/>
          </a:p>
          <a:p>
            <a:pPr>
              <a:buFont typeface="Wingdings 2" pitchFamily="18" charset="2"/>
              <a:buNone/>
            </a:pPr>
            <a:r>
              <a:rPr lang="pt-BR" sz="2400" smtClean="0"/>
              <a:t>Obs</a:t>
            </a:r>
            <a:r>
              <a:rPr lang="en-US" sz="2400" smtClean="0"/>
              <a:t>: </a:t>
            </a:r>
            <a:r>
              <a:rPr lang="pt-BR" sz="2400" smtClean="0"/>
              <a:t>Não mandar emails individualmente para um monitor, pois a dúvida de um pode ser a dúvida de muitos</a:t>
            </a:r>
          </a:p>
          <a:p>
            <a:pPr>
              <a:buFont typeface="Wingdings 2" pitchFamily="18" charset="2"/>
              <a:buNone/>
            </a:pPr>
            <a:r>
              <a:rPr lang="pt-BR" sz="1600" smtClean="0"/>
              <a:t/>
            </a:r>
            <a:br>
              <a:rPr lang="pt-BR" sz="1600" smtClean="0"/>
            </a:br>
            <a:endParaRPr lang="pt-BR" sz="1600" smtClean="0"/>
          </a:p>
          <a:p>
            <a:pPr>
              <a:buFont typeface="Wingdings 2" pitchFamily="18" charset="2"/>
              <a:buNone/>
            </a:pPr>
            <a:endParaRPr lang="pt-BR" sz="160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6417B-97CE-4601-9B21-4D4BB778DE43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u="sng" dirty="0" smtClean="0">
                <a:solidFill>
                  <a:srgbClr val="FF0000"/>
                </a:solidFill>
              </a:rPr>
              <a:t>Exercício do </a:t>
            </a:r>
            <a:r>
              <a:rPr lang="pt-BR" u="sng" dirty="0" err="1" smtClean="0">
                <a:solidFill>
                  <a:srgbClr val="FF0000"/>
                </a:solidFill>
              </a:rPr>
              <a:t>Temporizador</a:t>
            </a:r>
            <a:r>
              <a:rPr lang="pt-BR" u="sng" dirty="0" smtClean="0">
                <a:solidFill>
                  <a:srgbClr val="FF0000"/>
                </a:solidFill>
              </a:rPr>
              <a:t>(cont.)</a:t>
            </a:r>
            <a:endParaRPr lang="pt-BR" dirty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sz="1600" dirty="0" smtClean="0"/>
              <a:t>Deverá ser desenvolvido um programa que rode em duas máquinas distintas. O programa terá as seguintes funcionalidades:</a:t>
            </a:r>
          </a:p>
          <a:p>
            <a:pPr>
              <a:buFont typeface="Wingdings 2" pitchFamily="18" charset="2"/>
              <a:buNone/>
              <a:defRPr/>
            </a:pPr>
            <a:endParaRPr lang="pt-BR" sz="1600" dirty="0" smtClean="0"/>
          </a:p>
          <a:p>
            <a:pPr marL="425450" indent="-342900">
              <a:buFont typeface="+mj-lt"/>
              <a:buAutoNum type="arabicPeriod"/>
              <a:defRPr/>
            </a:pPr>
            <a:r>
              <a:rPr lang="pt-BR" sz="1600" dirty="0" smtClean="0"/>
              <a:t>Os dois hosts (A e B) devem estabelecer uma conexão TCP</a:t>
            </a:r>
          </a:p>
          <a:p>
            <a:pPr marL="425450" indent="-342900">
              <a:buFont typeface="+mj-lt"/>
              <a:buAutoNum type="arabicPeriod"/>
              <a:defRPr/>
            </a:pPr>
            <a:r>
              <a:rPr lang="pt-BR" sz="1600" dirty="0" smtClean="0"/>
              <a:t>O host A deve enviar ao host B um pacote realizando uma solicitação ara a hora do sistema em B</a:t>
            </a:r>
          </a:p>
          <a:p>
            <a:pPr marL="425450" indent="-342900">
              <a:buFont typeface="+mj-lt"/>
              <a:buAutoNum type="arabicPeriod"/>
              <a:defRPr/>
            </a:pPr>
            <a:r>
              <a:rPr lang="pt-BR" sz="1600" dirty="0" smtClean="0"/>
              <a:t>O host A deve receber um pacote do host B com a hora do sistema em B</a:t>
            </a:r>
          </a:p>
          <a:p>
            <a:pPr marL="425450" indent="-342900">
              <a:buFont typeface="+mj-lt"/>
              <a:buAutoNum type="arabicPeriod"/>
              <a:defRPr/>
            </a:pPr>
            <a:r>
              <a:rPr lang="pt-BR" sz="1600" dirty="0" smtClean="0"/>
              <a:t>O host A deve mostrar na tela a hora do sistema em B, e também, o RTT calculado em relação a solicitação</a:t>
            </a:r>
          </a:p>
          <a:p>
            <a:pPr marL="700088" lvl="1" indent="-342900">
              <a:defRPr/>
            </a:pPr>
            <a:r>
              <a:rPr lang="pt-BR" sz="1200" dirty="0" smtClean="0"/>
              <a:t>A hora mostrada na tela deve seguir o formato:</a:t>
            </a:r>
          </a:p>
          <a:p>
            <a:pPr marL="700088" lvl="1" indent="-342900" algn="ctr">
              <a:buFont typeface="Verdana" pitchFamily="34" charset="0"/>
              <a:buNone/>
              <a:defRPr/>
            </a:pPr>
            <a:r>
              <a:rPr lang="pt-BR" sz="1200" b="1" dirty="0" smtClean="0"/>
              <a:t>dia/mês/ano hora:minutos:segundos milissegundos”</a:t>
            </a:r>
          </a:p>
          <a:p>
            <a:pPr marL="425450" indent="-342900">
              <a:buFont typeface="Wingdings 2" pitchFamily="18" charset="2"/>
              <a:buNone/>
              <a:defRPr/>
            </a:pPr>
            <a:endParaRPr lang="pt-BR" sz="1600" dirty="0" smtClean="0"/>
          </a:p>
          <a:p>
            <a:pPr marL="425450" indent="-342900" algn="ctr">
              <a:buFont typeface="Wingdings 2" pitchFamily="18" charset="2"/>
              <a:buNone/>
              <a:defRPr/>
            </a:pPr>
            <a:r>
              <a:rPr lang="pt-BR" sz="1600" dirty="0" smtClean="0">
                <a:solidFill>
                  <a:srgbClr val="FF0000"/>
                </a:solidFill>
              </a:rPr>
              <a:t>IMPORTANTE: </a:t>
            </a:r>
          </a:p>
          <a:p>
            <a:pPr marL="425450" indent="-342900">
              <a:defRPr/>
            </a:pPr>
            <a:r>
              <a:rPr lang="pt-BR" sz="1600" dirty="0" smtClean="0"/>
              <a:t>O lado B irá enviar a informação para A na forma de </a:t>
            </a:r>
            <a:r>
              <a:rPr lang="pt-BR" sz="1600" b="1" dirty="0" smtClean="0"/>
              <a:t>bytes</a:t>
            </a:r>
            <a:r>
              <a:rPr lang="pt-BR" sz="1600" dirty="0" smtClean="0"/>
              <a:t>. Não pode transformar a hora do sistema em um Objeto (como String), e utilizar a função </a:t>
            </a:r>
            <a:r>
              <a:rPr lang="pt-BR" sz="1600" dirty="0" err="1" smtClean="0"/>
              <a:t>writebytes</a:t>
            </a:r>
            <a:r>
              <a:rPr lang="pt-BR" sz="1600" dirty="0" smtClean="0"/>
              <a:t> para escrever no pacote</a:t>
            </a:r>
          </a:p>
          <a:p>
            <a:pPr marL="425450" indent="-342900">
              <a:defRPr/>
            </a:pPr>
            <a:r>
              <a:rPr lang="pt-BR" sz="1600" dirty="0" smtClean="0"/>
              <a:t>O lado B deve enviar um pacote com tamanho </a:t>
            </a:r>
            <a:r>
              <a:rPr lang="pt-BR" sz="1600" smtClean="0"/>
              <a:t>de </a:t>
            </a:r>
            <a:r>
              <a:rPr lang="pt-BR" sz="1600" b="1" dirty="0" smtClean="0"/>
              <a:t>8</a:t>
            </a:r>
            <a:r>
              <a:rPr lang="pt-BR" sz="1600" b="1" smtClean="0"/>
              <a:t> </a:t>
            </a:r>
            <a:r>
              <a:rPr lang="pt-BR" sz="1600" b="1" dirty="0" smtClean="0"/>
              <a:t>bytes</a:t>
            </a:r>
            <a:r>
              <a:rPr lang="pt-BR" sz="1600" dirty="0" smtClean="0"/>
              <a:t>, suficiente para enviar os 1 </a:t>
            </a:r>
            <a:r>
              <a:rPr lang="pt-BR" sz="1600" dirty="0" err="1" smtClean="0"/>
              <a:t>long</a:t>
            </a:r>
            <a:r>
              <a:rPr lang="pt-BR" sz="1600" dirty="0" smtClean="0"/>
              <a:t> relativos à hora do sistema</a:t>
            </a:r>
            <a:endParaRPr lang="pt-BR" sz="1600" b="1" dirty="0" smtClean="0"/>
          </a:p>
          <a:p>
            <a:pPr>
              <a:defRPr/>
            </a:pPr>
            <a:endParaRPr lang="pt-BR" sz="11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B3711-730B-4A5E-917B-20B2749E17DE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28688" y="1071563"/>
            <a:ext cx="7702550" cy="4357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u="sng" smtClean="0">
                <a:solidFill>
                  <a:srgbClr val="FF0000"/>
                </a:solidFill>
                <a:latin typeface="Comic Sans MS" pitchFamily="66" charset="0"/>
              </a:rPr>
              <a:t>Nosso objetivo:</a:t>
            </a:r>
          </a:p>
          <a:p>
            <a:pPr eaLnBrk="1" hangingPunct="1">
              <a:buFontTx/>
              <a:buNone/>
            </a:pPr>
            <a:endParaRPr lang="pt-BR" sz="2400" u="sng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smtClean="0">
                <a:latin typeface="Comic Sans MS" pitchFamily="66" charset="0"/>
              </a:rPr>
              <a:t>Revisão rápida sobre Socket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smtClean="0">
                <a:latin typeface="Comic Sans MS" pitchFamily="66" charset="0"/>
              </a:rPr>
              <a:t>Programação de </a:t>
            </a:r>
            <a:r>
              <a:rPr lang="en-US" sz="2400" smtClean="0">
                <a:latin typeface="Comic Sans MS" pitchFamily="66" charset="0"/>
              </a:rPr>
              <a:t>Sockets</a:t>
            </a:r>
            <a:r>
              <a:rPr lang="pt-BR" sz="2400" smtClean="0">
                <a:latin typeface="Comic Sans MS" pitchFamily="66" charset="0"/>
              </a:rPr>
              <a:t> TCP e UDP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smtClean="0">
                <a:latin typeface="Comic Sans MS" pitchFamily="66" charset="0"/>
              </a:rPr>
              <a:t>Desenvolver um servidor </a:t>
            </a:r>
            <a:r>
              <a:rPr lang="en-US" sz="2400" smtClean="0">
                <a:latin typeface="Comic Sans MS" pitchFamily="66" charset="0"/>
              </a:rPr>
              <a:t>Web</a:t>
            </a:r>
            <a:endParaRPr lang="pt-BR" sz="2400" smtClean="0">
              <a:latin typeface="Comic Sans MS" pitchFamily="66" charset="0"/>
            </a:endParaRPr>
          </a:p>
        </p:txBody>
      </p:sp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B8DB2-BA43-4900-BD56-50A409E06104}" type="slidenum">
              <a:rPr lang="pt-BR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dirty="0" smtClean="0">
                <a:solidFill>
                  <a:srgbClr val="3333CC"/>
                </a:solidFill>
                <a:latin typeface="Comic Sans MS" pitchFamily="66" charset="0"/>
              </a:rPr>
              <a:t>Agenda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E43AE-D08E-4DF3-A857-ACAA1C6E293B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85800" y="1571625"/>
            <a:ext cx="8458200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Comunicação entre processos</a:t>
            </a:r>
          </a:p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Programação de </a:t>
            </a:r>
            <a:r>
              <a:rPr lang="en-US" sz="2400">
                <a:latin typeface="Comic Sans MS" pitchFamily="66" charset="0"/>
              </a:rPr>
              <a:t>Socket</a:t>
            </a:r>
            <a:r>
              <a:rPr lang="pt-BR" sz="2400">
                <a:latin typeface="Comic Sans MS" pitchFamily="66" charset="0"/>
              </a:rPr>
              <a:t> TCP</a:t>
            </a:r>
          </a:p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Programação de </a:t>
            </a:r>
            <a:r>
              <a:rPr lang="en-US" sz="2400">
                <a:latin typeface="Comic Sans MS" pitchFamily="66" charset="0"/>
              </a:rPr>
              <a:t>Socket</a:t>
            </a:r>
            <a:r>
              <a:rPr lang="pt-BR" sz="2400">
                <a:latin typeface="Comic Sans MS" pitchFamily="66" charset="0"/>
              </a:rPr>
              <a:t> UDP</a:t>
            </a:r>
          </a:p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Desenvolver um servidor Web...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Comunicação entre processos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C9734-6D7F-47CF-A199-30F784486AE4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00063" y="1571625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Processos em </a:t>
            </a:r>
            <a:r>
              <a:rPr lang="en-US" sz="2400">
                <a:latin typeface="Comic Sans MS" pitchFamily="66" charset="0"/>
              </a:rPr>
              <a:t>hosts</a:t>
            </a:r>
            <a:r>
              <a:rPr lang="pt-BR" sz="2400">
                <a:latin typeface="Comic Sans MS" pitchFamily="66" charset="0"/>
              </a:rPr>
              <a:t> distintos comunicam-se por meio de envio de mensagens...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enviadas e recebidas através de seu </a:t>
            </a:r>
            <a:r>
              <a:rPr lang="en-US" sz="2400">
                <a:latin typeface="Comic Sans MS" pitchFamily="66" charset="0"/>
              </a:rPr>
              <a:t>socket</a:t>
            </a:r>
          </a:p>
        </p:txBody>
      </p:sp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3143250"/>
            <a:ext cx="376872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000125" y="3357563"/>
            <a:ext cx="4032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Comic Sans MS" pitchFamily="66" charset="0"/>
              </a:rPr>
              <a:t>Socket é a interface entre a camada de aplicação e a de transporte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TCP - Client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CA007-538B-44BC-8EE2-B8DA4D6FE5D2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17412" name="Rectangle 6"/>
          <p:cNvSpPr>
            <a:spLocks noGrp="1" noChangeArrowheads="1"/>
          </p:cNvSpPr>
          <p:nvPr>
            <p:ph idx="1"/>
          </p:nvPr>
        </p:nvSpPr>
        <p:spPr>
          <a:xfrm>
            <a:off x="857250" y="1571625"/>
            <a:ext cx="8891588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</a:t>
            </a:r>
            <a:r>
              <a:rPr lang="pt-BR" sz="1400" dirty="0" err="1" smtClean="0"/>
              <a:t>io</a:t>
            </a:r>
            <a:r>
              <a:rPr lang="pt-BR" sz="1400" dirty="0" smtClean="0"/>
              <a:t>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.util.Scanner;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TCPclient</a:t>
            </a:r>
            <a:r>
              <a:rPr lang="pt-BR" sz="1400" dirty="0" smtClean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(String[] </a:t>
            </a:r>
            <a:r>
              <a:rPr lang="pt-BR" sz="1400" dirty="0" err="1" smtClean="0"/>
              <a:t>args</a:t>
            </a:r>
            <a:r>
              <a:rPr lang="pt-BR" sz="1400" dirty="0" smtClean="0"/>
              <a:t>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 //lendo do teclado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String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Scanner(System.in).</a:t>
            </a:r>
            <a:r>
              <a:rPr lang="pt-BR" sz="1400" dirty="0" err="1" smtClean="0"/>
              <a:t>next</a:t>
            </a:r>
            <a:r>
              <a:rPr lang="pt-BR" sz="1400" dirty="0" smtClean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//criando um </a:t>
            </a:r>
            <a:r>
              <a:rPr lang="pt-BR" sz="1400" dirty="0" err="1" smtClean="0"/>
              <a:t>socket</a:t>
            </a:r>
            <a:r>
              <a:rPr lang="pt-BR" sz="1400" dirty="0" smtClean="0"/>
              <a:t> TCP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Socket</a:t>
            </a:r>
            <a:r>
              <a:rPr lang="pt-BR" sz="1400" dirty="0" smtClean="0"/>
              <a:t> </a:t>
            </a:r>
            <a:r>
              <a:rPr lang="pt-BR" sz="1400" dirty="0" err="1" smtClean="0"/>
              <a:t>sock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Socket</a:t>
            </a:r>
            <a:r>
              <a:rPr lang="pt-BR" sz="1400" dirty="0" smtClean="0"/>
              <a:t>("</a:t>
            </a:r>
            <a:r>
              <a:rPr lang="pt-BR" sz="1400" dirty="0" err="1" smtClean="0"/>
              <a:t>localhost</a:t>
            </a:r>
            <a:r>
              <a:rPr lang="pt-BR" sz="1400" dirty="0" smtClean="0"/>
              <a:t>", 2000);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 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getOutputStream</a:t>
            </a:r>
            <a:r>
              <a:rPr lang="pt-BR" sz="1400" dirty="0" smtClean="0"/>
              <a:t>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.</a:t>
            </a:r>
            <a:r>
              <a:rPr lang="pt-BR" sz="1400" dirty="0" err="1" smtClean="0"/>
              <a:t>writeBytes</a:t>
            </a:r>
            <a:r>
              <a:rPr lang="pt-BR" sz="1400" dirty="0" smtClean="0"/>
              <a:t>(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+ '\n');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//resposta do servidor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(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InputStreamReader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getInputStream</a:t>
            </a:r>
            <a:r>
              <a:rPr lang="pt-BR" sz="1400" dirty="0" smtClean="0"/>
              <a:t>()));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System.</a:t>
            </a:r>
            <a:r>
              <a:rPr lang="pt-BR" sz="1400" dirty="0" err="1" smtClean="0"/>
              <a:t>out.println</a:t>
            </a:r>
            <a:r>
              <a:rPr lang="pt-BR" sz="1400" dirty="0" smtClean="0"/>
              <a:t>(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.</a:t>
            </a:r>
            <a:r>
              <a:rPr lang="pt-BR" sz="1400" dirty="0" err="1" smtClean="0"/>
              <a:t>readLine</a:t>
            </a:r>
            <a:r>
              <a:rPr lang="pt-BR" sz="1400" dirty="0" smtClean="0"/>
              <a:t>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TCP - Server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idx="1"/>
          </p:nvPr>
        </p:nvSpPr>
        <p:spPr>
          <a:xfrm>
            <a:off x="857250" y="1571625"/>
            <a:ext cx="8891588" cy="5072063"/>
          </a:xfrm>
        </p:spPr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</a:t>
            </a:r>
            <a:r>
              <a:rPr lang="pt-BR" sz="1400" dirty="0" err="1" smtClean="0"/>
              <a:t>io</a:t>
            </a:r>
            <a:r>
              <a:rPr lang="pt-BR" sz="1400" dirty="0" smtClean="0"/>
              <a:t>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TCPserver</a:t>
            </a:r>
            <a:r>
              <a:rPr lang="pt-BR" sz="1400" dirty="0" smtClean="0"/>
              <a:t>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 </a:t>
            </a:r>
            <a:r>
              <a:rPr lang="pt-BR" sz="1400" dirty="0" err="1" smtClean="0"/>
              <a:t>argv</a:t>
            </a:r>
            <a:r>
              <a:rPr lang="pt-BR" sz="1400" dirty="0" smtClean="0"/>
              <a:t>[])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de "boas vindas"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ServerSocket</a:t>
            </a:r>
            <a:r>
              <a:rPr lang="pt-BR" sz="1400" dirty="0" smtClean="0"/>
              <a:t> </a:t>
            </a:r>
            <a:r>
              <a:rPr lang="pt-BR" sz="1400" dirty="0" err="1" smtClean="0"/>
              <a:t>welcomeSocket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ServerSocket</a:t>
            </a:r>
            <a:r>
              <a:rPr lang="pt-BR" sz="1400" dirty="0" smtClean="0"/>
              <a:t>(2000);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while</a:t>
            </a:r>
            <a:r>
              <a:rPr lang="pt-BR" sz="1400" dirty="0" smtClean="0"/>
              <a:t>(</a:t>
            </a:r>
            <a:r>
              <a:rPr lang="pt-BR" sz="1400" dirty="0" err="1" smtClean="0"/>
              <a:t>true</a:t>
            </a:r>
            <a:r>
              <a:rPr lang="pt-BR" sz="1400" dirty="0" smtClean="0"/>
              <a:t>)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de conexão TCP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Socket</a:t>
            </a:r>
            <a:r>
              <a:rPr lang="pt-BR" sz="1400" dirty="0" smtClean="0"/>
              <a:t> </a:t>
            </a:r>
            <a:r>
              <a:rPr lang="pt-BR" sz="1400" dirty="0" err="1" smtClean="0"/>
              <a:t>sock</a:t>
            </a:r>
            <a:r>
              <a:rPr lang="pt-BR" sz="1400" dirty="0" smtClean="0"/>
              <a:t> = </a:t>
            </a:r>
            <a:r>
              <a:rPr lang="pt-BR" sz="1400" dirty="0" err="1" smtClean="0"/>
              <a:t>welcomeSocket</a:t>
            </a:r>
            <a:r>
              <a:rPr lang="pt-BR" sz="1400" dirty="0" smtClean="0"/>
              <a:t>.</a:t>
            </a:r>
            <a:r>
              <a:rPr lang="pt-BR" sz="1400" dirty="0" err="1" smtClean="0"/>
              <a:t>accept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//buffer de entrada, que recebe um </a:t>
            </a:r>
            <a:r>
              <a:rPr lang="pt-BR" sz="1400" dirty="0" err="1" smtClean="0"/>
              <a:t>stream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(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InputStreamReader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getInputStream</a:t>
            </a:r>
            <a:r>
              <a:rPr lang="pt-BR" sz="1400" dirty="0" smtClean="0"/>
              <a:t>()));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 =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.</a:t>
            </a:r>
            <a:r>
              <a:rPr lang="pt-BR" sz="1400" dirty="0" err="1" smtClean="0"/>
              <a:t>readLine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 = 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.</a:t>
            </a:r>
            <a:r>
              <a:rPr lang="pt-BR" sz="1400" dirty="0" err="1" smtClean="0"/>
              <a:t>toUpperCase</a:t>
            </a:r>
            <a:r>
              <a:rPr lang="pt-BR" sz="1400" dirty="0" smtClean="0"/>
              <a:t>() + '\n';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 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getOutputStream</a:t>
            </a:r>
            <a:r>
              <a:rPr lang="pt-BR" sz="1400" dirty="0" smtClean="0"/>
              <a:t>());//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//escrevendo no </a:t>
            </a:r>
            <a:r>
              <a:rPr lang="pt-BR" sz="1400" dirty="0" err="1" smtClean="0"/>
              <a:t>socket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.</a:t>
            </a:r>
            <a:r>
              <a:rPr lang="pt-BR" sz="1400" dirty="0" err="1" smtClean="0"/>
              <a:t>writeBytes</a:t>
            </a:r>
            <a:r>
              <a:rPr lang="pt-BR" sz="1400" dirty="0" smtClean="0"/>
              <a:t>(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</a:t>
            </a:r>
            <a:r>
              <a:rPr lang="pt-BR" sz="1400" dirty="0" smtClean="0"/>
              <a:t>.close();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}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}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}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351CE-7EA6-4A15-9DE3-47617DFEC2BC}" type="slidenum">
              <a:rPr lang="pt-BR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mtClean="0">
                <a:effectLst/>
              </a:rPr>
              <a:t>Exercício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Faça um “Hello [endereço IP do servidor]” e retorne do servidor um “HELLO [endereço IP do cliente]”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z="2400" smtClean="0"/>
          </a:p>
          <a:p>
            <a:pPr eaLnBrk="1" hangingPunct="1"/>
            <a:r>
              <a:rPr lang="pt-BR" sz="2400" smtClean="0"/>
              <a:t>OBS: O cliente deve fechar a conexão após receber a resposta do servidor ou dar um timeout de 30 segundos.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UDP - Client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idx="1"/>
          </p:nvPr>
        </p:nvSpPr>
        <p:spPr>
          <a:xfrm>
            <a:off x="857250" y="1571625"/>
            <a:ext cx="8893175" cy="5143500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.util.Scanner;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UDPclient</a:t>
            </a:r>
            <a:r>
              <a:rPr lang="pt-BR" sz="1400" dirty="0" smtClean="0"/>
              <a:t>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 </a:t>
            </a:r>
            <a:r>
              <a:rPr lang="pt-BR" sz="1400" dirty="0" err="1" smtClean="0"/>
              <a:t>args</a:t>
            </a:r>
            <a:r>
              <a:rPr lang="pt-BR" sz="1400" dirty="0" smtClean="0"/>
              <a:t>[])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Scanner(System.in).</a:t>
            </a:r>
            <a:r>
              <a:rPr lang="pt-BR" sz="1400" dirty="0" err="1" smtClean="0"/>
              <a:t>next</a:t>
            </a:r>
            <a:r>
              <a:rPr lang="pt-BR" sz="1400" dirty="0" smtClean="0"/>
              <a:t>() + '\n'; //entrada do usuário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DatagramSocket</a:t>
            </a:r>
            <a:r>
              <a:rPr lang="pt-BR" sz="1400" dirty="0" smtClean="0"/>
              <a:t> 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DatagramSocket</a:t>
            </a:r>
            <a:r>
              <a:rPr lang="pt-BR" sz="1400" dirty="0" smtClean="0"/>
              <a:t>(); 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UDP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InetAddress</a:t>
            </a:r>
            <a:r>
              <a:rPr lang="pt-BR" sz="1400" dirty="0" smtClean="0"/>
              <a:t> </a:t>
            </a:r>
            <a:r>
              <a:rPr lang="pt-BR" sz="1400" dirty="0" err="1" smtClean="0"/>
              <a:t>IPServer</a:t>
            </a:r>
            <a:r>
              <a:rPr lang="pt-BR" sz="1400" dirty="0" smtClean="0"/>
              <a:t> = </a:t>
            </a:r>
            <a:r>
              <a:rPr lang="pt-BR" sz="1400" dirty="0" err="1" smtClean="0"/>
              <a:t>InetAddress</a:t>
            </a:r>
            <a:r>
              <a:rPr lang="pt-BR" sz="1400" dirty="0" smtClean="0"/>
              <a:t>.</a:t>
            </a:r>
            <a:r>
              <a:rPr lang="pt-BR" sz="1400" dirty="0" err="1" smtClean="0"/>
              <a:t>getByName</a:t>
            </a:r>
            <a:r>
              <a:rPr lang="pt-BR" sz="1400" dirty="0" smtClean="0"/>
              <a:t>("</a:t>
            </a:r>
            <a:r>
              <a:rPr lang="pt-BR" sz="1400" dirty="0" err="1" smtClean="0"/>
              <a:t>localhost</a:t>
            </a:r>
            <a:r>
              <a:rPr lang="pt-BR" sz="1400" dirty="0" smtClean="0"/>
              <a:t>"); //IP do servidor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byte[] 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byte[1024]; //dados a serem enviados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 =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.</a:t>
            </a:r>
            <a:r>
              <a:rPr lang="pt-BR" sz="1400" dirty="0" err="1" smtClean="0"/>
              <a:t>getBytes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//criando o pacote de envio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 </a:t>
            </a:r>
            <a:r>
              <a:rPr lang="pt-BR" sz="1400" dirty="0" err="1" smtClean="0"/>
              <a:t>sendPacket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(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, 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.</a:t>
            </a:r>
            <a:r>
              <a:rPr lang="pt-BR" sz="1400" dirty="0" err="1" smtClean="0"/>
              <a:t>length</a:t>
            </a:r>
            <a:r>
              <a:rPr lang="pt-BR" sz="1400" dirty="0" smtClean="0"/>
              <a:t>, </a:t>
            </a:r>
            <a:r>
              <a:rPr lang="pt-BR" sz="1400" dirty="0" err="1" smtClean="0"/>
              <a:t>IPServer</a:t>
            </a:r>
            <a:r>
              <a:rPr lang="pt-BR" sz="1400" dirty="0" smtClean="0"/>
              <a:t>, 5000);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</a:t>
            </a:r>
            <a:r>
              <a:rPr lang="pt-BR" sz="1400" dirty="0" err="1" smtClean="0"/>
              <a:t>send</a:t>
            </a:r>
            <a:r>
              <a:rPr lang="pt-BR" sz="1400" dirty="0" smtClean="0"/>
              <a:t>(</a:t>
            </a:r>
            <a:r>
              <a:rPr lang="pt-BR" sz="1400" dirty="0" err="1" smtClean="0"/>
              <a:t>sendPacket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byte[] 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byte[1024]; //dados recebidos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 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(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, 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.</a:t>
            </a:r>
            <a:r>
              <a:rPr lang="pt-BR" sz="1400" dirty="0" err="1" smtClean="0"/>
              <a:t>length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</a:t>
            </a:r>
            <a:r>
              <a:rPr lang="pt-BR" sz="1400" dirty="0" err="1" smtClean="0"/>
              <a:t>receive</a:t>
            </a:r>
            <a:r>
              <a:rPr lang="pt-BR" sz="1400" dirty="0" smtClean="0"/>
              <a:t>(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);	 //recebendo o pacote 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inFromServer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String(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.</a:t>
            </a:r>
            <a:r>
              <a:rPr lang="pt-BR" sz="1400" dirty="0" err="1" smtClean="0"/>
              <a:t>getData</a:t>
            </a:r>
            <a:r>
              <a:rPr lang="pt-BR" sz="1400" dirty="0" smtClean="0"/>
              <a:t>());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System.</a:t>
            </a:r>
            <a:r>
              <a:rPr lang="pt-BR" sz="1400" dirty="0" err="1" smtClean="0"/>
              <a:t>out.println</a:t>
            </a:r>
            <a:r>
              <a:rPr lang="pt-BR" sz="1400" dirty="0" smtClean="0"/>
              <a:t>("FROM SERVER: " + </a:t>
            </a:r>
            <a:r>
              <a:rPr lang="pt-BR" sz="1400" dirty="0" err="1" smtClean="0"/>
              <a:t>inFromServer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.close();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} 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}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A66E3-7E1F-4702-A02C-7DBA1BAE9E2C}" type="slidenum">
              <a:rPr lang="pt-BR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UDP - Server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idx="1"/>
          </p:nvPr>
        </p:nvSpPr>
        <p:spPr>
          <a:xfrm>
            <a:off x="928688" y="1500188"/>
            <a:ext cx="8893175" cy="53578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err="1" smtClean="0"/>
              <a:t>import</a:t>
            </a:r>
            <a:r>
              <a:rPr lang="pt-BR" sz="1700" dirty="0" smtClean="0"/>
              <a:t> </a:t>
            </a:r>
            <a:r>
              <a:rPr lang="pt-BR" sz="1700" dirty="0" err="1" smtClean="0"/>
              <a:t>java</a:t>
            </a:r>
            <a:r>
              <a:rPr lang="pt-BR" sz="1700" dirty="0" smtClean="0"/>
              <a:t>.net.*;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err="1" smtClean="0"/>
              <a:t>class</a:t>
            </a:r>
            <a:r>
              <a:rPr lang="pt-BR" sz="1700" dirty="0" smtClean="0"/>
              <a:t> </a:t>
            </a:r>
            <a:r>
              <a:rPr lang="pt-BR" sz="1700" dirty="0" err="1" smtClean="0"/>
              <a:t>UDPserver</a:t>
            </a:r>
            <a:r>
              <a:rPr lang="pt-BR" sz="1700" dirty="0" smtClean="0"/>
              <a:t> {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public</a:t>
            </a:r>
            <a:r>
              <a:rPr lang="pt-BR" sz="1700" dirty="0" smtClean="0"/>
              <a:t> </a:t>
            </a:r>
            <a:r>
              <a:rPr lang="pt-BR" sz="1700" dirty="0" err="1" smtClean="0"/>
              <a:t>static</a:t>
            </a:r>
            <a:r>
              <a:rPr lang="pt-BR" sz="1700" dirty="0" smtClean="0"/>
              <a:t> </a:t>
            </a:r>
            <a:r>
              <a:rPr lang="pt-BR" sz="1700" dirty="0" err="1" smtClean="0"/>
              <a:t>void</a:t>
            </a:r>
            <a:r>
              <a:rPr lang="pt-BR" sz="1700" dirty="0" smtClean="0"/>
              <a:t> </a:t>
            </a:r>
            <a:r>
              <a:rPr lang="pt-BR" sz="1700" dirty="0" err="1" smtClean="0"/>
              <a:t>main</a:t>
            </a:r>
            <a:r>
              <a:rPr lang="pt-BR" sz="1700" dirty="0" smtClean="0"/>
              <a:t>(String </a:t>
            </a:r>
            <a:r>
              <a:rPr lang="pt-BR" sz="1700" dirty="0" err="1" smtClean="0"/>
              <a:t>args</a:t>
            </a:r>
            <a:r>
              <a:rPr lang="pt-BR" sz="1700" dirty="0" smtClean="0"/>
              <a:t>[]) </a:t>
            </a:r>
            <a:r>
              <a:rPr lang="pt-BR" sz="1700" dirty="0" err="1" smtClean="0"/>
              <a:t>throws</a:t>
            </a:r>
            <a:r>
              <a:rPr lang="pt-BR" sz="1700" dirty="0" smtClean="0"/>
              <a:t> Exception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DatagramSocket</a:t>
            </a:r>
            <a:r>
              <a:rPr lang="pt-BR" sz="1700" dirty="0" smtClean="0"/>
              <a:t> 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DatagramSocket</a:t>
            </a:r>
            <a:r>
              <a:rPr lang="pt-BR" sz="1700" dirty="0" smtClean="0"/>
              <a:t>(5000);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byte[] 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byte[1024] ; byte[] 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byte[1024];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String 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, 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InetAddress</a:t>
            </a:r>
            <a:r>
              <a:rPr lang="pt-BR" sz="1700" dirty="0" smtClean="0"/>
              <a:t> 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; </a:t>
            </a:r>
            <a:r>
              <a:rPr lang="pt-BR" sz="1700" dirty="0" err="1" smtClean="0"/>
              <a:t>int</a:t>
            </a:r>
            <a:r>
              <a:rPr lang="pt-BR" sz="1700" dirty="0" smtClean="0"/>
              <a:t> </a:t>
            </a:r>
            <a:r>
              <a:rPr lang="pt-BR" sz="1700" dirty="0" err="1" smtClean="0"/>
              <a:t>port</a:t>
            </a:r>
            <a:r>
              <a:rPr lang="pt-BR" sz="1700" dirty="0" smtClean="0"/>
              <a:t>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while</a:t>
            </a:r>
            <a:r>
              <a:rPr lang="pt-BR" sz="1700" dirty="0" smtClean="0"/>
              <a:t>(</a:t>
            </a:r>
            <a:r>
              <a:rPr lang="pt-BR" sz="1700" dirty="0" err="1" smtClean="0"/>
              <a:t>true</a:t>
            </a:r>
            <a:r>
              <a:rPr lang="pt-BR" sz="1700" dirty="0" smtClean="0"/>
              <a:t>)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	//pacote a ser recebido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(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, 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.</a:t>
            </a:r>
            <a:r>
              <a:rPr lang="pt-BR" sz="1700" dirty="0" err="1" smtClean="0"/>
              <a:t>length</a:t>
            </a:r>
            <a:r>
              <a:rPr lang="pt-BR" sz="1700" dirty="0" smtClean="0"/>
              <a:t>); 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.</a:t>
            </a:r>
            <a:r>
              <a:rPr lang="pt-BR" sz="1700" dirty="0" err="1" smtClean="0"/>
              <a:t>receive</a:t>
            </a:r>
            <a:r>
              <a:rPr lang="pt-BR" sz="1700" dirty="0" smtClean="0"/>
              <a:t>(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);  //recebendo o pacotes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String(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getData</a:t>
            </a:r>
            <a:r>
              <a:rPr lang="pt-BR" sz="1700" dirty="0" smtClean="0"/>
              <a:t>()); //colocando na string os dados recebidos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 =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getAddress</a:t>
            </a:r>
            <a:r>
              <a:rPr lang="pt-BR" sz="1700" dirty="0" smtClean="0"/>
              <a:t>(); //pegando o IP e porta do pacote que chegou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port</a:t>
            </a:r>
            <a:r>
              <a:rPr lang="pt-BR" sz="1700" dirty="0" smtClean="0"/>
              <a:t> =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getPort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 = 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.</a:t>
            </a:r>
            <a:r>
              <a:rPr lang="pt-BR" sz="1700" dirty="0" err="1" smtClean="0"/>
              <a:t>toUpperCase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 = 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.</a:t>
            </a:r>
            <a:r>
              <a:rPr lang="pt-BR" sz="1700" dirty="0" err="1" smtClean="0"/>
              <a:t>getBytes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1700" dirty="0" smtClean="0"/>
              <a:t>		//</a:t>
            </a:r>
            <a:r>
              <a:rPr lang="en-US" sz="1700" dirty="0" err="1" smtClean="0"/>
              <a:t>enviando</a:t>
            </a:r>
            <a:r>
              <a:rPr lang="en-US" sz="1700" dirty="0" smtClean="0"/>
              <a:t> </a:t>
            </a:r>
            <a:r>
              <a:rPr lang="en-US" sz="1700" dirty="0" err="1" smtClean="0"/>
              <a:t>pacote</a:t>
            </a:r>
            <a:r>
              <a:rPr lang="en-US" sz="1700" dirty="0" smtClean="0"/>
              <a:t> de </a:t>
            </a:r>
            <a:r>
              <a:rPr lang="en-US" sz="1700" dirty="0" err="1" smtClean="0"/>
              <a:t>resposta</a:t>
            </a: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 </a:t>
            </a:r>
            <a:r>
              <a:rPr lang="pt-BR" sz="1700" dirty="0" err="1" smtClean="0"/>
              <a:t>sendPacket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(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, 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.</a:t>
            </a:r>
            <a:r>
              <a:rPr lang="pt-BR" sz="1700" dirty="0" err="1" smtClean="0"/>
              <a:t>length</a:t>
            </a:r>
            <a:r>
              <a:rPr lang="pt-BR" sz="1700" dirty="0" smtClean="0"/>
              <a:t>, 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, </a:t>
            </a:r>
            <a:r>
              <a:rPr lang="pt-BR" sz="1700" dirty="0" err="1" smtClean="0"/>
              <a:t>port</a:t>
            </a:r>
            <a:r>
              <a:rPr lang="pt-BR" sz="1700" dirty="0" smtClean="0"/>
              <a:t>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.</a:t>
            </a:r>
            <a:r>
              <a:rPr lang="pt-BR" sz="1700" dirty="0" err="1" smtClean="0"/>
              <a:t>send</a:t>
            </a:r>
            <a:r>
              <a:rPr lang="pt-BR" sz="1700" dirty="0" smtClean="0"/>
              <a:t>(</a:t>
            </a:r>
            <a:r>
              <a:rPr lang="pt-BR" sz="1700" dirty="0" err="1" smtClean="0"/>
              <a:t>sendPacket</a:t>
            </a:r>
            <a:r>
              <a:rPr lang="pt-BR" sz="1700" dirty="0" smtClean="0"/>
              <a:t>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}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}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}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400" b="1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pt-BR" sz="1400" b="1" dirty="0" smtClean="0"/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721DF-15AB-445C-9CFC-BA13FFBD523C}" type="slidenum">
              <a:rPr lang="pt-BR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618</Words>
  <Application>Microsoft Office PowerPoint</Application>
  <PresentationFormat>Apresentação na tela (4:3)</PresentationFormat>
  <Paragraphs>226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Solstício</vt:lpstr>
      <vt:lpstr>Slide 1</vt:lpstr>
      <vt:lpstr>Slide 2</vt:lpstr>
      <vt:lpstr>Agenda</vt:lpstr>
      <vt:lpstr>Comunicação entre processos</vt:lpstr>
      <vt:lpstr>Programação de Socket TCP - Client</vt:lpstr>
      <vt:lpstr>Programação de Socket TCP - Server</vt:lpstr>
      <vt:lpstr>Exercício</vt:lpstr>
      <vt:lpstr>Programação de Socket UDP - Client</vt:lpstr>
      <vt:lpstr>Programação de Socket UDP - Server</vt:lpstr>
      <vt:lpstr>Exercício</vt:lpstr>
      <vt:lpstr>Desenvolver um servidor Web...</vt:lpstr>
      <vt:lpstr>Exemplo – O que deve ser feito</vt:lpstr>
      <vt:lpstr>Exercício do Temporizador</vt:lpstr>
      <vt:lpstr>Exercício do Temporizador(cont.)</vt:lpstr>
    </vt:vector>
  </TitlesOfParts>
  <Company>Centro de Informática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faas</dc:creator>
  <cp:lastModifiedBy>prsg</cp:lastModifiedBy>
  <cp:revision>76</cp:revision>
  <dcterms:created xsi:type="dcterms:W3CDTF">2007-05-25T22:05:21Z</dcterms:created>
  <dcterms:modified xsi:type="dcterms:W3CDTF">2009-09-02T18:25:02Z</dcterms:modified>
</cp:coreProperties>
</file>