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7" r:id="rId1"/>
  </p:sldMasterIdLst>
  <p:notesMasterIdLst>
    <p:notesMasterId r:id="rId39"/>
  </p:notesMasterIdLst>
  <p:sldIdLst>
    <p:sldId id="256" r:id="rId2"/>
    <p:sldId id="262" r:id="rId3"/>
    <p:sldId id="292" r:id="rId4"/>
    <p:sldId id="315" r:id="rId5"/>
    <p:sldId id="291" r:id="rId6"/>
    <p:sldId id="293" r:id="rId7"/>
    <p:sldId id="266" r:id="rId8"/>
    <p:sldId id="294" r:id="rId9"/>
    <p:sldId id="296" r:id="rId10"/>
    <p:sldId id="328" r:id="rId11"/>
    <p:sldId id="297" r:id="rId12"/>
    <p:sldId id="267" r:id="rId13"/>
    <p:sldId id="317" r:id="rId14"/>
    <p:sldId id="318" r:id="rId15"/>
    <p:sldId id="321" r:id="rId16"/>
    <p:sldId id="319" r:id="rId17"/>
    <p:sldId id="320" r:id="rId18"/>
    <p:sldId id="299" r:id="rId19"/>
    <p:sldId id="316" r:id="rId20"/>
    <p:sldId id="303" r:id="rId21"/>
    <p:sldId id="329" r:id="rId22"/>
    <p:sldId id="305" r:id="rId23"/>
    <p:sldId id="306" r:id="rId24"/>
    <p:sldId id="322" r:id="rId25"/>
    <p:sldId id="331" r:id="rId26"/>
    <p:sldId id="332" r:id="rId27"/>
    <p:sldId id="324" r:id="rId28"/>
    <p:sldId id="325" r:id="rId29"/>
    <p:sldId id="326" r:id="rId30"/>
    <p:sldId id="307" r:id="rId31"/>
    <p:sldId id="309" r:id="rId32"/>
    <p:sldId id="310" r:id="rId33"/>
    <p:sldId id="311" r:id="rId34"/>
    <p:sldId id="265" r:id="rId35"/>
    <p:sldId id="282" r:id="rId36"/>
    <p:sldId id="284" r:id="rId37"/>
    <p:sldId id="330" r:id="rId3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75" autoAdjust="0"/>
  </p:normalViewPr>
  <p:slideViewPr>
    <p:cSldViewPr>
      <p:cViewPr>
        <p:scale>
          <a:sx n="60" d="100"/>
          <a:sy n="60" d="100"/>
        </p:scale>
        <p:origin x="-1644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836F4-09FE-40D6-B5C0-4415F102B982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0D23F-687F-4EB2-A770-ACB5DD183C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5526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0D23F-687F-4EB2-A770-ACB5DD183C47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73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[3] Livro</a:t>
            </a:r>
            <a:r>
              <a:rPr lang="pt-BR" baseline="0" dirty="0" smtClean="0"/>
              <a:t> do professor Valério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0D23F-687F-4EB2-A770-ACB5DD183C47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73439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[3] Livro</a:t>
            </a:r>
            <a:r>
              <a:rPr lang="pt-BR" baseline="0" dirty="0" smtClean="0"/>
              <a:t> do professor Valério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0D23F-687F-4EB2-A770-ACB5DD183C47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7343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[1] Software </a:t>
            </a:r>
            <a:r>
              <a:rPr lang="pt-BR" dirty="0" err="1" smtClean="0"/>
              <a:t>Process</a:t>
            </a:r>
            <a:r>
              <a:rPr lang="pt-BR" dirty="0" smtClean="0"/>
              <a:t>: A </a:t>
            </a:r>
            <a:r>
              <a:rPr lang="pt-BR" dirty="0" err="1" smtClean="0"/>
              <a:t>Roadmap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0D23F-687F-4EB2-A770-ACB5DD183C47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7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[1] Software </a:t>
            </a:r>
            <a:r>
              <a:rPr lang="pt-BR" dirty="0" err="1" smtClean="0"/>
              <a:t>Process</a:t>
            </a:r>
            <a:r>
              <a:rPr lang="pt-BR" dirty="0" smtClean="0"/>
              <a:t>: A </a:t>
            </a:r>
            <a:r>
              <a:rPr lang="pt-BR" dirty="0" err="1" smtClean="0"/>
              <a:t>Roadmap</a:t>
            </a: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0D23F-687F-4EB2-A770-ACB5DD183C47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267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[2] Software </a:t>
            </a:r>
            <a:r>
              <a:rPr lang="pt-BR" dirty="0" err="1" smtClean="0"/>
              <a:t>Process</a:t>
            </a:r>
            <a:r>
              <a:rPr lang="pt-BR" dirty="0" smtClean="0"/>
              <a:t> </a:t>
            </a:r>
            <a:r>
              <a:rPr lang="pt-BR" dirty="0" err="1" smtClean="0"/>
              <a:t>Modelling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0D23F-687F-4EB2-A770-ACB5DD183C47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7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[2] Software </a:t>
            </a:r>
            <a:r>
              <a:rPr lang="pt-BR" dirty="0" err="1" smtClean="0"/>
              <a:t>Process</a:t>
            </a:r>
            <a:r>
              <a:rPr lang="pt-BR" dirty="0" smtClean="0"/>
              <a:t> </a:t>
            </a:r>
            <a:r>
              <a:rPr lang="pt-BR" dirty="0" err="1" smtClean="0"/>
              <a:t>Modelling</a:t>
            </a: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0D23F-687F-4EB2-A770-ACB5DD183C47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7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0D23F-687F-4EB2-A770-ACB5DD183C47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7790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0D23F-687F-4EB2-A770-ACB5DD183C47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7790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Ease of understanding and communication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requiring a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process model containing enough information for its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representation. It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formalises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process, thus providing a</a:t>
            </a:r>
          </a:p>
          <a:p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basis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training.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Process management support and control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requiring a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project-specific software process and monitoring,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management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co-ordination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</a:t>
            </a:r>
            <a:r>
              <a:rPr lang="pt-B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Provision</a:t>
            </a:r>
            <a:r>
              <a:rPr lang="pt-B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</a:t>
            </a:r>
            <a:r>
              <a:rPr lang="pt-B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automated</a:t>
            </a:r>
            <a:r>
              <a:rPr lang="pt-B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B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orientations</a:t>
            </a:r>
            <a:r>
              <a:rPr lang="pt-B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</a:t>
            </a:r>
            <a:r>
              <a:rPr lang="pt-B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process</a:t>
            </a:r>
            <a:endParaRPr lang="pt-BR" sz="1200" b="0" i="1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performance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requiring an effective software development</a:t>
            </a:r>
          </a:p>
          <a:p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environment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providing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user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orientations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instructions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endParaRPr lang="pt-B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reference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material.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Provision for automated execution support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requiring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automated process parts, co-operative work support, a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compilation of metrics and process integrity assurance.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Process improvement support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requiring the reuse of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welldefined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effective software processes, the comparison of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alternative processes and process development support.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0D23F-687F-4EB2-A770-ACB5DD183C47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7790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0D23F-687F-4EB2-A770-ACB5DD183C47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7790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‹nº›</a:t>
            </a:fld>
            <a:endParaRPr kumimoji="0" lang="en-US"/>
          </a:p>
        </p:txBody>
      </p:sp>
      <p:sp>
        <p:nvSpPr>
          <p:cNvPr id="10" name="Re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‹nº›</a:t>
            </a:fld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10/29/2012</a:t>
            </a:fld>
            <a:endParaRPr lang="en-US" dirty="0"/>
          </a:p>
        </p:txBody>
      </p:sp>
      <p:sp>
        <p:nvSpPr>
          <p:cNvPr id="11" name="Re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10/29/2012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t>‹nº›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pt.scribd.com/doc/58815421/13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512" y="2734952"/>
            <a:ext cx="8784976" cy="2134208"/>
          </a:xfrm>
        </p:spPr>
        <p:txBody>
          <a:bodyPr>
            <a:normAutofit fontScale="90000"/>
          </a:bodyPr>
          <a:lstStyle/>
          <a:p>
            <a:pPr algn="r"/>
            <a:r>
              <a:rPr lang="pt-BR" sz="4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Automação de </a:t>
            </a:r>
            <a:r>
              <a:rPr lang="pt-BR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Processos de Software </a:t>
            </a:r>
            <a:r>
              <a:rPr lang="pt-BR" sz="4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Alinhadas a </a:t>
            </a:r>
            <a:br>
              <a:rPr lang="pt-BR" sz="4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Modelos de Qualidade</a:t>
            </a:r>
            <a:r>
              <a:rPr lang="pt-BR" sz="4800" dirty="0"/>
              <a:t/>
            </a:r>
            <a:br>
              <a:rPr lang="pt-BR" sz="4800" dirty="0"/>
            </a:br>
            <a:endParaRPr lang="pt-B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5085184"/>
            <a:ext cx="8077200" cy="1499616"/>
          </a:xfrm>
        </p:spPr>
        <p:txBody>
          <a:bodyPr/>
          <a:lstStyle/>
          <a:p>
            <a:endParaRPr lang="pt-BR" dirty="0">
              <a:solidFill>
                <a:schemeClr val="bg1"/>
              </a:solidFill>
              <a:effectLst/>
            </a:endParaRPr>
          </a:p>
          <a:p>
            <a:r>
              <a:rPr lang="pt-BR" sz="2400" b="1" dirty="0" smtClean="0">
                <a:solidFill>
                  <a:schemeClr val="tx1"/>
                </a:solidFill>
                <a:effectLst/>
              </a:rPr>
              <a:t>Luiz Felipe de Oliveira </a:t>
            </a:r>
            <a:r>
              <a:rPr lang="pt-BR" sz="2400" b="1" dirty="0" err="1" smtClean="0">
                <a:solidFill>
                  <a:schemeClr val="tx1"/>
                </a:solidFill>
                <a:effectLst/>
              </a:rPr>
              <a:t>Libório</a:t>
            </a:r>
            <a:endParaRPr lang="pt-BR" sz="2400" b="1" dirty="0" smtClean="0">
              <a:solidFill>
                <a:schemeClr val="tx1"/>
              </a:solidFill>
              <a:effectLst/>
            </a:endParaRPr>
          </a:p>
          <a:p>
            <a:r>
              <a:rPr lang="pt-BR" sz="2400" b="1" dirty="0" smtClean="0">
                <a:solidFill>
                  <a:schemeClr val="tx1"/>
                </a:solidFill>
                <a:effectLst/>
              </a:rPr>
              <a:t>lfol@cin.ufpe.br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Modelagem de Processos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/>
              <a:t>Alguns elementos são inerentes a essa modelagem:</a:t>
            </a:r>
          </a:p>
          <a:p>
            <a:pPr lvl="1" algn="just"/>
            <a:r>
              <a:rPr lang="pt-BR" dirty="0"/>
              <a:t>Agente ou ator:</a:t>
            </a:r>
          </a:p>
          <a:p>
            <a:pPr lvl="2" algn="just"/>
            <a:r>
              <a:rPr lang="pt-BR" dirty="0"/>
              <a:t>Quem executa o processo.</a:t>
            </a:r>
          </a:p>
          <a:p>
            <a:pPr lvl="1" algn="just"/>
            <a:r>
              <a:rPr lang="pt-BR" dirty="0"/>
              <a:t>Papel:</a:t>
            </a:r>
          </a:p>
          <a:p>
            <a:pPr lvl="2" algn="just"/>
            <a:r>
              <a:rPr lang="pt-BR" dirty="0"/>
              <a:t>Habilidades, Responsabilidades e Direitos de cada agente ou grupo de agentes relacionado a uma determinada atividade do processo.</a:t>
            </a:r>
          </a:p>
          <a:p>
            <a:pPr lvl="1" algn="just"/>
            <a:r>
              <a:rPr lang="pt-BR" dirty="0"/>
              <a:t>Atividade:</a:t>
            </a:r>
          </a:p>
          <a:p>
            <a:pPr lvl="2" algn="just"/>
            <a:r>
              <a:rPr lang="pt-BR" dirty="0"/>
              <a:t>Produz mudanças visíveis externamente ao produto resultante ao processo.</a:t>
            </a:r>
          </a:p>
          <a:p>
            <a:pPr lvl="1" algn="just"/>
            <a:r>
              <a:rPr lang="pt-BR" dirty="0"/>
              <a:t>Artefato ou produto:</a:t>
            </a:r>
          </a:p>
          <a:p>
            <a:pPr lvl="2" algn="just"/>
            <a:r>
              <a:rPr lang="pt-BR" dirty="0"/>
              <a:t>É o (sub)produto ou a matéria-prima do processo;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611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Modelagem de Processos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880" y="2291824"/>
            <a:ext cx="6732240" cy="3551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002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Modelos de Qualidade para Processos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Para o sucesso na definição e melhoria dos processos de software, é fundamental que vários aspectos sejam considerados. 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Vários modelos e normas de qualidade de processo têm surgido com o objetivo de apoiar a busca por processos de maior qualidade</a:t>
            </a:r>
          </a:p>
          <a:p>
            <a:pPr lvl="1" algn="just"/>
            <a:r>
              <a:rPr lang="pt-BR" dirty="0" smtClean="0"/>
              <a:t>Apontando os principais aspectos que um processo de qualidade deve considerar.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341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Modelos de Qualidade para Processos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824536"/>
          </a:xfrm>
        </p:spPr>
        <p:txBody>
          <a:bodyPr>
            <a:normAutofit/>
          </a:bodyPr>
          <a:lstStyle/>
          <a:p>
            <a:r>
              <a:rPr lang="pt-BR" dirty="0" smtClean="0"/>
              <a:t>ISO 9000:2000</a:t>
            </a:r>
          </a:p>
          <a:p>
            <a:pPr lvl="1" algn="just"/>
            <a:r>
              <a:rPr lang="pt-BR" dirty="0"/>
              <a:t>As normas da família NBR ISO 9000 </a:t>
            </a:r>
            <a:r>
              <a:rPr lang="pt-BR" dirty="0" smtClean="0"/>
              <a:t>foram </a:t>
            </a:r>
            <a:r>
              <a:rPr lang="pt-BR" dirty="0"/>
              <a:t>desenvolvidas para </a:t>
            </a:r>
            <a:r>
              <a:rPr lang="pt-BR" dirty="0" smtClean="0"/>
              <a:t>apoiar organizações</a:t>
            </a:r>
            <a:r>
              <a:rPr lang="pt-BR" dirty="0"/>
              <a:t>, de todos os tipos e tamanhos, na implementação e operação de </a:t>
            </a:r>
            <a:r>
              <a:rPr lang="pt-BR" dirty="0" smtClean="0"/>
              <a:t>sistemas eficazes </a:t>
            </a:r>
            <a:r>
              <a:rPr lang="pt-BR" dirty="0"/>
              <a:t>de gestão da qualidade</a:t>
            </a:r>
            <a:r>
              <a:rPr lang="pt-BR" dirty="0" smtClean="0"/>
              <a:t>.</a:t>
            </a:r>
          </a:p>
          <a:p>
            <a:pPr lvl="1" algn="just"/>
            <a:r>
              <a:rPr lang="pt-BR" dirty="0"/>
              <a:t>A ISO 9000 é de caráter geral, ou seja, não se destina especificamente à indústria </a:t>
            </a:r>
            <a:r>
              <a:rPr lang="pt-BR" dirty="0" smtClean="0"/>
              <a:t>de software </a:t>
            </a:r>
            <a:r>
              <a:rPr lang="pt-BR" dirty="0"/>
              <a:t>e estabelece requisitos mínimos da garantia da qualidade que devem ser </a:t>
            </a:r>
            <a:r>
              <a:rPr lang="pt-BR" dirty="0" smtClean="0"/>
              <a:t>atendidos pelos </a:t>
            </a:r>
            <a:r>
              <a:rPr lang="pt-BR" dirty="0"/>
              <a:t>fornecedores de produtos ou serviços. </a:t>
            </a:r>
          </a:p>
        </p:txBody>
      </p:sp>
    </p:spTree>
    <p:extLst>
      <p:ext uri="{BB962C8B-B14F-4D97-AF65-F5344CB8AC3E}">
        <p14:creationId xmlns:p14="http://schemas.microsoft.com/office/powerpoint/2010/main" val="332369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Modelos de Qualidade para Processos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5040560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ISO/IEC 12207</a:t>
            </a:r>
          </a:p>
          <a:p>
            <a:pPr lvl="1" algn="just"/>
            <a:r>
              <a:rPr lang="pt-BR" dirty="0" smtClean="0"/>
              <a:t>Estabelece </a:t>
            </a:r>
            <a:r>
              <a:rPr lang="pt-BR" dirty="0"/>
              <a:t>uma estrutura comum para os processos de ciclo de vida </a:t>
            </a:r>
            <a:r>
              <a:rPr lang="pt-BR" dirty="0" smtClean="0"/>
              <a:t>de software</a:t>
            </a:r>
            <a:r>
              <a:rPr lang="pt-BR" dirty="0"/>
              <a:t>, com terminologia bem definida, que pode ser referenciada pela indústria </a:t>
            </a:r>
            <a:r>
              <a:rPr lang="pt-BR" dirty="0" smtClean="0"/>
              <a:t>de software</a:t>
            </a:r>
            <a:r>
              <a:rPr lang="pt-BR" dirty="0"/>
              <a:t>. </a:t>
            </a:r>
            <a:endParaRPr lang="pt-BR" dirty="0" smtClean="0"/>
          </a:p>
          <a:p>
            <a:pPr lvl="1" algn="just"/>
            <a:r>
              <a:rPr lang="pt-BR" dirty="0" smtClean="0"/>
              <a:t>A </a:t>
            </a:r>
            <a:r>
              <a:rPr lang="pt-BR" dirty="0"/>
              <a:t>estrutura contém processos, atividades e tarefas que devem ser aplicados </a:t>
            </a:r>
            <a:r>
              <a:rPr lang="pt-BR" dirty="0" smtClean="0"/>
              <a:t>na aquisição</a:t>
            </a:r>
            <a:r>
              <a:rPr lang="pt-BR" dirty="0"/>
              <a:t>, fornecimento, desenvolvimento, operação e manutenção de produtos de software</a:t>
            </a:r>
            <a:r>
              <a:rPr lang="pt-BR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735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Modelos de Qualidade para Processos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ISO/IEC 12207</a:t>
            </a:r>
          </a:p>
          <a:p>
            <a:pPr lvl="1" algn="just"/>
            <a:r>
              <a:rPr lang="pt-BR" dirty="0" smtClean="0"/>
              <a:t>Esse </a:t>
            </a:r>
            <a:r>
              <a:rPr lang="pt-BR" dirty="0"/>
              <a:t>conjunto de processos, atividades e tarefas foi projetado para ser adaptado de acordo com as características de cada projeto de software, o que pode envolver o detalhamento, a adição e a supressão de processos, atividades e tarefas não aplicáveis ao mesmo.</a:t>
            </a:r>
          </a:p>
        </p:txBody>
      </p:sp>
    </p:spTree>
    <p:extLst>
      <p:ext uri="{BB962C8B-B14F-4D97-AF65-F5344CB8AC3E}">
        <p14:creationId xmlns:p14="http://schemas.microsoft.com/office/powerpoint/2010/main" val="1944665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Modelos de Qualidade para Processos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824536"/>
          </a:xfrm>
        </p:spPr>
        <p:txBody>
          <a:bodyPr>
            <a:normAutofit/>
          </a:bodyPr>
          <a:lstStyle/>
          <a:p>
            <a:r>
              <a:rPr lang="pt-BR" dirty="0" smtClean="0"/>
              <a:t>ISO/IEC 15504</a:t>
            </a:r>
          </a:p>
          <a:p>
            <a:pPr lvl="1" algn="just"/>
            <a:r>
              <a:rPr lang="pt-BR" dirty="0"/>
              <a:t>Desenvolvida pela comunidade internacional em um projeto denominado </a:t>
            </a:r>
            <a:r>
              <a:rPr lang="pt-BR" dirty="0" smtClean="0"/>
              <a:t>SPICE (Software </a:t>
            </a:r>
            <a:r>
              <a:rPr lang="pt-BR" dirty="0" err="1"/>
              <a:t>Process</a:t>
            </a:r>
            <a:r>
              <a:rPr lang="pt-BR" dirty="0"/>
              <a:t> </a:t>
            </a:r>
            <a:r>
              <a:rPr lang="pt-BR" dirty="0" err="1"/>
              <a:t>Improvement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 smtClean="0"/>
              <a:t>Capability</a:t>
            </a:r>
            <a:r>
              <a:rPr lang="pt-BR" dirty="0" smtClean="0"/>
              <a:t>  </a:t>
            </a:r>
            <a:r>
              <a:rPr lang="pt-BR" dirty="0" err="1" smtClean="0"/>
              <a:t>dEtermination</a:t>
            </a:r>
            <a:r>
              <a:rPr lang="pt-BR" dirty="0" smtClean="0"/>
              <a:t>); </a:t>
            </a:r>
          </a:p>
          <a:p>
            <a:pPr lvl="1" algn="just"/>
            <a:r>
              <a:rPr lang="pt-BR" dirty="0" smtClean="0"/>
              <a:t>Padrão </a:t>
            </a:r>
            <a:r>
              <a:rPr lang="pt-BR" dirty="0"/>
              <a:t>internacional ISO para avaliação de processos de </a:t>
            </a:r>
            <a:r>
              <a:rPr lang="pt-BR" dirty="0" smtClean="0"/>
              <a:t>software</a:t>
            </a: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35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Modelos de Qualidade para Processos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700808"/>
            <a:ext cx="8496944" cy="4752528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ISO/IEC 15504</a:t>
            </a:r>
          </a:p>
          <a:p>
            <a:pPr lvl="1" algn="just"/>
            <a:r>
              <a:rPr lang="pt-BR" dirty="0"/>
              <a:t>A ISO/IEC 15504 provê uma abordagem estruturada para avaliação de processos </a:t>
            </a:r>
            <a:r>
              <a:rPr lang="pt-BR" dirty="0" smtClean="0"/>
              <a:t>de software </a:t>
            </a:r>
            <a:r>
              <a:rPr lang="pt-BR" dirty="0"/>
              <a:t>com os seguintes objetivos: </a:t>
            </a:r>
            <a:endParaRPr lang="pt-BR" dirty="0" smtClean="0"/>
          </a:p>
          <a:p>
            <a:pPr lvl="2" algn="just"/>
            <a:r>
              <a:rPr lang="pt-BR" dirty="0" smtClean="0"/>
              <a:t>Permitir </a:t>
            </a:r>
            <a:r>
              <a:rPr lang="pt-BR" dirty="0"/>
              <a:t>o entendimento, por ou em favor de </a:t>
            </a:r>
            <a:r>
              <a:rPr lang="pt-BR" dirty="0" smtClean="0"/>
              <a:t>uma organização</a:t>
            </a:r>
            <a:r>
              <a:rPr lang="pt-BR" dirty="0"/>
              <a:t>, do estado dos seus processos, visando estabelecer melhorias; </a:t>
            </a:r>
            <a:endParaRPr lang="pt-BR" dirty="0" smtClean="0"/>
          </a:p>
          <a:p>
            <a:pPr lvl="2" algn="just"/>
            <a:r>
              <a:rPr lang="pt-BR" dirty="0" smtClean="0"/>
              <a:t>Determinar a adequação </a:t>
            </a:r>
            <a:r>
              <a:rPr lang="pt-BR" dirty="0"/>
              <a:t>dos processos de uma organização para atender a um requisito particular ou </a:t>
            </a:r>
            <a:r>
              <a:rPr lang="pt-BR" dirty="0" smtClean="0"/>
              <a:t>classe de </a:t>
            </a:r>
            <a:r>
              <a:rPr lang="pt-BR" dirty="0"/>
              <a:t>requisitos; </a:t>
            </a:r>
            <a:endParaRPr lang="pt-BR" dirty="0" smtClean="0"/>
          </a:p>
          <a:p>
            <a:pPr lvl="2" algn="just"/>
            <a:r>
              <a:rPr lang="pt-BR" dirty="0" smtClean="0"/>
              <a:t>Determinar </a:t>
            </a:r>
            <a:r>
              <a:rPr lang="pt-BR" dirty="0"/>
              <a:t>a adequação de processos da organização para um contrato </a:t>
            </a:r>
            <a:r>
              <a:rPr lang="pt-BR" dirty="0" smtClean="0"/>
              <a:t>ou classe </a:t>
            </a:r>
            <a:r>
              <a:rPr lang="pt-BR" dirty="0"/>
              <a:t>de contratos</a:t>
            </a:r>
          </a:p>
        </p:txBody>
      </p:sp>
    </p:spTree>
    <p:extLst>
      <p:ext uri="{BB962C8B-B14F-4D97-AF65-F5344CB8AC3E}">
        <p14:creationId xmlns:p14="http://schemas.microsoft.com/office/powerpoint/2010/main" val="388443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Modelos de Qualidade para Processos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CMM/CMMI</a:t>
            </a:r>
          </a:p>
          <a:p>
            <a:pPr lvl="1" algn="just"/>
            <a:r>
              <a:rPr lang="pt-BR" dirty="0" smtClean="0"/>
              <a:t>Visa quantificar </a:t>
            </a:r>
            <a:r>
              <a:rPr lang="pt-BR" dirty="0"/>
              <a:t>a capacidade de </a:t>
            </a:r>
            <a:r>
              <a:rPr lang="pt-BR" dirty="0" smtClean="0"/>
              <a:t>uma organização </a:t>
            </a:r>
            <a:r>
              <a:rPr lang="pt-BR" dirty="0"/>
              <a:t>produzir produtos de software de alta qualidade, de forma previsível </a:t>
            </a:r>
            <a:r>
              <a:rPr lang="pt-BR" dirty="0" smtClean="0"/>
              <a:t>e consistente.</a:t>
            </a:r>
          </a:p>
          <a:p>
            <a:pPr lvl="1" algn="just"/>
            <a:r>
              <a:rPr lang="pt-BR" dirty="0" smtClean="0"/>
              <a:t>CMMI integra os vários modelos de maturidade do CMM, além de tornar compatível com a norma ISO/IEC 15504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068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Modelos de Qualidade para Processos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MPS.BR </a:t>
            </a:r>
            <a:r>
              <a:rPr lang="pt-BR" dirty="0"/>
              <a:t>– Melhoria de Processo do Software </a:t>
            </a:r>
            <a:r>
              <a:rPr lang="pt-BR" dirty="0" smtClean="0"/>
              <a:t>Brasileiro</a:t>
            </a:r>
          </a:p>
          <a:p>
            <a:pPr lvl="1" algn="just"/>
            <a:r>
              <a:rPr lang="pt-BR" dirty="0" smtClean="0"/>
              <a:t>Tem </a:t>
            </a:r>
            <a:r>
              <a:rPr lang="pt-BR" dirty="0"/>
              <a:t>como </a:t>
            </a:r>
            <a:r>
              <a:rPr lang="pt-BR" dirty="0" smtClean="0"/>
              <a:t>objetivo definir </a:t>
            </a:r>
            <a:r>
              <a:rPr lang="pt-BR" dirty="0"/>
              <a:t>um modelo de melhoria e avaliação de processo de software, adequado</a:t>
            </a:r>
            <a:r>
              <a:rPr lang="pt-BR" dirty="0" smtClean="0"/>
              <a:t>, preferencialmente</a:t>
            </a:r>
            <a:r>
              <a:rPr lang="pt-BR" dirty="0"/>
              <a:t>, às micro, pequenas e médias empresas brasileiras, de forma a atender assuas necessidades de negócio </a:t>
            </a:r>
          </a:p>
          <a:p>
            <a:pPr lvl="1" algn="just"/>
            <a:r>
              <a:rPr lang="pt-BR" dirty="0" smtClean="0"/>
              <a:t>Ser </a:t>
            </a:r>
            <a:r>
              <a:rPr lang="pt-BR" dirty="0"/>
              <a:t>reconhecido nacional e internacionalmente como </a:t>
            </a:r>
            <a:r>
              <a:rPr lang="pt-BR" dirty="0" smtClean="0"/>
              <a:t>um modelo </a:t>
            </a:r>
            <a:r>
              <a:rPr lang="pt-BR" dirty="0"/>
              <a:t>aplicável à indústria de software. Por este motivo, está aderente a modelos e </a:t>
            </a:r>
            <a:r>
              <a:rPr lang="pt-BR" dirty="0" smtClean="0"/>
              <a:t>normas internacionais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008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700808"/>
            <a:ext cx="8568952" cy="4968552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/>
              <a:t>Introdução</a:t>
            </a:r>
          </a:p>
          <a:p>
            <a:pPr algn="just"/>
            <a:r>
              <a:rPr lang="pt-BR" sz="2800" dirty="0" smtClean="0"/>
              <a:t>Modelagem de Processos</a:t>
            </a:r>
          </a:p>
          <a:p>
            <a:pPr algn="just"/>
            <a:r>
              <a:rPr lang="pt-BR" sz="2800" dirty="0" smtClean="0"/>
              <a:t>Modelos de Qualidade para Processos</a:t>
            </a:r>
          </a:p>
          <a:p>
            <a:pPr algn="just"/>
            <a:r>
              <a:rPr lang="pt-BR" sz="2800" dirty="0"/>
              <a:t>Ambiente Centrado no </a:t>
            </a:r>
            <a:r>
              <a:rPr lang="pt-BR" sz="2800" dirty="0" smtClean="0"/>
              <a:t>Processo</a:t>
            </a:r>
          </a:p>
          <a:p>
            <a:pPr algn="just"/>
            <a:r>
              <a:rPr lang="pt-BR" sz="2800" dirty="0" smtClean="0"/>
              <a:t>Conclusões</a:t>
            </a:r>
          </a:p>
          <a:p>
            <a:pPr algn="just"/>
            <a:r>
              <a:rPr lang="pt-BR" sz="2800" dirty="0" smtClean="0"/>
              <a:t>Referências</a:t>
            </a:r>
          </a:p>
          <a:p>
            <a:pPr algn="just"/>
            <a:endParaRPr lang="pt-BR" sz="2800" dirty="0" smtClean="0"/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18437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Ambiente Centrado no Processo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Para ajudar uma organização na </a:t>
            </a:r>
            <a:r>
              <a:rPr lang="pt-BR" dirty="0" smtClean="0"/>
              <a:t>implementação progressiva </a:t>
            </a:r>
            <a:r>
              <a:rPr lang="pt-BR" dirty="0"/>
              <a:t>de um processo de </a:t>
            </a:r>
            <a:r>
              <a:rPr lang="pt-BR" dirty="0" smtClean="0"/>
              <a:t>software de qualidade, </a:t>
            </a:r>
            <a:r>
              <a:rPr lang="pt-BR" dirty="0"/>
              <a:t>é </a:t>
            </a:r>
            <a:r>
              <a:rPr lang="pt-BR" dirty="0" smtClean="0"/>
              <a:t>útil fornecer </a:t>
            </a:r>
            <a:r>
              <a:rPr lang="pt-BR" dirty="0"/>
              <a:t>apoio automatizado por meio de </a:t>
            </a:r>
            <a:r>
              <a:rPr lang="pt-BR" dirty="0" smtClean="0"/>
              <a:t>um ambiente </a:t>
            </a:r>
            <a:r>
              <a:rPr lang="pt-BR" dirty="0"/>
              <a:t>capaz de suportar as fases </a:t>
            </a:r>
            <a:r>
              <a:rPr lang="pt-BR" dirty="0" smtClean="0"/>
              <a:t>componentes do processo.</a:t>
            </a:r>
          </a:p>
          <a:p>
            <a:pPr algn="just"/>
            <a:r>
              <a:rPr lang="pt-BR" dirty="0" smtClean="0"/>
              <a:t>Que auxilie a modelagem e execução do projeto de acordo com normas e modelos de qualidade.</a:t>
            </a:r>
          </a:p>
        </p:txBody>
      </p:sp>
    </p:spTree>
    <p:extLst>
      <p:ext uri="{BB962C8B-B14F-4D97-AF65-F5344CB8AC3E}">
        <p14:creationId xmlns:p14="http://schemas.microsoft.com/office/powerpoint/2010/main" val="235068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Ambiente Centrado no Processo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BR" dirty="0"/>
              <a:t>Para apoiar </a:t>
            </a:r>
            <a:r>
              <a:rPr lang="pt-BR" dirty="0" smtClean="0"/>
              <a:t>a </a:t>
            </a:r>
            <a:r>
              <a:rPr lang="pt-BR" dirty="0"/>
              <a:t>modelagem e a execução de processo, têm sido propostos ambientes de desenvolvimento de software centrados no processo, os quais englobam:</a:t>
            </a:r>
          </a:p>
          <a:p>
            <a:pPr lvl="1" algn="just"/>
            <a:r>
              <a:rPr lang="pt-BR" dirty="0"/>
              <a:t>ferramentas de apoio ao desenvolvedor;</a:t>
            </a:r>
          </a:p>
          <a:p>
            <a:pPr lvl="1" algn="just"/>
            <a:r>
              <a:rPr lang="pt-BR" dirty="0"/>
              <a:t>ferramentas que permitem a modelagem do processo de software e a execução do mesmo.</a:t>
            </a:r>
          </a:p>
          <a:p>
            <a:pPr lvl="1" algn="just"/>
            <a:endParaRPr lang="pt-BR" dirty="0"/>
          </a:p>
          <a:p>
            <a:pPr algn="just"/>
            <a:r>
              <a:rPr lang="pt-BR" dirty="0"/>
              <a:t>Desta forma, o ambiente “conhece” o processo a ser seguido e pode, assim, orientar os desenvolvedores na execução de suas tarefas, além de executar automaticamente tarefas repetitivas.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000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Ambiente Centrado no Processo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[OLIVEIRA, </a:t>
            </a:r>
            <a:r>
              <a:rPr lang="pt-BR" dirty="0" smtClean="0"/>
              <a:t>2005] </a:t>
            </a:r>
            <a:r>
              <a:rPr lang="pt-BR" dirty="0" smtClean="0"/>
              <a:t>propõe um ambiente com o objetivo principal de apoiar a implementação de um processo de software em uma organização</a:t>
            </a:r>
            <a:r>
              <a:rPr lang="pt-BR" dirty="0" smtClean="0"/>
              <a:t>;</a:t>
            </a:r>
          </a:p>
          <a:p>
            <a:pPr algn="just"/>
            <a:r>
              <a:rPr lang="pt-BR" dirty="0" smtClean="0"/>
              <a:t>Tudo isso feito de maneira progressiva,  onde a implementação </a:t>
            </a:r>
            <a:r>
              <a:rPr lang="pt-BR" dirty="0"/>
              <a:t>do processo é aperfeiçoada com </a:t>
            </a:r>
            <a:r>
              <a:rPr lang="pt-BR" dirty="0" smtClean="0"/>
              <a:t>as experiências </a:t>
            </a:r>
            <a:r>
              <a:rPr lang="pt-BR" dirty="0"/>
              <a:t>aprendidas na sua </a:t>
            </a:r>
            <a:r>
              <a:rPr lang="pt-BR" dirty="0" smtClean="0"/>
              <a:t> definição, simulação</a:t>
            </a:r>
            <a:r>
              <a:rPr lang="pt-BR" dirty="0"/>
              <a:t>, execução e avaliação.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989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Ambiente Centrado no Processo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27384"/>
            <a:ext cx="9649072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989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Ambiente Centrado no Processo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Mecanismo para o Gerenciamento </a:t>
            </a:r>
            <a:r>
              <a:rPr lang="pt-BR" dirty="0" smtClean="0"/>
              <a:t>do Processo </a:t>
            </a:r>
            <a:r>
              <a:rPr lang="pt-BR" dirty="0"/>
              <a:t>no Ambiente</a:t>
            </a:r>
          </a:p>
          <a:p>
            <a:pPr lvl="1" algn="just"/>
            <a:r>
              <a:rPr lang="pt-BR" dirty="0"/>
              <a:t>Este mecanismo possui a responsabilidade </a:t>
            </a:r>
            <a:r>
              <a:rPr lang="pt-BR" dirty="0" smtClean="0"/>
              <a:t>de prover </a:t>
            </a:r>
            <a:r>
              <a:rPr lang="pt-BR" dirty="0"/>
              <a:t>os serviços </a:t>
            </a:r>
            <a:r>
              <a:rPr lang="pt-BR" dirty="0" smtClean="0"/>
              <a:t>(</a:t>
            </a:r>
            <a:r>
              <a:rPr lang="pt-BR" dirty="0"/>
              <a:t>definição, simulação, </a:t>
            </a:r>
            <a:r>
              <a:rPr lang="pt-BR" dirty="0" smtClean="0"/>
              <a:t>execução e </a:t>
            </a:r>
            <a:r>
              <a:rPr lang="pt-BR" dirty="0" smtClean="0"/>
              <a:t>avaliação)  </a:t>
            </a:r>
            <a:r>
              <a:rPr lang="pt-BR" dirty="0" smtClean="0"/>
              <a:t>especificados ao </a:t>
            </a:r>
            <a:r>
              <a:rPr lang="pt-BR" dirty="0"/>
              <a:t>ambiente de forma </a:t>
            </a:r>
            <a:r>
              <a:rPr lang="pt-BR" dirty="0" smtClean="0"/>
              <a:t>automatizada</a:t>
            </a:r>
            <a:r>
              <a:rPr lang="pt-BR" dirty="0"/>
              <a:t>;</a:t>
            </a:r>
            <a:endParaRPr lang="pt-BR" dirty="0" smtClean="0"/>
          </a:p>
          <a:p>
            <a:pPr lvl="1" algn="just"/>
            <a:r>
              <a:rPr lang="pt-BR" dirty="0" smtClean="0"/>
              <a:t>Possibilita </a:t>
            </a:r>
            <a:r>
              <a:rPr lang="pt-BR" dirty="0"/>
              <a:t>que os usuários do ambiente </a:t>
            </a:r>
            <a:r>
              <a:rPr lang="pt-BR" dirty="0" smtClean="0"/>
              <a:t>executem suas </a:t>
            </a:r>
            <a:r>
              <a:rPr lang="pt-BR" dirty="0"/>
              <a:t>funções tendo como referencial </a:t>
            </a:r>
            <a:r>
              <a:rPr lang="pt-BR" dirty="0" smtClean="0"/>
              <a:t>ou </a:t>
            </a:r>
            <a:r>
              <a:rPr lang="pt-BR" dirty="0"/>
              <a:t>guia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É composto por quatro módulos;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413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Ambiente Centrado no Processo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Módulo de Definição do Processo</a:t>
            </a:r>
          </a:p>
          <a:p>
            <a:pPr lvl="1" algn="just"/>
            <a:r>
              <a:rPr lang="pt-BR" dirty="0"/>
              <a:t>Definição do processo de software em níveis de caracterização (Processo Padrão, Processo Especializado e Processo Instanciado);</a:t>
            </a:r>
          </a:p>
          <a:p>
            <a:pPr lvl="1" algn="just"/>
            <a:r>
              <a:rPr lang="pt-BR" dirty="0"/>
              <a:t>Modelagem a partir de uma linguagem de representação diagramática no ambiente permitindo a visualização do processo definido e o relacionamento dos seus componentes;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070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Ambiente Centrado no Processo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Módulo de Definição do Processo (cont.):</a:t>
            </a:r>
          </a:p>
          <a:p>
            <a:pPr lvl="1" algn="just"/>
            <a:r>
              <a:rPr lang="pt-BR" dirty="0"/>
              <a:t>Instanciação através de regras que especifiquem o domínio de atuação do processo de software para um projeto específico permitindo que este processo possa ser executado por uma máquina de processos;</a:t>
            </a:r>
          </a:p>
          <a:p>
            <a:pPr lvl="1" algn="just"/>
            <a:r>
              <a:rPr lang="pt-BR" dirty="0"/>
              <a:t>Execução das funções de melhoria contínua e de reuso do processo de software através da coleta e filtragem de experiências obtidas.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456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Ambiente Centrado no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Módulo de Execução do Processo:</a:t>
            </a:r>
          </a:p>
          <a:p>
            <a:pPr lvl="1" algn="just"/>
            <a:r>
              <a:rPr lang="pt-BR" dirty="0" smtClean="0"/>
              <a:t>Coordena </a:t>
            </a:r>
            <a:r>
              <a:rPr lang="pt-BR" dirty="0"/>
              <a:t>as atividades do processo </a:t>
            </a:r>
            <a:r>
              <a:rPr lang="pt-BR" dirty="0" smtClean="0"/>
              <a:t>em execução </a:t>
            </a:r>
            <a:r>
              <a:rPr lang="pt-BR" dirty="0"/>
              <a:t>(através da invocação </a:t>
            </a:r>
            <a:r>
              <a:rPr lang="pt-BR" dirty="0" smtClean="0"/>
              <a:t>de ferramentas </a:t>
            </a:r>
            <a:r>
              <a:rPr lang="pt-BR" dirty="0"/>
              <a:t>de projeto), podendo </a:t>
            </a:r>
            <a:r>
              <a:rPr lang="pt-BR" dirty="0" smtClean="0"/>
              <a:t> executar processos </a:t>
            </a:r>
            <a:r>
              <a:rPr lang="pt-BR" dirty="0"/>
              <a:t>incompletos e </a:t>
            </a:r>
            <a:r>
              <a:rPr lang="pt-BR" dirty="0" smtClean="0"/>
              <a:t>permitindo alteração </a:t>
            </a:r>
            <a:r>
              <a:rPr lang="pt-BR" dirty="0"/>
              <a:t>do processo durante a execução;</a:t>
            </a:r>
          </a:p>
        </p:txBody>
      </p:sp>
    </p:spTree>
    <p:extLst>
      <p:ext uri="{BB962C8B-B14F-4D97-AF65-F5344CB8AC3E}">
        <p14:creationId xmlns:p14="http://schemas.microsoft.com/office/powerpoint/2010/main" val="228980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Ambiente Centrado no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Módulo de Simulação do Processo:</a:t>
            </a:r>
          </a:p>
          <a:p>
            <a:pPr lvl="1" algn="just"/>
            <a:r>
              <a:rPr lang="pt-BR" dirty="0" smtClean="0"/>
              <a:t>Permite </a:t>
            </a:r>
            <a:r>
              <a:rPr lang="pt-BR" dirty="0"/>
              <a:t>o refinamento dos modelos </a:t>
            </a:r>
            <a:r>
              <a:rPr lang="pt-BR" dirty="0" smtClean="0"/>
              <a:t>de processos </a:t>
            </a:r>
            <a:r>
              <a:rPr lang="pt-BR" dirty="0"/>
              <a:t>de software, antevendo </a:t>
            </a:r>
            <a:r>
              <a:rPr lang="pt-BR" dirty="0" smtClean="0"/>
              <a:t>resultados da </a:t>
            </a:r>
            <a:r>
              <a:rPr lang="pt-BR" dirty="0"/>
              <a:t>realização do projeto a </a:t>
            </a:r>
            <a:r>
              <a:rPr lang="pt-BR" dirty="0" smtClean="0"/>
              <a:t>partir </a:t>
            </a:r>
            <a:r>
              <a:rPr lang="pt-BR" dirty="0"/>
              <a:t>da </a:t>
            </a:r>
            <a:r>
              <a:rPr lang="pt-BR" dirty="0" smtClean="0"/>
              <a:t>condução de </a:t>
            </a:r>
            <a:r>
              <a:rPr lang="pt-BR" dirty="0"/>
              <a:t>experimentos baseados em computador </a:t>
            </a:r>
            <a:r>
              <a:rPr lang="pt-BR" dirty="0" smtClean="0"/>
              <a:t>a fim </a:t>
            </a:r>
            <a:r>
              <a:rPr lang="pt-BR" dirty="0"/>
              <a:t>de descrever, explicar e predizer </a:t>
            </a:r>
            <a:r>
              <a:rPr lang="pt-BR" dirty="0" smtClean="0"/>
              <a:t>o comportamento </a:t>
            </a:r>
            <a:r>
              <a:rPr lang="pt-BR" dirty="0"/>
              <a:t>de um sistema real;</a:t>
            </a:r>
          </a:p>
        </p:txBody>
      </p:sp>
    </p:spTree>
    <p:extLst>
      <p:ext uri="{BB962C8B-B14F-4D97-AF65-F5344CB8AC3E}">
        <p14:creationId xmlns:p14="http://schemas.microsoft.com/office/powerpoint/2010/main" val="228980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Ambiente Centrado no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/>
              <a:t>Módulo de Avaliação do Processo: </a:t>
            </a:r>
            <a:endParaRPr lang="pt-BR" dirty="0" smtClean="0"/>
          </a:p>
          <a:p>
            <a:pPr lvl="1" algn="just"/>
            <a:r>
              <a:rPr lang="pt-BR" dirty="0" smtClean="0"/>
              <a:t>Provê uma </a:t>
            </a:r>
            <a:r>
              <a:rPr lang="pt-BR" dirty="0"/>
              <a:t>avaliação da execução do processo </a:t>
            </a:r>
            <a:r>
              <a:rPr lang="pt-BR" dirty="0" smtClean="0"/>
              <a:t>de software</a:t>
            </a:r>
            <a:r>
              <a:rPr lang="pt-BR" dirty="0"/>
              <a:t>, descrevendo o desempenho </a:t>
            </a:r>
            <a:r>
              <a:rPr lang="pt-BR" dirty="0" smtClean="0"/>
              <a:t>dos componentes </a:t>
            </a:r>
            <a:r>
              <a:rPr lang="pt-BR" dirty="0"/>
              <a:t>definidos para a estrutura </a:t>
            </a:r>
            <a:r>
              <a:rPr lang="pt-BR" dirty="0" smtClean="0"/>
              <a:t>do processo</a:t>
            </a:r>
            <a:r>
              <a:rPr lang="pt-BR" dirty="0"/>
              <a:t>. </a:t>
            </a:r>
            <a:endParaRPr lang="pt-BR" dirty="0" smtClean="0"/>
          </a:p>
          <a:p>
            <a:pPr lvl="1" algn="just"/>
            <a:r>
              <a:rPr lang="pt-BR" dirty="0" smtClean="0"/>
              <a:t>Ocorre </a:t>
            </a:r>
            <a:r>
              <a:rPr lang="pt-BR" dirty="0"/>
              <a:t>simultaneamente </a:t>
            </a:r>
            <a:r>
              <a:rPr lang="pt-BR" dirty="0" smtClean="0"/>
              <a:t>à execução </a:t>
            </a:r>
            <a:r>
              <a:rPr lang="pt-BR" dirty="0"/>
              <a:t>do modelo de processo e </a:t>
            </a:r>
            <a:r>
              <a:rPr lang="pt-BR" dirty="0" smtClean="0"/>
              <a:t>as informações </a:t>
            </a:r>
            <a:r>
              <a:rPr lang="pt-BR" dirty="0"/>
              <a:t>adquiridas são utilizadas </a:t>
            </a:r>
            <a:r>
              <a:rPr lang="pt-BR" dirty="0" smtClean="0"/>
              <a:t>no módulo </a:t>
            </a:r>
            <a:r>
              <a:rPr lang="pt-BR" dirty="0"/>
              <a:t>de Definição do Processo </a:t>
            </a:r>
            <a:endParaRPr lang="pt-BR" dirty="0" smtClean="0"/>
          </a:p>
          <a:p>
            <a:pPr lvl="2" algn="just"/>
            <a:r>
              <a:rPr lang="pt-BR" dirty="0" smtClean="0"/>
              <a:t>A fim de coletar </a:t>
            </a:r>
            <a:r>
              <a:rPr lang="pt-BR" dirty="0"/>
              <a:t>experiências para que estas </a:t>
            </a:r>
            <a:r>
              <a:rPr lang="pt-BR" dirty="0" smtClean="0"/>
              <a:t>possam compor </a:t>
            </a:r>
            <a:r>
              <a:rPr lang="pt-BR" dirty="0"/>
              <a:t>um processo existente ou </a:t>
            </a:r>
            <a:r>
              <a:rPr lang="pt-BR" dirty="0" smtClean="0"/>
              <a:t>armazenar o </a:t>
            </a:r>
            <a:r>
              <a:rPr lang="pt-BR" dirty="0"/>
              <a:t>conhecimento adquirido para </a:t>
            </a:r>
            <a:r>
              <a:rPr lang="pt-BR" dirty="0" smtClean="0"/>
              <a:t>novos processos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980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Atualmente, qualquer produto ou serviço incorpora e/ou utiliza um software em seu funcionamento;</a:t>
            </a:r>
          </a:p>
          <a:p>
            <a:pPr algn="just"/>
            <a:r>
              <a:rPr lang="pt-BR" dirty="0" smtClean="0"/>
              <a:t>Porém, softwares são produtos complexos que são difíceis de desenvolver e testar.</a:t>
            </a:r>
          </a:p>
          <a:p>
            <a:pPr lvl="1" algn="just"/>
            <a:r>
              <a:rPr lang="pt-BR" dirty="0" smtClean="0"/>
              <a:t>A quantidade de problemas contidas nessas atividades é muito grande.</a:t>
            </a:r>
          </a:p>
          <a:p>
            <a:pPr marL="365760" lvl="1" indent="0" algn="just">
              <a:buNone/>
            </a:pPr>
            <a:endParaRPr lang="pt-BR" sz="2600" dirty="0" smtClean="0"/>
          </a:p>
          <a:p>
            <a:pPr algn="just"/>
            <a:endParaRPr lang="pt-BR" sz="2800" dirty="0" smtClean="0"/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10655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Ambiente Centrado no Processo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6617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O ambiente possui </a:t>
            </a:r>
            <a:r>
              <a:rPr lang="pt-BR" dirty="0"/>
              <a:t>ainda um conjunto de objetivos específicos, dentre os quais vale destacar:</a:t>
            </a:r>
          </a:p>
          <a:p>
            <a:pPr lvl="1" algn="just"/>
            <a:r>
              <a:rPr lang="pt-BR" dirty="0"/>
              <a:t>“Especificar um meta-modelo de processo de software a fim de definir uma terminologia única entre os vários modelos de qualidade de processo de software existentes</a:t>
            </a:r>
            <a:r>
              <a:rPr lang="pt-BR" dirty="0" smtClean="0"/>
              <a:t>”</a:t>
            </a:r>
          </a:p>
          <a:p>
            <a:pPr algn="just"/>
            <a:r>
              <a:rPr lang="pt-BR" dirty="0"/>
              <a:t>A definição desse processo padrão estabelece uma estrutura comum a ser utilizada pela organização nos seus projetos de software;</a:t>
            </a:r>
          </a:p>
          <a:p>
            <a:pPr lvl="1"/>
            <a:r>
              <a:rPr lang="pt-BR" dirty="0"/>
              <a:t>Cujas instâncias podem ser adequadas às diferentes características de cada projeto,</a:t>
            </a:r>
          </a:p>
          <a:p>
            <a:pPr algn="just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989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Ambiente Centrado no Processo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60848"/>
            <a:ext cx="9577064" cy="4191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989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Ambiente Centrado no Processo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11657"/>
            <a:ext cx="10225136" cy="4885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989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Ambiente Centrado no Processo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/>
              <a:t>A instanciação para projetos </a:t>
            </a:r>
            <a:r>
              <a:rPr lang="pt-BR" dirty="0" smtClean="0"/>
              <a:t>específicos consiste </a:t>
            </a:r>
            <a:r>
              <a:rPr lang="pt-BR" dirty="0"/>
              <a:t>na adaptação de um processo </a:t>
            </a:r>
            <a:r>
              <a:rPr lang="pt-BR" dirty="0" smtClean="0"/>
              <a:t>especializado a </a:t>
            </a:r>
            <a:r>
              <a:rPr lang="pt-BR" dirty="0"/>
              <a:t>um projeto, considerando-se as </a:t>
            </a:r>
            <a:r>
              <a:rPr lang="pt-BR" dirty="0" smtClean="0"/>
              <a:t>suas peculiaridades</a:t>
            </a:r>
            <a:r>
              <a:rPr lang="pt-BR" dirty="0"/>
              <a:t>. </a:t>
            </a:r>
            <a:endParaRPr lang="pt-BR" dirty="0" smtClean="0"/>
          </a:p>
          <a:p>
            <a:pPr algn="just"/>
            <a:r>
              <a:rPr lang="pt-BR" dirty="0" smtClean="0"/>
              <a:t>Nesta </a:t>
            </a:r>
            <a:r>
              <a:rPr lang="pt-BR" dirty="0"/>
              <a:t>etapa, são </a:t>
            </a:r>
            <a:r>
              <a:rPr lang="pt-BR" dirty="0" smtClean="0"/>
              <a:t>definidos:</a:t>
            </a:r>
          </a:p>
          <a:p>
            <a:pPr lvl="1" algn="just"/>
            <a:r>
              <a:rPr lang="pt-BR" dirty="0" smtClean="0"/>
              <a:t>O modelo de </a:t>
            </a:r>
            <a:r>
              <a:rPr lang="pt-BR" dirty="0"/>
              <a:t>ciclo de </a:t>
            </a:r>
            <a:r>
              <a:rPr lang="pt-BR" dirty="0" smtClean="0"/>
              <a:t>vida; </a:t>
            </a:r>
          </a:p>
          <a:p>
            <a:pPr lvl="1" algn="just"/>
            <a:r>
              <a:rPr lang="pt-BR" dirty="0" smtClean="0"/>
              <a:t>Os </a:t>
            </a:r>
            <a:r>
              <a:rPr lang="pt-BR" dirty="0"/>
              <a:t>métodos e as ferramentas </a:t>
            </a:r>
            <a:r>
              <a:rPr lang="pt-BR" dirty="0" smtClean="0"/>
              <a:t>que serão utilizadas </a:t>
            </a:r>
            <a:r>
              <a:rPr lang="pt-BR" dirty="0"/>
              <a:t>no </a:t>
            </a:r>
            <a:r>
              <a:rPr lang="pt-BR" dirty="0" smtClean="0"/>
              <a:t>projeto</a:t>
            </a:r>
            <a:r>
              <a:rPr lang="pt-BR" dirty="0"/>
              <a:t>;</a:t>
            </a:r>
            <a:endParaRPr lang="pt-BR" dirty="0" smtClean="0"/>
          </a:p>
          <a:p>
            <a:pPr lvl="1" algn="just"/>
            <a:r>
              <a:rPr lang="pt-BR" dirty="0" smtClean="0"/>
              <a:t>Os </a:t>
            </a:r>
            <a:r>
              <a:rPr lang="pt-BR" dirty="0"/>
              <a:t>recursos humanos </a:t>
            </a:r>
            <a:r>
              <a:rPr lang="pt-BR" dirty="0" smtClean="0"/>
              <a:t>e suas </a:t>
            </a:r>
            <a:r>
              <a:rPr lang="pt-BR" dirty="0"/>
              <a:t>responsabilidades ao longo do </a:t>
            </a:r>
            <a:r>
              <a:rPr lang="pt-BR" dirty="0" smtClean="0"/>
              <a:t>processo;</a:t>
            </a:r>
          </a:p>
          <a:p>
            <a:pPr lvl="1" algn="just"/>
            <a:r>
              <a:rPr lang="pt-BR" dirty="0" smtClean="0"/>
              <a:t>Os artefatos </a:t>
            </a:r>
            <a:r>
              <a:rPr lang="pt-BR" dirty="0"/>
              <a:t>(produtos) consumidos e gerados.</a:t>
            </a:r>
          </a:p>
        </p:txBody>
      </p:sp>
    </p:spTree>
    <p:extLst>
      <p:ext uri="{BB962C8B-B14F-4D97-AF65-F5344CB8AC3E}">
        <p14:creationId xmlns:p14="http://schemas.microsoft.com/office/powerpoint/2010/main" val="342989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Automação de processos de software alinhados a modelos de qualidade trazem inúmeras vantagens:</a:t>
            </a:r>
          </a:p>
          <a:p>
            <a:pPr lvl="1" algn="just"/>
            <a:r>
              <a:rPr lang="pt-BR" dirty="0" smtClean="0"/>
              <a:t>Qualidade envolvida em todo o ciclo de vida do processo;</a:t>
            </a:r>
          </a:p>
          <a:p>
            <a:pPr lvl="1" algn="just"/>
            <a:r>
              <a:rPr lang="pt-BR" dirty="0" smtClean="0"/>
              <a:t>Qualidade do processo ligada à qualidade do produto;</a:t>
            </a:r>
          </a:p>
          <a:p>
            <a:pPr lvl="1" algn="just"/>
            <a:r>
              <a:rPr lang="pt-BR" dirty="0" smtClean="0"/>
              <a:t>Feito de maneira automatizada</a:t>
            </a:r>
            <a:r>
              <a:rPr lang="pt-BR" dirty="0" smtClean="0"/>
              <a:t>.</a:t>
            </a:r>
          </a:p>
          <a:p>
            <a:pPr algn="just"/>
            <a:r>
              <a:rPr lang="pt-BR" dirty="0"/>
              <a:t>Utilizações de Ambientes Centrados no Processo:</a:t>
            </a:r>
          </a:p>
          <a:p>
            <a:pPr lvl="1" algn="just"/>
            <a:r>
              <a:rPr lang="pt-BR" dirty="0"/>
              <a:t>“Conhecimento” do ambiente acerca do processo;</a:t>
            </a:r>
          </a:p>
          <a:p>
            <a:pPr lvl="1" algn="just"/>
            <a:r>
              <a:rPr lang="pt-BR" dirty="0"/>
              <a:t>Inclusão de lições aprendidas em outros projetos na definição de projetos seguintes;</a:t>
            </a:r>
          </a:p>
          <a:p>
            <a:pPr lvl="1" algn="just"/>
            <a:endParaRPr lang="pt-BR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031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Dúvidas?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Picture 2" descr="C:\Users\Luiz Felipe\Desktop\Semestre 2\QPG\Seminario 1\interrog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724" y="1628800"/>
            <a:ext cx="4968552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07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024744" cy="1143000"/>
          </a:xfrm>
        </p:spPr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6617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Fuggetta</a:t>
            </a:r>
            <a:r>
              <a:rPr lang="en-US" dirty="0"/>
              <a:t>, A</a:t>
            </a:r>
            <a:r>
              <a:rPr lang="en-US" dirty="0" smtClean="0"/>
              <a:t>., </a:t>
            </a:r>
            <a:r>
              <a:rPr lang="en-US" i="1" dirty="0"/>
              <a:t>A software process: a roadmap</a:t>
            </a:r>
            <a:r>
              <a:rPr lang="en-US" dirty="0"/>
              <a:t>. In: The Future of </a:t>
            </a:r>
            <a:r>
              <a:rPr lang="en-US" dirty="0" smtClean="0"/>
              <a:t>Software </a:t>
            </a:r>
            <a:r>
              <a:rPr lang="en-US" dirty="0"/>
              <a:t>Engineering, A. Finkelstein (</a:t>
            </a:r>
            <a:r>
              <a:rPr lang="en-US" dirty="0" err="1"/>
              <a:t>ed</a:t>
            </a:r>
            <a:r>
              <a:rPr lang="en-US" dirty="0"/>
              <a:t>), </a:t>
            </a:r>
            <a:r>
              <a:rPr lang="en-US" dirty="0" smtClean="0"/>
              <a:t>2000.</a:t>
            </a:r>
          </a:p>
          <a:p>
            <a:pPr marL="68580" indent="0" algn="just">
              <a:buNone/>
            </a:pPr>
            <a:r>
              <a:rPr lang="en-US" dirty="0" smtClean="0"/>
              <a:t> </a:t>
            </a:r>
          </a:p>
          <a:p>
            <a:pPr algn="just"/>
            <a:r>
              <a:rPr lang="pt-BR" dirty="0" err="1"/>
              <a:t>Acuña</a:t>
            </a:r>
            <a:r>
              <a:rPr lang="pt-BR" dirty="0"/>
              <a:t>, S. T. &amp; </a:t>
            </a:r>
            <a:r>
              <a:rPr lang="pt-BR" dirty="0" err="1"/>
              <a:t>Ferré</a:t>
            </a:r>
            <a:r>
              <a:rPr lang="pt-BR" dirty="0"/>
              <a:t>, X</a:t>
            </a:r>
            <a:r>
              <a:rPr lang="pt-BR" dirty="0" smtClean="0"/>
              <a:t>., </a:t>
            </a:r>
            <a:r>
              <a:rPr lang="pt-BR" i="1" dirty="0"/>
              <a:t>Software </a:t>
            </a:r>
            <a:r>
              <a:rPr lang="pt-BR" i="1" dirty="0" err="1"/>
              <a:t>Process</a:t>
            </a:r>
            <a:r>
              <a:rPr lang="pt-BR" i="1" dirty="0"/>
              <a:t> </a:t>
            </a:r>
            <a:r>
              <a:rPr lang="pt-BR" i="1" dirty="0" err="1"/>
              <a:t>Modelling</a:t>
            </a:r>
            <a:r>
              <a:rPr lang="pt-BR" dirty="0"/>
              <a:t>., </a:t>
            </a:r>
            <a:r>
              <a:rPr lang="pt-BR" i="1" dirty="0"/>
              <a:t>in</a:t>
            </a:r>
            <a:r>
              <a:rPr lang="pt-BR" dirty="0"/>
              <a:t> Nagib </a:t>
            </a:r>
            <a:r>
              <a:rPr lang="pt-BR" dirty="0" err="1"/>
              <a:t>Callaos</a:t>
            </a:r>
            <a:r>
              <a:rPr lang="pt-BR" dirty="0"/>
              <a:t>; Ivan Nunes da Silva &amp; Jorge </a:t>
            </a:r>
            <a:r>
              <a:rPr lang="pt-BR" dirty="0" err="1"/>
              <a:t>Molero</a:t>
            </a:r>
            <a:r>
              <a:rPr lang="pt-BR" dirty="0"/>
              <a:t>, ed., 'ISAS-SCI (1)' , IIIS, , pp. 237-242 </a:t>
            </a:r>
            <a:r>
              <a:rPr lang="pt-BR" dirty="0" smtClean="0"/>
              <a:t>, 200.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Prof. </a:t>
            </a:r>
            <a:r>
              <a:rPr lang="pt-BR" dirty="0" err="1" smtClean="0"/>
              <a:t>Brusamolin</a:t>
            </a:r>
            <a:r>
              <a:rPr lang="pt-BR" dirty="0" smtClean="0"/>
              <a:t>, V., </a:t>
            </a:r>
            <a:r>
              <a:rPr lang="pt-BR" i="1" dirty="0" smtClean="0"/>
              <a:t>Engenharia de Software. </a:t>
            </a:r>
            <a:r>
              <a:rPr lang="pt-BR" dirty="0" smtClean="0"/>
              <a:t>pp. 19-24,</a:t>
            </a:r>
            <a:r>
              <a:rPr lang="pt-BR" i="1" dirty="0" smtClean="0"/>
              <a:t> </a:t>
            </a:r>
            <a:r>
              <a:rPr lang="pt-BR" dirty="0" smtClean="0"/>
              <a:t>2008. Disponível em </a:t>
            </a:r>
            <a:r>
              <a:rPr lang="pt-BR" dirty="0">
                <a:hlinkClick r:id="rId2"/>
              </a:rPr>
              <a:t>http://pt.scribd.com/doc/58815421/13</a:t>
            </a:r>
            <a:r>
              <a:rPr lang="pt-BR" dirty="0" smtClean="0">
                <a:hlinkClick r:id="rId2"/>
              </a:rPr>
              <a:t>/</a:t>
            </a:r>
            <a:r>
              <a:rPr lang="pt-BR" dirty="0" smtClean="0"/>
              <a:t>. </a:t>
            </a:r>
            <a:r>
              <a:rPr lang="pt-BR" dirty="0"/>
              <a:t>Acessado em 25/10/2012. 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/>
              <a:t>Oliveira, S. R. B., Vasconcelos, A. M. L., </a:t>
            </a:r>
            <a:r>
              <a:rPr lang="pt-BR" dirty="0" err="1"/>
              <a:t>Rouiller</a:t>
            </a:r>
            <a:r>
              <a:rPr lang="pt-BR" dirty="0"/>
              <a:t>, A. C. (2005) “Uma Proposta de um Ambiente de Implementação de Processo de Software”, </a:t>
            </a:r>
            <a:r>
              <a:rPr lang="pt-BR" dirty="0" err="1"/>
              <a:t>InfoComp</a:t>
            </a:r>
            <a:r>
              <a:rPr lang="pt-BR" dirty="0"/>
              <a:t> - Revista de Ciência da Computação - vol.4, n.1, março, </a:t>
            </a:r>
            <a:r>
              <a:rPr lang="pt-BR" dirty="0" smtClean="0"/>
              <a:t>Lavras/MG.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07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512" y="2734952"/>
            <a:ext cx="8784976" cy="2134208"/>
          </a:xfrm>
        </p:spPr>
        <p:txBody>
          <a:bodyPr>
            <a:normAutofit fontScale="90000"/>
          </a:bodyPr>
          <a:lstStyle/>
          <a:p>
            <a:pPr algn="r"/>
            <a:r>
              <a:rPr lang="pt-BR" sz="4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Automação de </a:t>
            </a:r>
            <a:r>
              <a:rPr lang="pt-BR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Processos de Software </a:t>
            </a:r>
            <a:r>
              <a:rPr lang="pt-BR" sz="4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Alinhadas a </a:t>
            </a:r>
            <a:br>
              <a:rPr lang="pt-BR" sz="4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Modelos de Qualidade</a:t>
            </a:r>
            <a:r>
              <a:rPr lang="pt-BR" sz="4800" dirty="0"/>
              <a:t/>
            </a:r>
            <a:br>
              <a:rPr lang="pt-BR" sz="4800" dirty="0"/>
            </a:br>
            <a:endParaRPr lang="pt-B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5085184"/>
            <a:ext cx="8077200" cy="1499616"/>
          </a:xfrm>
        </p:spPr>
        <p:txBody>
          <a:bodyPr/>
          <a:lstStyle/>
          <a:p>
            <a:endParaRPr lang="pt-BR" dirty="0">
              <a:solidFill>
                <a:schemeClr val="bg1"/>
              </a:solidFill>
              <a:effectLst/>
            </a:endParaRPr>
          </a:p>
          <a:p>
            <a:r>
              <a:rPr lang="pt-BR" sz="2400" b="1" dirty="0" smtClean="0">
                <a:solidFill>
                  <a:schemeClr val="tx1"/>
                </a:solidFill>
                <a:effectLst/>
              </a:rPr>
              <a:t>Luiz Felipe de Oliveira </a:t>
            </a:r>
            <a:r>
              <a:rPr lang="pt-BR" sz="2400" b="1" dirty="0" err="1" smtClean="0">
                <a:solidFill>
                  <a:schemeClr val="tx1"/>
                </a:solidFill>
                <a:effectLst/>
              </a:rPr>
              <a:t>Libório</a:t>
            </a:r>
            <a:endParaRPr lang="pt-BR" sz="2400" b="1" dirty="0" smtClean="0">
              <a:solidFill>
                <a:schemeClr val="tx1"/>
              </a:solidFill>
              <a:effectLst/>
            </a:endParaRPr>
          </a:p>
          <a:p>
            <a:r>
              <a:rPr lang="pt-BR" sz="2400" b="1" dirty="0" smtClean="0">
                <a:solidFill>
                  <a:schemeClr val="tx1"/>
                </a:solidFill>
                <a:effectLst/>
              </a:rPr>
              <a:t>lfol@cin.ufpe.br</a:t>
            </a:r>
          </a:p>
        </p:txBody>
      </p:sp>
    </p:spTree>
    <p:extLst>
      <p:ext uri="{BB962C8B-B14F-4D97-AF65-F5344CB8AC3E}">
        <p14:creationId xmlns:p14="http://schemas.microsoft.com/office/powerpoint/2010/main" val="4821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Diante disso, pesquisadores prestam mais e mais atenção à melhora da qualidade dos produtos de software.</a:t>
            </a:r>
          </a:p>
          <a:p>
            <a:pPr algn="just"/>
            <a:r>
              <a:rPr lang="pt-BR" dirty="0" smtClean="0"/>
              <a:t>Umas das linhas mais seguidas atualmente é a que centra o estudo na melhoria dos processos através do qual o software é desenvolvido.</a:t>
            </a:r>
          </a:p>
          <a:p>
            <a:pPr lvl="1" algn="just"/>
            <a:r>
              <a:rPr lang="pt-BR" dirty="0" smtClean="0"/>
              <a:t>Assume-se </a:t>
            </a:r>
            <a:r>
              <a:rPr lang="pt-BR" dirty="0" smtClean="0"/>
              <a:t>que existe uma relação direta entre a qualidade do processo e a qualidade do produto desenvolvido.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611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O que é um processo de software?</a:t>
            </a:r>
          </a:p>
          <a:p>
            <a:pPr lvl="1" algn="just"/>
            <a:r>
              <a:rPr lang="pt-BR" dirty="0" smtClean="0"/>
              <a:t>Conjunto parcialmente ordenado de atividades empreendido para gerenciar, desenvolver e manter sistemas de software;</a:t>
            </a:r>
          </a:p>
          <a:p>
            <a:pPr lvl="1" algn="just"/>
            <a:r>
              <a:rPr lang="pt-BR" dirty="0" smtClean="0"/>
              <a:t>Em geral, especifica os atores executando suas atividades, seus papéis e os artefatos produzidos;</a:t>
            </a:r>
            <a:endParaRPr lang="pt-BR" sz="2200" dirty="0" smtClean="0"/>
          </a:p>
          <a:p>
            <a:pPr lvl="1" algn="just"/>
            <a:r>
              <a:rPr lang="pt-BR" dirty="0" smtClean="0"/>
              <a:t>São centradas no processo de construção do software em vez da saída do mesmo.</a:t>
            </a:r>
            <a:endParaRPr lang="pt-BR" sz="2200" dirty="0" smtClean="0"/>
          </a:p>
          <a:p>
            <a:pPr algn="just"/>
            <a:endParaRPr lang="pt-BR" sz="2800" dirty="0" smtClean="0"/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0928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Cada empresa possui o seu processo, com as suas próprias atividades e sua própria maneira de produzir o software.</a:t>
            </a:r>
          </a:p>
          <a:p>
            <a:pPr lvl="1" algn="just"/>
            <a:r>
              <a:rPr lang="pt-BR" dirty="0" smtClean="0"/>
              <a:t>Existem, porém, atividades que são comuns a todos os processos de software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Para contemplar essas atividades que são comuns aos processos, surgem </a:t>
            </a:r>
            <a:r>
              <a:rPr lang="pt-BR" b="1" dirty="0" smtClean="0"/>
              <a:t>modelos </a:t>
            </a:r>
            <a:r>
              <a:rPr lang="pt-BR" dirty="0" smtClean="0"/>
              <a:t>para representação dos mesmos.</a:t>
            </a:r>
            <a:endParaRPr lang="pt-BR" b="1" dirty="0" smtClean="0"/>
          </a:p>
          <a:p>
            <a:pPr algn="just"/>
            <a:endParaRPr lang="pt-BR" sz="2800" dirty="0" smtClean="0"/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10655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Modelagem de Processos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Um modelo de processo de software é </a:t>
            </a:r>
            <a:r>
              <a:rPr lang="pt-BR" dirty="0" smtClean="0"/>
              <a:t>a sua </a:t>
            </a:r>
            <a:r>
              <a:rPr lang="pt-BR" dirty="0" smtClean="0"/>
              <a:t>representação </a:t>
            </a:r>
            <a:r>
              <a:rPr lang="pt-BR" b="1" dirty="0" smtClean="0"/>
              <a:t>abstrata</a:t>
            </a:r>
            <a:r>
              <a:rPr lang="pt-BR" dirty="0" smtClean="0"/>
              <a:t>.</a:t>
            </a:r>
            <a:endParaRPr lang="pt-BR" dirty="0" smtClean="0"/>
          </a:p>
          <a:p>
            <a:pPr algn="just"/>
            <a:r>
              <a:rPr lang="pt-BR" dirty="0" smtClean="0"/>
              <a:t>Os principais padrões internacionais são:</a:t>
            </a:r>
          </a:p>
          <a:p>
            <a:pPr lvl="1" algn="just"/>
            <a:r>
              <a:rPr lang="pt-BR" dirty="0" smtClean="0"/>
              <a:t>IEEE 1974-1991</a:t>
            </a:r>
          </a:p>
          <a:p>
            <a:pPr lvl="1" algn="just"/>
            <a:r>
              <a:rPr lang="pt-BR" dirty="0" smtClean="0"/>
              <a:t>ISSO/IEC 12207</a:t>
            </a:r>
          </a:p>
          <a:p>
            <a:pPr algn="just"/>
            <a:r>
              <a:rPr lang="pt-BR" dirty="0" smtClean="0"/>
              <a:t>Os dois padrões definem um conjunto essencial de atividades que devem ser completadas para se obter um produto de software;</a:t>
            </a:r>
          </a:p>
        </p:txBody>
      </p:sp>
    </p:spTree>
    <p:extLst>
      <p:ext uri="{BB962C8B-B14F-4D97-AF65-F5344CB8AC3E}">
        <p14:creationId xmlns:p14="http://schemas.microsoft.com/office/powerpoint/2010/main" val="233038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Modelagem de Processos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atividade de modelagem em si se </a:t>
            </a:r>
            <a:r>
              <a:rPr lang="pt-BR" dirty="0" smtClean="0"/>
              <a:t>refere: </a:t>
            </a:r>
            <a:endParaRPr lang="pt-BR" dirty="0" smtClean="0"/>
          </a:p>
          <a:p>
            <a:pPr lvl="1" algn="just"/>
            <a:r>
              <a:rPr lang="pt-BR" dirty="0" smtClean="0"/>
              <a:t>a definição de processos como modelos;</a:t>
            </a:r>
          </a:p>
          <a:p>
            <a:pPr lvl="1" algn="just"/>
            <a:r>
              <a:rPr lang="pt-BR" dirty="0" smtClean="0"/>
              <a:t>ao suporte automatizado a modelagem e execução dos modelos durante o ciclo de vida do processo; </a:t>
            </a:r>
          </a:p>
          <a:p>
            <a:pPr algn="just"/>
            <a:endParaRPr lang="pt-BR" i="1" dirty="0" smtClean="0"/>
          </a:p>
        </p:txBody>
      </p:sp>
    </p:spTree>
    <p:extLst>
      <p:ext uri="{BB962C8B-B14F-4D97-AF65-F5344CB8AC3E}">
        <p14:creationId xmlns:p14="http://schemas.microsoft.com/office/powerpoint/2010/main" val="280002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Modelagem de Processos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Alguns objetivos tem que ser atingidos ao se utilizar a modelagem de processos:</a:t>
            </a:r>
          </a:p>
          <a:p>
            <a:pPr lvl="1" algn="just"/>
            <a:r>
              <a:rPr lang="pt-BR" dirty="0" smtClean="0"/>
              <a:t>Modelos fáceis de entender e de comunicar;</a:t>
            </a:r>
          </a:p>
          <a:p>
            <a:pPr lvl="1" algn="just"/>
            <a:r>
              <a:rPr lang="pt-BR" dirty="0" smtClean="0"/>
              <a:t>Prover controle e suporte ao gerenciamento  do processo;</a:t>
            </a:r>
          </a:p>
          <a:p>
            <a:pPr lvl="1" algn="just"/>
            <a:r>
              <a:rPr lang="pt-BR" dirty="0" smtClean="0"/>
              <a:t>Prover orientações automatizadas para o desempenho do processo;</a:t>
            </a:r>
          </a:p>
          <a:p>
            <a:pPr lvl="1" algn="just"/>
            <a:r>
              <a:rPr lang="pt-BR" dirty="0" smtClean="0"/>
              <a:t>Prover suporte automatizado à execução do processo;</a:t>
            </a:r>
          </a:p>
          <a:p>
            <a:pPr lvl="1" algn="just"/>
            <a:r>
              <a:rPr lang="pt-BR" dirty="0" smtClean="0"/>
              <a:t>Prover suporte a melhorias;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002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2010</TotalTime>
  <Words>1940</Words>
  <Application>Microsoft Office PowerPoint</Application>
  <PresentationFormat>Apresentação na tela (4:3)</PresentationFormat>
  <Paragraphs>197</Paragraphs>
  <Slides>37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38" baseType="lpstr">
      <vt:lpstr>Módulo</vt:lpstr>
      <vt:lpstr>Automação de Processos de Software Alinhadas a  Modelos de Qualidade </vt:lpstr>
      <vt:lpstr>Roteiro</vt:lpstr>
      <vt:lpstr>Introdução</vt:lpstr>
      <vt:lpstr>Introdução</vt:lpstr>
      <vt:lpstr>Introdução</vt:lpstr>
      <vt:lpstr>Introdução</vt:lpstr>
      <vt:lpstr>Modelagem de Processos</vt:lpstr>
      <vt:lpstr>Modelagem de Processos</vt:lpstr>
      <vt:lpstr>Modelagem de Processos</vt:lpstr>
      <vt:lpstr>Modelagem de Processos</vt:lpstr>
      <vt:lpstr>Modelagem de Processos</vt:lpstr>
      <vt:lpstr>Modelos de Qualidade para Processos</vt:lpstr>
      <vt:lpstr>Modelos de Qualidade para Processos</vt:lpstr>
      <vt:lpstr>Modelos de Qualidade para Processos</vt:lpstr>
      <vt:lpstr>Modelos de Qualidade para Processos</vt:lpstr>
      <vt:lpstr>Modelos de Qualidade para Processos</vt:lpstr>
      <vt:lpstr>Modelos de Qualidade para Processos</vt:lpstr>
      <vt:lpstr>Modelos de Qualidade para Processos</vt:lpstr>
      <vt:lpstr>Modelos de Qualidade para Processos</vt:lpstr>
      <vt:lpstr>Ambiente Centrado no Processo</vt:lpstr>
      <vt:lpstr>Ambiente Centrado no Processo</vt:lpstr>
      <vt:lpstr>Ambiente Centrado no Processo</vt:lpstr>
      <vt:lpstr>Ambiente Centrado no Processo</vt:lpstr>
      <vt:lpstr>Ambiente Centrado no Processo</vt:lpstr>
      <vt:lpstr>Ambiente Centrado no Processo</vt:lpstr>
      <vt:lpstr>Ambiente Centrado no Processo</vt:lpstr>
      <vt:lpstr>Ambiente Centrado no Processo</vt:lpstr>
      <vt:lpstr>Ambiente Centrado no Processo</vt:lpstr>
      <vt:lpstr>Ambiente Centrado no Processo</vt:lpstr>
      <vt:lpstr>Ambiente Centrado no Processo</vt:lpstr>
      <vt:lpstr>Ambiente Centrado no Processo</vt:lpstr>
      <vt:lpstr>Ambiente Centrado no Processo</vt:lpstr>
      <vt:lpstr>Ambiente Centrado no Processo</vt:lpstr>
      <vt:lpstr>Conclusões</vt:lpstr>
      <vt:lpstr>Dúvidas?</vt:lpstr>
      <vt:lpstr>Referências</vt:lpstr>
      <vt:lpstr>Automação de Processos de Software Alinhadas a  Modelos de Qualidade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Matos</dc:creator>
  <cp:lastModifiedBy>Luiz Felipe de Oliveira Libório</cp:lastModifiedBy>
  <cp:revision>70</cp:revision>
  <dcterms:created xsi:type="dcterms:W3CDTF">2011-05-19T13:32:59Z</dcterms:created>
  <dcterms:modified xsi:type="dcterms:W3CDTF">2012-10-29T11:07:40Z</dcterms:modified>
</cp:coreProperties>
</file>