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60" r:id="rId4"/>
    <p:sldId id="261" r:id="rId5"/>
    <p:sldId id="269" r:id="rId6"/>
    <p:sldId id="272" r:id="rId7"/>
    <p:sldId id="283" r:id="rId8"/>
    <p:sldId id="263" r:id="rId9"/>
    <p:sldId id="262" r:id="rId10"/>
    <p:sldId id="266" r:id="rId11"/>
    <p:sldId id="267" r:id="rId12"/>
    <p:sldId id="268" r:id="rId13"/>
    <p:sldId id="275" r:id="rId14"/>
    <p:sldId id="277" r:id="rId15"/>
    <p:sldId id="273" r:id="rId16"/>
    <p:sldId id="264" r:id="rId17"/>
    <p:sldId id="278" r:id="rId18"/>
    <p:sldId id="280" r:id="rId19"/>
    <p:sldId id="279" r:id="rId20"/>
    <p:sldId id="285" r:id="rId21"/>
    <p:sldId id="286" r:id="rId22"/>
    <p:sldId id="288" r:id="rId23"/>
    <p:sldId id="265" r:id="rId24"/>
    <p:sldId id="290" r:id="rId25"/>
    <p:sldId id="282" r:id="rId26"/>
    <p:sldId id="284" r:id="rId27"/>
    <p:sldId id="281" r:id="rId2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375" autoAdjust="0"/>
  </p:normalViewPr>
  <p:slideViewPr>
    <p:cSldViewPr>
      <p:cViewPr>
        <p:scale>
          <a:sx n="81" d="100"/>
          <a:sy n="81" d="100"/>
        </p:scale>
        <p:origin x="-1044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836F4-09FE-40D6-B5C0-4415F102B982}" type="datetimeFigureOut">
              <a:rPr lang="pt-BR" smtClean="0"/>
              <a:t>08/10/2012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0D23F-687F-4EB2-A770-ACB5DD183C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5526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err="1" smtClean="0"/>
              <a:t>Evaluating</a:t>
            </a:r>
            <a:r>
              <a:rPr lang="pt-BR" dirty="0" smtClean="0"/>
              <a:t> </a:t>
            </a:r>
            <a:r>
              <a:rPr lang="pt-BR" dirty="0" err="1" smtClean="0"/>
              <a:t>Quality</a:t>
            </a:r>
            <a:r>
              <a:rPr lang="pt-BR" dirty="0" smtClean="0"/>
              <a:t> in </a:t>
            </a:r>
            <a:r>
              <a:rPr lang="pt-BR" dirty="0" err="1" smtClean="0"/>
              <a:t>Model-Driven</a:t>
            </a:r>
            <a:r>
              <a:rPr lang="pt-BR" baseline="0" dirty="0" smtClean="0"/>
              <a:t> </a:t>
            </a:r>
            <a:r>
              <a:rPr lang="pt-BR" baseline="0" dirty="0" err="1" smtClean="0"/>
              <a:t>Engineering</a:t>
            </a:r>
            <a:r>
              <a:rPr lang="pt-BR" baseline="0" dirty="0" smtClean="0"/>
              <a:t> / </a:t>
            </a:r>
            <a:r>
              <a:rPr lang="en-US" dirty="0" smtClean="0"/>
              <a:t>Software Quality Model Requirements for Software Quality Engineering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7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7790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[1] A </a:t>
            </a:r>
            <a:r>
              <a:rPr lang="pt-BR" dirty="0" err="1" smtClean="0"/>
              <a:t>Metamodel</a:t>
            </a:r>
            <a:r>
              <a:rPr lang="pt-BR" dirty="0" smtClean="0"/>
              <a:t> for </a:t>
            </a:r>
            <a:r>
              <a:rPr lang="pt-BR" dirty="0" err="1" smtClean="0"/>
              <a:t>Specifying</a:t>
            </a:r>
            <a:r>
              <a:rPr lang="pt-BR" baseline="0" dirty="0" smtClean="0"/>
              <a:t> </a:t>
            </a:r>
            <a:r>
              <a:rPr lang="pt-BR" baseline="0" dirty="0" err="1" smtClean="0"/>
              <a:t>Quality</a:t>
            </a:r>
            <a:r>
              <a:rPr lang="pt-BR" baseline="0" dirty="0" smtClean="0"/>
              <a:t> </a:t>
            </a:r>
            <a:r>
              <a:rPr lang="pt-BR" baseline="0" dirty="0" err="1" smtClean="0"/>
              <a:t>Models</a:t>
            </a:r>
            <a:r>
              <a:rPr lang="pt-BR" baseline="0" dirty="0" smtClean="0"/>
              <a:t> in </a:t>
            </a:r>
            <a:r>
              <a:rPr lang="pt-BR" baseline="0" dirty="0" err="1" smtClean="0"/>
              <a:t>Model-Driven</a:t>
            </a:r>
            <a:r>
              <a:rPr lang="pt-BR" baseline="0" dirty="0" smtClean="0"/>
              <a:t> </a:t>
            </a:r>
            <a:r>
              <a:rPr lang="pt-BR" baseline="0" dirty="0" err="1" smtClean="0"/>
              <a:t>Engineering</a:t>
            </a:r>
            <a:endParaRPr lang="pt-BR" baseline="0" dirty="0" smtClean="0"/>
          </a:p>
          <a:p>
            <a:r>
              <a:rPr lang="pt-BR" baseline="0" dirty="0" smtClean="0"/>
              <a:t>[2] </a:t>
            </a:r>
            <a:r>
              <a:rPr lang="en-US" dirty="0" smtClean="0"/>
              <a:t>Software Quality Model Requirements for Software Quality Engineering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571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aseline="0" dirty="0" smtClean="0"/>
              <a:t>[2] </a:t>
            </a:r>
            <a:r>
              <a:rPr lang="en-US" dirty="0" smtClean="0"/>
              <a:t>Software Quality Model Requirements for Software Quality Engineering</a:t>
            </a:r>
            <a:endParaRPr lang="pt-BR" dirty="0" smtClean="0"/>
          </a:p>
          <a:p>
            <a:endParaRPr lang="pt-BR" baseline="0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571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[1] A </a:t>
            </a:r>
            <a:r>
              <a:rPr lang="pt-BR" dirty="0" err="1" smtClean="0"/>
              <a:t>Metamodel</a:t>
            </a:r>
            <a:r>
              <a:rPr lang="pt-BR" dirty="0" smtClean="0"/>
              <a:t> for </a:t>
            </a:r>
            <a:r>
              <a:rPr lang="pt-BR" dirty="0" err="1" smtClean="0"/>
              <a:t>Specifying</a:t>
            </a:r>
            <a:r>
              <a:rPr lang="pt-BR" baseline="0" dirty="0" smtClean="0"/>
              <a:t> </a:t>
            </a:r>
            <a:r>
              <a:rPr lang="pt-BR" baseline="0" dirty="0" err="1" smtClean="0"/>
              <a:t>Quality</a:t>
            </a:r>
            <a:r>
              <a:rPr lang="pt-BR" baseline="0" dirty="0" smtClean="0"/>
              <a:t> </a:t>
            </a:r>
            <a:r>
              <a:rPr lang="pt-BR" baseline="0" dirty="0" err="1" smtClean="0"/>
              <a:t>Models</a:t>
            </a:r>
            <a:r>
              <a:rPr lang="pt-BR" baseline="0" dirty="0" smtClean="0"/>
              <a:t> in </a:t>
            </a:r>
            <a:r>
              <a:rPr lang="pt-BR" baseline="0" dirty="0" err="1" smtClean="0"/>
              <a:t>Model-Driven</a:t>
            </a:r>
            <a:r>
              <a:rPr lang="pt-BR" baseline="0" dirty="0" smtClean="0"/>
              <a:t> </a:t>
            </a:r>
            <a:r>
              <a:rPr lang="pt-BR" baseline="0" dirty="0" err="1" smtClean="0"/>
              <a:t>Engineering</a:t>
            </a:r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3724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768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10/8/2012</a:t>
            </a:fld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10/8/2012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‹nº›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800" dirty="0"/>
              <a:t>MDD e Modelos de Qualidade</a:t>
            </a:r>
            <a:br>
              <a:rPr lang="pt-BR" sz="4800" dirty="0"/>
            </a:br>
            <a:endParaRPr lang="pt-B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365104"/>
            <a:ext cx="8077200" cy="1499616"/>
          </a:xfrm>
        </p:spPr>
        <p:txBody>
          <a:bodyPr/>
          <a:lstStyle/>
          <a:p>
            <a:endParaRPr lang="pt-BR" dirty="0">
              <a:effectLst/>
            </a:endParaRPr>
          </a:p>
          <a:p>
            <a:r>
              <a:rPr lang="pt-BR" sz="1800" b="0" dirty="0" smtClean="0">
                <a:effectLst/>
              </a:rPr>
              <a:t>Luiz Felipe de Oliveira </a:t>
            </a:r>
            <a:r>
              <a:rPr lang="pt-BR" sz="1800" b="0" dirty="0" err="1" smtClean="0">
                <a:effectLst/>
              </a:rPr>
              <a:t>Libório</a:t>
            </a:r>
            <a:endParaRPr lang="pt-BR" sz="1800" b="0" dirty="0" smtClean="0">
              <a:effectLst/>
            </a:endParaRPr>
          </a:p>
          <a:p>
            <a:r>
              <a:rPr lang="pt-BR" sz="1800" b="0" dirty="0" smtClean="0">
                <a:effectLst/>
              </a:rPr>
              <a:t>lfol@cin.ufpe.br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de Qualidade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Um modelo de qualidade deve estar apto a suportar tanto a definição dos requisitos de qualidade quanto a medição subsequente dos mesmos.</a:t>
            </a:r>
          </a:p>
          <a:p>
            <a:pPr algn="just"/>
            <a:r>
              <a:rPr lang="pt-BR" dirty="0" smtClean="0"/>
              <a:t>O IEEE </a:t>
            </a:r>
            <a:r>
              <a:rPr lang="pt-BR" dirty="0" err="1" smtClean="0"/>
              <a:t>Std</a:t>
            </a:r>
            <a:r>
              <a:rPr lang="pt-BR" dirty="0" smtClean="0"/>
              <a:t> 1061-1998 define a especificação e medição da qualidade como uma abordagem </a:t>
            </a:r>
            <a:r>
              <a:rPr lang="pt-BR" i="1" dirty="0" smtClean="0"/>
              <a:t>top-</a:t>
            </a:r>
            <a:r>
              <a:rPr lang="pt-BR" i="1" dirty="0" err="1" smtClean="0"/>
              <a:t>down</a:t>
            </a:r>
            <a:r>
              <a:rPr lang="pt-BR" dirty="0" smtClean="0"/>
              <a:t> e </a:t>
            </a:r>
            <a:r>
              <a:rPr lang="pt-BR" i="1" dirty="0" err="1" smtClean="0"/>
              <a:t>bottom-up</a:t>
            </a:r>
            <a:r>
              <a:rPr lang="pt-BR" i="1" dirty="0" smtClean="0"/>
              <a:t> </a:t>
            </a:r>
            <a:r>
              <a:rPr lang="pt-BR" dirty="0" smtClean="0"/>
              <a:t>para qualidade.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33038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de Qualidade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De uma perspectiva </a:t>
            </a:r>
            <a:r>
              <a:rPr lang="pt-BR" i="1" dirty="0" smtClean="0"/>
              <a:t>top-</a:t>
            </a:r>
            <a:r>
              <a:rPr lang="pt-BR" i="1" dirty="0" err="1" smtClean="0"/>
              <a:t>down</a:t>
            </a:r>
            <a:r>
              <a:rPr lang="pt-BR" dirty="0" smtClean="0"/>
              <a:t>:</a:t>
            </a:r>
          </a:p>
          <a:p>
            <a:pPr lvl="1" algn="just"/>
            <a:r>
              <a:rPr lang="pt-BR" dirty="0" smtClean="0"/>
              <a:t>Estabelecimento de requisitos de qualidade, por clientes e gerentes previamente no ciclo de vida do sistema;</a:t>
            </a:r>
          </a:p>
          <a:p>
            <a:pPr lvl="1" algn="just"/>
            <a:r>
              <a:rPr lang="pt-BR" dirty="0" smtClean="0"/>
              <a:t>Comunicação dos fatores de qualidade estabelecidos, com os subfatores relacionados, à equipe técnica;</a:t>
            </a:r>
          </a:p>
          <a:p>
            <a:pPr lvl="1" algn="just"/>
            <a:r>
              <a:rPr lang="pt-BR" dirty="0" smtClean="0"/>
              <a:t>Identificação de métricas que são relacionadas aos fatores estabelecidos e seus subfatores;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341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de Qualidade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De uma perspectiva </a:t>
            </a:r>
            <a:r>
              <a:rPr lang="pt-BR" i="1" dirty="0" err="1" smtClean="0"/>
              <a:t>bottom-up</a:t>
            </a:r>
            <a:r>
              <a:rPr lang="pt-BR" dirty="0" smtClean="0"/>
              <a:t>:</a:t>
            </a:r>
          </a:p>
          <a:p>
            <a:pPr lvl="1" algn="just"/>
            <a:r>
              <a:rPr lang="pt-BR" dirty="0" smtClean="0"/>
              <a:t>Avaliação dos produtos de software e processos de acordo com as métricas identificadas;</a:t>
            </a:r>
          </a:p>
          <a:p>
            <a:pPr lvl="1" algn="just"/>
            <a:r>
              <a:rPr lang="pt-BR" dirty="0" smtClean="0"/>
              <a:t>Analisar os valores de métricas obtidos para estimar e validar os fatores de qualidade;</a:t>
            </a:r>
          </a:p>
          <a:p>
            <a:pPr algn="just"/>
            <a:r>
              <a:rPr lang="pt-BR" dirty="0" smtClean="0"/>
              <a:t>Resumindo, o modelo de qualidade deve ser utilizável do topo do processo de desenvolvimento até a base e vice-versa.</a:t>
            </a:r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175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de Qualidade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Pesquisas em modelos de qualidade estão sendo feitas à décadas e vários modelos surgiram</a:t>
            </a:r>
          </a:p>
          <a:p>
            <a:pPr algn="just"/>
            <a:r>
              <a:rPr lang="pt-BR" dirty="0" smtClean="0"/>
              <a:t>Exemplos de modelo de qualidade:</a:t>
            </a:r>
            <a:endParaRPr lang="pt-BR" dirty="0" smtClean="0"/>
          </a:p>
          <a:p>
            <a:pPr lvl="1" algn="just"/>
            <a:r>
              <a:rPr lang="pt-BR" dirty="0" err="1" smtClean="0"/>
              <a:t>McCall</a:t>
            </a:r>
            <a:r>
              <a:rPr lang="pt-BR" dirty="0" smtClean="0"/>
              <a:t> (1977);</a:t>
            </a:r>
          </a:p>
          <a:p>
            <a:pPr lvl="1" algn="just"/>
            <a:r>
              <a:rPr lang="pt-BR" dirty="0" err="1" smtClean="0"/>
              <a:t>Boehm</a:t>
            </a:r>
            <a:r>
              <a:rPr lang="pt-BR" dirty="0" smtClean="0"/>
              <a:t> (1978);</a:t>
            </a:r>
          </a:p>
          <a:p>
            <a:pPr lvl="1" algn="just"/>
            <a:r>
              <a:rPr lang="pt-BR" dirty="0"/>
              <a:t>ISO/IEC 9126 (</a:t>
            </a:r>
            <a:r>
              <a:rPr lang="pt-BR" dirty="0" smtClean="0"/>
              <a:t>1991);</a:t>
            </a:r>
            <a:endParaRPr lang="pt-BR" dirty="0"/>
          </a:p>
          <a:p>
            <a:pPr lvl="1" algn="just"/>
            <a:r>
              <a:rPr lang="pt-BR" dirty="0" err="1" smtClean="0"/>
              <a:t>Dromey</a:t>
            </a:r>
            <a:r>
              <a:rPr lang="pt-BR" dirty="0" smtClean="0"/>
              <a:t> (1995</a:t>
            </a:r>
            <a:r>
              <a:rPr lang="pt-BR" dirty="0" smtClean="0"/>
              <a:t>).</a:t>
            </a:r>
            <a:endParaRPr lang="pt-BR" dirty="0" smtClean="0"/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922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671718"/>
              </p:ext>
            </p:extLst>
          </p:nvPr>
        </p:nvGraphicFramePr>
        <p:xfrm>
          <a:off x="395536" y="1844824"/>
          <a:ext cx="8352928" cy="4875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92170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MODELO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DESCRICAO</a:t>
                      </a:r>
                      <a:endParaRPr lang="pt-BR" dirty="0"/>
                    </a:p>
                  </a:txBody>
                  <a:tcPr anchor="ctr"/>
                </a:tc>
              </a:tr>
              <a:tr h="921702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McCall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Foco na qualidade do produto, dividido em Visão</a:t>
                      </a:r>
                      <a:r>
                        <a:rPr lang="pt-BR" baseline="0" dirty="0" smtClean="0"/>
                        <a:t> Externa (fatores de qualidade a especificar) e Visão Interna (critérios de qualidade para desenvolver)</a:t>
                      </a:r>
                      <a:endParaRPr lang="pt-BR" dirty="0"/>
                    </a:p>
                  </a:txBody>
                  <a:tcPr anchor="ctr"/>
                </a:tc>
              </a:tr>
              <a:tr h="921702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Boehm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Três níveis de</a:t>
                      </a:r>
                      <a:r>
                        <a:rPr lang="pt-BR" baseline="0" dirty="0" smtClean="0"/>
                        <a:t> características: Alto Nível (usuário), Intermediária (software) e Primitiva (métricas e avaliação)</a:t>
                      </a:r>
                      <a:endParaRPr lang="pt-BR" dirty="0"/>
                    </a:p>
                  </a:txBody>
                  <a:tcPr anchor="ctr"/>
                </a:tc>
              </a:tr>
              <a:tr h="9217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ISO/IEC 9126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Divide as métricas em Internas,</a:t>
                      </a:r>
                      <a:r>
                        <a:rPr lang="pt-BR" baseline="0" dirty="0" smtClean="0"/>
                        <a:t> Externas e Qualidade-em-uso</a:t>
                      </a:r>
                      <a:endParaRPr lang="pt-BR" dirty="0"/>
                    </a:p>
                  </a:txBody>
                  <a:tcPr anchor="ctr"/>
                </a:tc>
              </a:tr>
              <a:tr h="921702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Dromey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Tem três princípios fundamentais:</a:t>
                      </a:r>
                      <a:r>
                        <a:rPr lang="pt-BR" baseline="0" dirty="0" smtClean="0"/>
                        <a:t> atributos de qualidade, propriedades do produto, e as ligações entre eles.</a:t>
                      </a:r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de Qualidade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1808882" y="3128428"/>
            <a:ext cx="1394966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808882" y="4149080"/>
            <a:ext cx="1394966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795598" y="6025298"/>
            <a:ext cx="1394966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782314" y="5085184"/>
            <a:ext cx="1394966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2204864"/>
            <a:ext cx="6715125" cy="425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1522740"/>
            <a:ext cx="6543675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upo 5"/>
          <p:cNvGrpSpPr/>
          <p:nvPr/>
        </p:nvGrpSpPr>
        <p:grpSpPr>
          <a:xfrm>
            <a:off x="1243013" y="1486610"/>
            <a:ext cx="6657975" cy="5362153"/>
            <a:chOff x="1233488" y="1486610"/>
            <a:chExt cx="6657975" cy="5362153"/>
          </a:xfrm>
        </p:grpSpPr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163" y="1486610"/>
              <a:ext cx="6524625" cy="280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3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3488" y="4438938"/>
              <a:ext cx="6657975" cy="2409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8" y="3056264"/>
            <a:ext cx="519112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224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1" grpId="0" animBg="1"/>
      <p:bldP spid="11" grpId="1" animBg="1"/>
      <p:bldP spid="12" grpId="0" animBg="1"/>
      <p:bldP spid="13" grpId="0" animBg="1"/>
      <p:bldP spid="1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Contexto</a:t>
            </a:r>
            <a:endParaRPr lang="pt-BR" dirty="0"/>
          </a:p>
        </p:txBody>
      </p:sp>
      <p:grpSp>
        <p:nvGrpSpPr>
          <p:cNvPr id="6" name="Grupo 5"/>
          <p:cNvGrpSpPr/>
          <p:nvPr/>
        </p:nvGrpSpPr>
        <p:grpSpPr>
          <a:xfrm>
            <a:off x="611560" y="3356992"/>
            <a:ext cx="8040077" cy="1559357"/>
            <a:chOff x="611560" y="3356992"/>
            <a:chExt cx="8040077" cy="1559357"/>
          </a:xfrm>
        </p:grpSpPr>
        <p:grpSp>
          <p:nvGrpSpPr>
            <p:cNvPr id="5" name="Grupo 4"/>
            <p:cNvGrpSpPr/>
            <p:nvPr/>
          </p:nvGrpSpPr>
          <p:grpSpPr>
            <a:xfrm>
              <a:off x="611560" y="3356992"/>
              <a:ext cx="7914166" cy="1440160"/>
              <a:chOff x="611560" y="3356992"/>
              <a:chExt cx="7914166" cy="1440160"/>
            </a:xfrm>
          </p:grpSpPr>
          <p:sp>
            <p:nvSpPr>
              <p:cNvPr id="4" name="Retângulo de cantos arredondados 3"/>
              <p:cNvSpPr/>
              <p:nvPr/>
            </p:nvSpPr>
            <p:spPr>
              <a:xfrm>
                <a:off x="5645406" y="3356992"/>
                <a:ext cx="2880320" cy="144016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32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Modelos de Qualidade</a:t>
                </a:r>
                <a:endParaRPr lang="pt-B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" name="Retângulo de cantos arredondados 6"/>
              <p:cNvSpPr/>
              <p:nvPr/>
            </p:nvSpPr>
            <p:spPr>
              <a:xfrm>
                <a:off x="611560" y="3356992"/>
                <a:ext cx="2880320" cy="144016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32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MDD</a:t>
                </a:r>
                <a:endParaRPr lang="pt-B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" name="Cruz 10"/>
              <p:cNvSpPr/>
              <p:nvPr/>
            </p:nvSpPr>
            <p:spPr>
              <a:xfrm>
                <a:off x="4277254" y="3753036"/>
                <a:ext cx="648072" cy="648072"/>
              </a:xfrm>
              <a:prstGeom prst="plu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pic>
          <p:nvPicPr>
            <p:cNvPr id="2051" name="Picture 3" descr="C:\Users\Luiz Felipe\Desktop\Semestre 2\QPG\Seminario 1\Check-ico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1800" y="4077072"/>
              <a:ext cx="839277" cy="839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3" descr="C:\Users\Luiz Felipe\Desktop\Semestre 2\QPG\Seminario 1\Check-ico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4077072"/>
              <a:ext cx="839277" cy="839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Retângulo de cantos arredondados 11"/>
          <p:cNvSpPr/>
          <p:nvPr/>
        </p:nvSpPr>
        <p:spPr>
          <a:xfrm>
            <a:off x="3161130" y="5157192"/>
            <a:ext cx="288032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Qualidade em MDD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ta para baixo 2"/>
          <p:cNvSpPr/>
          <p:nvPr/>
        </p:nvSpPr>
        <p:spPr>
          <a:xfrm>
            <a:off x="4345905" y="2924944"/>
            <a:ext cx="510770" cy="19030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64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Qualidade em MDD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Baseado nos modelos citados anteriormente, um modelo </a:t>
            </a:r>
            <a:r>
              <a:rPr lang="pt-BR" dirty="0" smtClean="0"/>
              <a:t>de qualidade para MDD baseado em um </a:t>
            </a:r>
            <a:r>
              <a:rPr lang="pt-BR" dirty="0" err="1" smtClean="0"/>
              <a:t>metamodelo</a:t>
            </a:r>
            <a:r>
              <a:rPr lang="pt-BR" dirty="0" smtClean="0"/>
              <a:t> foi criado. </a:t>
            </a:r>
            <a:r>
              <a:rPr lang="pt-BR" dirty="0" smtClean="0"/>
              <a:t>Possui os seguintes objetivos</a:t>
            </a:r>
            <a:r>
              <a:rPr lang="pt-BR" dirty="0" smtClean="0"/>
              <a:t>:</a:t>
            </a:r>
            <a:endParaRPr lang="pt-BR" dirty="0" smtClean="0"/>
          </a:p>
          <a:p>
            <a:pPr lvl="1" algn="just"/>
            <a:r>
              <a:rPr lang="pt-BR" dirty="0" smtClean="0"/>
              <a:t>Facilita o entendimento do significado de qualidade no contexto MDD;</a:t>
            </a:r>
          </a:p>
          <a:p>
            <a:pPr lvl="1" algn="just"/>
            <a:r>
              <a:rPr lang="pt-BR" dirty="0" smtClean="0"/>
              <a:t>Fornece </a:t>
            </a:r>
            <a:r>
              <a:rPr lang="pt-BR" dirty="0"/>
              <a:t>uma plataforma para a </a:t>
            </a:r>
            <a:r>
              <a:rPr lang="pt-BR" dirty="0" smtClean="0"/>
              <a:t>classificação </a:t>
            </a:r>
            <a:r>
              <a:rPr lang="pt-BR" dirty="0"/>
              <a:t>e comparação de abordagens para desenvolver artefatos com maior qualidade em uma abordagem </a:t>
            </a:r>
            <a:r>
              <a:rPr lang="pt-BR" dirty="0" smtClean="0"/>
              <a:t>MDE;</a:t>
            </a:r>
          </a:p>
          <a:p>
            <a:pPr lvl="1" algn="just"/>
            <a:r>
              <a:rPr lang="pt-BR" dirty="0" smtClean="0"/>
              <a:t>Fornece um meio para integrar modelos de qualidade anteriores.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387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Qualidade em MDD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5753"/>
            <a:ext cx="8064896" cy="4603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ângulo de cantos arredondados 3"/>
          <p:cNvSpPr/>
          <p:nvPr/>
        </p:nvSpPr>
        <p:spPr>
          <a:xfrm>
            <a:off x="3635896" y="1556792"/>
            <a:ext cx="2016224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1115616" y="1628800"/>
            <a:ext cx="216024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Coleção de entidades de qualidade e as suas relações</a:t>
            </a:r>
            <a:endParaRPr lang="pt-BR" b="1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6588224" y="1631272"/>
            <a:ext cx="1656184" cy="7151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6714238" y="3212976"/>
            <a:ext cx="1404156" cy="7084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3743908" y="3140968"/>
            <a:ext cx="1836204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611560" y="3140968"/>
            <a:ext cx="1728192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827584" y="5085184"/>
            <a:ext cx="1872208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491880" y="5013176"/>
            <a:ext cx="2376264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6588224" y="5013176"/>
            <a:ext cx="2016224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4139952" y="1597947"/>
            <a:ext cx="216024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Indica os </a:t>
            </a:r>
            <a:r>
              <a:rPr lang="pt-BR" b="1" dirty="0" err="1" smtClean="0"/>
              <a:t>stakeholdes</a:t>
            </a:r>
            <a:r>
              <a:rPr lang="pt-BR" b="1" dirty="0" smtClean="0"/>
              <a:t> de um </a:t>
            </a:r>
            <a:r>
              <a:rPr lang="pt-BR" b="1" dirty="0" err="1" smtClean="0"/>
              <a:t>Quality</a:t>
            </a:r>
            <a:r>
              <a:rPr lang="pt-BR" b="1" dirty="0" smtClean="0"/>
              <a:t> </a:t>
            </a:r>
            <a:r>
              <a:rPr lang="pt-BR" b="1" dirty="0" err="1" smtClean="0"/>
              <a:t>Goal</a:t>
            </a:r>
            <a:endParaRPr lang="pt-BR" b="1" dirty="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2771800" y="2953945"/>
            <a:ext cx="2664296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Artefato ou atividade que possui a qualidade necessária para atingir um </a:t>
            </a:r>
            <a:r>
              <a:rPr lang="pt-BR" b="1" dirty="0" err="1" smtClean="0"/>
              <a:t>Quality</a:t>
            </a:r>
            <a:r>
              <a:rPr lang="pt-BR" b="1" dirty="0" smtClean="0"/>
              <a:t> </a:t>
            </a:r>
            <a:r>
              <a:rPr lang="pt-BR" b="1" dirty="0" err="1" smtClean="0"/>
              <a:t>Goal</a:t>
            </a:r>
            <a:endParaRPr lang="pt-BR" b="1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2915816" y="4981618"/>
            <a:ext cx="216024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Meios de alcançar determinada propriedade</a:t>
            </a:r>
            <a:endParaRPr lang="pt-BR" b="1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906597" y="2953945"/>
            <a:ext cx="2369259" cy="1226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Definição clara e entendível do que a qualidade significa para os </a:t>
            </a:r>
            <a:r>
              <a:rPr lang="pt-BR" b="1" dirty="0" err="1" smtClean="0"/>
              <a:t>stakeholders</a:t>
            </a:r>
            <a:endParaRPr lang="pt-BR" b="1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3923928" y="4725144"/>
            <a:ext cx="2520280" cy="14041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Métricas e outros meios para avaliar quantitativa ou qualitativamente cada propriedade</a:t>
            </a:r>
            <a:endParaRPr lang="pt-BR" b="1" dirty="0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3779912" y="3212976"/>
            <a:ext cx="2874405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Características tangíveis de um artefato ou atividade que é necessária para atingir um </a:t>
            </a:r>
            <a:r>
              <a:rPr lang="pt-BR" b="1" dirty="0" err="1" smtClean="0"/>
              <a:t>Quality</a:t>
            </a:r>
            <a:r>
              <a:rPr lang="pt-BR" b="1" dirty="0" smtClean="0"/>
              <a:t> </a:t>
            </a:r>
            <a:r>
              <a:rPr lang="pt-BR" b="1" dirty="0" err="1" smtClean="0"/>
              <a:t>Goal</a:t>
            </a:r>
            <a:endParaRPr lang="pt-BR" b="1" dirty="0"/>
          </a:p>
        </p:txBody>
      </p:sp>
      <p:sp>
        <p:nvSpPr>
          <p:cNvPr id="20" name="Retângulo de cantos arredondados 19"/>
          <p:cNvSpPr/>
          <p:nvPr/>
        </p:nvSpPr>
        <p:spPr>
          <a:xfrm>
            <a:off x="3864586" y="2936324"/>
            <a:ext cx="2579622" cy="15237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Descreve que propósito um </a:t>
            </a:r>
            <a:r>
              <a:rPr lang="pt-BR" b="1" dirty="0" err="1" smtClean="0"/>
              <a:t>stakeholder</a:t>
            </a:r>
            <a:r>
              <a:rPr lang="pt-BR" b="1" dirty="0" smtClean="0"/>
              <a:t> (</a:t>
            </a:r>
            <a:r>
              <a:rPr lang="pt-BR" b="1" dirty="0" err="1" smtClean="0"/>
              <a:t>Viewpoint</a:t>
            </a:r>
            <a:r>
              <a:rPr lang="pt-BR" b="1" dirty="0" smtClean="0"/>
              <a:t>) tem em um dado </a:t>
            </a:r>
            <a:r>
              <a:rPr lang="pt-BR" b="1" dirty="0" err="1" smtClean="0"/>
              <a:t>Quality</a:t>
            </a:r>
            <a:r>
              <a:rPr lang="pt-BR" b="1" dirty="0" smtClean="0"/>
              <a:t>  </a:t>
            </a:r>
            <a:r>
              <a:rPr lang="pt-BR" b="1" dirty="0" err="1" smtClean="0"/>
              <a:t>Goal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23800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19" grpId="1" animBg="1"/>
      <p:bldP spid="20" grpId="0" animBg="1"/>
      <p:bldP spid="2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Qualidade em MDD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Cada componente do </a:t>
            </a:r>
            <a:r>
              <a:rPr lang="pt-BR" dirty="0" err="1" smtClean="0"/>
              <a:t>metamodelo</a:t>
            </a:r>
            <a:r>
              <a:rPr lang="pt-BR" dirty="0" smtClean="0"/>
              <a:t> possui três atributos:</a:t>
            </a:r>
          </a:p>
          <a:p>
            <a:pPr lvl="1" algn="just"/>
            <a:r>
              <a:rPr lang="pt-BR" dirty="0" smtClean="0"/>
              <a:t>Tipo;</a:t>
            </a:r>
          </a:p>
          <a:p>
            <a:pPr lvl="2" algn="just"/>
            <a:r>
              <a:rPr lang="pt-BR" dirty="0" smtClean="0"/>
              <a:t>Varia de acordo com o elemento;</a:t>
            </a:r>
          </a:p>
          <a:p>
            <a:pPr lvl="1" algn="just"/>
            <a:r>
              <a:rPr lang="pt-BR" dirty="0" smtClean="0"/>
              <a:t>Definição;</a:t>
            </a:r>
          </a:p>
          <a:p>
            <a:pPr lvl="2" algn="just"/>
            <a:r>
              <a:rPr lang="pt-BR" dirty="0" smtClean="0"/>
              <a:t>Descrição textual do elemento;</a:t>
            </a:r>
          </a:p>
          <a:p>
            <a:pPr lvl="1" algn="just"/>
            <a:r>
              <a:rPr lang="pt-BR" dirty="0" smtClean="0"/>
              <a:t>Evidência;</a:t>
            </a:r>
          </a:p>
          <a:p>
            <a:pPr lvl="2" algn="just"/>
            <a:r>
              <a:rPr lang="pt-BR" dirty="0" smtClean="0"/>
              <a:t>Usado para ligar evidências de estudos empíricos e teorias ao elemento;</a:t>
            </a:r>
          </a:p>
          <a:p>
            <a:pPr marL="457200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68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Qualidade em MDD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Exemplo:</a:t>
            </a:r>
          </a:p>
          <a:p>
            <a:pPr lvl="1"/>
            <a:r>
              <a:rPr lang="pt-BR" dirty="0" smtClean="0"/>
              <a:t>Um modelo de qualidade para </a:t>
            </a:r>
            <a:r>
              <a:rPr lang="pt-BR" dirty="0" err="1" smtClean="0"/>
              <a:t>DSLs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240" y="1268760"/>
            <a:ext cx="5085520" cy="527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949027"/>
            <a:ext cx="7267575" cy="564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8" y="2420888"/>
            <a:ext cx="7172325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74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Contexto</a:t>
            </a:r>
            <a:endParaRPr lang="pt-B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71264" y="1800271"/>
            <a:ext cx="8229600" cy="4625609"/>
          </a:xfrm>
        </p:spPr>
        <p:txBody>
          <a:bodyPr/>
          <a:lstStyle/>
          <a:p>
            <a:pPr marL="118872" indent="0">
              <a:buNone/>
            </a:pP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645406" y="3356992"/>
            <a:ext cx="288032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Modelos de Qualidade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611560" y="3356992"/>
            <a:ext cx="288032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MDD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ruz 10"/>
          <p:cNvSpPr/>
          <p:nvPr/>
        </p:nvSpPr>
        <p:spPr>
          <a:xfrm>
            <a:off x="4277254" y="3753036"/>
            <a:ext cx="648072" cy="648072"/>
          </a:xfrm>
          <a:prstGeom prst="pl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Qualidade em MDD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E na prática? Como isso é aplicado?</a:t>
            </a:r>
          </a:p>
          <a:p>
            <a:pPr algn="just"/>
            <a:r>
              <a:rPr lang="pt-BR" dirty="0" smtClean="0"/>
              <a:t>Uma </a:t>
            </a:r>
            <a:r>
              <a:rPr lang="pt-BR" dirty="0" smtClean="0"/>
              <a:t>pesquisa foi realizada nesse sentido </a:t>
            </a:r>
            <a:r>
              <a:rPr lang="pt-BR" dirty="0" smtClean="0"/>
              <a:t>em </a:t>
            </a:r>
            <a:r>
              <a:rPr lang="pt-BR" dirty="0" smtClean="0"/>
              <a:t>canais de publicações entre 2000 e 2007.</a:t>
            </a:r>
          </a:p>
          <a:p>
            <a:pPr lvl="1" algn="just"/>
            <a:r>
              <a:rPr lang="pt-BR" dirty="0" smtClean="0"/>
              <a:t>25 </a:t>
            </a:r>
            <a:r>
              <a:rPr lang="pt-BR" dirty="0" err="1" smtClean="0"/>
              <a:t>papers</a:t>
            </a:r>
            <a:r>
              <a:rPr lang="pt-BR" dirty="0" smtClean="0"/>
              <a:t> foram usados;</a:t>
            </a:r>
          </a:p>
          <a:p>
            <a:pPr algn="just"/>
            <a:r>
              <a:rPr lang="pt-BR" dirty="0" smtClean="0"/>
              <a:t>As questões de pesquisa </a:t>
            </a:r>
            <a:r>
              <a:rPr lang="pt-BR" dirty="0" smtClean="0"/>
              <a:t>utilizadas </a:t>
            </a:r>
            <a:r>
              <a:rPr lang="pt-BR" dirty="0" smtClean="0"/>
              <a:t>foram as seguintes:</a:t>
            </a:r>
          </a:p>
          <a:p>
            <a:pPr lvl="1" algn="just"/>
            <a:r>
              <a:rPr lang="pt-BR" dirty="0" smtClean="0"/>
              <a:t>Onde e por que o MDD é aplicado?</a:t>
            </a:r>
          </a:p>
          <a:p>
            <a:pPr lvl="1" algn="just"/>
            <a:r>
              <a:rPr lang="pt-BR" dirty="0" smtClean="0"/>
              <a:t>Qual o estado de maturidade do MDD?</a:t>
            </a:r>
          </a:p>
          <a:p>
            <a:pPr lvl="1" algn="just"/>
            <a:r>
              <a:rPr lang="pt-BR" dirty="0" smtClean="0"/>
              <a:t>Qual a evidência temos do impacto de MDD na produtividade e qualidade de software?</a:t>
            </a:r>
          </a:p>
          <a:p>
            <a:pPr lvl="1"/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187624" y="5229200"/>
            <a:ext cx="7704856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604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Qualidade em MDD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Impacto na produtividade</a:t>
            </a:r>
          </a:p>
          <a:p>
            <a:pPr lvl="1" algn="just"/>
            <a:r>
              <a:rPr lang="pt-BR" dirty="0" smtClean="0"/>
              <a:t>Em grande parte dos casos, houve ganho;</a:t>
            </a:r>
          </a:p>
          <a:p>
            <a:pPr lvl="2" algn="just"/>
            <a:r>
              <a:rPr lang="pt-BR" dirty="0" smtClean="0"/>
              <a:t>Na Motorola, por exemplo, houve um aumento de 2x a 8x, num período de 15 anos utilizando MDD;</a:t>
            </a:r>
          </a:p>
          <a:p>
            <a:pPr lvl="1" algn="just"/>
            <a:r>
              <a:rPr lang="pt-BR" dirty="0" smtClean="0"/>
              <a:t>Também houveram perdas:</a:t>
            </a:r>
          </a:p>
          <a:p>
            <a:pPr lvl="2" algn="just"/>
            <a:r>
              <a:rPr lang="pt-BR" dirty="0" smtClean="0"/>
              <a:t>Ferramentas imaturas;</a:t>
            </a:r>
          </a:p>
          <a:p>
            <a:pPr lvl="2" algn="just"/>
            <a:r>
              <a:rPr lang="pt-BR" dirty="0" smtClean="0"/>
              <a:t>Custo inicial alto.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305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Qualidade em MDD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Impacto na qualidade do software</a:t>
            </a:r>
          </a:p>
          <a:p>
            <a:pPr lvl="1" algn="just"/>
            <a:r>
              <a:rPr lang="pt-BR" dirty="0" smtClean="0"/>
              <a:t>Utilizando novamente a Motorola como exemplo temos:</a:t>
            </a:r>
          </a:p>
          <a:p>
            <a:pPr lvl="2" algn="just"/>
            <a:r>
              <a:rPr lang="pt-BR" dirty="0" smtClean="0"/>
              <a:t>Aumento nas taxas de inspeção (de 100 para algo entre 300 e 1000 linhas por hora);</a:t>
            </a:r>
          </a:p>
          <a:p>
            <a:pPr lvl="2" algn="just"/>
            <a:r>
              <a:rPr lang="pt-BR" dirty="0" smtClean="0"/>
              <a:t>Simulação é 30% mais efetivo na captura de defeitos do que a inspeção mais rigorosa, sendo estes defeitos capturados nas fases iniciais do ciclo de vida de desenvolvimento do software;</a:t>
            </a:r>
          </a:p>
          <a:p>
            <a:pPr lvl="2" algn="just"/>
            <a:r>
              <a:rPr lang="pt-BR" dirty="0" smtClean="0"/>
              <a:t>Redução global de 1.2x a 4x nos defeitos;</a:t>
            </a:r>
          </a:p>
          <a:p>
            <a:pPr lvl="2" algn="just"/>
            <a:r>
              <a:rPr lang="pt-BR" dirty="0" smtClean="0"/>
              <a:t>Melhora de 3x na fase de contenção de defeitos;</a:t>
            </a:r>
          </a:p>
          <a:p>
            <a:pPr lvl="2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136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Qualidade na modelagem, quando pensada no contexto de MDD, cobre vários aspectos:</a:t>
            </a:r>
          </a:p>
          <a:p>
            <a:pPr lvl="1" algn="just"/>
            <a:r>
              <a:rPr lang="pt-BR" dirty="0" smtClean="0"/>
              <a:t>Técnicos;</a:t>
            </a:r>
          </a:p>
          <a:p>
            <a:pPr lvl="1" algn="just"/>
            <a:r>
              <a:rPr lang="pt-BR" dirty="0" smtClean="0"/>
              <a:t>Psicológicos;</a:t>
            </a:r>
          </a:p>
          <a:p>
            <a:pPr lvl="1" algn="just"/>
            <a:r>
              <a:rPr lang="pt-BR" dirty="0" smtClean="0"/>
              <a:t>De Interação (IHC);</a:t>
            </a:r>
          </a:p>
          <a:p>
            <a:pPr lvl="1" algn="just"/>
            <a:r>
              <a:rPr lang="pt-BR" dirty="0" smtClean="0"/>
              <a:t>Organizacionais;</a:t>
            </a:r>
          </a:p>
          <a:p>
            <a:pPr algn="just"/>
            <a:r>
              <a:rPr lang="pt-BR" dirty="0" smtClean="0"/>
              <a:t>Isso gera a necessidade de modelos simples e bem-definidos, o que corresponde aos propósitos do MDD.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031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 pouca quantidade de trabalhos publicados sobre o uso de MDD na indústria não permite avaliar a real extensão do mesmo.</a:t>
            </a:r>
          </a:p>
          <a:p>
            <a:pPr algn="just"/>
            <a:r>
              <a:rPr lang="pt-BR" dirty="0" smtClean="0"/>
              <a:t>A necessidade de ferramentas mais robustas impede melhorias nessa área.</a:t>
            </a:r>
          </a:p>
          <a:p>
            <a:pPr algn="just"/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157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7170" name="Picture 2" descr="C:\Users\Luiz Felipe\Desktop\Semestre 2\QPG\Seminario 1\interrog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048" y="1947416"/>
            <a:ext cx="4361904" cy="4361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07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66177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en-US" sz="4000" dirty="0" err="1" smtClean="0"/>
              <a:t>Mohagheghi</a:t>
            </a:r>
            <a:r>
              <a:rPr lang="en-US" sz="4000" dirty="0"/>
              <a:t>, P., </a:t>
            </a:r>
            <a:r>
              <a:rPr lang="en-US" sz="4000" dirty="0" err="1"/>
              <a:t>Aagedal</a:t>
            </a:r>
            <a:r>
              <a:rPr lang="en-US" sz="4000" dirty="0"/>
              <a:t>, J.Ø., </a:t>
            </a:r>
            <a:r>
              <a:rPr lang="en-US" sz="4000" i="1" dirty="0"/>
              <a:t>Evaluating Quality in Model-Driven Engineering</a:t>
            </a:r>
            <a:r>
              <a:rPr lang="en-US" sz="4000" dirty="0"/>
              <a:t>, Workshop on Modeling in Software Engineering (MISE’07), In: Proc. of ICSE’07, 6. </a:t>
            </a:r>
            <a:r>
              <a:rPr lang="en-US" sz="4000" dirty="0" smtClean="0"/>
              <a:t>p, 2007;</a:t>
            </a:r>
          </a:p>
          <a:p>
            <a:pPr algn="just"/>
            <a:endParaRPr lang="pt-BR" sz="4000" dirty="0"/>
          </a:p>
          <a:p>
            <a:pPr algn="just"/>
            <a:r>
              <a:rPr lang="en-US" sz="4000" dirty="0" smtClean="0"/>
              <a:t>C.F.J</a:t>
            </a:r>
            <a:r>
              <a:rPr lang="en-US" sz="4000" dirty="0"/>
              <a:t>. Lange, and M.R.V. </a:t>
            </a:r>
            <a:r>
              <a:rPr lang="en-US" sz="4000" dirty="0" err="1"/>
              <a:t>Chaudron</a:t>
            </a:r>
            <a:r>
              <a:rPr lang="en-US" sz="4000" dirty="0"/>
              <a:t>, </a:t>
            </a:r>
            <a:r>
              <a:rPr lang="en-US" sz="4000" i="1" dirty="0"/>
              <a:t>Managing Model Quality in UML-based Software Development</a:t>
            </a:r>
            <a:r>
              <a:rPr lang="en-US" sz="4000" dirty="0"/>
              <a:t>, Proc. 13</a:t>
            </a:r>
            <a:r>
              <a:rPr lang="en-US" sz="4000" baseline="30000" dirty="0"/>
              <a:t>th</a:t>
            </a:r>
            <a:r>
              <a:rPr lang="en-US" sz="4000" dirty="0"/>
              <a:t> Int’l Workshop on Software Technology and Engineering Practice (STEP’05), pp. 7-16, </a:t>
            </a:r>
            <a:r>
              <a:rPr lang="en-US" sz="4000" dirty="0" smtClean="0"/>
              <a:t>2005;</a:t>
            </a:r>
          </a:p>
          <a:p>
            <a:pPr algn="just"/>
            <a:endParaRPr lang="pt-BR" sz="4000" dirty="0"/>
          </a:p>
          <a:p>
            <a:pPr algn="just"/>
            <a:r>
              <a:rPr lang="en-US" sz="4000" dirty="0" err="1" smtClean="0"/>
              <a:t>Côté</a:t>
            </a:r>
            <a:r>
              <a:rPr lang="en-US" sz="4000" dirty="0" smtClean="0"/>
              <a:t> </a:t>
            </a:r>
            <a:r>
              <a:rPr lang="en-US" sz="4000" dirty="0"/>
              <a:t>M-A, </a:t>
            </a:r>
            <a:r>
              <a:rPr lang="en-US" sz="4000" dirty="0" err="1"/>
              <a:t>Suryn</a:t>
            </a:r>
            <a:r>
              <a:rPr lang="en-US" sz="4000" dirty="0"/>
              <a:t> W., </a:t>
            </a:r>
            <a:r>
              <a:rPr lang="en-US" sz="4000" dirty="0" err="1"/>
              <a:t>Georgiadou</a:t>
            </a:r>
            <a:r>
              <a:rPr lang="en-US" sz="4000" dirty="0"/>
              <a:t> E</a:t>
            </a:r>
            <a:r>
              <a:rPr lang="en-US" sz="4000" i="1" dirty="0"/>
              <a:t>., Software Quality Model Requirements for Software Quality Engineering</a:t>
            </a:r>
            <a:r>
              <a:rPr lang="en-US" sz="4000" dirty="0"/>
              <a:t>, Software Quality Management &amp; INSPIRE Conference (BSI), (2006)</a:t>
            </a:r>
            <a:endParaRPr lang="pt-BR" sz="4000" dirty="0"/>
          </a:p>
          <a:p>
            <a:pPr marL="118872" indent="0" algn="just">
              <a:buNone/>
            </a:pPr>
            <a:r>
              <a:rPr lang="en-US" sz="4000" dirty="0"/>
              <a:t> </a:t>
            </a:r>
            <a:endParaRPr lang="en-US" sz="4000" dirty="0" smtClean="0"/>
          </a:p>
          <a:p>
            <a:pPr algn="just"/>
            <a:r>
              <a:rPr lang="en-US" sz="4000" dirty="0" err="1" smtClean="0"/>
              <a:t>Mohagheghi</a:t>
            </a:r>
            <a:r>
              <a:rPr lang="en-US" sz="4000" dirty="0"/>
              <a:t>, P. and </a:t>
            </a:r>
            <a:r>
              <a:rPr lang="en-US" sz="4000" dirty="0" err="1"/>
              <a:t>Dehlen</a:t>
            </a:r>
            <a:r>
              <a:rPr lang="en-US" sz="4000" dirty="0"/>
              <a:t>, V., </a:t>
            </a:r>
            <a:r>
              <a:rPr lang="en-US" sz="4000" i="1" dirty="0"/>
              <a:t>A </a:t>
            </a:r>
            <a:r>
              <a:rPr lang="en-US" sz="4000" i="1" dirty="0" err="1"/>
              <a:t>Metamodel</a:t>
            </a:r>
            <a:r>
              <a:rPr lang="en-US" sz="4000" i="1" dirty="0"/>
              <a:t> for Specifying Quality Models in Model-Driven Engineering</a:t>
            </a:r>
            <a:r>
              <a:rPr lang="en-US" sz="4000" dirty="0"/>
              <a:t>, Nordic Workshop on Model Driven Engineering NW-</a:t>
            </a:r>
            <a:r>
              <a:rPr lang="en-US" sz="4000" dirty="0" err="1"/>
              <a:t>MoDE</a:t>
            </a:r>
            <a:r>
              <a:rPr lang="en-US" sz="4000" dirty="0"/>
              <a:t> '08, Reykjavik Iceland, </a:t>
            </a:r>
            <a:r>
              <a:rPr lang="en-US" sz="4000" dirty="0" smtClean="0"/>
              <a:t>2008.</a:t>
            </a:r>
            <a:endParaRPr lang="pt-BR" sz="4000" dirty="0"/>
          </a:p>
          <a:p>
            <a:pPr marL="118872" indent="0" algn="just">
              <a:buNone/>
            </a:pPr>
            <a:r>
              <a:rPr lang="en-US" sz="4000" dirty="0"/>
              <a:t> </a:t>
            </a:r>
            <a:endParaRPr lang="pt-BR" sz="4000" dirty="0"/>
          </a:p>
          <a:p>
            <a:pPr algn="just"/>
            <a:r>
              <a:rPr lang="en-US" sz="4000" dirty="0" smtClean="0"/>
              <a:t>Atkinson</a:t>
            </a:r>
            <a:r>
              <a:rPr lang="en-US" sz="4000" dirty="0"/>
              <a:t>, C., </a:t>
            </a:r>
            <a:r>
              <a:rPr lang="en-US" sz="4000" dirty="0" err="1"/>
              <a:t>Kühne</a:t>
            </a:r>
            <a:r>
              <a:rPr lang="en-US" sz="4000" dirty="0"/>
              <a:t>, T., </a:t>
            </a:r>
            <a:r>
              <a:rPr lang="en-US" sz="4000" i="1" dirty="0"/>
              <a:t>Model-Driven Development: A </a:t>
            </a:r>
            <a:r>
              <a:rPr lang="en-US" sz="4000" i="1" dirty="0" err="1"/>
              <a:t>Metamodeling</a:t>
            </a:r>
            <a:r>
              <a:rPr lang="en-US" sz="4000" i="1" dirty="0"/>
              <a:t> Foundation</a:t>
            </a:r>
            <a:r>
              <a:rPr lang="en-US" sz="4000" dirty="0"/>
              <a:t>. IEEE Software 20(5): 36-41, </a:t>
            </a:r>
            <a:r>
              <a:rPr lang="en-US" sz="4000" dirty="0" smtClean="0"/>
              <a:t>2003;</a:t>
            </a:r>
          </a:p>
          <a:p>
            <a:pPr algn="just"/>
            <a:endParaRPr lang="en-US" sz="4000" dirty="0" smtClean="0"/>
          </a:p>
          <a:p>
            <a:pPr algn="just"/>
            <a:r>
              <a:rPr lang="en-US" sz="4000" dirty="0" err="1" smtClean="0"/>
              <a:t>Mohagheghi</a:t>
            </a:r>
            <a:r>
              <a:rPr lang="en-US" sz="4000" dirty="0"/>
              <a:t>, P. and </a:t>
            </a:r>
            <a:r>
              <a:rPr lang="en-US" sz="4000" dirty="0" err="1"/>
              <a:t>Dehlen</a:t>
            </a:r>
            <a:r>
              <a:rPr lang="en-US" sz="4000" dirty="0"/>
              <a:t>, V., </a:t>
            </a:r>
            <a:r>
              <a:rPr lang="en-US" sz="4000" i="1" dirty="0"/>
              <a:t>Where is the Proof? -A Review of Experiences from Applying MDE in Industry</a:t>
            </a:r>
            <a:r>
              <a:rPr lang="en-US" sz="4000" dirty="0"/>
              <a:t>, Fourth European Conference on Model Driven Architecture ECMDA'08, Berlin Germany, 2008. Published in Lecture Notes in Computer Science LNCS 5095, ISSN 0302-9743</a:t>
            </a:r>
            <a:r>
              <a:rPr lang="en-US" sz="4000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07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800" dirty="0"/>
              <a:t>MDD e Modelos de Qualidade</a:t>
            </a:r>
            <a:br>
              <a:rPr lang="pt-BR" sz="4800" dirty="0"/>
            </a:br>
            <a:endParaRPr lang="pt-B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365104"/>
            <a:ext cx="8077200" cy="1499616"/>
          </a:xfrm>
        </p:spPr>
        <p:txBody>
          <a:bodyPr/>
          <a:lstStyle/>
          <a:p>
            <a:endParaRPr lang="pt-BR" dirty="0">
              <a:effectLst/>
            </a:endParaRPr>
          </a:p>
          <a:p>
            <a:r>
              <a:rPr lang="pt-BR" sz="1800" b="0" dirty="0" smtClean="0">
                <a:effectLst/>
              </a:rPr>
              <a:t>Luiz Felipe de Oliveira </a:t>
            </a:r>
            <a:r>
              <a:rPr lang="pt-BR" sz="1800" b="0" dirty="0" err="1" smtClean="0">
                <a:effectLst/>
              </a:rPr>
              <a:t>Libório</a:t>
            </a:r>
            <a:endParaRPr lang="pt-BR" sz="1800" b="0" dirty="0" smtClean="0">
              <a:effectLst/>
            </a:endParaRPr>
          </a:p>
          <a:p>
            <a:r>
              <a:rPr lang="pt-BR" sz="1800" b="0" dirty="0" smtClean="0">
                <a:effectLst/>
              </a:rPr>
              <a:t>lfol@cin.ufpe.br</a:t>
            </a:r>
          </a:p>
        </p:txBody>
      </p:sp>
    </p:spTree>
    <p:extLst>
      <p:ext uri="{BB962C8B-B14F-4D97-AF65-F5344CB8AC3E}">
        <p14:creationId xmlns:p14="http://schemas.microsoft.com/office/powerpoint/2010/main" val="242023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Model-Driven</a:t>
            </a:r>
            <a:r>
              <a:rPr lang="pt-BR" dirty="0" smtClean="0"/>
              <a:t> </a:t>
            </a:r>
            <a:r>
              <a:rPr lang="pt-BR" dirty="0" err="1" smtClean="0"/>
              <a:t>Development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b="0" dirty="0" smtClean="0">
                <a:effectLst/>
              </a:rPr>
              <a:t>Um modelo é uma representação de um sistema.</a:t>
            </a:r>
          </a:p>
          <a:p>
            <a:pPr lvl="1" algn="just"/>
            <a:r>
              <a:rPr lang="pt-BR" sz="2400" b="0" dirty="0" smtClean="0">
                <a:effectLst/>
              </a:rPr>
              <a:t>Abstrai certos detalhes para focar em aspectos mais importantes para o propósito do modelo.</a:t>
            </a:r>
          </a:p>
          <a:p>
            <a:pPr algn="just"/>
            <a:endParaRPr lang="pt-BR" sz="2800" b="0" dirty="0" smtClean="0">
              <a:effectLst/>
            </a:endParaRPr>
          </a:p>
          <a:p>
            <a:pPr algn="just"/>
            <a:r>
              <a:rPr lang="pt-BR" sz="2800" b="0" dirty="0" smtClean="0">
                <a:effectLst/>
              </a:rPr>
              <a:t>Em geral, não precisa ser composto puramente por diagramas; pode combinar informação gráfica com texto, ou ser apenas textual.</a:t>
            </a:r>
          </a:p>
          <a:p>
            <a:pPr lvl="2"/>
            <a:endParaRPr lang="pt-BR" b="0" dirty="0" smtClean="0">
              <a:effectLst/>
            </a:endParaRPr>
          </a:p>
          <a:p>
            <a:pPr lvl="1"/>
            <a:endParaRPr lang="pt-BR" b="0" dirty="0" smtClean="0"/>
          </a:p>
        </p:txBody>
      </p:sp>
    </p:spTree>
    <p:extLst>
      <p:ext uri="{BB962C8B-B14F-4D97-AF65-F5344CB8AC3E}">
        <p14:creationId xmlns:p14="http://schemas.microsoft.com/office/powerpoint/2010/main" val="275748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Model-Driven</a:t>
            </a:r>
            <a:r>
              <a:rPr lang="pt-BR" dirty="0" smtClean="0"/>
              <a:t> </a:t>
            </a:r>
            <a:r>
              <a:rPr lang="pt-BR" dirty="0" err="1" smtClean="0"/>
              <a:t>Development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 smtClean="0"/>
              <a:t>Modelos</a:t>
            </a:r>
            <a:r>
              <a:rPr lang="en-US" sz="2800" dirty="0" smtClean="0"/>
              <a:t> </a:t>
            </a:r>
            <a:r>
              <a:rPr lang="en-US" sz="2800" dirty="0" err="1" smtClean="0"/>
              <a:t>são</a:t>
            </a:r>
            <a:r>
              <a:rPr lang="en-US" sz="2800" dirty="0" smtClean="0"/>
              <a:t> </a:t>
            </a:r>
            <a:r>
              <a:rPr lang="en-US" sz="2800" dirty="0" err="1" smtClean="0"/>
              <a:t>os</a:t>
            </a:r>
            <a:r>
              <a:rPr lang="en-US" sz="2800" dirty="0" smtClean="0"/>
              <a:t> </a:t>
            </a:r>
            <a:r>
              <a:rPr lang="en-US" sz="2800" dirty="0" err="1" smtClean="0"/>
              <a:t>principais</a:t>
            </a:r>
            <a:r>
              <a:rPr lang="en-US" sz="2800" dirty="0" smtClean="0"/>
              <a:t> </a:t>
            </a:r>
            <a:r>
              <a:rPr lang="en-US" sz="2800" dirty="0" err="1" smtClean="0"/>
              <a:t>artefatos</a:t>
            </a:r>
            <a:r>
              <a:rPr lang="en-US" sz="2800" dirty="0" smtClean="0"/>
              <a:t>, e </a:t>
            </a:r>
            <a:r>
              <a:rPr lang="en-US" sz="2800" dirty="0" err="1" smtClean="0"/>
              <a:t>eles</a:t>
            </a:r>
            <a:r>
              <a:rPr lang="en-US" sz="2800" dirty="0" smtClean="0"/>
              <a:t> </a:t>
            </a:r>
            <a:r>
              <a:rPr lang="en-US" sz="2800" dirty="0" err="1" smtClean="0"/>
              <a:t>podem</a:t>
            </a:r>
            <a:r>
              <a:rPr lang="en-US" sz="2800" dirty="0" smtClean="0"/>
              <a:t> </a:t>
            </a:r>
            <a:r>
              <a:rPr lang="en-US" sz="2800" dirty="0" err="1" smtClean="0"/>
              <a:t>representar</a:t>
            </a:r>
            <a:r>
              <a:rPr lang="en-US" sz="2800" dirty="0" smtClean="0"/>
              <a:t> </a:t>
            </a:r>
            <a:r>
              <a:rPr lang="en-US" sz="2800" dirty="0" err="1" smtClean="0"/>
              <a:t>vários</a:t>
            </a:r>
            <a:r>
              <a:rPr lang="en-US" sz="2800" dirty="0" smtClean="0"/>
              <a:t> </a:t>
            </a:r>
            <a:r>
              <a:rPr lang="en-US" sz="2800" dirty="0" err="1" smtClean="0"/>
              <a:t>níveis</a:t>
            </a:r>
            <a:r>
              <a:rPr lang="en-US" sz="2800" dirty="0" smtClean="0"/>
              <a:t> de </a:t>
            </a:r>
            <a:r>
              <a:rPr lang="en-US" sz="2800" dirty="0" err="1" smtClean="0"/>
              <a:t>abstração</a:t>
            </a:r>
            <a:r>
              <a:rPr lang="en-US" sz="2800" dirty="0" smtClean="0"/>
              <a:t> e </a:t>
            </a:r>
            <a:r>
              <a:rPr lang="en-US" sz="2800" dirty="0" err="1" smtClean="0"/>
              <a:t>sofrer</a:t>
            </a:r>
            <a:r>
              <a:rPr lang="en-US" sz="2800" dirty="0" smtClean="0"/>
              <a:t> </a:t>
            </a:r>
            <a:r>
              <a:rPr lang="en-US" sz="2800" dirty="0" err="1" smtClean="0"/>
              <a:t>transformações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outros </a:t>
            </a:r>
            <a:r>
              <a:rPr lang="en-US" sz="2800" dirty="0" err="1" smtClean="0"/>
              <a:t>modelos</a:t>
            </a:r>
            <a:r>
              <a:rPr lang="en-US" sz="2800" dirty="0" smtClean="0"/>
              <a:t> e/</a:t>
            </a:r>
            <a:r>
              <a:rPr lang="en-US" sz="2800" dirty="0" err="1" smtClean="0"/>
              <a:t>ou</a:t>
            </a:r>
            <a:r>
              <a:rPr lang="en-US" sz="2800" dirty="0" smtClean="0"/>
              <a:t> </a:t>
            </a:r>
            <a:r>
              <a:rPr lang="en-US" sz="2800" dirty="0" err="1" smtClean="0"/>
              <a:t>código</a:t>
            </a:r>
            <a:r>
              <a:rPr lang="en-US" sz="2800" dirty="0" smtClean="0"/>
              <a:t>.</a:t>
            </a:r>
            <a:endParaRPr lang="en-US" sz="2800" b="0" dirty="0">
              <a:effectLst/>
            </a:endParaRPr>
          </a:p>
          <a:p>
            <a:pPr lvl="1" algn="just"/>
            <a:r>
              <a:rPr lang="en-US" sz="2400" dirty="0" err="1">
                <a:effectLst/>
              </a:rPr>
              <a:t>Desenvolvimento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centrado</a:t>
            </a:r>
            <a:r>
              <a:rPr lang="en-US" sz="2400" dirty="0">
                <a:effectLst/>
              </a:rPr>
              <a:t> no </a:t>
            </a:r>
            <a:r>
              <a:rPr lang="en-US" sz="2400" dirty="0" err="1">
                <a:effectLst/>
              </a:rPr>
              <a:t>modelo</a:t>
            </a:r>
            <a:endParaRPr lang="pt-BR" sz="2400" dirty="0">
              <a:effectLst/>
            </a:endParaRPr>
          </a:p>
          <a:p>
            <a:endParaRPr lang="pt-BR" sz="2800" dirty="0"/>
          </a:p>
        </p:txBody>
      </p:sp>
      <p:pic>
        <p:nvPicPr>
          <p:cNvPr id="1026" name="Picture 2" descr="C:\Users\Luiz Felipe\Desktop\Semestre 2\QPG\Seminario 1\MDAMDDMD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73" y="3789040"/>
            <a:ext cx="433387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de seta reta 4"/>
          <p:cNvCxnSpPr/>
          <p:nvPr/>
        </p:nvCxnSpPr>
        <p:spPr>
          <a:xfrm>
            <a:off x="5148064" y="4149080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>
            <a:off x="5156448" y="4869160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/>
          <p:nvPr/>
        </p:nvCxnSpPr>
        <p:spPr>
          <a:xfrm>
            <a:off x="5156448" y="5589240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7316688" y="396441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Engineering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316688" y="468449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Development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7316688" y="5404574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 smtClean="0"/>
              <a:t>Architecture</a:t>
            </a:r>
            <a:r>
              <a:rPr lang="pt-BR" dirty="0" smtClean="0"/>
              <a:t> (OMG)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793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Model-Driven</a:t>
            </a:r>
            <a:r>
              <a:rPr lang="pt-BR" dirty="0" smtClean="0"/>
              <a:t> </a:t>
            </a:r>
            <a:r>
              <a:rPr lang="pt-BR" dirty="0" err="1" smtClean="0"/>
              <a:t>Development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 principal motivação do MDD é aumentar a produtividade;</a:t>
            </a:r>
          </a:p>
          <a:p>
            <a:pPr algn="just"/>
            <a:r>
              <a:rPr lang="pt-BR" dirty="0" smtClean="0"/>
              <a:t>Ele faz isso de duas formas básicas:</a:t>
            </a:r>
          </a:p>
          <a:p>
            <a:pPr lvl="1" algn="just"/>
            <a:r>
              <a:rPr lang="pt-BR" dirty="0" smtClean="0"/>
              <a:t>Aumenta a produtividade dos desenvolvedores a curto prazo aumentando o valor dos artefatos de software em termos de quanto de funcionalidade ele entrega;</a:t>
            </a:r>
          </a:p>
          <a:p>
            <a:pPr lvl="1" algn="just"/>
            <a:r>
              <a:rPr lang="pt-BR" dirty="0" smtClean="0"/>
              <a:t>Aumenta a produtividade dos desenvolvedores a longo prazo reduzindo a taxa de artefatos de software que se tornam obsoletos;</a:t>
            </a:r>
          </a:p>
        </p:txBody>
      </p:sp>
    </p:spTree>
    <p:extLst>
      <p:ext uri="{BB962C8B-B14F-4D97-AF65-F5344CB8AC3E}">
        <p14:creationId xmlns:p14="http://schemas.microsoft.com/office/powerpoint/2010/main" val="316179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Model-Driven</a:t>
            </a:r>
            <a:r>
              <a:rPr lang="pt-BR" dirty="0" smtClean="0"/>
              <a:t> </a:t>
            </a:r>
            <a:r>
              <a:rPr lang="pt-BR" dirty="0" err="1" smtClean="0"/>
              <a:t>Development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17542"/>
            <a:ext cx="5888159" cy="3661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Conector de seta reta 7"/>
          <p:cNvCxnSpPr/>
          <p:nvPr/>
        </p:nvCxnSpPr>
        <p:spPr>
          <a:xfrm>
            <a:off x="6164857" y="2564904"/>
            <a:ext cx="6393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>
            <a:off x="6156176" y="3501008"/>
            <a:ext cx="6393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6156176" y="4437112"/>
            <a:ext cx="6393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>
            <a:off x="6156176" y="5373216"/>
            <a:ext cx="6393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6948264" y="238023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Meta-</a:t>
            </a:r>
            <a:r>
              <a:rPr lang="pt-BR" dirty="0" err="1" smtClean="0"/>
              <a:t>metamodelo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6948264" y="331634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Metamodelo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6948264" y="5207223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Software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6948264" y="425244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Modelo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282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Model-Driven</a:t>
            </a:r>
            <a:r>
              <a:rPr lang="pt-BR" dirty="0" smtClean="0"/>
              <a:t> </a:t>
            </a:r>
            <a:r>
              <a:rPr lang="pt-BR" dirty="0" err="1" smtClean="0"/>
              <a:t>Development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Desafios e limitações:</a:t>
            </a:r>
          </a:p>
          <a:p>
            <a:pPr lvl="1" algn="just"/>
            <a:r>
              <a:rPr lang="pt-BR" dirty="0" smtClean="0"/>
              <a:t>Não há uma aceitação universal do que é </a:t>
            </a:r>
            <a:r>
              <a:rPr lang="pt-BR" b="1" dirty="0" smtClean="0"/>
              <a:t>precisamente</a:t>
            </a:r>
            <a:r>
              <a:rPr lang="pt-BR" dirty="0" smtClean="0"/>
              <a:t> MDD;</a:t>
            </a:r>
          </a:p>
          <a:p>
            <a:pPr lvl="1" algn="just"/>
            <a:r>
              <a:rPr lang="pt-BR" dirty="0" smtClean="0"/>
              <a:t>Muitos dos requisitos que auxiliam o MDD ainda são implícitos;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524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Contexto</a:t>
            </a:r>
            <a:endParaRPr lang="pt-B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71264" y="1800271"/>
            <a:ext cx="8229600" cy="4625609"/>
          </a:xfrm>
        </p:spPr>
        <p:txBody>
          <a:bodyPr/>
          <a:lstStyle/>
          <a:p>
            <a:pPr marL="118872" indent="0">
              <a:buNone/>
            </a:pP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645406" y="3356992"/>
            <a:ext cx="288032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Modelos de Qualidade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611560" y="3356992"/>
            <a:ext cx="288032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MDD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ruz 10"/>
          <p:cNvSpPr/>
          <p:nvPr/>
        </p:nvSpPr>
        <p:spPr>
          <a:xfrm>
            <a:off x="4277254" y="3753036"/>
            <a:ext cx="648072" cy="648072"/>
          </a:xfrm>
          <a:prstGeom prst="pl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1" name="Picture 3" descr="C:\Users\Luiz Felipe\Desktop\Semestre 2\QPG\Seminario 1\Check-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077072"/>
            <a:ext cx="839277" cy="83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80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de Qualidade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/>
              <a:t>O termo </a:t>
            </a:r>
            <a:r>
              <a:rPr lang="pt-BR" sz="2800" i="1" dirty="0" smtClean="0"/>
              <a:t>modelo de qualidade </a:t>
            </a:r>
            <a:r>
              <a:rPr lang="pt-BR" sz="2800" dirty="0" smtClean="0"/>
              <a:t>é usado para descrever um conjunto de atributos (ou características) de qualidade e as relações entre eles, com o objetivo de medir a qualidade de algo.</a:t>
            </a:r>
          </a:p>
          <a:p>
            <a:pPr algn="just"/>
            <a:endParaRPr lang="pt-BR" sz="2800" dirty="0" smtClean="0"/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8437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1509</TotalTime>
  <Words>1213</Words>
  <Application>Microsoft Office PowerPoint</Application>
  <PresentationFormat>Apresentação na tela (4:3)</PresentationFormat>
  <Paragraphs>157</Paragraphs>
  <Slides>27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Módulo</vt:lpstr>
      <vt:lpstr>MDD e Modelos de Qualidade </vt:lpstr>
      <vt:lpstr>Contexto</vt:lpstr>
      <vt:lpstr>Model-Driven Development</vt:lpstr>
      <vt:lpstr>Model-Driven Development</vt:lpstr>
      <vt:lpstr>Model-Driven Development</vt:lpstr>
      <vt:lpstr>Model-Driven Development</vt:lpstr>
      <vt:lpstr>Model-Driven Development</vt:lpstr>
      <vt:lpstr>Contexto</vt:lpstr>
      <vt:lpstr>Modelos de Qualidade</vt:lpstr>
      <vt:lpstr>Modelos de Qualidade</vt:lpstr>
      <vt:lpstr>Modelos de Qualidade</vt:lpstr>
      <vt:lpstr>Modelos de Qualidade</vt:lpstr>
      <vt:lpstr>Modelos de Qualidade</vt:lpstr>
      <vt:lpstr>Modelos de Qualidade</vt:lpstr>
      <vt:lpstr>Contexto</vt:lpstr>
      <vt:lpstr>Qualidade em MDD</vt:lpstr>
      <vt:lpstr>Qualidade em MDD</vt:lpstr>
      <vt:lpstr>Qualidade em MDD</vt:lpstr>
      <vt:lpstr>Qualidade em MDD</vt:lpstr>
      <vt:lpstr>Qualidade em MDD</vt:lpstr>
      <vt:lpstr>Qualidade em MDD</vt:lpstr>
      <vt:lpstr>Qualidade em MDD</vt:lpstr>
      <vt:lpstr>Conclusões</vt:lpstr>
      <vt:lpstr>Conclusões</vt:lpstr>
      <vt:lpstr>Dúvidas?</vt:lpstr>
      <vt:lpstr>Referências</vt:lpstr>
      <vt:lpstr>MDD e Modelos de Qualidade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Luiz Felipe de Oliveira Libório</cp:lastModifiedBy>
  <cp:revision>44</cp:revision>
  <dcterms:created xsi:type="dcterms:W3CDTF">2011-05-19T13:32:59Z</dcterms:created>
  <dcterms:modified xsi:type="dcterms:W3CDTF">2012-10-08T13:11:00Z</dcterms:modified>
</cp:coreProperties>
</file>