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4"/>
  </p:notesMasterIdLst>
  <p:sldIdLst>
    <p:sldId id="257" r:id="rId2"/>
    <p:sldId id="258" r:id="rId3"/>
    <p:sldId id="259" r:id="rId4"/>
    <p:sldId id="34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47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346" r:id="rId28"/>
    <p:sldId id="285" r:id="rId29"/>
    <p:sldId id="286" r:id="rId30"/>
    <p:sldId id="287" r:id="rId31"/>
    <p:sldId id="292" r:id="rId32"/>
    <p:sldId id="293" r:id="rId33"/>
    <p:sldId id="294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50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printerSettings" Target="printerSettings/printerSettings1.bin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915C0-A618-4766-829D-5C85230D5EA7}" type="doc">
      <dgm:prSet loTypeId="urn:microsoft.com/office/officeart/2005/8/layout/h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0187DD4E-CB57-4F75-B433-FE49F6E8CD3A}">
      <dgm:prSet/>
      <dgm:spPr/>
      <dgm:t>
        <a:bodyPr/>
        <a:lstStyle/>
        <a:p>
          <a:pPr rtl="0"/>
          <a:r>
            <a:rPr lang="pt-BR" dirty="0" smtClean="0"/>
            <a:t>R (</a:t>
          </a:r>
          <a:r>
            <a:rPr lang="pt-BR" dirty="0" err="1" smtClean="0"/>
            <a:t>responsible</a:t>
          </a:r>
          <a:r>
            <a:rPr lang="pt-BR" dirty="0" smtClean="0"/>
            <a:t>)</a:t>
          </a:r>
          <a:endParaRPr lang="pt-BR" dirty="0"/>
        </a:p>
      </dgm:t>
    </dgm:pt>
    <dgm:pt modelId="{2231FED5-3E18-49A6-BD1C-1654E5BB0ECE}" type="parTrans" cxnId="{CD4E8549-6030-410D-A563-20BC91353598}">
      <dgm:prSet/>
      <dgm:spPr/>
      <dgm:t>
        <a:bodyPr/>
        <a:lstStyle/>
        <a:p>
          <a:endParaRPr lang="pt-BR"/>
        </a:p>
      </dgm:t>
    </dgm:pt>
    <dgm:pt modelId="{D3E7AF4A-83B1-45D8-AFAA-E3F9B72F1AC0}" type="sibTrans" cxnId="{CD4E8549-6030-410D-A563-20BC91353598}">
      <dgm:prSet/>
      <dgm:spPr/>
      <dgm:t>
        <a:bodyPr/>
        <a:lstStyle/>
        <a:p>
          <a:endParaRPr lang="pt-BR"/>
        </a:p>
      </dgm:t>
    </dgm:pt>
    <dgm:pt modelId="{1AEFF041-9492-4041-A4A7-749E8EA6D2C1}">
      <dgm:prSet/>
      <dgm:spPr/>
      <dgm:t>
        <a:bodyPr/>
        <a:lstStyle/>
        <a:p>
          <a:pPr rtl="0"/>
          <a:r>
            <a:rPr lang="pt-BR" dirty="0" smtClean="0"/>
            <a:t>A (</a:t>
          </a:r>
          <a:r>
            <a:rPr lang="pt-BR" dirty="0" err="1" smtClean="0"/>
            <a:t>accountable</a:t>
          </a:r>
          <a:r>
            <a:rPr lang="pt-BR" dirty="0" smtClean="0"/>
            <a:t>)</a:t>
          </a:r>
          <a:endParaRPr lang="pt-BR" dirty="0"/>
        </a:p>
      </dgm:t>
    </dgm:pt>
    <dgm:pt modelId="{A9C91BB2-CB39-4659-866A-260478910691}" type="parTrans" cxnId="{96315A5B-9FED-4125-8175-25F562505AAD}">
      <dgm:prSet/>
      <dgm:spPr/>
      <dgm:t>
        <a:bodyPr/>
        <a:lstStyle/>
        <a:p>
          <a:endParaRPr lang="pt-BR"/>
        </a:p>
      </dgm:t>
    </dgm:pt>
    <dgm:pt modelId="{C0157AEB-72D5-40D2-8082-813D5B1D3D13}" type="sibTrans" cxnId="{96315A5B-9FED-4125-8175-25F562505AAD}">
      <dgm:prSet/>
      <dgm:spPr/>
      <dgm:t>
        <a:bodyPr/>
        <a:lstStyle/>
        <a:p>
          <a:endParaRPr lang="pt-BR"/>
        </a:p>
      </dgm:t>
    </dgm:pt>
    <dgm:pt modelId="{87B97157-B761-431F-9D56-715D99FC6C24}">
      <dgm:prSet/>
      <dgm:spPr/>
      <dgm:t>
        <a:bodyPr/>
        <a:lstStyle/>
        <a:p>
          <a:pPr rtl="0"/>
          <a:r>
            <a:rPr lang="pt-BR" dirty="0" smtClean="0"/>
            <a:t>C (</a:t>
          </a:r>
          <a:r>
            <a:rPr lang="pt-BR" dirty="0" err="1" smtClean="0"/>
            <a:t>consulted</a:t>
          </a:r>
          <a:r>
            <a:rPr lang="pt-BR" dirty="0" smtClean="0"/>
            <a:t>)</a:t>
          </a:r>
          <a:endParaRPr lang="pt-BR" dirty="0"/>
        </a:p>
      </dgm:t>
    </dgm:pt>
    <dgm:pt modelId="{4D1DAFD9-9D84-42DD-8E9E-C5DB797AED2F}" type="parTrans" cxnId="{2756AD6E-72E7-4D6F-985B-F71ACAE391E4}">
      <dgm:prSet/>
      <dgm:spPr/>
      <dgm:t>
        <a:bodyPr/>
        <a:lstStyle/>
        <a:p>
          <a:endParaRPr lang="pt-BR"/>
        </a:p>
      </dgm:t>
    </dgm:pt>
    <dgm:pt modelId="{4310590D-4AF5-4DA4-9584-C5CC0BB6A3BC}" type="sibTrans" cxnId="{2756AD6E-72E7-4D6F-985B-F71ACAE391E4}">
      <dgm:prSet/>
      <dgm:spPr/>
      <dgm:t>
        <a:bodyPr/>
        <a:lstStyle/>
        <a:p>
          <a:endParaRPr lang="pt-BR"/>
        </a:p>
      </dgm:t>
    </dgm:pt>
    <dgm:pt modelId="{D80A83B8-4215-4473-A166-5A8600642A9F}">
      <dgm:prSet/>
      <dgm:spPr/>
      <dgm:t>
        <a:bodyPr/>
        <a:lstStyle/>
        <a:p>
          <a:pPr rtl="0"/>
          <a:r>
            <a:rPr lang="pt-BR" dirty="0" smtClean="0"/>
            <a:t>I (</a:t>
          </a:r>
          <a:r>
            <a:rPr lang="pt-BR" dirty="0" err="1" smtClean="0"/>
            <a:t>informed</a:t>
          </a:r>
          <a:r>
            <a:rPr lang="pt-BR" dirty="0" smtClean="0"/>
            <a:t>)</a:t>
          </a:r>
          <a:endParaRPr lang="pt-BR" dirty="0"/>
        </a:p>
      </dgm:t>
    </dgm:pt>
    <dgm:pt modelId="{91482D8A-5CB3-4D45-8725-87BB1BE26B84}" type="parTrans" cxnId="{0AC146D1-DA02-4629-8BBC-B11D8D34E966}">
      <dgm:prSet/>
      <dgm:spPr/>
      <dgm:t>
        <a:bodyPr/>
        <a:lstStyle/>
        <a:p>
          <a:endParaRPr lang="pt-BR"/>
        </a:p>
      </dgm:t>
    </dgm:pt>
    <dgm:pt modelId="{5EC9AB70-27D2-4138-99BB-96FD9CB267E7}" type="sibTrans" cxnId="{0AC146D1-DA02-4629-8BBC-B11D8D34E966}">
      <dgm:prSet/>
      <dgm:spPr/>
      <dgm:t>
        <a:bodyPr/>
        <a:lstStyle/>
        <a:p>
          <a:endParaRPr lang="pt-BR"/>
        </a:p>
      </dgm:t>
    </dgm:pt>
    <dgm:pt modelId="{E4EE18A6-C3D1-4E34-9306-8A9257C9C0F0}">
      <dgm:prSet/>
      <dgm:spPr/>
      <dgm:t>
        <a:bodyPr/>
        <a:lstStyle/>
        <a:p>
          <a:r>
            <a:rPr lang="pt-BR" dirty="0" smtClean="0"/>
            <a:t> Quem é responsável pela execução da atividade</a:t>
          </a:r>
          <a:endParaRPr lang="pt-BR" dirty="0"/>
        </a:p>
      </dgm:t>
    </dgm:pt>
    <dgm:pt modelId="{32FC69B6-B296-4124-A591-E496842B978B}" type="parTrans" cxnId="{CE32A682-0365-4E9C-9449-5C1D081DE002}">
      <dgm:prSet/>
      <dgm:spPr/>
      <dgm:t>
        <a:bodyPr/>
        <a:lstStyle/>
        <a:p>
          <a:endParaRPr lang="pt-BR"/>
        </a:p>
      </dgm:t>
    </dgm:pt>
    <dgm:pt modelId="{4659F1AF-8231-4913-8B3B-7011FE0A8F3C}" type="sibTrans" cxnId="{CE32A682-0365-4E9C-9449-5C1D081DE002}">
      <dgm:prSet/>
      <dgm:spPr/>
      <dgm:t>
        <a:bodyPr/>
        <a:lstStyle/>
        <a:p>
          <a:endParaRPr lang="pt-BR"/>
        </a:p>
      </dgm:t>
    </dgm:pt>
    <dgm:pt modelId="{8FC7BB3D-3C36-4818-8C27-D805A0669CF8}">
      <dgm:prSet/>
      <dgm:spPr/>
      <dgm:t>
        <a:bodyPr/>
        <a:lstStyle/>
        <a:p>
          <a:pPr rtl="0"/>
          <a:r>
            <a:rPr lang="pt-BR" dirty="0" smtClean="0"/>
            <a:t>Quem presta contas pelos resultados da atividade</a:t>
          </a:r>
          <a:endParaRPr lang="pt-BR" dirty="0"/>
        </a:p>
      </dgm:t>
    </dgm:pt>
    <dgm:pt modelId="{F684B7FD-FAAE-4A98-A9FD-3FBADA5C0F13}" type="parTrans" cxnId="{F46A7A6F-B809-4303-92CA-E29A3D232B50}">
      <dgm:prSet/>
      <dgm:spPr/>
    </dgm:pt>
    <dgm:pt modelId="{E169DF50-F4A7-4EC4-AAFF-B02FA2B7F214}" type="sibTrans" cxnId="{F46A7A6F-B809-4303-92CA-E29A3D232B50}">
      <dgm:prSet/>
      <dgm:spPr/>
    </dgm:pt>
    <dgm:pt modelId="{4691B0B5-55D7-47DE-9ED9-18FBDE939CE3}">
      <dgm:prSet/>
      <dgm:spPr/>
      <dgm:t>
        <a:bodyPr/>
        <a:lstStyle/>
        <a:p>
          <a:pPr rtl="0"/>
          <a:r>
            <a:rPr lang="pt-BR" dirty="0" smtClean="0"/>
            <a:t>Quem é consultado para execução da atividade</a:t>
          </a:r>
          <a:endParaRPr lang="pt-BR" dirty="0"/>
        </a:p>
      </dgm:t>
    </dgm:pt>
    <dgm:pt modelId="{A382D1AA-B8F9-4045-88C6-4A255D540755}" type="parTrans" cxnId="{A65292EA-EE46-48F7-992A-B33D6F3F4701}">
      <dgm:prSet/>
      <dgm:spPr/>
    </dgm:pt>
    <dgm:pt modelId="{BBB65FF4-BCF5-4F9A-8E2F-1223D47BD466}" type="sibTrans" cxnId="{A65292EA-EE46-48F7-992A-B33D6F3F4701}">
      <dgm:prSet/>
      <dgm:spPr/>
    </dgm:pt>
    <dgm:pt modelId="{1357134F-EB8A-447D-9257-76206E6F3A29}">
      <dgm:prSet/>
      <dgm:spPr/>
      <dgm:t>
        <a:bodyPr/>
        <a:lstStyle/>
        <a:p>
          <a:pPr rtl="0"/>
          <a:r>
            <a:rPr lang="pt-BR" dirty="0" smtClean="0"/>
            <a:t>Quem é informado do resultado da atividade</a:t>
          </a:r>
          <a:endParaRPr lang="pt-BR" dirty="0"/>
        </a:p>
      </dgm:t>
    </dgm:pt>
    <dgm:pt modelId="{0B02F796-69B5-4A1B-BD22-39D7FDD9397C}" type="parTrans" cxnId="{7AEAD8E0-0684-43D7-8F31-82F9400C46E5}">
      <dgm:prSet/>
      <dgm:spPr/>
    </dgm:pt>
    <dgm:pt modelId="{65B1BBC6-5871-430A-AD05-B0B418C15A1D}" type="sibTrans" cxnId="{7AEAD8E0-0684-43D7-8F31-82F9400C46E5}">
      <dgm:prSet/>
      <dgm:spPr/>
    </dgm:pt>
    <dgm:pt modelId="{CD97FC81-6C70-4964-B71E-0635FB1CA38D}" type="pres">
      <dgm:prSet presAssocID="{D6A915C0-A618-4766-829D-5C85230D5E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2D4A47B-F8CC-48DF-8D52-D8A3A452A521}" type="pres">
      <dgm:prSet presAssocID="{0187DD4E-CB57-4F75-B433-FE49F6E8CD3A}" presName="composite" presStyleCnt="0"/>
      <dgm:spPr/>
    </dgm:pt>
    <dgm:pt modelId="{304A9AE3-1DF7-48EF-B35C-B22786F123B4}" type="pres">
      <dgm:prSet presAssocID="{0187DD4E-CB57-4F75-B433-FE49F6E8CD3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063A2D-70CD-45F3-95F0-10EC235D8DD4}" type="pres">
      <dgm:prSet presAssocID="{0187DD4E-CB57-4F75-B433-FE49F6E8CD3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66D582-62A2-461D-881F-4BB7A471652C}" type="pres">
      <dgm:prSet presAssocID="{D3E7AF4A-83B1-45D8-AFAA-E3F9B72F1AC0}" presName="space" presStyleCnt="0"/>
      <dgm:spPr/>
    </dgm:pt>
    <dgm:pt modelId="{32BCA6A2-7701-4414-BDA2-B053820F98DB}" type="pres">
      <dgm:prSet presAssocID="{1AEFF041-9492-4041-A4A7-749E8EA6D2C1}" presName="composite" presStyleCnt="0"/>
      <dgm:spPr/>
    </dgm:pt>
    <dgm:pt modelId="{1905DB42-6289-4782-B715-C728DCEDF749}" type="pres">
      <dgm:prSet presAssocID="{1AEFF041-9492-4041-A4A7-749E8EA6D2C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0BA016-77B8-4809-A17D-37AE6D2C5D5B}" type="pres">
      <dgm:prSet presAssocID="{1AEFF041-9492-4041-A4A7-749E8EA6D2C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D826A7-A939-4971-A488-183261EB2463}" type="pres">
      <dgm:prSet presAssocID="{C0157AEB-72D5-40D2-8082-813D5B1D3D13}" presName="space" presStyleCnt="0"/>
      <dgm:spPr/>
    </dgm:pt>
    <dgm:pt modelId="{E3C7574B-E10D-46F1-932A-84562C201E4A}" type="pres">
      <dgm:prSet presAssocID="{87B97157-B761-431F-9D56-715D99FC6C24}" presName="composite" presStyleCnt="0"/>
      <dgm:spPr/>
    </dgm:pt>
    <dgm:pt modelId="{3B54AD4E-77B8-4884-82E5-63D7EDD5126D}" type="pres">
      <dgm:prSet presAssocID="{87B97157-B761-431F-9D56-715D99FC6C2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F00D0B-1E47-4FA8-AAD9-DE65B5CD9BE2}" type="pres">
      <dgm:prSet presAssocID="{87B97157-B761-431F-9D56-715D99FC6C24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34AD58A-F83A-4304-AD4B-10013DE9311C}" type="pres">
      <dgm:prSet presAssocID="{4310590D-4AF5-4DA4-9584-C5CC0BB6A3BC}" presName="space" presStyleCnt="0"/>
      <dgm:spPr/>
    </dgm:pt>
    <dgm:pt modelId="{3F05165E-A1C9-4845-89E0-5D5E962BA188}" type="pres">
      <dgm:prSet presAssocID="{D80A83B8-4215-4473-A166-5A8600642A9F}" presName="composite" presStyleCnt="0"/>
      <dgm:spPr/>
    </dgm:pt>
    <dgm:pt modelId="{E5933ABC-F08C-4B7A-820E-1ABAFB3FE3A6}" type="pres">
      <dgm:prSet presAssocID="{D80A83B8-4215-4473-A166-5A8600642A9F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964AD3-76D4-4165-9AD4-BFC1A597AE91}" type="pres">
      <dgm:prSet presAssocID="{D80A83B8-4215-4473-A166-5A8600642A9F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BD42685-80EE-7841-A16E-93023BE399AD}" type="presOf" srcId="{E4EE18A6-C3D1-4E34-9306-8A9257C9C0F0}" destId="{89063A2D-70CD-45F3-95F0-10EC235D8DD4}" srcOrd="0" destOrd="0" presId="urn:microsoft.com/office/officeart/2005/8/layout/hList1"/>
    <dgm:cxn modelId="{AA402ACC-A794-8A4F-B9BD-21B17D236CEA}" type="presOf" srcId="{D80A83B8-4215-4473-A166-5A8600642A9F}" destId="{E5933ABC-F08C-4B7A-820E-1ABAFB3FE3A6}" srcOrd="0" destOrd="0" presId="urn:microsoft.com/office/officeart/2005/8/layout/hList1"/>
    <dgm:cxn modelId="{7AEAD8E0-0684-43D7-8F31-82F9400C46E5}" srcId="{D80A83B8-4215-4473-A166-5A8600642A9F}" destId="{1357134F-EB8A-447D-9257-76206E6F3A29}" srcOrd="0" destOrd="0" parTransId="{0B02F796-69B5-4A1B-BD22-39D7FDD9397C}" sibTransId="{65B1BBC6-5871-430A-AD05-B0B418C15A1D}"/>
    <dgm:cxn modelId="{2756AD6E-72E7-4D6F-985B-F71ACAE391E4}" srcId="{D6A915C0-A618-4766-829D-5C85230D5EA7}" destId="{87B97157-B761-431F-9D56-715D99FC6C24}" srcOrd="2" destOrd="0" parTransId="{4D1DAFD9-9D84-42DD-8E9E-C5DB797AED2F}" sibTransId="{4310590D-4AF5-4DA4-9584-C5CC0BB6A3BC}"/>
    <dgm:cxn modelId="{4A86DCD0-E99E-E84C-957C-234CA502F2F5}" type="presOf" srcId="{0187DD4E-CB57-4F75-B433-FE49F6E8CD3A}" destId="{304A9AE3-1DF7-48EF-B35C-B22786F123B4}" srcOrd="0" destOrd="0" presId="urn:microsoft.com/office/officeart/2005/8/layout/hList1"/>
    <dgm:cxn modelId="{DF356499-8C08-E54D-B9F5-9A7CBEA84BA1}" type="presOf" srcId="{87B97157-B761-431F-9D56-715D99FC6C24}" destId="{3B54AD4E-77B8-4884-82E5-63D7EDD5126D}" srcOrd="0" destOrd="0" presId="urn:microsoft.com/office/officeart/2005/8/layout/hList1"/>
    <dgm:cxn modelId="{F46A7A6F-B809-4303-92CA-E29A3D232B50}" srcId="{1AEFF041-9492-4041-A4A7-749E8EA6D2C1}" destId="{8FC7BB3D-3C36-4818-8C27-D805A0669CF8}" srcOrd="0" destOrd="0" parTransId="{F684B7FD-FAAE-4A98-A9FD-3FBADA5C0F13}" sibTransId="{E169DF50-F4A7-4EC4-AAFF-B02FA2B7F214}"/>
    <dgm:cxn modelId="{A65292EA-EE46-48F7-992A-B33D6F3F4701}" srcId="{87B97157-B761-431F-9D56-715D99FC6C24}" destId="{4691B0B5-55D7-47DE-9ED9-18FBDE939CE3}" srcOrd="0" destOrd="0" parTransId="{A382D1AA-B8F9-4045-88C6-4A255D540755}" sibTransId="{BBB65FF4-BCF5-4F9A-8E2F-1223D47BD466}"/>
    <dgm:cxn modelId="{D46C9DB0-4459-E249-B796-EF8217EC4335}" type="presOf" srcId="{1AEFF041-9492-4041-A4A7-749E8EA6D2C1}" destId="{1905DB42-6289-4782-B715-C728DCEDF749}" srcOrd="0" destOrd="0" presId="urn:microsoft.com/office/officeart/2005/8/layout/hList1"/>
    <dgm:cxn modelId="{CE66CA1F-B87B-9044-8CB7-1F36EB294FE4}" type="presOf" srcId="{1357134F-EB8A-447D-9257-76206E6F3A29}" destId="{23964AD3-76D4-4165-9AD4-BFC1A597AE91}" srcOrd="0" destOrd="0" presId="urn:microsoft.com/office/officeart/2005/8/layout/hList1"/>
    <dgm:cxn modelId="{96315A5B-9FED-4125-8175-25F562505AAD}" srcId="{D6A915C0-A618-4766-829D-5C85230D5EA7}" destId="{1AEFF041-9492-4041-A4A7-749E8EA6D2C1}" srcOrd="1" destOrd="0" parTransId="{A9C91BB2-CB39-4659-866A-260478910691}" sibTransId="{C0157AEB-72D5-40D2-8082-813D5B1D3D13}"/>
    <dgm:cxn modelId="{CE32A682-0365-4E9C-9449-5C1D081DE002}" srcId="{0187DD4E-CB57-4F75-B433-FE49F6E8CD3A}" destId="{E4EE18A6-C3D1-4E34-9306-8A9257C9C0F0}" srcOrd="0" destOrd="0" parTransId="{32FC69B6-B296-4124-A591-E496842B978B}" sibTransId="{4659F1AF-8231-4913-8B3B-7011FE0A8F3C}"/>
    <dgm:cxn modelId="{CD4E8549-6030-410D-A563-20BC91353598}" srcId="{D6A915C0-A618-4766-829D-5C85230D5EA7}" destId="{0187DD4E-CB57-4F75-B433-FE49F6E8CD3A}" srcOrd="0" destOrd="0" parTransId="{2231FED5-3E18-49A6-BD1C-1654E5BB0ECE}" sibTransId="{D3E7AF4A-83B1-45D8-AFAA-E3F9B72F1AC0}"/>
    <dgm:cxn modelId="{0AC146D1-DA02-4629-8BBC-B11D8D34E966}" srcId="{D6A915C0-A618-4766-829D-5C85230D5EA7}" destId="{D80A83B8-4215-4473-A166-5A8600642A9F}" srcOrd="3" destOrd="0" parTransId="{91482D8A-5CB3-4D45-8725-87BB1BE26B84}" sibTransId="{5EC9AB70-27D2-4138-99BB-96FD9CB267E7}"/>
    <dgm:cxn modelId="{BD7334F3-24EF-0F45-9316-463B88078572}" type="presOf" srcId="{D6A915C0-A618-4766-829D-5C85230D5EA7}" destId="{CD97FC81-6C70-4964-B71E-0635FB1CA38D}" srcOrd="0" destOrd="0" presId="urn:microsoft.com/office/officeart/2005/8/layout/hList1"/>
    <dgm:cxn modelId="{9EECB953-308B-C84E-BF9C-41D2641508AD}" type="presOf" srcId="{8FC7BB3D-3C36-4818-8C27-D805A0669CF8}" destId="{120BA016-77B8-4809-A17D-37AE6D2C5D5B}" srcOrd="0" destOrd="0" presId="urn:microsoft.com/office/officeart/2005/8/layout/hList1"/>
    <dgm:cxn modelId="{3148A502-2DE3-3847-8B76-B2C5848103C7}" type="presOf" srcId="{4691B0B5-55D7-47DE-9ED9-18FBDE939CE3}" destId="{BAF00D0B-1E47-4FA8-AAD9-DE65B5CD9BE2}" srcOrd="0" destOrd="0" presId="urn:microsoft.com/office/officeart/2005/8/layout/hList1"/>
    <dgm:cxn modelId="{3051FDB8-DF10-E04C-AE2B-545DC7046E0F}" type="presParOf" srcId="{CD97FC81-6C70-4964-B71E-0635FB1CA38D}" destId="{92D4A47B-F8CC-48DF-8D52-D8A3A452A521}" srcOrd="0" destOrd="0" presId="urn:microsoft.com/office/officeart/2005/8/layout/hList1"/>
    <dgm:cxn modelId="{BB56A0E0-7A22-BB42-AAFD-A382C2D07584}" type="presParOf" srcId="{92D4A47B-F8CC-48DF-8D52-D8A3A452A521}" destId="{304A9AE3-1DF7-48EF-B35C-B22786F123B4}" srcOrd="0" destOrd="0" presId="urn:microsoft.com/office/officeart/2005/8/layout/hList1"/>
    <dgm:cxn modelId="{9B5063CA-3923-A14E-96D3-68C1B96F7B7F}" type="presParOf" srcId="{92D4A47B-F8CC-48DF-8D52-D8A3A452A521}" destId="{89063A2D-70CD-45F3-95F0-10EC235D8DD4}" srcOrd="1" destOrd="0" presId="urn:microsoft.com/office/officeart/2005/8/layout/hList1"/>
    <dgm:cxn modelId="{E3087B21-A2D1-444E-938F-6D88A546702B}" type="presParOf" srcId="{CD97FC81-6C70-4964-B71E-0635FB1CA38D}" destId="{1966D582-62A2-461D-881F-4BB7A471652C}" srcOrd="1" destOrd="0" presId="urn:microsoft.com/office/officeart/2005/8/layout/hList1"/>
    <dgm:cxn modelId="{9585C1A0-804E-9A42-8760-25608983D4A7}" type="presParOf" srcId="{CD97FC81-6C70-4964-B71E-0635FB1CA38D}" destId="{32BCA6A2-7701-4414-BDA2-B053820F98DB}" srcOrd="2" destOrd="0" presId="urn:microsoft.com/office/officeart/2005/8/layout/hList1"/>
    <dgm:cxn modelId="{0138F61C-1E56-644F-8A3F-F1EF6B2B8534}" type="presParOf" srcId="{32BCA6A2-7701-4414-BDA2-B053820F98DB}" destId="{1905DB42-6289-4782-B715-C728DCEDF749}" srcOrd="0" destOrd="0" presId="urn:microsoft.com/office/officeart/2005/8/layout/hList1"/>
    <dgm:cxn modelId="{ACF5E10B-92FD-944A-A070-691AE86071E3}" type="presParOf" srcId="{32BCA6A2-7701-4414-BDA2-B053820F98DB}" destId="{120BA016-77B8-4809-A17D-37AE6D2C5D5B}" srcOrd="1" destOrd="0" presId="urn:microsoft.com/office/officeart/2005/8/layout/hList1"/>
    <dgm:cxn modelId="{BC0ECBAF-E606-C546-A9E5-510CF77EDA71}" type="presParOf" srcId="{CD97FC81-6C70-4964-B71E-0635FB1CA38D}" destId="{CFD826A7-A939-4971-A488-183261EB2463}" srcOrd="3" destOrd="0" presId="urn:microsoft.com/office/officeart/2005/8/layout/hList1"/>
    <dgm:cxn modelId="{B5444202-B3D1-5A43-9523-FDEBF11E289C}" type="presParOf" srcId="{CD97FC81-6C70-4964-B71E-0635FB1CA38D}" destId="{E3C7574B-E10D-46F1-932A-84562C201E4A}" srcOrd="4" destOrd="0" presId="urn:microsoft.com/office/officeart/2005/8/layout/hList1"/>
    <dgm:cxn modelId="{8398F3B9-1F8A-9447-9974-2093F9FCFA73}" type="presParOf" srcId="{E3C7574B-E10D-46F1-932A-84562C201E4A}" destId="{3B54AD4E-77B8-4884-82E5-63D7EDD5126D}" srcOrd="0" destOrd="0" presId="urn:microsoft.com/office/officeart/2005/8/layout/hList1"/>
    <dgm:cxn modelId="{FC68FD61-3FEB-D347-88DA-E1790A0A6B02}" type="presParOf" srcId="{E3C7574B-E10D-46F1-932A-84562C201E4A}" destId="{BAF00D0B-1E47-4FA8-AAD9-DE65B5CD9BE2}" srcOrd="1" destOrd="0" presId="urn:microsoft.com/office/officeart/2005/8/layout/hList1"/>
    <dgm:cxn modelId="{D5C82622-C548-5543-8390-81BF2B5C47AD}" type="presParOf" srcId="{CD97FC81-6C70-4964-B71E-0635FB1CA38D}" destId="{834AD58A-F83A-4304-AD4B-10013DE9311C}" srcOrd="5" destOrd="0" presId="urn:microsoft.com/office/officeart/2005/8/layout/hList1"/>
    <dgm:cxn modelId="{3937C24D-9876-E84D-8886-7967638070AE}" type="presParOf" srcId="{CD97FC81-6C70-4964-B71E-0635FB1CA38D}" destId="{3F05165E-A1C9-4845-89E0-5D5E962BA188}" srcOrd="6" destOrd="0" presId="urn:microsoft.com/office/officeart/2005/8/layout/hList1"/>
    <dgm:cxn modelId="{0CB0ED63-31EB-F347-B889-319E4C87B842}" type="presParOf" srcId="{3F05165E-A1C9-4845-89E0-5D5E962BA188}" destId="{E5933ABC-F08C-4B7A-820E-1ABAFB3FE3A6}" srcOrd="0" destOrd="0" presId="urn:microsoft.com/office/officeart/2005/8/layout/hList1"/>
    <dgm:cxn modelId="{88E84DE2-07C6-924A-8FA3-F8B8D04FA85B}" type="presParOf" srcId="{3F05165E-A1C9-4845-89E0-5D5E962BA188}" destId="{23964AD3-76D4-4165-9AD4-BFC1A597AE9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A9AE3-1DF7-48EF-B35C-B22786F123B4}">
      <dsp:nvSpPr>
        <dsp:cNvPr id="0" name=""/>
        <dsp:cNvSpPr/>
      </dsp:nvSpPr>
      <dsp:spPr>
        <a:xfrm>
          <a:off x="3061" y="19411"/>
          <a:ext cx="1841133" cy="432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R (</a:t>
          </a:r>
          <a:r>
            <a:rPr lang="pt-BR" sz="1500" kern="1200" dirty="0" err="1" smtClean="0"/>
            <a:t>responsible</a:t>
          </a:r>
          <a:r>
            <a:rPr lang="pt-BR" sz="1500" kern="1200" dirty="0" smtClean="0"/>
            <a:t>)</a:t>
          </a:r>
          <a:endParaRPr lang="pt-BR" sz="1500" kern="1200" dirty="0"/>
        </a:p>
      </dsp:txBody>
      <dsp:txXfrm>
        <a:off x="3061" y="19411"/>
        <a:ext cx="1841133" cy="432000"/>
      </dsp:txXfrm>
    </dsp:sp>
    <dsp:sp modelId="{89063A2D-70CD-45F3-95F0-10EC235D8DD4}">
      <dsp:nvSpPr>
        <dsp:cNvPr id="0" name=""/>
        <dsp:cNvSpPr/>
      </dsp:nvSpPr>
      <dsp:spPr>
        <a:xfrm>
          <a:off x="3061" y="451411"/>
          <a:ext cx="1841133" cy="10293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 Quem é responsável pela execução da atividade</a:t>
          </a:r>
          <a:endParaRPr lang="pt-BR" sz="1500" kern="1200" dirty="0"/>
        </a:p>
      </dsp:txBody>
      <dsp:txXfrm>
        <a:off x="3061" y="451411"/>
        <a:ext cx="1841133" cy="1029375"/>
      </dsp:txXfrm>
    </dsp:sp>
    <dsp:sp modelId="{1905DB42-6289-4782-B715-C728DCEDF749}">
      <dsp:nvSpPr>
        <dsp:cNvPr id="0" name=""/>
        <dsp:cNvSpPr/>
      </dsp:nvSpPr>
      <dsp:spPr>
        <a:xfrm>
          <a:off x="2101953" y="19411"/>
          <a:ext cx="1841133" cy="432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A (</a:t>
          </a:r>
          <a:r>
            <a:rPr lang="pt-BR" sz="1500" kern="1200" dirty="0" err="1" smtClean="0"/>
            <a:t>accountable</a:t>
          </a:r>
          <a:r>
            <a:rPr lang="pt-BR" sz="1500" kern="1200" dirty="0" smtClean="0"/>
            <a:t>)</a:t>
          </a:r>
          <a:endParaRPr lang="pt-BR" sz="1500" kern="1200" dirty="0"/>
        </a:p>
      </dsp:txBody>
      <dsp:txXfrm>
        <a:off x="2101953" y="19411"/>
        <a:ext cx="1841133" cy="432000"/>
      </dsp:txXfrm>
    </dsp:sp>
    <dsp:sp modelId="{120BA016-77B8-4809-A17D-37AE6D2C5D5B}">
      <dsp:nvSpPr>
        <dsp:cNvPr id="0" name=""/>
        <dsp:cNvSpPr/>
      </dsp:nvSpPr>
      <dsp:spPr>
        <a:xfrm>
          <a:off x="2101953" y="451411"/>
          <a:ext cx="1841133" cy="10293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Quem presta contas pelos resultados da atividade</a:t>
          </a:r>
          <a:endParaRPr lang="pt-BR" sz="1500" kern="1200" dirty="0"/>
        </a:p>
      </dsp:txBody>
      <dsp:txXfrm>
        <a:off x="2101953" y="451411"/>
        <a:ext cx="1841133" cy="1029375"/>
      </dsp:txXfrm>
    </dsp:sp>
    <dsp:sp modelId="{3B54AD4E-77B8-4884-82E5-63D7EDD5126D}">
      <dsp:nvSpPr>
        <dsp:cNvPr id="0" name=""/>
        <dsp:cNvSpPr/>
      </dsp:nvSpPr>
      <dsp:spPr>
        <a:xfrm>
          <a:off x="4200845" y="19411"/>
          <a:ext cx="1841133" cy="432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C (</a:t>
          </a:r>
          <a:r>
            <a:rPr lang="pt-BR" sz="1500" kern="1200" dirty="0" err="1" smtClean="0"/>
            <a:t>consulted</a:t>
          </a:r>
          <a:r>
            <a:rPr lang="pt-BR" sz="1500" kern="1200" dirty="0" smtClean="0"/>
            <a:t>)</a:t>
          </a:r>
          <a:endParaRPr lang="pt-BR" sz="1500" kern="1200" dirty="0"/>
        </a:p>
      </dsp:txBody>
      <dsp:txXfrm>
        <a:off x="4200845" y="19411"/>
        <a:ext cx="1841133" cy="432000"/>
      </dsp:txXfrm>
    </dsp:sp>
    <dsp:sp modelId="{BAF00D0B-1E47-4FA8-AAD9-DE65B5CD9BE2}">
      <dsp:nvSpPr>
        <dsp:cNvPr id="0" name=""/>
        <dsp:cNvSpPr/>
      </dsp:nvSpPr>
      <dsp:spPr>
        <a:xfrm>
          <a:off x="4200845" y="451411"/>
          <a:ext cx="1841133" cy="10293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Quem é consultado para execução da atividade</a:t>
          </a:r>
          <a:endParaRPr lang="pt-BR" sz="1500" kern="1200" dirty="0"/>
        </a:p>
      </dsp:txBody>
      <dsp:txXfrm>
        <a:off x="4200845" y="451411"/>
        <a:ext cx="1841133" cy="1029375"/>
      </dsp:txXfrm>
    </dsp:sp>
    <dsp:sp modelId="{E5933ABC-F08C-4B7A-820E-1ABAFB3FE3A6}">
      <dsp:nvSpPr>
        <dsp:cNvPr id="0" name=""/>
        <dsp:cNvSpPr/>
      </dsp:nvSpPr>
      <dsp:spPr>
        <a:xfrm>
          <a:off x="6299737" y="19411"/>
          <a:ext cx="1841133" cy="432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I (</a:t>
          </a:r>
          <a:r>
            <a:rPr lang="pt-BR" sz="1500" kern="1200" dirty="0" err="1" smtClean="0"/>
            <a:t>informed</a:t>
          </a:r>
          <a:r>
            <a:rPr lang="pt-BR" sz="1500" kern="1200" dirty="0" smtClean="0"/>
            <a:t>)</a:t>
          </a:r>
          <a:endParaRPr lang="pt-BR" sz="1500" kern="1200" dirty="0"/>
        </a:p>
      </dsp:txBody>
      <dsp:txXfrm>
        <a:off x="6299737" y="19411"/>
        <a:ext cx="1841133" cy="432000"/>
      </dsp:txXfrm>
    </dsp:sp>
    <dsp:sp modelId="{23964AD3-76D4-4165-9AD4-BFC1A597AE91}">
      <dsp:nvSpPr>
        <dsp:cNvPr id="0" name=""/>
        <dsp:cNvSpPr/>
      </dsp:nvSpPr>
      <dsp:spPr>
        <a:xfrm>
          <a:off x="6299737" y="451411"/>
          <a:ext cx="1841133" cy="10293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Quem é informado do resultado da atividade</a:t>
          </a:r>
          <a:endParaRPr lang="pt-BR" sz="1500" kern="1200" dirty="0"/>
        </a:p>
      </dsp:txBody>
      <dsp:txXfrm>
        <a:off x="6299737" y="451411"/>
        <a:ext cx="1841133" cy="1029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18853-2E93-8C41-9192-5052BA58C471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970F4-1235-604C-BF61-7630C216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6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8100F4B-5BA1-3C45-9292-101192500EE8}" type="slidenum">
              <a:rPr lang="pt-BR"/>
              <a:pPr eaLnBrk="1" hangingPunct="1"/>
              <a:t>1</a:t>
            </a:fld>
            <a:endParaRPr lang="pt-B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65030C-B27E-5448-A0B6-BD99991832F5}" type="slidenum">
              <a:rPr lang="pt-BR"/>
              <a:pPr eaLnBrk="1" hangingPunct="1"/>
              <a:t>13</a:t>
            </a:fld>
            <a:endParaRPr lang="pt-B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DBF951-6A2E-824D-9441-508D27A228E5}" type="slidenum">
              <a:rPr lang="pt-BR"/>
              <a:pPr eaLnBrk="1" hangingPunct="1"/>
              <a:t>14</a:t>
            </a:fld>
            <a:endParaRPr lang="pt-BR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057B58-4DBD-724E-98E7-D48374933C0A}" type="slidenum">
              <a:rPr lang="pt-BR"/>
              <a:pPr eaLnBrk="1" hangingPunct="1"/>
              <a:t>15</a:t>
            </a:fld>
            <a:endParaRPr lang="pt-B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21BBA19-DB19-BF41-AE2C-A54D0117D78F}" type="slidenum">
              <a:rPr lang="pt-BR"/>
              <a:pPr eaLnBrk="1" hangingPunct="1"/>
              <a:t>16</a:t>
            </a:fld>
            <a:endParaRPr lang="pt-B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CBDFD2-E616-F349-A9D0-EB568E197068}" type="slidenum">
              <a:rPr lang="pt-BR"/>
              <a:pPr eaLnBrk="1" hangingPunct="1"/>
              <a:t>17</a:t>
            </a:fld>
            <a:endParaRPr lang="pt-B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DF6DE25-DF9F-3A41-BF3C-71BD512E553E}" type="slidenum">
              <a:rPr lang="pt-BR"/>
              <a:pPr eaLnBrk="1" hangingPunct="1"/>
              <a:t>18</a:t>
            </a:fld>
            <a:endParaRPr lang="pt-B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60BE1A-45AF-2C4D-BC0B-1E1B57CB6875}" type="slidenum">
              <a:rPr lang="pt-BR"/>
              <a:pPr eaLnBrk="1" hangingPunct="1"/>
              <a:t>20</a:t>
            </a:fld>
            <a:endParaRPr lang="pt-B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CB31D9-D08B-3142-B70E-79F618AA25E3}" type="slidenum">
              <a:rPr lang="pt-BR"/>
              <a:pPr eaLnBrk="1" hangingPunct="1"/>
              <a:t>22</a:t>
            </a:fld>
            <a:endParaRPr lang="pt-B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88F4F19-7997-C542-BA86-470DB00964D1}" type="slidenum">
              <a:rPr lang="pt-BR"/>
              <a:pPr eaLnBrk="1" hangingPunct="1"/>
              <a:t>23</a:t>
            </a:fld>
            <a:endParaRPr lang="pt-B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64CC1C7-B464-E34B-8858-452A0CBD8DF4}" type="slidenum">
              <a:rPr lang="pt-BR"/>
              <a:pPr eaLnBrk="1" hangingPunct="1"/>
              <a:t>24</a:t>
            </a:fld>
            <a:endParaRPr lang="pt-BR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B602824-4305-E241-B6B0-B909E183155F}" type="slidenum">
              <a:rPr lang="pt-BR"/>
              <a:pPr eaLnBrk="1" hangingPunct="1"/>
              <a:t>2</a:t>
            </a:fld>
            <a:endParaRPr lang="pt-B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1A1379-212A-5041-ADAC-B8C6F08C5BA4}" type="slidenum">
              <a:rPr lang="pt-BR"/>
              <a:pPr eaLnBrk="1" hangingPunct="1"/>
              <a:t>25</a:t>
            </a:fld>
            <a:endParaRPr lang="pt-B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2A3DC5E-FA5D-1744-A088-7EF6506CC253}" type="slidenum">
              <a:rPr lang="pt-BR"/>
              <a:pPr eaLnBrk="1" hangingPunct="1"/>
              <a:t>26</a:t>
            </a:fld>
            <a:endParaRPr lang="pt-B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E4C571-73DA-784C-A009-8D1BB79FEB2C}" type="slidenum">
              <a:rPr lang="pt-BR"/>
              <a:pPr eaLnBrk="1" hangingPunct="1"/>
              <a:t>28</a:t>
            </a:fld>
            <a:endParaRPr 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C0A7056-D2E9-4642-9A63-03BEAE051AFC}" type="slidenum">
              <a:rPr lang="pt-BR"/>
              <a:pPr eaLnBrk="1" hangingPunct="1"/>
              <a:t>29</a:t>
            </a:fld>
            <a:endParaRPr lang="pt-BR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60E4956-29D0-9041-A1BE-425AD87B40A3}" type="slidenum">
              <a:rPr lang="pt-BR"/>
              <a:pPr eaLnBrk="1" hangingPunct="1"/>
              <a:t>30</a:t>
            </a:fld>
            <a:endParaRPr lang="pt-B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19E5EFC-1B51-D94C-A9EF-DB774D0695A6}" type="slidenum">
              <a:rPr lang="pt-BR"/>
              <a:pPr eaLnBrk="1" hangingPunct="1"/>
              <a:t>31</a:t>
            </a:fld>
            <a:endParaRPr lang="pt-B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8853A85-5ADE-CF47-B23B-B2AE2523BA70}" type="slidenum">
              <a:rPr lang="pt-BR"/>
              <a:pPr eaLnBrk="1" hangingPunct="1"/>
              <a:t>32</a:t>
            </a:fld>
            <a:endParaRPr lang="pt-B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FAA390-3859-0E49-BAE4-E18F6BE2E5E5}" type="slidenum">
              <a:rPr lang="pt-BR"/>
              <a:pPr eaLnBrk="1" hangingPunct="1"/>
              <a:t>33</a:t>
            </a:fld>
            <a:endParaRPr lang="pt-B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31B464B-B052-2D4A-9C12-7BF99BFC07C6}" type="slidenum">
              <a:rPr lang="pt-BR"/>
              <a:pPr eaLnBrk="1" hangingPunct="1"/>
              <a:t>34</a:t>
            </a:fld>
            <a:endParaRPr lang="pt-B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DD6CE9-9690-694C-8127-DBED2ECC1115}" type="slidenum">
              <a:rPr lang="pt-BR"/>
              <a:pPr eaLnBrk="1" hangingPunct="1"/>
              <a:t>45</a:t>
            </a:fld>
            <a:endParaRPr lang="pt-BR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93D3DA-BA59-E447-9AC2-E24C6350B674}" type="slidenum">
              <a:rPr lang="pt-BR"/>
              <a:pPr eaLnBrk="1" hangingPunct="1"/>
              <a:t>5</a:t>
            </a:fld>
            <a:endParaRPr lang="pt-B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6B7AB5F-AC77-A947-9CC4-A62C1E60D13B}" type="slidenum">
              <a:rPr lang="pt-BR"/>
              <a:pPr eaLnBrk="1" hangingPunct="1"/>
              <a:t>53</a:t>
            </a:fld>
            <a:endParaRPr lang="pt-B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D78DD3-AF41-0D42-BDA8-C3413D552B65}" type="slidenum">
              <a:rPr lang="pt-BR"/>
              <a:pPr eaLnBrk="1" hangingPunct="1"/>
              <a:t>67</a:t>
            </a:fld>
            <a:endParaRPr lang="pt-B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73CDABF-CAFD-BB4F-ADA1-B8F0377EBC47}" type="slidenum">
              <a:rPr lang="pt-BR"/>
              <a:pPr eaLnBrk="1" hangingPunct="1"/>
              <a:t>7</a:t>
            </a:fld>
            <a:endParaRPr lang="pt-B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2D4E207-1E97-CA44-8D0B-CB1CD76F5984}" type="slidenum">
              <a:rPr lang="pt-BR"/>
              <a:pPr eaLnBrk="1" hangingPunct="1"/>
              <a:t>8</a:t>
            </a:fld>
            <a:endParaRPr lang="pt-BR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4FBA9F0-7339-BC4D-BA08-41F53BD0F8AE}" type="slidenum">
              <a:rPr lang="pt-BR"/>
              <a:pPr eaLnBrk="1" hangingPunct="1"/>
              <a:t>9</a:t>
            </a:fld>
            <a:endParaRPr lang="pt-B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3BCA9-A675-F340-B64A-87320F00A3D4}" type="slidenum">
              <a:rPr lang="pt-BR"/>
              <a:pPr eaLnBrk="1" hangingPunct="1"/>
              <a:t>10</a:t>
            </a:fld>
            <a:endParaRPr lang="pt-BR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F7A11C5-D755-AE46-A448-CCECD8DA07AA}" type="slidenum">
              <a:rPr lang="pt-BR"/>
              <a:pPr eaLnBrk="1" hangingPunct="1"/>
              <a:t>11</a:t>
            </a:fld>
            <a:endParaRPr lang="pt-B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4D6EF3-FCD2-034C-91B6-EFBBF794F799}" type="slidenum">
              <a:rPr lang="pt-BR"/>
              <a:pPr eaLnBrk="1" hangingPunct="1"/>
              <a:t>12</a:t>
            </a:fld>
            <a:endParaRPr lang="pt-BR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98F5111-9AEC-8549-BCD9-FC159DF92E76}" type="datetimeFigureOut">
              <a:rPr lang="en-US" smtClean="0"/>
              <a:t>22/10/12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4FCE265-B1DC-5B41-AD7D-C737F65F84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aca.org/COBIT/Pages/default.asp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z="3600" dirty="0">
                <a:latin typeface="Arial" charset="0"/>
              </a:rPr>
              <a:t>Governança de TI</a:t>
            </a:r>
            <a:br>
              <a:rPr lang="pt-BR" sz="3600" dirty="0">
                <a:latin typeface="Arial" charset="0"/>
              </a:rPr>
            </a:br>
            <a:r>
              <a:rPr lang="pt-BR" sz="3200" dirty="0">
                <a:latin typeface="Arial" charset="0"/>
              </a:rPr>
              <a:t>COBIT</a:t>
            </a:r>
            <a:br>
              <a:rPr lang="pt-BR" sz="3200" dirty="0">
                <a:latin typeface="Arial" charset="0"/>
              </a:rPr>
            </a:br>
            <a:endParaRPr lang="pt-BR" dirty="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None/>
            </a:pPr>
            <a:r>
              <a:rPr lang="pt-BR" dirty="0">
                <a:latin typeface="Arial" charset="0"/>
              </a:rPr>
              <a:t>Referência: </a:t>
            </a:r>
          </a:p>
          <a:p>
            <a:pPr eaLnBrk="1" hangingPunct="1">
              <a:buFont typeface="Wingdings" charset="0"/>
              <a:buNone/>
            </a:pPr>
            <a:r>
              <a:rPr lang="pt-BR" dirty="0">
                <a:latin typeface="Arial" charset="0"/>
              </a:rPr>
              <a:t>COBIT Framework</a:t>
            </a:r>
          </a:p>
          <a:p>
            <a:pPr eaLnBrk="1" hangingPunct="1">
              <a:buFont typeface="Wingdings" charset="0"/>
              <a:buNone/>
            </a:pPr>
            <a:r>
              <a:rPr lang="pt-BR" dirty="0">
                <a:latin typeface="Arial" charset="0"/>
              </a:rPr>
              <a:t>Versão 4.1</a:t>
            </a:r>
          </a:p>
        </p:txBody>
      </p:sp>
    </p:spTree>
    <p:extLst>
      <p:ext uri="{BB962C8B-B14F-4D97-AF65-F5344CB8AC3E}">
        <p14:creationId xmlns:p14="http://schemas.microsoft.com/office/powerpoint/2010/main" val="335613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Princípios básicos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2400" dirty="0">
                <a:latin typeface="Arial" charset="0"/>
              </a:rPr>
              <a:t>Objetivos de negócios requerem </a:t>
            </a:r>
            <a:r>
              <a:rPr lang="pt-BR" sz="2400" dirty="0" smtClean="0">
                <a:latin typeface="Arial" charset="0"/>
              </a:rPr>
              <a:t>informações</a:t>
            </a:r>
          </a:p>
          <a:p>
            <a:pPr eaLnBrk="1" hangingPunct="1"/>
            <a:endParaRPr lang="pt-BR" sz="2400" dirty="0">
              <a:latin typeface="Arial" charset="0"/>
            </a:endParaRPr>
          </a:p>
          <a:p>
            <a:pPr eaLnBrk="1" hangingPunct="1"/>
            <a:r>
              <a:rPr lang="pt-BR" sz="2400" dirty="0" smtClean="0">
                <a:latin typeface="Arial" charset="0"/>
              </a:rPr>
              <a:t>Informações </a:t>
            </a:r>
            <a:r>
              <a:rPr lang="pt-BR" sz="2400" dirty="0">
                <a:latin typeface="Arial" charset="0"/>
              </a:rPr>
              <a:t>são produzidas por recursos de TI </a:t>
            </a:r>
            <a:endParaRPr lang="pt-BR" sz="2400" dirty="0" smtClean="0">
              <a:latin typeface="Arial" charset="0"/>
            </a:endParaRPr>
          </a:p>
          <a:p>
            <a:pPr eaLnBrk="1" hangingPunct="1"/>
            <a:endParaRPr lang="pt-BR" sz="2400" dirty="0">
              <a:latin typeface="Arial" charset="0"/>
            </a:endParaRPr>
          </a:p>
          <a:p>
            <a:pPr eaLnBrk="1" hangingPunct="1"/>
            <a:r>
              <a:rPr lang="pt-BR" sz="2400" dirty="0" smtClean="0">
                <a:latin typeface="Arial" charset="0"/>
              </a:rPr>
              <a:t>Recursos </a:t>
            </a:r>
            <a:r>
              <a:rPr lang="pt-BR" sz="2400" dirty="0">
                <a:latin typeface="Arial" charset="0"/>
              </a:rPr>
              <a:t>de TI são gerenciados por processos </a:t>
            </a:r>
            <a:endParaRPr lang="pt-BR" sz="2400" dirty="0" smtClean="0">
              <a:latin typeface="Arial" charset="0"/>
            </a:endParaRPr>
          </a:p>
          <a:p>
            <a:pPr eaLnBrk="1" hangingPunct="1"/>
            <a:endParaRPr lang="pt-BR" sz="2400" dirty="0">
              <a:latin typeface="Arial" charset="0"/>
            </a:endParaRPr>
          </a:p>
          <a:p>
            <a:pPr eaLnBrk="1" hangingPunct="1"/>
            <a:r>
              <a:rPr lang="pt-BR" sz="2400" dirty="0" smtClean="0">
                <a:latin typeface="Arial" charset="0"/>
              </a:rPr>
              <a:t>Processos </a:t>
            </a:r>
            <a:r>
              <a:rPr lang="pt-BR" sz="2400" dirty="0">
                <a:latin typeface="Arial" charset="0"/>
              </a:rPr>
              <a:t>devem ser </a:t>
            </a:r>
            <a:r>
              <a:rPr lang="pt-BR" sz="2400" dirty="0" smtClean="0">
                <a:latin typeface="Arial" charset="0"/>
              </a:rPr>
              <a:t>controlados</a:t>
            </a:r>
            <a:endParaRPr lang="pt-BR" sz="2400" dirty="0">
              <a:latin typeface="Arial" charset="0"/>
            </a:endParaRPr>
          </a:p>
        </p:txBody>
      </p:sp>
      <p:sp>
        <p:nvSpPr>
          <p:cNvPr id="1126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CB920A-0066-9644-B3FC-A156B6CCCAFD}" type="slidenum">
              <a:rPr lang="pt-BR">
                <a:solidFill>
                  <a:schemeClr val="accent1"/>
                </a:solidFill>
              </a:rPr>
              <a:pPr eaLnBrk="1" hangingPunct="1"/>
              <a:t>10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731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Princípios básicos</a:t>
            </a:r>
          </a:p>
        </p:txBody>
      </p:sp>
      <p:sp>
        <p:nvSpPr>
          <p:cNvPr id="1229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A65B84-08F3-1D4B-A162-D0CE0DBC503E}" type="slidenum">
              <a:rPr lang="pt-BR">
                <a:solidFill>
                  <a:schemeClr val="accent1"/>
                </a:solidFill>
              </a:rPr>
              <a:pPr eaLnBrk="1" hangingPunct="1"/>
              <a:t>11</a:t>
            </a:fld>
            <a:endParaRPr lang="pt-BR">
              <a:solidFill>
                <a:schemeClr val="accent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3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7700" y="1310092"/>
            <a:ext cx="7202695" cy="5106154"/>
          </a:xfrm>
          <a:prstGeom prst="rect">
            <a:avLst/>
          </a:prstGeom>
          <a:solidFill>
            <a:srgbClr val="FFFFFF">
              <a:alpha val="79999"/>
            </a:srgbClr>
          </a:solidFill>
        </p:spPr>
      </p:pic>
    </p:spTree>
    <p:extLst>
      <p:ext uri="{BB962C8B-B14F-4D97-AF65-F5344CB8AC3E}">
        <p14:creationId xmlns:p14="http://schemas.microsoft.com/office/powerpoint/2010/main" val="7233577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Características gerais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2400" dirty="0">
                <a:latin typeface="Arial" charset="0"/>
              </a:rPr>
              <a:t>Foco no negócio</a:t>
            </a:r>
          </a:p>
          <a:p>
            <a:pPr eaLnBrk="1" hangingPunct="1"/>
            <a:endParaRPr lang="pt-BR" sz="2400" dirty="0" smtClean="0">
              <a:latin typeface="Arial" charset="0"/>
            </a:endParaRPr>
          </a:p>
          <a:p>
            <a:pPr eaLnBrk="1" hangingPunct="1"/>
            <a:r>
              <a:rPr lang="pt-BR" sz="2400" dirty="0" smtClean="0">
                <a:latin typeface="Arial" charset="0"/>
              </a:rPr>
              <a:t>Orientado </a:t>
            </a:r>
            <a:r>
              <a:rPr lang="pt-BR" sz="2400" dirty="0">
                <a:latin typeface="Arial" charset="0"/>
              </a:rPr>
              <a:t>a processos</a:t>
            </a:r>
          </a:p>
          <a:p>
            <a:pPr eaLnBrk="1" hangingPunct="1"/>
            <a:endParaRPr lang="pt-BR" sz="2400" dirty="0" smtClean="0">
              <a:latin typeface="Arial" charset="0"/>
            </a:endParaRPr>
          </a:p>
          <a:p>
            <a:pPr eaLnBrk="1" hangingPunct="1"/>
            <a:r>
              <a:rPr lang="pt-BR" sz="2400" dirty="0" smtClean="0">
                <a:latin typeface="Arial" charset="0"/>
              </a:rPr>
              <a:t>Baseado </a:t>
            </a:r>
            <a:r>
              <a:rPr lang="pt-BR" sz="2400" dirty="0">
                <a:latin typeface="Arial" charset="0"/>
              </a:rPr>
              <a:t>em controles</a:t>
            </a:r>
          </a:p>
          <a:p>
            <a:pPr eaLnBrk="1" hangingPunct="1"/>
            <a:endParaRPr lang="pt-BR" sz="2400" dirty="0" smtClean="0">
              <a:latin typeface="Arial" charset="0"/>
            </a:endParaRPr>
          </a:p>
          <a:p>
            <a:pPr eaLnBrk="1" hangingPunct="1"/>
            <a:r>
              <a:rPr lang="pt-BR" sz="2400" dirty="0" smtClean="0">
                <a:latin typeface="Arial" charset="0"/>
              </a:rPr>
              <a:t>Dirigido </a:t>
            </a:r>
            <a:r>
              <a:rPr lang="pt-BR" sz="2400" dirty="0">
                <a:latin typeface="Arial" charset="0"/>
              </a:rPr>
              <a:t>por </a:t>
            </a:r>
            <a:r>
              <a:rPr lang="pt-BR" sz="2400" dirty="0" smtClean="0">
                <a:latin typeface="Arial" charset="0"/>
              </a:rPr>
              <a:t>métricas</a:t>
            </a:r>
          </a:p>
          <a:p>
            <a:pPr marL="349250" lvl="1" indent="0" eaLnBrk="1" hangingPunct="1">
              <a:buNone/>
            </a:pPr>
            <a:endParaRPr lang="pt-BR" sz="2000" dirty="0">
              <a:latin typeface="Arial" charset="0"/>
            </a:endParaRPr>
          </a:p>
        </p:txBody>
      </p:sp>
      <p:sp>
        <p:nvSpPr>
          <p:cNvPr id="13316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F0BC42-4655-264C-AD17-91D8F52FA82E}" type="slidenum">
              <a:rPr lang="pt-BR">
                <a:solidFill>
                  <a:schemeClr val="accent1"/>
                </a:solidFill>
              </a:rPr>
              <a:pPr eaLnBrk="1" hangingPunct="1"/>
              <a:t>12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86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Foco no negócio</a:t>
            </a:r>
          </a:p>
        </p:txBody>
      </p:sp>
      <p:pic>
        <p:nvPicPr>
          <p:cNvPr id="14339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9625" y="1276350"/>
            <a:ext cx="7524750" cy="4010025"/>
          </a:xfrm>
        </p:spPr>
      </p:pic>
      <p:sp>
        <p:nvSpPr>
          <p:cNvPr id="14341" name="Espaço Reservado para Número de Slide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145570-01FB-294A-808B-5A99F4A6D3B2}" type="slidenum">
              <a:rPr lang="pt-BR">
                <a:solidFill>
                  <a:schemeClr val="accent1"/>
                </a:solidFill>
              </a:rPr>
              <a:pPr eaLnBrk="1" hangingPunct="1"/>
              <a:t>13</a:t>
            </a:fld>
            <a:endParaRPr lang="pt-BR">
              <a:solidFill>
                <a:schemeClr val="accent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57224" y="5357826"/>
            <a:ext cx="8143932" cy="646331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defRPr/>
            </a:pPr>
            <a:r>
              <a:rPr lang="pt-BR" dirty="0">
                <a:ea typeface="+mn-ea"/>
              </a:rPr>
              <a:t>O negócio requer informações </a:t>
            </a:r>
            <a:br>
              <a:rPr lang="pt-BR" dirty="0">
                <a:ea typeface="+mn-ea"/>
              </a:rPr>
            </a:br>
            <a:r>
              <a:rPr lang="pt-BR" dirty="0">
                <a:ea typeface="+mn-ea"/>
              </a:rPr>
              <a:t>que atendam aos critérios</a:t>
            </a:r>
          </a:p>
          <a:p>
            <a:pPr>
              <a:defRPr/>
            </a:pPr>
            <a:r>
              <a:rPr lang="pt-BR" dirty="0">
                <a:ea typeface="+mn-ea"/>
              </a:rPr>
              <a:t>Os processos usam recursos </a:t>
            </a:r>
            <a:br>
              <a:rPr lang="pt-BR" dirty="0">
                <a:ea typeface="+mn-ea"/>
              </a:rPr>
            </a:br>
            <a:r>
              <a:rPr lang="pt-BR" dirty="0">
                <a:ea typeface="+mn-ea"/>
              </a:rPr>
              <a:t>para gerar as informações</a:t>
            </a:r>
          </a:p>
        </p:txBody>
      </p:sp>
    </p:spTree>
    <p:extLst>
      <p:ext uri="{BB962C8B-B14F-4D97-AF65-F5344CB8AC3E}">
        <p14:creationId xmlns:p14="http://schemas.microsoft.com/office/powerpoint/2010/main" val="10002653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>
                <a:latin typeface="Arial" charset="0"/>
              </a:rPr>
              <a:t>Critérios da informação - Qualidade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err="1" smtClean="0">
                <a:latin typeface="Arial" charset="0"/>
              </a:rPr>
              <a:t>Efetividade</a:t>
            </a:r>
            <a:r>
              <a:rPr lang="en-US" dirty="0">
                <a:latin typeface="Arial" charset="0"/>
              </a:rPr>
              <a:t>/</a:t>
            </a:r>
            <a:r>
              <a:rPr lang="en-US" dirty="0" err="1">
                <a:latin typeface="Arial" charset="0"/>
              </a:rPr>
              <a:t>Eficácia</a:t>
            </a:r>
            <a:r>
              <a:rPr lang="en-US" dirty="0">
                <a:latin typeface="Arial" charset="0"/>
              </a:rPr>
              <a:t> (Effectiveness)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err="1" smtClean="0">
                <a:latin typeface="Arial" charset="0"/>
              </a:rPr>
              <a:t>Eficiência</a:t>
            </a:r>
            <a:endParaRPr lang="en-US" dirty="0">
              <a:latin typeface="Arial" charset="0"/>
            </a:endParaRPr>
          </a:p>
        </p:txBody>
      </p:sp>
      <p:sp>
        <p:nvSpPr>
          <p:cNvPr id="15364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9971C4-0233-3545-9ABC-F4221B4ED673}" type="slidenum">
              <a:rPr lang="pt-BR">
                <a:solidFill>
                  <a:schemeClr val="accent1"/>
                </a:solidFill>
              </a:rPr>
              <a:pPr eaLnBrk="1" hangingPunct="1"/>
              <a:t>14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232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>
                <a:latin typeface="Arial" charset="0"/>
              </a:rPr>
              <a:t>Critérios da informação - Segurança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2600" dirty="0" smtClean="0">
              <a:latin typeface="Arial" charset="0"/>
            </a:endParaRPr>
          </a:p>
          <a:p>
            <a:pPr eaLnBrk="1" hangingPunct="1"/>
            <a:r>
              <a:rPr lang="en-US" sz="2600" dirty="0" err="1" smtClean="0">
                <a:latin typeface="Arial" charset="0"/>
              </a:rPr>
              <a:t>Confidencialidade</a:t>
            </a:r>
            <a:endParaRPr lang="en-US" sz="2600" dirty="0">
              <a:latin typeface="Arial" charset="0"/>
            </a:endParaRPr>
          </a:p>
          <a:p>
            <a:pPr eaLnBrk="1" hangingPunct="1"/>
            <a:endParaRPr lang="en-US" sz="2600" dirty="0" smtClean="0">
              <a:latin typeface="Arial" charset="0"/>
            </a:endParaRPr>
          </a:p>
          <a:p>
            <a:pPr eaLnBrk="1" hangingPunct="1"/>
            <a:r>
              <a:rPr lang="en-US" sz="2600" dirty="0" err="1" smtClean="0">
                <a:latin typeface="Arial" charset="0"/>
              </a:rPr>
              <a:t>Integridade</a:t>
            </a:r>
            <a:endParaRPr lang="en-US" sz="2600" dirty="0">
              <a:latin typeface="Arial" charset="0"/>
            </a:endParaRPr>
          </a:p>
          <a:p>
            <a:pPr eaLnBrk="1" hangingPunct="1"/>
            <a:endParaRPr lang="en-US" sz="2600" dirty="0" smtClean="0">
              <a:latin typeface="Arial" charset="0"/>
            </a:endParaRPr>
          </a:p>
          <a:p>
            <a:pPr eaLnBrk="1" hangingPunct="1"/>
            <a:r>
              <a:rPr lang="en-US" sz="2600" dirty="0" err="1" smtClean="0">
                <a:latin typeface="Arial" charset="0"/>
              </a:rPr>
              <a:t>Disponibilidade</a:t>
            </a:r>
            <a:endParaRPr lang="en-US" sz="2600" dirty="0">
              <a:latin typeface="Arial" charset="0"/>
            </a:endParaRPr>
          </a:p>
        </p:txBody>
      </p:sp>
      <p:sp>
        <p:nvSpPr>
          <p:cNvPr id="1638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59F3BE-EE2D-9B41-9BD3-0D24EBB5520B}" type="slidenum">
              <a:rPr lang="pt-BR">
                <a:solidFill>
                  <a:schemeClr val="accent1"/>
                </a:solidFill>
              </a:rPr>
              <a:pPr eaLnBrk="1" hangingPunct="1"/>
              <a:t>15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103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>
                <a:latin typeface="Arial" charset="0"/>
              </a:rPr>
              <a:t>Critérios da informação - Adequação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err="1" smtClean="0">
                <a:latin typeface="Arial" charset="0"/>
              </a:rPr>
              <a:t>Conformidade</a:t>
            </a:r>
            <a:endParaRPr lang="en-US" dirty="0">
              <a:latin typeface="Arial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  <a:p>
            <a:pPr eaLnBrk="1" hangingPunct="1"/>
            <a:r>
              <a:rPr lang="en-US" dirty="0" err="1" smtClean="0">
                <a:latin typeface="Arial" charset="0"/>
              </a:rPr>
              <a:t>Confiabilidade</a:t>
            </a:r>
            <a:endParaRPr lang="en-US" dirty="0">
              <a:latin typeface="Arial" charset="0"/>
            </a:endParaRPr>
          </a:p>
        </p:txBody>
      </p:sp>
      <p:sp>
        <p:nvSpPr>
          <p:cNvPr id="174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B6E3C0D-D677-F941-B0A6-DF275293CD61}" type="slidenum">
              <a:rPr lang="pt-BR">
                <a:solidFill>
                  <a:schemeClr val="accent1"/>
                </a:solidFill>
              </a:rPr>
              <a:pPr eaLnBrk="1" hangingPunct="1"/>
              <a:t>16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030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>
                <a:latin typeface="Arial" charset="0"/>
              </a:rPr>
              <a:t>Recursos de TI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en-US" sz="2400" dirty="0" err="1" smtClean="0">
                <a:latin typeface="Arial" charset="0"/>
              </a:rPr>
              <a:t>Aplicações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85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2400" dirty="0" smtClean="0">
                <a:latin typeface="Arial" charset="0"/>
              </a:rPr>
              <a:t>Dados</a:t>
            </a:r>
            <a:endParaRPr lang="en-US" sz="2400" dirty="0">
              <a:latin typeface="Arial" charset="0"/>
            </a:endParaRPr>
          </a:p>
          <a:p>
            <a:pPr marL="0" indent="0" eaLnBrk="1" hangingPunct="1">
              <a:lnSpc>
                <a:spcPct val="85000"/>
              </a:lnSpc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2400" dirty="0" smtClean="0">
                <a:latin typeface="Arial" charset="0"/>
              </a:rPr>
              <a:t>Infra</a:t>
            </a:r>
            <a:r>
              <a:rPr lang="en-US" sz="2400" dirty="0">
                <a:latin typeface="Arial" charset="0"/>
              </a:rPr>
              <a:t>-</a:t>
            </a:r>
            <a:r>
              <a:rPr lang="en-US" sz="2400" dirty="0" err="1">
                <a:latin typeface="Arial" charset="0"/>
              </a:rPr>
              <a:t>estrutura</a:t>
            </a: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85000"/>
              </a:lnSpc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2400" dirty="0" err="1" smtClean="0">
                <a:latin typeface="Arial" charset="0"/>
              </a:rPr>
              <a:t>Pessoas</a:t>
            </a:r>
            <a:endParaRPr lang="en-US" sz="2400" dirty="0">
              <a:latin typeface="Arial" charset="0"/>
            </a:endParaRPr>
          </a:p>
        </p:txBody>
      </p:sp>
      <p:sp>
        <p:nvSpPr>
          <p:cNvPr id="1843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38055F-EE2F-F641-9378-7083B93EAB34}" type="slidenum">
              <a:rPr lang="pt-BR">
                <a:solidFill>
                  <a:schemeClr val="accent1"/>
                </a:solidFill>
              </a:rPr>
              <a:pPr eaLnBrk="1" hangingPunct="1"/>
              <a:t>17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601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Orientado a processos</a:t>
            </a:r>
          </a:p>
        </p:txBody>
      </p:sp>
      <p:pic>
        <p:nvPicPr>
          <p:cNvPr id="19459" name="Picture 2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8" b="2758"/>
          <a:stretch>
            <a:fillRect/>
          </a:stretch>
        </p:blipFill>
        <p:spPr>
          <a:noFill/>
        </p:spPr>
      </p:pic>
      <p:sp>
        <p:nvSpPr>
          <p:cNvPr id="1946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5C71CA-3680-8C47-B356-33048527DE9C}" type="slidenum">
              <a:rPr lang="pt-BR">
                <a:solidFill>
                  <a:schemeClr val="accent1"/>
                </a:solidFill>
              </a:rPr>
              <a:pPr eaLnBrk="1" hangingPunct="1"/>
              <a:t>18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508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Avaliar, dirigir e monitorar</a:t>
            </a:r>
          </a:p>
          <a:p>
            <a:r>
              <a:rPr lang="pt-BR" dirty="0"/>
              <a:t>Alinhar, planejar e organizar</a:t>
            </a:r>
          </a:p>
          <a:p>
            <a:r>
              <a:rPr lang="pt-BR" dirty="0" err="1"/>
              <a:t>Costruir</a:t>
            </a:r>
            <a:r>
              <a:rPr lang="pt-BR" dirty="0"/>
              <a:t>, adquirir e Implementar</a:t>
            </a:r>
          </a:p>
          <a:p>
            <a:r>
              <a:rPr lang="pt-BR" dirty="0"/>
              <a:t>Entregar suporte e serviço</a:t>
            </a:r>
          </a:p>
          <a:p>
            <a:r>
              <a:rPr lang="pt-BR" dirty="0"/>
              <a:t>Monitorar, verificar e avaliar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4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Histórico e evolução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2600" dirty="0">
                <a:latin typeface="Arial" charset="0"/>
              </a:rPr>
              <a:t>Primeira versão em 1996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dirty="0" err="1">
                <a:latin typeface="Arial" charset="0"/>
              </a:rPr>
              <a:t>Information</a:t>
            </a:r>
            <a:r>
              <a:rPr lang="pt-BR" sz="2200" dirty="0">
                <a:latin typeface="Arial" charset="0"/>
              </a:rPr>
              <a:t> System </a:t>
            </a:r>
            <a:r>
              <a:rPr lang="pt-BR" sz="2200" dirty="0" err="1">
                <a:latin typeface="Arial" charset="0"/>
              </a:rPr>
              <a:t>Control</a:t>
            </a:r>
            <a:r>
              <a:rPr lang="pt-BR" sz="2200" dirty="0">
                <a:latin typeface="Arial" charset="0"/>
              </a:rPr>
              <a:t> </a:t>
            </a:r>
            <a:r>
              <a:rPr lang="pt-BR" sz="2200" dirty="0" err="1">
                <a:latin typeface="Arial" charset="0"/>
              </a:rPr>
              <a:t>and</a:t>
            </a:r>
            <a:r>
              <a:rPr lang="pt-BR" sz="2200" dirty="0">
                <a:latin typeface="Arial" charset="0"/>
              </a:rPr>
              <a:t> </a:t>
            </a:r>
            <a:r>
              <a:rPr lang="pt-BR" sz="2200" dirty="0" err="1">
                <a:latin typeface="Arial" charset="0"/>
              </a:rPr>
              <a:t>Audit</a:t>
            </a:r>
            <a:r>
              <a:rPr lang="pt-BR" sz="2200" dirty="0">
                <a:latin typeface="Arial" charset="0"/>
              </a:rPr>
              <a:t> Foundation (ISACF)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dirty="0">
                <a:latin typeface="Arial" charset="0"/>
              </a:rPr>
              <a:t>Compilação de referências sobre controle e auditoria de TI</a:t>
            </a:r>
          </a:p>
          <a:p>
            <a:pPr eaLnBrk="1" hangingPunct="1">
              <a:lnSpc>
                <a:spcPct val="80000"/>
              </a:lnSpc>
            </a:pPr>
            <a:r>
              <a:rPr lang="pt-BR" sz="2600" dirty="0">
                <a:latin typeface="Arial" charset="0"/>
              </a:rPr>
              <a:t>Segunda versão em 1998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dirty="0" err="1">
                <a:latin typeface="Arial" charset="0"/>
              </a:rPr>
              <a:t>Information</a:t>
            </a:r>
            <a:r>
              <a:rPr lang="pt-BR" sz="2200" dirty="0">
                <a:latin typeface="Arial" charset="0"/>
              </a:rPr>
              <a:t> System </a:t>
            </a:r>
            <a:r>
              <a:rPr lang="pt-BR" sz="2200" dirty="0" err="1">
                <a:latin typeface="Arial" charset="0"/>
              </a:rPr>
              <a:t>Control</a:t>
            </a:r>
            <a:r>
              <a:rPr lang="pt-BR" sz="2200" dirty="0">
                <a:latin typeface="Arial" charset="0"/>
              </a:rPr>
              <a:t> </a:t>
            </a:r>
            <a:r>
              <a:rPr lang="pt-BR" sz="2200" dirty="0" err="1">
                <a:latin typeface="Arial" charset="0"/>
              </a:rPr>
              <a:t>and</a:t>
            </a:r>
            <a:r>
              <a:rPr lang="pt-BR" sz="2200" dirty="0">
                <a:latin typeface="Arial" charset="0"/>
              </a:rPr>
              <a:t> </a:t>
            </a:r>
            <a:r>
              <a:rPr lang="pt-BR" sz="2200" dirty="0" err="1">
                <a:latin typeface="Arial" charset="0"/>
              </a:rPr>
              <a:t>Audit</a:t>
            </a:r>
            <a:r>
              <a:rPr lang="pt-BR" sz="2200" dirty="0">
                <a:latin typeface="Arial" charset="0"/>
              </a:rPr>
              <a:t> </a:t>
            </a:r>
            <a:r>
              <a:rPr lang="pt-BR" sz="2200" dirty="0" err="1">
                <a:latin typeface="Arial" charset="0"/>
              </a:rPr>
              <a:t>Association</a:t>
            </a:r>
            <a:r>
              <a:rPr lang="pt-BR" sz="2200" dirty="0">
                <a:latin typeface="Arial" charset="0"/>
              </a:rPr>
              <a:t> (ISACA)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dirty="0">
                <a:latin typeface="Arial" charset="0"/>
              </a:rPr>
              <a:t>Acréscimo e atualização de referências, kit de implantação</a:t>
            </a:r>
          </a:p>
          <a:p>
            <a:pPr eaLnBrk="1" hangingPunct="1">
              <a:lnSpc>
                <a:spcPct val="80000"/>
              </a:lnSpc>
            </a:pPr>
            <a:r>
              <a:rPr lang="pt-BR" sz="2600" dirty="0">
                <a:latin typeface="Arial" charset="0"/>
              </a:rPr>
              <a:t>Terceira versão em 2000 (</a:t>
            </a:r>
            <a:r>
              <a:rPr lang="pt-BR" sz="2600" dirty="0" err="1">
                <a:latin typeface="Arial" charset="0"/>
              </a:rPr>
              <a:t>Cobit</a:t>
            </a:r>
            <a:r>
              <a:rPr lang="pt-BR" sz="2600" dirty="0">
                <a:latin typeface="Arial" charset="0"/>
              </a:rPr>
              <a:t> 3ª Edição)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dirty="0">
                <a:latin typeface="Arial" charset="0"/>
              </a:rPr>
              <a:t>IT </a:t>
            </a:r>
            <a:r>
              <a:rPr lang="pt-BR" sz="2200" dirty="0" err="1">
                <a:latin typeface="Arial" charset="0"/>
              </a:rPr>
              <a:t>Governance</a:t>
            </a:r>
            <a:r>
              <a:rPr lang="pt-BR" sz="2200" dirty="0">
                <a:latin typeface="Arial" charset="0"/>
              </a:rPr>
              <a:t> </a:t>
            </a:r>
            <a:r>
              <a:rPr lang="pt-BR" sz="2200" dirty="0" err="1">
                <a:latin typeface="Arial" charset="0"/>
              </a:rPr>
              <a:t>Institute</a:t>
            </a:r>
            <a:endParaRPr lang="pt-BR" sz="2200" dirty="0">
              <a:latin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pt-BR" sz="2200" dirty="0">
                <a:latin typeface="Arial" charset="0"/>
              </a:rPr>
              <a:t>Criação do </a:t>
            </a:r>
            <a:r>
              <a:rPr lang="ja-JP" altLang="pt-BR" sz="2200" dirty="0">
                <a:latin typeface="Arial" charset="0"/>
              </a:rPr>
              <a:t>“</a:t>
            </a:r>
            <a:r>
              <a:rPr lang="pt-BR" sz="2200" dirty="0">
                <a:latin typeface="Arial" charset="0"/>
              </a:rPr>
              <a:t>Management </a:t>
            </a:r>
            <a:r>
              <a:rPr lang="pt-BR" sz="2200" dirty="0" err="1">
                <a:latin typeface="Arial" charset="0"/>
              </a:rPr>
              <a:t>Guidelines</a:t>
            </a:r>
            <a:r>
              <a:rPr lang="ja-JP" altLang="pt-BR" sz="2200" dirty="0">
                <a:latin typeface="Arial" charset="0"/>
              </a:rPr>
              <a:t>”</a:t>
            </a:r>
            <a:endParaRPr lang="pt-BR" sz="22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600" dirty="0">
                <a:latin typeface="Arial" charset="0"/>
              </a:rPr>
              <a:t>Quarta versão em 2005 (</a:t>
            </a:r>
            <a:r>
              <a:rPr lang="pt-BR" sz="2600" dirty="0" err="1">
                <a:latin typeface="Arial" charset="0"/>
              </a:rPr>
              <a:t>Cobit</a:t>
            </a:r>
            <a:r>
              <a:rPr lang="pt-BR" sz="2600" dirty="0">
                <a:latin typeface="Arial" charset="0"/>
              </a:rPr>
              <a:t> 4.0)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dirty="0">
                <a:latin typeface="Arial" charset="0"/>
              </a:rPr>
              <a:t>Consolidação e detalhamento de instrumentos gerenciais</a:t>
            </a:r>
          </a:p>
          <a:p>
            <a:pPr eaLnBrk="1" hangingPunct="1">
              <a:lnSpc>
                <a:spcPct val="80000"/>
              </a:lnSpc>
            </a:pPr>
            <a:r>
              <a:rPr lang="pt-BR" sz="2600" dirty="0">
                <a:latin typeface="Arial" charset="0"/>
              </a:rPr>
              <a:t>Refinamento em 2007 (</a:t>
            </a:r>
            <a:r>
              <a:rPr lang="pt-BR" sz="2600" dirty="0" err="1">
                <a:latin typeface="Arial" charset="0"/>
              </a:rPr>
              <a:t>Cobit</a:t>
            </a:r>
            <a:r>
              <a:rPr lang="pt-BR" sz="2600" dirty="0">
                <a:latin typeface="Arial" charset="0"/>
              </a:rPr>
              <a:t> 4.1</a:t>
            </a:r>
            <a:r>
              <a:rPr lang="pt-BR" sz="2600" dirty="0" smtClean="0">
                <a:latin typeface="Arial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pt-BR" sz="2600" dirty="0" smtClean="0">
                <a:latin typeface="Arial" charset="0"/>
              </a:rPr>
              <a:t>Quinta versão em 2012 (</a:t>
            </a:r>
            <a:r>
              <a:rPr lang="pt-BR" sz="2600" dirty="0" err="1" smtClean="0">
                <a:latin typeface="Arial" charset="0"/>
              </a:rPr>
              <a:t>Cobit</a:t>
            </a:r>
            <a:r>
              <a:rPr lang="pt-BR" sz="2600" dirty="0" smtClean="0">
                <a:latin typeface="Arial" charset="0"/>
              </a:rPr>
              <a:t> 5.0)</a:t>
            </a:r>
          </a:p>
          <a:p>
            <a:pPr eaLnBrk="1" hangingPunct="1">
              <a:lnSpc>
                <a:spcPct val="80000"/>
              </a:lnSpc>
            </a:pPr>
            <a:endParaRPr lang="pt-BR" sz="2600" dirty="0">
              <a:latin typeface="Arial" charset="0"/>
            </a:endParaRP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55E2DD-EDBF-294A-A0AB-693E98DFECFC}" type="slidenum">
              <a:rPr lang="pt-BR">
                <a:solidFill>
                  <a:schemeClr val="accent1"/>
                </a:solidFill>
              </a:rPr>
              <a:pPr eaLnBrk="1" hangingPunct="1"/>
              <a:t>2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3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49275" y="-309496"/>
            <a:ext cx="8042276" cy="1336956"/>
          </a:xfrm>
        </p:spPr>
        <p:txBody>
          <a:bodyPr/>
          <a:lstStyle/>
          <a:p>
            <a:pPr eaLnBrk="1" hangingPunct="1"/>
            <a:r>
              <a:rPr lang="pt-BR" dirty="0">
                <a:latin typeface="Arial" charset="0"/>
              </a:rPr>
              <a:t>Orientado a processos</a:t>
            </a:r>
          </a:p>
        </p:txBody>
      </p:sp>
      <p:sp>
        <p:nvSpPr>
          <p:cNvPr id="2048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199E2D-BDBA-BC4C-9AF8-CC9E92B868CD}" type="slidenum">
              <a:rPr lang="pt-BR">
                <a:solidFill>
                  <a:schemeClr val="accent1"/>
                </a:solidFill>
              </a:rPr>
              <a:pPr eaLnBrk="1" hangingPunct="1"/>
              <a:t>20</a:t>
            </a:fld>
            <a:endParaRPr lang="pt-BR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83803" y="1095185"/>
            <a:ext cx="6919015" cy="5762815"/>
          </a:xfrm>
          <a:prstGeom prst="rect">
            <a:avLst/>
          </a:prstGeom>
          <a:solidFill>
            <a:srgbClr val="FFFFFF">
              <a:alpha val="79999"/>
            </a:srgbClr>
          </a:solidFill>
        </p:spPr>
      </p:pic>
    </p:spTree>
    <p:extLst>
      <p:ext uri="{BB962C8B-B14F-4D97-AF65-F5344CB8AC3E}">
        <p14:creationId xmlns:p14="http://schemas.microsoft.com/office/powerpoint/2010/main" val="19125055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Matriz de responsabilidade</a:t>
            </a:r>
          </a:p>
        </p:txBody>
      </p:sp>
      <p:pic>
        <p:nvPicPr>
          <p:cNvPr id="2150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463" y="1571625"/>
            <a:ext cx="8093075" cy="2873375"/>
          </a:xfrm>
        </p:spPr>
      </p:pic>
      <p:sp>
        <p:nvSpPr>
          <p:cNvPr id="2150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23C405-E2FE-1647-9FAE-1818EED7594C}" type="slidenum">
              <a:rPr lang="pt-BR">
                <a:solidFill>
                  <a:schemeClr val="accent1"/>
                </a:solidFill>
              </a:rPr>
              <a:pPr eaLnBrk="1" hangingPunct="1"/>
              <a:t>21</a:t>
            </a:fld>
            <a:endParaRPr lang="pt-BR">
              <a:solidFill>
                <a:schemeClr val="accent1"/>
              </a:solidFill>
            </a:endParaRPr>
          </a:p>
        </p:txBody>
      </p:sp>
      <p:graphicFrame>
        <p:nvGraphicFramePr>
          <p:cNvPr id="19" name="Diagrama 18"/>
          <p:cNvGraphicFramePr/>
          <p:nvPr/>
        </p:nvGraphicFramePr>
        <p:xfrm>
          <a:off x="500034" y="4572008"/>
          <a:ext cx="814393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9115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Baseado em controles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800" dirty="0">
                <a:latin typeface="Arial" charset="0"/>
              </a:rPr>
              <a:t>Políticas, procedimentos, práticas e estruturas </a:t>
            </a:r>
            <a:r>
              <a:rPr lang="pt-BR" sz="2800" dirty="0" smtClean="0">
                <a:latin typeface="Arial" charset="0"/>
              </a:rPr>
              <a:t>organizacionais</a:t>
            </a:r>
          </a:p>
          <a:p>
            <a:pPr eaLnBrk="1" hangingPunct="1">
              <a:lnSpc>
                <a:spcPct val="90000"/>
              </a:lnSpc>
            </a:pPr>
            <a:endParaRPr lang="pt-BR" sz="2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800" dirty="0" smtClean="0">
                <a:latin typeface="Arial" charset="0"/>
              </a:rPr>
              <a:t>Além </a:t>
            </a:r>
            <a:r>
              <a:rPr lang="pt-BR" sz="2800" dirty="0">
                <a:latin typeface="Arial" charset="0"/>
              </a:rPr>
              <a:t>de controles gerais, aplicáveis a todos os processos, cada processo possui seus próprios objetivos de controle  </a:t>
            </a:r>
          </a:p>
        </p:txBody>
      </p:sp>
      <p:sp>
        <p:nvSpPr>
          <p:cNvPr id="2253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6A862E-DD68-1746-9926-2A7D6C1700D4}" type="slidenum">
              <a:rPr lang="pt-BR">
                <a:solidFill>
                  <a:schemeClr val="accent1"/>
                </a:solidFill>
              </a:rPr>
              <a:pPr eaLnBrk="1" hangingPunct="1"/>
              <a:t>22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184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Controles gerais de processos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5000"/>
              </a:lnSpc>
            </a:pPr>
            <a:r>
              <a:rPr lang="pt-BR" sz="2000" b="1" i="1">
                <a:latin typeface="Arial" charset="0"/>
              </a:rPr>
              <a:t>PC1 Process Owner</a:t>
            </a:r>
          </a:p>
          <a:p>
            <a:pPr lvl="1" eaLnBrk="1" hangingPunct="1">
              <a:lnSpc>
                <a:spcPct val="85000"/>
              </a:lnSpc>
            </a:pPr>
            <a:r>
              <a:rPr lang="pt-BR" sz="1800">
                <a:latin typeface="Arial" charset="0"/>
              </a:rPr>
              <a:t>Cada processo deve ter um responsável</a:t>
            </a:r>
          </a:p>
          <a:p>
            <a:pPr eaLnBrk="1" hangingPunct="1">
              <a:lnSpc>
                <a:spcPct val="85000"/>
              </a:lnSpc>
            </a:pPr>
            <a:r>
              <a:rPr lang="pt-BR" sz="2000" b="1" i="1">
                <a:latin typeface="Arial" charset="0"/>
              </a:rPr>
              <a:t>PC2 Repeatability</a:t>
            </a:r>
          </a:p>
          <a:p>
            <a:pPr lvl="1" eaLnBrk="1" hangingPunct="1">
              <a:lnSpc>
                <a:spcPct val="85000"/>
              </a:lnSpc>
            </a:pPr>
            <a:r>
              <a:rPr lang="pt-BR" sz="1800">
                <a:latin typeface="Arial" charset="0"/>
              </a:rPr>
              <a:t>Os processos devem ser executados de forma consistente</a:t>
            </a:r>
          </a:p>
          <a:p>
            <a:pPr eaLnBrk="1" hangingPunct="1">
              <a:lnSpc>
                <a:spcPct val="85000"/>
              </a:lnSpc>
            </a:pPr>
            <a:r>
              <a:rPr lang="pt-BR" sz="2000" b="1" i="1">
                <a:latin typeface="Arial" charset="0"/>
              </a:rPr>
              <a:t>PC3 Goals and Objectives</a:t>
            </a:r>
          </a:p>
          <a:p>
            <a:pPr lvl="1" eaLnBrk="1" hangingPunct="1">
              <a:lnSpc>
                <a:spcPct val="85000"/>
              </a:lnSpc>
            </a:pPr>
            <a:r>
              <a:rPr lang="pt-BR" sz="1800">
                <a:latin typeface="Arial" charset="0"/>
              </a:rPr>
              <a:t>Os processos devem ter objetivos e metas claras</a:t>
            </a:r>
          </a:p>
          <a:p>
            <a:pPr eaLnBrk="1" hangingPunct="1">
              <a:lnSpc>
                <a:spcPct val="85000"/>
              </a:lnSpc>
            </a:pPr>
            <a:r>
              <a:rPr lang="pt-BR" sz="2000" b="1" i="1">
                <a:latin typeface="Arial" charset="0"/>
              </a:rPr>
              <a:t>PC4 Roles and Responsibilities</a:t>
            </a:r>
          </a:p>
          <a:p>
            <a:pPr lvl="1" eaLnBrk="1" hangingPunct="1">
              <a:lnSpc>
                <a:spcPct val="85000"/>
              </a:lnSpc>
            </a:pPr>
            <a:r>
              <a:rPr lang="pt-BR" sz="1800">
                <a:latin typeface="Arial" charset="0"/>
              </a:rPr>
              <a:t>A responsabilidade pela execução das atividades dos processos deve ser atribuída a papéis específicos</a:t>
            </a:r>
          </a:p>
          <a:p>
            <a:pPr eaLnBrk="1" hangingPunct="1">
              <a:lnSpc>
                <a:spcPct val="85000"/>
              </a:lnSpc>
            </a:pPr>
            <a:r>
              <a:rPr lang="pt-BR" sz="2000" b="1" i="1">
                <a:latin typeface="Arial" charset="0"/>
              </a:rPr>
              <a:t>PC5 Process Performance</a:t>
            </a:r>
          </a:p>
          <a:p>
            <a:pPr lvl="1" eaLnBrk="1" hangingPunct="1">
              <a:lnSpc>
                <a:spcPct val="85000"/>
              </a:lnSpc>
            </a:pPr>
            <a:r>
              <a:rPr lang="pt-BR" sz="1800">
                <a:latin typeface="Arial" charset="0"/>
              </a:rPr>
              <a:t>Os processos devem ter seu desempenho medido</a:t>
            </a:r>
          </a:p>
          <a:p>
            <a:pPr eaLnBrk="1" hangingPunct="1">
              <a:lnSpc>
                <a:spcPct val="85000"/>
              </a:lnSpc>
            </a:pPr>
            <a:r>
              <a:rPr lang="pt-BR" sz="2000" b="1" i="1">
                <a:latin typeface="Arial" charset="0"/>
              </a:rPr>
              <a:t>PC6 Policy, Plans and Procedures</a:t>
            </a:r>
          </a:p>
          <a:p>
            <a:pPr lvl="1" eaLnBrk="1" hangingPunct="1">
              <a:lnSpc>
                <a:spcPct val="85000"/>
              </a:lnSpc>
            </a:pPr>
            <a:r>
              <a:rPr lang="pt-BR" sz="1800">
                <a:latin typeface="Arial" charset="0"/>
              </a:rPr>
              <a:t>Políticas, planos e procedimentos associados aos processos devem ser documentados, revisados, mantidos atualizados e comunicados para os envolvidos</a:t>
            </a:r>
          </a:p>
        </p:txBody>
      </p:sp>
      <p:sp>
        <p:nvSpPr>
          <p:cNvPr id="2355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A6F87F1-8533-CC45-B87D-0591BE9555C0}" type="slidenum">
              <a:rPr lang="pt-BR">
                <a:solidFill>
                  <a:schemeClr val="accent1"/>
                </a:solidFill>
              </a:rPr>
              <a:pPr eaLnBrk="1" hangingPunct="1"/>
              <a:t>23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371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Controles gerais de aplicação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1800" b="1" i="1">
                <a:latin typeface="Arial" charset="0"/>
              </a:rPr>
              <a:t>AC1 Source Data Preparation and Authorisation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600">
                <a:latin typeface="Arial" charset="0"/>
              </a:rPr>
              <a:t>Os documentos de origem devem ser preparados e aprovados segundo o critério de segregação de funções</a:t>
            </a:r>
          </a:p>
          <a:p>
            <a:pPr eaLnBrk="1" hangingPunct="1">
              <a:lnSpc>
                <a:spcPct val="80000"/>
              </a:lnSpc>
            </a:pPr>
            <a:r>
              <a:rPr lang="pt-BR" sz="1800" b="1" i="1">
                <a:latin typeface="Arial" charset="0"/>
              </a:rPr>
              <a:t>AC2 Source Data Collection and Entry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600">
                <a:latin typeface="Arial" charset="0"/>
              </a:rPr>
              <a:t>Os dados devem ser almentados de forma tempestiva por pessoas autorizadas, e eventuais correções não devem comprometer os níveis de autorização do sistema</a:t>
            </a:r>
          </a:p>
          <a:p>
            <a:pPr eaLnBrk="1" hangingPunct="1">
              <a:lnSpc>
                <a:spcPct val="80000"/>
              </a:lnSpc>
            </a:pPr>
            <a:r>
              <a:rPr lang="pt-BR" sz="1800" b="1" i="1">
                <a:latin typeface="Arial" charset="0"/>
              </a:rPr>
              <a:t>AC3 Accuracy, Completeness and Authenticity Checks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600">
                <a:latin typeface="Arial" charset="0"/>
              </a:rPr>
              <a:t>Todas as transações devem ser precisas, completas e válidas</a:t>
            </a:r>
          </a:p>
          <a:p>
            <a:pPr eaLnBrk="1" hangingPunct="1">
              <a:lnSpc>
                <a:spcPct val="80000"/>
              </a:lnSpc>
            </a:pPr>
            <a:r>
              <a:rPr lang="pt-BR" sz="1800" b="1" i="1">
                <a:latin typeface="Arial" charset="0"/>
              </a:rPr>
              <a:t>AC4 Processing Integrity and Validity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600">
                <a:latin typeface="Arial" charset="0"/>
              </a:rPr>
              <a:t>Os dados devem ser mantidos íntegros e válidos durante todo o ciclo de processamento</a:t>
            </a:r>
          </a:p>
          <a:p>
            <a:pPr eaLnBrk="1" hangingPunct="1">
              <a:lnSpc>
                <a:spcPct val="80000"/>
              </a:lnSpc>
            </a:pPr>
            <a:r>
              <a:rPr lang="pt-BR" sz="1800" b="1" i="1">
                <a:latin typeface="Arial" charset="0"/>
              </a:rPr>
              <a:t>AC5 Output Review, Reconciliation and Error Handling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600">
                <a:latin typeface="Arial" charset="0"/>
              </a:rPr>
              <a:t>As saídas do sistema devem ser verificadas quanto à precisão, protegidas durante a transmissão, entregues aos destinatários corretos e utilizadas corretamente</a:t>
            </a:r>
          </a:p>
          <a:p>
            <a:pPr eaLnBrk="1" hangingPunct="1">
              <a:lnSpc>
                <a:spcPct val="80000"/>
              </a:lnSpc>
            </a:pPr>
            <a:r>
              <a:rPr lang="pt-BR" sz="1800" b="1" i="1">
                <a:latin typeface="Arial" charset="0"/>
              </a:rPr>
              <a:t>AC6 Transaction Authentication and Integrity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600">
                <a:latin typeface="Arial" charset="0"/>
              </a:rPr>
              <a:t>Os dados passados entre aplicações ou áreas da organização devem ser verificados quanto à autenticidade e integridade</a:t>
            </a:r>
          </a:p>
        </p:txBody>
      </p:sp>
      <p:sp>
        <p:nvSpPr>
          <p:cNvPr id="24580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CBB482-8757-C140-9BBA-594002FF0509}" type="slidenum">
              <a:rPr lang="pt-BR">
                <a:solidFill>
                  <a:schemeClr val="accent1"/>
                </a:solidFill>
              </a:rPr>
              <a:pPr eaLnBrk="1" hangingPunct="1"/>
              <a:t>24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969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Dirigido por métricas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dirty="0">
                <a:latin typeface="Arial" charset="0"/>
              </a:rPr>
              <a:t>Modelos de maturidade</a:t>
            </a:r>
          </a:p>
          <a:p>
            <a:pPr eaLnBrk="1" hangingPunct="1"/>
            <a:endParaRPr lang="pt-BR" sz="2800" dirty="0" smtClean="0">
              <a:latin typeface="Arial" charset="0"/>
            </a:endParaRPr>
          </a:p>
          <a:p>
            <a:pPr eaLnBrk="1" hangingPunct="1"/>
            <a:r>
              <a:rPr lang="pt-BR" sz="2800" dirty="0" smtClean="0">
                <a:latin typeface="Arial" charset="0"/>
              </a:rPr>
              <a:t>Metas </a:t>
            </a:r>
            <a:r>
              <a:rPr lang="pt-BR" sz="2800" dirty="0">
                <a:latin typeface="Arial" charset="0"/>
              </a:rPr>
              <a:t>e indicadores de processos</a:t>
            </a:r>
          </a:p>
          <a:p>
            <a:pPr eaLnBrk="1" hangingPunct="1"/>
            <a:endParaRPr lang="pt-BR" sz="2800" dirty="0" smtClean="0">
              <a:latin typeface="Arial" charset="0"/>
            </a:endParaRPr>
          </a:p>
          <a:p>
            <a:pPr eaLnBrk="1" hangingPunct="1"/>
            <a:r>
              <a:rPr lang="pt-BR" sz="2800" dirty="0" smtClean="0">
                <a:latin typeface="Arial" charset="0"/>
              </a:rPr>
              <a:t>Metas </a:t>
            </a:r>
            <a:r>
              <a:rPr lang="pt-BR" sz="2800" dirty="0">
                <a:latin typeface="Arial" charset="0"/>
              </a:rPr>
              <a:t>de </a:t>
            </a:r>
            <a:r>
              <a:rPr lang="pt-BR" sz="2800" dirty="0" smtClean="0">
                <a:latin typeface="Arial" charset="0"/>
              </a:rPr>
              <a:t>atividades</a:t>
            </a:r>
            <a:endParaRPr lang="pt-BR" sz="2800" dirty="0">
              <a:latin typeface="Arial" charset="0"/>
            </a:endParaRPr>
          </a:p>
        </p:txBody>
      </p:sp>
      <p:sp>
        <p:nvSpPr>
          <p:cNvPr id="2560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AE33780-D833-DF44-89C2-29DA3D8AA665}" type="slidenum">
              <a:rPr lang="pt-BR">
                <a:solidFill>
                  <a:schemeClr val="accent1"/>
                </a:solidFill>
              </a:rPr>
              <a:pPr eaLnBrk="1" hangingPunct="1"/>
              <a:t>25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973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Modelo de maturidade</a:t>
            </a:r>
          </a:p>
        </p:txBody>
      </p:sp>
      <p:sp>
        <p:nvSpPr>
          <p:cNvPr id="2765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F984B4-B06F-734C-969D-E08EF150F73E}" type="slidenum">
              <a:rPr lang="pt-BR">
                <a:solidFill>
                  <a:schemeClr val="accent1"/>
                </a:solidFill>
              </a:rPr>
              <a:pPr eaLnBrk="1" hangingPunct="1"/>
              <a:t>26</a:t>
            </a:fld>
            <a:endParaRPr lang="pt-BR">
              <a:solidFill>
                <a:schemeClr val="accent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544" y="1600201"/>
            <a:ext cx="8835058" cy="486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394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62" y="284368"/>
            <a:ext cx="8776724" cy="6573632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A versão 5 utiliza como base a ISO-15504 e traz uma proposta chamada de Modelo de Capacidade de Processo, onde existem 6 níveis de maturidade, que são</a:t>
            </a:r>
            <a:r>
              <a:rPr lang="pt-BR" dirty="0" smtClean="0"/>
              <a:t>:</a:t>
            </a:r>
          </a:p>
          <a:p>
            <a:r>
              <a:rPr lang="pt-BR" dirty="0"/>
              <a:t>0 – Processo Incompleto: O processo não existe ou não atende seu objetivo.</a:t>
            </a:r>
          </a:p>
          <a:p>
            <a:r>
              <a:rPr lang="pt-BR" dirty="0"/>
              <a:t>1 – Processo Executado: O processo está implementado e atinge seu objetivo.</a:t>
            </a:r>
          </a:p>
          <a:p>
            <a:r>
              <a:rPr lang="pt-BR" dirty="0"/>
              <a:t>2 – Processo Gerenciado: Possui os atributos “Gerenciamento de Performance e Gerenciamento de Produto”. O processo está implementado de um modo gerenciado e seus produtos estão estabelecidos e controlados.</a:t>
            </a:r>
          </a:p>
          <a:p>
            <a:r>
              <a:rPr lang="pt-BR" dirty="0"/>
              <a:t>3 – Processo estabelecido: Possui os atributos “Definição de Processo e Implementação de Processo” é um processo definido capaz de atingir  os seus resultados.</a:t>
            </a:r>
          </a:p>
          <a:p>
            <a:r>
              <a:rPr lang="pt-BR" dirty="0"/>
              <a:t>4 – Processo Previsível: Possui os atributos “Gerenciamento do Processo e Controle do Processo”, e agora opera dentro de limites para atingir seu resultado.</a:t>
            </a:r>
          </a:p>
          <a:p>
            <a:r>
              <a:rPr lang="pt-BR" dirty="0"/>
              <a:t>5 – Processo Otimizado: Possui os atributos “Inovação de Processo e Otimização de Processo”. O processo previsível é melhorado continuamente para atender as necessidades atuais e planejadas no negócio.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76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Metas e indicadores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2800" dirty="0">
                <a:latin typeface="Arial" charset="0"/>
              </a:rPr>
              <a:t>Metas e indicadores são definidos em três níveis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400" dirty="0">
                <a:latin typeface="Arial" charset="0"/>
              </a:rPr>
              <a:t>TI </a:t>
            </a:r>
            <a:endParaRPr lang="pt-BR" sz="2400" dirty="0" smtClean="0">
              <a:latin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pt-BR" sz="2400" dirty="0" smtClean="0">
                <a:latin typeface="Arial" charset="0"/>
              </a:rPr>
              <a:t>Processos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400" dirty="0" smtClean="0">
                <a:latin typeface="Arial" charset="0"/>
              </a:rPr>
              <a:t>Atividades </a:t>
            </a:r>
            <a:endParaRPr lang="en-US" sz="2400" dirty="0">
              <a:latin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pt-BR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800" dirty="0" smtClean="0">
                <a:latin typeface="Arial" charset="0"/>
              </a:rPr>
              <a:t>São definidos dois tipos de indicadores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400" dirty="0" smtClean="0">
                <a:latin typeface="Arial" charset="0"/>
              </a:rPr>
              <a:t>Métricas </a:t>
            </a:r>
            <a:r>
              <a:rPr lang="pt-BR" sz="2400" dirty="0">
                <a:latin typeface="Arial" charset="0"/>
              </a:rPr>
              <a:t>de </a:t>
            </a:r>
            <a:r>
              <a:rPr lang="pt-BR" sz="2400" dirty="0" smtClean="0">
                <a:latin typeface="Arial" charset="0"/>
              </a:rPr>
              <a:t>resultado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400" dirty="0" smtClean="0">
                <a:latin typeface="Arial" charset="0"/>
              </a:rPr>
              <a:t>Indicadores </a:t>
            </a:r>
            <a:r>
              <a:rPr lang="pt-BR" sz="2400" dirty="0">
                <a:latin typeface="Arial" charset="0"/>
              </a:rPr>
              <a:t>de desempenho </a:t>
            </a:r>
          </a:p>
        </p:txBody>
      </p:sp>
      <p:sp>
        <p:nvSpPr>
          <p:cNvPr id="31748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672A70-100A-6848-AA9D-B566C20D53F9}" type="slidenum">
              <a:rPr lang="pt-BR">
                <a:solidFill>
                  <a:schemeClr val="accent1"/>
                </a:solidFill>
              </a:rPr>
              <a:pPr eaLnBrk="1" hangingPunct="1"/>
              <a:t>28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070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Metas e indicadores</a:t>
            </a:r>
          </a:p>
        </p:txBody>
      </p:sp>
      <p:sp>
        <p:nvSpPr>
          <p:cNvPr id="32771" name="Espaço Reservado para Conteúdo 15"/>
          <p:cNvSpPr>
            <a:spLocks noGrp="1"/>
          </p:cNvSpPr>
          <p:nvPr>
            <p:ph idx="1"/>
          </p:nvPr>
        </p:nvSpPr>
        <p:spPr>
          <a:xfrm>
            <a:off x="457200" y="3857625"/>
            <a:ext cx="8229600" cy="2273300"/>
          </a:xfrm>
        </p:spPr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Metas são derivadas em cascata</a:t>
            </a:r>
          </a:p>
          <a:p>
            <a:pPr lvl="1" eaLnBrk="1" hangingPunct="1"/>
            <a:r>
              <a:rPr lang="pt-BR">
                <a:latin typeface="Arial" charset="0"/>
              </a:rPr>
              <a:t>Objetivos do negócio para metas de TI</a:t>
            </a:r>
          </a:p>
          <a:p>
            <a:pPr lvl="1" eaLnBrk="1" hangingPunct="1"/>
            <a:r>
              <a:rPr lang="pt-BR">
                <a:latin typeface="Arial" charset="0"/>
              </a:rPr>
              <a:t>Metas de TI para metas de processos</a:t>
            </a:r>
          </a:p>
          <a:p>
            <a:pPr lvl="1" eaLnBrk="1" hangingPunct="1"/>
            <a:r>
              <a:rPr lang="pt-BR">
                <a:latin typeface="Arial" charset="0"/>
              </a:rPr>
              <a:t>Metas de processos para metas de atividades</a:t>
            </a:r>
          </a:p>
        </p:txBody>
      </p:sp>
      <p:sp>
        <p:nvSpPr>
          <p:cNvPr id="32773" name="Espaço Reservado para Número de Slide 1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5D78E2-1897-9445-856C-045D4E29003B}" type="slidenum">
              <a:rPr lang="pt-BR">
                <a:solidFill>
                  <a:schemeClr val="accent1"/>
                </a:solidFill>
              </a:rPr>
              <a:pPr eaLnBrk="1" hangingPunct="1"/>
              <a:t>29</a:t>
            </a:fld>
            <a:endParaRPr lang="pt-BR">
              <a:solidFill>
                <a:schemeClr val="accent1"/>
              </a:solidFill>
            </a:endParaRPr>
          </a:p>
        </p:txBody>
      </p:sp>
      <p:pic>
        <p:nvPicPr>
          <p:cNvPr id="32772" name="Picture 5"/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97025"/>
            <a:ext cx="82296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45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Governança de 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BR" dirty="0">
                <a:latin typeface="Arial" charset="0"/>
              </a:rPr>
              <a:t>	</a:t>
            </a:r>
            <a:endParaRPr lang="pt-BR" dirty="0" smtClean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pt-BR" altLang="ja-JP" dirty="0">
                <a:latin typeface="Arial" charset="0"/>
              </a:rPr>
              <a:t>	</a:t>
            </a:r>
            <a:r>
              <a:rPr lang="ja-JP" altLang="pt-BR" dirty="0" smtClean="0">
                <a:latin typeface="Arial" charset="0"/>
              </a:rPr>
              <a:t>“</a:t>
            </a:r>
            <a:r>
              <a:rPr lang="pt-BR" dirty="0">
                <a:latin typeface="Arial" charset="0"/>
              </a:rPr>
              <a:t>Responsabilidade da alta direção, consiste </a:t>
            </a:r>
            <a:br>
              <a:rPr lang="pt-BR" dirty="0">
                <a:latin typeface="Arial" charset="0"/>
              </a:rPr>
            </a:br>
            <a:r>
              <a:rPr lang="pt-BR" dirty="0">
                <a:latin typeface="Arial" charset="0"/>
              </a:rPr>
              <a:t>em liderança, estruturas organizacionais e processos que garantem que a TI corporativa sustenta e estende as estratégias e objetivos da organização</a:t>
            </a:r>
            <a:r>
              <a:rPr lang="ja-JP" altLang="pt-BR" dirty="0">
                <a:latin typeface="Arial" charset="0"/>
              </a:rPr>
              <a:t>”</a:t>
            </a:r>
            <a:endParaRPr lang="pt-BR" dirty="0">
              <a:latin typeface="Arial" charset="0"/>
            </a:endParaRP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831CB59-8A46-1E4D-85A2-1A428C82D16F}" type="slidenum">
              <a:rPr lang="pt-BR">
                <a:solidFill>
                  <a:schemeClr val="accent1"/>
                </a:solidFill>
              </a:rPr>
              <a:pPr eaLnBrk="1" hangingPunct="1"/>
              <a:t>3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9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Metas e indicadores</a:t>
            </a:r>
          </a:p>
        </p:txBody>
      </p:sp>
      <p:sp>
        <p:nvSpPr>
          <p:cNvPr id="33796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4071938"/>
            <a:ext cx="8229600" cy="2058987"/>
          </a:xfrm>
        </p:spPr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Métricas de resultado são definidas para cada uma das metas estabelecidas</a:t>
            </a:r>
          </a:p>
          <a:p>
            <a:pPr lvl="1" eaLnBrk="1" hangingPunct="1"/>
            <a:r>
              <a:rPr lang="pt-BR">
                <a:latin typeface="Arial" charset="0"/>
              </a:rPr>
              <a:t>Métricas de resultado de um nível servem como indicadores de desempenho para o nível seguinte</a:t>
            </a:r>
          </a:p>
        </p:txBody>
      </p:sp>
      <p:sp>
        <p:nvSpPr>
          <p:cNvPr id="3379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2E52B4-40FA-DE4D-A4B0-1CD63768C7AD}" type="slidenum">
              <a:rPr lang="pt-BR">
                <a:solidFill>
                  <a:schemeClr val="accent1"/>
                </a:solidFill>
              </a:rPr>
              <a:pPr eaLnBrk="1" hangingPunct="1"/>
              <a:t>30</a:t>
            </a:fld>
            <a:endParaRPr lang="pt-BR">
              <a:solidFill>
                <a:schemeClr val="accent1"/>
              </a:solidFill>
            </a:endParaRPr>
          </a:p>
        </p:txBody>
      </p:sp>
      <p:pic>
        <p:nvPicPr>
          <p:cNvPr id="33795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1500188"/>
            <a:ext cx="8212137" cy="2563812"/>
          </a:xfrm>
          <a:prstGeom prst="rect">
            <a:avLst/>
          </a:prstGeom>
          <a:solidFill>
            <a:srgbClr val="FFFFFF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11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Domínios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400" dirty="0">
                <a:latin typeface="Arial" charset="0"/>
              </a:rPr>
              <a:t>Planejamento &amp; Organização</a:t>
            </a:r>
          </a:p>
          <a:p>
            <a:pPr eaLnBrk="1" hangingPunct="1">
              <a:lnSpc>
                <a:spcPct val="90000"/>
              </a:lnSpc>
            </a:pPr>
            <a:endParaRPr lang="pt-BR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latin typeface="Arial" charset="0"/>
              </a:rPr>
              <a:t>Aquisição </a:t>
            </a:r>
            <a:r>
              <a:rPr lang="pt-BR" sz="2400" dirty="0">
                <a:latin typeface="Arial" charset="0"/>
              </a:rPr>
              <a:t>&amp; Implementação  </a:t>
            </a:r>
          </a:p>
          <a:p>
            <a:pPr marL="349250" lvl="1" indent="0" eaLnBrk="1" hangingPunct="1">
              <a:lnSpc>
                <a:spcPct val="90000"/>
              </a:lnSpc>
              <a:buNone/>
            </a:pPr>
            <a:endParaRPr lang="pt-BR" sz="2000" dirty="0">
              <a:latin typeface="Arial" charset="0"/>
            </a:endParaRPr>
          </a:p>
          <a:p>
            <a:pPr marL="349250" lvl="1" indent="0" eaLnBrk="1" hangingPunct="1">
              <a:lnSpc>
                <a:spcPct val="90000"/>
              </a:lnSpc>
              <a:buNone/>
            </a:pPr>
            <a:endParaRPr lang="pt-BR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latin typeface="Arial" charset="0"/>
              </a:rPr>
              <a:t>Entrega </a:t>
            </a:r>
            <a:r>
              <a:rPr lang="pt-BR" sz="2400" dirty="0">
                <a:latin typeface="Arial" charset="0"/>
              </a:rPr>
              <a:t>&amp; Suporte</a:t>
            </a:r>
          </a:p>
          <a:p>
            <a:pPr eaLnBrk="1" hangingPunct="1">
              <a:lnSpc>
                <a:spcPct val="90000"/>
              </a:lnSpc>
            </a:pPr>
            <a:endParaRPr lang="pt-BR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latin typeface="Arial" charset="0"/>
              </a:rPr>
              <a:t>Monitoramento </a:t>
            </a:r>
            <a:r>
              <a:rPr lang="pt-BR" sz="2400" dirty="0">
                <a:latin typeface="Arial" charset="0"/>
              </a:rPr>
              <a:t>&amp; </a:t>
            </a:r>
            <a:r>
              <a:rPr lang="pt-BR" sz="2400" dirty="0" smtClean="0">
                <a:latin typeface="Arial" charset="0"/>
              </a:rPr>
              <a:t>Avaliação</a:t>
            </a:r>
            <a:endParaRPr lang="pt-BR" sz="2400" dirty="0">
              <a:latin typeface="Arial" charset="0"/>
            </a:endParaRP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012F132-8C87-6549-A4D2-2D7B5729483D}" type="slidenum">
              <a:rPr lang="pt-BR">
                <a:solidFill>
                  <a:schemeClr val="accent1"/>
                </a:solidFill>
              </a:rPr>
              <a:pPr eaLnBrk="1" hangingPunct="1"/>
              <a:t>31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47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12738" y="4000500"/>
            <a:ext cx="2819400" cy="2092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kumimoji="1" lang="pt-BR" sz="1000" b="1"/>
              <a:t>DS1   definir e gerenciar níveis de serviços</a:t>
            </a:r>
          </a:p>
          <a:p>
            <a:pPr eaLnBrk="0" hangingPunct="0"/>
            <a:r>
              <a:rPr kumimoji="1" lang="pt-BR" sz="1000" b="1"/>
              <a:t>DS2   gerenciar serviços de terceiros</a:t>
            </a:r>
          </a:p>
          <a:p>
            <a:pPr eaLnBrk="0" hangingPunct="0"/>
            <a:r>
              <a:rPr kumimoji="1" lang="pt-BR" sz="1000" b="1"/>
              <a:t>DS3   gerenciar performance e capacidade</a:t>
            </a:r>
          </a:p>
          <a:p>
            <a:pPr eaLnBrk="0" hangingPunct="0"/>
            <a:r>
              <a:rPr kumimoji="1" lang="pt-BR" sz="1000" b="1"/>
              <a:t>DS4   garantir continuidade dos serviços</a:t>
            </a:r>
          </a:p>
          <a:p>
            <a:pPr eaLnBrk="0" hangingPunct="0"/>
            <a:r>
              <a:rPr kumimoji="1" lang="pt-BR" sz="1000" b="1"/>
              <a:t>DS5   garantir segurança dos sistemas</a:t>
            </a:r>
          </a:p>
          <a:p>
            <a:pPr eaLnBrk="0" hangingPunct="0"/>
            <a:r>
              <a:rPr kumimoji="1" lang="pt-BR" sz="1000" b="1"/>
              <a:t>DS6   identificar e alocar custos</a:t>
            </a:r>
          </a:p>
          <a:p>
            <a:pPr eaLnBrk="0" hangingPunct="0"/>
            <a:r>
              <a:rPr kumimoji="1" lang="pt-BR" sz="1000" b="1"/>
              <a:t>DS7   educar e treinar usuários</a:t>
            </a:r>
          </a:p>
          <a:p>
            <a:pPr eaLnBrk="0" hangingPunct="0"/>
            <a:r>
              <a:rPr kumimoji="1" lang="pt-BR" sz="1000" b="1"/>
              <a:t>DS8   gerenciar service desk e incidentes</a:t>
            </a:r>
          </a:p>
          <a:p>
            <a:pPr eaLnBrk="0" hangingPunct="0"/>
            <a:r>
              <a:rPr kumimoji="1" lang="pt-BR" sz="1000" b="1"/>
              <a:t>DS9   gerenciar a configuração</a:t>
            </a:r>
          </a:p>
          <a:p>
            <a:pPr eaLnBrk="0" hangingPunct="0"/>
            <a:r>
              <a:rPr kumimoji="1" lang="pt-BR" sz="1000" b="1"/>
              <a:t>DS10 gerenciar problemas</a:t>
            </a:r>
          </a:p>
          <a:p>
            <a:pPr eaLnBrk="0" hangingPunct="0"/>
            <a:r>
              <a:rPr kumimoji="1" lang="pt-BR" sz="1000" b="1"/>
              <a:t>DS11 gerenciar dados</a:t>
            </a:r>
          </a:p>
          <a:p>
            <a:pPr eaLnBrk="0" hangingPunct="0"/>
            <a:r>
              <a:rPr kumimoji="1" lang="pt-BR" sz="1000" b="1"/>
              <a:t>DS12 gerenciar o ambiente físico</a:t>
            </a:r>
          </a:p>
          <a:p>
            <a:pPr eaLnBrk="0" hangingPunct="0"/>
            <a:r>
              <a:rPr kumimoji="1" lang="pt-BR" sz="1000" b="1"/>
              <a:t>DS13 gerenciar a operação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98450" y="1371600"/>
            <a:ext cx="3121025" cy="8620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kumimoji="1" lang="pt-BR" sz="1000" b="1"/>
              <a:t>ME1  monitorar e avaliar o desempenho da TI</a:t>
            </a:r>
          </a:p>
          <a:p>
            <a:pPr eaLnBrk="0" hangingPunct="0"/>
            <a:r>
              <a:rPr kumimoji="1" lang="pt-BR" sz="1000" b="1"/>
              <a:t>ME2  monitorar e avaliar os controles internos</a:t>
            </a:r>
          </a:p>
          <a:p>
            <a:pPr eaLnBrk="0" hangingPunct="0"/>
            <a:r>
              <a:rPr kumimoji="1" lang="pt-BR" sz="1000" b="1"/>
              <a:t>ME3  assegurar conformidade com requisitos  </a:t>
            </a:r>
          </a:p>
          <a:p>
            <a:pPr eaLnBrk="0" hangingPunct="0"/>
            <a:r>
              <a:rPr kumimoji="1" lang="pt-BR" sz="1000" b="1"/>
              <a:t>          externos</a:t>
            </a:r>
          </a:p>
          <a:p>
            <a:pPr eaLnBrk="0" hangingPunct="0"/>
            <a:r>
              <a:rPr kumimoji="1" lang="pt-BR" sz="1000" b="1"/>
              <a:t>ME4  prover governança de TI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595938" y="1354138"/>
            <a:ext cx="2917825" cy="17875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pt-BR" sz="1000" b="1"/>
              <a:t>PO1   definir um plano estratégico de TI</a:t>
            </a:r>
          </a:p>
          <a:p>
            <a:pPr eaLnBrk="0" hangingPunct="0"/>
            <a:r>
              <a:rPr kumimoji="1" lang="pt-BR" sz="1000" b="1"/>
              <a:t>PO2   definir a arquitetura de informação</a:t>
            </a:r>
          </a:p>
          <a:p>
            <a:pPr eaLnBrk="0" hangingPunct="0"/>
            <a:r>
              <a:rPr kumimoji="1" lang="pt-BR" sz="1000" b="1"/>
              <a:t>PO3   determinar a direção tecnológica</a:t>
            </a:r>
          </a:p>
          <a:p>
            <a:pPr eaLnBrk="0" hangingPunct="0"/>
            <a:r>
              <a:rPr kumimoji="1" lang="pt-BR" sz="1000" b="1"/>
              <a:t>PO4   definir processos, organização e </a:t>
            </a:r>
            <a:br>
              <a:rPr kumimoji="1" lang="pt-BR" sz="1000" b="1"/>
            </a:br>
            <a:r>
              <a:rPr kumimoji="1" lang="pt-BR" sz="1000" b="1"/>
              <a:t>          relacionamentos da TI</a:t>
            </a:r>
          </a:p>
          <a:p>
            <a:pPr eaLnBrk="0" hangingPunct="0"/>
            <a:r>
              <a:rPr kumimoji="1" lang="pt-BR" sz="1000" b="1"/>
              <a:t>PO5   gerenciar o investimento em TI</a:t>
            </a:r>
          </a:p>
          <a:p>
            <a:pPr eaLnBrk="0" hangingPunct="0"/>
            <a:r>
              <a:rPr kumimoji="1" lang="pt-BR" sz="1000" b="1"/>
              <a:t>PO6   comunicar metas e diretivas gerenciais</a:t>
            </a:r>
          </a:p>
          <a:p>
            <a:pPr eaLnBrk="0" hangingPunct="0"/>
            <a:r>
              <a:rPr kumimoji="1" lang="pt-BR" sz="1000" b="1"/>
              <a:t>PO7   gerenciar recursos humanos de TI</a:t>
            </a:r>
          </a:p>
          <a:p>
            <a:pPr eaLnBrk="0" hangingPunct="0"/>
            <a:r>
              <a:rPr kumimoji="1" lang="pt-BR" sz="1000" b="1"/>
              <a:t>PO8   gerenciar qualidade </a:t>
            </a:r>
          </a:p>
          <a:p>
            <a:pPr eaLnBrk="0" hangingPunct="0"/>
            <a:r>
              <a:rPr kumimoji="1" lang="pt-BR" sz="1000" b="1"/>
              <a:t>PO9   avaliar e gerenciar riscos</a:t>
            </a:r>
          </a:p>
          <a:p>
            <a:pPr eaLnBrk="0" hangingPunct="0"/>
            <a:r>
              <a:rPr kumimoji="1" lang="pt-BR" sz="1000" b="1"/>
              <a:t>PO10 gerenciar projetos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651500" y="4929188"/>
            <a:ext cx="3187700" cy="1177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kumimoji="1" lang="pt-BR" sz="1000" b="1"/>
              <a:t>AI1  identificar soluções</a:t>
            </a:r>
          </a:p>
          <a:p>
            <a:pPr eaLnBrk="0" hangingPunct="0"/>
            <a:r>
              <a:rPr kumimoji="1" lang="pt-BR" sz="1000" b="1"/>
              <a:t>AI2  adquirir e manter aplicações</a:t>
            </a:r>
          </a:p>
          <a:p>
            <a:pPr eaLnBrk="0" hangingPunct="0"/>
            <a:r>
              <a:rPr kumimoji="1" lang="pt-BR" sz="1000" b="1"/>
              <a:t>AI3  adquirir e manter infraestrutura tecnológica</a:t>
            </a:r>
          </a:p>
          <a:p>
            <a:pPr eaLnBrk="0" hangingPunct="0"/>
            <a:r>
              <a:rPr kumimoji="1" lang="pt-BR" sz="1000" b="1"/>
              <a:t>AI4  viabilizar operação e uso</a:t>
            </a:r>
          </a:p>
          <a:p>
            <a:pPr eaLnBrk="0" hangingPunct="0"/>
            <a:r>
              <a:rPr kumimoji="1" lang="pt-BR" sz="1000" b="1"/>
              <a:t>AI5  adquirir recursos de TI</a:t>
            </a:r>
          </a:p>
          <a:p>
            <a:pPr eaLnBrk="0" hangingPunct="0"/>
            <a:r>
              <a:rPr kumimoji="1" lang="pt-BR" sz="1000" b="1"/>
              <a:t>AI6  gerenciar mudanças</a:t>
            </a:r>
          </a:p>
          <a:p>
            <a:pPr eaLnBrk="0" hangingPunct="0"/>
            <a:r>
              <a:rPr kumimoji="1" lang="pt-BR" sz="1000" b="1"/>
              <a:t>AI7  instalar e certificar sistemas e mudanças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536950" y="2286000"/>
            <a:ext cx="1720850" cy="422275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1" lang="pt-BR" sz="1200" b="1">
                <a:latin typeface="Arial Narrow" charset="0"/>
              </a:rPr>
              <a:t>PLANEJAMENTO E</a:t>
            </a:r>
          </a:p>
          <a:p>
            <a:pPr algn="ctr" eaLnBrk="0" hangingPunct="0"/>
            <a:r>
              <a:rPr kumimoji="1" lang="pt-BR" sz="1200" b="1">
                <a:latin typeface="Arial Narrow" charset="0"/>
              </a:rPr>
              <a:t>ORGANIZAÇÃO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441950" y="3429000"/>
            <a:ext cx="1797050" cy="377825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1" lang="pt-BR" sz="1200" b="1">
                <a:latin typeface="Arial Narrow" charset="0"/>
              </a:rPr>
              <a:t>AQUISIÇÃO E</a:t>
            </a:r>
          </a:p>
          <a:p>
            <a:pPr algn="ctr" eaLnBrk="0" hangingPunct="0"/>
            <a:r>
              <a:rPr kumimoji="1" lang="pt-BR" sz="1200" b="1">
                <a:latin typeface="Arial Narrow" charset="0"/>
              </a:rPr>
              <a:t>IMPLEMENTAÇÃO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638550" y="4572000"/>
            <a:ext cx="154305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1" lang="pt-BR" sz="1200" b="1">
                <a:latin typeface="Arial Narrow" charset="0"/>
              </a:rPr>
              <a:t>ENTREGA E SUPORTE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981200" y="3429000"/>
            <a:ext cx="139065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1" lang="pt-BR" sz="1200" b="1">
                <a:latin typeface="Arial Narrow" charset="0"/>
              </a:rPr>
              <a:t>MONITORAMENTO E AVALIAÇÃO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Domínios e processos</a:t>
            </a:r>
          </a:p>
        </p:txBody>
      </p:sp>
      <p:sp>
        <p:nvSpPr>
          <p:cNvPr id="5137" name="Espaço Reservado para Número de Slide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BC1B5F-60E5-9B48-B275-81B99744B1AC}" type="slidenum">
              <a:rPr lang="pt-BR">
                <a:solidFill>
                  <a:schemeClr val="accent1"/>
                </a:solidFill>
              </a:rPr>
              <a:pPr eaLnBrk="1" hangingPunct="1"/>
              <a:t>32</a:t>
            </a:fld>
            <a:endParaRPr lang="pt-BR">
              <a:solidFill>
                <a:schemeClr val="accent1"/>
              </a:solidFill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3810000" y="2971800"/>
            <a:ext cx="1219200" cy="990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 rot="10800000">
            <a:off x="3810000" y="3276600"/>
            <a:ext cx="1219200" cy="990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33" name="AutoShape 13"/>
          <p:cNvCxnSpPr>
            <a:cxnSpLocks noChangeShapeType="1"/>
            <a:stCxn id="5124" idx="1"/>
            <a:endCxn id="5126" idx="3"/>
          </p:cNvCxnSpPr>
          <p:nvPr/>
        </p:nvCxnSpPr>
        <p:spPr bwMode="auto">
          <a:xfrm flipH="1">
            <a:off x="5267325" y="2247900"/>
            <a:ext cx="31908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14"/>
          <p:cNvCxnSpPr>
            <a:cxnSpLocks noChangeShapeType="1"/>
            <a:stCxn id="5125" idx="0"/>
            <a:endCxn id="5127" idx="2"/>
          </p:cNvCxnSpPr>
          <p:nvPr/>
        </p:nvCxnSpPr>
        <p:spPr bwMode="auto">
          <a:xfrm rot="16200000" flipV="1">
            <a:off x="6231731" y="3915569"/>
            <a:ext cx="1122363" cy="904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5" name="AutoShape 15"/>
          <p:cNvCxnSpPr>
            <a:cxnSpLocks noChangeShapeType="1"/>
            <a:stCxn id="5123" idx="2"/>
            <a:endCxn id="5129" idx="0"/>
          </p:cNvCxnSpPr>
          <p:nvPr/>
        </p:nvCxnSpPr>
        <p:spPr bwMode="auto">
          <a:xfrm rot="16200000" flipH="1">
            <a:off x="1670050" y="2422526"/>
            <a:ext cx="1195387" cy="8175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16"/>
          <p:cNvCxnSpPr>
            <a:cxnSpLocks noChangeShapeType="1"/>
            <a:stCxn id="5122" idx="3"/>
            <a:endCxn id="5128" idx="1"/>
          </p:cNvCxnSpPr>
          <p:nvPr/>
        </p:nvCxnSpPr>
        <p:spPr bwMode="auto">
          <a:xfrm flipV="1">
            <a:off x="3132138" y="4762500"/>
            <a:ext cx="506412" cy="284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942361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Detalhamento do conteúdo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400">
                <a:latin typeface="Arial" charset="0"/>
              </a:rPr>
              <a:t>Para cada processo, o COBIT apresenta</a:t>
            </a:r>
          </a:p>
          <a:p>
            <a:pPr lvl="1" eaLnBrk="1" hangingPunct="1"/>
            <a:r>
              <a:rPr lang="pt-BR" sz="2000">
                <a:latin typeface="Arial" charset="0"/>
              </a:rPr>
              <a:t>Objetivos do processo</a:t>
            </a:r>
          </a:p>
          <a:p>
            <a:pPr lvl="1" eaLnBrk="1" hangingPunct="1"/>
            <a:r>
              <a:rPr lang="pt-BR" sz="2000">
                <a:latin typeface="Arial" charset="0"/>
              </a:rPr>
              <a:t>Critérios de informação atendidos</a:t>
            </a:r>
          </a:p>
          <a:p>
            <a:pPr lvl="1" eaLnBrk="1" hangingPunct="1"/>
            <a:r>
              <a:rPr lang="pt-BR" sz="2000">
                <a:latin typeface="Arial" charset="0"/>
              </a:rPr>
              <a:t>Recursos de TI gerenciados</a:t>
            </a:r>
          </a:p>
          <a:p>
            <a:pPr lvl="1" eaLnBrk="1" hangingPunct="1"/>
            <a:r>
              <a:rPr lang="pt-BR" sz="2000">
                <a:latin typeface="Arial" charset="0"/>
              </a:rPr>
              <a:t>Áreas de governança afetadas</a:t>
            </a:r>
          </a:p>
          <a:p>
            <a:pPr lvl="1" eaLnBrk="1" hangingPunct="1"/>
            <a:r>
              <a:rPr lang="pt-BR" sz="2000">
                <a:latin typeface="Arial" charset="0"/>
              </a:rPr>
              <a:t>Metas de TI associadas</a:t>
            </a:r>
          </a:p>
          <a:p>
            <a:pPr lvl="1" eaLnBrk="1" hangingPunct="1"/>
            <a:r>
              <a:rPr lang="pt-BR" sz="2000">
                <a:latin typeface="Arial" charset="0"/>
              </a:rPr>
              <a:t>Metas do processo</a:t>
            </a:r>
          </a:p>
          <a:p>
            <a:pPr lvl="1" eaLnBrk="1" hangingPunct="1"/>
            <a:r>
              <a:rPr lang="pt-BR" sz="2000">
                <a:latin typeface="Arial" charset="0"/>
              </a:rPr>
              <a:t>Metas de atividades</a:t>
            </a:r>
          </a:p>
          <a:p>
            <a:pPr lvl="1" eaLnBrk="1" hangingPunct="1"/>
            <a:endParaRPr lang="pt-BR" sz="2000">
              <a:latin typeface="Arial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pt-BR" sz="2400">
              <a:latin typeface="Arial" charset="0"/>
            </a:endParaRPr>
          </a:p>
          <a:p>
            <a:pPr lvl="2" eaLnBrk="1" hangingPunct="1"/>
            <a:endParaRPr lang="pt-BR" sz="1800">
              <a:latin typeface="Arial" charset="0"/>
            </a:endParaRPr>
          </a:p>
          <a:p>
            <a:pPr lvl="1" eaLnBrk="1" hangingPunct="1"/>
            <a:r>
              <a:rPr lang="pt-BR" sz="2000">
                <a:latin typeface="Arial" charset="0"/>
              </a:rPr>
              <a:t>Indicadores</a:t>
            </a:r>
          </a:p>
          <a:p>
            <a:pPr lvl="1" eaLnBrk="1" hangingPunct="1"/>
            <a:r>
              <a:rPr lang="pt-BR" sz="2000">
                <a:latin typeface="Arial" charset="0"/>
              </a:rPr>
              <a:t>Objetivos de controle</a:t>
            </a:r>
          </a:p>
          <a:p>
            <a:pPr lvl="1" eaLnBrk="1" hangingPunct="1"/>
            <a:r>
              <a:rPr lang="pt-BR" sz="2000">
                <a:latin typeface="Arial" charset="0"/>
              </a:rPr>
              <a:t>Relação entre processos (entradas e saídas)</a:t>
            </a:r>
          </a:p>
          <a:p>
            <a:pPr lvl="1" eaLnBrk="1" hangingPunct="1"/>
            <a:r>
              <a:rPr lang="pt-BR" sz="2000">
                <a:latin typeface="Arial" charset="0"/>
              </a:rPr>
              <a:t>Matriz RACI (Responsible, Accountable, Consulted, Informed)</a:t>
            </a:r>
          </a:p>
          <a:p>
            <a:pPr lvl="1" eaLnBrk="1" hangingPunct="1"/>
            <a:r>
              <a:rPr lang="pt-BR" sz="2000">
                <a:latin typeface="Arial" charset="0"/>
              </a:rPr>
              <a:t>Metas e indicadores</a:t>
            </a:r>
          </a:p>
          <a:p>
            <a:pPr lvl="1" eaLnBrk="1" hangingPunct="1"/>
            <a:r>
              <a:rPr lang="pt-BR" sz="2000">
                <a:latin typeface="Arial" charset="0"/>
              </a:rPr>
              <a:t>Modelo de maturidade</a:t>
            </a:r>
          </a:p>
        </p:txBody>
      </p:sp>
      <p:sp>
        <p:nvSpPr>
          <p:cNvPr id="6149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16E5ED-E66A-4747-AD7B-E40CC9EE0B90}" type="slidenum">
              <a:rPr lang="pt-BR">
                <a:solidFill>
                  <a:schemeClr val="accent1"/>
                </a:solidFill>
              </a:rPr>
              <a:pPr eaLnBrk="1" hangingPunct="1"/>
              <a:t>33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5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Planejamento e organização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r>
              <a:rPr lang="pt-BR" sz="2400">
                <a:latin typeface="Arial" charset="0"/>
              </a:rPr>
              <a:t>PO1   Definir um plano estratégico de TI</a:t>
            </a:r>
          </a:p>
          <a:p>
            <a:pPr eaLnBrk="1" hangingPunct="1"/>
            <a:r>
              <a:rPr lang="pt-BR" sz="2400">
                <a:latin typeface="Arial" charset="0"/>
              </a:rPr>
              <a:t>PO2   Definir a arquitetura de informação</a:t>
            </a:r>
          </a:p>
          <a:p>
            <a:pPr eaLnBrk="1" hangingPunct="1"/>
            <a:r>
              <a:rPr lang="pt-BR" sz="2400">
                <a:latin typeface="Arial" charset="0"/>
              </a:rPr>
              <a:t>PO3   Determinar a direção tecnológica</a:t>
            </a:r>
          </a:p>
          <a:p>
            <a:pPr eaLnBrk="1" hangingPunct="1"/>
            <a:r>
              <a:rPr lang="pt-BR" sz="2400">
                <a:latin typeface="Arial" charset="0"/>
              </a:rPr>
              <a:t>PO4   Definir processos, organização e relacionamentos</a:t>
            </a:r>
          </a:p>
          <a:p>
            <a:pPr eaLnBrk="1" hangingPunct="1"/>
            <a:r>
              <a:rPr lang="pt-BR" sz="2400">
                <a:latin typeface="Arial" charset="0"/>
              </a:rPr>
              <a:t>PO5   Gerenciar o investimento em TI</a:t>
            </a:r>
          </a:p>
          <a:p>
            <a:pPr eaLnBrk="1" hangingPunct="1"/>
            <a:r>
              <a:rPr lang="pt-BR" sz="2400">
                <a:latin typeface="Arial" charset="0"/>
              </a:rPr>
              <a:t>PO6   Comunicar metas e diretivas gerenciais</a:t>
            </a:r>
          </a:p>
          <a:p>
            <a:pPr eaLnBrk="1" hangingPunct="1"/>
            <a:r>
              <a:rPr lang="pt-BR" sz="2400">
                <a:latin typeface="Arial" charset="0"/>
              </a:rPr>
              <a:t>PO7   Gerenciar recursos humanos de TI</a:t>
            </a:r>
          </a:p>
          <a:p>
            <a:pPr eaLnBrk="1" hangingPunct="1"/>
            <a:r>
              <a:rPr lang="pt-BR" sz="2400">
                <a:latin typeface="Arial" charset="0"/>
              </a:rPr>
              <a:t>PO8   Gerenciar qualidade </a:t>
            </a:r>
          </a:p>
          <a:p>
            <a:pPr eaLnBrk="1" hangingPunct="1"/>
            <a:r>
              <a:rPr lang="pt-BR" sz="2400">
                <a:latin typeface="Arial" charset="0"/>
              </a:rPr>
              <a:t>PO9   Avaliar e gerenciar riscos</a:t>
            </a:r>
          </a:p>
          <a:p>
            <a:pPr eaLnBrk="1" hangingPunct="1"/>
            <a:r>
              <a:rPr lang="pt-BR" sz="2400">
                <a:latin typeface="Arial" charset="0"/>
              </a:rPr>
              <a:t>PO10 Gerenciar projetos</a:t>
            </a:r>
          </a:p>
        </p:txBody>
      </p:sp>
      <p:sp>
        <p:nvSpPr>
          <p:cNvPr id="1536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240ECC-F478-8943-92BF-6094F196D09F}" type="slidenum">
              <a:rPr lang="pt-BR">
                <a:solidFill>
                  <a:schemeClr val="accent1"/>
                </a:solidFill>
              </a:rPr>
              <a:pPr eaLnBrk="1" hangingPunct="1"/>
              <a:t>34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743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PO1 – Definir um plano estratégico de TI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Meta do processo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Integrar a gestão de TI e de negócios, traduzir requisitos de negócio em ofertas de serviços de TI e desenvolver estratégias para entregar esses serviços de forma efetiva</a:t>
            </a:r>
          </a:p>
          <a:p>
            <a:pPr>
              <a:lnSpc>
                <a:spcPct val="90000"/>
              </a:lnSpc>
            </a:pPr>
            <a:r>
              <a:rPr lang="pt-BR" sz="2800">
                <a:latin typeface="Arial" charset="0"/>
              </a:rPr>
              <a:t>Metas de atividade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Alinhar o planejamento estratégico de TI com necessidades atuais e futuras do negócio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Compreender a capacidade atual de TI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Prover um esquema de priorização e quantificação dos objetivos e requisitos de negócio</a:t>
            </a:r>
            <a:endParaRPr lang="pt-BR" sz="2400">
              <a:latin typeface="Arial" charset="0"/>
            </a:endParaRPr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52AAC6-2A5D-964A-8D41-BDBDD9ED3D93}" type="slidenum">
              <a:rPr lang="pt-BR">
                <a:solidFill>
                  <a:schemeClr val="accent1"/>
                </a:solidFill>
              </a:rPr>
              <a:pPr eaLnBrk="1" hangingPunct="1"/>
              <a:t>35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5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PO2 – Definir a arquitetura da informação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Estabelecer um modelo de dados corporativo e um esquema de classificação para garantir integridade e consistência dos dados</a:t>
            </a:r>
          </a:p>
          <a:p>
            <a:pPr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Assegurar a precisão da arquitetura da informação e do modelo de dados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Atribuir propriedade da informação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Classificar as informações segundo um esquema previamente definido</a:t>
            </a:r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F7F835-DA4D-DE4F-91C5-92B34ED8B77A}" type="slidenum">
              <a:rPr lang="pt-BR">
                <a:solidFill>
                  <a:schemeClr val="accent1"/>
                </a:solidFill>
              </a:rPr>
              <a:pPr eaLnBrk="1" hangingPunct="1"/>
              <a:t>36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8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PO3 – Determinar a direção tecnológica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Definir e implementar arquitetura e padrões tecnológicos que reconheçam e aproveitem oportunidades tecnológicas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Estabelecer fórum para definir arquiteturas e verificar conformidade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Estabelecer planos de infra-estrutura tecnológica com visão de custos, riscos e requisitos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Definir padrões de infra-estrutura tecnológica com base nos requisitos da arquitetura da informação</a:t>
            </a:r>
            <a:endParaRPr lang="pt-BR" sz="2400">
              <a:latin typeface="Arial" charset="0"/>
            </a:endParaRPr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C275C80-95F8-BB4F-82EF-B60ADEAF77AD}" type="slidenum">
              <a:rPr lang="pt-BR">
                <a:solidFill>
                  <a:schemeClr val="accent1"/>
                </a:solidFill>
              </a:rPr>
              <a:pPr eaLnBrk="1" hangingPunct="1"/>
              <a:t>37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2800">
                <a:latin typeface="Arial" charset="0"/>
              </a:rPr>
              <a:t>PO4 – Definir procs, organiz. e relacionamentos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Estabelecer estruturas organizacionais de TI transparentes e flexíveis, e definir e implementar processos de TI com papéis e responsabilidades integradas aos processos de negócio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Definir um framework de processos de TI</a:t>
            </a:r>
          </a:p>
          <a:p>
            <a:pPr lvl="1" eaLnBrk="1" hangingPunct="1"/>
            <a:r>
              <a:rPr lang="en-US">
                <a:latin typeface="Arial" charset="0"/>
              </a:rPr>
              <a:t>Estabelecer estruturas e comitês organizacionais</a:t>
            </a:r>
          </a:p>
          <a:p>
            <a:pPr lvl="1" eaLnBrk="1" hangingPunct="1"/>
            <a:r>
              <a:rPr lang="en-US">
                <a:latin typeface="Arial" charset="0"/>
              </a:rPr>
              <a:t>Definir papéis e responsabilidades</a:t>
            </a:r>
            <a:endParaRPr lang="pt-BR">
              <a:latin typeface="Arial" charset="0"/>
            </a:endParaRP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7F92A9-774F-714C-A414-102AC9103320}" type="slidenum">
              <a:rPr lang="pt-BR">
                <a:solidFill>
                  <a:schemeClr val="accent1"/>
                </a:solidFill>
              </a:rPr>
              <a:pPr eaLnBrk="1" hangingPunct="1"/>
              <a:t>38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84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PO5 – Gerenciar o investimento em TI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Tomar decisões efetivas e eficientes sobre investimentos em TI, e definir e monitorar orçamentos de TI de acordo com a estratégia e as decisões tomadas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Preparar e alocar orçamentos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Definir critérios formais de investimento (ROI, VPL, taxa de retorno, etc.)</a:t>
            </a:r>
          </a:p>
          <a:p>
            <a:pPr lvl="1"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Medir e avaliar o valor de TI para o negócio</a:t>
            </a:r>
            <a:endParaRPr lang="en-US">
              <a:latin typeface="Arial" charset="0"/>
            </a:endParaRP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2EE3B7-DB00-2C42-B1F6-43C002844999}" type="slidenum">
              <a:rPr lang="pt-BR">
                <a:solidFill>
                  <a:schemeClr val="accent1"/>
                </a:solidFill>
              </a:rPr>
              <a:pPr eaLnBrk="1" hangingPunct="1"/>
              <a:t>39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99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CobiT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voltado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3 </a:t>
            </a:r>
            <a:r>
              <a:rPr lang="en-US" dirty="0" err="1" smtClean="0"/>
              <a:t>níveis</a:t>
            </a:r>
            <a:r>
              <a:rPr lang="en-US" dirty="0" smtClean="0"/>
              <a:t> </a:t>
            </a:r>
            <a:r>
              <a:rPr lang="en-US" dirty="0" err="1" smtClean="0"/>
              <a:t>distintos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2"/>
            <a:r>
              <a:rPr lang="en-US" dirty="0" err="1" smtClean="0"/>
              <a:t>Gerentes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r>
              <a:rPr lang="en-US" dirty="0" err="1" smtClean="0"/>
              <a:t>Usuários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r>
              <a:rPr lang="en-US" dirty="0" err="1" smtClean="0"/>
              <a:t>Auditores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35366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2800">
                <a:latin typeface="Arial" charset="0"/>
              </a:rPr>
              <a:t>PO6 – Comunicar metas e diretrizes gerenciais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Prover aos stakeholders políticas, procedimentos, diretrizes e outros documentos que sejam precisos, compreensíveis e aprovados, como parte de um framework de controle de TI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Definir um framework de controle de TI</a:t>
            </a:r>
          </a:p>
          <a:p>
            <a:pPr lvl="1" eaLnBrk="1" hangingPunct="1"/>
            <a:r>
              <a:rPr lang="en-US">
                <a:latin typeface="Arial" charset="0"/>
              </a:rPr>
              <a:t>Desenvolver e implantar políticas de TI</a:t>
            </a:r>
          </a:p>
          <a:p>
            <a:pPr lvl="1" eaLnBrk="1" hangingPunct="1"/>
            <a:r>
              <a:rPr lang="en-US">
                <a:latin typeface="Arial" charset="0"/>
              </a:rPr>
              <a:t>Garantir o cumprimento das políticas de TI</a:t>
            </a:r>
            <a:endParaRPr lang="pt-BR">
              <a:latin typeface="Arial" charset="0"/>
            </a:endParaRPr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2E68DB-20C4-F547-8F7C-0447A45BFC55}" type="slidenum">
              <a:rPr lang="pt-BR">
                <a:solidFill>
                  <a:schemeClr val="accent1"/>
                </a:solidFill>
              </a:rPr>
              <a:pPr eaLnBrk="1" hangingPunct="1"/>
              <a:t>40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443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PO7 – Gerenciar recursos humanos de TI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Contratar e treinar pessoal, definir planos de carreira, criar descrições de cargos, atribuir papéis compatíveis às habilidades, estabelecer processos de revisão e garantir consciência da dependência de indivíduos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pt-BR" sz="2400">
                <a:latin typeface="Arial" charset="0"/>
              </a:rPr>
              <a:t>Rever o desempenho da equipe</a:t>
            </a:r>
          </a:p>
          <a:p>
            <a:pPr lvl="1" eaLnBrk="1" hangingPunct="1"/>
            <a:r>
              <a:rPr lang="pt-BR" sz="2400">
                <a:latin typeface="Arial" charset="0"/>
              </a:rPr>
              <a:t>Contratar e treinar pessoal de TI para suportar os planos táticos de TI</a:t>
            </a:r>
          </a:p>
          <a:p>
            <a:pPr lvl="1" eaLnBrk="1" hangingPunct="1"/>
            <a:r>
              <a:rPr lang="pt-BR" sz="2400">
                <a:latin typeface="Arial" charset="0"/>
              </a:rPr>
              <a:t>Mitigar os riscos de dependência de recursos chave</a:t>
            </a:r>
            <a:endParaRPr lang="en-US" sz="2400">
              <a:latin typeface="Arial" charset="0"/>
            </a:endParaRP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E4620E-7947-5645-9DB8-2404CBF60899}" type="slidenum">
              <a:rPr lang="pt-BR">
                <a:solidFill>
                  <a:schemeClr val="accent1"/>
                </a:solidFill>
              </a:rPr>
              <a:pPr eaLnBrk="1" hangingPunct="1"/>
              <a:t>41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5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PO8 – Gerenciar qualidade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Definir sistema de gestão de qualidade (QMS), monitorar o desempenho de acordo com objetivos predefinidos e implementar um programa de melhoria contínua dos serviços de TI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Definir padrões e práticas de qualidade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Monitorar e revisar o desempenho de acordo com os parões e práticas definidos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Melhorar continuamente o QMS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2ACD5C-665C-474E-B8D7-2353AAB36ACD}" type="slidenum">
              <a:rPr lang="pt-BR">
                <a:solidFill>
                  <a:schemeClr val="accent1"/>
                </a:solidFill>
              </a:rPr>
              <a:pPr eaLnBrk="1" hangingPunct="1"/>
              <a:t>42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96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PO9 – Avaliar e gerenciar riscos de TI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Desenvolver um framework de gerência de riscos – com avaliação, mitigação e comunicação de riscos residuais de TI - integrado ao gerenciamento de riscos de negócio</a:t>
            </a:r>
          </a:p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Garantir que o gerenciamento de riscos esteja totalmente embutido nos processos gerenciais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Realizar avaliações de risco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Recomendar e comunicar planos de prevenção e tratamento de riscos</a:t>
            </a:r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43E6FB-9F70-D845-A747-CC39C40A7E10}" type="slidenum">
              <a:rPr lang="pt-BR">
                <a:solidFill>
                  <a:schemeClr val="accent1"/>
                </a:solidFill>
              </a:rPr>
              <a:pPr eaLnBrk="1" hangingPunct="1"/>
              <a:t>43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06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Planejamento e Organização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PO10 – Gerenciar projetos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Aplicar abordagem sistemática de gerência de projetos e programas aos projetos de TI e habilitar a participação dos stakeholders no monitoramento do progresso e dos riscos dos projetos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 sz="2400">
                <a:latin typeface="Arial" charset="0"/>
              </a:rPr>
              <a:t>Definir e garantir o cumprimento de abordagens de gerência de projetos e programas</a:t>
            </a:r>
          </a:p>
          <a:p>
            <a:pPr lvl="1" eaLnBrk="1" hangingPunct="1"/>
            <a:r>
              <a:rPr lang="en-US" sz="2400">
                <a:latin typeface="Arial" charset="0"/>
              </a:rPr>
              <a:t>Criar diretrizes para o gerenciamento de projetos</a:t>
            </a:r>
          </a:p>
          <a:p>
            <a:pPr lvl="1" eaLnBrk="1" hangingPunct="1"/>
            <a:r>
              <a:rPr lang="en-US" sz="2400">
                <a:latin typeface="Arial" charset="0"/>
              </a:rPr>
              <a:t>Planejar cada projeto incluído no portfólio</a:t>
            </a: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263A213-A5C5-C640-8E45-69649B07ABE3}" type="slidenum">
              <a:rPr lang="pt-BR">
                <a:solidFill>
                  <a:schemeClr val="accent1"/>
                </a:solidFill>
              </a:rPr>
              <a:pPr eaLnBrk="1" hangingPunct="1"/>
              <a:t>44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Aquisição e implementação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sz="2800">
                <a:latin typeface="Arial" charset="0"/>
              </a:rPr>
              <a:t>AI1  Identificar soluções</a:t>
            </a:r>
          </a:p>
          <a:p>
            <a:pPr eaLnBrk="1" hangingPunct="1"/>
            <a:r>
              <a:rPr lang="pt-BR" sz="2800">
                <a:latin typeface="Arial" charset="0"/>
              </a:rPr>
              <a:t>AI2  Adquirir e manter aplicações</a:t>
            </a:r>
          </a:p>
          <a:p>
            <a:pPr eaLnBrk="1" hangingPunct="1"/>
            <a:r>
              <a:rPr lang="pt-BR" sz="2800">
                <a:latin typeface="Arial" charset="0"/>
              </a:rPr>
              <a:t>AI3  Adquirir e manter infra-estrutura tecnológica</a:t>
            </a:r>
          </a:p>
          <a:p>
            <a:pPr eaLnBrk="1" hangingPunct="1"/>
            <a:r>
              <a:rPr lang="pt-BR" sz="2800">
                <a:latin typeface="Arial" charset="0"/>
              </a:rPr>
              <a:t>AI4  Viabilizar operação e uso</a:t>
            </a:r>
          </a:p>
          <a:p>
            <a:pPr eaLnBrk="1" hangingPunct="1"/>
            <a:r>
              <a:rPr lang="pt-BR" sz="2800">
                <a:latin typeface="Arial" charset="0"/>
              </a:rPr>
              <a:t>AI5  Adquirir recursos de TI</a:t>
            </a:r>
          </a:p>
          <a:p>
            <a:pPr eaLnBrk="1" hangingPunct="1"/>
            <a:r>
              <a:rPr lang="pt-BR" sz="2800">
                <a:latin typeface="Arial" charset="0"/>
              </a:rPr>
              <a:t>AI6  Gerenciar mudanças</a:t>
            </a:r>
          </a:p>
          <a:p>
            <a:pPr eaLnBrk="1" hangingPunct="1"/>
            <a:r>
              <a:rPr lang="pt-BR" sz="2800">
                <a:latin typeface="Arial" charset="0"/>
              </a:rPr>
              <a:t>AI7  Instalar e certificar sistemas e mudanças</a:t>
            </a:r>
          </a:p>
        </p:txBody>
      </p:sp>
      <p:sp>
        <p:nvSpPr>
          <p:cNvPr id="2662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99F887-B57C-204E-95DA-DB84E6DDDF6D}" type="slidenum">
              <a:rPr lang="pt-BR">
                <a:solidFill>
                  <a:schemeClr val="accent1"/>
                </a:solidFill>
              </a:rPr>
              <a:pPr eaLnBrk="1" hangingPunct="1"/>
              <a:t>45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41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AI1 – Identificar soluções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Identificar soluções tecnicamente viáveis e com relações custo-benefício adequadas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Definir requisitos técnicos e de negócio</a:t>
            </a:r>
          </a:p>
          <a:p>
            <a:pPr lvl="1" eaLnBrk="1" hangingPunct="1"/>
            <a:r>
              <a:rPr lang="en-US">
                <a:latin typeface="Arial" charset="0"/>
              </a:rPr>
              <a:t>Realizar estudos de viabilidade com base em padrões de desenvolvimento</a:t>
            </a:r>
          </a:p>
          <a:p>
            <a:pPr lvl="1" eaLnBrk="1" hangingPunct="1"/>
            <a:r>
              <a:rPr lang="en-US">
                <a:latin typeface="Arial" charset="0"/>
              </a:rPr>
              <a:t>Aprovar (ou rejeitar) requisitos e resultados de estudos de viabilidade</a:t>
            </a:r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678D88-3CFC-D443-932D-77693988FB12}" type="slidenum">
              <a:rPr lang="pt-BR">
                <a:solidFill>
                  <a:schemeClr val="accent1"/>
                </a:solidFill>
              </a:rPr>
              <a:pPr eaLnBrk="1" hangingPunct="1"/>
              <a:t>46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939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AI2 – Adquirir e manter aplicações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Garantir a existência de um processo de desenvolvimento tempestivo e com relação custo-benefício adequada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Traduzir requisitos de negócio em especificações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Aderir a padrões de desenvolvimento em todas as modificações das aplicações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Separar atividades de desenvolvimento, teste e operação</a:t>
            </a:r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7D0619D-CA6F-8441-A066-FA9FAD87F6E3}" type="slidenum">
              <a:rPr lang="pt-BR">
                <a:solidFill>
                  <a:schemeClr val="accent1"/>
                </a:solidFill>
              </a:rPr>
              <a:pPr eaLnBrk="1" hangingPunct="1"/>
              <a:t>47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2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2800">
                <a:latin typeface="Arial" charset="0"/>
              </a:rPr>
              <a:t>AI3 – Adquirir e manter infra-estrutura tecnológica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Prover plataformas apropriadas para as aplicações de negócio, alinhadas a padrões e arquiteturas de TI</a:t>
            </a:r>
            <a:endParaRPr lang="pt-BR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Produzir um plano de aquisição de tecnologia alinhado ao plano de infra-estrutura tecnológica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Planejar a manutenção da infra-estrutura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Implementar medidas de controle, segurança e auditoria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F893AE6-CCE5-9842-BFC9-809AB6241400}" type="slidenum">
              <a:rPr lang="pt-BR">
                <a:solidFill>
                  <a:schemeClr val="accent1"/>
                </a:solidFill>
              </a:rPr>
              <a:pPr eaLnBrk="1" hangingPunct="1"/>
              <a:t>48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70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AI4 – Habilitar operação e uso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Prover manuais e materiais de treinamento efetivos para transferir o conhecimento necessário para operação e uso dos sistemas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Desenvolver e tornar disponível a documentação de transferência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Comunicar e treinar usuários, gerentes de negócio e equipes de operação e suporte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Produzir materiais de treinamento</a:t>
            </a:r>
            <a:endParaRPr lang="pt-BR">
              <a:latin typeface="Arial" charset="0"/>
            </a:endParaRPr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D74E6D-D9E3-1748-8272-4CE7B9D02314}" type="slidenum">
              <a:rPr lang="pt-BR">
                <a:solidFill>
                  <a:schemeClr val="accent1"/>
                </a:solidFill>
              </a:rPr>
              <a:pPr eaLnBrk="1" hangingPunct="1"/>
              <a:t>49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5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>
                <a:latin typeface="Arial" charset="0"/>
              </a:rPr>
              <a:t>Responsabilidades da alta direção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pt-BR" sz="2800" dirty="0">
                <a:latin typeface="Arial" charset="0"/>
              </a:rPr>
              <a:t>Assegurar o alinhamento entre a estratégia de TI e a estratégia de negócios</a:t>
            </a:r>
          </a:p>
          <a:p>
            <a:pPr eaLnBrk="1" hangingPunct="1"/>
            <a:endParaRPr lang="pt-BR" sz="2800" dirty="0" smtClean="0">
              <a:latin typeface="Arial" charset="0"/>
            </a:endParaRPr>
          </a:p>
          <a:p>
            <a:pPr eaLnBrk="1" hangingPunct="1"/>
            <a:r>
              <a:rPr lang="pt-BR" sz="2800" dirty="0" smtClean="0">
                <a:latin typeface="Arial" charset="0"/>
              </a:rPr>
              <a:t>Direcionar </a:t>
            </a:r>
            <a:r>
              <a:rPr lang="pt-BR" sz="2800" dirty="0">
                <a:latin typeface="Arial" charset="0"/>
              </a:rPr>
              <a:t>a execução da estratégia de TI</a:t>
            </a:r>
          </a:p>
          <a:p>
            <a:pPr eaLnBrk="1" hangingPunct="1"/>
            <a:endParaRPr lang="pt-BR" sz="2800" dirty="0" smtClean="0">
              <a:latin typeface="Arial" charset="0"/>
            </a:endParaRPr>
          </a:p>
          <a:p>
            <a:pPr eaLnBrk="1" hangingPunct="1"/>
            <a:r>
              <a:rPr lang="pt-BR" sz="2800" dirty="0" smtClean="0">
                <a:latin typeface="Arial" charset="0"/>
              </a:rPr>
              <a:t>Assegurar </a:t>
            </a:r>
            <a:r>
              <a:rPr lang="pt-BR" sz="2800" dirty="0">
                <a:latin typeface="Arial" charset="0"/>
              </a:rPr>
              <a:t>o cumprimento da estratégia de TI</a:t>
            </a:r>
          </a:p>
          <a:p>
            <a:pPr eaLnBrk="1" hangingPunct="1"/>
            <a:endParaRPr lang="pt-BR" sz="2800" dirty="0" smtClean="0">
              <a:latin typeface="Arial" charset="0"/>
            </a:endParaRPr>
          </a:p>
          <a:p>
            <a:pPr eaLnBrk="1" hangingPunct="1"/>
            <a:r>
              <a:rPr lang="pt-BR" sz="2800" dirty="0" smtClean="0">
                <a:latin typeface="Arial" charset="0"/>
              </a:rPr>
              <a:t>Promover </a:t>
            </a:r>
            <a:r>
              <a:rPr lang="pt-BR" sz="2800" dirty="0">
                <a:latin typeface="Arial" charset="0"/>
              </a:rPr>
              <a:t>cultura de abertura e colaboração entre as áreas de negócios e a área de TI</a:t>
            </a:r>
          </a:p>
        </p:txBody>
      </p:sp>
      <p:sp>
        <p:nvSpPr>
          <p:cNvPr id="614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6B2289-8781-2C41-BCA4-EB538DB7ECA7}" type="slidenum">
              <a:rPr lang="pt-BR">
                <a:solidFill>
                  <a:schemeClr val="accent1"/>
                </a:solidFill>
              </a:rPr>
              <a:pPr eaLnBrk="1" hangingPunct="1"/>
              <a:t>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102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AI5 – Adquirir recursos de TI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Adquirir e manter habilidades de TI que respondam à estratégia de TI, bem como uma infra-estrutura de TI integrada e padronizada, reduzindo os riscos de contratações de TI</a:t>
            </a:r>
          </a:p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Obter aconselhamento profissional em questões legais e contratuais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Definir padrões e procedimentos de contratação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Adquirir hardware, software e serviços de acordo com os procedimentos definidos</a:t>
            </a:r>
            <a:endParaRPr lang="pt-BR" sz="2400">
              <a:latin typeface="Arial" charset="0"/>
            </a:endParaRPr>
          </a:p>
        </p:txBody>
      </p:sp>
      <p:sp>
        <p:nvSpPr>
          <p:cNvPr id="3174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8DFC47F-7100-F54E-9E4E-995BBAE2AF4F}" type="slidenum">
              <a:rPr lang="pt-BR">
                <a:solidFill>
                  <a:schemeClr val="accent1"/>
                </a:solidFill>
              </a:rPr>
              <a:pPr eaLnBrk="1" hangingPunct="1"/>
              <a:t>50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8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AI6 - Manage changes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Controlar a avaliação de impacto, autorização e implementação de todas as mudanças na infra-estrutura e nas aplicações, de modo a minimizar erros causados por especificações incompletas e evitar a implementação de mudanças não autorizadas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Definir e comunicar procedimentos de mudança, incluindo as mudanças de emergência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Avaliar, priorizar e autorizar mudanças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Acompanhar o status e relatar mudanças</a:t>
            </a:r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AF1795-F380-414E-A204-D4511058CACE}" type="slidenum">
              <a:rPr lang="pt-BR">
                <a:solidFill>
                  <a:schemeClr val="accent1"/>
                </a:solidFill>
              </a:rPr>
              <a:pPr eaLnBrk="1" hangingPunct="1"/>
              <a:t>51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2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Aquisição e Implementação</a:t>
            </a:r>
            <a:br>
              <a:rPr lang="pt-BR" sz="3400">
                <a:latin typeface="Arial" charset="0"/>
              </a:rPr>
            </a:br>
            <a:r>
              <a:rPr lang="pt-BR" sz="2800">
                <a:latin typeface="Arial" charset="0"/>
              </a:rPr>
              <a:t>AI7 – Instalar e certificar soluções e mudanças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Testar aplicações e soluções de infra-estrutura para que elas sejam adequadas ao propósito e livres de erros, e planejar sua colocação em produção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pt-BR" sz="2400">
                <a:latin typeface="Arial" charset="0"/>
              </a:rPr>
              <a:t>Estabelecer metodologias de teste</a:t>
            </a:r>
          </a:p>
          <a:p>
            <a:pPr lvl="1" eaLnBrk="1" hangingPunct="1"/>
            <a:r>
              <a:rPr lang="pt-BR" sz="2400">
                <a:latin typeface="Arial" charset="0"/>
              </a:rPr>
              <a:t>Realizar o planejamento da liberação</a:t>
            </a:r>
          </a:p>
          <a:p>
            <a:pPr lvl="1" eaLnBrk="1" hangingPunct="1"/>
            <a:r>
              <a:rPr lang="pt-BR" sz="2400">
                <a:latin typeface="Arial" charset="0"/>
              </a:rPr>
              <a:t>Submeter os resultados dos testes à avaliação e aprovação dos gerentes de negócios</a:t>
            </a:r>
          </a:p>
          <a:p>
            <a:pPr lvl="1" eaLnBrk="1" hangingPunct="1"/>
            <a:r>
              <a:rPr lang="pt-BR" sz="2400">
                <a:latin typeface="Arial" charset="0"/>
              </a:rPr>
              <a:t>Realizar revisões pós-implementação</a:t>
            </a:r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010B9-E2F7-D445-8451-AC9FDD2C60A3}" type="slidenum">
              <a:rPr lang="pt-BR">
                <a:solidFill>
                  <a:schemeClr val="accent1"/>
                </a:solidFill>
              </a:rPr>
              <a:pPr eaLnBrk="1" hangingPunct="1"/>
              <a:t>52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85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Entrega e suporte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DS1   Definir e gerenciar níveis de serviços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DS2   Gerenciar serviços de terceiros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DS3   Gerenciar performance e capacidade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DS4   Garantir continuidade dos serviços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DS5   Garantir segurança dos sistemas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DS6   Identificar e alocar custos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DS7   Educar e treinar usuários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DS8   Gerenciar service desk e incidentes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DS9   Gerenciar a configuração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DS10 Gerenciar problemas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DS11 Gerenciar dados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DS12 Gerenciar o ambiente físico</a:t>
            </a:r>
          </a:p>
          <a:p>
            <a:pPr eaLnBrk="1" hangingPunct="1">
              <a:lnSpc>
                <a:spcPct val="90000"/>
              </a:lnSpc>
            </a:pPr>
            <a:r>
              <a:rPr lang="pt-BR" sz="2000">
                <a:latin typeface="Arial" charset="0"/>
              </a:rPr>
              <a:t>DS13 Gerenciar a operação</a:t>
            </a:r>
          </a:p>
        </p:txBody>
      </p:sp>
      <p:sp>
        <p:nvSpPr>
          <p:cNvPr id="614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ABC7F3-BC76-EB46-BDA4-43D1DC485D04}" type="slidenum">
              <a:rPr lang="pt-BR">
                <a:solidFill>
                  <a:schemeClr val="accent1"/>
                </a:solidFill>
              </a:rPr>
              <a:pPr eaLnBrk="1" hangingPunct="1"/>
              <a:t>53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859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200">
                <a:latin typeface="Arial" charset="0"/>
              </a:rPr>
              <a:t>DS1 – Definir e gerenciar níveis de serviços</a:t>
            </a:r>
            <a:endParaRPr lang="pt-BR" sz="3400">
              <a:latin typeface="Arial" charset="0"/>
            </a:endParaRP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Identificar requisitos de serviço, desenvolver acordos de nível de serviço e monitorar o seu cumprimento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Formalizar acordos internos e externos alinhados aos requisitos e capacidade de entrega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Relatar o alcance dos níveis de serviço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Identificar e comunicar requisitos novos e atualizados para o planejamento estratégico</a:t>
            </a:r>
            <a:endParaRPr lang="pt-BR">
              <a:latin typeface="Arial" charset="0"/>
            </a:endParaRPr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3F4042-CD81-C545-9CCA-C6820E1AA299}" type="slidenum">
              <a:rPr lang="pt-BR">
                <a:solidFill>
                  <a:schemeClr val="accent1"/>
                </a:solidFill>
              </a:rPr>
              <a:pPr eaLnBrk="1" hangingPunct="1"/>
              <a:t>54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4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DS2 – Gerenciar serviços de terceiros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Estabelecer relacionamentos e responsabilidades bilaterais com provedores de serviços qualificados e monitorar a entrega dos serviços para garantir aderência aos acordos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Identificar e categorizar fornecedores de serviços</a:t>
            </a:r>
          </a:p>
          <a:p>
            <a:pPr lvl="1" eaLnBrk="1" hangingPunct="1"/>
            <a:r>
              <a:rPr lang="en-US">
                <a:latin typeface="Arial" charset="0"/>
              </a:rPr>
              <a:t>Identificar e mitigar riscos de fornecedores</a:t>
            </a:r>
          </a:p>
          <a:p>
            <a:pPr lvl="1" eaLnBrk="1" hangingPunct="1"/>
            <a:r>
              <a:rPr lang="en-US">
                <a:latin typeface="Arial" charset="0"/>
              </a:rPr>
              <a:t>Monitorar e medir desempenho de fornecedores</a:t>
            </a:r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181CF3C-12A6-7C4A-9FA0-28C461AF05B4}" type="slidenum">
              <a:rPr lang="pt-BR">
                <a:solidFill>
                  <a:schemeClr val="accent1"/>
                </a:solidFill>
              </a:rPr>
              <a:pPr eaLnBrk="1" hangingPunct="1"/>
              <a:t>55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41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200">
                <a:latin typeface="Arial" charset="0"/>
              </a:rPr>
              <a:t>DS3 – Gerenciar desempenho e capacidade</a:t>
            </a:r>
            <a:endParaRPr lang="pt-BR" sz="3400"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Atender aos requisitos de tempo de resposta dos SLAs, minimizar downtime e melhorar continuamente o desempenho e capacidade de TI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Planejar e prover capacidade e disponibilidade dos sistemas</a:t>
            </a:r>
          </a:p>
          <a:p>
            <a:pPr lvl="1" eaLnBrk="1" hangingPunct="1"/>
            <a:r>
              <a:rPr lang="en-US">
                <a:latin typeface="Arial" charset="0"/>
              </a:rPr>
              <a:t>Monitorar e relatar desempenho dos sistemas</a:t>
            </a:r>
          </a:p>
          <a:p>
            <a:pPr lvl="1" eaLnBrk="1" hangingPunct="1"/>
            <a:r>
              <a:rPr lang="en-US">
                <a:latin typeface="Arial" charset="0"/>
              </a:rPr>
              <a:t>Modelar e prever desempenho dos sistemas</a:t>
            </a:r>
            <a:endParaRPr lang="pt-BR">
              <a:latin typeface="Arial" charset="0"/>
            </a:endParaRPr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F0896C-5007-AF4D-B1C7-E1930D34DCB8}" type="slidenum">
              <a:rPr lang="pt-BR">
                <a:solidFill>
                  <a:schemeClr val="accent1"/>
                </a:solidFill>
              </a:rPr>
              <a:pPr eaLnBrk="1" hangingPunct="1"/>
              <a:t>56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17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DS4 – Garantir continuidade dos serviços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Prover resiliência para soluções automatizadas e desenvolver, manter e testar planos de continuidade de TI</a:t>
            </a:r>
            <a:endParaRPr lang="pt-BR">
              <a:latin typeface="Arial" charset="0"/>
            </a:endParaRP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Desenvolver e manter contingência de TI</a:t>
            </a:r>
          </a:p>
          <a:p>
            <a:pPr lvl="1" eaLnBrk="1" hangingPunct="1"/>
            <a:r>
              <a:rPr lang="en-US">
                <a:latin typeface="Arial" charset="0"/>
              </a:rPr>
              <a:t>Treinar e testar planos de contingência de TI</a:t>
            </a:r>
          </a:p>
          <a:p>
            <a:pPr lvl="1" eaLnBrk="1" hangingPunct="1"/>
            <a:r>
              <a:rPr lang="en-US">
                <a:latin typeface="Arial" charset="0"/>
              </a:rPr>
              <a:t>Armazenar cópias de planos de contingência e de dados em locais off-site</a:t>
            </a:r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BB0A7F-2CF2-5A49-BF79-D0744FE0C417}" type="slidenum">
              <a:rPr lang="pt-BR">
                <a:solidFill>
                  <a:schemeClr val="accent1"/>
                </a:solidFill>
              </a:rPr>
              <a:pPr eaLnBrk="1" hangingPunct="1"/>
              <a:t>57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4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DS5 – Garantir segurança dos sistemas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Definir políticas, planos e procedimentos de segurança de TI e monitorar, detectar, relatar e resolver vulnerabilidades e incidentes de segurança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 sz="2400">
                <a:latin typeface="Arial" charset="0"/>
              </a:rPr>
              <a:t>Compreender requisitos, vulnerabilidades e ameaças de segurança</a:t>
            </a:r>
          </a:p>
          <a:p>
            <a:pPr lvl="1" eaLnBrk="1" hangingPunct="1"/>
            <a:r>
              <a:rPr lang="en-US" sz="2400">
                <a:latin typeface="Arial" charset="0"/>
              </a:rPr>
              <a:t>Gerenciar identidades e autorizações de usuários de forma padronizada</a:t>
            </a:r>
          </a:p>
          <a:p>
            <a:pPr lvl="1" eaLnBrk="1" hangingPunct="1"/>
            <a:r>
              <a:rPr lang="en-US" sz="2400">
                <a:latin typeface="Arial" charset="0"/>
              </a:rPr>
              <a:t>Testar a segurança regularmente</a:t>
            </a:r>
            <a:endParaRPr lang="pt-BR" sz="2400">
              <a:latin typeface="Arial" charset="0"/>
            </a:endParaRPr>
          </a:p>
        </p:txBody>
      </p:sp>
      <p:sp>
        <p:nvSpPr>
          <p:cNvPr id="1126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A072125-DF34-D844-A5E0-EDB17B2E5DA8}" type="slidenum">
              <a:rPr lang="pt-BR">
                <a:solidFill>
                  <a:schemeClr val="accent1"/>
                </a:solidFill>
              </a:rPr>
              <a:pPr eaLnBrk="1" hangingPunct="1"/>
              <a:t>58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5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DS6 – Identificar e alocar custos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Capturar e alocar de forma precisa e completa os custos de TI, e reportar tempestivamente sobre o uso de TI e os custos alocados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 sz="2400">
                <a:latin typeface="Arial" charset="0"/>
              </a:rPr>
              <a:t>Alinhar cobranças à qualidade e quantidade de serviços providos</a:t>
            </a:r>
          </a:p>
          <a:p>
            <a:pPr lvl="1" eaLnBrk="1" hangingPunct="1"/>
            <a:r>
              <a:rPr lang="en-US" sz="2400">
                <a:latin typeface="Arial" charset="0"/>
              </a:rPr>
              <a:t>Construir e obter acordo sobre um modelo completo de custos de TI</a:t>
            </a:r>
          </a:p>
          <a:p>
            <a:pPr lvl="1" eaLnBrk="1" hangingPunct="1"/>
            <a:r>
              <a:rPr lang="en-US" sz="2400">
                <a:latin typeface="Arial" charset="0"/>
              </a:rPr>
              <a:t>Implementar cobranças de acordo com as políticas</a:t>
            </a:r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86DE9A-8E7D-D843-B905-4065A9B75CB3}" type="slidenum">
              <a:rPr lang="pt-BR">
                <a:solidFill>
                  <a:schemeClr val="accent1"/>
                </a:solidFill>
              </a:rPr>
              <a:pPr eaLnBrk="1" hangingPunct="1"/>
              <a:t>59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0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>
                <a:latin typeface="Arial" charset="0"/>
              </a:rPr>
              <a:t>Governança de TI</a:t>
            </a:r>
            <a:endParaRPr lang="pt-BR" sz="2600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sz="2600">
                <a:latin typeface="Arial" charset="0"/>
                <a:sym typeface="Wingdings" charset="0"/>
              </a:rPr>
              <a:t>O quê: </a:t>
            </a:r>
          </a:p>
          <a:p>
            <a:pPr lvl="1" eaLnBrk="1" hangingPunct="1"/>
            <a:r>
              <a:rPr lang="pt-BR" sz="2200">
                <a:latin typeface="Arial" charset="0"/>
                <a:sym typeface="Wingdings" charset="0"/>
              </a:rPr>
              <a:t>liderança, estruturas organizacionais e processos</a:t>
            </a:r>
          </a:p>
          <a:p>
            <a:pPr eaLnBrk="1" hangingPunct="1"/>
            <a:r>
              <a:rPr lang="pt-BR" sz="2600">
                <a:latin typeface="Arial" charset="0"/>
              </a:rPr>
              <a:t>Quem:</a:t>
            </a:r>
          </a:p>
          <a:p>
            <a:pPr lvl="1" eaLnBrk="1" hangingPunct="1"/>
            <a:r>
              <a:rPr lang="pt-BR" sz="2200">
                <a:latin typeface="Arial" charset="0"/>
              </a:rPr>
              <a:t>executivos e alta direção (não é só a área de TI)</a:t>
            </a:r>
            <a:endParaRPr lang="pt-BR" sz="2200">
              <a:latin typeface="Arial" charset="0"/>
              <a:sym typeface="Wingdings" charset="0"/>
            </a:endParaRPr>
          </a:p>
          <a:p>
            <a:pPr eaLnBrk="1" hangingPunct="1"/>
            <a:r>
              <a:rPr lang="pt-BR" sz="2600">
                <a:latin typeface="Arial" charset="0"/>
              </a:rPr>
              <a:t>Para quê: </a:t>
            </a:r>
          </a:p>
          <a:p>
            <a:pPr lvl="1" eaLnBrk="1" hangingPunct="1"/>
            <a:r>
              <a:rPr lang="pt-BR" sz="2200">
                <a:latin typeface="Arial" charset="0"/>
              </a:rPr>
              <a:t>garantir que a TI sirva como instrumento para sustentar e ampliar o negócio da organização</a:t>
            </a:r>
          </a:p>
          <a:p>
            <a:pPr eaLnBrk="1" hangingPunct="1"/>
            <a:r>
              <a:rPr lang="pt-BR" sz="2600">
                <a:latin typeface="Arial" charset="0"/>
              </a:rPr>
              <a:t>Como: </a:t>
            </a:r>
          </a:p>
          <a:p>
            <a:pPr lvl="1" eaLnBrk="1" hangingPunct="1"/>
            <a:r>
              <a:rPr lang="pt-BR" sz="2200">
                <a:latin typeface="Arial" charset="0"/>
              </a:rPr>
              <a:t>controle sobre os processos e recursos de TI para garantir qualidade, confiabilidade e segurança das informações</a:t>
            </a:r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FF00B6B-5F51-0745-A70B-225B8EE29FA2}" type="slidenum">
              <a:rPr lang="pt-BR">
                <a:solidFill>
                  <a:schemeClr val="accent1"/>
                </a:solidFill>
              </a:rPr>
              <a:pPr eaLnBrk="1" hangingPunct="1"/>
              <a:t>6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14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DS7 – Educar e treinar usuários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Compreender claramente as necessidades de treinamento de usuários de TI, executar uma estratégia efetiva de treinamento e medir seus resultados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Estabelecer currículos de treinamento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Organizar e entregar treinamentos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Monitorar e relatar sobre a efetividade dos treinamentos</a:t>
            </a:r>
            <a:endParaRPr lang="en-US">
              <a:latin typeface="Arial" charset="0"/>
            </a:endParaRPr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668E31-839A-4A41-BC27-0335FCF4A1C7}" type="slidenum">
              <a:rPr lang="pt-BR">
                <a:solidFill>
                  <a:schemeClr val="accent1"/>
                </a:solidFill>
              </a:rPr>
              <a:pPr eaLnBrk="1" hangingPunct="1"/>
              <a:t>60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269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200">
                <a:latin typeface="Arial" charset="0"/>
              </a:rPr>
              <a:t>DS8 – Gerenciar Service Desk e incidentes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Estabelecer uma função service desk profissional, com resposta rápida, procedimentos claros de escalação e resolução e análise de tendências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Instalar e operar um service desk</a:t>
            </a:r>
          </a:p>
          <a:p>
            <a:pPr lvl="1" eaLnBrk="1" hangingPunct="1"/>
            <a:r>
              <a:rPr lang="en-US">
                <a:latin typeface="Arial" charset="0"/>
              </a:rPr>
              <a:t>Monitorar e relatar tendências</a:t>
            </a:r>
          </a:p>
          <a:p>
            <a:pPr lvl="1" eaLnBrk="1" hangingPunct="1"/>
            <a:r>
              <a:rPr lang="en-US">
                <a:latin typeface="Arial" charset="0"/>
              </a:rPr>
              <a:t>Definir critérios e procedimentos claros de escalação</a:t>
            </a:r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B468D60-E773-AC44-B2DF-909705F536AF}" type="slidenum">
              <a:rPr lang="pt-BR">
                <a:solidFill>
                  <a:schemeClr val="accent1"/>
                </a:solidFill>
              </a:rPr>
              <a:pPr eaLnBrk="1" hangingPunct="1"/>
              <a:t>61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3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DS9 – Gerenciar configuração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Estabelecer e manter um repositório completo e preciso de atributos de configuração e linhas de base de ativos de TI, e compará-los com a configuração real dos ativos</a:t>
            </a:r>
          </a:p>
          <a:p>
            <a:pPr eaLnBrk="1" hangingPunct="1">
              <a:lnSpc>
                <a:spcPct val="90000"/>
              </a:lnSpc>
            </a:pPr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Estabelecer um repositório central para todos os itens de configuração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Identificar e manter itens de configuração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Revisar a integridade de dados de configuração</a:t>
            </a:r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4D38-9513-9849-942B-187CA8990938}" type="slidenum">
              <a:rPr lang="pt-BR">
                <a:solidFill>
                  <a:schemeClr val="accent1"/>
                </a:solidFill>
              </a:rPr>
              <a:pPr eaLnBrk="1" hangingPunct="1"/>
              <a:t>62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9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DS10 – Gerenciar problemas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Registrar, rastrear e resolver problemas operacionais, investigar a causa raiz de todos os problemas significativos e definir soluções para os problemas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 sz="2400">
                <a:latin typeface="Arial" charset="0"/>
              </a:rPr>
              <a:t>Realizar análise da causa raiz dos problemas reportados</a:t>
            </a:r>
          </a:p>
          <a:p>
            <a:pPr lvl="1" eaLnBrk="1" hangingPunct="1"/>
            <a:r>
              <a:rPr lang="en-US" sz="2400">
                <a:latin typeface="Arial" charset="0"/>
              </a:rPr>
              <a:t>Analisar tendências</a:t>
            </a:r>
          </a:p>
          <a:p>
            <a:pPr lvl="1" eaLnBrk="1" hangingPunct="1"/>
            <a:r>
              <a:rPr lang="en-US" sz="2400">
                <a:latin typeface="Arial" charset="0"/>
              </a:rPr>
              <a:t>Assumir a propriedade de problemas e desenvolver sua solução</a:t>
            </a:r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ADED9A9-D9FE-204D-88C5-826E9B196ED0}" type="slidenum">
              <a:rPr lang="pt-BR">
                <a:solidFill>
                  <a:schemeClr val="accent1"/>
                </a:solidFill>
              </a:rPr>
              <a:pPr eaLnBrk="1" hangingPunct="1"/>
              <a:t>63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2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DS11 – Gerenciar dados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Manter os dados completos, precisos, disponíveis e protegidos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Fazer backup de dados e testar sua restauração</a:t>
            </a:r>
          </a:p>
          <a:p>
            <a:pPr lvl="1" eaLnBrk="1" hangingPunct="1"/>
            <a:r>
              <a:rPr lang="en-US">
                <a:latin typeface="Arial" charset="0"/>
              </a:rPr>
              <a:t>Gerenciar o armazenamento de dados on-site e off-site</a:t>
            </a:r>
          </a:p>
          <a:p>
            <a:pPr lvl="1" eaLnBrk="1" hangingPunct="1"/>
            <a:r>
              <a:rPr lang="en-US">
                <a:latin typeface="Arial" charset="0"/>
              </a:rPr>
              <a:t>Descartar dados e equipamentos de forma segura</a:t>
            </a:r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D8B2EE-32D5-AA41-92AA-7927465BC80D}" type="slidenum">
              <a:rPr lang="pt-BR">
                <a:solidFill>
                  <a:schemeClr val="accent1"/>
                </a:solidFill>
              </a:rPr>
              <a:pPr eaLnBrk="1" hangingPunct="1"/>
              <a:t>64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DS12 – Gerenciar o ambiente físico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Prover e manter um ambiente físico adequado para proteger ativos de TI de acesso não autorizado, dano ou roubo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pt-BR">
                <a:latin typeface="Arial" charset="0"/>
              </a:rPr>
              <a:t>Implementar medidas de segurança física</a:t>
            </a:r>
          </a:p>
          <a:p>
            <a:pPr lvl="1" eaLnBrk="1" hangingPunct="1"/>
            <a:r>
              <a:rPr lang="pt-BR">
                <a:latin typeface="Arial" charset="0"/>
              </a:rPr>
              <a:t>Selecionar e gerenciar instalações</a:t>
            </a:r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36D448-5C28-A44F-AB11-6541B989746B}" type="slidenum">
              <a:rPr lang="pt-BR">
                <a:solidFill>
                  <a:schemeClr val="accent1"/>
                </a:solidFill>
              </a:rPr>
              <a:pPr eaLnBrk="1" hangingPunct="1"/>
              <a:t>65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78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Entrega e Suporte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DS13 – Gerenciar operações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Atender aos níveis de serviço operacionais para o processamento de informações, proteger saídas sensíveis e monitorar e manter a infra-estrutura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Operar o ambiente de TI de acordo com os níveis de serviço e procedimentos definidos </a:t>
            </a:r>
          </a:p>
          <a:p>
            <a:pPr lvl="1" eaLnBrk="1" hangingPunct="1"/>
            <a:r>
              <a:rPr lang="en-US">
                <a:latin typeface="Arial" charset="0"/>
              </a:rPr>
              <a:t>Manter a infra-estrutura de TI</a:t>
            </a:r>
            <a:endParaRPr lang="pt-BR">
              <a:latin typeface="Arial" charset="0"/>
            </a:endParaRP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5985D7-1F0F-1C48-8382-6B4AF5B83E95}" type="slidenum">
              <a:rPr lang="pt-BR">
                <a:solidFill>
                  <a:schemeClr val="accent1"/>
                </a:solidFill>
              </a:rPr>
              <a:pPr eaLnBrk="1" hangingPunct="1"/>
              <a:t>66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59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Monitoramento e avaliação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>
                <a:latin typeface="Arial" charset="0"/>
              </a:rPr>
              <a:t>ME1  Monitorar e avaliar o desempenho da TI</a:t>
            </a:r>
          </a:p>
          <a:p>
            <a:pPr eaLnBrk="1" hangingPunct="1"/>
            <a:r>
              <a:rPr lang="pt-BR" sz="2800">
                <a:latin typeface="Arial" charset="0"/>
              </a:rPr>
              <a:t>ME2  Monitorar e avaliar os controles internos</a:t>
            </a:r>
          </a:p>
          <a:p>
            <a:pPr eaLnBrk="1" hangingPunct="1"/>
            <a:r>
              <a:rPr lang="pt-BR" sz="2800">
                <a:latin typeface="Arial" charset="0"/>
              </a:rPr>
              <a:t>ME3  Assegurar conformidade com requisitos externos</a:t>
            </a:r>
          </a:p>
          <a:p>
            <a:pPr eaLnBrk="1" hangingPunct="1"/>
            <a:r>
              <a:rPr lang="pt-BR" sz="2800">
                <a:latin typeface="Arial" charset="0"/>
              </a:rPr>
              <a:t>ME4  Prover governança de TI </a:t>
            </a:r>
          </a:p>
          <a:p>
            <a:pPr eaLnBrk="1" hangingPunct="1"/>
            <a:endParaRPr lang="pt-BR" sz="2800">
              <a:latin typeface="Arial" charset="0"/>
            </a:endParaRPr>
          </a:p>
        </p:txBody>
      </p:sp>
      <p:sp>
        <p:nvSpPr>
          <p:cNvPr id="2048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2570FF-4EFA-1046-B4B2-221B7D0E440F}" type="slidenum">
              <a:rPr lang="pt-BR">
                <a:solidFill>
                  <a:schemeClr val="accent1"/>
                </a:solidFill>
              </a:rPr>
              <a:pPr eaLnBrk="1" hangingPunct="1"/>
              <a:t>67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79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Monitoramento</a:t>
            </a:r>
            <a:br>
              <a:rPr lang="pt-BR" sz="3400">
                <a:latin typeface="Arial" charset="0"/>
              </a:rPr>
            </a:br>
            <a:r>
              <a:rPr lang="pt-BR" sz="2800">
                <a:latin typeface="Arial" charset="0"/>
              </a:rPr>
              <a:t>M1 – Monitorar e avaliar o desempenho da TI</a:t>
            </a:r>
            <a:endParaRPr lang="pt-BR" sz="3400"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Monitorar e relatar métricas de processo e identificar e implementar ações de melhoria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Coletar e traduzir relatórios de desempenho de processos em relatórios gerenciais</a:t>
            </a:r>
          </a:p>
          <a:p>
            <a:pPr lvl="1" eaLnBrk="1" hangingPunct="1"/>
            <a:r>
              <a:rPr lang="en-US">
                <a:latin typeface="Arial" charset="0"/>
              </a:rPr>
              <a:t>Revisar o desempenho de acordo com metas predefinidas e iniciar ações corretivas adequadas</a:t>
            </a:r>
            <a:endParaRPr lang="pt-BR">
              <a:latin typeface="Arial" charset="0"/>
            </a:endParaRPr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350F51-425D-664D-9B84-2F2B624BFA0D}" type="slidenum">
              <a:rPr lang="pt-BR">
                <a:solidFill>
                  <a:schemeClr val="accent1"/>
                </a:solidFill>
              </a:rPr>
              <a:pPr eaLnBrk="1" hangingPunct="1"/>
              <a:t>68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5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Monitoramento</a:t>
            </a:r>
            <a:br>
              <a:rPr lang="pt-BR" sz="3400">
                <a:latin typeface="Arial" charset="0"/>
              </a:rPr>
            </a:br>
            <a:r>
              <a:rPr lang="pt-BR" sz="3200">
                <a:latin typeface="Arial" charset="0"/>
              </a:rPr>
              <a:t>M2 – Monitorar e avaliar controles internos</a:t>
            </a:r>
            <a:endParaRPr lang="pt-BR" sz="3400">
              <a:latin typeface="Arial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Monitorar os processos de controle das atividades de TI e identificar ações de melhoria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Definir um sistema de controles internos embutidos no framework de processos de TI</a:t>
            </a:r>
          </a:p>
          <a:p>
            <a:pPr lvl="1" eaLnBrk="1" hangingPunct="1"/>
            <a:r>
              <a:rPr lang="en-US">
                <a:latin typeface="Arial" charset="0"/>
              </a:rPr>
              <a:t>Monitorar e relatar sobre a efetividade dos controles internos de TI</a:t>
            </a:r>
          </a:p>
          <a:p>
            <a:pPr lvl="1" eaLnBrk="1" hangingPunct="1"/>
            <a:r>
              <a:rPr lang="en-US">
                <a:latin typeface="Arial" charset="0"/>
              </a:rPr>
              <a:t>Relatar exceções de controle para ação gerencial</a:t>
            </a: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366FD3-3689-4742-A9E7-6591A83A02DC}" type="slidenum">
              <a:rPr lang="pt-BR">
                <a:solidFill>
                  <a:schemeClr val="accent1"/>
                </a:solidFill>
              </a:rPr>
              <a:pPr eaLnBrk="1" hangingPunct="1"/>
              <a:t>69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42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Desafios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pt-BR" sz="2400">
                <a:latin typeface="Arial" charset="0"/>
              </a:rPr>
              <a:t>Aproveitar a capacidade da TI de impulsionar e transformar as práticas de negócios</a:t>
            </a:r>
          </a:p>
          <a:p>
            <a:pPr eaLnBrk="1" hangingPunct="1"/>
            <a:r>
              <a:rPr lang="pt-BR" sz="2400">
                <a:latin typeface="Arial" charset="0"/>
              </a:rPr>
              <a:t>Garantir o retorno dos investimentos em TI, por meio do  equilíbrio entre o valor da informação e os custos de TI</a:t>
            </a:r>
          </a:p>
          <a:p>
            <a:pPr eaLnBrk="1" hangingPunct="1"/>
            <a:r>
              <a:rPr lang="pt-BR" sz="2400">
                <a:latin typeface="Arial" charset="0"/>
              </a:rPr>
              <a:t>Evitar as falhas de TI, que cada vez mais prejudicam o valor e a reputação da organização</a:t>
            </a:r>
          </a:p>
          <a:p>
            <a:pPr eaLnBrk="1" hangingPunct="1"/>
            <a:r>
              <a:rPr lang="pt-BR" sz="2400">
                <a:latin typeface="Arial" charset="0"/>
              </a:rPr>
              <a:t>Gerenciar os riscos gerados pela dependência de elementos fora do controle direto da organização</a:t>
            </a:r>
          </a:p>
          <a:p>
            <a:pPr eaLnBrk="1" hangingPunct="1"/>
            <a:r>
              <a:rPr lang="pt-BR" sz="2400">
                <a:latin typeface="Arial" charset="0"/>
              </a:rPr>
              <a:t>Gerenciar o impacto da TI sobre a continuidade de negócios, causado pela dependência da informação</a:t>
            </a:r>
          </a:p>
        </p:txBody>
      </p:sp>
      <p:sp>
        <p:nvSpPr>
          <p:cNvPr id="819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8F1ADE-E84D-0B41-A028-5F4CFAAE0F03}" type="slidenum">
              <a:rPr lang="pt-BR">
                <a:solidFill>
                  <a:schemeClr val="accent1"/>
                </a:solidFill>
              </a:rPr>
              <a:pPr eaLnBrk="1" hangingPunct="1"/>
              <a:t>7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029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Monitoramento</a:t>
            </a:r>
            <a:br>
              <a:rPr lang="pt-BR" sz="3400">
                <a:latin typeface="Arial" charset="0"/>
              </a:rPr>
            </a:br>
            <a:r>
              <a:rPr lang="pt-BR" sz="3200">
                <a:latin typeface="Arial" charset="0"/>
              </a:rPr>
              <a:t>M3 – Garantir conformidade com requisitos</a:t>
            </a:r>
            <a:endParaRPr lang="pt-BR" sz="3400">
              <a:latin typeface="Arial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 sz="2400">
                <a:latin typeface="Arial" charset="0"/>
              </a:rPr>
              <a:t>Identificar leis, regulamentos e contratos aplicáveis e o nível de conformidade requerido de TI, e otimizar processos para reduzir riscos de não-conformidade</a:t>
            </a:r>
          </a:p>
          <a:p>
            <a:pPr eaLnBrk="1" hangingPunct="1"/>
            <a:r>
              <a:rPr lang="pt-BR" sz="2800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 sz="2400">
                <a:latin typeface="Arial" charset="0"/>
              </a:rPr>
              <a:t>Identificar requisitos legais, regulatórios e contratuais relacionados a TI</a:t>
            </a:r>
          </a:p>
          <a:p>
            <a:pPr lvl="1" eaLnBrk="1" hangingPunct="1"/>
            <a:r>
              <a:rPr lang="en-US" sz="2400">
                <a:latin typeface="Arial" charset="0"/>
              </a:rPr>
              <a:t>Avaliar o impacto de requisitos de conformidade</a:t>
            </a:r>
          </a:p>
          <a:p>
            <a:pPr lvl="1" eaLnBrk="1" hangingPunct="1"/>
            <a:r>
              <a:rPr lang="en-US" sz="2400">
                <a:latin typeface="Arial" charset="0"/>
              </a:rPr>
              <a:t>Monitorar e relatar sobre a conformidade com os requisitos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C23542-2F18-6E41-8D53-F3538CDC2E45}" type="slidenum">
              <a:rPr lang="pt-BR">
                <a:solidFill>
                  <a:schemeClr val="accent1"/>
                </a:solidFill>
              </a:rPr>
              <a:pPr eaLnBrk="1" hangingPunct="1"/>
              <a:t>70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7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>
                <a:latin typeface="Arial" charset="0"/>
              </a:rPr>
              <a:t>Monitoramento</a:t>
            </a:r>
            <a:br>
              <a:rPr lang="pt-BR" sz="3400">
                <a:latin typeface="Arial" charset="0"/>
              </a:rPr>
            </a:br>
            <a:r>
              <a:rPr lang="pt-BR" sz="3400">
                <a:latin typeface="Arial" charset="0"/>
              </a:rPr>
              <a:t>M4 – Prover governança de TI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Meta de processo</a:t>
            </a:r>
          </a:p>
          <a:p>
            <a:pPr lvl="1" eaLnBrk="1" hangingPunct="1"/>
            <a:r>
              <a:rPr lang="en-US">
                <a:latin typeface="Arial" charset="0"/>
              </a:rPr>
              <a:t>Preparar relatórios executivos sobre a estratégia, desempenho e riscos de TI, e responder a requisitos de governança alinhado às diretrizes estratégicas</a:t>
            </a:r>
          </a:p>
          <a:p>
            <a:pPr eaLnBrk="1" hangingPunct="1"/>
            <a:r>
              <a:rPr lang="pt-BR">
                <a:latin typeface="Arial" charset="0"/>
              </a:rPr>
              <a:t>Metas de atividade</a:t>
            </a:r>
          </a:p>
          <a:p>
            <a:pPr lvl="1" eaLnBrk="1" hangingPunct="1"/>
            <a:r>
              <a:rPr lang="en-US">
                <a:latin typeface="Arial" charset="0"/>
              </a:rPr>
              <a:t>Estabelecer um framework de governança de TI integrado à governança corporativa</a:t>
            </a:r>
          </a:p>
          <a:p>
            <a:pPr lvl="1" eaLnBrk="1" hangingPunct="1"/>
            <a:r>
              <a:rPr lang="en-US">
                <a:latin typeface="Arial" charset="0"/>
              </a:rPr>
              <a:t>Obter garantia independente sobre o status da governança de TI</a:t>
            </a:r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A003D5F-2566-424C-A597-373D315D9F7D}" type="slidenum">
              <a:rPr lang="pt-BR">
                <a:solidFill>
                  <a:schemeClr val="accent1"/>
                </a:solidFill>
              </a:rPr>
              <a:pPr eaLnBrk="1" hangingPunct="1"/>
              <a:t>71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786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</a:t>
            </a:r>
            <a:r>
              <a:rPr lang="en-US" dirty="0" err="1" smtClean="0"/>
              <a:t>ência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>
              <a:hlinkClick r:id="rId2"/>
            </a:endParaRPr>
          </a:p>
          <a:p>
            <a:r>
              <a:rPr lang="pl-PL" dirty="0" smtClean="0">
                <a:hlinkClick r:id="rId2"/>
              </a:rPr>
              <a:t>http</a:t>
            </a:r>
            <a:r>
              <a:rPr lang="pl-PL" dirty="0">
                <a:hlinkClick r:id="rId2"/>
              </a:rPr>
              <a:t>://www.isaca.org/COBIT/Pages/</a:t>
            </a:r>
            <a:r>
              <a:rPr lang="pl-PL" dirty="0" smtClean="0">
                <a:hlinkClick r:id="rId2"/>
              </a:rPr>
              <a:t>default.aspx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61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Focos da governança de TI</a:t>
            </a:r>
          </a:p>
        </p:txBody>
      </p:sp>
      <p:graphicFrame>
        <p:nvGraphicFramePr>
          <p:cNvPr id="261211" name="Group 91"/>
          <p:cNvGraphicFramePr>
            <a:graphicFrameLocks noGrp="1"/>
          </p:cNvGraphicFramePr>
          <p:nvPr>
            <p:ph idx="1"/>
          </p:nvPr>
        </p:nvGraphicFramePr>
        <p:xfrm>
          <a:off x="549275" y="1600200"/>
          <a:ext cx="8042275" cy="4525963"/>
        </p:xfrm>
        <a:graphic>
          <a:graphicData uri="http://schemas.openxmlformats.org/drawingml/2006/table">
            <a:tbl>
              <a:tblPr/>
              <a:tblGrid>
                <a:gridCol w="2542687"/>
                <a:gridCol w="5499588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Alinhamento estratégico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Vinculação entre TI e negócios (planejamento e operações)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Agregação de valor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Garantia de alcance dos benefícios, com otimização de custos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Gerenciamento de recursos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Otimização dos investimentos e do uso dos recursos de TI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Gerenciamento de riscos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Incorporação do tratamento de riscos e da conformidade nos processos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Mensuração de desempenho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Uso do BSC para avaliar todas as dimensões da TI</a:t>
                      </a:r>
                    </a:p>
                  </a:txBody>
                  <a:tcPr marL="87951" marR="87951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9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320576-2420-3146-AA6C-6CBEFEB0351D}" type="slidenum">
              <a:rPr lang="pt-BR">
                <a:solidFill>
                  <a:schemeClr val="accent1"/>
                </a:solidFill>
              </a:rPr>
              <a:pPr eaLnBrk="1" hangingPunct="1"/>
              <a:t>8</a:t>
            </a:fld>
            <a:endParaRPr lang="pt-B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581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3498"/>
            <a:ext cx="8042276" cy="661704"/>
          </a:xfrm>
        </p:spPr>
        <p:txBody>
          <a:bodyPr/>
          <a:lstStyle/>
          <a:p>
            <a:pPr eaLnBrk="1" hangingPunct="1"/>
            <a:r>
              <a:rPr lang="pt-BR" dirty="0">
                <a:latin typeface="Arial" charset="0"/>
              </a:rPr>
              <a:t>Visão geral do modelo</a:t>
            </a:r>
          </a:p>
        </p:txBody>
      </p:sp>
      <p:sp>
        <p:nvSpPr>
          <p:cNvPr id="1024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B21D78-FB1B-CA46-9904-E4132296BEE5}" type="slidenum">
              <a:rPr lang="pt-BR">
                <a:solidFill>
                  <a:schemeClr val="accent1"/>
                </a:solidFill>
              </a:rPr>
              <a:pPr eaLnBrk="1" hangingPunct="1"/>
              <a:t>9</a:t>
            </a:fld>
            <a:endParaRPr lang="pt-BR">
              <a:solidFill>
                <a:schemeClr val="accent1"/>
              </a:solidFill>
            </a:endParaRPr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" r="376"/>
          <a:stretch>
            <a:fillRect/>
          </a:stretch>
        </p:blipFill>
        <p:spPr>
          <a:xfrm>
            <a:off x="0" y="544513"/>
            <a:ext cx="9144000" cy="6313487"/>
          </a:xfrm>
          <a:noFill/>
        </p:spPr>
      </p:pic>
    </p:spTree>
    <p:extLst>
      <p:ext uri="{BB962C8B-B14F-4D97-AF65-F5344CB8AC3E}">
        <p14:creationId xmlns:p14="http://schemas.microsoft.com/office/powerpoint/2010/main" val="3549290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Ricelly.thmx</Template>
  <TotalTime>1136</TotalTime>
  <Words>3459</Words>
  <Application>Microsoft Macintosh PowerPoint</Application>
  <PresentationFormat>On-screen Show (4:3)</PresentationFormat>
  <Paragraphs>630</Paragraphs>
  <Slides>72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Breeze</vt:lpstr>
      <vt:lpstr>Governança de TI COBIT </vt:lpstr>
      <vt:lpstr>Histórico e evolução</vt:lpstr>
      <vt:lpstr>Governança de TI</vt:lpstr>
      <vt:lpstr>PowerPoint Presentation</vt:lpstr>
      <vt:lpstr>Responsabilidades da alta direção</vt:lpstr>
      <vt:lpstr>Governança de TI</vt:lpstr>
      <vt:lpstr>Desafios</vt:lpstr>
      <vt:lpstr>Focos da governança de TI</vt:lpstr>
      <vt:lpstr>Visão geral do modelo</vt:lpstr>
      <vt:lpstr>Princípios básicos</vt:lpstr>
      <vt:lpstr>Princípios básicos</vt:lpstr>
      <vt:lpstr>Características gerais</vt:lpstr>
      <vt:lpstr>Foco no negócio</vt:lpstr>
      <vt:lpstr>Critérios da informação - Qualidade</vt:lpstr>
      <vt:lpstr>Critérios da informação - Segurança</vt:lpstr>
      <vt:lpstr>Critérios da informação - Adequação</vt:lpstr>
      <vt:lpstr>Recursos de TI</vt:lpstr>
      <vt:lpstr>Orientado a processos</vt:lpstr>
      <vt:lpstr>PowerPoint Presentation</vt:lpstr>
      <vt:lpstr>Orientado a processos</vt:lpstr>
      <vt:lpstr>Matriz de responsabilidade</vt:lpstr>
      <vt:lpstr>Baseado em controles</vt:lpstr>
      <vt:lpstr>Controles gerais de processos</vt:lpstr>
      <vt:lpstr>Controles gerais de aplicação</vt:lpstr>
      <vt:lpstr>Dirigido por métricas</vt:lpstr>
      <vt:lpstr>Modelo de maturidade</vt:lpstr>
      <vt:lpstr>PowerPoint Presentation</vt:lpstr>
      <vt:lpstr>Metas e indicadores</vt:lpstr>
      <vt:lpstr>Metas e indicadores</vt:lpstr>
      <vt:lpstr>Metas e indicadores</vt:lpstr>
      <vt:lpstr>Domínios</vt:lpstr>
      <vt:lpstr>Domínios e processos</vt:lpstr>
      <vt:lpstr>Detalhamento do conteúdo</vt:lpstr>
      <vt:lpstr>Planejamento e organização</vt:lpstr>
      <vt:lpstr>Planejamento e Organização PO1 – Definir um plano estratégico de TI</vt:lpstr>
      <vt:lpstr>Planejamento e Organização PO2 – Definir a arquitetura da informação</vt:lpstr>
      <vt:lpstr>Planejamento e Organização PO3 – Determinar a direção tecnológica</vt:lpstr>
      <vt:lpstr>Planejamento e Organização PO4 – Definir procs, organiz. e relacionamentos</vt:lpstr>
      <vt:lpstr>Planejamento e Organização PO5 – Gerenciar o investimento em TI</vt:lpstr>
      <vt:lpstr>Planejamento e Organização PO6 – Comunicar metas e diretrizes gerenciais</vt:lpstr>
      <vt:lpstr>Planejamento e Organização PO7 – Gerenciar recursos humanos de TI</vt:lpstr>
      <vt:lpstr>Planejamento e Organização PO8 – Gerenciar qualidade</vt:lpstr>
      <vt:lpstr>Planejamento e Organização PO9 – Avaliar e gerenciar riscos de TI</vt:lpstr>
      <vt:lpstr>Planejamento e Organização PO10 – Gerenciar projetos</vt:lpstr>
      <vt:lpstr>Aquisição e implementação</vt:lpstr>
      <vt:lpstr>Aquisição e Implementação AI1 – Identificar soluções</vt:lpstr>
      <vt:lpstr>Aquisição e Implementação AI2 – Adquirir e manter aplicações</vt:lpstr>
      <vt:lpstr>Aquisição e Implementação AI3 – Adquirir e manter infra-estrutura tecnológica</vt:lpstr>
      <vt:lpstr>Aquisição e Implementação AI4 – Habilitar operação e uso</vt:lpstr>
      <vt:lpstr>Aquisição e Implementação AI5 – Adquirir recursos de TI</vt:lpstr>
      <vt:lpstr>Aquisição e Implementação AI6 - Manage changes</vt:lpstr>
      <vt:lpstr>Aquisição e Implementação AI7 – Instalar e certificar soluções e mudanças</vt:lpstr>
      <vt:lpstr>Entrega e suporte</vt:lpstr>
      <vt:lpstr>Entrega e Suporte DS1 – Definir e gerenciar níveis de serviços</vt:lpstr>
      <vt:lpstr>Entrega e Suporte DS2 – Gerenciar serviços de terceiros</vt:lpstr>
      <vt:lpstr>Entrega e Suporte DS3 – Gerenciar desempenho e capacidade</vt:lpstr>
      <vt:lpstr>Entrega e Suporte DS4 – Garantir continuidade dos serviços</vt:lpstr>
      <vt:lpstr>Entrega e Suporte DS5 – Garantir segurança dos sistemas</vt:lpstr>
      <vt:lpstr>Entrega e Suporte DS6 – Identificar e alocar custos</vt:lpstr>
      <vt:lpstr>Entrega e Suporte DS7 – Educar e treinar usuários</vt:lpstr>
      <vt:lpstr>Entrega e Suporte DS8 – Gerenciar Service Desk e incidentes</vt:lpstr>
      <vt:lpstr>Entrega e Suporte DS9 – Gerenciar configuração</vt:lpstr>
      <vt:lpstr>Entrega e Suporte DS10 – Gerenciar problemas</vt:lpstr>
      <vt:lpstr>Entrega e Suporte DS11 – Gerenciar dados</vt:lpstr>
      <vt:lpstr>Entrega e Suporte DS12 – Gerenciar o ambiente físico</vt:lpstr>
      <vt:lpstr>Entrega e Suporte DS13 – Gerenciar operações</vt:lpstr>
      <vt:lpstr>Monitoramento e avaliação</vt:lpstr>
      <vt:lpstr>Monitoramento M1 – Monitorar e avaliar o desempenho da TI</vt:lpstr>
      <vt:lpstr>Monitoramento M2 – Monitorar e avaliar controles internos</vt:lpstr>
      <vt:lpstr>Monitoramento M3 – Garantir conformidade com requisitos</vt:lpstr>
      <vt:lpstr>Monitoramento M4 – Prover governança de TI</vt:lpstr>
      <vt:lpstr>Referência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Governança de TI COBIT Módulo 1 – Conceitos Básicos</dc:title>
  <dc:creator>Ricelly Resende</dc:creator>
  <cp:lastModifiedBy>Ricelly Resende</cp:lastModifiedBy>
  <cp:revision>24</cp:revision>
  <dcterms:created xsi:type="dcterms:W3CDTF">2012-09-22T05:25:18Z</dcterms:created>
  <dcterms:modified xsi:type="dcterms:W3CDTF">2012-10-22T15:51:34Z</dcterms:modified>
</cp:coreProperties>
</file>