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84" r:id="rId25"/>
    <p:sldId id="285" r:id="rId26"/>
    <p:sldId id="286" r:id="rId27"/>
    <p:sldId id="287" r:id="rId28"/>
    <p:sldId id="288" r:id="rId29"/>
    <p:sldId id="279" r:id="rId30"/>
    <p:sldId id="280" r:id="rId31"/>
    <p:sldId id="281" r:id="rId32"/>
    <p:sldId id="282" r:id="rId33"/>
    <p:sldId id="283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93CF-14EE-42C4-9565-A7409AD7C2A9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5A80D-A2B5-4BA7-89A7-A0AE90F7FC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AUTOMAÇÃO =análise</a:t>
            </a:r>
            <a:r>
              <a:rPr lang="pt-BR" baseline="0" dirty="0" smtClean="0"/>
              <a:t> + </a:t>
            </a:r>
            <a:r>
              <a:rPr lang="pt-BR" dirty="0" smtClean="0"/>
              <a:t>modelagem</a:t>
            </a:r>
            <a:r>
              <a:rPr lang="pt-BR" baseline="0" dirty="0" smtClean="0"/>
              <a:t> + implementação/execução + monitoramento + refinamento.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r>
              <a:rPr lang="pt-BR" sz="1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Alerta 2: AINDA ASSIM, A GESTÃO DOS PROCESSO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Governança em BPM está relacionada à 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DEFINIÇÃO E SUSTENTAÇÃO DE DIRETRIZES E REGRAS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que direcionem as atividades e decisões ao longo do ciclo de vida de cada processo, assim como a definição de papéis e responsabilidades para as ações de BPM em nível da gerência de projetos e de programas. Uma efetiva Governança em BPM deve 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REFORÇAR O ALINHAMENTO ESTRATÉGICO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através das atividades de gestão de processos e das prioridades do negócio, definir claramente e reforçar as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RESPONSABILIDADES DE CADA STAKEHOLDER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 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COIBIR REDUNDÂNCIAS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nas iniciativas de BPM.</a:t>
            </a: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  <a:p>
            <a:pPr lvl="0" algn="just">
              <a:spcBef>
                <a:spcPct val="0"/>
              </a:spcBef>
            </a:pPr>
            <a:endParaRPr lang="pt-BR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A80D-A2B5-4BA7-89A7-A0AE90F7FCF3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pmp-br.org/" TargetMode="External"/><Relationship Id="rId7" Type="http://schemas.openxmlformats.org/officeDocument/2006/relationships/hyperlink" Target="http://bpm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pminstitute.org/" TargetMode="External"/><Relationship Id="rId5" Type="http://schemas.openxmlformats.org/officeDocument/2006/relationships/hyperlink" Target="http://www.bptrends.com/" TargetMode="External"/><Relationship Id="rId4" Type="http://schemas.openxmlformats.org/officeDocument/2006/relationships/hyperlink" Target="http://elogroup.com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rebuchet MS" pitchFamily="34" charset="0"/>
                <a:ea typeface="Segoe UI Symbol" pitchFamily="34" charset="0"/>
              </a:rPr>
              <a:t>Gerenciamento de Processos de Negócio (BPM)</a:t>
            </a:r>
            <a:endParaRPr lang="pt-BR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99592" y="5373216"/>
            <a:ext cx="77724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+mj-cs"/>
              </a:rPr>
              <a:t>George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Symbol" pitchFamily="34" charset="0"/>
                <a:ea typeface="Segoe UI Symbol" pitchFamily="34" charset="0"/>
                <a:cs typeface="+mj-cs"/>
              </a:rPr>
              <a:t>Valença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gavs@cin.ufpe.br</a:t>
            </a:r>
            <a:endParaRPr lang="pt-BR" dirty="0" smtClean="0">
              <a:solidFill>
                <a:schemeClr val="bg1">
                  <a:lumMod val="50000"/>
                </a:schemeClr>
              </a:solidFill>
              <a:latin typeface="Segoe UI Symbol" pitchFamily="34" charset="0"/>
              <a:ea typeface="Segoe UI Symbol" pitchFamily="34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 Symbol" pitchFamily="34" charset="0"/>
              <a:ea typeface="Segoe UI Symbol" pitchFamily="34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  <a:cs typeface="+mj-cs"/>
              </a:rPr>
              <a:t>19/09/2012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 Symbol" pitchFamily="34" charset="0"/>
              <a:ea typeface="Segoe UI Symbol" pitchFamily="34" charset="0"/>
              <a:cs typeface="+mj-cs"/>
            </a:endParaRPr>
          </a:p>
        </p:txBody>
      </p:sp>
      <p:pic>
        <p:nvPicPr>
          <p:cNvPr id="6" name="Picture 2" descr="http://www.xybase.com/image/image_gallery?uuid=906c6974-3d0b-4673-aa98-0ddb8d4db5d3&amp;groupId=10157&amp;t=1339863304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3190"/>
            <a:ext cx="2987823" cy="217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 processo em ação!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658" y="1551012"/>
            <a:ext cx="714375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 objetivo da organização atingido!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15102"/>
            <a:ext cx="7272808" cy="479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Ou não...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056784" cy="455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Ou não...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175990" cy="463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Ou não...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200800" cy="464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Ou não...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200800" cy="464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Ou não...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4998"/>
            <a:ext cx="4464496" cy="54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Eventualidade ou falha no processo?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37686"/>
            <a:ext cx="4051722" cy="501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Enfim...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556792"/>
            <a:ext cx="85689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Processos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existem.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Organizações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são grandes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coleções de processos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 questão é se vamos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gerenciá-los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de maneira sistemática e estruturada ou permitir que fluam livremente.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30062"/>
            <a:ext cx="7200800" cy="267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44016" y="5661248"/>
            <a:ext cx="8564488" cy="1470025"/>
          </a:xfrm>
        </p:spPr>
        <p:txBody>
          <a:bodyPr>
            <a:normAutofit/>
          </a:bodyPr>
          <a:lstStyle/>
          <a:p>
            <a:pPr algn="r"/>
            <a:r>
              <a:rPr lang="pt-BR" sz="3000" b="1" dirty="0" smtClean="0">
                <a:latin typeface="Trebuchet MS" pitchFamily="34" charset="0"/>
                <a:ea typeface="Segoe UI Symbol" pitchFamily="34" charset="0"/>
              </a:rPr>
              <a:t>Gerenciamento de Processo de Negócio (BPM)</a:t>
            </a:r>
            <a:endParaRPr lang="pt-BR" sz="3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938" y="980728"/>
            <a:ext cx="6586537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3"/>
          <p:cNvCxnSpPr/>
          <p:nvPr/>
        </p:nvCxnSpPr>
        <p:spPr>
          <a:xfrm>
            <a:off x="251520" y="6669360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259632" y="5661248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pt-BR" sz="3000" b="1" dirty="0" smtClean="0">
                <a:latin typeface="Trebuchet MS" pitchFamily="34" charset="0"/>
                <a:ea typeface="Segoe UI Symbol" pitchFamily="34" charset="0"/>
              </a:rPr>
              <a:t>Conceitos iniciais</a:t>
            </a:r>
            <a:endParaRPr lang="pt-BR" sz="3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7288" y="1820863"/>
            <a:ext cx="4287837" cy="321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Conector reto 6"/>
          <p:cNvCxnSpPr/>
          <p:nvPr/>
        </p:nvCxnSpPr>
        <p:spPr>
          <a:xfrm>
            <a:off x="4716016" y="6669360"/>
            <a:ext cx="424847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BPM: campo multidisciplinar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556792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BPM integra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conhecimentos e práticas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advindas de áreas como: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Administração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Engenharia de Produção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Sistemas de Informação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Engenharia de Software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7" y="3057549"/>
            <a:ext cx="7596335" cy="353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BPM: origem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5877272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Ciclo PDCA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61563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BPM: visão </a:t>
            </a:r>
            <a:r>
              <a:rPr lang="pt-BR" sz="4000" b="1" dirty="0" err="1" smtClean="0">
                <a:latin typeface="Trebuchet MS" pitchFamily="34" charset="0"/>
                <a:ea typeface="Segoe UI Symbol" pitchFamily="34" charset="0"/>
              </a:rPr>
              <a:t>CBoK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856895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BPM </a:t>
            </a:r>
            <a:r>
              <a:rPr lang="pt-BR" b="1" dirty="0" err="1" smtClean="0">
                <a:latin typeface="Trebuchet MS" pitchFamily="34" charset="0"/>
                <a:ea typeface="+mj-ea"/>
                <a:cs typeface="+mj-cs"/>
              </a:rPr>
              <a:t>CBoK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: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Corpo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Comum de Conhecimentos sobre BPM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Projetado para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auxiliar profissionais de BPM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fornecendo uma visão abrangente das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questões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melhores práticas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lições aprendidas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normalmente praticadas conforme coletado pela ABPMP (</a:t>
            </a:r>
            <a:r>
              <a:rPr lang="pt-BR" i="1" dirty="0" err="1" smtClean="0">
                <a:latin typeface="Trebuchet MS" pitchFamily="34" charset="0"/>
                <a:ea typeface="+mj-ea"/>
                <a:cs typeface="+mj-cs"/>
              </a:rPr>
              <a:t>Association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i="1" dirty="0" err="1" smtClean="0">
                <a:latin typeface="Trebuchet MS" pitchFamily="34" charset="0"/>
                <a:ea typeface="+mj-ea"/>
                <a:cs typeface="+mj-cs"/>
              </a:rPr>
              <a:t>of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 Business Process Management </a:t>
            </a:r>
            <a:r>
              <a:rPr lang="pt-BR" i="1" dirty="0" err="1" smtClean="0">
                <a:latin typeface="Trebuchet MS" pitchFamily="34" charset="0"/>
                <a:ea typeface="+mj-ea"/>
                <a:cs typeface="+mj-cs"/>
              </a:rPr>
              <a:t>Professionals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).</a:t>
            </a:r>
          </a:p>
        </p:txBody>
      </p:sp>
      <p:pic>
        <p:nvPicPr>
          <p:cNvPr id="21506" name="Picture 2" descr="http://mundobpm.files.wordpress.com/2011/05/cbok2.jpg?w=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14936"/>
            <a:ext cx="187642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432048" y="4255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Sua finalidade principal é identificar e fornecer uma visão geral das </a:t>
            </a:r>
            <a:r>
              <a:rPr lang="pt-BR" b="1" dirty="0" smtClean="0">
                <a:latin typeface="Trebuchet MS" pitchFamily="34" charset="0"/>
              </a:rPr>
              <a:t>áreas de conhecimento </a:t>
            </a:r>
            <a:r>
              <a:rPr lang="pt-BR" dirty="0" smtClean="0">
                <a:latin typeface="Trebuchet MS" pitchFamily="34" charset="0"/>
              </a:rPr>
              <a:t>que são geralmente reconhecidas e aceitas como boas práticas.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</a:t>
            </a:r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BPM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388843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 guia CBOK traz o conceito de 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Business Process Management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como 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“uma abordagem disciplinada para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identificar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desenhar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executar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documentar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medir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monitorar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controlar 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e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melhorar processos de negócio 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automatizados ou não para alcançar os resultados pretendidos consistentes e alinhados com as metas estratégicas de uma organização”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65501" cy="328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</a:t>
            </a:r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BPM: análise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Objetivo: “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entender os processos de negócio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no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escopo da organização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como</a:t>
            </a: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um todo”.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5688632" cy="30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6510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BPM: </a:t>
            </a:r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desenho e modelagem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Objetivo: “criar uma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representação do processo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que o descreva de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forma necessária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suficiente para o entendimento e realização do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trabalho pretendido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.”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6067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BPM: </a:t>
            </a:r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implementação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Objetivo: “é 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realização do desenho aprovado de processo de negócio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em procedimentos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fluxo de trabalho documentados, testados e operacionais.”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12976"/>
            <a:ext cx="5867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BPM: </a:t>
            </a:r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gerenciamento de desempenho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Objetivo: “é 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monitoramento formal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planejado da execução do processo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rastreamento dos resultados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determinar a eficácia e eficiência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do processo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Produz informações para tomada de decisões 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direcionamento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ações de melhoria de um processo.”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3308945"/>
            <a:ext cx="68675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Ciclo de BPM: </a:t>
            </a:r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refinamento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556792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Objetivo: “trata desafios de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gerenciamento de mudança em processos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está</a:t>
            </a: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orientado à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melhoria contínua e otimização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de processos.”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310" y="2855937"/>
            <a:ext cx="6115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O que há de novidade?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1556792"/>
            <a:ext cx="856895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Tecnologia da Informação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evoluiu e consegue apoiar melhor boas ideias antigas.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BPMS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(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Business Process Management Systems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): Sistemas para Gerenciamento de Processos de Negócio.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73016"/>
            <a:ext cx="4752528" cy="25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323528" y="3840995"/>
            <a:ext cx="165618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Modelar e simular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835696" y="6093296"/>
            <a:ext cx="1656184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Executar processos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380312" y="5589240"/>
            <a:ext cx="1656184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Construção de serviços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7544" y="5085184"/>
            <a:ext cx="165618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Regras de negócio 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308304" y="4077072"/>
            <a:ext cx="1656184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Análises históricas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16016" y="5949280"/>
            <a:ext cx="179724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i="1" dirty="0" smtClean="0">
                <a:solidFill>
                  <a:schemeClr val="tx1"/>
                </a:solidFill>
                <a:latin typeface="Trebuchet MS" pitchFamily="34" charset="0"/>
              </a:rPr>
              <a:t>Business Activity Monitoring </a:t>
            </a: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(BAM)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Processos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556792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Existem diferentes maneira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s de enxergar um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processo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7544" y="3429000"/>
            <a:ext cx="828092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Um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jeito de fazer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as coisas.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7544" y="2636912"/>
            <a:ext cx="828092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Uma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peça jurídica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para obtenção de direitos.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7544" y="4221088"/>
            <a:ext cx="828092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Um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grupo de atividades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realizadas numa sequência lógica com o objetivo de produzir um bem ou um serviço que tem valor para um grupo específico de clientes (Hammer e Champy, 1994).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67544" y="5445224"/>
            <a:ext cx="828092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Um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processo de negócio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é definido com um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trabalho ponta-a-ponta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que entrega valor aos clientes (BPM CBOK®).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Alerta inicial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1556792"/>
            <a:ext cx="85689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 estratégia: 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equívoco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 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alerta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“A iniciativa estratégica definida pela direção é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implantar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 BPM até o final de 2012”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 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“Nossa prioridade é </a:t>
            </a:r>
            <a:r>
              <a:rPr lang="pt-BR" b="1" i="1" dirty="0" smtClean="0">
                <a:latin typeface="Trebuchet MS" pitchFamily="34" charset="0"/>
                <a:ea typeface="+mj-ea"/>
                <a:cs typeface="+mj-cs"/>
              </a:rPr>
              <a:t>mapear e redesenhar </a:t>
            </a:r>
            <a:r>
              <a:rPr lang="pt-BR" i="1" dirty="0" smtClean="0">
                <a:latin typeface="Trebuchet MS" pitchFamily="34" charset="0"/>
                <a:ea typeface="+mj-ea"/>
                <a:cs typeface="+mj-cs"/>
              </a:rPr>
              <a:t>todos os processos da empresa em até 2 anos”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20080" y="4293096"/>
            <a:ext cx="8316416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BPM não é (apenas) modelar processos: “</a:t>
            </a:r>
            <a:r>
              <a:rPr lang="pt-BR" i="1" dirty="0" smtClean="0">
                <a:solidFill>
                  <a:schemeClr val="tx1"/>
                </a:solidFill>
                <a:latin typeface="Trebuchet MS" pitchFamily="34" charset="0"/>
              </a:rPr>
              <a:t>management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” e não “</a:t>
            </a:r>
            <a:r>
              <a:rPr lang="pt-BR" i="1" dirty="0" smtClean="0">
                <a:solidFill>
                  <a:schemeClr val="tx1"/>
                </a:solidFill>
                <a:latin typeface="Trebuchet MS" pitchFamily="34" charset="0"/>
              </a:rPr>
              <a:t>modelling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”.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20080" y="4869160"/>
            <a:ext cx="8316416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Ainda assim, a gestão dos processos não é o ponto de chegada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 transformar!</a:t>
            </a:r>
            <a:endParaRPr lang="pt-BR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 rot="16200000">
            <a:off x="-180528" y="4581128"/>
            <a:ext cx="1080120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ALERTAS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95536" y="5951021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rebuchet MS" pitchFamily="34" charset="0"/>
              </a:rPr>
              <a:t>O foco da aplicação de BPM deve ser o de </a:t>
            </a:r>
            <a:r>
              <a:rPr lang="pt-BR" b="1" dirty="0" smtClean="0">
                <a:latin typeface="Trebuchet MS" pitchFamily="34" charset="0"/>
              </a:rPr>
              <a:t>transformar a organização </a:t>
            </a:r>
            <a:r>
              <a:rPr lang="pt-BR" dirty="0" smtClean="0">
                <a:latin typeface="Trebuchet MS" pitchFamily="34" charset="0"/>
              </a:rPr>
              <a:t>a partir da </a:t>
            </a:r>
            <a:r>
              <a:rPr lang="pt-BR" b="1" dirty="0" smtClean="0">
                <a:latin typeface="Trebuchet MS" pitchFamily="34" charset="0"/>
              </a:rPr>
              <a:t>implementação de mudanças que agregam valor.</a:t>
            </a:r>
            <a:endParaRPr lang="pt-BR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Principal objetivo de BPM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1988840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 objetivo da gestão por processos é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engajar pessoas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transformar uma organização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 a partir de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melhorias e inovações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em seu dia-a-dia de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trabalho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2667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f.i.bol.com.br/entretenimento/fotos/computadores_humanidade_f_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1843405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Como gerar valor a partir de BPM?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6" y="1988840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É preciso entender que as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organizações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entregam valor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os clientes e demais interessados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através de seus processos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1600" y="3356992"/>
            <a:ext cx="1656184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dirty="0" smtClean="0">
                <a:solidFill>
                  <a:schemeClr val="tx1"/>
                </a:solidFill>
                <a:latin typeface="Trebuchet MS" pitchFamily="34" charset="0"/>
              </a:rPr>
              <a:t>Entradas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851920" y="6093296"/>
            <a:ext cx="1656184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dirty="0" smtClean="0">
                <a:solidFill>
                  <a:schemeClr val="tx1"/>
                </a:solidFill>
                <a:latin typeface="Trebuchet MS" pitchFamily="34" charset="0"/>
              </a:rPr>
              <a:t>Ativos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1536377" cy="117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85184"/>
            <a:ext cx="1282650" cy="80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de cantos arredondados 9"/>
          <p:cNvSpPr/>
          <p:nvPr/>
        </p:nvSpPr>
        <p:spPr>
          <a:xfrm>
            <a:off x="6660232" y="3356992"/>
            <a:ext cx="1656184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dirty="0" smtClean="0">
                <a:solidFill>
                  <a:schemeClr val="tx1"/>
                </a:solidFill>
                <a:latin typeface="Trebuchet MS" pitchFamily="34" charset="0"/>
              </a:rPr>
              <a:t>Saídas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3275856" y="3356992"/>
            <a:ext cx="2808312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pt-BR" sz="15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Como gerar valor a partir de BPM?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195736" y="6093296"/>
            <a:ext cx="460851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dirty="0" smtClean="0">
                <a:solidFill>
                  <a:schemeClr val="tx1"/>
                </a:solidFill>
                <a:latin typeface="Trebuchet MS" pitchFamily="34" charset="0"/>
              </a:rPr>
              <a:t>Melhorias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95736" y="4437112"/>
            <a:ext cx="4608512" cy="504056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dirty="0" smtClean="0">
                <a:solidFill>
                  <a:schemeClr val="tx1"/>
                </a:solidFill>
                <a:latin typeface="Trebuchet MS" pitchFamily="34" charset="0"/>
              </a:rPr>
              <a:t>Ganhos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2195736" y="5013176"/>
            <a:ext cx="4608512" cy="100811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dirty="0" smtClean="0">
                <a:solidFill>
                  <a:schemeClr val="tx1"/>
                </a:solidFill>
                <a:latin typeface="Trebuchet MS" pitchFamily="34" charset="0"/>
              </a:rPr>
              <a:t>Processos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1844824"/>
            <a:ext cx="849694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Melhorias e inovações em processos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agregam valor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o cliente, mas só fazem sentido quando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habilitam ganhos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Foco na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medição do que é relevante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o cliente.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Priorização a partir de ganhos esperados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e, consequentemente, das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melhorias que os habilitam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44016" y="5661248"/>
            <a:ext cx="8564488" cy="1470025"/>
          </a:xfrm>
        </p:spPr>
        <p:txBody>
          <a:bodyPr>
            <a:normAutofit/>
          </a:bodyPr>
          <a:lstStyle/>
          <a:p>
            <a:pPr algn="r"/>
            <a:r>
              <a:rPr lang="pt-BR" sz="3000" b="1" dirty="0" smtClean="0">
                <a:latin typeface="Trebuchet MS" pitchFamily="34" charset="0"/>
                <a:ea typeface="Segoe UI Symbol" pitchFamily="34" charset="0"/>
              </a:rPr>
              <a:t>BPM</a:t>
            </a:r>
            <a:r>
              <a:rPr lang="pt-BR" sz="3000" b="1" dirty="0" smtClean="0">
                <a:latin typeface="Trebuchet MS" pitchFamily="34" charset="0"/>
                <a:ea typeface="Segoe UI Symbol" pitchFamily="34" charset="0"/>
              </a:rPr>
              <a:t> no Governo</a:t>
            </a:r>
            <a:endParaRPr lang="pt-BR" sz="3000" b="1" dirty="0">
              <a:latin typeface="Trebuchet MS" pitchFamily="34" charset="0"/>
              <a:ea typeface="Segoe UI Symbol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51520" y="6669360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58" name="Picture 2" descr="http://dead.ifpe.edu.br/dead/userfiles/image/GESTAOP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4089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Governo Federal - MPOG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2348880"/>
            <a:ext cx="849694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Secretaria de Gestão (SEGES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)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busca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conferir à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gestão pública um cunho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empreendedor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orientado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 resultados 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atendimento de demandas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da sociedade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quanto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aos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serviços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prestados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pelas organizações públicas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Nela é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criado em 2005,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o Programa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Nacional de Gestão Pública e Desburocratização (</a:t>
            </a:r>
            <a:r>
              <a:rPr lang="pt-BR" b="1" dirty="0" err="1" smtClean="0">
                <a:latin typeface="Trebuchet MS" pitchFamily="34" charset="0"/>
                <a:ea typeface="+mj-ea"/>
                <a:cs typeface="+mj-cs"/>
              </a:rPr>
              <a:t>GesPública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).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O Decreto 6.932 (“</a:t>
            </a:r>
            <a:r>
              <a:rPr lang="pt-BR" b="1" dirty="0" smtClean="0">
                <a:latin typeface="Trebuchet MS" pitchFamily="34" charset="0"/>
              </a:rPr>
              <a:t>Decreto Cidadão</a:t>
            </a:r>
            <a:r>
              <a:rPr lang="pt-BR" dirty="0" smtClean="0">
                <a:latin typeface="Trebuchet MS" pitchFamily="34" charset="0"/>
              </a:rPr>
              <a:t>”), </a:t>
            </a:r>
            <a:r>
              <a:rPr lang="pt-BR" dirty="0" smtClean="0">
                <a:latin typeface="Trebuchet MS" pitchFamily="34" charset="0"/>
              </a:rPr>
              <a:t>de </a:t>
            </a:r>
            <a:r>
              <a:rPr lang="pt-BR" dirty="0" smtClean="0">
                <a:latin typeface="Trebuchet MS" pitchFamily="34" charset="0"/>
              </a:rPr>
              <a:t>2009, dispõe sobre a </a:t>
            </a:r>
            <a:r>
              <a:rPr lang="pt-BR" b="1" dirty="0" smtClean="0">
                <a:latin typeface="Trebuchet MS" pitchFamily="34" charset="0"/>
              </a:rPr>
              <a:t>simplificação do atendimento </a:t>
            </a:r>
            <a:r>
              <a:rPr lang="pt-BR" dirty="0" smtClean="0">
                <a:latin typeface="Trebuchet MS" pitchFamily="34" charset="0"/>
              </a:rPr>
              <a:t>público prestado ao </a:t>
            </a:r>
            <a:r>
              <a:rPr lang="pt-BR" dirty="0" smtClean="0">
                <a:latin typeface="Trebuchet MS" pitchFamily="34" charset="0"/>
              </a:rPr>
              <a:t>cidadão e institui a </a:t>
            </a:r>
            <a:r>
              <a:rPr lang="pt-BR" b="1" dirty="0" smtClean="0">
                <a:latin typeface="Trebuchet MS" pitchFamily="34" charset="0"/>
              </a:rPr>
              <a:t>Carta de Serviços</a:t>
            </a:r>
            <a:r>
              <a:rPr lang="pt-BR" dirty="0" smtClean="0">
                <a:latin typeface="Trebuchet MS" pitchFamily="34" charset="0"/>
              </a:rPr>
              <a:t>, que torna-se uma iniciativa conduzida pelo </a:t>
            </a:r>
            <a:r>
              <a:rPr lang="pt-BR" dirty="0" err="1" smtClean="0">
                <a:latin typeface="Trebuchet MS" pitchFamily="34" charset="0"/>
              </a:rPr>
              <a:t>GesPública</a:t>
            </a:r>
            <a:r>
              <a:rPr lang="pt-BR" dirty="0" smtClean="0">
                <a:latin typeface="Trebuchet MS" pitchFamily="34" charset="0"/>
              </a:rPr>
              <a:t>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1700808"/>
            <a:ext cx="8424936" cy="504056"/>
          </a:xfrm>
          <a:prstGeom prst="roundRect">
            <a:avLst/>
          </a:prstGeom>
          <a:solidFill>
            <a:srgbClr val="FFD34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Ministério do Planejamento (MPOG)</a:t>
            </a:r>
            <a:endParaRPr lang="pt-BR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589240"/>
            <a:ext cx="2664296" cy="64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23528" y="5445224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A perspectiva da Carta de Serviços é baseada na </a:t>
            </a:r>
            <a:r>
              <a:rPr lang="pt-BR" b="1" dirty="0" smtClean="0">
                <a:latin typeface="Trebuchet MS" pitchFamily="34" charset="0"/>
              </a:rPr>
              <a:t>criação de processos</a:t>
            </a:r>
            <a:r>
              <a:rPr lang="pt-BR" dirty="0" smtClean="0">
                <a:latin typeface="Trebuchet MS" pitchFamily="34" charset="0"/>
              </a:rPr>
              <a:t>, que favorecem a definição dos serviços pelas instituições.</a:t>
            </a:r>
            <a:endParaRPr lang="pt-BR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Governo Federal - MF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2348880"/>
            <a:ext cx="849694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No MF, a Secretaria de Logística e Tecnologia da Informação (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SLTI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) definiu um conjunto de p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adrões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interoperabilidade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governo eletrônico (</a:t>
            </a:r>
            <a:r>
              <a:rPr lang="pt-BR" b="1" dirty="0" err="1" smtClean="0">
                <a:latin typeface="Trebuchet MS" pitchFamily="34" charset="0"/>
              </a:rPr>
              <a:t>e-PING</a:t>
            </a:r>
            <a:r>
              <a:rPr lang="pt-BR" dirty="0" smtClean="0">
                <a:latin typeface="Trebuchet MS" pitchFamily="34" charset="0"/>
              </a:rPr>
              <a:t>).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Na </a:t>
            </a:r>
            <a:r>
              <a:rPr lang="pt-BR" dirty="0" err="1" smtClean="0">
                <a:latin typeface="Trebuchet MS" pitchFamily="34" charset="0"/>
              </a:rPr>
              <a:t>e-PING</a:t>
            </a:r>
            <a:r>
              <a:rPr lang="pt-BR" dirty="0" smtClean="0">
                <a:latin typeface="Trebuchet MS" pitchFamily="34" charset="0"/>
              </a:rPr>
              <a:t> está hospedado o </a:t>
            </a:r>
            <a:r>
              <a:rPr lang="pt-BR" b="1" dirty="0" smtClean="0">
                <a:latin typeface="Trebuchet MS" pitchFamily="34" charset="0"/>
              </a:rPr>
              <a:t>Guia de Gestão de Processos de Governo</a:t>
            </a:r>
            <a:r>
              <a:rPr lang="pt-BR" dirty="0" smtClean="0">
                <a:latin typeface="Trebuchet MS" pitchFamily="34" charset="0"/>
              </a:rPr>
              <a:t>, que busca </a:t>
            </a:r>
            <a:r>
              <a:rPr lang="pt-BR" dirty="0" smtClean="0">
                <a:latin typeface="Trebuchet MS" pitchFamily="34" charset="0"/>
              </a:rPr>
              <a:t>apoiar a condução de </a:t>
            </a:r>
            <a:r>
              <a:rPr lang="pt-BR" dirty="0" smtClean="0">
                <a:latin typeface="Trebuchet MS" pitchFamily="34" charset="0"/>
              </a:rPr>
              <a:t>iniciativas</a:t>
            </a:r>
            <a:r>
              <a:rPr lang="pt-BR" dirty="0" smtClean="0">
                <a:latin typeface="Trebuchet MS" pitchFamily="34" charset="0"/>
              </a:rPr>
              <a:t> </a:t>
            </a:r>
            <a:r>
              <a:rPr lang="pt-BR" dirty="0" smtClean="0">
                <a:latin typeface="Trebuchet MS" pitchFamily="34" charset="0"/>
              </a:rPr>
              <a:t>no governo relacionadas à gestão de processos de </a:t>
            </a:r>
            <a:r>
              <a:rPr lang="pt-BR" dirty="0" smtClean="0">
                <a:latin typeface="Trebuchet MS" pitchFamily="34" charset="0"/>
              </a:rPr>
              <a:t>negócio.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Dentre os </a:t>
            </a:r>
            <a:r>
              <a:rPr lang="pt-BR" b="1" dirty="0" smtClean="0">
                <a:latin typeface="Trebuchet MS" pitchFamily="34" charset="0"/>
              </a:rPr>
              <a:t>grupos de trabalho</a:t>
            </a:r>
            <a:r>
              <a:rPr lang="pt-BR" dirty="0" smtClean="0">
                <a:latin typeface="Trebuchet MS" pitchFamily="34" charset="0"/>
              </a:rPr>
              <a:t>, foi criado um grupo de “</a:t>
            </a:r>
            <a:r>
              <a:rPr lang="pt-BR" b="1" dirty="0" smtClean="0">
                <a:latin typeface="Trebuchet MS" pitchFamily="34" charset="0"/>
              </a:rPr>
              <a:t>Criação e evolução da Plataforma de Processos de Governo</a:t>
            </a:r>
            <a:r>
              <a:rPr lang="pt-BR" dirty="0" smtClean="0">
                <a:latin typeface="Trebuchet MS" pitchFamily="34" charset="0"/>
              </a:rPr>
              <a:t>”, conduzido pelo SERPRO/Brasília.</a:t>
            </a:r>
            <a:endParaRPr lang="pt-BR" dirty="0" smtClean="0">
              <a:latin typeface="Trebuchet MS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1700808"/>
            <a:ext cx="8424936" cy="504056"/>
          </a:xfrm>
          <a:prstGeom prst="roundRect">
            <a:avLst/>
          </a:prstGeom>
          <a:solidFill>
            <a:srgbClr val="FFD34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Ministério da Fazenda (MF)</a:t>
            </a:r>
            <a:endParaRPr lang="pt-BR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84994" name="Picture 2" descr="http://www.broffice.org/files/e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1248"/>
            <a:ext cx="1428750" cy="74295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131840" y="567402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Documento </a:t>
            </a:r>
            <a:r>
              <a:rPr lang="pt-BR" dirty="0" smtClean="0">
                <a:latin typeface="Trebuchet MS" pitchFamily="34" charset="0"/>
              </a:rPr>
              <a:t>da </a:t>
            </a:r>
            <a:r>
              <a:rPr lang="pt-BR" dirty="0" err="1" smtClean="0">
                <a:latin typeface="Trebuchet MS" pitchFamily="34" charset="0"/>
              </a:rPr>
              <a:t>e-PING</a:t>
            </a:r>
            <a:r>
              <a:rPr lang="pt-BR" dirty="0" smtClean="0">
                <a:latin typeface="Trebuchet MS" pitchFamily="34" charset="0"/>
              </a:rPr>
              <a:t> define </a:t>
            </a:r>
            <a:r>
              <a:rPr lang="pt-BR" dirty="0" smtClean="0">
                <a:latin typeface="Trebuchet MS" pitchFamily="34" charset="0"/>
              </a:rPr>
              <a:t>a </a:t>
            </a:r>
            <a:r>
              <a:rPr lang="pt-BR" b="1" dirty="0" smtClean="0">
                <a:latin typeface="Trebuchet MS" pitchFamily="34" charset="0"/>
              </a:rPr>
              <a:t>BPMN </a:t>
            </a:r>
            <a:r>
              <a:rPr lang="pt-BR" dirty="0" smtClean="0">
                <a:latin typeface="Trebuchet MS" pitchFamily="34" charset="0"/>
              </a:rPr>
              <a:t>(</a:t>
            </a:r>
            <a:r>
              <a:rPr lang="pt-BR" i="1" dirty="0" smtClean="0">
                <a:latin typeface="Trebuchet MS" pitchFamily="34" charset="0"/>
              </a:rPr>
              <a:t>Business Process </a:t>
            </a:r>
            <a:r>
              <a:rPr lang="pt-BR" i="1" dirty="0" err="1" smtClean="0">
                <a:latin typeface="Trebuchet MS" pitchFamily="34" charset="0"/>
              </a:rPr>
              <a:t>Modellng</a:t>
            </a:r>
            <a:r>
              <a:rPr lang="pt-BR" i="1" dirty="0" smtClean="0">
                <a:latin typeface="Trebuchet MS" pitchFamily="34" charset="0"/>
              </a:rPr>
              <a:t> </a:t>
            </a:r>
            <a:r>
              <a:rPr lang="pt-BR" i="1" dirty="0" err="1" smtClean="0">
                <a:latin typeface="Trebuchet MS" pitchFamily="34" charset="0"/>
              </a:rPr>
              <a:t>Notation</a:t>
            </a:r>
            <a:r>
              <a:rPr lang="pt-BR" dirty="0" smtClean="0">
                <a:latin typeface="Trebuchet MS" pitchFamily="34" charset="0"/>
              </a:rPr>
              <a:t>) como padrão para modelagem de processos.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Governo Federal - SERPRO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2492896"/>
            <a:ext cx="849694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Em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2009, como meta do planejamento estratégico, definiu-se que os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principais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processos organizacionais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deveriam ser identificados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mapeando conexões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interáreas 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promovendo integração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pleno funcionamento da instituição.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É criada uma iniciativa de BPM, que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define um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Escritório de Governança de Processos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para promover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visibilidade, padronização,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integração, gerenciamento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do desempenho e melhoria contínua desses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processos.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1700808"/>
            <a:ext cx="8424936" cy="504056"/>
          </a:xfrm>
          <a:prstGeom prst="roundRect">
            <a:avLst/>
          </a:prstGeom>
          <a:solidFill>
            <a:srgbClr val="FFD34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Serviço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Federal de Processamento de Dados (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SERPRO)</a:t>
            </a:r>
            <a:endParaRPr lang="pt-BR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82946" name="Picture 2" descr="http://plataformadeprocessos.serpro.gov.br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157192"/>
            <a:ext cx="2088232" cy="105690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23528" y="508518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Amparando tal iniciativa, foi concebida uma </a:t>
            </a:r>
            <a:r>
              <a:rPr lang="pt-BR" b="1" dirty="0" smtClean="0">
                <a:latin typeface="Trebuchet MS" pitchFamily="34" charset="0"/>
              </a:rPr>
              <a:t>Plataforma de Processos </a:t>
            </a:r>
            <a:r>
              <a:rPr lang="pt-BR" dirty="0" smtClean="0">
                <a:latin typeface="Trebuchet MS" pitchFamily="34" charset="0"/>
              </a:rPr>
              <a:t>como um ambiente tecnológico contendo um conjunto de orientações para a governança e gestão de processos operacionalizadas por ferramentas livres. </a:t>
            </a:r>
            <a:r>
              <a:rPr lang="pt-BR" dirty="0" smtClean="0">
                <a:latin typeface="Trebuchet MS" pitchFamily="34" charset="0"/>
              </a:rPr>
              <a:t>Objetivo: alinhamento do </a:t>
            </a:r>
            <a:r>
              <a:rPr lang="pt-BR" dirty="0" smtClean="0">
                <a:latin typeface="Trebuchet MS" pitchFamily="34" charset="0"/>
              </a:rPr>
              <a:t>tema BPM no Governo.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Governo Estadual - ATI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2492896"/>
            <a:ext cx="849694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Iniciativa de BPM teve início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em 2008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por deliberação do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atual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presidente. 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Diante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disso,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foi criada a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Unidade de Processos de Negócio (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UPG)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com o objetivo de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fomentar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a melhoria de processos dentro dos órgãos de Governo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Ela não funciona para a ATI, e sim para fora. </a:t>
            </a:r>
            <a:r>
              <a:rPr lang="pt-BR" dirty="0" smtClean="0">
                <a:latin typeface="Trebuchet MS" pitchFamily="34" charset="0"/>
              </a:rPr>
              <a:t>Seu foco é </a:t>
            </a:r>
            <a:r>
              <a:rPr lang="pt-BR" dirty="0" smtClean="0">
                <a:latin typeface="Trebuchet MS" pitchFamily="34" charset="0"/>
              </a:rPr>
              <a:t>tratar </a:t>
            </a:r>
            <a:r>
              <a:rPr lang="pt-BR" dirty="0" smtClean="0">
                <a:latin typeface="Trebuchet MS" pitchFamily="34" charset="0"/>
              </a:rPr>
              <a:t>o Governo</a:t>
            </a:r>
            <a:r>
              <a:rPr lang="pt-BR" dirty="0" smtClean="0">
                <a:latin typeface="Trebuchet MS" pitchFamily="34" charset="0"/>
              </a:rPr>
              <a:t>. 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Ela funciona como um </a:t>
            </a:r>
            <a:r>
              <a:rPr lang="pt-BR" b="1" dirty="0" smtClean="0">
                <a:latin typeface="Trebuchet MS" pitchFamily="34" charset="0"/>
              </a:rPr>
              <a:t>escritório de processos para o Governo</a:t>
            </a:r>
            <a:r>
              <a:rPr lang="pt-BR" dirty="0" smtClean="0">
                <a:latin typeface="Trebuchet MS" pitchFamily="34" charset="0"/>
              </a:rPr>
              <a:t>, fomentando a criação de escritórios em cada órgão e orientando-os com relação a padrões e metodologias (ex.: a ATI disponibiliza infraestrutura de TI).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1700808"/>
            <a:ext cx="8424936" cy="504056"/>
          </a:xfrm>
          <a:prstGeom prst="roundRect">
            <a:avLst/>
          </a:prstGeom>
          <a:solidFill>
            <a:srgbClr val="FFD34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Agência de Tecnologia da Informação de Pernambuco (ATI)</a:t>
            </a:r>
            <a:endParaRPr lang="pt-BR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80898" name="Picture 2" descr="http://m4.licdn.com/media/p/1/000/057/18b/3878a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1152128" cy="72766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419872" y="5325015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Exemplo: se o DETRAN quiser contratar serviços de processos, eles buscam a parceria com uma empresa externa e tem a ATI como especialista/consultora auxiliando-o.</a:t>
            </a:r>
            <a:endParaRPr lang="pt-BR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Governo Estadual - TCE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2492896"/>
            <a:ext cx="8496944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Iniciativa de BPM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teve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início em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2012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, com a nova gestão do TCE, e a intenção de </a:t>
            </a:r>
            <a:r>
              <a:rPr lang="pt-BR" b="1" dirty="0" smtClean="0">
                <a:latin typeface="Trebuchet MS" pitchFamily="34" charset="0"/>
                <a:ea typeface="+mj-ea"/>
                <a:cs typeface="+mj-cs"/>
              </a:rPr>
              <a:t>estabelecer um escritório de processos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. 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Buscam </a:t>
            </a:r>
            <a:r>
              <a:rPr lang="pt-BR" b="1" dirty="0" smtClean="0">
                <a:latin typeface="Trebuchet MS" pitchFamily="34" charset="0"/>
              </a:rPr>
              <a:t>implantar </a:t>
            </a:r>
            <a:r>
              <a:rPr lang="pt-BR" b="1" dirty="0" smtClean="0">
                <a:latin typeface="Trebuchet MS" pitchFamily="34" charset="0"/>
              </a:rPr>
              <a:t>o “processo eletrônico” </a:t>
            </a:r>
            <a:r>
              <a:rPr lang="pt-BR" dirty="0" smtClean="0">
                <a:latin typeface="Trebuchet MS" pitchFamily="34" charset="0"/>
              </a:rPr>
              <a:t>como ferramenta de automação de processos, com objetivo específico de ‘eliminar papel’ através de certificação </a:t>
            </a:r>
            <a:r>
              <a:rPr lang="pt-BR" dirty="0" smtClean="0">
                <a:latin typeface="Trebuchet MS" pitchFamily="34" charset="0"/>
              </a:rPr>
              <a:t>digital.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</a:rPr>
              <a:t>Almejam a </a:t>
            </a:r>
            <a:r>
              <a:rPr lang="pt-BR" b="1" dirty="0" smtClean="0">
                <a:latin typeface="Trebuchet MS" pitchFamily="34" charset="0"/>
              </a:rPr>
              <a:t>integração de sistemas </a:t>
            </a:r>
            <a:r>
              <a:rPr lang="pt-BR" dirty="0" smtClean="0">
                <a:latin typeface="Trebuchet MS" pitchFamily="34" charset="0"/>
              </a:rPr>
              <a:t>atualmente existentes voltados para </a:t>
            </a:r>
            <a:r>
              <a:rPr lang="pt-BR" dirty="0" smtClean="0">
                <a:latin typeface="Trebuchet MS" pitchFamily="34" charset="0"/>
              </a:rPr>
              <a:t>auditoria (visão de dados e processos).</a:t>
            </a:r>
            <a:endParaRPr lang="pt-BR" dirty="0" smtClean="0">
              <a:latin typeface="Trebuchet MS" pitchFamily="34" charset="0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1700808"/>
            <a:ext cx="8424936" cy="504056"/>
          </a:xfrm>
          <a:prstGeom prst="roundRect">
            <a:avLst/>
          </a:prstGeom>
          <a:solidFill>
            <a:srgbClr val="FFD347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Tribunal de Contas do Estado (TCE)</a:t>
            </a:r>
            <a:endParaRPr lang="pt-BR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78850" name="Picture 2" descr="http://1.bp.blogspot.com/_vRGsFa9yW9k/S6o6BoL23VI/AAAAAAAAA0Y/cSU4INg4XD4/s1600/tribu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69160"/>
            <a:ext cx="2448272" cy="158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Elementos dos processos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556792"/>
            <a:ext cx="8352928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346063" cy="44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288" y="3267317"/>
            <a:ext cx="2433303" cy="19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3491880" y="3501008"/>
            <a:ext cx="2088232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PROCESSO</a:t>
            </a:r>
            <a:endParaRPr lang="pt-BR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44016" y="5661248"/>
            <a:ext cx="8564488" cy="1470025"/>
          </a:xfrm>
        </p:spPr>
        <p:txBody>
          <a:bodyPr>
            <a:normAutofit/>
          </a:bodyPr>
          <a:lstStyle/>
          <a:p>
            <a:pPr algn="r"/>
            <a:r>
              <a:rPr lang="pt-BR" sz="3000" b="1" dirty="0" smtClean="0">
                <a:latin typeface="Trebuchet MS" pitchFamily="34" charset="0"/>
                <a:ea typeface="Segoe UI Symbol" pitchFamily="34" charset="0"/>
              </a:rPr>
              <a:t>Tópicos de pesquisa</a:t>
            </a:r>
            <a:endParaRPr lang="pt-BR" sz="3000" b="1" dirty="0">
              <a:latin typeface="Trebuchet MS" pitchFamily="34" charset="0"/>
              <a:ea typeface="Segoe UI Symbol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51520" y="6669360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42" name="Picture 2" descr="http://www.processconfiguration.com/Images/reference_model_exa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05777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Temas em BPM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3528" y="2492896"/>
            <a:ext cx="2448272" cy="86409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Governança de Processos</a:t>
            </a:r>
            <a:endParaRPr lang="pt-BR" sz="15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275856" y="3356992"/>
            <a:ext cx="2448272" cy="8640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Variabilidade de Processos</a:t>
            </a:r>
            <a:endParaRPr lang="pt-BR" sz="15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300192" y="2348880"/>
            <a:ext cx="2448272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Escritório de Processos</a:t>
            </a:r>
            <a:endParaRPr lang="pt-BR" sz="15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347864" y="5013176"/>
            <a:ext cx="2448272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FCS para iniciativas de BPM</a:t>
            </a:r>
            <a:endParaRPr lang="pt-BR" sz="15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516216" y="4437112"/>
            <a:ext cx="2448272" cy="86409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Maturidade de Processos</a:t>
            </a:r>
            <a:endParaRPr lang="pt-BR" sz="15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51520" y="4437112"/>
            <a:ext cx="2448272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sz="1500" b="1" dirty="0" smtClean="0">
                <a:solidFill>
                  <a:schemeClr val="tx1"/>
                </a:solidFill>
                <a:latin typeface="Trebuchet MS" pitchFamily="34" charset="0"/>
              </a:rPr>
              <a:t>Pesquisas empíricas em BPM</a:t>
            </a:r>
            <a:endParaRPr lang="pt-BR" sz="15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44016" y="5661248"/>
            <a:ext cx="8564488" cy="1470025"/>
          </a:xfrm>
        </p:spPr>
        <p:txBody>
          <a:bodyPr>
            <a:normAutofit/>
          </a:bodyPr>
          <a:lstStyle/>
          <a:p>
            <a:pPr algn="r"/>
            <a:r>
              <a:rPr lang="pt-BR" sz="3000" b="1" dirty="0" smtClean="0">
                <a:latin typeface="Trebuchet MS" pitchFamily="34" charset="0"/>
                <a:ea typeface="Segoe UI Symbol" pitchFamily="34" charset="0"/>
              </a:rPr>
              <a:t>Referências</a:t>
            </a:r>
            <a:endParaRPr lang="pt-BR" sz="3000" b="1" dirty="0">
              <a:latin typeface="Trebuchet MS" pitchFamily="34" charset="0"/>
              <a:ea typeface="Segoe UI Symbol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51520" y="6669360"/>
            <a:ext cx="87129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6" name="Picture 2" descr="http://glima.eci.ufmg.br/guiasoftware/media/refer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Referências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1628800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ABPMP -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3"/>
              </a:rPr>
              <a:t>http://www.abpmp-br.org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3"/>
              </a:rPr>
              <a:t>/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Elo </a:t>
            </a:r>
            <a:r>
              <a:rPr lang="pt-BR" dirty="0" err="1" smtClean="0">
                <a:latin typeface="Trebuchet MS" pitchFamily="34" charset="0"/>
                <a:ea typeface="+mj-ea"/>
                <a:cs typeface="+mj-cs"/>
              </a:rPr>
              <a:t>Group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-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4"/>
              </a:rPr>
              <a:t>http://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4"/>
              </a:rPr>
              <a:t>elogroup.com.br/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BP </a:t>
            </a:r>
            <a:r>
              <a:rPr lang="pt-BR" dirty="0" err="1" smtClean="0">
                <a:latin typeface="Trebuchet MS" pitchFamily="34" charset="0"/>
                <a:ea typeface="+mj-ea"/>
                <a:cs typeface="+mj-cs"/>
              </a:rPr>
              <a:t>Trends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-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5"/>
              </a:rPr>
              <a:t>http://www.bptrends.com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5"/>
              </a:rPr>
              <a:t>/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BPM </a:t>
            </a:r>
            <a:r>
              <a:rPr lang="pt-BR" dirty="0" err="1" smtClean="0">
                <a:latin typeface="Trebuchet MS" pitchFamily="34" charset="0"/>
                <a:ea typeface="+mj-ea"/>
                <a:cs typeface="+mj-cs"/>
              </a:rPr>
              <a:t>Institute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 -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6"/>
              </a:rPr>
              <a:t>http://www.bpminstitute.org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6"/>
              </a:rPr>
              <a:t>/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pt-BR" dirty="0" smtClean="0">
                <a:latin typeface="Trebuchet MS" pitchFamily="34" charset="0"/>
                <a:ea typeface="+mj-ea"/>
                <a:cs typeface="+mj-cs"/>
              </a:rPr>
              <a:t>BPM.com – </a:t>
            </a:r>
            <a:r>
              <a:rPr lang="pt-BR" dirty="0" smtClean="0">
                <a:latin typeface="Trebuchet MS" pitchFamily="34" charset="0"/>
                <a:ea typeface="+mj-ea"/>
                <a:cs typeface="+mj-cs"/>
                <a:hlinkClick r:id="rId7"/>
              </a:rPr>
              <a:t>http://bpm.com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pt-BR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Elementos dos processos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556792"/>
            <a:ext cx="8352928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547664" y="1484784"/>
            <a:ext cx="7560840" cy="4752528"/>
            <a:chOff x="290513" y="908720"/>
            <a:chExt cx="9779148" cy="574064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5816" y="5949280"/>
              <a:ext cx="2520950" cy="70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513" y="908720"/>
              <a:ext cx="8562975" cy="522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6336" y="3284984"/>
              <a:ext cx="2473325" cy="177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Atividades do processo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556792"/>
            <a:ext cx="8352928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83568" y="2564904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Agendar exame médico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707904" y="1772816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Agendar prova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491880" y="3573016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Realizar exame médico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516216" y="2708920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Realizar prova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491880" y="5373216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Obter resultado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27584" y="4437112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Tirar foto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228184" y="4653136"/>
            <a:ext cx="2088232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Pagar taxa</a:t>
            </a:r>
            <a:endParaRPr lang="pt-BR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83" y="1700808"/>
            <a:ext cx="463374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Princípio da decomposição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1556792"/>
            <a:ext cx="604867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932040" y="2708920"/>
            <a:ext cx="165618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Desenvolvimento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716016" y="1916832"/>
            <a:ext cx="3240360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Produção do software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660232" y="2708920"/>
            <a:ext cx="1512168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rebuchet MS" pitchFamily="34" charset="0"/>
              </a:rPr>
              <a:t>Manutenção</a:t>
            </a:r>
            <a:endParaRPr lang="pt-BR" sz="1400" dirty="0">
              <a:latin typeface="Trebuchet MS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220072" y="3573016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rebuchet MS" pitchFamily="34" charset="0"/>
              </a:rPr>
              <a:t>Elicitação de Requisitos</a:t>
            </a:r>
            <a:endParaRPr lang="pt-BR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092280" y="4437112"/>
            <a:ext cx="151216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rebuchet MS" pitchFamily="34" charset="0"/>
              </a:rPr>
              <a:t>Criação diagramas</a:t>
            </a:r>
            <a:endParaRPr lang="pt-BR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508104" y="4437112"/>
            <a:ext cx="151216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rebuchet MS" pitchFamily="34" charset="0"/>
              </a:rPr>
              <a:t>Condução de entrevistas</a:t>
            </a:r>
            <a:endParaRPr lang="pt-BR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804248" y="3573016"/>
            <a:ext cx="151216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rebuchet MS" pitchFamily="34" charset="0"/>
              </a:rPr>
              <a:t>Codificação</a:t>
            </a:r>
            <a:endParaRPr lang="pt-BR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868144" y="5301208"/>
            <a:ext cx="151216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rebuchet MS" pitchFamily="34" charset="0"/>
              </a:rPr>
              <a:t>Agendamento reunião</a:t>
            </a:r>
            <a:endParaRPr lang="pt-BR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452320" y="5301208"/>
            <a:ext cx="151216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Trebuchet MS" pitchFamily="34" charset="0"/>
              </a:rPr>
              <a:t>Elaboração do questionário</a:t>
            </a:r>
            <a:endParaRPr lang="pt-BR" sz="14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Tipos de processos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556792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classificação a seguir é uma das mais tradicionais em se tratando de processos:</a:t>
            </a:r>
            <a:endParaRPr lang="pt-BR" dirty="0" smtClean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 rot="19609840">
            <a:off x="471819" y="2728972"/>
            <a:ext cx="165618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De negócio</a:t>
            </a:r>
            <a:endParaRPr lang="pt-BR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344027" y="2420888"/>
            <a:ext cx="6476446" cy="129614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Também chamados de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primários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ou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essenciais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esses processos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entregam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valor ao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cliente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e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estão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relacionados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à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atividade fim da organização. Estão associados à criação de um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produto/serviço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, marketing e transferência ao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cliente.</a:t>
            </a:r>
            <a:endParaRPr lang="pt-BR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344027" y="3960440"/>
            <a:ext cx="6476446" cy="108012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Provêm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suporte aos processos primários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, geralmente pelo gerenciamento de recursos e infraestrutura requerida pelos processos primários.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344027" y="5328592"/>
            <a:ext cx="6476446" cy="126876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Relacionados ao </a:t>
            </a: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planejamento, medição, monitoramento e controle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das atividades de negócio. São necessários para que os processos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de negócio e </a:t>
            </a:r>
            <a:r>
              <a:rPr lang="pt-BR" dirty="0" smtClean="0">
                <a:solidFill>
                  <a:schemeClr val="tx1"/>
                </a:solidFill>
                <a:latin typeface="Trebuchet MS" pitchFamily="34" charset="0"/>
              </a:rPr>
              <a:t>de suporte tenham eficácia/ eficiência.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 rot="19606386">
            <a:off x="471819" y="4201594"/>
            <a:ext cx="1656184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De suporte</a:t>
            </a:r>
          </a:p>
        </p:txBody>
      </p:sp>
      <p:sp>
        <p:nvSpPr>
          <p:cNvPr id="16" name="Retângulo de cantos arredondados 15"/>
          <p:cNvSpPr/>
          <p:nvPr/>
        </p:nvSpPr>
        <p:spPr>
          <a:xfrm rot="19628731">
            <a:off x="471819" y="5566127"/>
            <a:ext cx="1656184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BR" b="1" dirty="0" smtClean="0">
                <a:solidFill>
                  <a:schemeClr val="tx1"/>
                </a:solidFill>
                <a:latin typeface="Trebuchet MS" pitchFamily="34" charset="0"/>
              </a:rPr>
              <a:t>Gerenciais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759"/>
            <a:ext cx="8640960" cy="1470025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latin typeface="Trebuchet MS" pitchFamily="34" charset="0"/>
                <a:ea typeface="Segoe UI Symbol" pitchFamily="34" charset="0"/>
              </a:rPr>
              <a:t>Processos: elo da organização</a:t>
            </a:r>
            <a:endParaRPr lang="pt-BR" sz="4000" b="1" dirty="0">
              <a:latin typeface="Trebuchet MS" pitchFamily="34" charset="0"/>
              <a:ea typeface="Segoe UI Symbo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574" y="1796083"/>
            <a:ext cx="5010738" cy="39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1685</Words>
  <Application>Microsoft Office PowerPoint</Application>
  <PresentationFormat>Apresentação na tela (4:3)</PresentationFormat>
  <Paragraphs>237</Paragraphs>
  <Slides>43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Gerenciamento de Processos de Negócio (BPM)</vt:lpstr>
      <vt:lpstr>Conceitos iniciais</vt:lpstr>
      <vt:lpstr>Processos</vt:lpstr>
      <vt:lpstr>Elementos dos processos</vt:lpstr>
      <vt:lpstr>Elementos dos processos</vt:lpstr>
      <vt:lpstr>Atividades do processo</vt:lpstr>
      <vt:lpstr>Princípio da decomposição</vt:lpstr>
      <vt:lpstr>Tipos de processos</vt:lpstr>
      <vt:lpstr>Processos: elo da organização</vt:lpstr>
      <vt:lpstr>O processo em ação!</vt:lpstr>
      <vt:lpstr>O objetivo da organização atingido!</vt:lpstr>
      <vt:lpstr>Ou não...</vt:lpstr>
      <vt:lpstr>Ou não...</vt:lpstr>
      <vt:lpstr>Ou não...</vt:lpstr>
      <vt:lpstr>Ou não...</vt:lpstr>
      <vt:lpstr>Ou não...</vt:lpstr>
      <vt:lpstr>Eventualidade ou falha no processo?</vt:lpstr>
      <vt:lpstr>Enfim...</vt:lpstr>
      <vt:lpstr>Gerenciamento de Processo de Negócio (BPM)</vt:lpstr>
      <vt:lpstr>BPM: campo multidisciplinar</vt:lpstr>
      <vt:lpstr>Ciclo de BPM: origem</vt:lpstr>
      <vt:lpstr>Ciclo de BPM: visão CBoK</vt:lpstr>
      <vt:lpstr>Ciclo de BPM</vt:lpstr>
      <vt:lpstr>Ciclo de BPM: análise</vt:lpstr>
      <vt:lpstr>Ciclo de BPM: desenho e modelagem</vt:lpstr>
      <vt:lpstr>Ciclo de BPM: implementação</vt:lpstr>
      <vt:lpstr>Ciclo de BPM: gerenciamento de desempenho</vt:lpstr>
      <vt:lpstr>Ciclo de BPM: refinamento</vt:lpstr>
      <vt:lpstr>O que há de novidade?</vt:lpstr>
      <vt:lpstr>Alerta inicial</vt:lpstr>
      <vt:lpstr>Principal objetivo de BPM</vt:lpstr>
      <vt:lpstr>Como gerar valor a partir de BPM?</vt:lpstr>
      <vt:lpstr>Como gerar valor a partir de BPM?</vt:lpstr>
      <vt:lpstr>BPM no Governo</vt:lpstr>
      <vt:lpstr>Governo Federal - MPOG</vt:lpstr>
      <vt:lpstr>Governo Federal - MF</vt:lpstr>
      <vt:lpstr>Governo Federal - SERPRO</vt:lpstr>
      <vt:lpstr>Governo Estadual - ATI</vt:lpstr>
      <vt:lpstr>Governo Estadual - TCE</vt:lpstr>
      <vt:lpstr>Tópicos de pesquisa</vt:lpstr>
      <vt:lpstr>Temas em BPM</vt:lpstr>
      <vt:lpstr>Referências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Gerenciamento de Processos de Negócio (BPM)</dc:title>
  <dc:creator>Hamilton</dc:creator>
  <cp:lastModifiedBy>Hamilton</cp:lastModifiedBy>
  <cp:revision>77</cp:revision>
  <dcterms:created xsi:type="dcterms:W3CDTF">2012-09-16T15:38:53Z</dcterms:created>
  <dcterms:modified xsi:type="dcterms:W3CDTF">2012-09-19T11:15:53Z</dcterms:modified>
</cp:coreProperties>
</file>