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000"/>
    <a:srgbClr val="A4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068" autoAdjust="0"/>
  </p:normalViewPr>
  <p:slideViewPr>
    <p:cSldViewPr>
      <p:cViewPr varScale="1">
        <p:scale>
          <a:sx n="71" d="100"/>
          <a:sy n="71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C62A3-54B0-454E-B84B-B824A9669A9F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DDAB4-11D1-4FC8-8509-DBF0EE7889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genhariasoftware.wordpress.com/2010/09/21/a-comunicacao-como-fator-determinante-na-gestao-de-projetos-de-software/" TargetMode="External"/><Relationship Id="rId2" Type="http://schemas.openxmlformats.org/officeDocument/2006/relationships/hyperlink" Target="http://www.pmo4u.com.br/2010/03/dicas-para-comunicacao-em-projeto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mies.org.br/clickadmin/midias/data/artigo-PMI_RIO.pdf" TargetMode="External"/><Relationship Id="rId4" Type="http://schemas.openxmlformats.org/officeDocument/2006/relationships/hyperlink" Target="http://www.gerenciamentodeprojeto.com/2009/09/ola-amigos-redatores-e-leitor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48464" cy="4896544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90000"/>
          </a:bodyPr>
          <a:lstStyle/>
          <a:p>
            <a:r>
              <a:rPr lang="pt-BR" sz="2800" dirty="0" smtClean="0">
                <a:solidFill>
                  <a:schemeClr val="bg2"/>
                </a:solidFill>
              </a:rPr>
              <a:t/>
            </a:r>
            <a:br>
              <a:rPr lang="pt-BR" sz="2800" dirty="0" smtClean="0">
                <a:solidFill>
                  <a:schemeClr val="bg2"/>
                </a:solidFill>
              </a:rPr>
            </a:br>
            <a:r>
              <a:rPr lang="pt-BR" sz="2800" dirty="0">
                <a:solidFill>
                  <a:schemeClr val="bg2"/>
                </a:solidFill>
              </a:rPr>
              <a:t/>
            </a:r>
            <a:br>
              <a:rPr lang="pt-BR" sz="2800" dirty="0">
                <a:solidFill>
                  <a:schemeClr val="bg2"/>
                </a:solidFill>
              </a:rPr>
            </a:br>
            <a:r>
              <a:rPr lang="pt-BR" sz="2800" dirty="0" smtClean="0">
                <a:solidFill>
                  <a:schemeClr val="bg2"/>
                </a:solidFill>
              </a:rPr>
              <a:t>Universidade Federal de Pernambuco</a:t>
            </a:r>
            <a:r>
              <a:rPr lang="pt-BR" sz="2800" dirty="0">
                <a:solidFill>
                  <a:schemeClr val="bg2"/>
                </a:solidFill>
              </a:rPr>
              <a:t/>
            </a:r>
            <a:br>
              <a:rPr lang="pt-BR" sz="2800" dirty="0">
                <a:solidFill>
                  <a:schemeClr val="bg2"/>
                </a:solidFill>
              </a:rPr>
            </a:br>
            <a:r>
              <a:rPr lang="pt-BR" sz="2800" dirty="0" smtClean="0">
                <a:solidFill>
                  <a:schemeClr val="bg2"/>
                </a:solidFill>
              </a:rPr>
              <a:t>Pós-Graduação em Ciência da Computação</a:t>
            </a:r>
            <a:br>
              <a:rPr lang="pt-BR" sz="2800" dirty="0" smtClean="0">
                <a:solidFill>
                  <a:schemeClr val="bg2"/>
                </a:solidFill>
              </a:rPr>
            </a:br>
            <a:r>
              <a:rPr lang="pt-BR" sz="2800" dirty="0" smtClean="0">
                <a:solidFill>
                  <a:schemeClr val="bg2"/>
                </a:solidFill>
              </a:rPr>
              <a:t>Qualidade,  Processo e Gestão</a:t>
            </a:r>
            <a:br>
              <a:rPr lang="pt-BR" sz="2800" dirty="0" smtClean="0">
                <a:solidFill>
                  <a:schemeClr val="bg2"/>
                </a:solidFill>
              </a:rPr>
            </a:br>
            <a:r>
              <a:rPr lang="pt-BR" sz="2800" dirty="0" smtClean="0">
                <a:solidFill>
                  <a:schemeClr val="bg2"/>
                </a:solidFill>
              </a:rPr>
              <a:t/>
            </a:r>
            <a:br>
              <a:rPr lang="pt-BR" sz="2800" dirty="0" smtClean="0">
                <a:solidFill>
                  <a:schemeClr val="bg2"/>
                </a:solidFill>
              </a:rPr>
            </a:br>
            <a:r>
              <a:rPr lang="pt-BR" sz="73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Gestão da Comunicação</a:t>
            </a:r>
            <a:r>
              <a:rPr lang="pt-BR" sz="27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pt-BR" sz="27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pt-BR" sz="2700" dirty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pt-BR" sz="2700" dirty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pt-BR" sz="27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Aluna: Marcele Guerra </a:t>
            </a:r>
            <a:r>
              <a:rPr lang="pt-BR" sz="2700" dirty="0" err="1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Maschka</a:t>
            </a:r>
            <a:r>
              <a:rPr lang="pt-BR" sz="66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pt-BR" sz="66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pt-BR" sz="6600" dirty="0">
              <a:solidFill>
                <a:schemeClr val="bg2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5733256"/>
            <a:ext cx="8424936" cy="836712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pPr algn="ctr"/>
            <a:endParaRPr lang="pt-BR" sz="1100" dirty="0" smtClean="0">
              <a:solidFill>
                <a:schemeClr val="bg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pt-BR" sz="2400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Setembro, 2012</a:t>
            </a:r>
          </a:p>
        </p:txBody>
      </p:sp>
      <p:sp>
        <p:nvSpPr>
          <p:cNvPr id="6" name="Retângulo 5"/>
          <p:cNvSpPr/>
          <p:nvPr/>
        </p:nvSpPr>
        <p:spPr>
          <a:xfrm>
            <a:off x="4453216" y="3244334"/>
            <a:ext cx="8388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 </a:t>
            </a:r>
          </a:p>
        </p:txBody>
      </p:sp>
      <p:pic>
        <p:nvPicPr>
          <p:cNvPr id="8" name="Imagem 7" descr="logouf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76672"/>
            <a:ext cx="1076923" cy="13846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Processo de Gerenciamento da Comunicação</a:t>
            </a:r>
            <a:endParaRPr lang="pt-BR" sz="3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4. Gerenciar as Partes Interessadas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323528" y="3212976"/>
            <a:ext cx="8568952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39552" y="2348880"/>
          <a:ext cx="2160240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Entradas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dirty="0" smtClean="0"/>
                        <a:t>Plano</a:t>
                      </a:r>
                      <a:r>
                        <a:rPr lang="pt-BR" sz="1500" baseline="0" dirty="0" smtClean="0"/>
                        <a:t> de gerenciamento das comunicações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Ativos de processos organizacionais.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987824" y="2348880"/>
          <a:ext cx="2160240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Ferramentas</a:t>
                      </a:r>
                      <a:r>
                        <a:rPr lang="pt-BR" sz="1600" baseline="0" dirty="0" smtClean="0"/>
                        <a:t> e técnicas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Métodos de comunicação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Registros de problemas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436096" y="2348880"/>
          <a:ext cx="2304256" cy="297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Saídas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Problemas resolvidos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Solicitações de mudanças aprovadas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Ações corretivas aprovadas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Ativos de processos organizacionais (atualizações)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Plano de gerenciamento do projeto (atualizações)</a:t>
                      </a:r>
                      <a:endParaRPr lang="pt-BR" sz="15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467544" y="5805264"/>
            <a:ext cx="727280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Guia PMBOK, 2004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animBg="1"/>
      <p:bldP spid="9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90000"/>
          </a:bodyPr>
          <a:lstStyle/>
          <a:p>
            <a:r>
              <a:rPr lang="pt-BR" sz="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5.Ferramentas de Comunicação</a:t>
            </a:r>
            <a:endParaRPr lang="pt-BR" sz="5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8147248" cy="4032448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Cabe ao gerente do projeto definir qual ferramenta melhor se enquadra para a comunicação do projeto ser bem sucedida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None/>
            </a:pPr>
            <a:endParaRPr lang="pt-BR" sz="1800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de Notícias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Diversas ferramentas web disponibilizam este recurso, que pode ser integrado a intranet da empresa.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Permitir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seja controlado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acesso, liberando apenas para os integrantes da equipe, ou para todos da empresa.</a:t>
            </a:r>
          </a:p>
          <a:p>
            <a:r>
              <a:rPr lang="pt-BR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Redes Sociais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Ferramenta de Rede Social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permite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 gerente de projeto manter sua equipe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informada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praticamente em tempo real sobre o que esta acontecendo com o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projeto.</a:t>
            </a:r>
          </a:p>
          <a:p>
            <a:pPr>
              <a:buNone/>
            </a:pPr>
            <a:endParaRPr lang="pt-BR" sz="1800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para um projeto é que seja utilizado mais de uma ferramenta, como o Sistema de Notícias para publicações mais extensas e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Redes Sociais </a:t>
            </a:r>
            <a:r>
              <a:rPr lang="pt-BR" sz="1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ações que estão acontecendo no momento.</a:t>
            </a:r>
            <a:endParaRPr lang="pt-BR" sz="1800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7544" y="5661248"/>
            <a:ext cx="8136904" cy="369332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Tecnologia da informação para a gestão/Efraim </a:t>
            </a:r>
            <a:r>
              <a:rPr lang="pt-BR" dirty="0" err="1" smtClean="0">
                <a:solidFill>
                  <a:schemeClr val="bg1"/>
                </a:solidFill>
              </a:rPr>
              <a:t>Turban</a:t>
            </a:r>
            <a:r>
              <a:rPr lang="pt-BR" dirty="0" smtClean="0">
                <a:solidFill>
                  <a:schemeClr val="bg1"/>
                </a:solidFill>
              </a:rPr>
              <a:t>, 2010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Seta para a esquerda 4">
            <a:hlinkClick r:id="rId2" action="ppaction://hlinksldjump"/>
          </p:cNvPr>
          <p:cNvSpPr/>
          <p:nvPr/>
        </p:nvSpPr>
        <p:spPr>
          <a:xfrm>
            <a:off x="8100392" y="6093296"/>
            <a:ext cx="432048" cy="5486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6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Conflitos na Comunicação</a:t>
            </a:r>
            <a:endParaRPr lang="pt-BR" sz="54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3970784" cy="4320480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85000" lnSpcReduction="10000"/>
          </a:bodyPr>
          <a:lstStyle/>
          <a:p>
            <a:r>
              <a:rPr lang="pt-BR" dirty="0" smtClean="0">
                <a:solidFill>
                  <a:schemeClr val="bg2"/>
                </a:solidFill>
              </a:rPr>
              <a:t>Barreiras de Comunicação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Ambientes ruidosos;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Distância entre pessoas;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Codificação inadequada das mensagens;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Fazer declarações negativas;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Hostilidade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Idioma</a:t>
            </a:r>
          </a:p>
          <a:p>
            <a:pPr lvl="1"/>
            <a:r>
              <a:rPr lang="pt-BR" dirty="0" smtClean="0">
                <a:solidFill>
                  <a:schemeClr val="bg2"/>
                </a:solidFill>
              </a:rPr>
              <a:t>Cultura</a:t>
            </a:r>
          </a:p>
          <a:p>
            <a:endParaRPr lang="pt-BR" dirty="0">
              <a:solidFill>
                <a:schemeClr val="bg2"/>
              </a:solidFill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716016" y="1628800"/>
            <a:ext cx="3960440" cy="4320480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Melhoria de Habilidade de Comunicação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Emissor: escrita, linguagem, não verbais.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pt-BR" sz="2800" dirty="0" smtClean="0">
                <a:solidFill>
                  <a:schemeClr val="bg2"/>
                </a:solidFill>
              </a:rPr>
              <a:t>Receptor: audição, leitura, observação 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ta para a esquerda 5">
            <a:hlinkClick r:id="rId2" action="ppaction://hlinksldjump"/>
          </p:cNvPr>
          <p:cNvSpPr/>
          <p:nvPr/>
        </p:nvSpPr>
        <p:spPr>
          <a:xfrm>
            <a:off x="8100392" y="6093296"/>
            <a:ext cx="432048" cy="5486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5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pt-BR" sz="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Conclusão</a:t>
            </a:r>
            <a:endParaRPr lang="pt-BR" sz="5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147248" cy="4176464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Comunicação quando não bem gerenciada é um problema para o projeto.</a:t>
            </a:r>
          </a:p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Ferramentas de comunicação quando bem selecionadas e bem trabalhadas são ótimas  estratégias de gerenciamento de projeto.</a:t>
            </a:r>
          </a:p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“Quem não se comunica, se trumbica.” Chacrinha.</a:t>
            </a:r>
          </a:p>
        </p:txBody>
      </p:sp>
      <p:sp>
        <p:nvSpPr>
          <p:cNvPr id="4" name="Seta para a esquerda 3">
            <a:hlinkClick r:id="rId2" action="ppaction://hlinksldjump"/>
          </p:cNvPr>
          <p:cNvSpPr/>
          <p:nvPr/>
        </p:nvSpPr>
        <p:spPr>
          <a:xfrm>
            <a:off x="8100392" y="6093296"/>
            <a:ext cx="432048" cy="5486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pt-BR" sz="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Referências</a:t>
            </a:r>
            <a:endParaRPr lang="pt-BR" sz="5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147248" cy="4752528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62500" lnSpcReduction="20000"/>
          </a:bodyPr>
          <a:lstStyle/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Guia PMBOK 3° edição, 2004;</a:t>
            </a:r>
          </a:p>
          <a:p>
            <a:pPr marL="514350" indent="-514350"/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Mulcahy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Preparatório para o exame de PMP. Rita </a:t>
            </a:r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Mulcahy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6° edição.</a:t>
            </a:r>
          </a:p>
          <a:p>
            <a:pPr marL="514350" indent="-514350"/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Bateman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Administração: construindo vantagem competitiva. Thomas S. </a:t>
            </a:r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Bateman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1° edição, 1998.</a:t>
            </a:r>
          </a:p>
          <a:p>
            <a:pPr marL="514350" indent="-514350"/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Turban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Tecnologia da Informação para Gestão. Efraim </a:t>
            </a:r>
            <a:r>
              <a:rPr lang="pt-BR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Turban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6° edição, 2010.</a:t>
            </a:r>
          </a:p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www.pmo4u.com.br/2010/03/dicas-para-comunicacao-em-projetos.html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acessado em 26/09/2012.</a:t>
            </a:r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http://engenhariasoftware.wordpress.com/2010/09/21/a-comunicacao-como-fator-determinante-na-gestao-de-projetos-de-software/</a:t>
            </a: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(sugestão de leitura)</a:t>
            </a:r>
          </a:p>
          <a:p>
            <a:pPr marL="514350" indent="-514350"/>
            <a:r>
              <a:rPr lang="pt-BR" sz="31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http://www.gerenciamentodeprojeto.com/2009/09/ola-amigos-redatores-e-leitores.html</a:t>
            </a:r>
            <a:r>
              <a:rPr lang="pt-BR" sz="31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(sugestão de leitura)</a:t>
            </a:r>
          </a:p>
          <a:p>
            <a:pPr marL="514350" indent="-514350"/>
            <a:r>
              <a:rPr lang="pt-BR" sz="31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http://www.pmies.org.br/clickadmin/midias/data/artigo-PMI_RIO.pdf</a:t>
            </a:r>
            <a:r>
              <a:rPr lang="pt-BR" sz="31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(sugestão de leitura)</a:t>
            </a:r>
          </a:p>
          <a:p>
            <a:pPr marL="514350" indent="-514350"/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pt-BR" sz="6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Apresentação</a:t>
            </a:r>
            <a:endParaRPr lang="pt-BR" sz="6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é Comunicação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Gerência de Comunicação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Métodos de Comunicação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de Gerenciamento da Comunicação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Ferramentas de Comunicação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Conflitos na Comunicação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Referências</a:t>
            </a:r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90000"/>
          </a:bodyPr>
          <a:lstStyle/>
          <a:p>
            <a:r>
              <a:rPr lang="pt-BR" sz="6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 que é Comunicação</a:t>
            </a:r>
            <a:endParaRPr lang="pt-BR" sz="6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80728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85000" lnSpcReduction="20000"/>
          </a:bodyPr>
          <a:lstStyle/>
          <a:p>
            <a:r>
              <a:rPr lang="pt-BR" dirty="0" smtClean="0">
                <a:solidFill>
                  <a:schemeClr val="bg2"/>
                </a:solidFill>
              </a:rPr>
              <a:t>“Comunicação é a transmissão de informação e significado de uma parte para outra através da utilização de símbolos partilhados”. </a:t>
            </a:r>
            <a:r>
              <a:rPr lang="pt-BR" dirty="0" err="1" smtClean="0">
                <a:solidFill>
                  <a:schemeClr val="bg2"/>
                </a:solidFill>
              </a:rPr>
              <a:t>Bateman</a:t>
            </a:r>
            <a:endParaRPr lang="pt-BR" dirty="0" smtClean="0">
              <a:solidFill>
                <a:schemeClr val="bg2"/>
              </a:solidFill>
            </a:endParaRPr>
          </a:p>
          <a:p>
            <a:endParaRPr lang="pt-BR" dirty="0">
              <a:solidFill>
                <a:schemeClr val="bg2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996952"/>
            <a:ext cx="820891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soft" dir="t"/>
          </a:scene3d>
          <a:sp3d prstMaterial="plastic">
            <a:bevelT/>
            <a:bevelB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Gerência de Comunicação</a:t>
            </a:r>
            <a:endParaRPr lang="pt-BR" sz="54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1828799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“Processos necessários para garantir que todas as informações do projeto sejam cronologicamente e corretamente disponibilizadas, geradas, coletadas e armazenadas.” PMBOK, 2004.</a:t>
            </a:r>
            <a:endParaRPr lang="pt-BR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4" descr="24.06.10_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3501008"/>
            <a:ext cx="4194043" cy="31455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Métodos de Comunicação</a:t>
            </a:r>
            <a:endParaRPr lang="pt-BR" sz="54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16016" y="1700808"/>
            <a:ext cx="4114800" cy="604664"/>
          </a:xfr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rmAutofit fontScale="62500" lnSpcReduction="20000"/>
          </a:bodyPr>
          <a:lstStyle/>
          <a:p>
            <a:pPr marL="514350" indent="-514350"/>
            <a:r>
              <a:rPr lang="pt-B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Comunicação de Cima para Baixo.</a:t>
            </a:r>
          </a:p>
          <a:p>
            <a:pPr marL="514350" indent="-514350">
              <a:buNone/>
            </a:pPr>
            <a:endParaRPr lang="pt-BR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67544" y="4077072"/>
            <a:ext cx="4114800" cy="604664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Comunicação de Baixo para Cima.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716016" y="4077072"/>
            <a:ext cx="4114800" cy="604664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Comunicação Horizontal</a:t>
            </a:r>
            <a:r>
              <a:rPr lang="pt-BR" sz="2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67544" y="1700808"/>
            <a:ext cx="4114800" cy="604664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Comunicação Formal e Informal.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Imagem 6" descr="0331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941168"/>
            <a:ext cx="2358008" cy="14983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  <p:pic>
        <p:nvPicPr>
          <p:cNvPr id="10" name="Imagem 9" descr="envel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420888"/>
            <a:ext cx="1373510" cy="13735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  <p:pic>
        <p:nvPicPr>
          <p:cNvPr id="11" name="Imagem 10" descr="fofoca_blo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2420889"/>
            <a:ext cx="1944216" cy="136916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  <p:pic>
        <p:nvPicPr>
          <p:cNvPr id="12" name="Imagem 11" descr="cfbc90474a634a9957f02601ba4b4aa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75656" y="4797152"/>
            <a:ext cx="2098979" cy="17464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  <p:pic>
        <p:nvPicPr>
          <p:cNvPr id="14" name="Imagem 13" descr="chefe-em-cima-da-mes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24128" y="2348880"/>
            <a:ext cx="2088232" cy="159376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build="allAtOnce" animBg="1"/>
      <p:bldP spid="6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Processo de Gerenciamento da Comunicação</a:t>
            </a:r>
            <a:endParaRPr lang="pt-BR" sz="3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3916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1368152"/>
                <a:gridCol w="1512168"/>
                <a:gridCol w="1440160"/>
                <a:gridCol w="1152128"/>
                <a:gridCol w="1018456"/>
              </a:tblGrid>
              <a:tr h="1089653">
                <a:tc>
                  <a:txBody>
                    <a:bodyPr/>
                    <a:lstStyle/>
                    <a:p>
                      <a:r>
                        <a:rPr lang="pt-BR" dirty="0" smtClean="0"/>
                        <a:t>Processos</a:t>
                      </a:r>
                      <a:r>
                        <a:rPr lang="pt-BR" baseline="0" dirty="0" smtClean="0"/>
                        <a:t> de Áreas de Conhecimento</a:t>
                      </a:r>
                      <a:endParaRPr lang="pt-BR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GRUPO DE PROCESSOS DE GERENCIAMENTO DE PROJETOS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1089653">
                <a:tc>
                  <a:txBody>
                    <a:bodyPr/>
                    <a:lstStyle/>
                    <a:p>
                      <a:r>
                        <a:rPr lang="pt-BR" dirty="0" smtClean="0"/>
                        <a:t>Gerenciamento da Comunicação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Iniciação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Planejamento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Execução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Monitoramento e Controle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Encerramento</a:t>
                      </a:r>
                      <a:endParaRPr lang="pt-BR" dirty="0"/>
                    </a:p>
                  </a:txBody>
                  <a:tcPr/>
                </a:tc>
              </a:tr>
              <a:tr h="1089653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Identificar as partes</a:t>
                      </a:r>
                      <a:r>
                        <a:rPr lang="pt-BR" baseline="0" dirty="0" smtClean="0"/>
                        <a:t> interessadas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Planejar a Comunicação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Distribuir informações;</a:t>
                      </a:r>
                    </a:p>
                    <a:p>
                      <a:r>
                        <a:rPr lang="pt-BR" dirty="0" smtClean="0"/>
                        <a:t>Gerenciar as expectativas das partes interessadas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Reportar o desempenho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467544" y="5733256"/>
            <a:ext cx="8280920" cy="369332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Guia PMBOK, 2004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Processo de Gerenciamento da Comunicação</a:t>
            </a:r>
            <a:endParaRPr lang="pt-BR" sz="3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1. Planejamento das Comunicações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323528" y="3212976"/>
            <a:ext cx="8568952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611560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Entradas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Fatores ambientais da empresa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Ativos de Processos Organizacionais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Declaração do escopo do projeto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Plano de gerenciamento do projeto:  restrições e premissas.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3059832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Ferramentas</a:t>
                      </a:r>
                      <a:r>
                        <a:rPr lang="pt-BR" sz="1600" baseline="0" dirty="0" smtClean="0"/>
                        <a:t> e técnicas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Análise</a:t>
                      </a:r>
                      <a:r>
                        <a:rPr lang="pt-BR" sz="1600" baseline="0" dirty="0" smtClean="0"/>
                        <a:t> dos requisitos das comunicações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Tecnologia das comunicações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508104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Saídas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Plano</a:t>
                      </a:r>
                      <a:r>
                        <a:rPr lang="pt-BR" sz="1600" baseline="0" dirty="0" smtClean="0"/>
                        <a:t> de gerenciamento das comunicações.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611560" y="5733256"/>
            <a:ext cx="7056784" cy="369332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Guia PMBOK, 2004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animBg="1"/>
      <p:bldP spid="9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Processo de Gerenciamento da Comunicação</a:t>
            </a:r>
            <a:endParaRPr lang="pt-BR" sz="3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2. Distribuição das Informações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323528" y="3212976"/>
            <a:ext cx="8568952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611560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Entradas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dirty="0" smtClean="0"/>
                        <a:t>Plano</a:t>
                      </a:r>
                      <a:r>
                        <a:rPr lang="pt-BR" sz="1600" baseline="0" dirty="0" smtClean="0"/>
                        <a:t> de gerenciamento das comunicações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3059832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Ferramentas</a:t>
                      </a:r>
                      <a:r>
                        <a:rPr lang="pt-BR" sz="1600" baseline="0" dirty="0" smtClean="0"/>
                        <a:t> e técnicas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Habilidades de comunicação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Sistemas de coleta e recuperação de informação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Métodos de distribuição das informações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Processo de lições aprendidas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508104" y="2708920"/>
          <a:ext cx="216024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Saídas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Ativos de processos organizacionais (atualizações)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600" baseline="0" dirty="0" smtClean="0"/>
                        <a:t>Mudanças solicitadas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6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611560" y="5733256"/>
            <a:ext cx="712879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Guia PMBOK, 2004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animBg="1"/>
      <p:bldP spid="9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  <a:scene3d>
            <a:camera prst="orthographicFront"/>
            <a:lightRig rig="soft" dir="t"/>
          </a:scene3d>
          <a:sp3d prstMaterial="plastic">
            <a:bevelT/>
            <a:bevelB/>
          </a:sp3d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Processo de Gerenciamento da Comunicação</a:t>
            </a:r>
            <a:endParaRPr lang="pt-BR" sz="3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604664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3. Relatório de Desempenho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323528" y="3212976"/>
            <a:ext cx="8568952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395536" y="2060848"/>
          <a:ext cx="2376264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Entradas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Informações sobre o desempenho do trabalho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Medições de desempenho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Previsão de término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Medições de controle da qualidade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Plano de gerenciamento do projeto: linha de base da medição de desempenho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Solicitações de mudanças aprovadas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Entregas.</a:t>
                      </a:r>
                      <a:endParaRPr lang="pt-BR" sz="15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915816" y="2060848"/>
          <a:ext cx="2304256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Ferramentas</a:t>
                      </a:r>
                      <a:r>
                        <a:rPr lang="pt-BR" sz="1600" baseline="0" dirty="0" smtClean="0"/>
                        <a:t> e técnicas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Ferramentas de apresentação de informações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Coleta e compilação das informações sobre o desempenho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Reuniões de avaliação do andamento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Sistemas de relatórios de horas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Sistemas de relatório de custos.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5364088" y="2060848"/>
          <a:ext cx="2304256" cy="413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Saídas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Relatório de desempenho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Previsões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Mudanças solicitadas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Ações corretivas recomendadas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t-BR" sz="1500" baseline="0" dirty="0" smtClean="0"/>
                        <a:t>Ativos de processos organizacionais (atualizações).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pt-BR" sz="1500" baseline="0" dirty="0" smtClean="0"/>
                    </a:p>
                    <a:p>
                      <a:pPr marL="342900" indent="-342900">
                        <a:buFont typeface="+mj-lt"/>
                        <a:buNone/>
                      </a:pP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395536" y="6309320"/>
            <a:ext cx="734481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1" algn="r"/>
            <a:r>
              <a:rPr lang="pt-BR" dirty="0" smtClean="0">
                <a:solidFill>
                  <a:schemeClr val="bg1"/>
                </a:solidFill>
              </a:rPr>
              <a:t>Fonte: Guia PMBOK, 2004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animBg="1"/>
      <p:bldP spid="9" grpId="0" build="allAtOnce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</TotalTime>
  <Words>774</Words>
  <Application>Microsoft Office PowerPoint</Application>
  <PresentationFormat>Apresentação na tela (4:3)</PresentationFormat>
  <Paragraphs>166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  Universidade Federal de Pernambuco Pós-Graduação em Ciência da Computação Qualidade,  Processo e Gestão  Gestão da Comunicação  Aluna: Marcele Guerra Maschka </vt:lpstr>
      <vt:lpstr>Apresentação</vt:lpstr>
      <vt:lpstr>1. O que é Comunicação</vt:lpstr>
      <vt:lpstr>2. Gerência de Comunicação</vt:lpstr>
      <vt:lpstr>3. Métodos de Comunicação</vt:lpstr>
      <vt:lpstr>4. Processo de Gerenciamento da Comunicação</vt:lpstr>
      <vt:lpstr>4. Processo de Gerenciamento da Comunicação</vt:lpstr>
      <vt:lpstr>4. Processo de Gerenciamento da Comunicação</vt:lpstr>
      <vt:lpstr>4. Processo de Gerenciamento da Comunicação</vt:lpstr>
      <vt:lpstr>4. Processo de Gerenciamento da Comunicação</vt:lpstr>
      <vt:lpstr>5.Ferramentas de Comunicação</vt:lpstr>
      <vt:lpstr>6. Conflitos na Comunicação</vt:lpstr>
      <vt:lpstr>7. Conclusão</vt:lpstr>
      <vt:lpstr>8. 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Universidade Federal de Pernambuco Pós-Graduação em Ciência da Computação Qualidade,  Processo e Gestão  Gestão da Comunicação  Aluna: Marcele Guerra Maschka </dc:title>
  <dc:creator>Marcele</dc:creator>
  <cp:lastModifiedBy>Marcele Guerra Maschka</cp:lastModifiedBy>
  <cp:revision>18</cp:revision>
  <dcterms:created xsi:type="dcterms:W3CDTF">2012-09-20T10:49:04Z</dcterms:created>
  <dcterms:modified xsi:type="dcterms:W3CDTF">2012-09-27T20:54:07Z</dcterms:modified>
</cp:coreProperties>
</file>