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60" r:id="rId4"/>
    <p:sldId id="262" r:id="rId5"/>
    <p:sldId id="261" r:id="rId6"/>
    <p:sldId id="263" r:id="rId7"/>
    <p:sldId id="273" r:id="rId8"/>
    <p:sldId id="326" r:id="rId9"/>
    <p:sldId id="265" r:id="rId10"/>
    <p:sldId id="267" r:id="rId11"/>
    <p:sldId id="268" r:id="rId12"/>
    <p:sldId id="290" r:id="rId13"/>
    <p:sldId id="270" r:id="rId14"/>
    <p:sldId id="275" r:id="rId15"/>
    <p:sldId id="280" r:id="rId16"/>
    <p:sldId id="281" r:id="rId17"/>
    <p:sldId id="283" r:id="rId18"/>
    <p:sldId id="282" r:id="rId19"/>
    <p:sldId id="284" r:id="rId20"/>
    <p:sldId id="289" r:id="rId21"/>
    <p:sldId id="285" r:id="rId22"/>
    <p:sldId id="276" r:id="rId23"/>
    <p:sldId id="291" r:id="rId24"/>
    <p:sldId id="292" r:id="rId25"/>
    <p:sldId id="301" r:id="rId26"/>
    <p:sldId id="293" r:id="rId27"/>
    <p:sldId id="302" r:id="rId28"/>
    <p:sldId id="294" r:id="rId29"/>
    <p:sldId id="303" r:id="rId30"/>
    <p:sldId id="295" r:id="rId31"/>
    <p:sldId id="304" r:id="rId32"/>
    <p:sldId id="296" r:id="rId33"/>
    <p:sldId id="305" r:id="rId34"/>
    <p:sldId id="297" r:id="rId35"/>
    <p:sldId id="306" r:id="rId36"/>
    <p:sldId id="298" r:id="rId37"/>
    <p:sldId id="300" r:id="rId38"/>
    <p:sldId id="286" r:id="rId39"/>
    <p:sldId id="279" r:id="rId40"/>
    <p:sldId id="307" r:id="rId41"/>
    <p:sldId id="308" r:id="rId42"/>
    <p:sldId id="322" r:id="rId43"/>
    <p:sldId id="311" r:id="rId44"/>
    <p:sldId id="323" r:id="rId45"/>
    <p:sldId id="312" r:id="rId46"/>
    <p:sldId id="313" r:id="rId47"/>
    <p:sldId id="324" r:id="rId48"/>
    <p:sldId id="314" r:id="rId49"/>
    <p:sldId id="287" r:id="rId50"/>
    <p:sldId id="278" r:id="rId51"/>
    <p:sldId id="317" r:id="rId52"/>
    <p:sldId id="318" r:id="rId53"/>
    <p:sldId id="319" r:id="rId54"/>
    <p:sldId id="327" r:id="rId55"/>
    <p:sldId id="331" r:id="rId56"/>
    <p:sldId id="332" r:id="rId57"/>
    <p:sldId id="329" r:id="rId58"/>
    <p:sldId id="288" r:id="rId59"/>
    <p:sldId id="277" r:id="rId60"/>
    <p:sldId id="271" r:id="rId61"/>
    <p:sldId id="266" r:id="rId62"/>
    <p:sldId id="272" r:id="rId63"/>
    <p:sldId id="325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D0"/>
    <a:srgbClr val="FFFFFF"/>
    <a:srgbClr val="ECDCDE"/>
    <a:srgbClr val="F6EEEF"/>
    <a:srgbClr val="DDDDDD"/>
    <a:srgbClr val="F8EDEC"/>
    <a:srgbClr val="FFC1C1"/>
    <a:srgbClr val="F8F8F8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6" autoAdjust="0"/>
    <p:restoredTop sz="97099" autoAdjust="0"/>
  </p:normalViewPr>
  <p:slideViewPr>
    <p:cSldViewPr>
      <p:cViewPr>
        <p:scale>
          <a:sx n="100" d="100"/>
          <a:sy n="100" d="100"/>
        </p:scale>
        <p:origin x="-1544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FFAE1-98D5-4886-A9C8-A0722556D978}" type="datetimeFigureOut">
              <a:rPr lang="pt-BR" smtClean="0"/>
              <a:pPr/>
              <a:t>19/09/12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8F4FE-2CCB-45C9-B324-A208BA2B944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81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9CD94-339D-1A4B-8B4C-B10D9055B6CE}" type="slidenum">
              <a:rPr lang="pt-BR"/>
              <a:pPr/>
              <a:t>9</a:t>
            </a:fld>
            <a:endParaRPr lang="pt-BR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7050" y="900113"/>
            <a:ext cx="3554413" cy="2665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858" y="3853058"/>
            <a:ext cx="5717451" cy="460743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654032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8892487D-ACBE-45DD-9689-1F28223ADB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7143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00240"/>
            <a:ext cx="4040188" cy="4125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285861"/>
            <a:ext cx="4041775" cy="7143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4125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15074" y="621508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892487D-ACBE-45DD-9689-1F28223ADB32}" type="slidenum">
              <a:rPr lang="pt-BR" smtClean="0"/>
              <a:pPr/>
              <a:t>‹#›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ernancadeti.com/2012/02/catalogo-de-servicos-de-ti-%E2%80%93-parte-ii/" TargetMode="External"/><Relationship Id="rId4" Type="http://schemas.openxmlformats.org/officeDocument/2006/relationships/hyperlink" Target="http://www.quintgroup.com.br/index.php/press/white-papers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til-officialsite.com/AboutITIL/WhatisITIL.aspx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é</a:t>
            </a:r>
            <a:r>
              <a:rPr lang="en-US" b="1" dirty="0" smtClean="0"/>
              <a:t> ITIL®?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Conteúdo 7"/>
          <p:cNvSpPr txBox="1">
            <a:spLocks/>
          </p:cNvSpPr>
          <p:nvPr/>
        </p:nvSpPr>
        <p:spPr>
          <a:xfrm>
            <a:off x="493712" y="1484784"/>
            <a:ext cx="8686800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ITIL é um acrônimo de </a:t>
            </a:r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b="1" dirty="0" smtClean="0">
                <a:solidFill>
                  <a:srgbClr val="000000"/>
                </a:solidFill>
              </a:rPr>
              <a:t>I</a:t>
            </a:r>
            <a:r>
              <a:rPr lang="en-US" sz="2200" dirty="0" smtClean="0"/>
              <a:t>nformation </a:t>
            </a:r>
            <a:r>
              <a:rPr lang="en-US" sz="2200" b="1" dirty="0"/>
              <a:t>T</a:t>
            </a:r>
            <a:r>
              <a:rPr lang="en-US" sz="2200" dirty="0"/>
              <a:t>echnology </a:t>
            </a:r>
            <a:r>
              <a:rPr lang="en-US" sz="2200" b="1" dirty="0"/>
              <a:t>I</a:t>
            </a:r>
            <a:r>
              <a:rPr lang="en-US" sz="2200" dirty="0"/>
              <a:t>nfrastructure </a:t>
            </a:r>
            <a:r>
              <a:rPr lang="en-US" sz="2200" b="1" dirty="0" smtClean="0"/>
              <a:t>L</a:t>
            </a:r>
            <a:r>
              <a:rPr lang="en-US" sz="2200" dirty="0" smtClean="0"/>
              <a:t>ibrary</a:t>
            </a:r>
          </a:p>
          <a:p>
            <a:r>
              <a:rPr lang="pt-BR" sz="2000" dirty="0"/>
              <a:t>Foi criada em 1989 pelo </a:t>
            </a:r>
            <a:r>
              <a:rPr lang="pt-BR" sz="2000" dirty="0" smtClean="0"/>
              <a:t>CCTA (</a:t>
            </a:r>
            <a:r>
              <a:rPr lang="en-US" sz="2000" dirty="0"/>
              <a:t>Central Computing and Telecommunications </a:t>
            </a:r>
            <a:r>
              <a:rPr lang="en-US" sz="2000" dirty="0" smtClean="0"/>
              <a:t>Agency)</a:t>
            </a:r>
            <a:r>
              <a:rPr lang="pt-BR" sz="2000" dirty="0" smtClean="0"/>
              <a:t>, </a:t>
            </a:r>
            <a:r>
              <a:rPr lang="pt-BR" sz="2000" dirty="0"/>
              <a:t>hoje incorporado </a:t>
            </a:r>
            <a:r>
              <a:rPr lang="pt-BR" sz="2000" dirty="0" smtClean="0"/>
              <a:t>pelo OGC (Office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Government</a:t>
            </a:r>
            <a:r>
              <a:rPr lang="pt-BR" sz="2000" dirty="0"/>
              <a:t> </a:t>
            </a:r>
            <a:r>
              <a:rPr lang="pt-BR" sz="2000" dirty="0" err="1" smtClean="0"/>
              <a:t>Commerce</a:t>
            </a:r>
            <a:r>
              <a:rPr lang="pt-BR" sz="2000" dirty="0" smtClean="0"/>
              <a:t>), </a:t>
            </a:r>
            <a:r>
              <a:rPr lang="pt-BR" sz="2000" dirty="0"/>
              <a:t>um órgão </a:t>
            </a:r>
            <a:r>
              <a:rPr lang="pt-BR" sz="2000" dirty="0" smtClean="0"/>
              <a:t>independente </a:t>
            </a:r>
            <a:r>
              <a:rPr lang="pt-BR" sz="2000" dirty="0"/>
              <a:t>do governo britânico</a:t>
            </a:r>
            <a:r>
              <a:rPr lang="pt-BR" sz="2000" dirty="0" smtClean="0"/>
              <a:t>.</a:t>
            </a:r>
          </a:p>
          <a:p>
            <a:r>
              <a:rPr lang="pt-BR" sz="2000" dirty="0"/>
              <a:t>Constitui-se de uma descrição coerente e integrada de práticas de gerenciamento de serviços de TI</a:t>
            </a:r>
            <a:r>
              <a:rPr lang="pt-BR" sz="2000" dirty="0" smtClean="0"/>
              <a:t>.</a:t>
            </a:r>
          </a:p>
          <a:p>
            <a:r>
              <a:rPr lang="pt-BR" sz="2000" dirty="0"/>
              <a:t>Estas práticas auxiliam a implantar e manter um gerenciamento de serviço de TI focado em pessoas, processos e recursos que são utilizados na entrega de serviços que atendam às necessidades dos </a:t>
            </a:r>
            <a:r>
              <a:rPr lang="pt-BR" sz="2000" dirty="0" smtClean="0"/>
              <a:t>clientes.</a:t>
            </a:r>
          </a:p>
          <a:p>
            <a:r>
              <a:rPr lang="pt-BR" sz="2000" dirty="0" smtClean="0"/>
              <a:t>A </a:t>
            </a:r>
            <a:r>
              <a:rPr lang="pt-BR" sz="2000" dirty="0"/>
              <a:t>versão atual, a ITIL V3, foi lançada em junho de 2007.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241837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x-none" b="1" dirty="0"/>
              <a:t>Razões para usá-la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ço Reservado para Conteúdo 7"/>
          <p:cNvSpPr txBox="1">
            <a:spLocks/>
          </p:cNvSpPr>
          <p:nvPr/>
        </p:nvSpPr>
        <p:spPr>
          <a:xfrm>
            <a:off x="493712" y="1772816"/>
            <a:ext cx="868680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É um modelo não-</a:t>
            </a:r>
            <a:r>
              <a:rPr lang="pt-BR" sz="2000" dirty="0" smtClean="0"/>
              <a:t>proprietário.</a:t>
            </a:r>
          </a:p>
          <a:p>
            <a:endParaRPr lang="en-US" sz="2200" dirty="0" smtClean="0"/>
          </a:p>
          <a:p>
            <a:r>
              <a:rPr lang="pt-BR" sz="2000" dirty="0"/>
              <a:t>Não é um modelo que detalha o como </a:t>
            </a:r>
            <a:r>
              <a:rPr lang="pt-BR" sz="2000" dirty="0" smtClean="0"/>
              <a:t>fazer.</a:t>
            </a:r>
          </a:p>
          <a:p>
            <a:endParaRPr lang="pt-BR" sz="2000" dirty="0" smtClean="0"/>
          </a:p>
          <a:p>
            <a:r>
              <a:rPr lang="pt-BR" sz="2000" dirty="0"/>
              <a:t>Fornece as boas práticas e as melhores práticas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/>
              <a:t>Usada por diversas empresas no mundo todo (Referência para o GER. Serviço)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/>
              <a:t>Ajuda a atender aos requisitos da ISO/IEC 20000</a:t>
            </a:r>
            <a:r>
              <a:rPr lang="pt-BR" sz="2000" dirty="0" smtClean="0"/>
              <a:t>.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99499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93712" y="1556792"/>
            <a:ext cx="8686800" cy="367240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2800" b="1" dirty="0" smtClean="0"/>
              <a:t>Governança de TI</a:t>
            </a:r>
          </a:p>
          <a:p>
            <a:pPr>
              <a:spcAft>
                <a:spcPts val="600"/>
              </a:spcAft>
            </a:pPr>
            <a:r>
              <a:rPr lang="pt-BR" sz="2800" b="1" dirty="0" smtClean="0"/>
              <a:t>Modelos de Gestão e Governança</a:t>
            </a:r>
          </a:p>
          <a:p>
            <a:pPr>
              <a:spcAft>
                <a:spcPts val="600"/>
              </a:spcAft>
            </a:pPr>
            <a:r>
              <a:rPr lang="pt-BR" sz="2800" b="1" dirty="0" smtClean="0"/>
              <a:t>O que é ITIL®?</a:t>
            </a:r>
            <a:endParaRPr lang="pt-BR" sz="2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x-none" sz="2800" b="1" dirty="0" smtClean="0"/>
              <a:t>Razões para usá-la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</a:rPr>
              <a:t>Estrutura</a:t>
            </a:r>
            <a:r>
              <a:rPr lang="en-US" sz="2800" b="1" dirty="0" smtClean="0">
                <a:solidFill>
                  <a:srgbClr val="FF0000"/>
                </a:solidFill>
              </a:rPr>
              <a:t> d</a:t>
            </a:r>
            <a:r>
              <a:rPr lang="x-none" sz="2800" b="1" dirty="0" smtClean="0">
                <a:solidFill>
                  <a:srgbClr val="FF0000"/>
                </a:solidFill>
              </a:rPr>
              <a:t>a ITIL</a:t>
            </a:r>
            <a:r>
              <a:rPr lang="pt-BR" sz="2800" b="1" dirty="0">
                <a:solidFill>
                  <a:srgbClr val="FF0000"/>
                </a:solidFill>
              </a:rPr>
              <a:t>®</a:t>
            </a:r>
            <a:endParaRPr lang="x-none" sz="28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x-none" sz="2800" b="1" dirty="0" smtClean="0"/>
              <a:t>Desafios</a:t>
            </a:r>
            <a:endParaRPr lang="pt-BR" sz="2800" b="1" dirty="0" smtClean="0"/>
          </a:p>
          <a:p>
            <a:pPr>
              <a:spcAft>
                <a:spcPts val="600"/>
              </a:spcAft>
            </a:pPr>
            <a:r>
              <a:rPr lang="pt-BR" sz="2800" b="1" dirty="0" smtClean="0"/>
              <a:t>Referências</a:t>
            </a:r>
            <a:endParaRPr lang="pt-BR" sz="2800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6696"/>
            <a:ext cx="6115064" cy="654032"/>
          </a:xfrm>
        </p:spPr>
        <p:txBody>
          <a:bodyPr/>
          <a:lstStyle/>
          <a:p>
            <a:r>
              <a:rPr lang="pt-BR" sz="4000" b="1" dirty="0" smtClean="0"/>
              <a:t>Roteiro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267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4" name="Picture 3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968552" cy="4968552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5580113" y="5617046"/>
            <a:ext cx="1440160" cy="4762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itSMF</a:t>
            </a:r>
            <a:r>
              <a:rPr lang="en-US" dirty="0" smtClean="0"/>
              <a:t>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1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7" name="Espaço Reservado para Conteúdo 7"/>
          <p:cNvSpPr txBox="1">
            <a:spLocks/>
          </p:cNvSpPr>
          <p:nvPr/>
        </p:nvSpPr>
        <p:spPr>
          <a:xfrm>
            <a:off x="493712" y="1556792"/>
            <a:ext cx="6022504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500" b="1" dirty="0" smtClean="0"/>
              <a:t>Estratégia de Serviço (</a:t>
            </a:r>
            <a:r>
              <a:rPr lang="hu-HU" sz="2500" b="1" dirty="0"/>
              <a:t>Service </a:t>
            </a:r>
            <a:r>
              <a:rPr lang="hu-HU" sz="2500" b="1" dirty="0" smtClean="0"/>
              <a:t>Strategy</a:t>
            </a:r>
            <a:r>
              <a:rPr lang="pt-BR" sz="2500" b="1" dirty="0" smtClean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6140" y="2863477"/>
            <a:ext cx="6370116" cy="1357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Gerenciamento do Portfólio de </a:t>
            </a:r>
            <a:r>
              <a:rPr lang="pt-BR" dirty="0" smtClean="0"/>
              <a:t>Serviço*</a:t>
            </a:r>
          </a:p>
          <a:p>
            <a:r>
              <a:rPr lang="pt-BR" dirty="0"/>
              <a:t>Gerenciamento da </a:t>
            </a:r>
            <a:r>
              <a:rPr lang="pt-BR" dirty="0" smtClean="0"/>
              <a:t>Demanda*</a:t>
            </a:r>
            <a:endParaRPr lang="pt-BR" dirty="0"/>
          </a:p>
          <a:p>
            <a:r>
              <a:rPr lang="pt-BR" dirty="0" smtClean="0"/>
              <a:t>Gerenciamento Financeiro para Serviços de 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5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Estratégia de Serviço (</a:t>
            </a:r>
            <a:r>
              <a:rPr lang="hu-HU" sz="2800" b="1" dirty="0"/>
              <a:t>Service Strategy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0000"/>
                </a:solidFill>
              </a:rPr>
              <a:t>Por que ter uma estratégia de serviço?</a:t>
            </a:r>
          </a:p>
          <a:p>
            <a:r>
              <a:rPr lang="pt-BR" dirty="0" smtClean="0"/>
              <a:t>Sobrevivência a longo prazo</a:t>
            </a:r>
          </a:p>
          <a:p>
            <a:r>
              <a:rPr lang="pt-BR" dirty="0" smtClean="0"/>
              <a:t>Foco de mercado</a:t>
            </a:r>
          </a:p>
          <a:p>
            <a:r>
              <a:rPr lang="pt-BR" dirty="0" smtClean="0"/>
              <a:t>Decidir onde e como competir</a:t>
            </a:r>
          </a:p>
          <a:p>
            <a:r>
              <a:rPr lang="pt-BR" dirty="0" smtClean="0"/>
              <a:t>Desenvolver Ativos de Serviço</a:t>
            </a:r>
          </a:p>
          <a:p>
            <a:r>
              <a:rPr lang="pt-BR" dirty="0" smtClean="0"/>
              <a:t>Questões importantes:</a:t>
            </a:r>
          </a:p>
          <a:p>
            <a:pPr lvl="1"/>
            <a:r>
              <a:rPr lang="pt-BR" sz="1600" dirty="0" err="1" smtClean="0"/>
              <a:t>Q</a:t>
            </a:r>
            <a:r>
              <a:rPr lang="en-US" sz="1600" dirty="0" smtClean="0"/>
              <a:t>u</a:t>
            </a:r>
            <a:r>
              <a:rPr lang="pt-BR" sz="1600" dirty="0" smtClean="0"/>
              <a:t>al é o propósito da organização?</a:t>
            </a:r>
          </a:p>
          <a:p>
            <a:pPr lvl="1"/>
            <a:r>
              <a:rPr lang="pt-BR" sz="1600" dirty="0" smtClean="0"/>
              <a:t>Quais serviços a organização de TI deve oferecer e para quem?</a:t>
            </a:r>
          </a:p>
          <a:p>
            <a:pPr lvl="1"/>
            <a:r>
              <a:rPr lang="pt-BR" sz="1600" dirty="0" smtClean="0"/>
              <a:t>Como criamos valor para os nossos clientes?</a:t>
            </a:r>
          </a:p>
          <a:p>
            <a:pPr lvl="1"/>
            <a:r>
              <a:rPr lang="pt-BR" sz="1600" dirty="0" smtClean="0"/>
              <a:t>Como posso me assegurar no longo prazo?</a:t>
            </a:r>
          </a:p>
        </p:txBody>
      </p:sp>
    </p:spTree>
    <p:extLst>
      <p:ext uri="{BB962C8B-B14F-4D97-AF65-F5344CB8AC3E}">
        <p14:creationId xmlns:p14="http://schemas.microsoft.com/office/powerpoint/2010/main" val="318568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Estratégia de Serviço (</a:t>
            </a:r>
            <a:r>
              <a:rPr lang="hu-HU" sz="2800" b="1" dirty="0"/>
              <a:t>Service Strategy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0000"/>
                </a:solidFill>
              </a:rPr>
              <a:t>Gerenciamento do Portfólio de Serviço</a:t>
            </a:r>
          </a:p>
          <a:p>
            <a:r>
              <a:rPr lang="pt-BR" dirty="0" smtClean="0"/>
              <a:t>Representa os compromissos e investimentos feitos por um provedor de Serviços com todos os clientes e mercados </a:t>
            </a:r>
            <a:r>
              <a:rPr lang="pt-BR" sz="1600" dirty="0" smtClean="0"/>
              <a:t>(</a:t>
            </a:r>
            <a:r>
              <a:rPr lang="pt-BR" sz="1600" dirty="0" err="1" smtClean="0"/>
              <a:t>itSMF</a:t>
            </a:r>
            <a:r>
              <a:rPr lang="pt-BR" sz="1600" dirty="0" smtClean="0"/>
              <a:t>, 2007)</a:t>
            </a:r>
          </a:p>
          <a:p>
            <a:r>
              <a:rPr lang="pt-BR" dirty="0" smtClean="0"/>
              <a:t>Visão de valor dos investimentos</a:t>
            </a:r>
          </a:p>
          <a:p>
            <a:r>
              <a:rPr lang="pt-BR" dirty="0" smtClean="0"/>
              <a:t>Questões importantes:</a:t>
            </a:r>
          </a:p>
          <a:p>
            <a:pPr lvl="1"/>
            <a:r>
              <a:rPr lang="x-none" sz="1600" dirty="0" smtClean="0"/>
              <a:t>Por os clientes devem comprar esses serviços</a:t>
            </a:r>
            <a:r>
              <a:rPr lang="pt-BR" sz="1600" dirty="0" smtClean="0"/>
              <a:t>?</a:t>
            </a:r>
          </a:p>
          <a:p>
            <a:pPr lvl="1"/>
            <a:r>
              <a:rPr lang="pt-BR" sz="1600" dirty="0" smtClean="0"/>
              <a:t>Por que comprá-los de nós?</a:t>
            </a:r>
          </a:p>
          <a:p>
            <a:pPr lvl="1"/>
            <a:r>
              <a:rPr lang="pt-BR" sz="1600" dirty="0" smtClean="0"/>
              <a:t>Qual o preço e o modelo de cobrança?</a:t>
            </a:r>
          </a:p>
          <a:p>
            <a:pPr lvl="1"/>
            <a:r>
              <a:rPr lang="pt-BR" sz="1600" dirty="0" smtClean="0"/>
              <a:t>Como os recursos e capacidades das organizações de TI deveriam ser alocados?</a:t>
            </a:r>
          </a:p>
        </p:txBody>
      </p:sp>
    </p:spTree>
    <p:extLst>
      <p:ext uri="{BB962C8B-B14F-4D97-AF65-F5344CB8AC3E}">
        <p14:creationId xmlns:p14="http://schemas.microsoft.com/office/powerpoint/2010/main" val="201924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28800"/>
            <a:ext cx="6579475" cy="37444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6856" y="26064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x-none" sz="2800" b="1" dirty="0" smtClean="0"/>
              <a:t>Portfólio de Serviços</a:t>
            </a:r>
            <a:endParaRPr lang="pt-B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5892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GTI </a:t>
            </a:r>
            <a:r>
              <a:rPr lang="en-US" dirty="0" err="1" smtClean="0"/>
              <a:t>Governança</a:t>
            </a:r>
            <a:r>
              <a:rPr lang="en-US" dirty="0" smtClean="0"/>
              <a:t> de TI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6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Estratégia de Serviço (</a:t>
            </a:r>
            <a:r>
              <a:rPr lang="hu-HU" sz="2800" b="1" dirty="0"/>
              <a:t>Service Strategy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0000"/>
                </a:solidFill>
              </a:rPr>
              <a:t>Gerenciamento da Demanda</a:t>
            </a:r>
          </a:p>
          <a:p>
            <a:r>
              <a:rPr lang="pt-BR" dirty="0" smtClean="0"/>
              <a:t>Auxiliar o Provedor de Serviços de TI a compreender a influenciar a demanda do cliente por serviços e a provisão de capacidade para atender as demandas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r>
              <a:rPr lang="pt-BR" dirty="0" smtClean="0"/>
              <a:t>Gerenciamento da demanda baseado na atividade</a:t>
            </a:r>
          </a:p>
          <a:p>
            <a:r>
              <a:rPr lang="pt-BR" dirty="0" smtClean="0"/>
              <a:t>Padrões de Atividade do Negócio (PAN) e perfis de usuário</a:t>
            </a:r>
          </a:p>
        </p:txBody>
      </p:sp>
    </p:spTree>
    <p:extLst>
      <p:ext uri="{BB962C8B-B14F-4D97-AF65-F5344CB8AC3E}">
        <p14:creationId xmlns:p14="http://schemas.microsoft.com/office/powerpoint/2010/main" val="299208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Estratégia de Serviço (</a:t>
            </a:r>
            <a:r>
              <a:rPr lang="hu-HU" sz="2800" b="1" dirty="0"/>
              <a:t>Service Strategy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0000"/>
                </a:solidFill>
              </a:rPr>
              <a:t>Gerenciamento Financeiro</a:t>
            </a:r>
          </a:p>
          <a:p>
            <a:r>
              <a:rPr lang="pt-BR" dirty="0" smtClean="0"/>
              <a:t>Prover um controle firme, eficiente em custo, dos ativos de TI e dos recursos financeiros usados no fornecimento dos Serviços de TI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r>
              <a:rPr lang="pt-BR" dirty="0" smtClean="0"/>
              <a:t>Orçamento</a:t>
            </a:r>
          </a:p>
          <a:p>
            <a:r>
              <a:rPr lang="pt-BR" dirty="0" smtClean="0"/>
              <a:t>Contabilização</a:t>
            </a:r>
          </a:p>
          <a:p>
            <a:r>
              <a:rPr lang="pt-BR" dirty="0" smtClean="0"/>
              <a:t>Cobrança</a:t>
            </a:r>
          </a:p>
          <a:p>
            <a:r>
              <a:rPr lang="pt-BR" dirty="0" err="1" smtClean="0"/>
              <a:t>Vi$ibilidade</a:t>
            </a:r>
            <a:r>
              <a:rPr lang="pt-BR" dirty="0" smtClean="0"/>
              <a:t> operacional</a:t>
            </a:r>
          </a:p>
          <a:p>
            <a:r>
              <a:rPr lang="pt-BR" dirty="0" smtClean="0"/>
              <a:t>Melhor tomada de decisões </a:t>
            </a:r>
            <a:r>
              <a:rPr lang="pt-BR" sz="1600" dirty="0" smtClean="0"/>
              <a:t>(Business Case)</a:t>
            </a:r>
          </a:p>
        </p:txBody>
      </p:sp>
    </p:spTree>
    <p:extLst>
      <p:ext uri="{BB962C8B-B14F-4D97-AF65-F5344CB8AC3E}">
        <p14:creationId xmlns:p14="http://schemas.microsoft.com/office/powerpoint/2010/main" val="94126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024335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IN1149 </a:t>
            </a:r>
            <a:r>
              <a:rPr lang="pt-B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Qualidade, Processos e Gestão de Software</a:t>
            </a:r>
            <a:br>
              <a:rPr lang="pt-B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i="1" dirty="0" smtClean="0"/>
              <a:t>ITIL</a:t>
            </a:r>
            <a:br>
              <a:rPr lang="pt-BR" sz="2800" i="1" dirty="0" smtClean="0"/>
            </a:br>
            <a:r>
              <a:rPr lang="en-US" sz="2800" i="1" dirty="0" smtClean="0"/>
              <a:t>Information </a:t>
            </a:r>
            <a:r>
              <a:rPr lang="en-US" sz="2800" i="1" dirty="0"/>
              <a:t>Technology Infrastructure </a:t>
            </a:r>
            <a:r>
              <a:rPr lang="en-US" sz="2800" i="1" dirty="0" smtClean="0"/>
              <a:t>Library </a:t>
            </a:r>
            <a:br>
              <a:rPr lang="en-US" sz="2800" i="1" dirty="0" smtClean="0"/>
            </a:br>
            <a:r>
              <a:rPr lang="en-US" sz="1000" i="1" dirty="0" err="1" smtClean="0">
                <a:solidFill>
                  <a:srgbClr val="A6A6A6"/>
                </a:solidFill>
              </a:rPr>
              <a:t>Versão</a:t>
            </a:r>
            <a:r>
              <a:rPr lang="en-US" sz="1000" i="1" dirty="0" smtClean="0">
                <a:solidFill>
                  <a:srgbClr val="A6A6A6"/>
                </a:solidFill>
              </a:rPr>
              <a:t> BR-10 Mar (US-09May)</a:t>
            </a:r>
            <a:r>
              <a:rPr lang="pt-BR" sz="2800" i="1" dirty="0" smtClean="0">
                <a:solidFill>
                  <a:srgbClr val="A6A6A6"/>
                </a:solidFill>
              </a:rPr>
              <a:t>	</a:t>
            </a:r>
            <a:endParaRPr lang="pt-BR" sz="2800" dirty="0">
              <a:solidFill>
                <a:srgbClr val="A6A6A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248544"/>
          </a:xfrm>
        </p:spPr>
        <p:txBody>
          <a:bodyPr>
            <a:normAutofit/>
          </a:bodyPr>
          <a:lstStyle/>
          <a:p>
            <a:r>
              <a:rPr lang="pt-BR" i="1" dirty="0" smtClean="0"/>
              <a:t>Marcello Luiz Gomes do Egito Pedrosa</a:t>
            </a:r>
          </a:p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mlgep@cin.ufpe.br</a:t>
            </a:r>
            <a:endParaRPr lang="pt-BR" i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215074" y="6215082"/>
            <a:ext cx="1357322" cy="365125"/>
          </a:xfrm>
        </p:spPr>
        <p:txBody>
          <a:bodyPr/>
          <a:lstStyle/>
          <a:p>
            <a:fld id="{8892487D-ACBE-45DD-9689-1F28223ADB32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059832" y="6284912"/>
            <a:ext cx="3312368" cy="3124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200" i="1" dirty="0" smtClean="0"/>
              <a:t>Recife, 19.09.2012</a:t>
            </a:r>
            <a:endParaRPr lang="pt-BR" sz="1200" i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7" name="Espaço Reservado para Conteúdo 7"/>
          <p:cNvSpPr txBox="1">
            <a:spLocks/>
          </p:cNvSpPr>
          <p:nvPr/>
        </p:nvSpPr>
        <p:spPr>
          <a:xfrm>
            <a:off x="493712" y="1556792"/>
            <a:ext cx="6022504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500" b="1" dirty="0" smtClean="0"/>
              <a:t>Estratégia de Serviço (</a:t>
            </a:r>
            <a:r>
              <a:rPr lang="hu-HU" sz="2500" b="1" dirty="0"/>
              <a:t>Service </a:t>
            </a:r>
            <a:r>
              <a:rPr lang="hu-HU" sz="2500" b="1" dirty="0" smtClean="0"/>
              <a:t>Strategy</a:t>
            </a:r>
            <a:r>
              <a:rPr lang="pt-BR" sz="2500" b="1" dirty="0" smtClean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6140" y="2863477"/>
            <a:ext cx="6370116" cy="1357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0000"/>
                </a:solidFill>
              </a:rPr>
              <a:t>Gerenciamento do Portfólio de </a:t>
            </a:r>
            <a:r>
              <a:rPr lang="pt-BR" dirty="0" smtClean="0">
                <a:solidFill>
                  <a:srgbClr val="FF0000"/>
                </a:solidFill>
              </a:rPr>
              <a:t>Serviço</a:t>
            </a:r>
          </a:p>
          <a:p>
            <a:r>
              <a:rPr lang="pt-BR" dirty="0">
                <a:solidFill>
                  <a:srgbClr val="FF0000"/>
                </a:solidFill>
              </a:rPr>
              <a:t>Gerenciamento da </a:t>
            </a:r>
            <a:r>
              <a:rPr lang="pt-BR" dirty="0" smtClean="0">
                <a:solidFill>
                  <a:srgbClr val="FF0000"/>
                </a:solidFill>
              </a:rPr>
              <a:t>Demanda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Gerenciamento Financeiro para Serviços de 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0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4" name="Picture 3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968552" cy="4968552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5580112" y="5617046"/>
            <a:ext cx="3327475" cy="4762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itSMF</a:t>
            </a:r>
            <a:r>
              <a:rPr lang="en-US" dirty="0" smtClean="0"/>
              <a:t>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7" name="Espaço Reservado para Conteúdo 7"/>
          <p:cNvSpPr txBox="1">
            <a:spLocks/>
          </p:cNvSpPr>
          <p:nvPr/>
        </p:nvSpPr>
        <p:spPr>
          <a:xfrm>
            <a:off x="493712" y="1556792"/>
            <a:ext cx="6022504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500" b="1" dirty="0" smtClean="0"/>
              <a:t>Desenho de Serviço (</a:t>
            </a:r>
            <a:r>
              <a:rPr lang="hu-HU" sz="2500" b="1" dirty="0"/>
              <a:t>Service </a:t>
            </a:r>
            <a:r>
              <a:rPr lang="hu-HU" sz="2500" b="1" dirty="0" smtClean="0"/>
              <a:t>Design</a:t>
            </a:r>
            <a:r>
              <a:rPr lang="pt-BR" sz="2500" b="1" dirty="0" smtClean="0"/>
              <a:t>) 4P’s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6140" y="2503437"/>
            <a:ext cx="8026300" cy="23657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Gerenciamento </a:t>
            </a:r>
            <a:r>
              <a:rPr lang="pt-BR" dirty="0"/>
              <a:t>do </a:t>
            </a:r>
            <a:r>
              <a:rPr lang="pt-BR" dirty="0" smtClean="0"/>
              <a:t>Nível </a:t>
            </a:r>
            <a:r>
              <a:rPr lang="pt-BR" dirty="0"/>
              <a:t>de </a:t>
            </a:r>
            <a:r>
              <a:rPr lang="pt-BR" dirty="0" smtClean="0"/>
              <a:t>Serviço</a:t>
            </a:r>
          </a:p>
          <a:p>
            <a:r>
              <a:rPr lang="pt-BR" dirty="0"/>
              <a:t>Gerenciamento do Catálogo de </a:t>
            </a:r>
            <a:r>
              <a:rPr lang="pt-BR" dirty="0" smtClean="0"/>
              <a:t>Serviços*</a:t>
            </a:r>
          </a:p>
          <a:p>
            <a:r>
              <a:rPr lang="pt-BR" dirty="0"/>
              <a:t>Gerenciamento de </a:t>
            </a:r>
            <a:r>
              <a:rPr lang="pt-BR" dirty="0" smtClean="0"/>
              <a:t>Capacidade</a:t>
            </a:r>
          </a:p>
          <a:p>
            <a:r>
              <a:rPr lang="pt-BR" dirty="0" smtClean="0"/>
              <a:t>Gerenciamento </a:t>
            </a:r>
            <a:r>
              <a:rPr lang="pt-BR" dirty="0"/>
              <a:t>de </a:t>
            </a:r>
            <a:r>
              <a:rPr lang="pt-BR" dirty="0" smtClean="0"/>
              <a:t>Disponibilidade</a:t>
            </a:r>
          </a:p>
          <a:p>
            <a:r>
              <a:rPr lang="pt-BR" dirty="0" smtClean="0"/>
              <a:t>Gerenciamento da Continuidade do Serviço de TI</a:t>
            </a:r>
          </a:p>
          <a:p>
            <a:r>
              <a:rPr lang="pt-BR" dirty="0"/>
              <a:t>Gerenciamento de </a:t>
            </a:r>
            <a:r>
              <a:rPr lang="pt-BR" dirty="0" smtClean="0"/>
              <a:t>Segurança </a:t>
            </a:r>
            <a:r>
              <a:rPr lang="pt-BR" dirty="0"/>
              <a:t>da </a:t>
            </a:r>
            <a:r>
              <a:rPr lang="pt-BR" dirty="0" smtClean="0"/>
              <a:t>Informação*</a:t>
            </a:r>
          </a:p>
          <a:p>
            <a:r>
              <a:rPr lang="pt-BR" dirty="0"/>
              <a:t>Gerenciamento </a:t>
            </a:r>
            <a:r>
              <a:rPr lang="es-ES_tradnl" dirty="0" smtClean="0"/>
              <a:t>de </a:t>
            </a:r>
            <a:r>
              <a:rPr lang="es-ES_tradnl" dirty="0" err="1" smtClean="0"/>
              <a:t>Fornecedor</a:t>
            </a:r>
            <a:r>
              <a:rPr lang="es-ES_tradnl" dirty="0" smtClean="0"/>
              <a:t>*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Desenho de Serviço (</a:t>
            </a:r>
            <a:r>
              <a:rPr lang="hu-HU" sz="2800" b="1" dirty="0"/>
              <a:t>Service Design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0000"/>
                </a:solidFill>
              </a:rPr>
              <a:t>Para que desenhar o serviço?</a:t>
            </a:r>
          </a:p>
          <a:p>
            <a:r>
              <a:rPr lang="pt-BR" dirty="0" smtClean="0"/>
              <a:t>Projetar serviços para entrega mais efetiva e eficiente de soluções de TI e de negócio para satisfazer os objetivos de negócio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endParaRPr lang="pt-BR" sz="1600" dirty="0" smtClean="0"/>
          </a:p>
          <a:p>
            <a:r>
              <a:rPr lang="pt-BR" dirty="0" smtClean="0"/>
              <a:t>Objetivos:</a:t>
            </a:r>
          </a:p>
          <a:p>
            <a:r>
              <a:rPr lang="pt-BR" sz="1800" dirty="0" smtClean="0"/>
              <a:t>Desenhar </a:t>
            </a:r>
            <a:r>
              <a:rPr lang="pt-BR" sz="1800" dirty="0" smtClean="0">
                <a:solidFill>
                  <a:srgbClr val="FF0000"/>
                </a:solidFill>
              </a:rPr>
              <a:t>serviços</a:t>
            </a:r>
            <a:r>
              <a:rPr lang="pt-BR" sz="1800" dirty="0" smtClean="0"/>
              <a:t> novos ou modificados para a introdução no ambiente de produção</a:t>
            </a:r>
          </a:p>
          <a:p>
            <a:r>
              <a:rPr lang="pt-BR" sz="1800" dirty="0"/>
              <a:t>Desenhar </a:t>
            </a:r>
            <a:r>
              <a:rPr lang="pt-BR" sz="1800" dirty="0" smtClean="0">
                <a:solidFill>
                  <a:srgbClr val="FF0000"/>
                </a:solidFill>
              </a:rPr>
              <a:t>processos</a:t>
            </a:r>
            <a:r>
              <a:rPr lang="pt-BR" sz="1800" dirty="0" smtClean="0"/>
              <a:t> </a:t>
            </a:r>
            <a:r>
              <a:rPr lang="pt-BR" sz="1800" dirty="0"/>
              <a:t>novos ou modificados </a:t>
            </a:r>
            <a:r>
              <a:rPr lang="pt-BR" sz="1800" dirty="0" smtClean="0"/>
              <a:t>necessários para entregar e dar suporte a esses serviços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7653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Gerenciamento do Nível de Serviço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0000"/>
                </a:solidFill>
              </a:rPr>
              <a:t>Garantir os níveis de entrega </a:t>
            </a:r>
            <a:r>
              <a:rPr lang="pt-BR" dirty="0" smtClean="0"/>
              <a:t>dos serviços de TI sejam </a:t>
            </a:r>
            <a:r>
              <a:rPr lang="pt-BR" dirty="0" smtClean="0">
                <a:solidFill>
                  <a:srgbClr val="FF0000"/>
                </a:solidFill>
              </a:rPr>
              <a:t>alcançados</a:t>
            </a:r>
            <a:r>
              <a:rPr lang="pt-BR" dirty="0" smtClean="0"/>
              <a:t>, tanto para Serviços existentes quanto para serviços novos em conformidade com os </a:t>
            </a:r>
            <a:r>
              <a:rPr lang="pt-BR" dirty="0" smtClean="0">
                <a:solidFill>
                  <a:srgbClr val="FF0000"/>
                </a:solidFill>
              </a:rPr>
              <a:t>objetivos acordados</a:t>
            </a:r>
            <a:r>
              <a:rPr lang="pt-BR" dirty="0" smtClean="0"/>
              <a:t>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endParaRPr lang="pt-BR" sz="1600" dirty="0"/>
          </a:p>
          <a:p>
            <a:r>
              <a:rPr lang="pt-BR" dirty="0" smtClean="0"/>
              <a:t>Objetivos:</a:t>
            </a:r>
            <a:endParaRPr lang="pt-BR" sz="1800" dirty="0" smtClean="0"/>
          </a:p>
          <a:p>
            <a:r>
              <a:rPr lang="pt-BR" sz="1800" dirty="0" smtClean="0"/>
              <a:t>Implementar medidas de </a:t>
            </a:r>
            <a:r>
              <a:rPr lang="pt-BR" sz="1800" dirty="0" smtClean="0">
                <a:solidFill>
                  <a:srgbClr val="FF0000"/>
                </a:solidFill>
              </a:rPr>
              <a:t>aprimoramento</a:t>
            </a:r>
            <a:r>
              <a:rPr lang="pt-BR" sz="1800" dirty="0" smtClean="0"/>
              <a:t> para os níveis de serviço entregues</a:t>
            </a:r>
          </a:p>
          <a:p>
            <a:r>
              <a:rPr lang="pt-BR" sz="1800" dirty="0" smtClean="0"/>
              <a:t>Foco no relacionamento e </a:t>
            </a:r>
            <a:r>
              <a:rPr lang="pt-BR" sz="1800" dirty="0" smtClean="0">
                <a:solidFill>
                  <a:srgbClr val="FF0000"/>
                </a:solidFill>
              </a:rPr>
              <a:t>comunicação</a:t>
            </a:r>
            <a:r>
              <a:rPr lang="pt-BR" sz="1800" dirty="0" smtClean="0"/>
              <a:t> com o negócio e clientes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9177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ANS </a:t>
            </a:r>
            <a:r>
              <a:rPr lang="en-US" sz="2800" b="1" dirty="0" smtClean="0"/>
              <a:t>–</a:t>
            </a:r>
            <a:r>
              <a:rPr lang="pt-BR" sz="2800" b="1" dirty="0" smtClean="0"/>
              <a:t> Cliente, Coorporativo e de Serviço</a:t>
            </a:r>
            <a:endParaRPr lang="pt-BR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03848" y="1412776"/>
            <a:ext cx="252028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Cliente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03848" y="3212976"/>
            <a:ext cx="252028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Organização</a:t>
            </a:r>
            <a:r>
              <a:rPr lang="en-US" dirty="0" smtClean="0"/>
              <a:t> de TI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3568" y="4797152"/>
            <a:ext cx="252028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Provedores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24128" y="4797152"/>
            <a:ext cx="252028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Provedores</a:t>
            </a:r>
            <a:r>
              <a:rPr lang="en-US" dirty="0" smtClean="0"/>
              <a:t> </a:t>
            </a:r>
            <a:r>
              <a:rPr lang="en-US" dirty="0" err="1" smtClean="0"/>
              <a:t>Internos</a:t>
            </a: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4211960" y="2420888"/>
            <a:ext cx="484632" cy="648072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2987824" y="4221088"/>
            <a:ext cx="484632" cy="648072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5436096" y="4221088"/>
            <a:ext cx="484632" cy="648072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ertical Scroll 13"/>
          <p:cNvSpPr/>
          <p:nvPr/>
        </p:nvSpPr>
        <p:spPr>
          <a:xfrm>
            <a:off x="2699792" y="2492896"/>
            <a:ext cx="792088" cy="57606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RNS</a:t>
            </a:r>
            <a:endParaRPr lang="en-US" dirty="0"/>
          </a:p>
        </p:txBody>
      </p:sp>
      <p:sp>
        <p:nvSpPr>
          <p:cNvPr id="15" name="Vertical Scroll 14"/>
          <p:cNvSpPr/>
          <p:nvPr/>
        </p:nvSpPr>
        <p:spPr>
          <a:xfrm>
            <a:off x="5436096" y="2492896"/>
            <a:ext cx="792088" cy="57606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ANSSLA</a:t>
            </a:r>
            <a:endParaRPr lang="en-US" dirty="0"/>
          </a:p>
        </p:txBody>
      </p:sp>
      <p:sp>
        <p:nvSpPr>
          <p:cNvPr id="16" name="Vertical Scroll 15"/>
          <p:cNvSpPr/>
          <p:nvPr/>
        </p:nvSpPr>
        <p:spPr>
          <a:xfrm>
            <a:off x="1979712" y="4149080"/>
            <a:ext cx="792088" cy="57606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7" name="Vertical Scroll 16"/>
          <p:cNvSpPr/>
          <p:nvPr/>
        </p:nvSpPr>
        <p:spPr>
          <a:xfrm>
            <a:off x="6228184" y="4149080"/>
            <a:ext cx="792088" cy="57606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41825" y="5698564"/>
            <a:ext cx="14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(Quint,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9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Gerenciamento do Catálogo de Serviços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Garantir que o Catálogo do Serviço seja </a:t>
            </a:r>
            <a:r>
              <a:rPr lang="pt-BR" dirty="0" smtClean="0">
                <a:solidFill>
                  <a:srgbClr val="FF0000"/>
                </a:solidFill>
              </a:rPr>
              <a:t>produzido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FF0000"/>
                </a:solidFill>
              </a:rPr>
              <a:t>mantido</a:t>
            </a:r>
            <a:r>
              <a:rPr lang="pt-BR" dirty="0" smtClean="0"/>
              <a:t> e que contém </a:t>
            </a:r>
            <a:r>
              <a:rPr lang="pt-BR" dirty="0" smtClean="0">
                <a:solidFill>
                  <a:srgbClr val="FF0000"/>
                </a:solidFill>
              </a:rPr>
              <a:t>informação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precisa</a:t>
            </a:r>
            <a:r>
              <a:rPr lang="pt-BR" dirty="0" smtClean="0"/>
              <a:t> sobre todos os serviços em operação e aqueles que estão prontos para implantação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endParaRPr lang="pt-BR" sz="1600" dirty="0"/>
          </a:p>
          <a:p>
            <a:r>
              <a:rPr lang="pt-BR" dirty="0" smtClean="0"/>
              <a:t>Objetivos:</a:t>
            </a:r>
            <a:endParaRPr lang="pt-BR" sz="1800" dirty="0" smtClean="0"/>
          </a:p>
          <a:p>
            <a:r>
              <a:rPr lang="pt-BR" sz="1800" dirty="0" smtClean="0">
                <a:solidFill>
                  <a:srgbClr val="FF0000"/>
                </a:solidFill>
              </a:rPr>
              <a:t>Gerenciar</a:t>
            </a:r>
            <a:r>
              <a:rPr lang="pt-BR" sz="1800" dirty="0" smtClean="0"/>
              <a:t> as informações contidas no Catálogo</a:t>
            </a:r>
          </a:p>
          <a:p>
            <a:r>
              <a:rPr lang="pt-BR" sz="1800" dirty="0" smtClean="0"/>
              <a:t>Garantir </a:t>
            </a:r>
            <a:r>
              <a:rPr lang="pt-BR" sz="1800" dirty="0" smtClean="0">
                <a:solidFill>
                  <a:srgbClr val="FF0000"/>
                </a:solidFill>
              </a:rPr>
              <a:t>exatidão</a:t>
            </a:r>
          </a:p>
          <a:p>
            <a:r>
              <a:rPr lang="pt-BR" sz="1800" dirty="0" smtClean="0"/>
              <a:t>Refletir os detalhes, situação, interfaces e dependências de todos os serviços existentes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95554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2800" b="1" dirty="0" smtClean="0"/>
              <a:t>O </a:t>
            </a:r>
            <a:r>
              <a:rPr lang="en-US" sz="2800" b="1" dirty="0" smtClean="0"/>
              <a:t>C</a:t>
            </a:r>
            <a:r>
              <a:rPr lang="x-none" sz="2800" b="1" dirty="0" smtClean="0"/>
              <a:t>atálogo de Serviço (Visão Geral)</a:t>
            </a:r>
            <a:endParaRPr lang="pt-BR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179512" y="1268760"/>
            <a:ext cx="8712968" cy="4608512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1912" y="1421160"/>
            <a:ext cx="8416552" cy="2583904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Catálogo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r>
              <a:rPr lang="en-US" dirty="0" smtClean="0"/>
              <a:t> de </a:t>
            </a:r>
            <a:r>
              <a:rPr lang="en-US" dirty="0" err="1" smtClean="0"/>
              <a:t>Negócio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47664" y="1772816"/>
            <a:ext cx="194421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Negócio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Processo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076056" y="1772816"/>
            <a:ext cx="194421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Negócio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Processo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1912" y="3140968"/>
            <a:ext cx="8416552" cy="2583904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Catálogo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r>
              <a:rPr lang="en-US" dirty="0" smtClean="0"/>
              <a:t> de </a:t>
            </a:r>
            <a:r>
              <a:rPr lang="en-US" dirty="0" err="1" smtClean="0"/>
              <a:t>Técnico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39552" y="3284984"/>
            <a:ext cx="1368152" cy="5355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SERVIÇO A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699792" y="3284984"/>
            <a:ext cx="1368152" cy="5355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SERVIÇO B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860032" y="3284984"/>
            <a:ext cx="1368152" cy="5355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SERVIÇO C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164288" y="3284984"/>
            <a:ext cx="1368152" cy="5355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SERVIÇO D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11560" y="4941168"/>
            <a:ext cx="1368152" cy="5355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Srv</a:t>
            </a:r>
            <a:r>
              <a:rPr lang="en-US" dirty="0" smtClean="0"/>
              <a:t>. </a:t>
            </a:r>
            <a:r>
              <a:rPr lang="en-US" dirty="0" err="1" smtClean="0"/>
              <a:t>Suporte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267744" y="4941168"/>
            <a:ext cx="1368152" cy="5355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851920" y="4941168"/>
            <a:ext cx="1368152" cy="5355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508104" y="4941168"/>
            <a:ext cx="1368152" cy="5355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Aplicativos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092280" y="4941168"/>
            <a:ext cx="1368152" cy="5355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Dados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25" idx="0"/>
          </p:cNvCxnSpPr>
          <p:nvPr/>
        </p:nvCxnSpPr>
        <p:spPr>
          <a:xfrm flipH="1">
            <a:off x="1223628" y="2348880"/>
            <a:ext cx="684076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6" idx="0"/>
          </p:cNvCxnSpPr>
          <p:nvPr/>
        </p:nvCxnSpPr>
        <p:spPr>
          <a:xfrm>
            <a:off x="2771800" y="2420888"/>
            <a:ext cx="612068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7" idx="0"/>
          </p:cNvCxnSpPr>
          <p:nvPr/>
        </p:nvCxnSpPr>
        <p:spPr>
          <a:xfrm>
            <a:off x="3347864" y="2420888"/>
            <a:ext cx="2196244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6" idx="0"/>
          </p:cNvCxnSpPr>
          <p:nvPr/>
        </p:nvCxnSpPr>
        <p:spPr>
          <a:xfrm flipH="1">
            <a:off x="3383868" y="2420888"/>
            <a:ext cx="234026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>
            <a:off x="6948264" y="2420888"/>
            <a:ext cx="90010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2"/>
            <a:endCxn id="29" idx="0"/>
          </p:cNvCxnSpPr>
          <p:nvPr/>
        </p:nvCxnSpPr>
        <p:spPr>
          <a:xfrm>
            <a:off x="1223628" y="3820580"/>
            <a:ext cx="72008" cy="1120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35696" y="3789040"/>
            <a:ext cx="72008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07704" y="3789040"/>
            <a:ext cx="1944216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995936" y="3789040"/>
            <a:ext cx="1944216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9" idx="0"/>
          </p:cNvCxnSpPr>
          <p:nvPr/>
        </p:nvCxnSpPr>
        <p:spPr>
          <a:xfrm flipH="1">
            <a:off x="1295636" y="3789040"/>
            <a:ext cx="1908212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228184" y="3861048"/>
            <a:ext cx="180020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884368" y="3861048"/>
            <a:ext cx="72008" cy="1120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796136" y="3861048"/>
            <a:ext cx="72008" cy="1120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1" idx="0"/>
          </p:cNvCxnSpPr>
          <p:nvPr/>
        </p:nvCxnSpPr>
        <p:spPr>
          <a:xfrm flipH="1">
            <a:off x="4535996" y="4013448"/>
            <a:ext cx="1412540" cy="927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156176" y="3861048"/>
            <a:ext cx="1512168" cy="10717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96136" y="6093296"/>
            <a:ext cx="14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(Quint,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9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Gerenciamento de Capacidade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Garantir que a capacidade </a:t>
            </a:r>
            <a:r>
              <a:rPr lang="pt-BR" dirty="0" smtClean="0">
                <a:solidFill>
                  <a:srgbClr val="FF0000"/>
                </a:solidFill>
              </a:rPr>
              <a:t>atua, 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futura</a:t>
            </a:r>
            <a:r>
              <a:rPr lang="pt-BR" dirty="0" smtClean="0"/>
              <a:t> e as demandas por desempenho, provenientes do Cliente e relacionadas ao fornecimento de Serviços de TI, são entregues a custos </a:t>
            </a:r>
            <a:r>
              <a:rPr lang="pt-BR" dirty="0" smtClean="0">
                <a:solidFill>
                  <a:srgbClr val="FF0000"/>
                </a:solidFill>
              </a:rPr>
              <a:t>justificáveis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endParaRPr lang="pt-BR" sz="1600" dirty="0"/>
          </a:p>
          <a:p>
            <a:r>
              <a:rPr lang="pt-BR" dirty="0" smtClean="0"/>
              <a:t>Objetivos:</a:t>
            </a:r>
            <a:endParaRPr lang="pt-BR" sz="1800" dirty="0" smtClean="0"/>
          </a:p>
          <a:p>
            <a:r>
              <a:rPr lang="pt-BR" sz="1800" dirty="0" smtClean="0"/>
              <a:t>Medidas de aprimoramento</a:t>
            </a:r>
          </a:p>
          <a:p>
            <a:r>
              <a:rPr lang="pt-BR" sz="1800" dirty="0" smtClean="0"/>
              <a:t>Redução na </a:t>
            </a:r>
            <a:r>
              <a:rPr lang="pt-BR" sz="1800" dirty="0" err="1" smtClean="0"/>
              <a:t>frenquência</a:t>
            </a:r>
            <a:r>
              <a:rPr lang="pt-BR" sz="1800" dirty="0" smtClean="0"/>
              <a:t> e duração de Incidentes relacionados à Disponibilidade</a:t>
            </a:r>
            <a:endParaRPr lang="pt-BR" sz="1800" dirty="0" smtClean="0">
              <a:solidFill>
                <a:srgbClr val="FF0000"/>
              </a:solidFill>
            </a:endParaRPr>
          </a:p>
          <a:p>
            <a:r>
              <a:rPr lang="pt-BR" sz="1800" dirty="0" smtClean="0"/>
              <a:t>Plano de Disponibilidade</a:t>
            </a:r>
          </a:p>
          <a:p>
            <a:r>
              <a:rPr lang="pt-BR" sz="1800" dirty="0" smtClean="0"/>
              <a:t>ANS acordado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6088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1988840"/>
            <a:ext cx="7079287" cy="3744416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rved Left Arrow 36"/>
          <p:cNvSpPr/>
          <p:nvPr/>
        </p:nvSpPr>
        <p:spPr>
          <a:xfrm flipH="1" flipV="1">
            <a:off x="3635896" y="2636912"/>
            <a:ext cx="504056" cy="237626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Ger. de Capacidade (Visão Geral)</a:t>
            </a:r>
            <a:endParaRPr lang="pt-BR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31412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1192" y="2072962"/>
            <a:ext cx="2391955" cy="35755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899592" y="1340768"/>
            <a:ext cx="2304256" cy="4320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Portfólio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691025" y="5686648"/>
            <a:ext cx="14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(Quint, 2009)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923928" y="1268760"/>
            <a:ext cx="1656184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Estratégia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300192" y="1268760"/>
            <a:ext cx="1800200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Requisitos</a:t>
            </a:r>
            <a:r>
              <a:rPr lang="en-US" dirty="0" smtClean="0"/>
              <a:t> do </a:t>
            </a:r>
            <a:r>
              <a:rPr lang="en-US" dirty="0" err="1" smtClean="0"/>
              <a:t>Negócio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5676963" y="1340768"/>
            <a:ext cx="479213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347864" y="1360192"/>
            <a:ext cx="479213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62224" y="2170956"/>
            <a:ext cx="208823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Ger. da </a:t>
            </a:r>
            <a:r>
              <a:rPr lang="en-US" dirty="0" err="1" smtClean="0"/>
              <a:t>Capacidade</a:t>
            </a:r>
            <a:r>
              <a:rPr lang="en-US" dirty="0" smtClean="0"/>
              <a:t> do </a:t>
            </a:r>
            <a:r>
              <a:rPr lang="en-US" dirty="0" err="1" smtClean="0"/>
              <a:t>Negócio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87624" y="5013176"/>
            <a:ext cx="208823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Ger. da </a:t>
            </a:r>
            <a:r>
              <a:rPr lang="en-US" dirty="0" err="1" smtClean="0"/>
              <a:t>Capacidade</a:t>
            </a:r>
            <a:r>
              <a:rPr lang="en-US" dirty="0" smtClean="0"/>
              <a:t> do </a:t>
            </a:r>
            <a:r>
              <a:rPr lang="en-US" dirty="0" err="1" smtClean="0"/>
              <a:t>Componente</a:t>
            </a:r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>
            <a:off x="3203848" y="3448424"/>
            <a:ext cx="576064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Callout 19"/>
          <p:cNvSpPr/>
          <p:nvPr/>
        </p:nvSpPr>
        <p:spPr>
          <a:xfrm>
            <a:off x="1187624" y="4005064"/>
            <a:ext cx="2088232" cy="9144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Ger. da </a:t>
            </a:r>
            <a:r>
              <a:rPr lang="en-US" dirty="0" err="1"/>
              <a:t>Capacidade</a:t>
            </a:r>
            <a:r>
              <a:rPr lang="en-US" dirty="0"/>
              <a:t> do </a:t>
            </a:r>
            <a:r>
              <a:rPr lang="en-US" dirty="0" err="1"/>
              <a:t>Serviço</a:t>
            </a:r>
            <a:endParaRPr lang="en-US" dirty="0"/>
          </a:p>
        </p:txBody>
      </p:sp>
      <p:sp>
        <p:nvSpPr>
          <p:cNvPr id="21" name="Vertical Scroll 20"/>
          <p:cNvSpPr/>
          <p:nvPr/>
        </p:nvSpPr>
        <p:spPr>
          <a:xfrm>
            <a:off x="1259632" y="3068960"/>
            <a:ext cx="792088" cy="57606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ANSRNS</a:t>
            </a:r>
            <a:endParaRPr lang="en-US" dirty="0"/>
          </a:p>
        </p:txBody>
      </p:sp>
      <p:sp>
        <p:nvSpPr>
          <p:cNvPr id="22" name="Vertical Scroll 21"/>
          <p:cNvSpPr/>
          <p:nvPr/>
        </p:nvSpPr>
        <p:spPr>
          <a:xfrm>
            <a:off x="2123728" y="3068960"/>
            <a:ext cx="1152128" cy="57606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Desenho</a:t>
            </a:r>
            <a:r>
              <a:rPr lang="en-US" sz="1400" dirty="0" smtClean="0"/>
              <a:t> de </a:t>
            </a:r>
            <a:r>
              <a:rPr lang="en-US" sz="1400" dirty="0" err="1" smtClean="0"/>
              <a:t>Serviço</a:t>
            </a:r>
            <a:endParaRPr lang="en-US" sz="1400" dirty="0"/>
          </a:p>
        </p:txBody>
      </p:sp>
      <p:cxnSp>
        <p:nvCxnSpPr>
          <p:cNvPr id="24" name="Straight Arrow Connector 23"/>
          <p:cNvCxnSpPr>
            <a:stCxn id="15" idx="2"/>
          </p:cNvCxnSpPr>
          <p:nvPr/>
        </p:nvCxnSpPr>
        <p:spPr>
          <a:xfrm flipH="1">
            <a:off x="1763688" y="2747020"/>
            <a:ext cx="442652" cy="249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4400000" flipH="1">
            <a:off x="2187571" y="2747020"/>
            <a:ext cx="442652" cy="249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257140" y="3683124"/>
            <a:ext cx="442652" cy="249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4400000" flipH="1">
            <a:off x="1761249" y="3685249"/>
            <a:ext cx="442652" cy="249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1835696" y="1772816"/>
            <a:ext cx="484632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07904" y="2132856"/>
            <a:ext cx="273630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Revisão</a:t>
            </a:r>
            <a:r>
              <a:rPr lang="en-US" dirty="0" smtClean="0"/>
              <a:t> da </a:t>
            </a:r>
            <a:r>
              <a:rPr lang="en-US" dirty="0" err="1" smtClean="0"/>
              <a:t>capacidade</a:t>
            </a:r>
            <a:r>
              <a:rPr lang="en-US" dirty="0" smtClean="0"/>
              <a:t> e performance </a:t>
            </a:r>
            <a:r>
              <a:rPr lang="en-US" dirty="0" err="1" smtClean="0"/>
              <a:t>atuais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07904" y="3068960"/>
            <a:ext cx="273630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Melhorar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e performance </a:t>
            </a:r>
            <a:r>
              <a:rPr lang="en-US" dirty="0" err="1" smtClean="0"/>
              <a:t>atuais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20604" y="4077072"/>
            <a:ext cx="273630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Avaliar</a:t>
            </a:r>
            <a:r>
              <a:rPr lang="en-US" sz="1400" dirty="0" smtClean="0"/>
              <a:t>, </a:t>
            </a:r>
            <a:r>
              <a:rPr lang="en-US" sz="1400" dirty="0" err="1" smtClean="0"/>
              <a:t>acordar</a:t>
            </a:r>
            <a:r>
              <a:rPr lang="en-US" sz="1400" dirty="0" smtClean="0"/>
              <a:t>, </a:t>
            </a:r>
            <a:r>
              <a:rPr lang="en-US" sz="1400" dirty="0" err="1" smtClean="0"/>
              <a:t>documentar</a:t>
            </a:r>
            <a:r>
              <a:rPr lang="en-US" sz="1400" dirty="0" smtClean="0"/>
              <a:t>  </a:t>
            </a:r>
            <a:r>
              <a:rPr lang="en-US" sz="1400" dirty="0" err="1" smtClean="0"/>
              <a:t>novos</a:t>
            </a:r>
            <a:r>
              <a:rPr lang="en-US" sz="1400" dirty="0" smtClean="0"/>
              <a:t> </a:t>
            </a:r>
            <a:r>
              <a:rPr lang="en-US" sz="1400" dirty="0" err="1" smtClean="0"/>
              <a:t>requisitos</a:t>
            </a:r>
            <a:r>
              <a:rPr lang="en-US" sz="1400" dirty="0" smtClean="0"/>
              <a:t> e </a:t>
            </a:r>
            <a:r>
              <a:rPr lang="en-US" sz="1400" dirty="0" err="1" smtClean="0"/>
              <a:t>capacidade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3707904" y="5013176"/>
            <a:ext cx="273630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Planejar</a:t>
            </a:r>
            <a:r>
              <a:rPr lang="en-US" dirty="0" smtClean="0"/>
              <a:t> nova </a:t>
            </a:r>
            <a:r>
              <a:rPr lang="en-US" dirty="0" err="1" smtClean="0"/>
              <a:t>capacidade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4788024" y="2780928"/>
            <a:ext cx="484632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4788024" y="3750940"/>
            <a:ext cx="484632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788024" y="4725144"/>
            <a:ext cx="484632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6660232" y="2636912"/>
            <a:ext cx="1224136" cy="244827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SIGC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444208" y="2492896"/>
            <a:ext cx="216024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4208" y="3356992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3"/>
          </p:cNvCxnSpPr>
          <p:nvPr/>
        </p:nvCxnSpPr>
        <p:spPr>
          <a:xfrm flipV="1">
            <a:off x="6456908" y="4293096"/>
            <a:ext cx="203324" cy="36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3"/>
          </p:cNvCxnSpPr>
          <p:nvPr/>
        </p:nvCxnSpPr>
        <p:spPr>
          <a:xfrm flipV="1">
            <a:off x="6444208" y="4941168"/>
            <a:ext cx="216024" cy="3240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2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93712" y="1556792"/>
            <a:ext cx="8686800" cy="367240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2800" b="1" dirty="0" smtClean="0"/>
              <a:t>Governança de TI</a:t>
            </a:r>
          </a:p>
          <a:p>
            <a:pPr>
              <a:spcAft>
                <a:spcPts val="600"/>
              </a:spcAft>
            </a:pPr>
            <a:r>
              <a:rPr lang="pt-BR" sz="2800" b="1" dirty="0" smtClean="0"/>
              <a:t>Modelos de Gestão e Governança</a:t>
            </a:r>
          </a:p>
          <a:p>
            <a:pPr>
              <a:spcAft>
                <a:spcPts val="600"/>
              </a:spcAft>
            </a:pPr>
            <a:r>
              <a:rPr lang="pt-BR" sz="2800" b="1" dirty="0" smtClean="0"/>
              <a:t>O que é ITIL®?</a:t>
            </a:r>
            <a:endParaRPr lang="pt-BR" sz="2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x-none" sz="2800" b="1" dirty="0" smtClean="0"/>
              <a:t>Razões para usá-la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b="1" dirty="0" err="1" smtClean="0"/>
              <a:t>Estrutura</a:t>
            </a:r>
            <a:r>
              <a:rPr lang="en-US" sz="2800" b="1" dirty="0" smtClean="0"/>
              <a:t> d</a:t>
            </a:r>
            <a:r>
              <a:rPr lang="x-none" sz="2800" b="1" dirty="0" smtClean="0"/>
              <a:t>a ITIL</a:t>
            </a:r>
            <a:r>
              <a:rPr lang="pt-BR" sz="2800" b="1" dirty="0"/>
              <a:t>®</a:t>
            </a:r>
            <a:endParaRPr lang="x-none" sz="2800" b="1" dirty="0" smtClean="0"/>
          </a:p>
          <a:p>
            <a:pPr>
              <a:spcAft>
                <a:spcPts val="600"/>
              </a:spcAft>
            </a:pPr>
            <a:r>
              <a:rPr lang="x-none" sz="2800" b="1" dirty="0" smtClean="0"/>
              <a:t>Desafios</a:t>
            </a:r>
            <a:endParaRPr lang="pt-BR" sz="2800" b="1" dirty="0" smtClean="0"/>
          </a:p>
          <a:p>
            <a:pPr>
              <a:spcAft>
                <a:spcPts val="600"/>
              </a:spcAft>
            </a:pPr>
            <a:r>
              <a:rPr lang="pt-BR" sz="2800" b="1" dirty="0" smtClean="0"/>
              <a:t>Referências</a:t>
            </a:r>
            <a:endParaRPr lang="pt-BR" sz="2800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6696"/>
            <a:ext cx="6115064" cy="654032"/>
          </a:xfrm>
        </p:spPr>
        <p:txBody>
          <a:bodyPr/>
          <a:lstStyle/>
          <a:p>
            <a:r>
              <a:rPr lang="pt-BR" sz="4000" b="1" dirty="0" smtClean="0"/>
              <a:t>Roteiro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061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Gerenciamento de Disponibilidade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Otimizar a </a:t>
            </a:r>
            <a:r>
              <a:rPr lang="pt-BR" dirty="0" smtClean="0">
                <a:solidFill>
                  <a:srgbClr val="FF0000"/>
                </a:solidFill>
              </a:rPr>
              <a:t>capacidade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habilidade</a:t>
            </a:r>
            <a:r>
              <a:rPr lang="pt-BR" dirty="0" smtClean="0"/>
              <a:t> da </a:t>
            </a:r>
            <a:r>
              <a:rPr lang="pt-BR" dirty="0" err="1" smtClean="0"/>
              <a:t>infra-estrutura</a:t>
            </a:r>
            <a:r>
              <a:rPr lang="pt-BR" dirty="0" smtClean="0"/>
              <a:t> de TI e da organização de suporte para entregar um nível de disponibilidade </a:t>
            </a:r>
            <a:r>
              <a:rPr lang="pt-BR" dirty="0" smtClean="0">
                <a:solidFill>
                  <a:srgbClr val="FF0000"/>
                </a:solidFill>
              </a:rPr>
              <a:t>eficiente em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custo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sustentável</a:t>
            </a:r>
            <a:r>
              <a:rPr lang="pt-BR" dirty="0" smtClean="0"/>
              <a:t> que permita ao negócio atingir seus objetivos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endParaRPr lang="pt-BR" sz="1600" dirty="0"/>
          </a:p>
          <a:p>
            <a:r>
              <a:rPr lang="pt-BR" dirty="0" smtClean="0"/>
              <a:t>Objetivos:</a:t>
            </a:r>
            <a:endParaRPr lang="pt-BR" sz="1800" dirty="0" smtClean="0"/>
          </a:p>
          <a:p>
            <a:r>
              <a:rPr lang="pt-BR" sz="1800" dirty="0" smtClean="0"/>
              <a:t>Medidas de aperfeiçoamento</a:t>
            </a:r>
          </a:p>
          <a:p>
            <a:r>
              <a:rPr lang="pt-BR" sz="1800" dirty="0" smtClean="0"/>
              <a:t>Plano de capacidade (Linha mestra)</a:t>
            </a:r>
            <a:endParaRPr lang="pt-BR" sz="1800" dirty="0" smtClean="0">
              <a:solidFill>
                <a:srgbClr val="FF0000"/>
              </a:solidFill>
            </a:endParaRPr>
          </a:p>
          <a:p>
            <a:r>
              <a:rPr lang="pt-BR" sz="1800" dirty="0" smtClean="0">
                <a:solidFill>
                  <a:srgbClr val="FF0000"/>
                </a:solidFill>
              </a:rPr>
              <a:t>Aconselhamento e orientação</a:t>
            </a:r>
            <a:endParaRPr lang="pt-B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1196752"/>
            <a:ext cx="7488832" cy="4464496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28184" y="6237312"/>
            <a:ext cx="1357322" cy="365125"/>
          </a:xfrm>
        </p:spPr>
        <p:txBody>
          <a:bodyPr/>
          <a:lstStyle/>
          <a:p>
            <a:fld id="{8892487D-ACBE-45DD-9689-1F28223ADB32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5661248"/>
            <a:ext cx="151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(Quint, 2009)</a:t>
            </a:r>
            <a:endParaRPr lang="en-US" dirty="0"/>
          </a:p>
        </p:txBody>
      </p:sp>
      <p:sp>
        <p:nvSpPr>
          <p:cNvPr id="38" name="Can 37"/>
          <p:cNvSpPr/>
          <p:nvPr/>
        </p:nvSpPr>
        <p:spPr>
          <a:xfrm>
            <a:off x="6156176" y="1844824"/>
            <a:ext cx="1872208" cy="33843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Reportes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-Plano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Critérios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n-US" dirty="0" err="1" smtClean="0"/>
              <a:t>Agendamento</a:t>
            </a:r>
            <a:r>
              <a:rPr lang="en-US" dirty="0" smtClean="0"/>
              <a:t> de testes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t-BR" sz="2800" b="1" dirty="0" smtClean="0"/>
              <a:t>Ger. </a:t>
            </a:r>
            <a:r>
              <a:rPr lang="pt-BR" sz="2800" b="1" dirty="0"/>
              <a:t>de </a:t>
            </a:r>
            <a:r>
              <a:rPr lang="pt-BR" sz="2800" b="1" dirty="0" smtClean="0"/>
              <a:t>Disponibilidade (Visão Geral)</a:t>
            </a:r>
            <a:endParaRPr lang="pt-BR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15795" y="1916832"/>
            <a:ext cx="63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27584" y="1340768"/>
            <a:ext cx="2808312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7584" y="3356992"/>
            <a:ext cx="4608512" cy="22322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40"/>
          <p:cNvSpPr/>
          <p:nvPr/>
        </p:nvSpPr>
        <p:spPr>
          <a:xfrm>
            <a:off x="4355976" y="2060848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>
            <a:off x="5516488" y="3988048"/>
            <a:ext cx="567680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810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971600" y="1484784"/>
            <a:ext cx="25202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Monitorar</a:t>
            </a:r>
            <a:r>
              <a:rPr lang="en-US" sz="1200" dirty="0" smtClean="0"/>
              <a:t>, </a:t>
            </a:r>
            <a:r>
              <a:rPr lang="en-US" sz="1200" dirty="0" err="1" smtClean="0"/>
              <a:t>medir</a:t>
            </a:r>
            <a:r>
              <a:rPr lang="en-US" sz="1200" dirty="0" smtClean="0"/>
              <a:t>, </a:t>
            </a:r>
            <a:r>
              <a:rPr lang="en-US" sz="1200" dirty="0" err="1" smtClean="0"/>
              <a:t>analisar</a:t>
            </a:r>
            <a:r>
              <a:rPr lang="en-US" sz="1200" dirty="0" smtClean="0"/>
              <a:t>, </a:t>
            </a:r>
            <a:r>
              <a:rPr lang="en-US" sz="1200" dirty="0" err="1" smtClean="0"/>
              <a:t>reportar</a:t>
            </a:r>
            <a:r>
              <a:rPr lang="en-US" sz="1200" dirty="0"/>
              <a:t> </a:t>
            </a:r>
            <a:r>
              <a:rPr lang="en-US" sz="1200" dirty="0" smtClean="0"/>
              <a:t>e </a:t>
            </a:r>
            <a:r>
              <a:rPr lang="en-US" sz="1200" dirty="0" err="1" smtClean="0"/>
              <a:t>revisar</a:t>
            </a:r>
            <a:r>
              <a:rPr lang="en-US" sz="1200" dirty="0" smtClean="0"/>
              <a:t> a </a:t>
            </a:r>
            <a:r>
              <a:rPr lang="en-US" sz="1200" dirty="0" err="1" smtClean="0"/>
              <a:t>indisponibilidade</a:t>
            </a:r>
            <a:r>
              <a:rPr lang="en-US" sz="1200" dirty="0" smtClean="0"/>
              <a:t> dos </a:t>
            </a:r>
            <a:r>
              <a:rPr lang="en-US" sz="1200" dirty="0" err="1" smtClean="0"/>
              <a:t>serviços</a:t>
            </a:r>
            <a:r>
              <a:rPr lang="en-US" sz="1200" dirty="0" smtClean="0"/>
              <a:t> e </a:t>
            </a:r>
            <a:r>
              <a:rPr lang="en-US" sz="1200" dirty="0" err="1" smtClean="0"/>
              <a:t>componentes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971600" y="2348880"/>
            <a:ext cx="25202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Investigar</a:t>
            </a:r>
            <a:r>
              <a:rPr lang="en-US" sz="1200" dirty="0"/>
              <a:t> </a:t>
            </a:r>
            <a:r>
              <a:rPr lang="en-US" sz="1200" dirty="0" smtClean="0"/>
              <a:t>a </a:t>
            </a:r>
            <a:r>
              <a:rPr lang="en-US" sz="1200" dirty="0" err="1" smtClean="0"/>
              <a:t>dindisponibilidade</a:t>
            </a:r>
            <a:r>
              <a:rPr lang="en-US" sz="1200" dirty="0" smtClean="0"/>
              <a:t> de </a:t>
            </a:r>
            <a:r>
              <a:rPr lang="en-US" sz="1200" dirty="0" err="1" smtClean="0"/>
              <a:t>todos</a:t>
            </a:r>
            <a:r>
              <a:rPr lang="en-US" sz="1200" dirty="0" smtClean="0"/>
              <a:t> </a:t>
            </a:r>
            <a:r>
              <a:rPr lang="en-US" sz="1200" dirty="0" err="1" smtClean="0"/>
              <a:t>os</a:t>
            </a:r>
            <a:r>
              <a:rPr lang="en-US" sz="1200" dirty="0" smtClean="0"/>
              <a:t> </a:t>
            </a:r>
            <a:r>
              <a:rPr lang="en-US" sz="1200" dirty="0" err="1" smtClean="0"/>
              <a:t>serviços</a:t>
            </a:r>
            <a:r>
              <a:rPr lang="en-US" sz="1200" dirty="0" smtClean="0"/>
              <a:t> e </a:t>
            </a:r>
            <a:r>
              <a:rPr lang="en-US" sz="1200" dirty="0" err="1" smtClean="0"/>
              <a:t>componentes</a:t>
            </a:r>
            <a:r>
              <a:rPr lang="en-US" sz="1200" dirty="0" smtClean="0"/>
              <a:t> e </a:t>
            </a:r>
            <a:r>
              <a:rPr lang="en-US" sz="1200" dirty="0" err="1" smtClean="0"/>
              <a:t>estimular</a:t>
            </a:r>
            <a:r>
              <a:rPr lang="en-US" sz="1200" dirty="0" smtClean="0"/>
              <a:t> </a:t>
            </a:r>
            <a:r>
              <a:rPr lang="en-US" sz="1200" dirty="0" err="1" smtClean="0"/>
              <a:t>medidas</a:t>
            </a:r>
            <a:r>
              <a:rPr lang="en-US" sz="1200" dirty="0" smtClean="0"/>
              <a:t> de </a:t>
            </a:r>
            <a:r>
              <a:rPr lang="en-US" sz="1200" dirty="0" err="1" smtClean="0"/>
              <a:t>correção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971600" y="3475608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 smtClean="0"/>
              <a:t>Avaliação</a:t>
            </a:r>
            <a:r>
              <a:rPr lang="en-US" sz="1700" dirty="0" smtClean="0"/>
              <a:t> e </a:t>
            </a:r>
            <a:r>
              <a:rPr lang="en-US" sz="1700" dirty="0" err="1" smtClean="0"/>
              <a:t>Gerenciamento</a:t>
            </a:r>
            <a:r>
              <a:rPr lang="en-US" sz="1700" dirty="0" smtClean="0"/>
              <a:t> de </a:t>
            </a:r>
            <a:r>
              <a:rPr lang="en-US" sz="1700" dirty="0" err="1" smtClean="0"/>
              <a:t>Risco</a:t>
            </a:r>
            <a:endParaRPr lang="en-US" sz="1700" dirty="0"/>
          </a:p>
        </p:txBody>
      </p:sp>
      <p:sp>
        <p:nvSpPr>
          <p:cNvPr id="52" name="Rectangle 51"/>
          <p:cNvSpPr/>
          <p:nvPr/>
        </p:nvSpPr>
        <p:spPr>
          <a:xfrm>
            <a:off x="3275856" y="3475608"/>
            <a:ext cx="2016224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 smtClean="0"/>
              <a:t>Planejar</a:t>
            </a:r>
            <a:r>
              <a:rPr lang="en-US" sz="1700" dirty="0" smtClean="0"/>
              <a:t> e </a:t>
            </a:r>
            <a:r>
              <a:rPr lang="en-US" sz="1700" dirty="0" err="1" smtClean="0"/>
              <a:t>projetar</a:t>
            </a:r>
            <a:r>
              <a:rPr lang="en-US" sz="1700" dirty="0" smtClean="0"/>
              <a:t> </a:t>
            </a:r>
            <a:r>
              <a:rPr lang="en-US" sz="1700" dirty="0" err="1" smtClean="0"/>
              <a:t>serviços</a:t>
            </a:r>
            <a:r>
              <a:rPr lang="en-US" sz="1700" dirty="0" smtClean="0"/>
              <a:t> </a:t>
            </a:r>
            <a:r>
              <a:rPr lang="en-US" sz="1700" dirty="0" err="1" smtClean="0"/>
              <a:t>novos</a:t>
            </a:r>
            <a:r>
              <a:rPr lang="en-US" sz="1700" dirty="0" smtClean="0"/>
              <a:t> e </a:t>
            </a:r>
            <a:r>
              <a:rPr lang="en-US" sz="1700" dirty="0" err="1" smtClean="0"/>
              <a:t>alterados</a:t>
            </a:r>
            <a:endParaRPr lang="en-US" sz="1700" dirty="0"/>
          </a:p>
        </p:txBody>
      </p:sp>
      <p:sp>
        <p:nvSpPr>
          <p:cNvPr id="53" name="Rectangle 52"/>
          <p:cNvSpPr/>
          <p:nvPr/>
        </p:nvSpPr>
        <p:spPr>
          <a:xfrm>
            <a:off x="971600" y="4509120"/>
            <a:ext cx="201622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 smtClean="0"/>
              <a:t>Implementar</a:t>
            </a:r>
            <a:r>
              <a:rPr lang="en-US" sz="1700" dirty="0" smtClean="0"/>
              <a:t> contra-</a:t>
            </a:r>
            <a:r>
              <a:rPr lang="en-US" sz="1700" dirty="0" err="1" smtClean="0"/>
              <a:t>medidas</a:t>
            </a:r>
            <a:r>
              <a:rPr lang="en-US" sz="1700" dirty="0" smtClean="0"/>
              <a:t> a um </a:t>
            </a:r>
            <a:r>
              <a:rPr lang="en-US" sz="1700" dirty="0" err="1" smtClean="0"/>
              <a:t>custo</a:t>
            </a:r>
            <a:r>
              <a:rPr lang="en-US" sz="1700" dirty="0" smtClean="0"/>
              <a:t> </a:t>
            </a:r>
            <a:r>
              <a:rPr lang="en-US" sz="1700" dirty="0" err="1" smtClean="0"/>
              <a:t>justificável</a:t>
            </a:r>
            <a:endParaRPr lang="en-US" sz="1700" dirty="0"/>
          </a:p>
        </p:txBody>
      </p:sp>
      <p:sp>
        <p:nvSpPr>
          <p:cNvPr id="54" name="Rectangle 53"/>
          <p:cNvSpPr/>
          <p:nvPr/>
        </p:nvSpPr>
        <p:spPr>
          <a:xfrm>
            <a:off x="3275856" y="4509120"/>
            <a:ext cx="201622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Revisar</a:t>
            </a:r>
            <a:r>
              <a:rPr lang="en-US" sz="1200" dirty="0" smtClean="0"/>
              <a:t> </a:t>
            </a:r>
            <a:r>
              <a:rPr lang="en-US" sz="1200" dirty="0" err="1" smtClean="0"/>
              <a:t>todos</a:t>
            </a:r>
            <a:r>
              <a:rPr lang="en-US" sz="1200" dirty="0" smtClean="0"/>
              <a:t> </a:t>
            </a:r>
            <a:r>
              <a:rPr lang="en-US" sz="1200" dirty="0" err="1" smtClean="0"/>
              <a:t>serviços</a:t>
            </a:r>
            <a:r>
              <a:rPr lang="en-US" sz="1200" dirty="0" smtClean="0"/>
              <a:t> </a:t>
            </a:r>
            <a:r>
              <a:rPr lang="en-US" sz="1200" dirty="0" err="1" smtClean="0"/>
              <a:t>novos</a:t>
            </a:r>
            <a:r>
              <a:rPr lang="en-US" sz="1200" dirty="0" smtClean="0"/>
              <a:t> e </a:t>
            </a:r>
            <a:r>
              <a:rPr lang="en-US" sz="1200" dirty="0" err="1" smtClean="0"/>
              <a:t>alterados</a:t>
            </a:r>
            <a:r>
              <a:rPr lang="en-US" sz="1200" dirty="0" smtClean="0"/>
              <a:t> e </a:t>
            </a:r>
            <a:r>
              <a:rPr lang="en-US" sz="1200" dirty="0" err="1" smtClean="0"/>
              <a:t>testar</a:t>
            </a:r>
            <a:r>
              <a:rPr lang="en-US" sz="1200" dirty="0" smtClean="0"/>
              <a:t> </a:t>
            </a:r>
            <a:r>
              <a:rPr lang="en-US" sz="1200" dirty="0" err="1" smtClean="0"/>
              <a:t>todos</a:t>
            </a:r>
            <a:r>
              <a:rPr lang="en-US" sz="1200" dirty="0" smtClean="0"/>
              <a:t> </a:t>
            </a:r>
            <a:r>
              <a:rPr lang="en-US" sz="1200" dirty="0" err="1" smtClean="0"/>
              <a:t>os</a:t>
            </a:r>
            <a:r>
              <a:rPr lang="en-US" sz="1200" dirty="0" smtClean="0"/>
              <a:t> </a:t>
            </a:r>
            <a:r>
              <a:rPr lang="en-US" sz="1200" dirty="0" err="1" smtClean="0"/>
              <a:t>mecanismos</a:t>
            </a:r>
            <a:r>
              <a:rPr lang="en-US" sz="1200" dirty="0" smtClean="0"/>
              <a:t> de </a:t>
            </a:r>
            <a:r>
              <a:rPr lang="en-US" sz="1200" dirty="0" err="1" smtClean="0"/>
              <a:t>disponibilidade</a:t>
            </a:r>
            <a:r>
              <a:rPr lang="en-US" sz="1200" dirty="0" smtClean="0"/>
              <a:t> e </a:t>
            </a:r>
            <a:r>
              <a:rPr lang="en-US" sz="1200" dirty="0" err="1" smtClean="0"/>
              <a:t>resiliência</a:t>
            </a:r>
            <a:endParaRPr lang="en-US" sz="1200" dirty="0"/>
          </a:p>
        </p:txBody>
      </p:sp>
      <p:cxnSp>
        <p:nvCxnSpPr>
          <p:cNvPr id="56" name="Straight Arrow Connector 55"/>
          <p:cNvCxnSpPr>
            <a:stCxn id="49" idx="2"/>
            <a:endCxn id="50" idx="0"/>
          </p:cNvCxnSpPr>
          <p:nvPr/>
        </p:nvCxnSpPr>
        <p:spPr>
          <a:xfrm>
            <a:off x="2231740" y="20608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987824" y="4365104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292494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275856" y="2924944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28516" y="3933056"/>
            <a:ext cx="419348" cy="106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928516" y="4930564"/>
            <a:ext cx="419348" cy="106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979712" y="43651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5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/>
              <a:t>Gerenciamento da Continuidade do Serviço de TI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Suportar de forma ampla o Gerenciamento da C</a:t>
            </a:r>
            <a:r>
              <a:rPr lang="en-US" dirty="0" smtClean="0"/>
              <a:t>o</a:t>
            </a:r>
            <a:r>
              <a:rPr lang="pt-BR" dirty="0" err="1" smtClean="0"/>
              <a:t>ntinuidade</a:t>
            </a:r>
            <a:r>
              <a:rPr lang="pt-BR" dirty="0" smtClean="0"/>
              <a:t> do Negócio garantido que as necessárias </a:t>
            </a:r>
            <a:r>
              <a:rPr lang="pt-BR" dirty="0" err="1" smtClean="0"/>
              <a:t>infra-estrutura</a:t>
            </a:r>
            <a:r>
              <a:rPr lang="pt-BR" dirty="0" smtClean="0"/>
              <a:t> e provisão do Serviço de TI possam ser </a:t>
            </a:r>
            <a:r>
              <a:rPr lang="pt-BR" dirty="0" smtClean="0">
                <a:solidFill>
                  <a:srgbClr val="FF0000"/>
                </a:solidFill>
              </a:rPr>
              <a:t>recuperadas</a:t>
            </a:r>
            <a:r>
              <a:rPr lang="pt-BR" dirty="0" smtClean="0"/>
              <a:t> dentro dos prazos requeridos e acordados com o negócio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endParaRPr lang="pt-BR" sz="1600" dirty="0"/>
          </a:p>
          <a:p>
            <a:r>
              <a:rPr lang="pt-BR" dirty="0" smtClean="0"/>
              <a:t>Objetivos:</a:t>
            </a:r>
            <a:endParaRPr lang="pt-BR" sz="1800" dirty="0" smtClean="0"/>
          </a:p>
          <a:p>
            <a:r>
              <a:rPr lang="pt-BR" sz="1800" dirty="0" smtClean="0"/>
              <a:t>Conduzir avaliações de </a:t>
            </a:r>
            <a:r>
              <a:rPr lang="pt-BR" sz="1800" dirty="0" smtClean="0">
                <a:solidFill>
                  <a:srgbClr val="FF0000"/>
                </a:solidFill>
              </a:rPr>
              <a:t>riscos</a:t>
            </a:r>
            <a:r>
              <a:rPr lang="pt-BR" sz="1800" dirty="0" smtClean="0"/>
              <a:t> regulares</a:t>
            </a:r>
          </a:p>
          <a:p>
            <a:r>
              <a:rPr lang="pt-BR" sz="1800" dirty="0" smtClean="0">
                <a:solidFill>
                  <a:srgbClr val="FF0000"/>
                </a:solidFill>
              </a:rPr>
              <a:t>AIN</a:t>
            </a:r>
            <a:r>
              <a:rPr lang="pt-BR" sz="1800" dirty="0" smtClean="0"/>
              <a:t> </a:t>
            </a:r>
            <a:r>
              <a:rPr lang="en-US" sz="1800" dirty="0" smtClean="0"/>
              <a:t>–</a:t>
            </a:r>
            <a:r>
              <a:rPr lang="pt-BR" sz="1800" dirty="0" smtClean="0"/>
              <a:t> Análise de Impacto no Negócio</a:t>
            </a:r>
            <a:endParaRPr lang="pt-BR" sz="1800" dirty="0" smtClean="0">
              <a:solidFill>
                <a:srgbClr val="FF0000"/>
              </a:solidFill>
            </a:endParaRPr>
          </a:p>
          <a:p>
            <a:r>
              <a:rPr lang="pt-BR" sz="1800" dirty="0" smtClean="0"/>
              <a:t>Garantir o estabelecimento de mecanismos apropriados de </a:t>
            </a:r>
            <a:r>
              <a:rPr lang="pt-BR" sz="1800" dirty="0" smtClean="0">
                <a:solidFill>
                  <a:srgbClr val="FF0000"/>
                </a:solidFill>
              </a:rPr>
              <a:t>continuidade</a:t>
            </a:r>
            <a:r>
              <a:rPr lang="pt-BR" sz="1800" dirty="0" smtClean="0"/>
              <a:t> e </a:t>
            </a:r>
            <a:r>
              <a:rPr lang="pt-BR" sz="1800" dirty="0" smtClean="0">
                <a:solidFill>
                  <a:srgbClr val="FF0000"/>
                </a:solidFill>
              </a:rPr>
              <a:t>recuperação</a:t>
            </a:r>
            <a:endParaRPr lang="pt-B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2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/>
              <a:t>Ger. </a:t>
            </a:r>
            <a:r>
              <a:rPr lang="pt-BR" sz="2400" b="1" dirty="0"/>
              <a:t>da Continuidade do Serviço de </a:t>
            </a:r>
            <a:r>
              <a:rPr lang="pt-BR" sz="2400" b="1" dirty="0" smtClean="0"/>
              <a:t>TI (</a:t>
            </a:r>
            <a:r>
              <a:rPr lang="pt-BR" sz="2400" b="1" dirty="0" err="1" smtClean="0"/>
              <a:t>V.Geral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31412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7488832" cy="4464496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1484784"/>
            <a:ext cx="443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Gerenciamento</a:t>
            </a:r>
            <a:r>
              <a:rPr lang="en-US" b="1" dirty="0"/>
              <a:t> da </a:t>
            </a:r>
            <a:r>
              <a:rPr lang="en-US" b="1" dirty="0" err="1"/>
              <a:t>Continuidade</a:t>
            </a:r>
            <a:r>
              <a:rPr lang="en-US" b="1" dirty="0"/>
              <a:t> do </a:t>
            </a:r>
            <a:r>
              <a:rPr lang="en-US" b="1" dirty="0" err="1"/>
              <a:t>Negócio</a:t>
            </a:r>
            <a:endParaRPr lang="en-US" b="1" dirty="0"/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499992" y="2132856"/>
            <a:ext cx="3312368" cy="31683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4049" y="2278613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Ciclo</a:t>
            </a:r>
            <a:r>
              <a:rPr lang="en-US" dirty="0" smtClean="0"/>
              <a:t> de Vida do GCSTI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4088" y="2708920"/>
            <a:ext cx="141845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Início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64088" y="3284984"/>
            <a:ext cx="144016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Requisitos</a:t>
            </a:r>
            <a:r>
              <a:rPr lang="en-US" sz="1600" dirty="0" smtClean="0"/>
              <a:t> e </a:t>
            </a:r>
            <a:r>
              <a:rPr lang="en-US" sz="1600" dirty="0" err="1" smtClean="0"/>
              <a:t>Estratégia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220072" y="4005064"/>
            <a:ext cx="1728192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Implementação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64088" y="4653136"/>
            <a:ext cx="141845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Operação</a:t>
            </a:r>
            <a:r>
              <a:rPr lang="en-US" dirty="0" smtClean="0"/>
              <a:t> </a:t>
            </a:r>
            <a:r>
              <a:rPr lang="en-US" dirty="0" err="1" smtClean="0"/>
              <a:t>contínua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5842744" y="3090168"/>
            <a:ext cx="484632" cy="21602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846936" y="3789040"/>
            <a:ext cx="484632" cy="21602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849468" y="4390504"/>
            <a:ext cx="484632" cy="21602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43608" y="2492896"/>
            <a:ext cx="273630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Estratégia</a:t>
            </a:r>
            <a:r>
              <a:rPr lang="en-US" dirty="0" smtClean="0"/>
              <a:t> de </a:t>
            </a:r>
            <a:r>
              <a:rPr lang="en-US" dirty="0" err="1" smtClean="0"/>
              <a:t>Continuidade</a:t>
            </a:r>
            <a:r>
              <a:rPr lang="en-US" dirty="0" smtClean="0"/>
              <a:t> do </a:t>
            </a:r>
            <a:r>
              <a:rPr lang="en-US" dirty="0" err="1" smtClean="0"/>
              <a:t>Negócio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043608" y="4293096"/>
            <a:ext cx="273630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Plano de </a:t>
            </a:r>
            <a:r>
              <a:rPr lang="en-US" dirty="0" err="1" smtClean="0"/>
              <a:t>Continuidade</a:t>
            </a:r>
            <a:r>
              <a:rPr lang="en-US" dirty="0" smtClean="0"/>
              <a:t> do </a:t>
            </a:r>
            <a:r>
              <a:rPr lang="en-US" dirty="0" err="1" smtClean="0"/>
              <a:t>Negócio</a:t>
            </a:r>
            <a:endParaRPr lang="en-US" dirty="0"/>
          </a:p>
        </p:txBody>
      </p:sp>
      <p:sp>
        <p:nvSpPr>
          <p:cNvPr id="19" name="Up-Down Arrow 18"/>
          <p:cNvSpPr/>
          <p:nvPr/>
        </p:nvSpPr>
        <p:spPr>
          <a:xfrm>
            <a:off x="2143152" y="3645024"/>
            <a:ext cx="484632" cy="7200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Left Arrow 19"/>
          <p:cNvSpPr/>
          <p:nvPr/>
        </p:nvSpPr>
        <p:spPr>
          <a:xfrm flipV="1">
            <a:off x="7020272" y="2852936"/>
            <a:ext cx="731520" cy="216024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911228" y="3323084"/>
            <a:ext cx="136815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/>
              <a:t>Gerenciamento de Segurança da Informação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>
                <a:solidFill>
                  <a:srgbClr val="FF0000"/>
                </a:solidFill>
              </a:rPr>
              <a:t>Alinhar</a:t>
            </a:r>
            <a:r>
              <a:rPr lang="x-none" dirty="0" smtClean="0"/>
              <a:t> a segurança de </a:t>
            </a:r>
            <a:r>
              <a:rPr lang="x-none" dirty="0" smtClean="0">
                <a:solidFill>
                  <a:srgbClr val="FF0000"/>
                </a:solidFill>
              </a:rPr>
              <a:t>TI</a:t>
            </a:r>
            <a:r>
              <a:rPr lang="x-none" dirty="0" smtClean="0"/>
              <a:t> com a segurança do </a:t>
            </a:r>
            <a:r>
              <a:rPr lang="x-none" dirty="0" smtClean="0">
                <a:solidFill>
                  <a:srgbClr val="FF0000"/>
                </a:solidFill>
              </a:rPr>
              <a:t>negócio</a:t>
            </a:r>
            <a:r>
              <a:rPr lang="x-none" dirty="0" smtClean="0"/>
              <a:t> e garantir que a segurança da informação seja </a:t>
            </a:r>
            <a:r>
              <a:rPr lang="x-none" dirty="0" smtClean="0">
                <a:solidFill>
                  <a:srgbClr val="FF0000"/>
                </a:solidFill>
              </a:rPr>
              <a:t>gerenciada</a:t>
            </a:r>
            <a:r>
              <a:rPr lang="x-none" dirty="0" smtClean="0"/>
              <a:t> deforma efetiva em todos os </a:t>
            </a:r>
            <a:r>
              <a:rPr lang="x-none" dirty="0" smtClean="0">
                <a:solidFill>
                  <a:srgbClr val="FF0000"/>
                </a:solidFill>
              </a:rPr>
              <a:t>serviços e atividades</a:t>
            </a:r>
            <a:r>
              <a:rPr lang="x-none" dirty="0" smtClean="0"/>
              <a:t> de Gerenciamento de Serviço</a:t>
            </a:r>
            <a:r>
              <a:rPr lang="pt-BR" dirty="0" smtClean="0"/>
              <a:t>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endParaRPr lang="pt-BR" sz="1600" dirty="0"/>
          </a:p>
          <a:p>
            <a:r>
              <a:rPr lang="pt-BR" dirty="0" smtClean="0"/>
              <a:t>Objetivos:</a:t>
            </a:r>
          </a:p>
          <a:p>
            <a:r>
              <a:rPr lang="pt-BR" sz="1600" dirty="0" smtClean="0"/>
              <a:t>Proteger a informação de danos devidos a falhas em D.I.C.A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6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/>
              <a:t>Gerenciamento de Segurança da Informação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>
                <a:solidFill>
                  <a:srgbClr val="FF0000"/>
                </a:solidFill>
              </a:rPr>
              <a:t>Política de Segurança da informação deve abranger:</a:t>
            </a:r>
            <a:r>
              <a:rPr lang="pt-BR" dirty="0" smtClean="0"/>
              <a:t> </a:t>
            </a:r>
            <a:r>
              <a:rPr lang="pt-BR" sz="1600" dirty="0" smtClean="0"/>
              <a:t>(</a:t>
            </a:r>
            <a:r>
              <a:rPr lang="pt-BR" sz="1600" dirty="0" err="1" smtClean="0"/>
              <a:t>Quint</a:t>
            </a:r>
            <a:r>
              <a:rPr lang="pt-BR" sz="1600" dirty="0" smtClean="0"/>
              <a:t>, 2009)</a:t>
            </a:r>
          </a:p>
          <a:p>
            <a:endParaRPr lang="pt-BR" sz="1600" dirty="0"/>
          </a:p>
          <a:p>
            <a:r>
              <a:rPr lang="pt-BR" sz="1600" dirty="0" smtClean="0"/>
              <a:t>Política para o uso e mau uso dos ativos de TI</a:t>
            </a:r>
            <a:endParaRPr lang="pt-BR" sz="1600" dirty="0"/>
          </a:p>
          <a:p>
            <a:r>
              <a:rPr lang="pt-BR" sz="1600" dirty="0" smtClean="0"/>
              <a:t>Política para controle de acesso</a:t>
            </a:r>
          </a:p>
          <a:p>
            <a:r>
              <a:rPr lang="pt-BR" sz="1600" dirty="0" smtClean="0"/>
              <a:t>Política</a:t>
            </a:r>
            <a:r>
              <a:rPr lang="pt-BR" sz="1600" dirty="0"/>
              <a:t> </a:t>
            </a:r>
            <a:r>
              <a:rPr lang="pt-BR" sz="1600" dirty="0" smtClean="0"/>
              <a:t>de controle de senha</a:t>
            </a:r>
          </a:p>
          <a:p>
            <a:r>
              <a:rPr lang="pt-BR" sz="1600" dirty="0" smtClean="0"/>
              <a:t>Política para correio eletrônico, internet e </a:t>
            </a:r>
            <a:r>
              <a:rPr lang="pt-BR" sz="1600" dirty="0" err="1" smtClean="0"/>
              <a:t>anti-vírus</a:t>
            </a:r>
            <a:endParaRPr lang="pt-BR" sz="1600" dirty="0" smtClean="0"/>
          </a:p>
          <a:p>
            <a:r>
              <a:rPr lang="pt-BR" sz="1600" dirty="0" smtClean="0"/>
              <a:t>Política para descarte de ativos</a:t>
            </a:r>
          </a:p>
          <a:p>
            <a:r>
              <a:rPr lang="pt-BR" sz="1600" dirty="0" smtClean="0"/>
              <a:t>Política para a classificação de documentos</a:t>
            </a:r>
          </a:p>
          <a:p>
            <a:r>
              <a:rPr lang="pt-BR" sz="1600" dirty="0" smtClean="0"/>
              <a:t>Política para a classificação da informação</a:t>
            </a:r>
          </a:p>
          <a:p>
            <a:r>
              <a:rPr lang="pt-BR" sz="1600" dirty="0" smtClean="0"/>
              <a:t>Política para acesso remoto</a:t>
            </a:r>
          </a:p>
          <a:p>
            <a:r>
              <a:rPr lang="pt-BR" sz="1600" dirty="0" smtClean="0"/>
              <a:t>Política relacionada ao acesso de fornecedores</a:t>
            </a:r>
          </a:p>
          <a:p>
            <a:r>
              <a:rPr lang="pt-BR" sz="1600" dirty="0" smtClean="0"/>
              <a:t>Política para descarte de ativos</a:t>
            </a:r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002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Gerenciamento </a:t>
            </a:r>
            <a:r>
              <a:rPr lang="es-ES_tradnl" sz="2800" b="1" dirty="0"/>
              <a:t>de </a:t>
            </a:r>
            <a:r>
              <a:rPr lang="es-ES_tradnl" sz="2800" b="1" dirty="0" err="1"/>
              <a:t>Fornecedor</a:t>
            </a:r>
            <a:endParaRPr lang="es-ES_tradnl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/>
              <a:t>Este gerenciamento assegura que o negócio obtenha valor dos serviços de suporte do fornecedor e que eles estejam alinhados com as necessidades do negócio.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endParaRPr lang="pt-BR" sz="1600" dirty="0"/>
          </a:p>
          <a:p>
            <a:r>
              <a:rPr lang="pt-BR" dirty="0" smtClean="0"/>
              <a:t>Objetivos:</a:t>
            </a:r>
          </a:p>
          <a:p>
            <a:r>
              <a:rPr lang="pt-BR" sz="1600" dirty="0" smtClean="0"/>
              <a:t>Valor pelo dinheiro</a:t>
            </a:r>
          </a:p>
          <a:p>
            <a:r>
              <a:rPr lang="pt-BR" sz="1600" dirty="0" smtClean="0">
                <a:solidFill>
                  <a:srgbClr val="FF0000"/>
                </a:solidFill>
              </a:rPr>
              <a:t>Gerenciar os fornecedores e serviços por eles providos</a:t>
            </a:r>
          </a:p>
          <a:p>
            <a:r>
              <a:rPr lang="pt-BR" sz="1600" dirty="0" smtClean="0">
                <a:solidFill>
                  <a:srgbClr val="FF0000"/>
                </a:solidFill>
              </a:rPr>
              <a:t>Negociar, acordar e gerenciar contratos</a:t>
            </a:r>
          </a:p>
          <a:p>
            <a:r>
              <a:rPr lang="pt-BR" sz="1600" dirty="0" smtClean="0">
                <a:solidFill>
                  <a:srgbClr val="FF0000"/>
                </a:solidFill>
              </a:rPr>
              <a:t>Contratos de Apoio alinhados com ANS</a:t>
            </a:r>
          </a:p>
          <a:p>
            <a:r>
              <a:rPr lang="pt-BR" sz="1600" dirty="0" smtClean="0">
                <a:solidFill>
                  <a:srgbClr val="FF0000"/>
                </a:solidFill>
              </a:rPr>
              <a:t>Manter política de fornecedores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2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7" name="Espaço Reservado para Conteúdo 7"/>
          <p:cNvSpPr txBox="1">
            <a:spLocks/>
          </p:cNvSpPr>
          <p:nvPr/>
        </p:nvSpPr>
        <p:spPr>
          <a:xfrm>
            <a:off x="493712" y="1556792"/>
            <a:ext cx="6022504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500" b="1" dirty="0" smtClean="0"/>
              <a:t>Desenho de Serviço (</a:t>
            </a:r>
            <a:r>
              <a:rPr lang="hu-HU" sz="2500" b="1" dirty="0"/>
              <a:t>Service </a:t>
            </a:r>
            <a:r>
              <a:rPr lang="hu-HU" sz="2500" b="1" dirty="0" smtClean="0"/>
              <a:t>Design</a:t>
            </a:r>
            <a:r>
              <a:rPr lang="pt-BR" sz="2500" b="1" dirty="0" smtClean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6140" y="2503437"/>
            <a:ext cx="8026300" cy="23657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0000"/>
                </a:solidFill>
              </a:rPr>
              <a:t>Gerenciamento </a:t>
            </a:r>
            <a:r>
              <a:rPr lang="pt-BR" dirty="0">
                <a:solidFill>
                  <a:srgbClr val="FF0000"/>
                </a:solidFill>
              </a:rPr>
              <a:t>do </a:t>
            </a:r>
            <a:r>
              <a:rPr lang="pt-BR" dirty="0" smtClean="0">
                <a:solidFill>
                  <a:srgbClr val="FF0000"/>
                </a:solidFill>
              </a:rPr>
              <a:t>Nível </a:t>
            </a:r>
            <a:r>
              <a:rPr lang="pt-BR" dirty="0">
                <a:solidFill>
                  <a:srgbClr val="FF0000"/>
                </a:solidFill>
              </a:rPr>
              <a:t>de </a:t>
            </a:r>
            <a:r>
              <a:rPr lang="pt-BR" dirty="0" smtClean="0">
                <a:solidFill>
                  <a:srgbClr val="FF0000"/>
                </a:solidFill>
              </a:rPr>
              <a:t>Serviço</a:t>
            </a:r>
          </a:p>
          <a:p>
            <a:r>
              <a:rPr lang="pt-BR" dirty="0">
                <a:solidFill>
                  <a:srgbClr val="FF0000"/>
                </a:solidFill>
              </a:rPr>
              <a:t>Gerenciamento do Catálogo de </a:t>
            </a:r>
            <a:r>
              <a:rPr lang="pt-BR" dirty="0" smtClean="0">
                <a:solidFill>
                  <a:srgbClr val="FF0000"/>
                </a:solidFill>
              </a:rPr>
              <a:t>Serviços</a:t>
            </a:r>
          </a:p>
          <a:p>
            <a:r>
              <a:rPr lang="pt-BR" dirty="0">
                <a:solidFill>
                  <a:srgbClr val="FF0000"/>
                </a:solidFill>
              </a:rPr>
              <a:t>Gerenciamento de </a:t>
            </a:r>
            <a:r>
              <a:rPr lang="pt-BR" dirty="0" smtClean="0">
                <a:solidFill>
                  <a:srgbClr val="FF0000"/>
                </a:solidFill>
              </a:rPr>
              <a:t>Capacidade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Gerenciamento </a:t>
            </a:r>
            <a:r>
              <a:rPr lang="pt-BR" dirty="0">
                <a:solidFill>
                  <a:srgbClr val="FF0000"/>
                </a:solidFill>
              </a:rPr>
              <a:t>de </a:t>
            </a:r>
            <a:r>
              <a:rPr lang="pt-BR" dirty="0" smtClean="0">
                <a:solidFill>
                  <a:srgbClr val="FF0000"/>
                </a:solidFill>
              </a:rPr>
              <a:t>Disponibilidade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Gerenciamento da Continuidade do Serviço de TI</a:t>
            </a:r>
          </a:p>
          <a:p>
            <a:r>
              <a:rPr lang="pt-BR" dirty="0">
                <a:solidFill>
                  <a:srgbClr val="FF0000"/>
                </a:solidFill>
              </a:rPr>
              <a:t>Gerenciamento de </a:t>
            </a:r>
            <a:r>
              <a:rPr lang="pt-BR" dirty="0" smtClean="0">
                <a:solidFill>
                  <a:srgbClr val="FF0000"/>
                </a:solidFill>
              </a:rPr>
              <a:t>Segurança </a:t>
            </a:r>
            <a:r>
              <a:rPr lang="pt-BR" dirty="0">
                <a:solidFill>
                  <a:srgbClr val="FF0000"/>
                </a:solidFill>
              </a:rPr>
              <a:t>da </a:t>
            </a:r>
            <a:r>
              <a:rPr lang="pt-BR" dirty="0" smtClean="0">
                <a:solidFill>
                  <a:srgbClr val="FF0000"/>
                </a:solidFill>
              </a:rPr>
              <a:t>Informação</a:t>
            </a:r>
          </a:p>
          <a:p>
            <a:r>
              <a:rPr lang="pt-BR" dirty="0">
                <a:solidFill>
                  <a:srgbClr val="FF0000"/>
                </a:solidFill>
              </a:rPr>
              <a:t>Gerenciamento </a:t>
            </a:r>
            <a:r>
              <a:rPr lang="es-ES_tradnl" dirty="0" smtClean="0">
                <a:solidFill>
                  <a:srgbClr val="FF0000"/>
                </a:solidFill>
              </a:rPr>
              <a:t>de </a:t>
            </a:r>
            <a:r>
              <a:rPr lang="es-ES_tradnl" dirty="0" err="1" smtClean="0">
                <a:solidFill>
                  <a:srgbClr val="FF0000"/>
                </a:solidFill>
              </a:rPr>
              <a:t>Fornecedor</a:t>
            </a:r>
            <a:endParaRPr lang="es-ES_trad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8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4" name="Picture 3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968552" cy="4968552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5580112" y="5617046"/>
            <a:ext cx="3327475" cy="4762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itSMF</a:t>
            </a:r>
            <a:r>
              <a:rPr lang="en-US" dirty="0" smtClean="0"/>
              <a:t>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7" name="Espaço Reservado para Conteúdo 7"/>
          <p:cNvSpPr txBox="1">
            <a:spLocks/>
          </p:cNvSpPr>
          <p:nvPr/>
        </p:nvSpPr>
        <p:spPr>
          <a:xfrm>
            <a:off x="493712" y="1556792"/>
            <a:ext cx="6022504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500" b="1" dirty="0" smtClean="0"/>
              <a:t>Transição de Serviço (</a:t>
            </a:r>
            <a:r>
              <a:rPr lang="hu-HU" sz="2500" b="1" dirty="0"/>
              <a:t>Service </a:t>
            </a:r>
            <a:r>
              <a:rPr lang="hu-HU" sz="2500" b="1" dirty="0" smtClean="0"/>
              <a:t>Transition</a:t>
            </a:r>
            <a:r>
              <a:rPr lang="pt-BR" sz="2500" b="1" dirty="0" smtClean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6140" y="2359421"/>
            <a:ext cx="6874172" cy="35898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Gerenciamento de Mudança (</a:t>
            </a:r>
            <a:r>
              <a:rPr lang="pt-BR" dirty="0" err="1" smtClean="0"/>
              <a:t>p</a:t>
            </a:r>
            <a:r>
              <a:rPr lang="pt-BR" dirty="0" smtClean="0"/>
              <a:t>)</a:t>
            </a:r>
          </a:p>
          <a:p>
            <a:r>
              <a:rPr lang="pt-BR" dirty="0" smtClean="0"/>
              <a:t>Gerenciamento da C</a:t>
            </a:r>
            <a:r>
              <a:rPr lang="en-US" dirty="0" smtClean="0"/>
              <a:t>o</a:t>
            </a:r>
            <a:r>
              <a:rPr lang="pt-BR" dirty="0" err="1" smtClean="0"/>
              <a:t>nfiguração</a:t>
            </a:r>
            <a:r>
              <a:rPr lang="pt-BR" dirty="0" smtClean="0"/>
              <a:t> e de Ativo de Serviço (</a:t>
            </a:r>
            <a:r>
              <a:rPr lang="pt-BR" dirty="0" err="1" smtClean="0"/>
              <a:t>p</a:t>
            </a:r>
            <a:r>
              <a:rPr lang="pt-BR" dirty="0" smtClean="0"/>
              <a:t>)</a:t>
            </a:r>
          </a:p>
          <a:p>
            <a:r>
              <a:rPr lang="pt-BR" dirty="0"/>
              <a:t>Gerenciamento de </a:t>
            </a:r>
            <a:r>
              <a:rPr lang="pt-BR" dirty="0" smtClean="0"/>
              <a:t>Liberação </a:t>
            </a:r>
            <a:r>
              <a:rPr lang="pt-BR" dirty="0"/>
              <a:t>e </a:t>
            </a:r>
            <a:r>
              <a:rPr lang="pt-BR" dirty="0" smtClean="0"/>
              <a:t>Implantação (</a:t>
            </a:r>
            <a:r>
              <a:rPr lang="pt-BR" dirty="0" err="1" smtClean="0"/>
              <a:t>p</a:t>
            </a:r>
            <a:r>
              <a:rPr lang="pt-BR" dirty="0" smtClean="0"/>
              <a:t>)</a:t>
            </a:r>
          </a:p>
          <a:p>
            <a:r>
              <a:rPr lang="pt-BR" dirty="0" smtClean="0"/>
              <a:t>Gerenciamento do Conhecimento* (</a:t>
            </a:r>
            <a:r>
              <a:rPr lang="pt-BR" dirty="0" err="1" smtClean="0"/>
              <a:t>p</a:t>
            </a:r>
            <a:r>
              <a:rPr lang="pt-BR" dirty="0" smtClean="0"/>
              <a:t>)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Avaliação*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Validação e testes do Serviço*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Planejamento e suporte da transição*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0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115064" cy="654032"/>
          </a:xfrm>
        </p:spPr>
        <p:txBody>
          <a:bodyPr/>
          <a:lstStyle/>
          <a:p>
            <a:r>
              <a:rPr lang="en-US" b="1" dirty="0" smtClean="0"/>
              <a:t>O </a:t>
            </a:r>
            <a:r>
              <a:rPr lang="en-US" b="1" dirty="0" err="1"/>
              <a:t>q</a:t>
            </a:r>
            <a:r>
              <a:rPr lang="en-US" b="1" dirty="0" err="1" smtClean="0"/>
              <a:t>ue</a:t>
            </a:r>
            <a:r>
              <a:rPr lang="en-US" b="1" dirty="0" smtClean="0"/>
              <a:t> </a:t>
            </a:r>
            <a:r>
              <a:rPr lang="en-US" b="1" dirty="0" err="1" smtClean="0"/>
              <a:t>é</a:t>
            </a:r>
            <a:r>
              <a:rPr lang="en-US" b="1" dirty="0" smtClean="0"/>
              <a:t> </a:t>
            </a:r>
            <a:r>
              <a:rPr lang="en-US" b="1" dirty="0" err="1" smtClean="0"/>
              <a:t>Governança</a:t>
            </a:r>
            <a:r>
              <a:rPr lang="en-US" b="1" dirty="0" smtClean="0"/>
              <a:t> de TI?</a:t>
            </a:r>
            <a:endParaRPr lang="en-US" b="1" dirty="0"/>
          </a:p>
        </p:txBody>
      </p:sp>
      <p:pic>
        <p:nvPicPr>
          <p:cNvPr id="2" name="Picture 1" descr="duvida-direito-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176464" cy="31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3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Transição de Serviço (</a:t>
            </a:r>
            <a:r>
              <a:rPr lang="hu-HU" sz="2800" b="1" dirty="0"/>
              <a:t>Service Transition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0000"/>
                </a:solidFill>
              </a:rPr>
              <a:t>Por que existe essa fase?</a:t>
            </a:r>
          </a:p>
          <a:p>
            <a:r>
              <a:rPr lang="pt-BR" dirty="0" smtClean="0"/>
              <a:t>Como introduzir novos Serviços (ou modificar Serviços existentes) com equilíbrio apropriado de:</a:t>
            </a:r>
          </a:p>
          <a:p>
            <a:r>
              <a:rPr lang="pt-BR" dirty="0" smtClean="0"/>
              <a:t>Velocidade</a:t>
            </a:r>
          </a:p>
          <a:p>
            <a:r>
              <a:rPr lang="pt-BR" dirty="0" smtClean="0"/>
              <a:t>Custo</a:t>
            </a:r>
          </a:p>
          <a:p>
            <a:r>
              <a:rPr lang="pt-BR" dirty="0" smtClean="0"/>
              <a:t>Segurança</a:t>
            </a:r>
          </a:p>
          <a:p>
            <a:r>
              <a:rPr lang="pt-BR" dirty="0" smtClean="0"/>
              <a:t>Foco nos requisitos e expectativas dos clientes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16697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 smtClean="0"/>
              <a:t>Gerenciamento da Mudança</a:t>
            </a:r>
            <a:endParaRPr lang="pt-BR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6140" y="1340768"/>
            <a:ext cx="5794052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/>
              <a:t>Existe para responder aos requisitos dos clientes, em constante transformacão, e às Requisições de Mudanças do Negócio e de TI, maximizando valor e reduzindo incidentes, interrupções e retrabalho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sz="1600" dirty="0" smtClean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</a:t>
            </a:r>
            <a:r>
              <a:rPr lang="pt-BR" sz="1600" dirty="0" smtClean="0"/>
              <a:t>2007)</a:t>
            </a:r>
          </a:p>
          <a:p>
            <a:endParaRPr lang="pt-BR" sz="1600" dirty="0"/>
          </a:p>
          <a:p>
            <a:r>
              <a:rPr lang="pt-BR" dirty="0" smtClean="0"/>
              <a:t>Objetivos:</a:t>
            </a:r>
            <a:endParaRPr lang="pt-BR" sz="1800" dirty="0" smtClean="0"/>
          </a:p>
          <a:p>
            <a:r>
              <a:rPr lang="pt-BR" sz="1800" b="1" dirty="0" smtClean="0"/>
              <a:t>Garantir que todas as mudanças são:</a:t>
            </a:r>
          </a:p>
          <a:p>
            <a:r>
              <a:rPr lang="pt-BR" sz="1800" dirty="0" smtClean="0"/>
              <a:t>Avaliadas / Registradas / Autorizadas / Planejadas / Testadas / Implementadas / Documentadas / Revisadas</a:t>
            </a:r>
          </a:p>
        </p:txBody>
      </p:sp>
    </p:spTree>
    <p:extLst>
      <p:ext uri="{BB962C8B-B14F-4D97-AF65-F5344CB8AC3E}">
        <p14:creationId xmlns:p14="http://schemas.microsoft.com/office/powerpoint/2010/main" val="291686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043608" y="2420888"/>
            <a:ext cx="7488832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CCM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…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31640" y="3573016"/>
            <a:ext cx="6048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1640" y="4653136"/>
            <a:ext cx="6048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87624" y="2564904"/>
            <a:ext cx="936104" cy="3240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Interno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88224" y="2564904"/>
            <a:ext cx="936104" cy="3240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Externo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 smtClean="0"/>
              <a:t>Gerenciamento da Mudança</a:t>
            </a:r>
            <a:endParaRPr lang="pt-BR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7121004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6140" y="1124744"/>
            <a:ext cx="5794052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/>
              <a:t>Mas antes de mudar(incluir, modificar ou remover) um componente de um serviço </a:t>
            </a:r>
            <a:r>
              <a:rPr lang="x-none" dirty="0" smtClean="0">
                <a:solidFill>
                  <a:srgbClr val="FF0000"/>
                </a:solidFill>
              </a:rPr>
              <a:t>autorizado </a:t>
            </a:r>
            <a:r>
              <a:rPr lang="x-none" dirty="0" smtClean="0"/>
              <a:t>existe uma requisição (RDM)</a:t>
            </a:r>
            <a:endParaRPr lang="pt-BR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907704" y="2636912"/>
            <a:ext cx="4752528" cy="3096344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39752" y="2780928"/>
            <a:ext cx="403244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Gerencia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r>
              <a:rPr lang="en-US" dirty="0" smtClean="0"/>
              <a:t> de TI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39752" y="3789040"/>
            <a:ext cx="403244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Portifólio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39752" y="4797152"/>
            <a:ext cx="403244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Operações</a:t>
            </a:r>
            <a:r>
              <a:rPr lang="en-US" dirty="0" smtClean="0"/>
              <a:t> do </a:t>
            </a:r>
            <a:r>
              <a:rPr lang="en-US" dirty="0" err="1" smtClean="0"/>
              <a:t>Serviço</a:t>
            </a:r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4139952" y="3356992"/>
            <a:ext cx="484632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4139952" y="4365104"/>
            <a:ext cx="484632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 rot="5400000">
            <a:off x="2025428" y="2807220"/>
            <a:ext cx="484632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 rot="5400000">
            <a:off x="2025428" y="3834756"/>
            <a:ext cx="484632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/>
          <p:cNvSpPr/>
          <p:nvPr/>
        </p:nvSpPr>
        <p:spPr>
          <a:xfrm rot="5400000">
            <a:off x="2025428" y="4842868"/>
            <a:ext cx="484632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/>
          <p:cNvSpPr/>
          <p:nvPr/>
        </p:nvSpPr>
        <p:spPr>
          <a:xfrm rot="5400000">
            <a:off x="6201892" y="2819920"/>
            <a:ext cx="484632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/>
          <p:cNvSpPr/>
          <p:nvPr/>
        </p:nvSpPr>
        <p:spPr>
          <a:xfrm rot="5400000">
            <a:off x="6201892" y="3847456"/>
            <a:ext cx="484632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 rot="5400000">
            <a:off x="6201892" y="4855568"/>
            <a:ext cx="484632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99792" y="2915652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12492" y="39237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12492" y="4931876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2553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Gerenciamento da Conf. </a:t>
            </a:r>
            <a:r>
              <a:rPr lang="en-US" sz="2400" b="1" dirty="0" smtClean="0"/>
              <a:t>E</a:t>
            </a:r>
            <a:r>
              <a:rPr lang="pt-BR" sz="2400" b="1" dirty="0" smtClean="0"/>
              <a:t> de Ativo de Serviço</a:t>
            </a:r>
            <a:endParaRPr lang="pt-B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>
                <a:solidFill>
                  <a:srgbClr val="000000"/>
                </a:solidFill>
              </a:rPr>
              <a:t>Suportar a provisão acordada do Serviço de TI através do gerenciamento, armazenamento e provisão de informações sobre os itens de C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x-none" dirty="0" smtClean="0">
                <a:solidFill>
                  <a:srgbClr val="000000"/>
                </a:solidFill>
              </a:rPr>
              <a:t>nfiguração (I</a:t>
            </a:r>
            <a:r>
              <a:rPr lang="en-US" dirty="0" smtClean="0">
                <a:solidFill>
                  <a:srgbClr val="000000"/>
                </a:solidFill>
              </a:rPr>
              <a:t>C</a:t>
            </a:r>
            <a:r>
              <a:rPr lang="x-none" dirty="0" smtClean="0">
                <a:solidFill>
                  <a:srgbClr val="000000"/>
                </a:solidFill>
              </a:rPr>
              <a:t>s) e Ativos de Serviço ao longo de todo o Ciclo de vida.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2007</a:t>
            </a:r>
            <a:r>
              <a:rPr lang="pt-BR" sz="1600" dirty="0" smtClean="0"/>
              <a:t>)</a:t>
            </a:r>
            <a:br>
              <a:rPr lang="pt-BR" sz="1600" dirty="0" smtClean="0"/>
            </a:br>
            <a:endParaRPr lang="pt-BR" sz="1600" dirty="0" smtClean="0"/>
          </a:p>
          <a:p>
            <a:r>
              <a:rPr lang="pt-BR" dirty="0" smtClean="0"/>
              <a:t>Objetivos</a:t>
            </a:r>
          </a:p>
          <a:p>
            <a:r>
              <a:rPr lang="pt-BR" sz="1600" dirty="0" smtClean="0"/>
              <a:t>Prover informação</a:t>
            </a:r>
          </a:p>
          <a:p>
            <a:r>
              <a:rPr lang="pt-BR" sz="1600" dirty="0" smtClean="0"/>
              <a:t>Definir e controlar </a:t>
            </a:r>
            <a:r>
              <a:rPr lang="pt-BR" sz="1600" dirty="0" err="1" smtClean="0"/>
              <a:t>I</a:t>
            </a:r>
            <a:r>
              <a:rPr lang="en-US" sz="1600" dirty="0" smtClean="0"/>
              <a:t>Cs </a:t>
            </a:r>
          </a:p>
          <a:p>
            <a:r>
              <a:rPr lang="en-US" sz="1600" dirty="0" smtClean="0"/>
              <a:t>P</a:t>
            </a:r>
            <a:r>
              <a:rPr lang="pt-BR" sz="1600" dirty="0" err="1"/>
              <a:t>roteger</a:t>
            </a:r>
            <a:r>
              <a:rPr lang="pt-BR" sz="1600" dirty="0"/>
              <a:t> e garantir a integridade</a:t>
            </a:r>
            <a:r>
              <a:rPr lang="pt-BR" sz="1600" dirty="0">
                <a:solidFill>
                  <a:srgbClr val="000000"/>
                </a:solidFill>
              </a:rPr>
              <a:t> dos </a:t>
            </a:r>
            <a:r>
              <a:rPr lang="pt-BR" sz="1600" dirty="0" err="1" smtClean="0">
                <a:solidFill>
                  <a:srgbClr val="000000"/>
                </a:solidFill>
              </a:rPr>
              <a:t>I</a:t>
            </a:r>
            <a:r>
              <a:rPr lang="en-US" sz="1600" dirty="0" smtClean="0">
                <a:solidFill>
                  <a:srgbClr val="000000"/>
                </a:solidFill>
              </a:rPr>
              <a:t>c</a:t>
            </a:r>
            <a:r>
              <a:rPr lang="pt-BR" sz="1600" dirty="0" err="1" smtClean="0">
                <a:solidFill>
                  <a:srgbClr val="000000"/>
                </a:solidFill>
              </a:rPr>
              <a:t>s</a:t>
            </a:r>
            <a:endParaRPr lang="en-US" sz="1600" dirty="0" smtClean="0"/>
          </a:p>
          <a:p>
            <a:r>
              <a:rPr lang="pt-BR" sz="1600" dirty="0" smtClean="0"/>
              <a:t>Manter atualizado o BDGC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52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x-none" sz="2400" b="1" dirty="0" smtClean="0"/>
              <a:t>BDGC </a:t>
            </a:r>
            <a:r>
              <a:rPr lang="en-US" sz="2400" b="1" dirty="0" smtClean="0"/>
              <a:t>–</a:t>
            </a:r>
            <a:r>
              <a:rPr lang="x-none" sz="2400" b="1" dirty="0" smtClean="0"/>
              <a:t> V</a:t>
            </a:r>
            <a:r>
              <a:rPr lang="en-US" sz="2400" b="1" dirty="0" err="1" smtClean="0"/>
              <a:t>isão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Geral</a:t>
            </a:r>
            <a:endParaRPr lang="pt-B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547664" y="1700808"/>
            <a:ext cx="5976664" cy="381642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4168" y="5517232"/>
            <a:ext cx="150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HOTlink</a:t>
            </a:r>
            <a:r>
              <a:rPr lang="en-US" dirty="0" smtClean="0"/>
              <a:t>, 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1887215"/>
            <a:ext cx="91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BGDC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51720" y="2780928"/>
            <a:ext cx="1512168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51720" y="4005064"/>
            <a:ext cx="194421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Banco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60032" y="2780928"/>
            <a:ext cx="151216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355976" y="4077072"/>
            <a:ext cx="2448272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44008" y="4437112"/>
            <a:ext cx="79208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SRV1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724128" y="4437112"/>
            <a:ext cx="79208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SRV2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407707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SRV </a:t>
            </a:r>
            <a:r>
              <a:rPr lang="en-US" dirty="0" err="1" smtClean="0"/>
              <a:t>Páginas</a:t>
            </a:r>
            <a:endParaRPr lang="en-US" dirty="0"/>
          </a:p>
        </p:txBody>
      </p:sp>
      <p:cxnSp>
        <p:nvCxnSpPr>
          <p:cNvPr id="18" name="Straight Connector 17"/>
          <p:cNvCxnSpPr>
            <a:stCxn id="9" idx="2"/>
            <a:endCxn id="11" idx="0"/>
          </p:cNvCxnSpPr>
          <p:nvPr/>
        </p:nvCxnSpPr>
        <p:spPr>
          <a:xfrm>
            <a:off x="2807804" y="3717032"/>
            <a:ext cx="216024" cy="2880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1"/>
          </p:cNvCxnSpPr>
          <p:nvPr/>
        </p:nvCxnSpPr>
        <p:spPr>
          <a:xfrm>
            <a:off x="3563888" y="3212976"/>
            <a:ext cx="1296144" cy="360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63888" y="3573016"/>
            <a:ext cx="864096" cy="57606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95936" y="3681028"/>
            <a:ext cx="936104" cy="3960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52120" y="3717032"/>
            <a:ext cx="72008" cy="3600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4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Gerenciamento </a:t>
            </a:r>
            <a:r>
              <a:rPr lang="x-none" sz="2400" b="1" dirty="0" smtClean="0"/>
              <a:t>de Liberação e Implantação</a:t>
            </a:r>
            <a:endParaRPr lang="pt-B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58540" y="14931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>
                <a:solidFill>
                  <a:srgbClr val="000000"/>
                </a:solidFill>
              </a:rPr>
              <a:t>Implantar Liberações para a Produção e permitir o uso efetivo do Serviço de forma a entregar valor para o cliente.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2007</a:t>
            </a:r>
            <a:r>
              <a:rPr lang="pt-BR" sz="1600" dirty="0" smtClean="0"/>
              <a:t>)</a:t>
            </a:r>
          </a:p>
          <a:p>
            <a:endParaRPr lang="pt-BR" sz="1600" dirty="0"/>
          </a:p>
          <a:p>
            <a:r>
              <a:rPr lang="pt-BR" dirty="0" smtClean="0"/>
              <a:t>Objetivos</a:t>
            </a:r>
          </a:p>
          <a:p>
            <a:r>
              <a:rPr lang="pt-BR" sz="1600" dirty="0" smtClean="0"/>
              <a:t>Planos claros</a:t>
            </a:r>
          </a:p>
          <a:p>
            <a:r>
              <a:rPr lang="pt-BR" sz="1600" dirty="0" smtClean="0"/>
              <a:t>Viável e capaz de atender requisitos</a:t>
            </a:r>
          </a:p>
          <a:p>
            <a:r>
              <a:rPr lang="pt-BR" sz="1600" dirty="0" smtClean="0"/>
              <a:t>Transferência do conhecimento (Clientes, Usuários, Equipe de suporte)</a:t>
            </a:r>
          </a:p>
          <a:p>
            <a:r>
              <a:rPr lang="pt-BR" sz="1600" dirty="0" smtClean="0"/>
              <a:t>Mínimo impacto</a:t>
            </a:r>
          </a:p>
          <a:p>
            <a:endParaRPr lang="pt-BR" dirty="0"/>
          </a:p>
          <a:p>
            <a:endParaRPr lang="pt-B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9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Gerenciamento </a:t>
            </a:r>
            <a:r>
              <a:rPr lang="x-none" sz="2400" b="1" dirty="0" smtClean="0"/>
              <a:t>de Liberação e Implantação</a:t>
            </a:r>
            <a:endParaRPr lang="pt-B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8540" y="14931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>
                <a:solidFill>
                  <a:srgbClr val="000000"/>
                </a:solidFill>
              </a:rPr>
              <a:t>Liberação </a:t>
            </a:r>
          </a:p>
          <a:p>
            <a:r>
              <a:rPr lang="x-none" sz="1600" dirty="0" smtClean="0">
                <a:solidFill>
                  <a:srgbClr val="000000"/>
                </a:solidFill>
              </a:rPr>
              <a:t>Hardware, Software, documentação, processos ou outros componentes necessários para implementar uma ou mais mudanças aprovadas nos serviços de TI</a:t>
            </a:r>
          </a:p>
          <a:p>
            <a:endParaRPr lang="x-none" dirty="0" smtClean="0">
              <a:solidFill>
                <a:srgbClr val="000000"/>
              </a:solidFill>
            </a:endParaRPr>
          </a:p>
          <a:p>
            <a:r>
              <a:rPr lang="x-none" dirty="0" smtClean="0">
                <a:solidFill>
                  <a:srgbClr val="000000"/>
                </a:solidFill>
              </a:rPr>
              <a:t>Unidade de liberação</a:t>
            </a:r>
          </a:p>
          <a:p>
            <a:r>
              <a:rPr lang="x-none" sz="1600" dirty="0" smtClean="0">
                <a:solidFill>
                  <a:srgbClr val="000000"/>
                </a:solidFill>
              </a:rPr>
              <a:t>Componentes de um serviço de TI que são, normalmente, liberados juntos</a:t>
            </a:r>
          </a:p>
          <a:p>
            <a:endParaRPr lang="x-none" dirty="0" smtClean="0">
              <a:solidFill>
                <a:srgbClr val="000000"/>
              </a:solidFill>
            </a:endParaRPr>
          </a:p>
          <a:p>
            <a:r>
              <a:rPr lang="x-none" dirty="0" smtClean="0">
                <a:solidFill>
                  <a:srgbClr val="000000"/>
                </a:solidFill>
              </a:rPr>
              <a:t>Pacote de liberação</a:t>
            </a:r>
          </a:p>
          <a:p>
            <a:r>
              <a:rPr lang="x-none" sz="1600" dirty="0" smtClean="0">
                <a:solidFill>
                  <a:srgbClr val="000000"/>
                </a:solidFill>
              </a:rPr>
              <a:t>Uma ou mais unidades de liberação para atualização do estado atual para uma situação desejada</a:t>
            </a:r>
            <a:endParaRPr lang="x-none" sz="1600" dirty="0">
              <a:solidFill>
                <a:srgbClr val="000000"/>
              </a:solidFill>
            </a:endParaRPr>
          </a:p>
          <a:p>
            <a:endParaRPr lang="pt-B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6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Gerenciamento </a:t>
            </a:r>
            <a:r>
              <a:rPr lang="x-none" sz="2400" b="1" dirty="0" smtClean="0"/>
              <a:t>de Liberação e Implantação </a:t>
            </a:r>
            <a:endParaRPr lang="pt-B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491880" y="1700808"/>
            <a:ext cx="1800200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 (</a:t>
            </a:r>
            <a:r>
              <a:rPr lang="en-US" dirty="0" smtClean="0">
                <a:solidFill>
                  <a:schemeClr val="bg1"/>
                </a:solidFill>
              </a:rPr>
              <a:t>3.1.0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7584" y="3573016"/>
            <a:ext cx="4392488" cy="165618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80112" y="3573016"/>
            <a:ext cx="2304256" cy="165618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59632" y="3933056"/>
            <a:ext cx="122413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FINANC.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347864" y="3933056"/>
            <a:ext cx="122413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CONTAB.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109568" y="3945756"/>
            <a:ext cx="122413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471068" y="2924944"/>
            <a:ext cx="1080120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</p:cNvCxnSpPr>
          <p:nvPr/>
        </p:nvCxnSpPr>
        <p:spPr>
          <a:xfrm flipH="1">
            <a:off x="3851920" y="2996952"/>
            <a:ext cx="54006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4264" y="2941836"/>
            <a:ext cx="931912" cy="1063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52985" y="5373216"/>
            <a:ext cx="153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UL1 (</a:t>
            </a:r>
            <a:r>
              <a:rPr lang="en-US" b="1" dirty="0" err="1" smtClean="0"/>
              <a:t>Extraída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868144" y="5373216"/>
            <a:ext cx="1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UL2 (</a:t>
            </a:r>
            <a:r>
              <a:rPr lang="en-US" b="1" dirty="0" err="1" smtClean="0"/>
              <a:t>Estendida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6" name="Oval Callout 25"/>
          <p:cNvSpPr/>
          <p:nvPr/>
        </p:nvSpPr>
        <p:spPr>
          <a:xfrm>
            <a:off x="3779912" y="4941168"/>
            <a:ext cx="1008112" cy="612648"/>
          </a:xfrm>
          <a:prstGeom prst="wedgeEllipseCallout">
            <a:avLst>
              <a:gd name="adj1" fmla="val -73611"/>
              <a:gd name="adj2" fmla="val 396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Aviso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83568" y="3140968"/>
            <a:ext cx="7488832" cy="273630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27584" y="2708920"/>
            <a:ext cx="121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“Big Bang”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541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 smtClean="0"/>
              <a:t>Gerenciamento </a:t>
            </a:r>
            <a:r>
              <a:rPr lang="x-none" sz="2800" b="1" dirty="0" smtClean="0"/>
              <a:t>do Conhecimento</a:t>
            </a:r>
            <a:endParaRPr lang="pt-BR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48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8540" y="1493168"/>
            <a:ext cx="5362004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>
                <a:solidFill>
                  <a:srgbClr val="000000"/>
                </a:solidFill>
              </a:rPr>
              <a:t>Habilitar organizações a melhorar a qualidade da tomada de decisão gerencial, através da disponibilização de informações e dados seguros e confiáveis, ao longo de todo o clico de vida do serviço. </a:t>
            </a:r>
            <a:r>
              <a:rPr lang="pt-BR" sz="1600" dirty="0"/>
              <a:t>(</a:t>
            </a:r>
            <a:r>
              <a:rPr lang="pt-BR" sz="1600" dirty="0" err="1"/>
              <a:t>itSMF</a:t>
            </a:r>
            <a:r>
              <a:rPr lang="pt-BR" sz="1600" dirty="0"/>
              <a:t>, 2007</a:t>
            </a:r>
            <a:r>
              <a:rPr lang="pt-BR" sz="1600" dirty="0" smtClean="0"/>
              <a:t>)</a:t>
            </a:r>
          </a:p>
          <a:p>
            <a:endParaRPr lang="pt-BR" sz="1600" dirty="0"/>
          </a:p>
          <a:p>
            <a:r>
              <a:rPr lang="pt-BR" dirty="0" smtClean="0"/>
              <a:t>Objetivos</a:t>
            </a:r>
          </a:p>
          <a:p>
            <a:r>
              <a:rPr lang="pt-BR" sz="1600" dirty="0" smtClean="0"/>
              <a:t>Habilitar o provedor de serviços a ser mais eficiente</a:t>
            </a:r>
          </a:p>
          <a:p>
            <a:r>
              <a:rPr lang="pt-BR" sz="1600" dirty="0" smtClean="0"/>
              <a:t>Melhorar a qualidade do serviço</a:t>
            </a:r>
          </a:p>
          <a:p>
            <a:r>
              <a:rPr lang="pt-BR" sz="1600" dirty="0" smtClean="0"/>
              <a:t>Aumentar a satisfação e reduzir o custo do serviço</a:t>
            </a:r>
          </a:p>
          <a:p>
            <a:r>
              <a:rPr lang="pt-BR" sz="1600" dirty="0" smtClean="0"/>
              <a:t>Modelo DICS</a:t>
            </a:r>
            <a:endParaRPr lang="pt-BR" sz="1600" dirty="0"/>
          </a:p>
          <a:p>
            <a:endParaRPr lang="pt-B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1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49</a:t>
            </a:fld>
            <a:endParaRPr lang="pt-BR"/>
          </a:p>
        </p:txBody>
      </p:sp>
      <p:pic>
        <p:nvPicPr>
          <p:cNvPr id="4" name="Picture 3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968552" cy="4968552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5580112" y="5617046"/>
            <a:ext cx="3327475" cy="4762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itSMF</a:t>
            </a:r>
            <a:r>
              <a:rPr lang="en-US" dirty="0" smtClean="0"/>
              <a:t>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115064" cy="654032"/>
          </a:xfrm>
        </p:spPr>
        <p:txBody>
          <a:bodyPr/>
          <a:lstStyle/>
          <a:p>
            <a:r>
              <a:rPr lang="en-US" b="1" dirty="0" smtClean="0"/>
              <a:t>O </a:t>
            </a:r>
            <a:r>
              <a:rPr lang="en-US" b="1" dirty="0" err="1"/>
              <a:t>q</a:t>
            </a:r>
            <a:r>
              <a:rPr lang="en-US" b="1" dirty="0" err="1" smtClean="0"/>
              <a:t>ue</a:t>
            </a:r>
            <a:r>
              <a:rPr lang="en-US" b="1" dirty="0" smtClean="0"/>
              <a:t> </a:t>
            </a:r>
            <a:r>
              <a:rPr lang="en-US" b="1" dirty="0" err="1" smtClean="0"/>
              <a:t>é</a:t>
            </a:r>
            <a:r>
              <a:rPr lang="en-US" b="1" dirty="0" smtClean="0"/>
              <a:t> </a:t>
            </a:r>
            <a:r>
              <a:rPr lang="en-US" b="1" dirty="0" err="1" smtClean="0"/>
              <a:t>Governança</a:t>
            </a:r>
            <a:r>
              <a:rPr lang="en-US" b="1" dirty="0" smtClean="0"/>
              <a:t> de TI?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1884"/>
            <a:ext cx="8229600" cy="408735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ja-JP" altLang="en-US" dirty="0" smtClean="0">
                <a:latin typeface="Arial"/>
              </a:rPr>
              <a:t>				</a:t>
            </a:r>
            <a:r>
              <a:rPr lang="ja-JP" altLang="pt-BR" dirty="0" smtClean="0">
                <a:latin typeface="Arial"/>
              </a:rPr>
              <a:t>“</a:t>
            </a:r>
            <a:r>
              <a:rPr lang="pt-BR" dirty="0"/>
              <a:t>Modelo que define direitos e </a:t>
            </a:r>
            <a:r>
              <a:rPr lang="pt-BR" dirty="0" smtClean="0"/>
              <a:t>					responsabilidades </a:t>
            </a:r>
            <a:r>
              <a:rPr lang="pt-BR" dirty="0"/>
              <a:t>pelas decisões que </a:t>
            </a:r>
            <a:r>
              <a:rPr lang="pt-BR" dirty="0" smtClean="0"/>
              <a:t>				encorajam </a:t>
            </a:r>
            <a:r>
              <a:rPr lang="pt-BR" dirty="0"/>
              <a:t>comportamentos desejáveis no </a:t>
            </a:r>
            <a:r>
              <a:rPr lang="pt-BR" dirty="0" smtClean="0"/>
              <a:t>			uso </a:t>
            </a:r>
            <a:r>
              <a:rPr lang="pt-BR" dirty="0"/>
              <a:t>de </a:t>
            </a:r>
            <a:r>
              <a:rPr lang="pt-BR" dirty="0" smtClean="0"/>
              <a:t>TI</a:t>
            </a:r>
            <a:r>
              <a:rPr lang="ja-JP" altLang="pt-BR" dirty="0" smtClean="0">
                <a:latin typeface="Arial"/>
              </a:rPr>
              <a:t>”</a:t>
            </a:r>
            <a:endParaRPr lang="pt-BR" altLang="ja-JP" dirty="0" smtClean="0"/>
          </a:p>
          <a:p>
            <a:pPr>
              <a:buFontTx/>
              <a:buNone/>
            </a:pPr>
            <a:r>
              <a:rPr lang="pt-BR" sz="1400" dirty="0"/>
              <a:t>	</a:t>
            </a:r>
            <a:r>
              <a:rPr lang="pt-BR" sz="1400" dirty="0" smtClean="0"/>
              <a:t>							</a:t>
            </a:r>
            <a:r>
              <a:rPr lang="pt-BR" sz="1600" dirty="0" smtClean="0"/>
              <a:t>(Weill e Ross, 2004)</a:t>
            </a:r>
          </a:p>
          <a:p>
            <a:pPr>
              <a:buFontTx/>
              <a:buNone/>
            </a:pPr>
            <a:endParaRPr lang="pt-BR" dirty="0"/>
          </a:p>
          <a:p>
            <a:pPr>
              <a:buFontTx/>
              <a:buNone/>
            </a:pPr>
            <a:r>
              <a:rPr lang="pt-BR" sz="2000" dirty="0"/>
              <a:t>	</a:t>
            </a:r>
            <a:r>
              <a:rPr lang="pt-BR" sz="2000" dirty="0" smtClean="0"/>
              <a:t>			</a:t>
            </a:r>
            <a:r>
              <a:rPr lang="ja-JP" altLang="pt-BR" dirty="0" smtClean="0">
                <a:latin typeface="Arial"/>
              </a:rPr>
              <a:t>“</a:t>
            </a:r>
            <a:r>
              <a:rPr lang="pt-BR" dirty="0"/>
              <a:t>Processo pelo qual decisões são tomadas </a:t>
            </a:r>
            <a:r>
              <a:rPr lang="pt-BR" dirty="0" smtClean="0"/>
              <a:t>			sobre </a:t>
            </a:r>
            <a:r>
              <a:rPr lang="pt-BR" dirty="0"/>
              <a:t>os investimentos em TI, o que </a:t>
            </a:r>
            <a:r>
              <a:rPr lang="pt-BR" dirty="0" smtClean="0"/>
              <a:t>				envolve</a:t>
            </a:r>
            <a:r>
              <a:rPr lang="pt-BR" dirty="0"/>
              <a:t>: como as decisões são tomadas, </a:t>
            </a:r>
            <a:r>
              <a:rPr lang="pt-BR" dirty="0" smtClean="0"/>
              <a:t>			quem </a:t>
            </a:r>
            <a:r>
              <a:rPr lang="pt-BR" dirty="0"/>
              <a:t>toma as decisões, quem é </a:t>
            </a:r>
            <a:r>
              <a:rPr lang="pt-BR" dirty="0" smtClean="0"/>
              <a:t>				responsabilizado </a:t>
            </a:r>
            <a:r>
              <a:rPr lang="pt-BR" dirty="0"/>
              <a:t>e como os resultados são </a:t>
            </a:r>
            <a:r>
              <a:rPr lang="pt-BR" dirty="0" smtClean="0"/>
              <a:t>			medidos </a:t>
            </a:r>
            <a:r>
              <a:rPr lang="pt-BR" dirty="0"/>
              <a:t>e monitorados</a:t>
            </a:r>
            <a:r>
              <a:rPr lang="ja-JP" altLang="pt-BR" dirty="0">
                <a:latin typeface="Arial"/>
              </a:rPr>
              <a:t>”</a:t>
            </a:r>
            <a:endParaRPr lang="pt-BR" dirty="0"/>
          </a:p>
          <a:p>
            <a:pPr lvl="3" algn="r">
              <a:buFontTx/>
              <a:buNone/>
            </a:pPr>
            <a:r>
              <a:rPr lang="pt-BR" dirty="0"/>
              <a:t>(</a:t>
            </a:r>
            <a:r>
              <a:rPr lang="pt-BR" dirty="0" err="1"/>
              <a:t>Forrester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, </a:t>
            </a:r>
            <a:r>
              <a:rPr lang="pt-BR" dirty="0" smtClean="0"/>
              <a:t>2006)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3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50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7" name="Espaço Reservado para Conteúdo 7"/>
          <p:cNvSpPr txBox="1">
            <a:spLocks/>
          </p:cNvSpPr>
          <p:nvPr/>
        </p:nvSpPr>
        <p:spPr>
          <a:xfrm>
            <a:off x="493712" y="1556792"/>
            <a:ext cx="6022504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500" b="1" dirty="0" smtClean="0"/>
              <a:t>Operação de Serviço (</a:t>
            </a:r>
            <a:r>
              <a:rPr lang="hu-HU" sz="2500" b="1" dirty="0"/>
              <a:t>Service </a:t>
            </a:r>
            <a:r>
              <a:rPr lang="hu-HU" sz="2500" b="1" dirty="0" smtClean="0"/>
              <a:t>Operation</a:t>
            </a:r>
            <a:r>
              <a:rPr lang="pt-BR" sz="2500" b="1" dirty="0" smtClean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6140" y="2225946"/>
            <a:ext cx="3489796" cy="17896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 smtClean="0"/>
              <a:t>Processos:</a:t>
            </a:r>
          </a:p>
          <a:p>
            <a:r>
              <a:rPr lang="pt-BR" sz="1400" dirty="0" smtClean="0"/>
              <a:t>Gerenciamento de Problemas</a:t>
            </a:r>
          </a:p>
          <a:p>
            <a:r>
              <a:rPr lang="pt-BR" sz="1400" dirty="0" smtClean="0"/>
              <a:t>Gerenciamento de Acesso*</a:t>
            </a:r>
          </a:p>
          <a:p>
            <a:r>
              <a:rPr lang="pt-BR" sz="1400" dirty="0" smtClean="0"/>
              <a:t>Gerenciamento de</a:t>
            </a:r>
            <a:r>
              <a:rPr lang="pt-BR" sz="1400" dirty="0"/>
              <a:t> </a:t>
            </a:r>
            <a:r>
              <a:rPr lang="pt-BR" sz="1400" dirty="0" smtClean="0"/>
              <a:t>Incidentes</a:t>
            </a:r>
          </a:p>
          <a:p>
            <a:r>
              <a:rPr lang="pt-BR" sz="1400" dirty="0" smtClean="0"/>
              <a:t>Gerenciamento de Evento*</a:t>
            </a:r>
          </a:p>
          <a:p>
            <a:r>
              <a:rPr lang="pt-BR" sz="1400" dirty="0" smtClean="0"/>
              <a:t>Cumprimento de Requisição*</a:t>
            </a:r>
            <a:endParaRPr lang="pt-B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6140" y="4015605"/>
            <a:ext cx="3489796" cy="17896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 smtClean="0"/>
              <a:t>Funções: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Central de Serviço</a:t>
            </a:r>
          </a:p>
          <a:p>
            <a:r>
              <a:rPr lang="pt-BR" sz="1400" dirty="0" smtClean="0"/>
              <a:t>Gerenciamento Técnico</a:t>
            </a:r>
          </a:p>
          <a:p>
            <a:r>
              <a:rPr lang="pt-BR" sz="1400" dirty="0" smtClean="0"/>
              <a:t>Gerenciamento de Operações de TI</a:t>
            </a:r>
          </a:p>
          <a:p>
            <a:r>
              <a:rPr lang="pt-BR" sz="1400" dirty="0" smtClean="0"/>
              <a:t>Gerenciamento de Aplicativo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6558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Operação de Serviço (</a:t>
            </a:r>
            <a:r>
              <a:rPr lang="hu-HU" sz="2800" b="1" dirty="0"/>
              <a:t>Service Operation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51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6140" y="1340768"/>
            <a:ext cx="5362004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0000"/>
                </a:solidFill>
              </a:rPr>
              <a:t>O propósito desta fase: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Coordenar e executar as atividades e os processos requeridos para entregar e gerenciar os serviços nos níveis acordados para usuários e clientes do negócio </a:t>
            </a:r>
            <a:r>
              <a:rPr lang="pt-BR" sz="1600" dirty="0" smtClean="0"/>
              <a:t>(</a:t>
            </a:r>
            <a:r>
              <a:rPr lang="pt-BR" sz="1600" dirty="0" err="1" smtClean="0"/>
              <a:t>itSMF</a:t>
            </a:r>
            <a:r>
              <a:rPr lang="pt-BR" sz="1600" dirty="0" smtClean="0"/>
              <a:t>, 2007)</a:t>
            </a:r>
          </a:p>
          <a:p>
            <a:endParaRPr lang="pt-BR" sz="1600" dirty="0"/>
          </a:p>
          <a:p>
            <a:r>
              <a:rPr lang="pt-BR" dirty="0" smtClean="0"/>
              <a:t>Objetivos</a:t>
            </a:r>
          </a:p>
          <a:p>
            <a:r>
              <a:rPr lang="pt-BR" sz="1600" dirty="0" smtClean="0"/>
              <a:t>Entrega real de serviços</a:t>
            </a:r>
          </a:p>
          <a:p>
            <a:r>
              <a:rPr lang="pt-BR" sz="1600" dirty="0" smtClean="0"/>
              <a:t>O relacionamento e a satisfação dos clientes são melhorados</a:t>
            </a:r>
          </a:p>
          <a:p>
            <a:r>
              <a:rPr lang="pt-BR" sz="1600" dirty="0" smtClean="0"/>
              <a:t>Do ponto de vista do cliente, é onde o valor real é sentido</a:t>
            </a:r>
          </a:p>
          <a:p>
            <a:endParaRPr lang="pt-B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8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Operação de Serviço (</a:t>
            </a:r>
            <a:r>
              <a:rPr lang="hu-HU" sz="2800" b="1" dirty="0"/>
              <a:t>Service Operation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1340768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Infra-</a:t>
            </a:r>
            <a:r>
              <a:rPr lang="en-US" dirty="0" err="1"/>
              <a:t>e</a:t>
            </a:r>
            <a:r>
              <a:rPr lang="en-US" dirty="0" err="1" smtClean="0"/>
              <a:t>strutura</a:t>
            </a:r>
            <a:r>
              <a:rPr lang="en-US" dirty="0" smtClean="0"/>
              <a:t> de TI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203848" y="1340768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Equipe</a:t>
            </a:r>
            <a:r>
              <a:rPr lang="en-US" dirty="0" smtClean="0"/>
              <a:t> de TI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940152" y="1340768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Usuários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39552" y="2708920"/>
            <a:ext cx="230425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Eventos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75856" y="3284984"/>
            <a:ext cx="230425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Incidente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676728" y="3789040"/>
            <a:ext cx="1359768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Requisição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203848" y="4509120"/>
            <a:ext cx="230425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03848" y="5733256"/>
            <a:ext cx="230425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Mudança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732240" y="5157192"/>
            <a:ext cx="1575792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Solução</a:t>
            </a:r>
            <a:r>
              <a:rPr lang="en-US" dirty="0" smtClean="0"/>
              <a:t> de </a:t>
            </a:r>
            <a:r>
              <a:rPr lang="en-US" dirty="0" err="1" smtClean="0"/>
              <a:t>Contorno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5724128" y="6237312"/>
            <a:ext cx="1440160" cy="4762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(Quint, 2009)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  <a:endCxn id="12" idx="0"/>
          </p:cNvCxnSpPr>
          <p:nvPr/>
        </p:nvCxnSpPr>
        <p:spPr>
          <a:xfrm>
            <a:off x="1691680" y="206084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55976" y="206084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2" idx="3"/>
            <a:endCxn id="13" idx="1"/>
          </p:cNvCxnSpPr>
          <p:nvPr/>
        </p:nvCxnSpPr>
        <p:spPr>
          <a:xfrm>
            <a:off x="2843808" y="3068960"/>
            <a:ext cx="432048" cy="57606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Vertical Scroll 29"/>
          <p:cNvSpPr/>
          <p:nvPr/>
        </p:nvSpPr>
        <p:spPr>
          <a:xfrm>
            <a:off x="6372200" y="2852936"/>
            <a:ext cx="1321304" cy="864096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092280" y="206084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3"/>
          </p:cNvCxnSpPr>
          <p:nvPr/>
        </p:nvCxnSpPr>
        <p:spPr>
          <a:xfrm flipH="1">
            <a:off x="5580112" y="335699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0" idx="3"/>
            <a:endCxn id="14" idx="0"/>
          </p:cNvCxnSpPr>
          <p:nvPr/>
        </p:nvCxnSpPr>
        <p:spPr>
          <a:xfrm rot="10800000" flipH="1" flipV="1">
            <a:off x="7585492" y="3284984"/>
            <a:ext cx="771120" cy="504056"/>
          </a:xfrm>
          <a:prstGeom prst="bentConnector4">
            <a:avLst>
              <a:gd name="adj1" fmla="val 98817"/>
              <a:gd name="adj2" fmla="val 928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0"/>
          </p:cNvCxnSpPr>
          <p:nvPr/>
        </p:nvCxnSpPr>
        <p:spPr>
          <a:xfrm>
            <a:off x="4355976" y="40050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55976" y="52292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8335" y="2037189"/>
            <a:ext cx="11808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Ocorrências</a:t>
            </a:r>
            <a:r>
              <a:rPr lang="en-US" sz="1600" dirty="0" smtClean="0"/>
              <a:t>  </a:t>
            </a:r>
            <a:br>
              <a:rPr lang="en-US" sz="1600" dirty="0" smtClean="0"/>
            </a:br>
            <a:r>
              <a:rPr lang="en-US" sz="1600" dirty="0" err="1" smtClean="0"/>
              <a:t>detectáveis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168260" y="2132856"/>
            <a:ext cx="1107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Falhas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detectadas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1895307" y="3573016"/>
            <a:ext cx="1061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Incidente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23528" y="4005064"/>
            <a:ext cx="1028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Limiar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Excedido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43" name="Isosceles Triangle 42"/>
          <p:cNvSpPr/>
          <p:nvPr/>
        </p:nvSpPr>
        <p:spPr>
          <a:xfrm>
            <a:off x="1043608" y="4509120"/>
            <a:ext cx="720080" cy="79208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1084840" y="5373216"/>
            <a:ext cx="691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Alerta</a:t>
            </a:r>
            <a:endParaRPr lang="en-US" sz="16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403648" y="3441700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33491" y="3933056"/>
            <a:ext cx="14224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Causa</a:t>
            </a:r>
            <a:r>
              <a:rPr lang="en-US" sz="1600" dirty="0" smtClean="0"/>
              <a:t> </a:t>
            </a:r>
            <a:r>
              <a:rPr lang="en-US" sz="1600" dirty="0" err="1" smtClean="0"/>
              <a:t>raiz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desconhecida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2627784" y="5250686"/>
            <a:ext cx="168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Resolve </a:t>
            </a:r>
            <a:r>
              <a:rPr lang="en-US" sz="1600" dirty="0" err="1" smtClean="0"/>
              <a:t>problema</a:t>
            </a:r>
            <a:endParaRPr lang="en-US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508104" y="4941168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45922" y="4572416"/>
            <a:ext cx="12490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Solução</a:t>
            </a:r>
            <a:endParaRPr lang="en-US" sz="1600" dirty="0" smtClean="0"/>
          </a:p>
          <a:p>
            <a:pPr algn="ctr"/>
            <a:r>
              <a:rPr lang="en-US" sz="1600" dirty="0" err="1" smtClean="0"/>
              <a:t>Temporária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292080" y="2060848"/>
            <a:ext cx="17751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Contatam</a:t>
            </a:r>
            <a:r>
              <a:rPr lang="en-US" sz="1600" dirty="0" smtClean="0"/>
              <a:t> a </a:t>
            </a:r>
            <a:br>
              <a:rPr lang="en-US" sz="1600" dirty="0" smtClean="0"/>
            </a:br>
            <a:r>
              <a:rPr lang="en-US" sz="1600" dirty="0" smtClean="0"/>
              <a:t>Central de </a:t>
            </a:r>
            <a:r>
              <a:rPr lang="en-US" sz="1600" dirty="0" err="1" smtClean="0"/>
              <a:t>Serviços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7833877" y="2700208"/>
            <a:ext cx="10586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Outros </a:t>
            </a:r>
            <a:br>
              <a:rPr lang="en-US" sz="1600" dirty="0" smtClean="0"/>
            </a:br>
            <a:r>
              <a:rPr lang="en-US" sz="1600" dirty="0" err="1" smtClean="0"/>
              <a:t>Chamados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5292080" y="2946430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Falha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TI?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731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Operação de Serviço (</a:t>
            </a:r>
            <a:r>
              <a:rPr lang="hu-HU" sz="2800" b="1" dirty="0"/>
              <a:t>Service Operation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1720" y="1412776"/>
            <a:ext cx="360040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Center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51720" y="3068960"/>
            <a:ext cx="3600400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 Desk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51720" y="4725144"/>
            <a:ext cx="360040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Desk</a:t>
            </a:r>
            <a:endParaRPr lang="en-US" dirty="0"/>
          </a:p>
        </p:txBody>
      </p:sp>
      <p:pic>
        <p:nvPicPr>
          <p:cNvPr id="12" name="Picture 11" descr="duvida-direito-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2688301" cy="201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6872" y="2217638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0" y="3933056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06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Operação de Serviço (</a:t>
            </a:r>
            <a:r>
              <a:rPr lang="hu-HU" sz="2800" b="1" dirty="0"/>
              <a:t>Service Operation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1720" y="1412776"/>
            <a:ext cx="360040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Center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51720" y="3068960"/>
            <a:ext cx="3600400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 Desk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51720" y="4725144"/>
            <a:ext cx="360040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Desk</a:t>
            </a:r>
            <a:endParaRPr lang="en-US" dirty="0"/>
          </a:p>
        </p:txBody>
      </p:sp>
      <p:pic>
        <p:nvPicPr>
          <p:cNvPr id="12" name="Picture 11" descr="duvida-direito-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2688301" cy="201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6872" y="2217638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0" y="3933056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67412" y="2420888"/>
            <a:ext cx="2051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7507" y="1988840"/>
            <a:ext cx="95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Vendas</a:t>
            </a:r>
            <a:r>
              <a:rPr lang="en-U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85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Operação de Serviço (</a:t>
            </a:r>
            <a:r>
              <a:rPr lang="hu-HU" sz="2800" b="1" dirty="0"/>
              <a:t>Service Operation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1720" y="1412776"/>
            <a:ext cx="360040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Center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51720" y="3068960"/>
            <a:ext cx="3600400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 Desk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51720" y="4725144"/>
            <a:ext cx="360040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Desk</a:t>
            </a:r>
            <a:endParaRPr lang="en-US" dirty="0"/>
          </a:p>
        </p:txBody>
      </p:sp>
      <p:pic>
        <p:nvPicPr>
          <p:cNvPr id="12" name="Picture 11" descr="duvida-direito-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2688301" cy="201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6872" y="2217638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0" y="3933056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645024"/>
            <a:ext cx="2051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8875" y="3234462"/>
            <a:ext cx="104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Incidentes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67412" y="2420888"/>
            <a:ext cx="2051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7507" y="1988840"/>
            <a:ext cx="95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Vendas</a:t>
            </a:r>
            <a:r>
              <a:rPr lang="en-U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109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Operação de Serviço (</a:t>
            </a:r>
            <a:r>
              <a:rPr lang="hu-HU" sz="2800" b="1" dirty="0"/>
              <a:t>Service Operation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1720" y="1412776"/>
            <a:ext cx="360040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Center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51720" y="3068960"/>
            <a:ext cx="3600400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 Desk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51720" y="4725144"/>
            <a:ext cx="360040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Desk</a:t>
            </a:r>
            <a:endParaRPr lang="en-US" dirty="0"/>
          </a:p>
        </p:txBody>
      </p:sp>
      <p:pic>
        <p:nvPicPr>
          <p:cNvPr id="12" name="Picture 11" descr="duvida-direito-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2688301" cy="201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6872" y="2217638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0" y="3933056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05512" y="5661248"/>
            <a:ext cx="3358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0112" y="5301208"/>
            <a:ext cx="3488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Incidentes</a:t>
            </a:r>
            <a:r>
              <a:rPr lang="en-US" sz="1600" dirty="0" smtClean="0"/>
              <a:t> </a:t>
            </a:r>
            <a:r>
              <a:rPr lang="en-US" sz="1600" dirty="0" err="1" smtClean="0"/>
              <a:t>menores</a:t>
            </a:r>
            <a:r>
              <a:rPr lang="en-US" sz="1600" dirty="0" smtClean="0"/>
              <a:t>, </a:t>
            </a:r>
            <a:r>
              <a:rPr lang="en-US" sz="1600" dirty="0" err="1" smtClean="0"/>
              <a:t>acesso</a:t>
            </a:r>
            <a:r>
              <a:rPr lang="en-US" sz="1600" dirty="0" smtClean="0"/>
              <a:t>, </a:t>
            </a:r>
            <a:r>
              <a:rPr lang="en-US" sz="1600" dirty="0" err="1" smtClean="0"/>
              <a:t>liberação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645024"/>
            <a:ext cx="2051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8875" y="3234462"/>
            <a:ext cx="104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Incidentes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67412" y="2420888"/>
            <a:ext cx="2051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7507" y="1988840"/>
            <a:ext cx="95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Vendas</a:t>
            </a:r>
            <a:r>
              <a:rPr lang="en-U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918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sz="2800" b="1" dirty="0"/>
              <a:t>Operação de Serviço (</a:t>
            </a:r>
            <a:r>
              <a:rPr lang="hu-HU" sz="2800" b="1" dirty="0"/>
              <a:t>Service Operation</a:t>
            </a:r>
            <a:r>
              <a:rPr lang="pt-BR" sz="2800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1720" y="1412776"/>
            <a:ext cx="360040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Center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51720" y="3068960"/>
            <a:ext cx="3600400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 Desk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51720" y="4725144"/>
            <a:ext cx="360040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Desk</a:t>
            </a:r>
            <a:endParaRPr lang="en-US" dirty="0"/>
          </a:p>
        </p:txBody>
      </p:sp>
      <p:pic>
        <p:nvPicPr>
          <p:cNvPr id="12" name="Picture 11" descr="duvida-direito-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2688301" cy="201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6872" y="2217638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0" y="3933056"/>
            <a:ext cx="71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05512" y="5661248"/>
            <a:ext cx="3358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0112" y="5301208"/>
            <a:ext cx="3488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Incidentes</a:t>
            </a:r>
            <a:r>
              <a:rPr lang="en-US" sz="1600" dirty="0" smtClean="0"/>
              <a:t> </a:t>
            </a:r>
            <a:r>
              <a:rPr lang="en-US" sz="1600" dirty="0" err="1" smtClean="0"/>
              <a:t>menores</a:t>
            </a:r>
            <a:r>
              <a:rPr lang="en-US" sz="1600" dirty="0" smtClean="0"/>
              <a:t>, </a:t>
            </a:r>
            <a:r>
              <a:rPr lang="en-US" sz="1600" dirty="0" err="1" smtClean="0"/>
              <a:t>acesso</a:t>
            </a:r>
            <a:r>
              <a:rPr lang="en-US" sz="1600" dirty="0" smtClean="0"/>
              <a:t>, </a:t>
            </a:r>
            <a:r>
              <a:rPr lang="en-US" sz="1600" dirty="0" err="1" smtClean="0"/>
              <a:t>liberação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645024"/>
            <a:ext cx="2051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8875" y="3234462"/>
            <a:ext cx="104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Incidentes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67412" y="2420888"/>
            <a:ext cx="2051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7507" y="1988840"/>
            <a:ext cx="95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Vendas</a:t>
            </a:r>
            <a:r>
              <a:rPr lang="en-U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236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58</a:t>
            </a:fld>
            <a:endParaRPr lang="pt-BR"/>
          </a:p>
        </p:txBody>
      </p:sp>
      <p:pic>
        <p:nvPicPr>
          <p:cNvPr id="4" name="Picture 3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968552" cy="4968552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5580112" y="5617046"/>
            <a:ext cx="3327475" cy="4762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itSMF</a:t>
            </a:r>
            <a:r>
              <a:rPr lang="en-US" dirty="0" smtClean="0"/>
              <a:t>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Estrutura</a:t>
            </a:r>
            <a:r>
              <a:rPr lang="en-US" b="1" dirty="0"/>
              <a:t> d</a:t>
            </a:r>
            <a:r>
              <a:rPr lang="x-none" b="1" dirty="0"/>
              <a:t>a ITIL</a:t>
            </a:r>
            <a:r>
              <a:rPr lang="pt-BR" b="1" dirty="0"/>
              <a:t>®</a:t>
            </a:r>
            <a:endParaRPr lang="x-non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59</a:t>
            </a:fld>
            <a:endParaRPr lang="pt-BR"/>
          </a:p>
        </p:txBody>
      </p:sp>
      <p:pic>
        <p:nvPicPr>
          <p:cNvPr id="6" name="Picture 5" descr="itil_v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20888"/>
            <a:ext cx="2160240" cy="2160240"/>
          </a:xfrm>
          <a:prstGeom prst="rect">
            <a:avLst/>
          </a:prstGeom>
        </p:spPr>
      </p:pic>
      <p:sp>
        <p:nvSpPr>
          <p:cNvPr id="7" name="Espaço Reservado para Conteúdo 7"/>
          <p:cNvSpPr txBox="1">
            <a:spLocks/>
          </p:cNvSpPr>
          <p:nvPr/>
        </p:nvSpPr>
        <p:spPr>
          <a:xfrm>
            <a:off x="493712" y="1556792"/>
            <a:ext cx="8182744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200" b="1" dirty="0"/>
              <a:t>Melhoria contínua do serviço </a:t>
            </a:r>
            <a:r>
              <a:rPr lang="pt-BR" sz="2200" b="1" dirty="0" smtClean="0"/>
              <a:t>(</a:t>
            </a:r>
            <a:r>
              <a:rPr lang="pt-BR" sz="2200" b="1" dirty="0" err="1"/>
              <a:t>Continual</a:t>
            </a:r>
            <a:r>
              <a:rPr lang="pt-BR" sz="2200" b="1" dirty="0"/>
              <a:t> Service </a:t>
            </a:r>
            <a:r>
              <a:rPr lang="pt-BR" sz="2200" b="1" dirty="0" err="1"/>
              <a:t>Improvement</a:t>
            </a:r>
            <a:r>
              <a:rPr lang="pt-BR" sz="2200" b="1" dirty="0"/>
              <a:t>)</a:t>
            </a:r>
          </a:p>
          <a:p>
            <a:pPr marL="0" indent="0">
              <a:spcAft>
                <a:spcPts val="600"/>
              </a:spcAft>
              <a:buNone/>
            </a:pPr>
            <a:endParaRPr lang="pt-BR" sz="2200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6140" y="2348880"/>
            <a:ext cx="5938068" cy="35283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meta do CSI (</a:t>
            </a:r>
            <a:r>
              <a:rPr lang="pt-BR" i="1" dirty="0" err="1"/>
              <a:t>Continual</a:t>
            </a:r>
            <a:r>
              <a:rPr lang="pt-BR" i="1" dirty="0"/>
              <a:t> Service </a:t>
            </a:r>
            <a:r>
              <a:rPr lang="pt-BR" i="1" dirty="0" err="1"/>
              <a:t>Improvement</a:t>
            </a:r>
            <a:r>
              <a:rPr lang="pt-BR" dirty="0"/>
              <a:t>) é ajustar e reajustar serviços de TI às mudanças contínuas do negócio através da identificação e implementação de melhorias aos serviços de TI que apoiam processos </a:t>
            </a:r>
            <a:r>
              <a:rPr lang="pt-BR" dirty="0" smtClean="0"/>
              <a:t>de negócio </a:t>
            </a:r>
            <a:r>
              <a:rPr lang="pt-BR" sz="1600" dirty="0" smtClean="0"/>
              <a:t>(</a:t>
            </a:r>
            <a:r>
              <a:rPr lang="pt-BR" sz="1600" dirty="0" err="1" smtClean="0"/>
              <a:t>itSMF</a:t>
            </a:r>
            <a:r>
              <a:rPr lang="pt-BR" sz="1600" dirty="0" smtClean="0"/>
              <a:t>, 2007)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Para gerenciar melhorias, o CSI deve definir claramente o que deve ser controlado e medido.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49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2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1884"/>
            <a:ext cx="8229600" cy="40873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dirty="0" smtClean="0">
                <a:latin typeface="Arial"/>
              </a:rPr>
              <a:t>				</a:t>
            </a:r>
            <a:r>
              <a:rPr lang="ja-JP" altLang="pt-BR" dirty="0">
                <a:latin typeface="Arial"/>
              </a:rPr>
              <a:t>“</a:t>
            </a:r>
            <a:r>
              <a:rPr lang="pt-BR" dirty="0"/>
              <a:t>Capacidade organizacional exercida pela </a:t>
            </a:r>
            <a:r>
              <a:rPr lang="pt-BR" dirty="0" smtClean="0"/>
              <a:t>			alta </a:t>
            </a:r>
            <a:r>
              <a:rPr lang="pt-BR" dirty="0"/>
              <a:t>direção, gerência de negócios e </a:t>
            </a:r>
            <a:r>
              <a:rPr lang="pt-BR" dirty="0" smtClean="0"/>
              <a:t>				gerência </a:t>
            </a:r>
            <a:r>
              <a:rPr lang="pt-BR" dirty="0"/>
              <a:t>de TI para controlar a formulação </a:t>
            </a:r>
            <a:r>
              <a:rPr lang="pt-BR" dirty="0" smtClean="0"/>
              <a:t>			e </a:t>
            </a:r>
            <a:r>
              <a:rPr lang="pt-BR" dirty="0"/>
              <a:t>implementação da estratégia de TI e, </a:t>
            </a:r>
            <a:r>
              <a:rPr lang="pt-BR" dirty="0" smtClean="0"/>
              <a:t>				com </a:t>
            </a:r>
            <a:r>
              <a:rPr lang="pt-BR" dirty="0"/>
              <a:t>isso, assegurar o alinhamento entre </a:t>
            </a:r>
            <a:r>
              <a:rPr lang="pt-BR" dirty="0" smtClean="0"/>
              <a:t>			negócios </a:t>
            </a:r>
            <a:r>
              <a:rPr lang="pt-BR" dirty="0"/>
              <a:t>e TI</a:t>
            </a:r>
            <a:r>
              <a:rPr lang="ja-JP" altLang="pt-BR" dirty="0">
                <a:latin typeface="Arial"/>
              </a:rPr>
              <a:t>”</a:t>
            </a:r>
            <a:endParaRPr lang="pt-BR" dirty="0"/>
          </a:p>
          <a:p>
            <a:pPr lvl="3" algn="r">
              <a:lnSpc>
                <a:spcPct val="90000"/>
              </a:lnSpc>
              <a:buFontTx/>
              <a:buNone/>
            </a:pPr>
            <a:r>
              <a:rPr lang="pt-BR" dirty="0"/>
              <a:t>(Van </a:t>
            </a:r>
            <a:r>
              <a:rPr lang="pt-BR" dirty="0" err="1"/>
              <a:t>Grembergen</a:t>
            </a:r>
            <a:r>
              <a:rPr lang="pt-BR" dirty="0"/>
              <a:t>, 2004)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BR" dirty="0"/>
              <a:t>	</a:t>
            </a:r>
            <a:r>
              <a:rPr lang="pt-BR" dirty="0" smtClean="0"/>
              <a:t>			</a:t>
            </a:r>
            <a:r>
              <a:rPr lang="ja-JP" altLang="pt-BR" dirty="0" smtClean="0">
                <a:latin typeface="Arial"/>
              </a:rPr>
              <a:t>“</a:t>
            </a:r>
            <a:r>
              <a:rPr lang="pt-BR" dirty="0"/>
              <a:t>Responsabilidade da alta direção, consiste </a:t>
            </a:r>
            <a:br>
              <a:rPr lang="pt-BR" dirty="0"/>
            </a:br>
            <a:r>
              <a:rPr lang="pt-BR" dirty="0" smtClean="0"/>
              <a:t>			em </a:t>
            </a:r>
            <a:r>
              <a:rPr lang="pt-BR" dirty="0"/>
              <a:t>liderança, estruturas organizacionais e </a:t>
            </a:r>
            <a:r>
              <a:rPr lang="pt-BR" dirty="0" smtClean="0"/>
              <a:t>			processos </a:t>
            </a:r>
            <a:r>
              <a:rPr lang="pt-BR" dirty="0"/>
              <a:t>que garantem que a TI corporativa </a:t>
            </a:r>
            <a:r>
              <a:rPr lang="pt-BR" dirty="0" smtClean="0"/>
              <a:t>			sustenta </a:t>
            </a:r>
            <a:r>
              <a:rPr lang="pt-BR" dirty="0"/>
              <a:t>e estende as estratégias e objetivos </a:t>
            </a:r>
            <a:r>
              <a:rPr lang="pt-BR" dirty="0" smtClean="0"/>
              <a:t>			da </a:t>
            </a:r>
            <a:r>
              <a:rPr lang="pt-BR" dirty="0"/>
              <a:t>organização</a:t>
            </a:r>
            <a:r>
              <a:rPr lang="ja-JP" altLang="pt-BR" dirty="0">
                <a:latin typeface="Arial"/>
              </a:rPr>
              <a:t>”</a:t>
            </a:r>
            <a:endParaRPr lang="pt-BR" dirty="0"/>
          </a:p>
          <a:p>
            <a:pPr lvl="3" algn="r">
              <a:lnSpc>
                <a:spcPct val="90000"/>
              </a:lnSpc>
              <a:buFontTx/>
              <a:buNone/>
            </a:pPr>
            <a:r>
              <a:rPr lang="pt-BR" dirty="0"/>
              <a:t>(IT </a:t>
            </a:r>
            <a:r>
              <a:rPr lang="pt-BR" dirty="0" err="1"/>
              <a:t>Governance</a:t>
            </a:r>
            <a:r>
              <a:rPr lang="pt-BR" dirty="0"/>
              <a:t> </a:t>
            </a:r>
            <a:r>
              <a:rPr lang="pt-BR" dirty="0" err="1"/>
              <a:t>Institute</a:t>
            </a:r>
            <a:r>
              <a:rPr lang="pt-BR" dirty="0"/>
              <a:t>, 2003)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115064" cy="654032"/>
          </a:xfrm>
        </p:spPr>
        <p:txBody>
          <a:bodyPr/>
          <a:lstStyle/>
          <a:p>
            <a:r>
              <a:rPr lang="en-US" b="1" dirty="0" smtClean="0"/>
              <a:t>O </a:t>
            </a:r>
            <a:r>
              <a:rPr lang="en-US" b="1" dirty="0" err="1"/>
              <a:t>q</a:t>
            </a:r>
            <a:r>
              <a:rPr lang="en-US" b="1" dirty="0" err="1" smtClean="0"/>
              <a:t>ue</a:t>
            </a:r>
            <a:r>
              <a:rPr lang="en-US" b="1" dirty="0" smtClean="0"/>
              <a:t> </a:t>
            </a:r>
            <a:r>
              <a:rPr lang="en-US" b="1" dirty="0" err="1" smtClean="0"/>
              <a:t>é</a:t>
            </a:r>
            <a:r>
              <a:rPr lang="en-US" b="1" dirty="0" smtClean="0"/>
              <a:t> </a:t>
            </a:r>
            <a:r>
              <a:rPr lang="en-US" b="1" dirty="0" err="1" smtClean="0"/>
              <a:t>Governança</a:t>
            </a:r>
            <a:r>
              <a:rPr lang="en-US" b="1" dirty="0" smtClean="0"/>
              <a:t> de TI?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606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Enfim</a:t>
            </a:r>
            <a:r>
              <a:rPr lang="en-US" b="1" dirty="0" smtClean="0"/>
              <a:t>…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desafios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60</a:t>
            </a:fld>
            <a:endParaRPr lang="pt-BR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580112" y="5373216"/>
            <a:ext cx="3327475" cy="4762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(IT Governance Institute, 2003)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711349"/>
            <a:ext cx="8229600" cy="32298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Aproveitar a capacidade da TI de impulsionar e transformar as práticas de negócios</a:t>
            </a:r>
          </a:p>
          <a:p>
            <a:r>
              <a:rPr lang="pt-BR" dirty="0" smtClean="0"/>
              <a:t>Garantir o retorno dos investimentos em TI, por meio do  equilíbrio entre o valor da informação e os custos de TI</a:t>
            </a:r>
          </a:p>
          <a:p>
            <a:r>
              <a:rPr lang="pt-BR" dirty="0" smtClean="0"/>
              <a:t>Gerenciar os riscos gerados pela dependência de elementos fora do controle direto da organização</a:t>
            </a:r>
          </a:p>
          <a:p>
            <a:r>
              <a:rPr lang="pt-BR" dirty="0" smtClean="0"/>
              <a:t>Evitar as falhas de TI, que cada vez mais prejudicam o valor e a reputação da organização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64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Considerações</a:t>
            </a:r>
            <a:r>
              <a:rPr lang="en-US" b="1" dirty="0" smtClean="0"/>
              <a:t> </a:t>
            </a:r>
            <a:r>
              <a:rPr lang="en-US" b="1" dirty="0" err="1" smtClean="0"/>
              <a:t>finais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24297" y="1495325"/>
            <a:ext cx="7304087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sz="2800" dirty="0" smtClean="0"/>
              <a:t>	Governança é o </a:t>
            </a:r>
            <a:r>
              <a:rPr lang="pt-BR" sz="2800" dirty="0" smtClean="0">
                <a:solidFill>
                  <a:srgbClr val="FF0000"/>
                </a:solidFill>
              </a:rPr>
              <a:t>conjunto de estruturas </a:t>
            </a:r>
            <a:r>
              <a:rPr lang="pt-BR" sz="2800" dirty="0" smtClean="0"/>
              <a:t>organizacionais e processos que </a:t>
            </a:r>
            <a:r>
              <a:rPr lang="pt-BR" sz="2800" dirty="0" smtClean="0">
                <a:solidFill>
                  <a:srgbClr val="FF0000"/>
                </a:solidFill>
              </a:rPr>
              <a:t>envolvem </a:t>
            </a:r>
            <a:r>
              <a:rPr lang="pt-BR" sz="2800" dirty="0" smtClean="0"/>
              <a:t>a alta gestão, gerentes de </a:t>
            </a:r>
            <a:r>
              <a:rPr lang="pt-BR" sz="2800" dirty="0" smtClean="0">
                <a:solidFill>
                  <a:srgbClr val="FF0000"/>
                </a:solidFill>
              </a:rPr>
              <a:t>TI </a:t>
            </a:r>
            <a:r>
              <a:rPr lang="pt-BR" sz="2800" dirty="0" smtClean="0"/>
              <a:t>e gerentes de </a:t>
            </a:r>
            <a:r>
              <a:rPr lang="pt-BR" sz="2800" dirty="0" smtClean="0">
                <a:solidFill>
                  <a:srgbClr val="FF0000"/>
                </a:solidFill>
              </a:rPr>
              <a:t>negócio</a:t>
            </a:r>
            <a:r>
              <a:rPr lang="pt-BR" sz="2800" dirty="0" smtClean="0"/>
              <a:t> na tomada de decisões sobre o </a:t>
            </a:r>
            <a:r>
              <a:rPr lang="pt-BR" sz="2800" dirty="0" smtClean="0">
                <a:solidFill>
                  <a:srgbClr val="FF0000"/>
                </a:solidFill>
              </a:rPr>
              <a:t>uso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FF0000"/>
                </a:solidFill>
              </a:rPr>
              <a:t>de TI</a:t>
            </a:r>
            <a:r>
              <a:rPr lang="pt-BR" sz="2800" dirty="0" smtClean="0"/>
              <a:t>, na </a:t>
            </a:r>
            <a:r>
              <a:rPr lang="pt-BR" sz="2800" dirty="0" smtClean="0">
                <a:solidFill>
                  <a:srgbClr val="FF0000"/>
                </a:solidFill>
              </a:rPr>
              <a:t>coordenação</a:t>
            </a:r>
            <a:r>
              <a:rPr lang="pt-BR" sz="2800" dirty="0" smtClean="0"/>
              <a:t> das ações decorrentes de tais </a:t>
            </a:r>
            <a:r>
              <a:rPr lang="pt-BR" sz="2800" dirty="0" smtClean="0">
                <a:solidFill>
                  <a:srgbClr val="FF0000"/>
                </a:solidFill>
              </a:rPr>
              <a:t>decisões </a:t>
            </a:r>
            <a:r>
              <a:rPr lang="pt-BR" sz="2800" dirty="0" smtClean="0"/>
              <a:t>e no </a:t>
            </a:r>
            <a:r>
              <a:rPr lang="pt-BR" sz="2800" dirty="0" smtClean="0">
                <a:solidFill>
                  <a:srgbClr val="FF0000"/>
                </a:solidFill>
              </a:rPr>
              <a:t>monitoramento </a:t>
            </a:r>
            <a:r>
              <a:rPr lang="pt-BR" sz="2800" dirty="0" smtClean="0"/>
              <a:t>de seus </a:t>
            </a:r>
            <a:r>
              <a:rPr lang="pt-BR" sz="2800" dirty="0" smtClean="0">
                <a:solidFill>
                  <a:srgbClr val="FF0000"/>
                </a:solidFill>
              </a:rPr>
              <a:t>resultados</a:t>
            </a:r>
            <a:r>
              <a:rPr lang="pt-BR" sz="2800" dirty="0" smtClean="0"/>
              <a:t>, com o </a:t>
            </a:r>
            <a:r>
              <a:rPr lang="pt-BR" sz="2800" dirty="0" smtClean="0">
                <a:solidFill>
                  <a:srgbClr val="FF0000"/>
                </a:solidFill>
              </a:rPr>
              <a:t>objetivo </a:t>
            </a:r>
            <a:r>
              <a:rPr lang="pt-BR" sz="2800" dirty="0" smtClean="0"/>
              <a:t>de promover o </a:t>
            </a:r>
            <a:r>
              <a:rPr lang="pt-BR" sz="2800" dirty="0" smtClean="0">
                <a:solidFill>
                  <a:srgbClr val="FF0000"/>
                </a:solidFill>
              </a:rPr>
              <a:t>alinhamento </a:t>
            </a:r>
            <a:r>
              <a:rPr lang="pt-BR" sz="2800" dirty="0" smtClean="0"/>
              <a:t>entre estratégias e operações das áreas de </a:t>
            </a:r>
            <a:r>
              <a:rPr lang="pt-BR" sz="2800" dirty="0" smtClean="0">
                <a:solidFill>
                  <a:srgbClr val="FF0000"/>
                </a:solidFill>
              </a:rPr>
              <a:t>TI</a:t>
            </a:r>
            <a:r>
              <a:rPr lang="pt-BR" sz="2800" dirty="0" smtClean="0"/>
              <a:t> e de </a:t>
            </a:r>
            <a:r>
              <a:rPr lang="pt-BR" sz="2800" dirty="0" smtClean="0">
                <a:solidFill>
                  <a:srgbClr val="FF0000"/>
                </a:solidFill>
              </a:rPr>
              <a:t>negócios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447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Referências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62</a:t>
            </a:fld>
            <a:endParaRPr lang="pt-B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ITIL </a:t>
            </a:r>
            <a:r>
              <a:rPr lang="pt-BR" b="1" dirty="0" err="1" smtClean="0"/>
              <a:t>Official</a:t>
            </a:r>
            <a:r>
              <a:rPr lang="pt-BR" b="1" dirty="0" smtClean="0"/>
              <a:t>, 2007</a:t>
            </a:r>
            <a:r>
              <a:rPr lang="pt-BR" dirty="0" smtClean="0"/>
              <a:t>. Disponível em: &lt;</a:t>
            </a: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://www.itil-officialsite.com/AboutITIL/</a:t>
            </a:r>
            <a:r>
              <a:rPr lang="pl-PL" dirty="0" smtClean="0">
                <a:hlinkClick r:id="rId2"/>
              </a:rPr>
              <a:t>WhatisITIL.aspx</a:t>
            </a:r>
            <a:r>
              <a:rPr lang="pl-PL" dirty="0" smtClean="0"/>
              <a:t>&gt;. </a:t>
            </a:r>
            <a:r>
              <a:rPr lang="pl-PL" dirty="0" err="1" smtClean="0"/>
              <a:t>Acesso</a:t>
            </a:r>
            <a:r>
              <a:rPr lang="pl-PL" dirty="0" smtClean="0"/>
              <a:t> em 13 set. 2012.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GTI.</a:t>
            </a:r>
            <a:r>
              <a:rPr lang="pl-PL" b="1" dirty="0" smtClean="0"/>
              <a:t> </a:t>
            </a:r>
            <a:r>
              <a:rPr lang="pl-PL" b="1" dirty="0" err="1" smtClean="0"/>
              <a:t>Governança</a:t>
            </a:r>
            <a:r>
              <a:rPr lang="pl-PL" b="1" dirty="0" smtClean="0"/>
              <a:t> de TI, 2012.</a:t>
            </a:r>
            <a:r>
              <a:rPr lang="pl-PL" dirty="0" smtClean="0"/>
              <a:t> </a:t>
            </a:r>
            <a:r>
              <a:rPr lang="pl-PL" dirty="0" err="1" smtClean="0"/>
              <a:t>Disponível</a:t>
            </a:r>
            <a:r>
              <a:rPr lang="pl-PL" dirty="0" smtClean="0"/>
              <a:t> em: &lt;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://www.governancadeti.com/2012/02/catalogo-de-servicos-de-ti-%E2%80%93-parte-ii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&gt;.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15 set. 2012.</a:t>
            </a:r>
          </a:p>
          <a:p>
            <a:r>
              <a:rPr lang="en-US" dirty="0" smtClean="0"/>
              <a:t>G. QUINT. </a:t>
            </a:r>
            <a:r>
              <a:rPr lang="en-US" b="1" dirty="0" smtClean="0"/>
              <a:t>Quint Group</a:t>
            </a:r>
            <a:r>
              <a:rPr lang="en-US" dirty="0" smtClean="0"/>
              <a:t>, </a:t>
            </a:r>
            <a:r>
              <a:rPr lang="en-US" b="1" dirty="0" smtClean="0"/>
              <a:t>2009</a:t>
            </a:r>
            <a:r>
              <a:rPr lang="en-US" dirty="0" smtClean="0"/>
              <a:t>.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: &lt;  </a:t>
            </a:r>
            <a:r>
              <a:rPr lang="en-US" dirty="0">
                <a:hlinkClick r:id="rId4"/>
              </a:rPr>
              <a:t>http://www.quintgroup.com.br/index.php/press/white-</a:t>
            </a:r>
            <a:r>
              <a:rPr lang="en-US" dirty="0" smtClean="0">
                <a:hlinkClick r:id="rId4"/>
              </a:rPr>
              <a:t>papers</a:t>
            </a:r>
            <a:r>
              <a:rPr lang="en-US" dirty="0" smtClean="0"/>
              <a:t>&gt;.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17 set 2012.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3809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Referências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00" dirty="0" smtClean="0"/>
              <a:t>WEILL, PETER; ROSS, Jeanne W. </a:t>
            </a:r>
            <a:r>
              <a:rPr lang="pt-BR" sz="2100" b="1" dirty="0" smtClean="0"/>
              <a:t>Governança de TI, 2006</a:t>
            </a:r>
            <a:r>
              <a:rPr lang="pt-BR" sz="2100" dirty="0" smtClean="0"/>
              <a:t>.  Tecnologia da Informação. São Paulo. M. Books do Brasil Editora Ltda.</a:t>
            </a:r>
            <a:r>
              <a:rPr lang="pl-PL" sz="2100" dirty="0" smtClean="0"/>
              <a:t/>
            </a:r>
            <a:br>
              <a:rPr lang="pl-PL" sz="2100" dirty="0" smtClean="0"/>
            </a:br>
            <a:endParaRPr lang="pl-PL" sz="2100" dirty="0" smtClean="0"/>
          </a:p>
          <a:p>
            <a:r>
              <a:rPr lang="pl-PL" sz="2100" dirty="0" smtClean="0"/>
              <a:t>FORREST. </a:t>
            </a:r>
            <a:r>
              <a:rPr lang="en-US" sz="2100" b="1" dirty="0" smtClean="0"/>
              <a:t>Forrester Measuring The Business Value of IT, 2006</a:t>
            </a:r>
            <a:r>
              <a:rPr lang="pl-PL" sz="2100" dirty="0" smtClean="0"/>
              <a:t>.</a:t>
            </a:r>
            <a:r>
              <a:rPr lang="pl-PL" sz="2100" b="1" dirty="0" smtClean="0"/>
              <a:t> </a:t>
            </a:r>
            <a:r>
              <a:rPr lang="pl-PL" sz="2100" dirty="0" err="1" smtClean="0"/>
              <a:t>Disponível</a:t>
            </a:r>
            <a:r>
              <a:rPr lang="pl-PL" sz="2100" dirty="0" smtClean="0"/>
              <a:t> em: &lt;http</a:t>
            </a:r>
            <a:r>
              <a:rPr lang="pl-PL" sz="2100" dirty="0"/>
              <a:t>://http://</a:t>
            </a:r>
            <a:r>
              <a:rPr lang="pl-PL" sz="2100" dirty="0" err="1" smtClean="0"/>
              <a:t>www.forrester.com</a:t>
            </a:r>
            <a:r>
              <a:rPr lang="pl-PL" sz="2100" dirty="0" smtClean="0"/>
              <a:t>&gt;. </a:t>
            </a:r>
            <a:r>
              <a:rPr lang="pl-PL" sz="2100" dirty="0" err="1" smtClean="0"/>
              <a:t>Acesso</a:t>
            </a:r>
            <a:r>
              <a:rPr lang="pl-PL" sz="2100" dirty="0" smtClean="0"/>
              <a:t> em: 13 set. 2012.</a:t>
            </a:r>
          </a:p>
          <a:p>
            <a:endParaRPr lang="pl-PL" sz="2100" dirty="0"/>
          </a:p>
          <a:p>
            <a:r>
              <a:rPr lang="pl-PL" sz="2100" dirty="0" smtClean="0"/>
              <a:t>GREMBERGEN, W. </a:t>
            </a:r>
            <a:r>
              <a:rPr lang="en-US" sz="2100" b="1" dirty="0"/>
              <a:t>The Balanced Scorecard and IT </a:t>
            </a:r>
            <a:r>
              <a:rPr lang="en-US" sz="2100" b="1" dirty="0" smtClean="0"/>
              <a:t>Governance, 2004. </a:t>
            </a:r>
            <a:r>
              <a:rPr lang="en-US" sz="2100" dirty="0" smtClean="0"/>
              <a:t> Information Systems Control Journal.</a:t>
            </a:r>
          </a:p>
          <a:p>
            <a:endParaRPr lang="en-US" sz="2100" dirty="0"/>
          </a:p>
          <a:p>
            <a:r>
              <a:rPr lang="nl-NL" sz="2100" b="1" dirty="0" smtClean="0"/>
              <a:t>Pink </a:t>
            </a:r>
            <a:r>
              <a:rPr lang="nl-NL" sz="2100" b="1" dirty="0" err="1" smtClean="0"/>
              <a:t>Elephant</a:t>
            </a:r>
            <a:r>
              <a:rPr lang="nl-NL" sz="2100" dirty="0" smtClean="0"/>
              <a:t>. </a:t>
            </a:r>
            <a:r>
              <a:rPr lang="nl-NL" sz="2100" dirty="0" err="1" smtClean="0"/>
              <a:t>Disponível</a:t>
            </a:r>
            <a:r>
              <a:rPr lang="nl-NL" sz="2100" dirty="0" smtClean="0"/>
              <a:t> </a:t>
            </a:r>
            <a:r>
              <a:rPr lang="nl-NL" sz="2100" dirty="0" err="1" smtClean="0"/>
              <a:t>em</a:t>
            </a:r>
            <a:r>
              <a:rPr lang="nl-NL" sz="2100" dirty="0" smtClean="0"/>
              <a:t>: &lt;http</a:t>
            </a:r>
            <a:r>
              <a:rPr lang="nl-NL" sz="2100" dirty="0"/>
              <a:t>://</a:t>
            </a:r>
            <a:r>
              <a:rPr lang="nl-NL" sz="2100" dirty="0" err="1"/>
              <a:t>www.pinkelephant.com</a:t>
            </a:r>
            <a:r>
              <a:rPr lang="nl-NL" sz="2100" dirty="0"/>
              <a:t>/</a:t>
            </a:r>
            <a:r>
              <a:rPr lang="nl-NL" sz="2100" dirty="0" err="1"/>
              <a:t>ResourceCenter</a:t>
            </a:r>
            <a:r>
              <a:rPr lang="nl-NL" sz="2100" dirty="0" smtClean="0"/>
              <a:t>/&gt;. </a:t>
            </a:r>
            <a:r>
              <a:rPr lang="nl-NL" sz="2100" dirty="0" err="1" smtClean="0"/>
              <a:t>Acesso</a:t>
            </a:r>
            <a:r>
              <a:rPr lang="nl-NL" sz="2100" dirty="0" smtClean="0"/>
              <a:t> </a:t>
            </a:r>
            <a:r>
              <a:rPr lang="nl-NL" sz="2100" dirty="0" err="1" smtClean="0"/>
              <a:t>em</a:t>
            </a:r>
            <a:r>
              <a:rPr lang="nl-NL" sz="2100" dirty="0" smtClean="0"/>
              <a:t>: 30 </a:t>
            </a:r>
            <a:r>
              <a:rPr lang="nl-NL" sz="2100" dirty="0" err="1" smtClean="0"/>
              <a:t>ago</a:t>
            </a:r>
            <a:r>
              <a:rPr lang="nl-NL" sz="2100" dirty="0" smtClean="0"/>
              <a:t>. 2012. </a:t>
            </a:r>
            <a:endParaRPr lang="en-US" sz="2100" dirty="0" smtClean="0"/>
          </a:p>
          <a:p>
            <a:endParaRPr lang="en-US" sz="2100" dirty="0"/>
          </a:p>
          <a:p>
            <a:endParaRPr lang="pl-PL" sz="2100" dirty="0" smtClean="0"/>
          </a:p>
        </p:txBody>
      </p:sp>
    </p:spTree>
    <p:extLst>
      <p:ext uri="{BB962C8B-B14F-4D97-AF65-F5344CB8AC3E}">
        <p14:creationId xmlns:p14="http://schemas.microsoft.com/office/powerpoint/2010/main" val="255042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5996557" y="5661248"/>
            <a:ext cx="3255963" cy="4762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(Van </a:t>
            </a:r>
            <a:r>
              <a:rPr lang="en-US" dirty="0" err="1" smtClean="0"/>
              <a:t>Grembergen</a:t>
            </a:r>
            <a:r>
              <a:rPr lang="en-US" dirty="0" smtClean="0"/>
              <a:t>, 2004)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920038" cy="1143000"/>
          </a:xfrm>
        </p:spPr>
        <p:txBody>
          <a:bodyPr/>
          <a:lstStyle/>
          <a:p>
            <a:r>
              <a:rPr lang="pt-BR" b="1" dirty="0"/>
              <a:t>Gestão </a:t>
            </a:r>
            <a:r>
              <a:rPr lang="pt-BR" b="1" dirty="0" err="1"/>
              <a:t>x</a:t>
            </a:r>
            <a:r>
              <a:rPr lang="pt-BR" b="1" dirty="0"/>
              <a:t> Governança de TI</a:t>
            </a:r>
          </a:p>
        </p:txBody>
      </p:sp>
    </p:spTree>
    <p:extLst>
      <p:ext uri="{BB962C8B-B14F-4D97-AF65-F5344CB8AC3E}">
        <p14:creationId xmlns:p14="http://schemas.microsoft.com/office/powerpoint/2010/main" val="117699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487D-ACBE-45DD-9689-1F28223ADB32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5996557" y="5661248"/>
            <a:ext cx="3255963" cy="4762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(Van </a:t>
            </a:r>
            <a:r>
              <a:rPr lang="en-US" dirty="0" err="1" smtClean="0"/>
              <a:t>Grembergen</a:t>
            </a:r>
            <a:r>
              <a:rPr lang="en-US" dirty="0" smtClean="0"/>
              <a:t>, 2004)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920038" cy="1143000"/>
          </a:xfrm>
        </p:spPr>
        <p:txBody>
          <a:bodyPr/>
          <a:lstStyle/>
          <a:p>
            <a:r>
              <a:rPr lang="pt-BR" b="1" dirty="0"/>
              <a:t>Gestão </a:t>
            </a:r>
            <a:r>
              <a:rPr lang="pt-BR" b="1" dirty="0" err="1"/>
              <a:t>x</a:t>
            </a:r>
            <a:r>
              <a:rPr lang="pt-BR" b="1" dirty="0"/>
              <a:t> Governança de TI</a:t>
            </a:r>
          </a:p>
        </p:txBody>
      </p:sp>
      <p:sp>
        <p:nvSpPr>
          <p:cNvPr id="7" name="Rectangle 57"/>
          <p:cNvSpPr txBox="1">
            <a:spLocks noChangeArrowheads="1"/>
          </p:cNvSpPr>
          <p:nvPr/>
        </p:nvSpPr>
        <p:spPr>
          <a:xfrm>
            <a:off x="467544" y="1484014"/>
            <a:ext cx="38830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Gestão de TI</a:t>
            </a:r>
          </a:p>
          <a:p>
            <a:pPr lvl="1"/>
            <a:r>
              <a:rPr lang="pt-BR" sz="2400" dirty="0" smtClean="0"/>
              <a:t>Oferta de produtos e serviços efetivos</a:t>
            </a:r>
          </a:p>
          <a:p>
            <a:pPr lvl="1"/>
            <a:r>
              <a:rPr lang="pt-BR" sz="2400" dirty="0" smtClean="0"/>
              <a:t>Gerenciamento das operações atuais</a:t>
            </a:r>
          </a:p>
          <a:p>
            <a:r>
              <a:rPr lang="pt-BR" sz="2800" dirty="0" smtClean="0"/>
              <a:t>Governança de TI</a:t>
            </a:r>
          </a:p>
          <a:p>
            <a:pPr lvl="1"/>
            <a:r>
              <a:rPr lang="pt-BR" sz="2400" dirty="0" smtClean="0"/>
              <a:t>Atendimento às demandas atuais e futuras do negócio e de seus clientes</a:t>
            </a:r>
            <a:endParaRPr lang="pt-BR" sz="2400" dirty="0"/>
          </a:p>
        </p:txBody>
      </p:sp>
      <p:pic>
        <p:nvPicPr>
          <p:cNvPr id="8" name="Picture 5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0939" y="2060848"/>
            <a:ext cx="3841501" cy="27363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88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492824" y="6165304"/>
            <a:ext cx="2175520" cy="47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(Pink Elephant, 2005)</a:t>
            </a:r>
          </a:p>
        </p:txBody>
      </p:sp>
      <p:sp>
        <p:nvSpPr>
          <p:cNvPr id="288811" name="Rectangle 43"/>
          <p:cNvSpPr>
            <a:spLocks noGrp="1" noChangeArrowheads="1"/>
          </p:cNvSpPr>
          <p:nvPr>
            <p:ph type="title"/>
          </p:nvPr>
        </p:nvSpPr>
        <p:spPr>
          <a:xfrm>
            <a:off x="107504" y="304800"/>
            <a:ext cx="6840760" cy="685800"/>
          </a:xfrm>
          <a:noFill/>
          <a:ln/>
        </p:spPr>
        <p:txBody>
          <a:bodyPr anchor="b"/>
          <a:lstStyle/>
          <a:p>
            <a:pPr algn="ctr"/>
            <a:r>
              <a:rPr lang="en-US" sz="2800" b="1" dirty="0" err="1"/>
              <a:t>Modelos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Gestão</a:t>
            </a:r>
            <a:r>
              <a:rPr lang="en-US" sz="2800" b="1" dirty="0"/>
              <a:t> e </a:t>
            </a:r>
            <a:r>
              <a:rPr lang="en-US" sz="2800" b="1" dirty="0" err="1"/>
              <a:t>Governança</a:t>
            </a:r>
            <a:r>
              <a:rPr lang="en-US" sz="2800" b="1" dirty="0"/>
              <a:t> de TI</a:t>
            </a:r>
            <a:endParaRPr lang="pt-BR" sz="2800" b="1" dirty="0"/>
          </a:p>
        </p:txBody>
      </p:sp>
      <p:sp>
        <p:nvSpPr>
          <p:cNvPr id="288771" name="AutoShape 3"/>
          <p:cNvSpPr>
            <a:spLocks noChangeArrowheads="1"/>
          </p:cNvSpPr>
          <p:nvPr/>
        </p:nvSpPr>
        <p:spPr bwMode="auto">
          <a:xfrm>
            <a:off x="2340025" y="1124744"/>
            <a:ext cx="3971925" cy="1143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C99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Governança de TI</a:t>
            </a: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2411463" y="2420144"/>
            <a:ext cx="339725" cy="2063750"/>
          </a:xfrm>
          <a:prstGeom prst="rect">
            <a:avLst/>
          </a:prstGeom>
          <a:solidFill>
            <a:srgbClr val="008B8B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cs typeface="Arial" charset="0"/>
              </a:rPr>
              <a:t>Serviços</a:t>
            </a:r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3006775" y="2420144"/>
            <a:ext cx="339725" cy="2063750"/>
          </a:xfrm>
          <a:prstGeom prst="rect">
            <a:avLst/>
          </a:prstGeom>
          <a:solidFill>
            <a:srgbClr val="008B8B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cs typeface="Arial" charset="0"/>
              </a:rPr>
              <a:t>Aplicações</a:t>
            </a:r>
          </a:p>
        </p:txBody>
      </p:sp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4159300" y="2420144"/>
            <a:ext cx="339725" cy="2063750"/>
          </a:xfrm>
          <a:prstGeom prst="rect">
            <a:avLst/>
          </a:prstGeom>
          <a:solidFill>
            <a:srgbClr val="008B8B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cs typeface="Arial" charset="0"/>
              </a:rPr>
              <a:t>Projetos</a:t>
            </a:r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5316588" y="2420144"/>
            <a:ext cx="339725" cy="2063750"/>
          </a:xfrm>
          <a:prstGeom prst="rect">
            <a:avLst/>
          </a:prstGeom>
          <a:solidFill>
            <a:srgbClr val="008B8B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cs typeface="Arial" charset="0"/>
              </a:rPr>
              <a:t>Planejamento</a:t>
            </a:r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3583038" y="2431257"/>
            <a:ext cx="339725" cy="2063750"/>
          </a:xfrm>
          <a:prstGeom prst="rect">
            <a:avLst/>
          </a:prstGeom>
          <a:solidFill>
            <a:srgbClr val="008B8B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cs typeface="Arial" charset="0"/>
              </a:rPr>
              <a:t>Segurança</a:t>
            </a:r>
          </a:p>
        </p:txBody>
      </p:sp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5892850" y="2431257"/>
            <a:ext cx="339725" cy="2063750"/>
          </a:xfrm>
          <a:prstGeom prst="rect">
            <a:avLst/>
          </a:prstGeom>
          <a:solidFill>
            <a:srgbClr val="008B8B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cs typeface="Arial" charset="0"/>
              </a:rPr>
              <a:t>Qualidade</a:t>
            </a:r>
          </a:p>
        </p:txBody>
      </p:sp>
      <p:sp>
        <p:nvSpPr>
          <p:cNvPr id="288816" name="Rectangle 48"/>
          <p:cNvSpPr>
            <a:spLocks noChangeArrowheads="1"/>
          </p:cNvSpPr>
          <p:nvPr/>
        </p:nvSpPr>
        <p:spPr bwMode="auto">
          <a:xfrm>
            <a:off x="971600" y="3086894"/>
            <a:ext cx="1152525" cy="719138"/>
          </a:xfrm>
          <a:prstGeom prst="rect">
            <a:avLst/>
          </a:prstGeom>
          <a:solidFill>
            <a:srgbClr val="6666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/>
              <a:t>ITIL</a:t>
            </a:r>
          </a:p>
          <a:p>
            <a:pPr algn="ctr"/>
            <a:r>
              <a:rPr lang="pt-BR" sz="1600"/>
              <a:t>BS 15000</a:t>
            </a:r>
          </a:p>
          <a:p>
            <a:pPr algn="ctr"/>
            <a:r>
              <a:rPr lang="pt-BR" sz="1600"/>
              <a:t>ISO 20000</a:t>
            </a:r>
          </a:p>
        </p:txBody>
      </p:sp>
      <p:cxnSp>
        <p:nvCxnSpPr>
          <p:cNvPr id="288817" name="AutoShape 49"/>
          <p:cNvCxnSpPr>
            <a:cxnSpLocks noChangeShapeType="1"/>
            <a:stCxn id="288816" idx="3"/>
            <a:endCxn id="288777" idx="1"/>
          </p:cNvCxnSpPr>
          <p:nvPr/>
        </p:nvCxnSpPr>
        <p:spPr bwMode="auto">
          <a:xfrm>
            <a:off x="2124125" y="3447257"/>
            <a:ext cx="287338" cy="4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8818" name="Rectangle 50"/>
          <p:cNvSpPr>
            <a:spLocks noChangeArrowheads="1"/>
          </p:cNvSpPr>
          <p:nvPr/>
        </p:nvSpPr>
        <p:spPr bwMode="auto">
          <a:xfrm>
            <a:off x="971600" y="5230019"/>
            <a:ext cx="1152525" cy="719138"/>
          </a:xfrm>
          <a:prstGeom prst="rect">
            <a:avLst/>
          </a:prstGeom>
          <a:solidFill>
            <a:srgbClr val="6666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/>
              <a:t>CMMI</a:t>
            </a:r>
          </a:p>
          <a:p>
            <a:pPr algn="ctr"/>
            <a:r>
              <a:rPr lang="pt-BR" sz="1600"/>
              <a:t>MPS.BR</a:t>
            </a:r>
          </a:p>
          <a:p>
            <a:pPr algn="ctr"/>
            <a:r>
              <a:rPr lang="pt-BR" sz="1600"/>
              <a:t>ISO 15504</a:t>
            </a:r>
          </a:p>
        </p:txBody>
      </p:sp>
      <p:cxnSp>
        <p:nvCxnSpPr>
          <p:cNvPr id="288819" name="AutoShape 51"/>
          <p:cNvCxnSpPr>
            <a:cxnSpLocks noChangeShapeType="1"/>
            <a:stCxn id="288818" idx="0"/>
            <a:endCxn id="288778" idx="2"/>
          </p:cNvCxnSpPr>
          <p:nvPr/>
        </p:nvCxnSpPr>
        <p:spPr bwMode="auto">
          <a:xfrm flipV="1">
            <a:off x="1547863" y="4483894"/>
            <a:ext cx="1628775" cy="746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8820" name="Rectangle 52"/>
          <p:cNvSpPr>
            <a:spLocks noChangeArrowheads="1"/>
          </p:cNvSpPr>
          <p:nvPr/>
        </p:nvSpPr>
        <p:spPr bwMode="auto">
          <a:xfrm>
            <a:off x="2378125" y="5230019"/>
            <a:ext cx="1152525" cy="719138"/>
          </a:xfrm>
          <a:prstGeom prst="rect">
            <a:avLst/>
          </a:prstGeom>
          <a:solidFill>
            <a:srgbClr val="6666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/>
              <a:t>ISO 17799</a:t>
            </a:r>
          </a:p>
          <a:p>
            <a:pPr algn="ctr"/>
            <a:r>
              <a:rPr lang="pt-BR" sz="1600"/>
              <a:t>ISO 27001</a:t>
            </a:r>
          </a:p>
        </p:txBody>
      </p:sp>
      <p:cxnSp>
        <p:nvCxnSpPr>
          <p:cNvPr id="288821" name="AutoShape 53"/>
          <p:cNvCxnSpPr>
            <a:cxnSpLocks noChangeShapeType="1"/>
            <a:stCxn id="288820" idx="0"/>
            <a:endCxn id="288781" idx="2"/>
          </p:cNvCxnSpPr>
          <p:nvPr/>
        </p:nvCxnSpPr>
        <p:spPr bwMode="auto">
          <a:xfrm flipV="1">
            <a:off x="2954388" y="4495007"/>
            <a:ext cx="798512" cy="7350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8822" name="Rectangle 54"/>
          <p:cNvSpPr>
            <a:spLocks noChangeArrowheads="1"/>
          </p:cNvSpPr>
          <p:nvPr/>
        </p:nvSpPr>
        <p:spPr bwMode="auto">
          <a:xfrm>
            <a:off x="3768775" y="5230019"/>
            <a:ext cx="1152525" cy="719138"/>
          </a:xfrm>
          <a:prstGeom prst="rect">
            <a:avLst/>
          </a:prstGeom>
          <a:solidFill>
            <a:srgbClr val="6666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/>
              <a:t>PMBOK</a:t>
            </a:r>
          </a:p>
          <a:p>
            <a:pPr algn="ctr"/>
            <a:r>
              <a:rPr lang="pt-BR" sz="1600"/>
              <a:t>PRINCE 2</a:t>
            </a:r>
          </a:p>
        </p:txBody>
      </p:sp>
      <p:cxnSp>
        <p:nvCxnSpPr>
          <p:cNvPr id="288823" name="AutoShape 55"/>
          <p:cNvCxnSpPr>
            <a:cxnSpLocks noChangeShapeType="1"/>
            <a:stCxn id="288822" idx="0"/>
            <a:endCxn id="288779" idx="2"/>
          </p:cNvCxnSpPr>
          <p:nvPr/>
        </p:nvCxnSpPr>
        <p:spPr bwMode="auto">
          <a:xfrm flipH="1" flipV="1">
            <a:off x="4329163" y="4483894"/>
            <a:ext cx="15875" cy="746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8824" name="Rectangle 56"/>
          <p:cNvSpPr>
            <a:spLocks noChangeArrowheads="1"/>
          </p:cNvSpPr>
          <p:nvPr/>
        </p:nvSpPr>
        <p:spPr bwMode="auto">
          <a:xfrm>
            <a:off x="971600" y="1332707"/>
            <a:ext cx="1152525" cy="719137"/>
          </a:xfrm>
          <a:prstGeom prst="rect">
            <a:avLst/>
          </a:prstGeom>
          <a:solidFill>
            <a:srgbClr val="6666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 dirty="0"/>
              <a:t>COBIT</a:t>
            </a:r>
          </a:p>
        </p:txBody>
      </p:sp>
      <p:cxnSp>
        <p:nvCxnSpPr>
          <p:cNvPr id="288825" name="AutoShape 57"/>
          <p:cNvCxnSpPr>
            <a:cxnSpLocks noChangeShapeType="1"/>
            <a:stCxn id="288824" idx="3"/>
            <a:endCxn id="288771" idx="1"/>
          </p:cNvCxnSpPr>
          <p:nvPr/>
        </p:nvCxnSpPr>
        <p:spPr bwMode="auto">
          <a:xfrm>
            <a:off x="2124125" y="1693069"/>
            <a:ext cx="1209675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8826" name="Rectangle 58"/>
          <p:cNvSpPr>
            <a:spLocks noChangeArrowheads="1"/>
          </p:cNvSpPr>
          <p:nvPr/>
        </p:nvSpPr>
        <p:spPr bwMode="auto">
          <a:xfrm>
            <a:off x="6565950" y="5230019"/>
            <a:ext cx="1152525" cy="719138"/>
          </a:xfrm>
          <a:prstGeom prst="rect">
            <a:avLst/>
          </a:prstGeom>
          <a:solidFill>
            <a:srgbClr val="6666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/>
              <a:t>BSC-TI</a:t>
            </a:r>
          </a:p>
        </p:txBody>
      </p:sp>
      <p:cxnSp>
        <p:nvCxnSpPr>
          <p:cNvPr id="288827" name="AutoShape 59"/>
          <p:cNvCxnSpPr>
            <a:cxnSpLocks noChangeShapeType="1"/>
            <a:stCxn id="288826" idx="0"/>
            <a:endCxn id="288780" idx="2"/>
          </p:cNvCxnSpPr>
          <p:nvPr/>
        </p:nvCxnSpPr>
        <p:spPr bwMode="auto">
          <a:xfrm flipH="1" flipV="1">
            <a:off x="5486450" y="4483894"/>
            <a:ext cx="1655763" cy="746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8828" name="Rectangle 60"/>
          <p:cNvSpPr>
            <a:spLocks noChangeArrowheads="1"/>
          </p:cNvSpPr>
          <p:nvPr/>
        </p:nvSpPr>
        <p:spPr bwMode="auto">
          <a:xfrm>
            <a:off x="6554838" y="3109119"/>
            <a:ext cx="1152525" cy="719138"/>
          </a:xfrm>
          <a:prstGeom prst="rect">
            <a:avLst/>
          </a:prstGeom>
          <a:solidFill>
            <a:srgbClr val="6666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/>
              <a:t>ISO 9000</a:t>
            </a:r>
          </a:p>
          <a:p>
            <a:pPr algn="ctr"/>
            <a:r>
              <a:rPr lang="pt-BR" sz="1600"/>
              <a:t>Six Sigma</a:t>
            </a:r>
          </a:p>
        </p:txBody>
      </p:sp>
      <p:cxnSp>
        <p:nvCxnSpPr>
          <p:cNvPr id="288829" name="AutoShape 61"/>
          <p:cNvCxnSpPr>
            <a:cxnSpLocks noChangeShapeType="1"/>
            <a:stCxn id="288828" idx="1"/>
            <a:endCxn id="288782" idx="3"/>
          </p:cNvCxnSpPr>
          <p:nvPr/>
        </p:nvCxnSpPr>
        <p:spPr bwMode="auto">
          <a:xfrm flipH="1" flipV="1">
            <a:off x="6232575" y="3463132"/>
            <a:ext cx="322263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8830" name="Rectangle 62"/>
          <p:cNvSpPr>
            <a:spLocks noChangeArrowheads="1"/>
          </p:cNvSpPr>
          <p:nvPr/>
        </p:nvSpPr>
        <p:spPr bwMode="auto">
          <a:xfrm>
            <a:off x="4737150" y="2420144"/>
            <a:ext cx="339725" cy="2063750"/>
          </a:xfrm>
          <a:prstGeom prst="rect">
            <a:avLst/>
          </a:prstGeom>
          <a:solidFill>
            <a:srgbClr val="008B8B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cs typeface="Arial" charset="0"/>
              </a:rPr>
              <a:t>Contratações</a:t>
            </a:r>
          </a:p>
        </p:txBody>
      </p:sp>
      <p:sp>
        <p:nvSpPr>
          <p:cNvPr id="288831" name="Rectangle 63"/>
          <p:cNvSpPr>
            <a:spLocks noChangeArrowheads="1"/>
          </p:cNvSpPr>
          <p:nvPr/>
        </p:nvSpPr>
        <p:spPr bwMode="auto">
          <a:xfrm>
            <a:off x="5199113" y="5230019"/>
            <a:ext cx="1152525" cy="719138"/>
          </a:xfrm>
          <a:prstGeom prst="rect">
            <a:avLst/>
          </a:prstGeom>
          <a:solidFill>
            <a:srgbClr val="6666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/>
              <a:t>eSCM-CL</a:t>
            </a:r>
          </a:p>
          <a:p>
            <a:pPr algn="ctr"/>
            <a:r>
              <a:rPr lang="pt-BR" sz="1600"/>
              <a:t>eSCM-SP</a:t>
            </a:r>
          </a:p>
        </p:txBody>
      </p:sp>
      <p:cxnSp>
        <p:nvCxnSpPr>
          <p:cNvPr id="288832" name="AutoShape 64"/>
          <p:cNvCxnSpPr>
            <a:cxnSpLocks noChangeShapeType="1"/>
            <a:stCxn id="288831" idx="0"/>
            <a:endCxn id="288830" idx="2"/>
          </p:cNvCxnSpPr>
          <p:nvPr/>
        </p:nvCxnSpPr>
        <p:spPr bwMode="auto">
          <a:xfrm flipH="1" flipV="1">
            <a:off x="4907013" y="4483894"/>
            <a:ext cx="868362" cy="746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2339752" y="4653757"/>
            <a:ext cx="3960812" cy="381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cs typeface="Arial" charset="0"/>
              </a:rPr>
              <a:t>Gestão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 de TI</a:t>
            </a:r>
            <a:endParaRPr lang="en-US" sz="20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2558</Words>
  <Application>Microsoft Macintosh PowerPoint</Application>
  <PresentationFormat>On-screen Show (4:3)</PresentationFormat>
  <Paragraphs>541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Tema do Office</vt:lpstr>
      <vt:lpstr>PowerPoint Presentation</vt:lpstr>
      <vt:lpstr>IN1149 – Qualidade, Processos e Gestão de Software  ITIL Information Technology Infrastructure Library  Versão BR-10 Mar (US-09May) </vt:lpstr>
      <vt:lpstr>Roteiro</vt:lpstr>
      <vt:lpstr>O que é Governança de TI?</vt:lpstr>
      <vt:lpstr>O que é Governança de TI?</vt:lpstr>
      <vt:lpstr>O que é Governança de TI?</vt:lpstr>
      <vt:lpstr>Gestão x Governança de TI</vt:lpstr>
      <vt:lpstr>Gestão x Governança de TI</vt:lpstr>
      <vt:lpstr>Modelos para Gestão e Governança de TI</vt:lpstr>
      <vt:lpstr>O que é ITIL®?</vt:lpstr>
      <vt:lpstr>Razões para usá-la</vt:lpstr>
      <vt:lpstr>Roteiro</vt:lpstr>
      <vt:lpstr>Estrutura da ITIL®</vt:lpstr>
      <vt:lpstr>Estrutura da ITIL®</vt:lpstr>
      <vt:lpstr>Estratégia de Serviço (Service Strategy)</vt:lpstr>
      <vt:lpstr>Estratégia de Serviço (Service Strategy)</vt:lpstr>
      <vt:lpstr>PowerPoint Presentation</vt:lpstr>
      <vt:lpstr>Estratégia de Serviço (Service Strategy)</vt:lpstr>
      <vt:lpstr>Estratégia de Serviço (Service Strategy)</vt:lpstr>
      <vt:lpstr>Estrutura da ITIL®</vt:lpstr>
      <vt:lpstr>Estrutura da ITIL®</vt:lpstr>
      <vt:lpstr>Estrutura da ITIL®</vt:lpstr>
      <vt:lpstr>Desenho de Serviço (Service Design)</vt:lpstr>
      <vt:lpstr>Gerenciamento do Nível de Serviço</vt:lpstr>
      <vt:lpstr>ANS – Cliente, Coorporativo e de Serviço</vt:lpstr>
      <vt:lpstr>Gerenciamento do Catálogo de Serviços</vt:lpstr>
      <vt:lpstr>O Catálogo de Serviço (Visão Geral)</vt:lpstr>
      <vt:lpstr>Gerenciamento de Capacidade</vt:lpstr>
      <vt:lpstr>Ger. de Capacidade (Visão Geral)</vt:lpstr>
      <vt:lpstr>Gerenciamento de Disponibilidade</vt:lpstr>
      <vt:lpstr>Ger. de Disponibilidade (Visão Geral)</vt:lpstr>
      <vt:lpstr>Gerenciamento da Continuidade do Serviço de TI</vt:lpstr>
      <vt:lpstr>Ger. da Continuidade do Serviço de TI (V.Geral)</vt:lpstr>
      <vt:lpstr>Gerenciamento de Segurança da Informação</vt:lpstr>
      <vt:lpstr>Gerenciamento de Segurança da Informação</vt:lpstr>
      <vt:lpstr>Gerenciamento de Fornecedor</vt:lpstr>
      <vt:lpstr>Estrutura da ITIL®</vt:lpstr>
      <vt:lpstr>Estrutura da ITIL®</vt:lpstr>
      <vt:lpstr>Estrutura da ITIL®</vt:lpstr>
      <vt:lpstr>Transição de Serviço (Service Transition)</vt:lpstr>
      <vt:lpstr>Gerenciamento da Mudança</vt:lpstr>
      <vt:lpstr>Gerenciamento da Mudança</vt:lpstr>
      <vt:lpstr>Gerenciamento da Conf. E de Ativo de Serviço</vt:lpstr>
      <vt:lpstr>BDGC – Visão Geral</vt:lpstr>
      <vt:lpstr>Gerenciamento de Liberação e Implantação</vt:lpstr>
      <vt:lpstr>Gerenciamento de Liberação e Implantação</vt:lpstr>
      <vt:lpstr>Gerenciamento de Liberação e Implantação </vt:lpstr>
      <vt:lpstr>Gerenciamento do Conhecimento</vt:lpstr>
      <vt:lpstr>Estrutura da ITIL®</vt:lpstr>
      <vt:lpstr>Estrutura da ITIL®</vt:lpstr>
      <vt:lpstr>Operação de Serviço (Service Operation)</vt:lpstr>
      <vt:lpstr>Operação de Serviço (Service Operation)</vt:lpstr>
      <vt:lpstr>Operação de Serviço (Service Operation)</vt:lpstr>
      <vt:lpstr>Operação de Serviço (Service Operation)</vt:lpstr>
      <vt:lpstr>Operação de Serviço (Service Operation)</vt:lpstr>
      <vt:lpstr>Operação de Serviço (Service Operation)</vt:lpstr>
      <vt:lpstr>Operação de Serviço (Service Operation)</vt:lpstr>
      <vt:lpstr>Estrutura da ITIL®</vt:lpstr>
      <vt:lpstr>Estrutura da ITIL®</vt:lpstr>
      <vt:lpstr>Enfim… os desafios</vt:lpstr>
      <vt:lpstr>Considerações finais…</vt:lpstr>
      <vt:lpstr>Referências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Marcello Pedrosa</cp:lastModifiedBy>
  <cp:revision>1172</cp:revision>
  <dcterms:created xsi:type="dcterms:W3CDTF">2009-06-22T16:26:31Z</dcterms:created>
  <dcterms:modified xsi:type="dcterms:W3CDTF">2012-09-19T10:52:20Z</dcterms:modified>
</cp:coreProperties>
</file>