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8"/>
  </p:notesMasterIdLst>
  <p:sldIdLst>
    <p:sldId id="256" r:id="rId2"/>
    <p:sldId id="257" r:id="rId3"/>
    <p:sldId id="305" r:id="rId4"/>
    <p:sldId id="258" r:id="rId5"/>
    <p:sldId id="300" r:id="rId6"/>
    <p:sldId id="307" r:id="rId7"/>
    <p:sldId id="302" r:id="rId8"/>
    <p:sldId id="259" r:id="rId9"/>
    <p:sldId id="260" r:id="rId10"/>
    <p:sldId id="261" r:id="rId11"/>
    <p:sldId id="263" r:id="rId12"/>
    <p:sldId id="304" r:id="rId13"/>
    <p:sldId id="268" r:id="rId14"/>
    <p:sldId id="308" r:id="rId15"/>
    <p:sldId id="332" r:id="rId16"/>
    <p:sldId id="311" r:id="rId17"/>
    <p:sldId id="272" r:id="rId18"/>
    <p:sldId id="312" r:id="rId19"/>
    <p:sldId id="274" r:id="rId20"/>
    <p:sldId id="314" r:id="rId21"/>
    <p:sldId id="275" r:id="rId22"/>
    <p:sldId id="276" r:id="rId23"/>
    <p:sldId id="325" r:id="rId24"/>
    <p:sldId id="324" r:id="rId25"/>
    <p:sldId id="281" r:id="rId26"/>
    <p:sldId id="282" r:id="rId27"/>
    <p:sldId id="283" r:id="rId28"/>
    <p:sldId id="291" r:id="rId29"/>
    <p:sldId id="326" r:id="rId30"/>
    <p:sldId id="327" r:id="rId31"/>
    <p:sldId id="328" r:id="rId32"/>
    <p:sldId id="292" r:id="rId33"/>
    <p:sldId id="294" r:id="rId34"/>
    <p:sldId id="295" r:id="rId35"/>
    <p:sldId id="330" r:id="rId36"/>
    <p:sldId id="329" r:id="rId3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814" autoAdjust="0"/>
  </p:normalViewPr>
  <p:slideViewPr>
    <p:cSldViewPr>
      <p:cViewPr varScale="1">
        <p:scale>
          <a:sx n="64" d="100"/>
          <a:sy n="64" d="100"/>
        </p:scale>
        <p:origin x="-15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E15D69-6AA4-48E1-84DE-00AFC8093E91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03A5F3A-4438-4EBC-B1EF-FA278806B46A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Introdução</a:t>
          </a:r>
          <a:endParaRPr lang="pt-BR" dirty="0">
            <a:latin typeface="Arial" pitchFamily="34" charset="0"/>
            <a:cs typeface="Arial" pitchFamily="34" charset="0"/>
          </a:endParaRPr>
        </a:p>
      </dgm:t>
    </dgm:pt>
    <dgm:pt modelId="{FF98A896-6DA1-4FBC-9D31-320A89773065}" type="parTrans" cxnId="{D7179547-8DF8-4BAB-BDFA-29EE3043A317}">
      <dgm:prSet/>
      <dgm:spPr/>
      <dgm:t>
        <a:bodyPr/>
        <a:lstStyle/>
        <a:p>
          <a:endParaRPr lang="pt-BR"/>
        </a:p>
      </dgm:t>
    </dgm:pt>
    <dgm:pt modelId="{231A0357-BF8B-42D8-A1BA-25FCC07A9357}" type="sibTrans" cxnId="{D7179547-8DF8-4BAB-BDFA-29EE3043A317}">
      <dgm:prSet/>
      <dgm:spPr>
        <a:solidFill>
          <a:srgbClr val="FFC000"/>
        </a:solidFill>
      </dgm:spPr>
      <dgm:t>
        <a:bodyPr/>
        <a:lstStyle/>
        <a:p>
          <a:endParaRPr lang="pt-BR"/>
        </a:p>
      </dgm:t>
    </dgm:pt>
    <dgm:pt modelId="{3CD52EA3-1E98-4E96-9C54-D9DC70EFB87C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OPM3</a:t>
          </a:r>
          <a:endParaRPr lang="pt-BR" dirty="0">
            <a:latin typeface="Arial" pitchFamily="34" charset="0"/>
            <a:cs typeface="Arial" pitchFamily="34" charset="0"/>
          </a:endParaRPr>
        </a:p>
      </dgm:t>
    </dgm:pt>
    <dgm:pt modelId="{D9999785-9115-4684-8F0E-C11741E601CA}" type="parTrans" cxnId="{F1F3486B-5CB3-49DE-A0D7-BEB64F3CC016}">
      <dgm:prSet/>
      <dgm:spPr/>
      <dgm:t>
        <a:bodyPr/>
        <a:lstStyle/>
        <a:p>
          <a:endParaRPr lang="pt-BR"/>
        </a:p>
      </dgm:t>
    </dgm:pt>
    <dgm:pt modelId="{087B0D4C-947B-4B7A-BC4C-82FA63B1346C}" type="sibTrans" cxnId="{F1F3486B-5CB3-49DE-A0D7-BEB64F3CC016}">
      <dgm:prSet/>
      <dgm:spPr>
        <a:solidFill>
          <a:srgbClr val="FFC000"/>
        </a:solidFill>
      </dgm:spPr>
      <dgm:t>
        <a:bodyPr/>
        <a:lstStyle/>
        <a:p>
          <a:endParaRPr lang="pt-BR"/>
        </a:p>
      </dgm:t>
    </dgm:pt>
    <dgm:pt modelId="{EC5FED9F-56F1-4D76-AA27-B6F26AC4DC42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MMGP</a:t>
          </a:r>
          <a:endParaRPr lang="pt-BR" dirty="0">
            <a:latin typeface="Arial" pitchFamily="34" charset="0"/>
            <a:cs typeface="Arial" pitchFamily="34" charset="0"/>
          </a:endParaRPr>
        </a:p>
      </dgm:t>
    </dgm:pt>
    <dgm:pt modelId="{C1E00EF9-1CBF-4639-8E31-A4ACFEA53C01}" type="parTrans" cxnId="{C39835CE-572A-468D-983F-BE34605A8274}">
      <dgm:prSet/>
      <dgm:spPr/>
      <dgm:t>
        <a:bodyPr/>
        <a:lstStyle/>
        <a:p>
          <a:endParaRPr lang="pt-BR"/>
        </a:p>
      </dgm:t>
    </dgm:pt>
    <dgm:pt modelId="{76A5F19A-B72E-4936-A678-F08784D9919A}" type="sibTrans" cxnId="{C39835CE-572A-468D-983F-BE34605A8274}">
      <dgm:prSet/>
      <dgm:spPr>
        <a:solidFill>
          <a:srgbClr val="FFC000"/>
        </a:solidFill>
      </dgm:spPr>
      <dgm:t>
        <a:bodyPr/>
        <a:lstStyle/>
        <a:p>
          <a:endParaRPr lang="pt-BR"/>
        </a:p>
      </dgm:t>
    </dgm:pt>
    <dgm:pt modelId="{7DF5A5B9-A979-46E6-8D68-60792C8A6FA3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KPMMM</a:t>
          </a:r>
          <a:endParaRPr lang="pt-BR" dirty="0">
            <a:latin typeface="Arial" pitchFamily="34" charset="0"/>
            <a:cs typeface="Arial" pitchFamily="34" charset="0"/>
          </a:endParaRPr>
        </a:p>
      </dgm:t>
    </dgm:pt>
    <dgm:pt modelId="{2B98FC68-B12B-4AA7-B867-D196A2698E31}" type="parTrans" cxnId="{8D36A6AA-44D4-41C1-AC96-7D1C0D4CA7C7}">
      <dgm:prSet/>
      <dgm:spPr/>
      <dgm:t>
        <a:bodyPr/>
        <a:lstStyle/>
        <a:p>
          <a:endParaRPr lang="pt-BR"/>
        </a:p>
      </dgm:t>
    </dgm:pt>
    <dgm:pt modelId="{0568267D-03CA-4641-B14E-369BC5643323}" type="sibTrans" cxnId="{8D36A6AA-44D4-41C1-AC96-7D1C0D4CA7C7}">
      <dgm:prSet/>
      <dgm:spPr>
        <a:solidFill>
          <a:srgbClr val="FFC000"/>
        </a:solidFill>
      </dgm:spPr>
      <dgm:t>
        <a:bodyPr/>
        <a:lstStyle/>
        <a:p>
          <a:endParaRPr lang="pt-BR"/>
        </a:p>
      </dgm:t>
    </dgm:pt>
    <dgm:pt modelId="{1A31F13B-AC45-4728-8E86-D56A4E6A1ECB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Comparativo</a:t>
          </a:r>
          <a:endParaRPr lang="pt-BR" dirty="0">
            <a:latin typeface="Arial" pitchFamily="34" charset="0"/>
            <a:cs typeface="Arial" pitchFamily="34" charset="0"/>
          </a:endParaRPr>
        </a:p>
      </dgm:t>
    </dgm:pt>
    <dgm:pt modelId="{F6D6ED7A-F471-403E-AB20-335DEBAF1254}" type="parTrans" cxnId="{09C03F25-AC8C-4865-B679-CC3599F4D7FF}">
      <dgm:prSet/>
      <dgm:spPr/>
      <dgm:t>
        <a:bodyPr/>
        <a:lstStyle/>
        <a:p>
          <a:endParaRPr lang="pt-BR"/>
        </a:p>
      </dgm:t>
    </dgm:pt>
    <dgm:pt modelId="{90287934-63CE-4B39-BB78-83898495C46F}" type="sibTrans" cxnId="{09C03F25-AC8C-4865-B679-CC3599F4D7FF}">
      <dgm:prSet/>
      <dgm:spPr>
        <a:solidFill>
          <a:srgbClr val="FFC000"/>
        </a:solidFill>
      </dgm:spPr>
      <dgm:t>
        <a:bodyPr/>
        <a:lstStyle/>
        <a:p>
          <a:endParaRPr lang="pt-BR"/>
        </a:p>
      </dgm:t>
    </dgm:pt>
    <dgm:pt modelId="{0121DD7B-B616-4FB5-ABEA-6F183920AE74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err="1" smtClean="0">
              <a:latin typeface="Arial" pitchFamily="34" charset="0"/>
              <a:cs typeface="Arial" pitchFamily="34" charset="0"/>
            </a:rPr>
            <a:t>Dúvidas</a:t>
          </a:r>
          <a:endParaRPr lang="pt-BR" dirty="0">
            <a:latin typeface="Arial" pitchFamily="34" charset="0"/>
            <a:cs typeface="Arial" pitchFamily="34" charset="0"/>
          </a:endParaRPr>
        </a:p>
      </dgm:t>
    </dgm:pt>
    <dgm:pt modelId="{2960A5B5-81BD-4273-9298-FAEA660325AE}" type="parTrans" cxnId="{46DB21EE-04DD-4131-ACEC-34BFB1C0EBD4}">
      <dgm:prSet/>
      <dgm:spPr/>
      <dgm:t>
        <a:bodyPr/>
        <a:lstStyle/>
        <a:p>
          <a:endParaRPr lang="pt-BR"/>
        </a:p>
      </dgm:t>
    </dgm:pt>
    <dgm:pt modelId="{172A3D1E-6D86-49F1-9E4A-5A813ADD8D0C}" type="sibTrans" cxnId="{46DB21EE-04DD-4131-ACEC-34BFB1C0EBD4}">
      <dgm:prSet/>
      <dgm:spPr/>
      <dgm:t>
        <a:bodyPr/>
        <a:lstStyle/>
        <a:p>
          <a:endParaRPr lang="pt-BR"/>
        </a:p>
      </dgm:t>
    </dgm:pt>
    <dgm:pt modelId="{ADE4CF84-BE98-493E-A958-6E53453058F1}" type="pres">
      <dgm:prSet presAssocID="{9AE15D69-6AA4-48E1-84DE-00AFC8093E9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C3A338D-A1BA-4FF0-8D03-5F1BA24596A6}" type="pres">
      <dgm:prSet presAssocID="{D03A5F3A-4438-4EBC-B1EF-FA278806B46A}" presName="node" presStyleLbl="node1" presStyleIdx="0" presStyleCnt="6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pt-BR"/>
        </a:p>
      </dgm:t>
    </dgm:pt>
    <dgm:pt modelId="{14618BFC-90EF-4E00-97D0-873D787DB7DE}" type="pres">
      <dgm:prSet presAssocID="{231A0357-BF8B-42D8-A1BA-25FCC07A9357}" presName="sibTrans" presStyleLbl="sibTrans2D1" presStyleIdx="0" presStyleCnt="5"/>
      <dgm:spPr/>
      <dgm:t>
        <a:bodyPr/>
        <a:lstStyle/>
        <a:p>
          <a:endParaRPr lang="pt-BR"/>
        </a:p>
      </dgm:t>
    </dgm:pt>
    <dgm:pt modelId="{A256FADF-3F40-4745-8D41-51B624619BB5}" type="pres">
      <dgm:prSet presAssocID="{231A0357-BF8B-42D8-A1BA-25FCC07A9357}" presName="connectorText" presStyleLbl="sibTrans2D1" presStyleIdx="0" presStyleCnt="5"/>
      <dgm:spPr/>
      <dgm:t>
        <a:bodyPr/>
        <a:lstStyle/>
        <a:p>
          <a:endParaRPr lang="pt-BR"/>
        </a:p>
      </dgm:t>
    </dgm:pt>
    <dgm:pt modelId="{C6CFF8BA-7DBE-41AB-8246-2F060A66106C}" type="pres">
      <dgm:prSet presAssocID="{3CD52EA3-1E98-4E96-9C54-D9DC70EFB87C}" presName="node" presStyleLbl="node1" presStyleIdx="1" presStyleCnt="6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pt-BR"/>
        </a:p>
      </dgm:t>
    </dgm:pt>
    <dgm:pt modelId="{C3B605F9-6C47-4D16-86EA-BEB3E6E4ADCD}" type="pres">
      <dgm:prSet presAssocID="{087B0D4C-947B-4B7A-BC4C-82FA63B1346C}" presName="sibTrans" presStyleLbl="sibTrans2D1" presStyleIdx="1" presStyleCnt="5"/>
      <dgm:spPr/>
      <dgm:t>
        <a:bodyPr/>
        <a:lstStyle/>
        <a:p>
          <a:endParaRPr lang="pt-BR"/>
        </a:p>
      </dgm:t>
    </dgm:pt>
    <dgm:pt modelId="{D46B415C-B967-434B-88BA-6AD70AA0E398}" type="pres">
      <dgm:prSet presAssocID="{087B0D4C-947B-4B7A-BC4C-82FA63B1346C}" presName="connectorText" presStyleLbl="sibTrans2D1" presStyleIdx="1" presStyleCnt="5"/>
      <dgm:spPr/>
      <dgm:t>
        <a:bodyPr/>
        <a:lstStyle/>
        <a:p>
          <a:endParaRPr lang="pt-BR"/>
        </a:p>
      </dgm:t>
    </dgm:pt>
    <dgm:pt modelId="{D7630127-BFB0-47EC-A6A1-0AB0DEB26F42}" type="pres">
      <dgm:prSet presAssocID="{EC5FED9F-56F1-4D76-AA27-B6F26AC4DC42}" presName="node" presStyleLbl="node1" presStyleIdx="2" presStyleCnt="6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pt-BR"/>
        </a:p>
      </dgm:t>
    </dgm:pt>
    <dgm:pt modelId="{F2859BEC-9D9E-4F81-84EA-E4C362A77E8E}" type="pres">
      <dgm:prSet presAssocID="{76A5F19A-B72E-4936-A678-F08784D9919A}" presName="sibTrans" presStyleLbl="sibTrans2D1" presStyleIdx="2" presStyleCnt="5"/>
      <dgm:spPr/>
      <dgm:t>
        <a:bodyPr/>
        <a:lstStyle/>
        <a:p>
          <a:endParaRPr lang="pt-BR"/>
        </a:p>
      </dgm:t>
    </dgm:pt>
    <dgm:pt modelId="{EA0AEB95-11ED-46C1-9C9F-B7D88C7FF937}" type="pres">
      <dgm:prSet presAssocID="{76A5F19A-B72E-4936-A678-F08784D9919A}" presName="connectorText" presStyleLbl="sibTrans2D1" presStyleIdx="2" presStyleCnt="5"/>
      <dgm:spPr/>
      <dgm:t>
        <a:bodyPr/>
        <a:lstStyle/>
        <a:p>
          <a:endParaRPr lang="pt-BR"/>
        </a:p>
      </dgm:t>
    </dgm:pt>
    <dgm:pt modelId="{AC915102-0C42-4306-B1A1-B039D7F1A2AE}" type="pres">
      <dgm:prSet presAssocID="{7DF5A5B9-A979-46E6-8D68-60792C8A6FA3}" presName="node" presStyleLbl="node1" presStyleIdx="3" presStyleCnt="6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pt-BR"/>
        </a:p>
      </dgm:t>
    </dgm:pt>
    <dgm:pt modelId="{BC6389E1-9DDD-45C9-B318-77F37DE5CC65}" type="pres">
      <dgm:prSet presAssocID="{0568267D-03CA-4641-B14E-369BC5643323}" presName="sibTrans" presStyleLbl="sibTrans2D1" presStyleIdx="3" presStyleCnt="5"/>
      <dgm:spPr/>
      <dgm:t>
        <a:bodyPr/>
        <a:lstStyle/>
        <a:p>
          <a:endParaRPr lang="pt-BR"/>
        </a:p>
      </dgm:t>
    </dgm:pt>
    <dgm:pt modelId="{56EEE3D0-0580-44FB-9D0A-63AA07FED3D4}" type="pres">
      <dgm:prSet presAssocID="{0568267D-03CA-4641-B14E-369BC5643323}" presName="connectorText" presStyleLbl="sibTrans2D1" presStyleIdx="3" presStyleCnt="5"/>
      <dgm:spPr/>
      <dgm:t>
        <a:bodyPr/>
        <a:lstStyle/>
        <a:p>
          <a:endParaRPr lang="pt-BR"/>
        </a:p>
      </dgm:t>
    </dgm:pt>
    <dgm:pt modelId="{627B1899-B0F5-48FD-99D7-ADAAF4BB4415}" type="pres">
      <dgm:prSet presAssocID="{1A31F13B-AC45-4728-8E86-D56A4E6A1ECB}" presName="node" presStyleLbl="node1" presStyleIdx="4" presStyleCnt="6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pt-BR"/>
        </a:p>
      </dgm:t>
    </dgm:pt>
    <dgm:pt modelId="{2C94A361-E2D6-4235-B7D9-3534D9B5C612}" type="pres">
      <dgm:prSet presAssocID="{90287934-63CE-4B39-BB78-83898495C46F}" presName="sibTrans" presStyleLbl="sibTrans2D1" presStyleIdx="4" presStyleCnt="5"/>
      <dgm:spPr/>
      <dgm:t>
        <a:bodyPr/>
        <a:lstStyle/>
        <a:p>
          <a:endParaRPr lang="pt-BR"/>
        </a:p>
      </dgm:t>
    </dgm:pt>
    <dgm:pt modelId="{98CDE0D8-B2D9-4EEB-AF85-A146E5DB7B63}" type="pres">
      <dgm:prSet presAssocID="{90287934-63CE-4B39-BB78-83898495C46F}" presName="connectorText" presStyleLbl="sibTrans2D1" presStyleIdx="4" presStyleCnt="5"/>
      <dgm:spPr/>
      <dgm:t>
        <a:bodyPr/>
        <a:lstStyle/>
        <a:p>
          <a:endParaRPr lang="pt-BR"/>
        </a:p>
      </dgm:t>
    </dgm:pt>
    <dgm:pt modelId="{B9AD121A-C1E9-40EF-9737-91A34D5C7AD5}" type="pres">
      <dgm:prSet presAssocID="{0121DD7B-B616-4FB5-ABEA-6F183920AE74}" presName="node" presStyleLbl="node1" presStyleIdx="5" presStyleCnt="6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pt-BR"/>
        </a:p>
      </dgm:t>
    </dgm:pt>
  </dgm:ptLst>
  <dgm:cxnLst>
    <dgm:cxn modelId="{FAB237F2-A044-4D24-BFEF-5E71690D494D}" type="presOf" srcId="{7DF5A5B9-A979-46E6-8D68-60792C8A6FA3}" destId="{AC915102-0C42-4306-B1A1-B039D7F1A2AE}" srcOrd="0" destOrd="0" presId="urn:microsoft.com/office/officeart/2005/8/layout/process5"/>
    <dgm:cxn modelId="{09C03F25-AC8C-4865-B679-CC3599F4D7FF}" srcId="{9AE15D69-6AA4-48E1-84DE-00AFC8093E91}" destId="{1A31F13B-AC45-4728-8E86-D56A4E6A1ECB}" srcOrd="4" destOrd="0" parTransId="{F6D6ED7A-F471-403E-AB20-335DEBAF1254}" sibTransId="{90287934-63CE-4B39-BB78-83898495C46F}"/>
    <dgm:cxn modelId="{D7179547-8DF8-4BAB-BDFA-29EE3043A317}" srcId="{9AE15D69-6AA4-48E1-84DE-00AFC8093E91}" destId="{D03A5F3A-4438-4EBC-B1EF-FA278806B46A}" srcOrd="0" destOrd="0" parTransId="{FF98A896-6DA1-4FBC-9D31-320A89773065}" sibTransId="{231A0357-BF8B-42D8-A1BA-25FCC07A9357}"/>
    <dgm:cxn modelId="{C56132E0-2615-4FCD-B660-DAE02BBE34FD}" type="presOf" srcId="{76A5F19A-B72E-4936-A678-F08784D9919A}" destId="{F2859BEC-9D9E-4F81-84EA-E4C362A77E8E}" srcOrd="0" destOrd="0" presId="urn:microsoft.com/office/officeart/2005/8/layout/process5"/>
    <dgm:cxn modelId="{2671E976-C0A6-4305-9B0B-A0D833BCF7D7}" type="presOf" srcId="{EC5FED9F-56F1-4D76-AA27-B6F26AC4DC42}" destId="{D7630127-BFB0-47EC-A6A1-0AB0DEB26F42}" srcOrd="0" destOrd="0" presId="urn:microsoft.com/office/officeart/2005/8/layout/process5"/>
    <dgm:cxn modelId="{754503BB-AA18-4C08-A90E-5EB32474CFCC}" type="presOf" srcId="{0568267D-03CA-4641-B14E-369BC5643323}" destId="{56EEE3D0-0580-44FB-9D0A-63AA07FED3D4}" srcOrd="1" destOrd="0" presId="urn:microsoft.com/office/officeart/2005/8/layout/process5"/>
    <dgm:cxn modelId="{E0F0BA06-309F-4813-943A-AEC409B62B26}" type="presOf" srcId="{76A5F19A-B72E-4936-A678-F08784D9919A}" destId="{EA0AEB95-11ED-46C1-9C9F-B7D88C7FF937}" srcOrd="1" destOrd="0" presId="urn:microsoft.com/office/officeart/2005/8/layout/process5"/>
    <dgm:cxn modelId="{46DB21EE-04DD-4131-ACEC-34BFB1C0EBD4}" srcId="{9AE15D69-6AA4-48E1-84DE-00AFC8093E91}" destId="{0121DD7B-B616-4FB5-ABEA-6F183920AE74}" srcOrd="5" destOrd="0" parTransId="{2960A5B5-81BD-4273-9298-FAEA660325AE}" sibTransId="{172A3D1E-6D86-49F1-9E4A-5A813ADD8D0C}"/>
    <dgm:cxn modelId="{F81D0C4E-62F1-494C-9248-53753DB1E90E}" type="presOf" srcId="{1A31F13B-AC45-4728-8E86-D56A4E6A1ECB}" destId="{627B1899-B0F5-48FD-99D7-ADAAF4BB4415}" srcOrd="0" destOrd="0" presId="urn:microsoft.com/office/officeart/2005/8/layout/process5"/>
    <dgm:cxn modelId="{8D36A6AA-44D4-41C1-AC96-7D1C0D4CA7C7}" srcId="{9AE15D69-6AA4-48E1-84DE-00AFC8093E91}" destId="{7DF5A5B9-A979-46E6-8D68-60792C8A6FA3}" srcOrd="3" destOrd="0" parTransId="{2B98FC68-B12B-4AA7-B867-D196A2698E31}" sibTransId="{0568267D-03CA-4641-B14E-369BC5643323}"/>
    <dgm:cxn modelId="{AC302E7C-CBF1-47AB-BBC1-9B6718F654D6}" type="presOf" srcId="{D03A5F3A-4438-4EBC-B1EF-FA278806B46A}" destId="{5C3A338D-A1BA-4FF0-8D03-5F1BA24596A6}" srcOrd="0" destOrd="0" presId="urn:microsoft.com/office/officeart/2005/8/layout/process5"/>
    <dgm:cxn modelId="{B97445B8-44ED-44C9-92A5-79FD339DE5B7}" type="presOf" srcId="{90287934-63CE-4B39-BB78-83898495C46F}" destId="{98CDE0D8-B2D9-4EEB-AF85-A146E5DB7B63}" srcOrd="1" destOrd="0" presId="urn:microsoft.com/office/officeart/2005/8/layout/process5"/>
    <dgm:cxn modelId="{41F20734-4826-4801-A996-5F50704ED037}" type="presOf" srcId="{231A0357-BF8B-42D8-A1BA-25FCC07A9357}" destId="{14618BFC-90EF-4E00-97D0-873D787DB7DE}" srcOrd="0" destOrd="0" presId="urn:microsoft.com/office/officeart/2005/8/layout/process5"/>
    <dgm:cxn modelId="{6E450F70-D680-46EA-A79D-CFDEF32824AA}" type="presOf" srcId="{3CD52EA3-1E98-4E96-9C54-D9DC70EFB87C}" destId="{C6CFF8BA-7DBE-41AB-8246-2F060A66106C}" srcOrd="0" destOrd="0" presId="urn:microsoft.com/office/officeart/2005/8/layout/process5"/>
    <dgm:cxn modelId="{6B4D63A3-338A-4A60-A804-DD976C4A40BE}" type="presOf" srcId="{9AE15D69-6AA4-48E1-84DE-00AFC8093E91}" destId="{ADE4CF84-BE98-493E-A958-6E53453058F1}" srcOrd="0" destOrd="0" presId="urn:microsoft.com/office/officeart/2005/8/layout/process5"/>
    <dgm:cxn modelId="{55811EBD-ECDA-4764-A336-BE9564F9BB50}" type="presOf" srcId="{90287934-63CE-4B39-BB78-83898495C46F}" destId="{2C94A361-E2D6-4235-B7D9-3534D9B5C612}" srcOrd="0" destOrd="0" presId="urn:microsoft.com/office/officeart/2005/8/layout/process5"/>
    <dgm:cxn modelId="{C39835CE-572A-468D-983F-BE34605A8274}" srcId="{9AE15D69-6AA4-48E1-84DE-00AFC8093E91}" destId="{EC5FED9F-56F1-4D76-AA27-B6F26AC4DC42}" srcOrd="2" destOrd="0" parTransId="{C1E00EF9-1CBF-4639-8E31-A4ACFEA53C01}" sibTransId="{76A5F19A-B72E-4936-A678-F08784D9919A}"/>
    <dgm:cxn modelId="{3F8F6BB1-74BC-4AA2-89EB-B16EDB3FCFCB}" type="presOf" srcId="{0121DD7B-B616-4FB5-ABEA-6F183920AE74}" destId="{B9AD121A-C1E9-40EF-9737-91A34D5C7AD5}" srcOrd="0" destOrd="0" presId="urn:microsoft.com/office/officeart/2005/8/layout/process5"/>
    <dgm:cxn modelId="{AC59F764-A5B9-4669-B404-A97CC74DE317}" type="presOf" srcId="{231A0357-BF8B-42D8-A1BA-25FCC07A9357}" destId="{A256FADF-3F40-4745-8D41-51B624619BB5}" srcOrd="1" destOrd="0" presId="urn:microsoft.com/office/officeart/2005/8/layout/process5"/>
    <dgm:cxn modelId="{08F2055E-681B-450F-8EDA-37B74E478BAB}" type="presOf" srcId="{087B0D4C-947B-4B7A-BC4C-82FA63B1346C}" destId="{D46B415C-B967-434B-88BA-6AD70AA0E398}" srcOrd="1" destOrd="0" presId="urn:microsoft.com/office/officeart/2005/8/layout/process5"/>
    <dgm:cxn modelId="{F1F3486B-5CB3-49DE-A0D7-BEB64F3CC016}" srcId="{9AE15D69-6AA4-48E1-84DE-00AFC8093E91}" destId="{3CD52EA3-1E98-4E96-9C54-D9DC70EFB87C}" srcOrd="1" destOrd="0" parTransId="{D9999785-9115-4684-8F0E-C11741E601CA}" sibTransId="{087B0D4C-947B-4B7A-BC4C-82FA63B1346C}"/>
    <dgm:cxn modelId="{B1C4E082-3D5E-496D-8946-EABB084D41F8}" type="presOf" srcId="{087B0D4C-947B-4B7A-BC4C-82FA63B1346C}" destId="{C3B605F9-6C47-4D16-86EA-BEB3E6E4ADCD}" srcOrd="0" destOrd="0" presId="urn:microsoft.com/office/officeart/2005/8/layout/process5"/>
    <dgm:cxn modelId="{8B70DD6B-5FC5-4EF5-815E-F6A26EA7629D}" type="presOf" srcId="{0568267D-03CA-4641-B14E-369BC5643323}" destId="{BC6389E1-9DDD-45C9-B318-77F37DE5CC65}" srcOrd="0" destOrd="0" presId="urn:microsoft.com/office/officeart/2005/8/layout/process5"/>
    <dgm:cxn modelId="{399650D0-524A-4832-B9D5-50345438AA4E}" type="presParOf" srcId="{ADE4CF84-BE98-493E-A958-6E53453058F1}" destId="{5C3A338D-A1BA-4FF0-8D03-5F1BA24596A6}" srcOrd="0" destOrd="0" presId="urn:microsoft.com/office/officeart/2005/8/layout/process5"/>
    <dgm:cxn modelId="{8259F60F-06D3-4940-BD2D-A07666793455}" type="presParOf" srcId="{ADE4CF84-BE98-493E-A958-6E53453058F1}" destId="{14618BFC-90EF-4E00-97D0-873D787DB7DE}" srcOrd="1" destOrd="0" presId="urn:microsoft.com/office/officeart/2005/8/layout/process5"/>
    <dgm:cxn modelId="{DD8898F3-500A-478A-9B94-A2A922F67CAD}" type="presParOf" srcId="{14618BFC-90EF-4E00-97D0-873D787DB7DE}" destId="{A256FADF-3F40-4745-8D41-51B624619BB5}" srcOrd="0" destOrd="0" presId="urn:microsoft.com/office/officeart/2005/8/layout/process5"/>
    <dgm:cxn modelId="{99549F34-BCD9-4711-9015-B771E44FE709}" type="presParOf" srcId="{ADE4CF84-BE98-493E-A958-6E53453058F1}" destId="{C6CFF8BA-7DBE-41AB-8246-2F060A66106C}" srcOrd="2" destOrd="0" presId="urn:microsoft.com/office/officeart/2005/8/layout/process5"/>
    <dgm:cxn modelId="{4BB33A94-9A77-4529-8CEC-79E8CC422BC5}" type="presParOf" srcId="{ADE4CF84-BE98-493E-A958-6E53453058F1}" destId="{C3B605F9-6C47-4D16-86EA-BEB3E6E4ADCD}" srcOrd="3" destOrd="0" presId="urn:microsoft.com/office/officeart/2005/8/layout/process5"/>
    <dgm:cxn modelId="{2FD1035C-A1A2-42ED-AED3-ACCB4CC79A0F}" type="presParOf" srcId="{C3B605F9-6C47-4D16-86EA-BEB3E6E4ADCD}" destId="{D46B415C-B967-434B-88BA-6AD70AA0E398}" srcOrd="0" destOrd="0" presId="urn:microsoft.com/office/officeart/2005/8/layout/process5"/>
    <dgm:cxn modelId="{8791EC22-D9E8-4F25-A54A-3910D8CD9355}" type="presParOf" srcId="{ADE4CF84-BE98-493E-A958-6E53453058F1}" destId="{D7630127-BFB0-47EC-A6A1-0AB0DEB26F42}" srcOrd="4" destOrd="0" presId="urn:microsoft.com/office/officeart/2005/8/layout/process5"/>
    <dgm:cxn modelId="{E15DC451-888E-463F-8FA3-725CE143A904}" type="presParOf" srcId="{ADE4CF84-BE98-493E-A958-6E53453058F1}" destId="{F2859BEC-9D9E-4F81-84EA-E4C362A77E8E}" srcOrd="5" destOrd="0" presId="urn:microsoft.com/office/officeart/2005/8/layout/process5"/>
    <dgm:cxn modelId="{43C9AD56-EAE9-4187-8DE2-C1511EBEB291}" type="presParOf" srcId="{F2859BEC-9D9E-4F81-84EA-E4C362A77E8E}" destId="{EA0AEB95-11ED-46C1-9C9F-B7D88C7FF937}" srcOrd="0" destOrd="0" presId="urn:microsoft.com/office/officeart/2005/8/layout/process5"/>
    <dgm:cxn modelId="{C36238EA-4F38-4E1E-A13A-8C40F2219F0C}" type="presParOf" srcId="{ADE4CF84-BE98-493E-A958-6E53453058F1}" destId="{AC915102-0C42-4306-B1A1-B039D7F1A2AE}" srcOrd="6" destOrd="0" presId="urn:microsoft.com/office/officeart/2005/8/layout/process5"/>
    <dgm:cxn modelId="{52B13A18-836A-4F3D-AB21-DDBCF22E87FA}" type="presParOf" srcId="{ADE4CF84-BE98-493E-A958-6E53453058F1}" destId="{BC6389E1-9DDD-45C9-B318-77F37DE5CC65}" srcOrd="7" destOrd="0" presId="urn:microsoft.com/office/officeart/2005/8/layout/process5"/>
    <dgm:cxn modelId="{9AA3779D-4466-4EA9-A57F-374B49DAD1A9}" type="presParOf" srcId="{BC6389E1-9DDD-45C9-B318-77F37DE5CC65}" destId="{56EEE3D0-0580-44FB-9D0A-63AA07FED3D4}" srcOrd="0" destOrd="0" presId="urn:microsoft.com/office/officeart/2005/8/layout/process5"/>
    <dgm:cxn modelId="{86883EF8-A340-429C-8682-AE3DE432150D}" type="presParOf" srcId="{ADE4CF84-BE98-493E-A958-6E53453058F1}" destId="{627B1899-B0F5-48FD-99D7-ADAAF4BB4415}" srcOrd="8" destOrd="0" presId="urn:microsoft.com/office/officeart/2005/8/layout/process5"/>
    <dgm:cxn modelId="{6E464A42-6AFB-49D0-8A88-13684821CEFA}" type="presParOf" srcId="{ADE4CF84-BE98-493E-A958-6E53453058F1}" destId="{2C94A361-E2D6-4235-B7D9-3534D9B5C612}" srcOrd="9" destOrd="0" presId="urn:microsoft.com/office/officeart/2005/8/layout/process5"/>
    <dgm:cxn modelId="{4599AC0D-C04F-4F89-9279-7E64C85ED049}" type="presParOf" srcId="{2C94A361-E2D6-4235-B7D9-3534D9B5C612}" destId="{98CDE0D8-B2D9-4EEB-AF85-A146E5DB7B63}" srcOrd="0" destOrd="0" presId="urn:microsoft.com/office/officeart/2005/8/layout/process5"/>
    <dgm:cxn modelId="{4799B3FC-F2AC-4E9E-B347-62AB2E03098D}" type="presParOf" srcId="{ADE4CF84-BE98-493E-A958-6E53453058F1}" destId="{B9AD121A-C1E9-40EF-9737-91A34D5C7AD5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BCC79A-272F-48D0-88C0-EF2E9AEABFA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D9DD0F0-47DF-4145-802C-BDE28D7B8D00}">
      <dgm:prSet phldrT="[Text]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en-US" dirty="0" err="1" smtClean="0"/>
            <a:t>Questionário</a:t>
          </a:r>
          <a:endParaRPr lang="pt-BR" dirty="0"/>
        </a:p>
      </dgm:t>
    </dgm:pt>
    <dgm:pt modelId="{27B60512-7E4F-4B38-9394-4D757A6E0933}" type="parTrans" cxnId="{38280C3A-9B14-49DB-A33C-F7C7CA424BA2}">
      <dgm:prSet/>
      <dgm:spPr/>
      <dgm:t>
        <a:bodyPr/>
        <a:lstStyle/>
        <a:p>
          <a:endParaRPr lang="pt-BR"/>
        </a:p>
      </dgm:t>
    </dgm:pt>
    <dgm:pt modelId="{FC4CEB6D-3E1E-4226-8F28-594FE6A6B87C}" type="sibTrans" cxnId="{38280C3A-9B14-49DB-A33C-F7C7CA424BA2}">
      <dgm:prSet/>
      <dgm:spPr/>
      <dgm:t>
        <a:bodyPr/>
        <a:lstStyle/>
        <a:p>
          <a:endParaRPr lang="pt-BR"/>
        </a:p>
      </dgm:t>
    </dgm:pt>
    <dgm:pt modelId="{4815C6BC-B0C8-418E-86EF-EFC877E8829B}">
      <dgm:prSet phldrT="[Text]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en-US" dirty="0" smtClean="0"/>
            <a:t>Boas </a:t>
          </a:r>
          <a:r>
            <a:rPr lang="en-US" dirty="0" err="1" smtClean="0"/>
            <a:t>Práticas</a:t>
          </a:r>
          <a:r>
            <a:rPr lang="en-US" dirty="0" smtClean="0"/>
            <a:t> </a:t>
          </a:r>
          <a:r>
            <a:rPr lang="en-US" dirty="0" err="1" smtClean="0"/>
            <a:t>Existentes</a:t>
          </a:r>
          <a:endParaRPr lang="pt-BR" dirty="0"/>
        </a:p>
      </dgm:t>
    </dgm:pt>
    <dgm:pt modelId="{AF7B8FAA-7812-4B28-9687-618F7B857E58}" type="parTrans" cxnId="{30755BE0-D647-4505-8A60-839DFC72F66D}">
      <dgm:prSet/>
      <dgm:spPr/>
      <dgm:t>
        <a:bodyPr/>
        <a:lstStyle/>
        <a:p>
          <a:endParaRPr lang="pt-BR"/>
        </a:p>
      </dgm:t>
    </dgm:pt>
    <dgm:pt modelId="{D7C7688E-5CA6-4FD7-B3B8-D5548CCB037B}" type="sibTrans" cxnId="{30755BE0-D647-4505-8A60-839DFC72F66D}">
      <dgm:prSet/>
      <dgm:spPr/>
      <dgm:t>
        <a:bodyPr/>
        <a:lstStyle/>
        <a:p>
          <a:endParaRPr lang="pt-BR"/>
        </a:p>
      </dgm:t>
    </dgm:pt>
    <dgm:pt modelId="{42A6AD9A-DB90-464A-B77C-14E4AF06E78B}">
      <dgm:prSet phldrT="[Text]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en-US" dirty="0" smtClean="0"/>
            <a:t>Boas </a:t>
          </a:r>
          <a:r>
            <a:rPr lang="en-US" dirty="0" err="1" smtClean="0"/>
            <a:t>Práticas</a:t>
          </a:r>
          <a:r>
            <a:rPr lang="en-US" dirty="0" smtClean="0"/>
            <a:t> </a:t>
          </a:r>
          <a:r>
            <a:rPr lang="en-US" dirty="0" err="1" smtClean="0"/>
            <a:t>Recomendadas</a:t>
          </a:r>
          <a:endParaRPr lang="pt-BR" dirty="0"/>
        </a:p>
      </dgm:t>
    </dgm:pt>
    <dgm:pt modelId="{28B007B3-09E3-4B8C-8CB9-E79EDF6D227A}" type="parTrans" cxnId="{FB7AEBED-9C3E-4F36-A01D-BB3C5E2AF70F}">
      <dgm:prSet/>
      <dgm:spPr/>
      <dgm:t>
        <a:bodyPr/>
        <a:lstStyle/>
        <a:p>
          <a:endParaRPr lang="pt-BR"/>
        </a:p>
      </dgm:t>
    </dgm:pt>
    <dgm:pt modelId="{72449A9D-39DC-4E5A-9E2C-FF95A3401609}" type="sibTrans" cxnId="{FB7AEBED-9C3E-4F36-A01D-BB3C5E2AF70F}">
      <dgm:prSet/>
      <dgm:spPr/>
      <dgm:t>
        <a:bodyPr/>
        <a:lstStyle/>
        <a:p>
          <a:endParaRPr lang="pt-BR"/>
        </a:p>
      </dgm:t>
    </dgm:pt>
    <dgm:pt modelId="{4678FFF5-E2DA-4BF9-B50F-6445437B8ABA}" type="pres">
      <dgm:prSet presAssocID="{B0BCC79A-272F-48D0-88C0-EF2E9AEABFA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019D2279-1A92-43B4-93BE-FC7F7BAC63A2}" type="pres">
      <dgm:prSet presAssocID="{9D9DD0F0-47DF-4145-802C-BDE28D7B8D00}" presName="hierRoot1" presStyleCnt="0"/>
      <dgm:spPr/>
    </dgm:pt>
    <dgm:pt modelId="{C671F5DD-EFA9-4532-89B3-C253A1AEDD84}" type="pres">
      <dgm:prSet presAssocID="{9D9DD0F0-47DF-4145-802C-BDE28D7B8D00}" presName="composite" presStyleCnt="0"/>
      <dgm:spPr/>
    </dgm:pt>
    <dgm:pt modelId="{CA825012-1D52-4F51-B569-54279EF80C04}" type="pres">
      <dgm:prSet presAssocID="{9D9DD0F0-47DF-4145-802C-BDE28D7B8D00}" presName="background" presStyleLbl="node0" presStyleIdx="0" presStyleCnt="1"/>
      <dgm:spPr>
        <a:solidFill>
          <a:schemeClr val="bg1"/>
        </a:solidFill>
      </dgm:spPr>
    </dgm:pt>
    <dgm:pt modelId="{3CAC48F6-FC52-43BF-91AF-9479B5E17DC4}" type="pres">
      <dgm:prSet presAssocID="{9D9DD0F0-47DF-4145-802C-BDE28D7B8D0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291D855-17C9-47AB-819C-C3338A896F18}" type="pres">
      <dgm:prSet presAssocID="{9D9DD0F0-47DF-4145-802C-BDE28D7B8D00}" presName="hierChild2" presStyleCnt="0"/>
      <dgm:spPr/>
    </dgm:pt>
    <dgm:pt modelId="{FBCECEFB-A67A-4982-9EAC-797A8A1C0F10}" type="pres">
      <dgm:prSet presAssocID="{AF7B8FAA-7812-4B28-9687-618F7B857E58}" presName="Name10" presStyleLbl="parChTrans1D2" presStyleIdx="0" presStyleCnt="2"/>
      <dgm:spPr/>
      <dgm:t>
        <a:bodyPr/>
        <a:lstStyle/>
        <a:p>
          <a:endParaRPr lang="pt-BR"/>
        </a:p>
      </dgm:t>
    </dgm:pt>
    <dgm:pt modelId="{DFED0412-3018-4151-969F-9815A44E15CE}" type="pres">
      <dgm:prSet presAssocID="{4815C6BC-B0C8-418E-86EF-EFC877E8829B}" presName="hierRoot2" presStyleCnt="0"/>
      <dgm:spPr/>
    </dgm:pt>
    <dgm:pt modelId="{26100407-AB9C-4653-8B54-2047CF594548}" type="pres">
      <dgm:prSet presAssocID="{4815C6BC-B0C8-418E-86EF-EFC877E8829B}" presName="composite2" presStyleCnt="0"/>
      <dgm:spPr/>
    </dgm:pt>
    <dgm:pt modelId="{051293D8-B562-41F9-B55D-5B505AF15192}" type="pres">
      <dgm:prSet presAssocID="{4815C6BC-B0C8-418E-86EF-EFC877E8829B}" presName="background2" presStyleLbl="node2" presStyleIdx="0" presStyleCnt="2"/>
      <dgm:spPr>
        <a:solidFill>
          <a:schemeClr val="bg1"/>
        </a:solidFill>
      </dgm:spPr>
    </dgm:pt>
    <dgm:pt modelId="{49FC311D-179F-4485-826E-9B391FCE7EE9}" type="pres">
      <dgm:prSet presAssocID="{4815C6BC-B0C8-418E-86EF-EFC877E8829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EA00AF3-48F0-477F-97E1-C03760180ABA}" type="pres">
      <dgm:prSet presAssocID="{4815C6BC-B0C8-418E-86EF-EFC877E8829B}" presName="hierChild3" presStyleCnt="0"/>
      <dgm:spPr/>
    </dgm:pt>
    <dgm:pt modelId="{762849BA-0356-484C-BE8F-FA24BCA02B6F}" type="pres">
      <dgm:prSet presAssocID="{28B007B3-09E3-4B8C-8CB9-E79EDF6D227A}" presName="Name10" presStyleLbl="parChTrans1D2" presStyleIdx="1" presStyleCnt="2"/>
      <dgm:spPr/>
      <dgm:t>
        <a:bodyPr/>
        <a:lstStyle/>
        <a:p>
          <a:endParaRPr lang="pt-BR"/>
        </a:p>
      </dgm:t>
    </dgm:pt>
    <dgm:pt modelId="{B3194E15-57CB-4758-88B4-74B120A53BCE}" type="pres">
      <dgm:prSet presAssocID="{42A6AD9A-DB90-464A-B77C-14E4AF06E78B}" presName="hierRoot2" presStyleCnt="0"/>
      <dgm:spPr/>
    </dgm:pt>
    <dgm:pt modelId="{3674068C-DF0E-44BE-A038-16B3E2368BEE}" type="pres">
      <dgm:prSet presAssocID="{42A6AD9A-DB90-464A-B77C-14E4AF06E78B}" presName="composite2" presStyleCnt="0"/>
      <dgm:spPr/>
    </dgm:pt>
    <dgm:pt modelId="{4A8006BE-9E38-4D15-ABA6-A33EF7525040}" type="pres">
      <dgm:prSet presAssocID="{42A6AD9A-DB90-464A-B77C-14E4AF06E78B}" presName="background2" presStyleLbl="node2" presStyleIdx="1" presStyleCnt="2"/>
      <dgm:spPr>
        <a:solidFill>
          <a:schemeClr val="bg1"/>
        </a:solidFill>
      </dgm:spPr>
    </dgm:pt>
    <dgm:pt modelId="{89D68FB3-1AE0-4A01-86CD-D84DB44BD117}" type="pres">
      <dgm:prSet presAssocID="{42A6AD9A-DB90-464A-B77C-14E4AF06E78B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CDB4227-6CB6-4A64-BA6E-4B77FFDEFE86}" type="pres">
      <dgm:prSet presAssocID="{42A6AD9A-DB90-464A-B77C-14E4AF06E78B}" presName="hierChild3" presStyleCnt="0"/>
      <dgm:spPr/>
    </dgm:pt>
  </dgm:ptLst>
  <dgm:cxnLst>
    <dgm:cxn modelId="{83E08A9F-E72F-4D5A-9588-F35F69AD24CB}" type="presOf" srcId="{28B007B3-09E3-4B8C-8CB9-E79EDF6D227A}" destId="{762849BA-0356-484C-BE8F-FA24BCA02B6F}" srcOrd="0" destOrd="0" presId="urn:microsoft.com/office/officeart/2005/8/layout/hierarchy1"/>
    <dgm:cxn modelId="{48AD5AF8-7AE6-441A-AA1B-843CEDD2E73F}" type="presOf" srcId="{AF7B8FAA-7812-4B28-9687-618F7B857E58}" destId="{FBCECEFB-A67A-4982-9EAC-797A8A1C0F10}" srcOrd="0" destOrd="0" presId="urn:microsoft.com/office/officeart/2005/8/layout/hierarchy1"/>
    <dgm:cxn modelId="{EDD71B2D-8230-475C-9FB0-0F4FD62D6DB0}" type="presOf" srcId="{4815C6BC-B0C8-418E-86EF-EFC877E8829B}" destId="{49FC311D-179F-4485-826E-9B391FCE7EE9}" srcOrd="0" destOrd="0" presId="urn:microsoft.com/office/officeart/2005/8/layout/hierarchy1"/>
    <dgm:cxn modelId="{FB7AEBED-9C3E-4F36-A01D-BB3C5E2AF70F}" srcId="{9D9DD0F0-47DF-4145-802C-BDE28D7B8D00}" destId="{42A6AD9A-DB90-464A-B77C-14E4AF06E78B}" srcOrd="1" destOrd="0" parTransId="{28B007B3-09E3-4B8C-8CB9-E79EDF6D227A}" sibTransId="{72449A9D-39DC-4E5A-9E2C-FF95A3401609}"/>
    <dgm:cxn modelId="{38280C3A-9B14-49DB-A33C-F7C7CA424BA2}" srcId="{B0BCC79A-272F-48D0-88C0-EF2E9AEABFAE}" destId="{9D9DD0F0-47DF-4145-802C-BDE28D7B8D00}" srcOrd="0" destOrd="0" parTransId="{27B60512-7E4F-4B38-9394-4D757A6E0933}" sibTransId="{FC4CEB6D-3E1E-4226-8F28-594FE6A6B87C}"/>
    <dgm:cxn modelId="{30755BE0-D647-4505-8A60-839DFC72F66D}" srcId="{9D9DD0F0-47DF-4145-802C-BDE28D7B8D00}" destId="{4815C6BC-B0C8-418E-86EF-EFC877E8829B}" srcOrd="0" destOrd="0" parTransId="{AF7B8FAA-7812-4B28-9687-618F7B857E58}" sibTransId="{D7C7688E-5CA6-4FD7-B3B8-D5548CCB037B}"/>
    <dgm:cxn modelId="{AFE37A7E-B374-4DB4-B0B6-5D9D4AC02A2D}" type="presOf" srcId="{B0BCC79A-272F-48D0-88C0-EF2E9AEABFAE}" destId="{4678FFF5-E2DA-4BF9-B50F-6445437B8ABA}" srcOrd="0" destOrd="0" presId="urn:microsoft.com/office/officeart/2005/8/layout/hierarchy1"/>
    <dgm:cxn modelId="{FF93A7D1-66EF-48D1-A525-C90E127A0C8D}" type="presOf" srcId="{42A6AD9A-DB90-464A-B77C-14E4AF06E78B}" destId="{89D68FB3-1AE0-4A01-86CD-D84DB44BD117}" srcOrd="0" destOrd="0" presId="urn:microsoft.com/office/officeart/2005/8/layout/hierarchy1"/>
    <dgm:cxn modelId="{CEFD2E0B-3E0E-4528-B89F-0DE158608574}" type="presOf" srcId="{9D9DD0F0-47DF-4145-802C-BDE28D7B8D00}" destId="{3CAC48F6-FC52-43BF-91AF-9479B5E17DC4}" srcOrd="0" destOrd="0" presId="urn:microsoft.com/office/officeart/2005/8/layout/hierarchy1"/>
    <dgm:cxn modelId="{3CF7D756-8111-4781-B56F-2611D0194916}" type="presParOf" srcId="{4678FFF5-E2DA-4BF9-B50F-6445437B8ABA}" destId="{019D2279-1A92-43B4-93BE-FC7F7BAC63A2}" srcOrd="0" destOrd="0" presId="urn:microsoft.com/office/officeart/2005/8/layout/hierarchy1"/>
    <dgm:cxn modelId="{55B319B5-49BF-4B7B-95D3-1A07341F85A7}" type="presParOf" srcId="{019D2279-1A92-43B4-93BE-FC7F7BAC63A2}" destId="{C671F5DD-EFA9-4532-89B3-C253A1AEDD84}" srcOrd="0" destOrd="0" presId="urn:microsoft.com/office/officeart/2005/8/layout/hierarchy1"/>
    <dgm:cxn modelId="{1D9056BE-173B-48E3-B286-6C8603CA746B}" type="presParOf" srcId="{C671F5DD-EFA9-4532-89B3-C253A1AEDD84}" destId="{CA825012-1D52-4F51-B569-54279EF80C04}" srcOrd="0" destOrd="0" presId="urn:microsoft.com/office/officeart/2005/8/layout/hierarchy1"/>
    <dgm:cxn modelId="{C58F8EDA-E9CD-409B-A325-CF55086D139A}" type="presParOf" srcId="{C671F5DD-EFA9-4532-89B3-C253A1AEDD84}" destId="{3CAC48F6-FC52-43BF-91AF-9479B5E17DC4}" srcOrd="1" destOrd="0" presId="urn:microsoft.com/office/officeart/2005/8/layout/hierarchy1"/>
    <dgm:cxn modelId="{CA6A2142-2C8B-48B0-AD37-A788D10C0004}" type="presParOf" srcId="{019D2279-1A92-43B4-93BE-FC7F7BAC63A2}" destId="{9291D855-17C9-47AB-819C-C3338A896F18}" srcOrd="1" destOrd="0" presId="urn:microsoft.com/office/officeart/2005/8/layout/hierarchy1"/>
    <dgm:cxn modelId="{508D74F2-FE24-4FE4-A1E0-3FFF12963092}" type="presParOf" srcId="{9291D855-17C9-47AB-819C-C3338A896F18}" destId="{FBCECEFB-A67A-4982-9EAC-797A8A1C0F10}" srcOrd="0" destOrd="0" presId="urn:microsoft.com/office/officeart/2005/8/layout/hierarchy1"/>
    <dgm:cxn modelId="{4F9BFFBC-0AB8-487B-9656-37E674006929}" type="presParOf" srcId="{9291D855-17C9-47AB-819C-C3338A896F18}" destId="{DFED0412-3018-4151-969F-9815A44E15CE}" srcOrd="1" destOrd="0" presId="urn:microsoft.com/office/officeart/2005/8/layout/hierarchy1"/>
    <dgm:cxn modelId="{2792F80D-747E-499F-97EC-F354F3E2C778}" type="presParOf" srcId="{DFED0412-3018-4151-969F-9815A44E15CE}" destId="{26100407-AB9C-4653-8B54-2047CF594548}" srcOrd="0" destOrd="0" presId="urn:microsoft.com/office/officeart/2005/8/layout/hierarchy1"/>
    <dgm:cxn modelId="{F988EDDC-BE45-42A3-B5C3-2819B03866F2}" type="presParOf" srcId="{26100407-AB9C-4653-8B54-2047CF594548}" destId="{051293D8-B562-41F9-B55D-5B505AF15192}" srcOrd="0" destOrd="0" presId="urn:microsoft.com/office/officeart/2005/8/layout/hierarchy1"/>
    <dgm:cxn modelId="{38DD5786-1837-4998-AF28-40B7653048E6}" type="presParOf" srcId="{26100407-AB9C-4653-8B54-2047CF594548}" destId="{49FC311D-179F-4485-826E-9B391FCE7EE9}" srcOrd="1" destOrd="0" presId="urn:microsoft.com/office/officeart/2005/8/layout/hierarchy1"/>
    <dgm:cxn modelId="{2A41262F-48AC-40F7-A172-E0A2CDFE98D7}" type="presParOf" srcId="{DFED0412-3018-4151-969F-9815A44E15CE}" destId="{0EA00AF3-48F0-477F-97E1-C03760180ABA}" srcOrd="1" destOrd="0" presId="urn:microsoft.com/office/officeart/2005/8/layout/hierarchy1"/>
    <dgm:cxn modelId="{BA73D229-46F5-4C02-93CC-D98A19C9C5DF}" type="presParOf" srcId="{9291D855-17C9-47AB-819C-C3338A896F18}" destId="{762849BA-0356-484C-BE8F-FA24BCA02B6F}" srcOrd="2" destOrd="0" presId="urn:microsoft.com/office/officeart/2005/8/layout/hierarchy1"/>
    <dgm:cxn modelId="{A669E3D8-20D1-4E12-A2E6-DF05E2E45701}" type="presParOf" srcId="{9291D855-17C9-47AB-819C-C3338A896F18}" destId="{B3194E15-57CB-4758-88B4-74B120A53BCE}" srcOrd="3" destOrd="0" presId="urn:microsoft.com/office/officeart/2005/8/layout/hierarchy1"/>
    <dgm:cxn modelId="{92CB9702-F322-4F52-AFC1-C77DDD09D5FC}" type="presParOf" srcId="{B3194E15-57CB-4758-88B4-74B120A53BCE}" destId="{3674068C-DF0E-44BE-A038-16B3E2368BEE}" srcOrd="0" destOrd="0" presId="urn:microsoft.com/office/officeart/2005/8/layout/hierarchy1"/>
    <dgm:cxn modelId="{F82F760B-3A26-4195-8489-8E4527AA586D}" type="presParOf" srcId="{3674068C-DF0E-44BE-A038-16B3E2368BEE}" destId="{4A8006BE-9E38-4D15-ABA6-A33EF7525040}" srcOrd="0" destOrd="0" presId="urn:microsoft.com/office/officeart/2005/8/layout/hierarchy1"/>
    <dgm:cxn modelId="{4EB4110A-0083-4DB0-A557-D38F7F22CC0D}" type="presParOf" srcId="{3674068C-DF0E-44BE-A038-16B3E2368BEE}" destId="{89D68FB3-1AE0-4A01-86CD-D84DB44BD117}" srcOrd="1" destOrd="0" presId="urn:microsoft.com/office/officeart/2005/8/layout/hierarchy1"/>
    <dgm:cxn modelId="{FF84C242-F0E8-4441-BDC0-A86D9087ACB1}" type="presParOf" srcId="{B3194E15-57CB-4758-88B4-74B120A53BCE}" destId="{3CDB4227-6CB6-4A64-BA6E-4B77FFDEFE8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3A338D-A1BA-4FF0-8D03-5F1BA24596A6}">
      <dsp:nvSpPr>
        <dsp:cNvPr id="0" name=""/>
        <dsp:cNvSpPr/>
      </dsp:nvSpPr>
      <dsp:spPr>
        <a:xfrm>
          <a:off x="7403" y="569920"/>
          <a:ext cx="2212924" cy="1327754"/>
        </a:xfrm>
        <a:prstGeom prst="flowChartAlternateProcess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Arial" pitchFamily="34" charset="0"/>
              <a:cs typeface="Arial" pitchFamily="34" charset="0"/>
            </a:rPr>
            <a:t>Introdução</a:t>
          </a:r>
          <a:endParaRPr lang="pt-BR" sz="2600" kern="1200" dirty="0">
            <a:latin typeface="Arial" pitchFamily="34" charset="0"/>
            <a:cs typeface="Arial" pitchFamily="34" charset="0"/>
          </a:endParaRPr>
        </a:p>
      </dsp:txBody>
      <dsp:txXfrm>
        <a:off x="7403" y="569920"/>
        <a:ext cx="2212924" cy="1327754"/>
      </dsp:txXfrm>
    </dsp:sp>
    <dsp:sp modelId="{14618BFC-90EF-4E00-97D0-873D787DB7DE}">
      <dsp:nvSpPr>
        <dsp:cNvPr id="0" name=""/>
        <dsp:cNvSpPr/>
      </dsp:nvSpPr>
      <dsp:spPr>
        <a:xfrm>
          <a:off x="2415065" y="959395"/>
          <a:ext cx="469139" cy="548805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100" kern="1200"/>
        </a:p>
      </dsp:txBody>
      <dsp:txXfrm>
        <a:off x="2415065" y="959395"/>
        <a:ext cx="469139" cy="548805"/>
      </dsp:txXfrm>
    </dsp:sp>
    <dsp:sp modelId="{C6CFF8BA-7DBE-41AB-8246-2F060A66106C}">
      <dsp:nvSpPr>
        <dsp:cNvPr id="0" name=""/>
        <dsp:cNvSpPr/>
      </dsp:nvSpPr>
      <dsp:spPr>
        <a:xfrm>
          <a:off x="3105497" y="569920"/>
          <a:ext cx="2212924" cy="1327754"/>
        </a:xfrm>
        <a:prstGeom prst="flowChartAlternateProcess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Arial" pitchFamily="34" charset="0"/>
              <a:cs typeface="Arial" pitchFamily="34" charset="0"/>
            </a:rPr>
            <a:t>OPM3</a:t>
          </a:r>
          <a:endParaRPr lang="pt-BR" sz="2600" kern="1200" dirty="0">
            <a:latin typeface="Arial" pitchFamily="34" charset="0"/>
            <a:cs typeface="Arial" pitchFamily="34" charset="0"/>
          </a:endParaRPr>
        </a:p>
      </dsp:txBody>
      <dsp:txXfrm>
        <a:off x="3105497" y="569920"/>
        <a:ext cx="2212924" cy="1327754"/>
      </dsp:txXfrm>
    </dsp:sp>
    <dsp:sp modelId="{C3B605F9-6C47-4D16-86EA-BEB3E6E4ADCD}">
      <dsp:nvSpPr>
        <dsp:cNvPr id="0" name=""/>
        <dsp:cNvSpPr/>
      </dsp:nvSpPr>
      <dsp:spPr>
        <a:xfrm>
          <a:off x="5513159" y="959395"/>
          <a:ext cx="469139" cy="548805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100" kern="1200"/>
        </a:p>
      </dsp:txBody>
      <dsp:txXfrm>
        <a:off x="5513159" y="959395"/>
        <a:ext cx="469139" cy="548805"/>
      </dsp:txXfrm>
    </dsp:sp>
    <dsp:sp modelId="{D7630127-BFB0-47EC-A6A1-0AB0DEB26F42}">
      <dsp:nvSpPr>
        <dsp:cNvPr id="0" name=""/>
        <dsp:cNvSpPr/>
      </dsp:nvSpPr>
      <dsp:spPr>
        <a:xfrm>
          <a:off x="6203591" y="569920"/>
          <a:ext cx="2212924" cy="1327754"/>
        </a:xfrm>
        <a:prstGeom prst="flowChartAlternateProcess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Arial" pitchFamily="34" charset="0"/>
              <a:cs typeface="Arial" pitchFamily="34" charset="0"/>
            </a:rPr>
            <a:t>MMGP</a:t>
          </a:r>
          <a:endParaRPr lang="pt-BR" sz="2600" kern="1200" dirty="0">
            <a:latin typeface="Arial" pitchFamily="34" charset="0"/>
            <a:cs typeface="Arial" pitchFamily="34" charset="0"/>
          </a:endParaRPr>
        </a:p>
      </dsp:txBody>
      <dsp:txXfrm>
        <a:off x="6203591" y="569920"/>
        <a:ext cx="2212924" cy="1327754"/>
      </dsp:txXfrm>
    </dsp:sp>
    <dsp:sp modelId="{F2859BEC-9D9E-4F81-84EA-E4C362A77E8E}">
      <dsp:nvSpPr>
        <dsp:cNvPr id="0" name=""/>
        <dsp:cNvSpPr/>
      </dsp:nvSpPr>
      <dsp:spPr>
        <a:xfrm rot="5400000">
          <a:off x="7075484" y="2052579"/>
          <a:ext cx="469139" cy="548805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100" kern="1200"/>
        </a:p>
      </dsp:txBody>
      <dsp:txXfrm rot="5400000">
        <a:off x="7075484" y="2052579"/>
        <a:ext cx="469139" cy="548805"/>
      </dsp:txXfrm>
    </dsp:sp>
    <dsp:sp modelId="{AC915102-0C42-4306-B1A1-B039D7F1A2AE}">
      <dsp:nvSpPr>
        <dsp:cNvPr id="0" name=""/>
        <dsp:cNvSpPr/>
      </dsp:nvSpPr>
      <dsp:spPr>
        <a:xfrm>
          <a:off x="6203591" y="2782844"/>
          <a:ext cx="2212924" cy="1327754"/>
        </a:xfrm>
        <a:prstGeom prst="flowChartAlternateProcess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Arial" pitchFamily="34" charset="0"/>
              <a:cs typeface="Arial" pitchFamily="34" charset="0"/>
            </a:rPr>
            <a:t>KPMMM</a:t>
          </a:r>
          <a:endParaRPr lang="pt-BR" sz="2600" kern="1200" dirty="0">
            <a:latin typeface="Arial" pitchFamily="34" charset="0"/>
            <a:cs typeface="Arial" pitchFamily="34" charset="0"/>
          </a:endParaRPr>
        </a:p>
      </dsp:txBody>
      <dsp:txXfrm>
        <a:off x="6203591" y="2782844"/>
        <a:ext cx="2212924" cy="1327754"/>
      </dsp:txXfrm>
    </dsp:sp>
    <dsp:sp modelId="{BC6389E1-9DDD-45C9-B318-77F37DE5CC65}">
      <dsp:nvSpPr>
        <dsp:cNvPr id="0" name=""/>
        <dsp:cNvSpPr/>
      </dsp:nvSpPr>
      <dsp:spPr>
        <a:xfrm rot="10800000">
          <a:off x="5539714" y="3172319"/>
          <a:ext cx="469139" cy="548805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100" kern="1200"/>
        </a:p>
      </dsp:txBody>
      <dsp:txXfrm rot="10800000">
        <a:off x="5539714" y="3172319"/>
        <a:ext cx="469139" cy="548805"/>
      </dsp:txXfrm>
    </dsp:sp>
    <dsp:sp modelId="{627B1899-B0F5-48FD-99D7-ADAAF4BB4415}">
      <dsp:nvSpPr>
        <dsp:cNvPr id="0" name=""/>
        <dsp:cNvSpPr/>
      </dsp:nvSpPr>
      <dsp:spPr>
        <a:xfrm>
          <a:off x="3105497" y="2782844"/>
          <a:ext cx="2212924" cy="1327754"/>
        </a:xfrm>
        <a:prstGeom prst="flowChartAlternateProcess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Arial" pitchFamily="34" charset="0"/>
              <a:cs typeface="Arial" pitchFamily="34" charset="0"/>
            </a:rPr>
            <a:t>Comparativo</a:t>
          </a:r>
          <a:endParaRPr lang="pt-BR" sz="2600" kern="1200" dirty="0">
            <a:latin typeface="Arial" pitchFamily="34" charset="0"/>
            <a:cs typeface="Arial" pitchFamily="34" charset="0"/>
          </a:endParaRPr>
        </a:p>
      </dsp:txBody>
      <dsp:txXfrm>
        <a:off x="3105497" y="2782844"/>
        <a:ext cx="2212924" cy="1327754"/>
      </dsp:txXfrm>
    </dsp:sp>
    <dsp:sp modelId="{2C94A361-E2D6-4235-B7D9-3534D9B5C612}">
      <dsp:nvSpPr>
        <dsp:cNvPr id="0" name=""/>
        <dsp:cNvSpPr/>
      </dsp:nvSpPr>
      <dsp:spPr>
        <a:xfrm rot="10800000">
          <a:off x="2441620" y="3172319"/>
          <a:ext cx="469139" cy="548805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100" kern="1200"/>
        </a:p>
      </dsp:txBody>
      <dsp:txXfrm rot="10800000">
        <a:off x="2441620" y="3172319"/>
        <a:ext cx="469139" cy="548805"/>
      </dsp:txXfrm>
    </dsp:sp>
    <dsp:sp modelId="{B9AD121A-C1E9-40EF-9737-91A34D5C7AD5}">
      <dsp:nvSpPr>
        <dsp:cNvPr id="0" name=""/>
        <dsp:cNvSpPr/>
      </dsp:nvSpPr>
      <dsp:spPr>
        <a:xfrm>
          <a:off x="7403" y="2782844"/>
          <a:ext cx="2212924" cy="1327754"/>
        </a:xfrm>
        <a:prstGeom prst="flowChartAlternateProcess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>
              <a:latin typeface="Arial" pitchFamily="34" charset="0"/>
              <a:cs typeface="Arial" pitchFamily="34" charset="0"/>
            </a:rPr>
            <a:t>Dúvidas</a:t>
          </a:r>
          <a:endParaRPr lang="pt-BR" sz="2600" kern="1200" dirty="0">
            <a:latin typeface="Arial" pitchFamily="34" charset="0"/>
            <a:cs typeface="Arial" pitchFamily="34" charset="0"/>
          </a:endParaRPr>
        </a:p>
      </dsp:txBody>
      <dsp:txXfrm>
        <a:off x="7403" y="2782844"/>
        <a:ext cx="2212924" cy="132775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2849BA-0356-484C-BE8F-FA24BCA02B6F}">
      <dsp:nvSpPr>
        <dsp:cNvPr id="0" name=""/>
        <dsp:cNvSpPr/>
      </dsp:nvSpPr>
      <dsp:spPr>
        <a:xfrm>
          <a:off x="2351633" y="1241099"/>
          <a:ext cx="1193174" cy="5678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6968"/>
              </a:lnTo>
              <a:lnTo>
                <a:pt x="1193174" y="386968"/>
              </a:lnTo>
              <a:lnTo>
                <a:pt x="1193174" y="5678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CECEFB-A67A-4982-9EAC-797A8A1C0F10}">
      <dsp:nvSpPr>
        <dsp:cNvPr id="0" name=""/>
        <dsp:cNvSpPr/>
      </dsp:nvSpPr>
      <dsp:spPr>
        <a:xfrm>
          <a:off x="1158459" y="1241099"/>
          <a:ext cx="1193174" cy="567842"/>
        </a:xfrm>
        <a:custGeom>
          <a:avLst/>
          <a:gdLst/>
          <a:ahLst/>
          <a:cxnLst/>
          <a:rect l="0" t="0" r="0" b="0"/>
          <a:pathLst>
            <a:path>
              <a:moveTo>
                <a:pt x="1193174" y="0"/>
              </a:moveTo>
              <a:lnTo>
                <a:pt x="1193174" y="386968"/>
              </a:lnTo>
              <a:lnTo>
                <a:pt x="0" y="386968"/>
              </a:lnTo>
              <a:lnTo>
                <a:pt x="0" y="5678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825012-1D52-4F51-B569-54279EF80C04}">
      <dsp:nvSpPr>
        <dsp:cNvPr id="0" name=""/>
        <dsp:cNvSpPr/>
      </dsp:nvSpPr>
      <dsp:spPr>
        <a:xfrm>
          <a:off x="1375399" y="1283"/>
          <a:ext cx="1952467" cy="1239816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AC48F6-FC52-43BF-91AF-9479B5E17DC4}">
      <dsp:nvSpPr>
        <dsp:cNvPr id="0" name=""/>
        <dsp:cNvSpPr/>
      </dsp:nvSpPr>
      <dsp:spPr>
        <a:xfrm>
          <a:off x="1592340" y="207376"/>
          <a:ext cx="1952467" cy="1239816"/>
        </a:xfrm>
        <a:prstGeom prst="roundRect">
          <a:avLst>
            <a:gd name="adj" fmla="val 10000"/>
          </a:avLst>
        </a:prstGeom>
        <a:solidFill>
          <a:schemeClr val="tx2">
            <a:lumMod val="7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Questionário</a:t>
          </a:r>
          <a:endParaRPr lang="pt-BR" sz="1900" kern="1200" dirty="0"/>
        </a:p>
      </dsp:txBody>
      <dsp:txXfrm>
        <a:off x="1592340" y="207376"/>
        <a:ext cx="1952467" cy="1239816"/>
      </dsp:txXfrm>
    </dsp:sp>
    <dsp:sp modelId="{051293D8-B562-41F9-B55D-5B505AF15192}">
      <dsp:nvSpPr>
        <dsp:cNvPr id="0" name=""/>
        <dsp:cNvSpPr/>
      </dsp:nvSpPr>
      <dsp:spPr>
        <a:xfrm>
          <a:off x="182225" y="1808942"/>
          <a:ext cx="1952467" cy="1239816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FC311D-179F-4485-826E-9B391FCE7EE9}">
      <dsp:nvSpPr>
        <dsp:cNvPr id="0" name=""/>
        <dsp:cNvSpPr/>
      </dsp:nvSpPr>
      <dsp:spPr>
        <a:xfrm>
          <a:off x="399166" y="2015036"/>
          <a:ext cx="1952467" cy="1239816"/>
        </a:xfrm>
        <a:prstGeom prst="roundRect">
          <a:avLst>
            <a:gd name="adj" fmla="val 10000"/>
          </a:avLst>
        </a:prstGeom>
        <a:solidFill>
          <a:schemeClr val="tx2">
            <a:lumMod val="7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Boas </a:t>
          </a:r>
          <a:r>
            <a:rPr lang="en-US" sz="1900" kern="1200" dirty="0" err="1" smtClean="0"/>
            <a:t>Práticas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Existentes</a:t>
          </a:r>
          <a:endParaRPr lang="pt-BR" sz="1900" kern="1200" dirty="0"/>
        </a:p>
      </dsp:txBody>
      <dsp:txXfrm>
        <a:off x="399166" y="2015036"/>
        <a:ext cx="1952467" cy="1239816"/>
      </dsp:txXfrm>
    </dsp:sp>
    <dsp:sp modelId="{4A8006BE-9E38-4D15-ABA6-A33EF7525040}">
      <dsp:nvSpPr>
        <dsp:cNvPr id="0" name=""/>
        <dsp:cNvSpPr/>
      </dsp:nvSpPr>
      <dsp:spPr>
        <a:xfrm>
          <a:off x="2568574" y="1808942"/>
          <a:ext cx="1952467" cy="1239816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D68FB3-1AE0-4A01-86CD-D84DB44BD117}">
      <dsp:nvSpPr>
        <dsp:cNvPr id="0" name=""/>
        <dsp:cNvSpPr/>
      </dsp:nvSpPr>
      <dsp:spPr>
        <a:xfrm>
          <a:off x="2785515" y="2015036"/>
          <a:ext cx="1952467" cy="1239816"/>
        </a:xfrm>
        <a:prstGeom prst="roundRect">
          <a:avLst>
            <a:gd name="adj" fmla="val 10000"/>
          </a:avLst>
        </a:prstGeom>
        <a:solidFill>
          <a:schemeClr val="tx2">
            <a:lumMod val="7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Boas </a:t>
          </a:r>
          <a:r>
            <a:rPr lang="en-US" sz="1900" kern="1200" dirty="0" err="1" smtClean="0"/>
            <a:t>Práticas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Recomendadas</a:t>
          </a:r>
          <a:endParaRPr lang="pt-BR" sz="1900" kern="1200" dirty="0"/>
        </a:p>
      </dsp:txBody>
      <dsp:txXfrm>
        <a:off x="2785515" y="2015036"/>
        <a:ext cx="1952467" cy="12398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88EBC63-D1AD-4215-BAC8-D3AB6A105253}" type="datetimeFigureOut">
              <a:rPr lang="pt-BR"/>
              <a:pPr>
                <a:defRPr/>
              </a:pPr>
              <a:t>13/10/2010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8974644-A17E-44A3-ADA8-882B67D4FCCC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2730A-A552-4FD8-B8EC-5FDB8892E276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gerenciamento de projetos é a aplicação de conhecimentos, habilidades, ferramentas e técnicas nas atividades do projeto a fim de atender os requisitos do projeto.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Maturidade, por sua vez, pode ser definida como o desenvolvimento de sistemas e processos que são, por natureza, repetitivos e garantem uma alta probabilidade de que cada um deles seja um sucesso[Kerzner 2002]. Contudo, processos e sistemas repetitivos não garantem, mas aumentam a probabilidade de sucesso. Assim, será observado que a maturidade em gestão de projetos está ligada a quão hábil uma organização está no exercício de gerenciar seus projetos [Prado 2004]. 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2730A-A552-4FD8-B8EC-5FDB8892E276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974644-A17E-44A3-ADA8-882B67D4FCCC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O OPM3 é o primeiro modelo que descreve as melhores práticas para gerência de projeto, gerência do programa e gerência de portfólio em um modelo de maturidade.</a:t>
            </a:r>
            <a:r>
              <a:rPr lang="en-US" dirty="0" smtClean="0"/>
              <a:t>  </a:t>
            </a:r>
            <a:endParaRPr lang="pt-B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974644-A17E-44A3-ADA8-882B67D4FCCC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modelo evidencia a importância de utilizar um instrumento de avaliação, constituído por um questionário, através do qual o usuário analisa e responde sobre a presença ou não de processos formais associados ao ciclo de vida do gerenciamento de projetos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974644-A17E-44A3-ADA8-882B67D4FCCC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2730A-A552-4FD8-B8EC-5FDB8892E276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 baseline="0">
                <a:effectLst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 estilo </a:t>
            </a:r>
            <a:br>
              <a:rPr lang="pt-BR" dirty="0" smtClean="0"/>
            </a:br>
            <a:r>
              <a:rPr lang="pt-BR" dirty="0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baseline="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 baseline="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200" baseline="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 baseline="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baseline="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 baseline="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6464" y="1143000"/>
            <a:ext cx="8382000" cy="1736725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Modelos</a:t>
            </a:r>
            <a:r>
              <a:rPr lang="en-US" b="1" dirty="0" smtClean="0"/>
              <a:t> de </a:t>
            </a:r>
            <a:r>
              <a:rPr lang="en-US" b="1" dirty="0" err="1" smtClean="0"/>
              <a:t>Maturidade</a:t>
            </a:r>
            <a:r>
              <a:rPr lang="en-US" b="1" dirty="0" smtClean="0"/>
              <a:t> </a:t>
            </a:r>
            <a:r>
              <a:rPr lang="en-US" b="1" dirty="0" err="1" smtClean="0"/>
              <a:t>em</a:t>
            </a:r>
            <a:r>
              <a:rPr lang="en-US" b="1" dirty="0" smtClean="0"/>
              <a:t> </a:t>
            </a:r>
            <a:r>
              <a:rPr lang="en-US" b="1" dirty="0" err="1" smtClean="0"/>
              <a:t>Gestão</a:t>
            </a:r>
            <a:r>
              <a:rPr lang="en-US" b="1" dirty="0" smtClean="0"/>
              <a:t> de </a:t>
            </a:r>
            <a:r>
              <a:rPr lang="en-US" b="1" dirty="0" err="1" smtClean="0"/>
              <a:t>Projetos</a:t>
            </a:r>
            <a:endParaRPr lang="pt-B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  <a:p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Rafael </a:t>
            </a:r>
            <a:r>
              <a:rPr lang="en-US" b="1" dirty="0" err="1" smtClean="0"/>
              <a:t>Cordeiro</a:t>
            </a:r>
            <a:r>
              <a:rPr lang="en-US" b="1" dirty="0" smtClean="0"/>
              <a:t> de Barros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83450" cy="1143000"/>
          </a:xfrm>
        </p:spPr>
        <p:txBody>
          <a:bodyPr/>
          <a:lstStyle/>
          <a:p>
            <a:r>
              <a:rPr lang="en-US" dirty="0" smtClean="0"/>
              <a:t>OPM3 - </a:t>
            </a:r>
            <a:r>
              <a:rPr lang="pt-BR" dirty="0" smtClean="0"/>
              <a:t>Estágios de Amadurecimento dos Processos Organizacionais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3" descr="Figura OPM3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683568" y="1340768"/>
            <a:ext cx="7704856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OPM3 - </a:t>
            </a:r>
            <a:r>
              <a:rPr lang="pt-BR" dirty="0" smtClean="0"/>
              <a:t>Avaliação da Maturidade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Questionário</a:t>
            </a:r>
            <a:r>
              <a:rPr lang="en-US" dirty="0" smtClean="0"/>
              <a:t> com 151 </a:t>
            </a:r>
            <a:r>
              <a:rPr lang="en-US" dirty="0" err="1" smtClean="0"/>
              <a:t>questões</a:t>
            </a:r>
            <a:endParaRPr lang="en-US" dirty="0" smtClean="0"/>
          </a:p>
          <a:p>
            <a:pPr lvl="1"/>
            <a:r>
              <a:rPr lang="en-US" dirty="0" smtClean="0"/>
              <a:t>70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Projetos</a:t>
            </a:r>
            <a:endParaRPr lang="en-US" dirty="0" smtClean="0"/>
          </a:p>
          <a:p>
            <a:pPr lvl="1"/>
            <a:r>
              <a:rPr lang="en-US" dirty="0" smtClean="0"/>
              <a:t>38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Programas</a:t>
            </a:r>
            <a:endParaRPr lang="en-US" dirty="0" smtClean="0"/>
          </a:p>
          <a:p>
            <a:pPr lvl="1"/>
            <a:r>
              <a:rPr lang="en-US" dirty="0" smtClean="0"/>
              <a:t>43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Portifólios</a:t>
            </a:r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5" name="Diagram 4"/>
          <p:cNvGraphicFramePr/>
          <p:nvPr/>
        </p:nvGraphicFramePr>
        <p:xfrm>
          <a:off x="2748136" y="2981176"/>
          <a:ext cx="4920208" cy="3256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OPM3 – Implantação do Modelo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Diante </a:t>
            </a:r>
            <a:r>
              <a:rPr lang="pt-BR" dirty="0"/>
              <a:t>da lista de boas práticas </a:t>
            </a:r>
            <a:r>
              <a:rPr lang="pt-BR" dirty="0" smtClean="0"/>
              <a:t>recomendadas: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Analisar viabilidade;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Priorizar </a:t>
            </a:r>
            <a:r>
              <a:rPr lang="pt-BR" dirty="0"/>
              <a:t>e </a:t>
            </a:r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Planejar melhoria 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Visando alcançar maior Maturidade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iclo OPM3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1763688" y="1124744"/>
            <a:ext cx="4824536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Line Callout 2 10"/>
          <p:cNvSpPr/>
          <p:nvPr/>
        </p:nvSpPr>
        <p:spPr>
          <a:xfrm>
            <a:off x="6732240" y="4797152"/>
            <a:ext cx="2232248" cy="7200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2236"/>
              <a:gd name="adj6" fmla="val -405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Line Callout 2 5"/>
          <p:cNvSpPr/>
          <p:nvPr/>
        </p:nvSpPr>
        <p:spPr>
          <a:xfrm>
            <a:off x="5580112" y="836712"/>
            <a:ext cx="2232248" cy="7200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0845"/>
              <a:gd name="adj6" fmla="val -4399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OPM3 – </a:t>
            </a:r>
            <a:r>
              <a:rPr lang="pt-BR" b="1" dirty="0" smtClean="0"/>
              <a:t>Implantação do Modelo</a:t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5" name="Rectangle 4"/>
          <p:cNvSpPr/>
          <p:nvPr/>
        </p:nvSpPr>
        <p:spPr>
          <a:xfrm>
            <a:off x="4644008" y="971436"/>
            <a:ext cx="3168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pt-BR" b="1" dirty="0" smtClean="0">
                <a:solidFill>
                  <a:srgbClr val="FFC000"/>
                </a:solidFill>
              </a:rPr>
              <a:t>Entender o OPM3.</a:t>
            </a:r>
            <a:endParaRPr lang="pt-BR" b="1" dirty="0">
              <a:solidFill>
                <a:srgbClr val="FFC000"/>
              </a:solidFill>
            </a:endParaRPr>
          </a:p>
        </p:txBody>
      </p:sp>
      <p:sp>
        <p:nvSpPr>
          <p:cNvPr id="7" name="Line Callout 2 6"/>
          <p:cNvSpPr/>
          <p:nvPr/>
        </p:nvSpPr>
        <p:spPr>
          <a:xfrm>
            <a:off x="6804248" y="2780928"/>
            <a:ext cx="2232248" cy="7200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9454"/>
              <a:gd name="adj6" fmla="val -3427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TextBox 7"/>
          <p:cNvSpPr txBox="1"/>
          <p:nvPr/>
        </p:nvSpPr>
        <p:spPr>
          <a:xfrm>
            <a:off x="6732240" y="2780928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C000"/>
                </a:solidFill>
              </a:rPr>
              <a:t>Determinar</a:t>
            </a:r>
            <a:r>
              <a:rPr lang="en-US" b="1" dirty="0" smtClean="0">
                <a:solidFill>
                  <a:srgbClr val="FFC000"/>
                </a:solidFill>
              </a:rPr>
              <a:t> o </a:t>
            </a:r>
            <a:r>
              <a:rPr lang="en-US" b="1" dirty="0" err="1" smtClean="0">
                <a:solidFill>
                  <a:srgbClr val="FFC000"/>
                </a:solidFill>
              </a:rPr>
              <a:t>Grau</a:t>
            </a:r>
            <a:r>
              <a:rPr lang="en-US" b="1" dirty="0" smtClean="0">
                <a:solidFill>
                  <a:srgbClr val="FFC000"/>
                </a:solidFill>
              </a:rPr>
              <a:t> de </a:t>
            </a:r>
            <a:r>
              <a:rPr lang="en-US" b="1" dirty="0" err="1" smtClean="0">
                <a:solidFill>
                  <a:srgbClr val="FFC000"/>
                </a:solidFill>
              </a:rPr>
              <a:t>Maturidade</a:t>
            </a:r>
            <a:endParaRPr lang="pt-BR" b="1" dirty="0"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32240" y="4797152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De </a:t>
            </a:r>
            <a:r>
              <a:rPr lang="en-US" b="1" dirty="0" err="1" smtClean="0">
                <a:solidFill>
                  <a:srgbClr val="FFC000"/>
                </a:solidFill>
              </a:rPr>
              <a:t>acordo</a:t>
            </a:r>
            <a:r>
              <a:rPr lang="en-US" b="1" dirty="0" smtClean="0">
                <a:solidFill>
                  <a:srgbClr val="FFC000"/>
                </a:solidFill>
              </a:rPr>
              <a:t> com as </a:t>
            </a:r>
            <a:r>
              <a:rPr lang="en-US" b="1" dirty="0" err="1" smtClean="0">
                <a:solidFill>
                  <a:srgbClr val="FFC000"/>
                </a:solidFill>
              </a:rPr>
              <a:t>Capacidades</a:t>
            </a:r>
            <a:endParaRPr lang="pt-BR" b="1" dirty="0">
              <a:solidFill>
                <a:srgbClr val="FFC000"/>
              </a:solidFill>
            </a:endParaRPr>
          </a:p>
        </p:txBody>
      </p:sp>
      <p:sp>
        <p:nvSpPr>
          <p:cNvPr id="12" name="Line Callout 2 11"/>
          <p:cNvSpPr/>
          <p:nvPr/>
        </p:nvSpPr>
        <p:spPr>
          <a:xfrm>
            <a:off x="35496" y="3933056"/>
            <a:ext cx="2232248" cy="720080"/>
          </a:xfrm>
          <a:prstGeom prst="borderCallout2">
            <a:avLst>
              <a:gd name="adj1" fmla="val 55340"/>
              <a:gd name="adj2" fmla="val 105531"/>
              <a:gd name="adj3" fmla="val 55339"/>
              <a:gd name="adj4" fmla="val 115249"/>
              <a:gd name="adj5" fmla="val 127567"/>
              <a:gd name="adj6" fmla="val 13166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3933056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C000"/>
                </a:solidFill>
              </a:rPr>
              <a:t>Aplicar</a:t>
            </a:r>
            <a:r>
              <a:rPr lang="en-US" b="1" dirty="0" smtClean="0">
                <a:solidFill>
                  <a:srgbClr val="FFC000"/>
                </a:solidFill>
              </a:rPr>
              <a:t> o </a:t>
            </a:r>
            <a:r>
              <a:rPr lang="en-US" b="1" dirty="0" err="1" smtClean="0">
                <a:solidFill>
                  <a:srgbClr val="FFC000"/>
                </a:solidFill>
              </a:rPr>
              <a:t>planejamento</a:t>
            </a:r>
            <a:endParaRPr lang="pt-BR" b="1" dirty="0">
              <a:solidFill>
                <a:srgbClr val="FFC000"/>
              </a:solidFill>
            </a:endParaRPr>
          </a:p>
        </p:txBody>
      </p:sp>
      <p:sp>
        <p:nvSpPr>
          <p:cNvPr id="14" name="Line Callout 2 13"/>
          <p:cNvSpPr/>
          <p:nvPr/>
        </p:nvSpPr>
        <p:spPr>
          <a:xfrm>
            <a:off x="72008" y="1916832"/>
            <a:ext cx="2123728" cy="720080"/>
          </a:xfrm>
          <a:prstGeom prst="borderCallout2">
            <a:avLst>
              <a:gd name="adj1" fmla="val 55340"/>
              <a:gd name="adj2" fmla="val 105531"/>
              <a:gd name="adj3" fmla="val 55339"/>
              <a:gd name="adj4" fmla="val 115249"/>
              <a:gd name="adj5" fmla="val 144785"/>
              <a:gd name="adj6" fmla="val 12402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TextBox 14"/>
          <p:cNvSpPr txBox="1"/>
          <p:nvPr/>
        </p:nvSpPr>
        <p:spPr>
          <a:xfrm>
            <a:off x="35496" y="1918573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C000"/>
                </a:solidFill>
              </a:rPr>
              <a:t>Reavaliar</a:t>
            </a:r>
            <a:r>
              <a:rPr lang="en-US" b="1" dirty="0" smtClean="0">
                <a:solidFill>
                  <a:srgbClr val="FFC000"/>
                </a:solidFill>
              </a:rPr>
              <a:t> a </a:t>
            </a:r>
            <a:r>
              <a:rPr lang="en-US" b="1" dirty="0" err="1" smtClean="0">
                <a:solidFill>
                  <a:srgbClr val="FFC000"/>
                </a:solidFill>
              </a:rPr>
              <a:t>maturidade</a:t>
            </a:r>
            <a:endParaRPr lang="pt-BR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pSp>
        <p:nvGrpSpPr>
          <p:cNvPr id="4" name="Group 3"/>
          <p:cNvGrpSpPr/>
          <p:nvPr/>
        </p:nvGrpSpPr>
        <p:grpSpPr>
          <a:xfrm>
            <a:off x="2169394" y="1901027"/>
            <a:ext cx="4850878" cy="2752109"/>
            <a:chOff x="7403" y="569920"/>
            <a:chExt cx="2212924" cy="1327754"/>
          </a:xfrm>
        </p:grpSpPr>
        <p:sp>
          <p:nvSpPr>
            <p:cNvPr id="5" name="Flowchart: Alternate Process 4"/>
            <p:cNvSpPr/>
            <p:nvPr/>
          </p:nvSpPr>
          <p:spPr>
            <a:xfrm>
              <a:off x="7403" y="569920"/>
              <a:ext cx="2212924" cy="1327754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lowchart: Alternate Process 4"/>
            <p:cNvSpPr/>
            <p:nvPr/>
          </p:nvSpPr>
          <p:spPr>
            <a:xfrm>
              <a:off x="72217" y="634734"/>
              <a:ext cx="2083296" cy="11981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6600" kern="1200" dirty="0" smtClean="0">
                  <a:latin typeface="Arial" pitchFamily="34" charset="0"/>
                  <a:cs typeface="Arial" pitchFamily="34" charset="0"/>
                </a:rPr>
                <a:t>MMGP</a:t>
              </a:r>
              <a:endParaRPr lang="pt-BR" sz="2600" kern="12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MMGP - </a:t>
            </a:r>
            <a:r>
              <a:rPr lang="pt-BR" dirty="0" smtClean="0"/>
              <a:t>Estrutura do Modelo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Setorial</a:t>
            </a:r>
            <a:endParaRPr lang="en-US" dirty="0" smtClean="0"/>
          </a:p>
          <a:p>
            <a:pPr lvl="1"/>
            <a:r>
              <a:rPr lang="pt-BR" dirty="0" smtClean="0"/>
              <a:t>Avalia </a:t>
            </a:r>
            <a:r>
              <a:rPr lang="pt-BR" dirty="0" smtClean="0"/>
              <a:t>apenas um setor da organização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Corporativo</a:t>
            </a:r>
            <a:endParaRPr lang="en-US" dirty="0" smtClean="0"/>
          </a:p>
          <a:p>
            <a:pPr lvl="1"/>
            <a:r>
              <a:rPr lang="pt-BR" dirty="0" smtClean="0"/>
              <a:t>Avalia </a:t>
            </a:r>
            <a:r>
              <a:rPr lang="pt-BR" dirty="0" smtClean="0"/>
              <a:t>a instituição como um todo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MMGP - </a:t>
            </a:r>
            <a:r>
              <a:rPr lang="pt-BR" dirty="0" smtClean="0"/>
              <a:t>Estrutura do Modelo</a:t>
            </a:r>
            <a:endParaRPr lang="pt-B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2010" y="1772814"/>
          <a:ext cx="8676454" cy="4176466"/>
        </p:xfrm>
        <a:graphic>
          <a:graphicData uri="http://schemas.openxmlformats.org/drawingml/2006/table">
            <a:tbl>
              <a:tblPr/>
              <a:tblGrid>
                <a:gridCol w="1957627"/>
                <a:gridCol w="1225701"/>
                <a:gridCol w="1426153"/>
                <a:gridCol w="1426153"/>
                <a:gridCol w="1320410"/>
                <a:gridCol w="1320410"/>
              </a:tblGrid>
              <a:tr h="321267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Dimensão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da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Maturidade</a:t>
                      </a:r>
                      <a:endParaRPr lang="pt-BR" sz="18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Nível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de </a:t>
                      </a:r>
                      <a:r>
                        <a:rPr lang="en-US" sz="18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Maturidade</a:t>
                      </a:r>
                      <a:endParaRPr lang="pt-BR" sz="18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2126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Inicial</a:t>
                      </a:r>
                      <a:endParaRPr lang="pt-BR" sz="18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Conhecido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Padronizado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Gerenciado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Otimizado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6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Conhecimentos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Dispersos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Básicos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Básicos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Avançados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Avançados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53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Metodologias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Não há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Tentativas Isoladas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Implantada e Padronizada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Melhorada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Estabilizada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53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Informatização</a:t>
                      </a:r>
                      <a:endParaRPr lang="pt-BR" sz="18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Tentativas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Isoladas</a:t>
                      </a:r>
                      <a:endParaRPr lang="pt-BR" sz="18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Tentativas Isoladas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Implantada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Melhorada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Estabilizada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53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Estrutura Organizacional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Não há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Não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há</a:t>
                      </a:r>
                      <a:endParaRPr lang="pt-BR" sz="18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Implantada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Melhorada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Estabilizada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53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Relacionamentos Humanos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Boa Vontade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Algum Avanço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Algum Avanço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Avanço Substancial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Maduro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53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Alinhamento com negócios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Não há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Não há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Não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há</a:t>
                      </a:r>
                      <a:endParaRPr lang="pt-BR" sz="18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Alinhado</a:t>
                      </a:r>
                      <a:endParaRPr lang="pt-BR" sz="18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Alinhado</a:t>
                      </a:r>
                      <a:endParaRPr lang="pt-BR" sz="18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MMGP - </a:t>
            </a:r>
            <a:r>
              <a:rPr lang="pt-BR" dirty="0" smtClean="0"/>
              <a:t>Avaliação da Maturidade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Responder </a:t>
            </a:r>
            <a:r>
              <a:rPr lang="en-US" b="1" dirty="0" err="1" smtClean="0"/>
              <a:t>questionário</a:t>
            </a:r>
            <a:endParaRPr lang="en-US" b="1" dirty="0" smtClean="0"/>
          </a:p>
          <a:p>
            <a:pPr lvl="1"/>
            <a:r>
              <a:rPr lang="en-US" b="1" dirty="0" smtClean="0"/>
              <a:t>40 </a:t>
            </a:r>
            <a:r>
              <a:rPr lang="en-US" b="1" dirty="0" err="1" smtClean="0"/>
              <a:t>Questões</a:t>
            </a:r>
            <a:endParaRPr lang="en-US" b="1" dirty="0" smtClean="0"/>
          </a:p>
          <a:p>
            <a:pPr lvl="2"/>
            <a:r>
              <a:rPr lang="en-US" b="1" dirty="0" err="1" smtClean="0"/>
              <a:t>Letra</a:t>
            </a:r>
            <a:r>
              <a:rPr lang="en-US" b="1" dirty="0" smtClean="0"/>
              <a:t> A = 10 </a:t>
            </a:r>
            <a:r>
              <a:rPr lang="en-US" b="1" dirty="0" err="1" smtClean="0"/>
              <a:t>pontos</a:t>
            </a:r>
            <a:endParaRPr lang="en-US" b="1" dirty="0" smtClean="0"/>
          </a:p>
          <a:p>
            <a:pPr lvl="2"/>
            <a:r>
              <a:rPr lang="en-US" b="1" dirty="0" err="1" smtClean="0"/>
              <a:t>Letra</a:t>
            </a:r>
            <a:r>
              <a:rPr lang="en-US" b="1" dirty="0" smtClean="0"/>
              <a:t> B = 6 </a:t>
            </a:r>
            <a:r>
              <a:rPr lang="en-US" b="1" dirty="0" err="1" smtClean="0"/>
              <a:t>pontos</a:t>
            </a:r>
            <a:endParaRPr lang="en-US" b="1" dirty="0" smtClean="0"/>
          </a:p>
          <a:p>
            <a:pPr lvl="2"/>
            <a:r>
              <a:rPr lang="en-US" b="1" dirty="0" err="1" smtClean="0"/>
              <a:t>Letra</a:t>
            </a:r>
            <a:r>
              <a:rPr lang="en-US" b="1" dirty="0" smtClean="0"/>
              <a:t> C = 2 </a:t>
            </a:r>
            <a:r>
              <a:rPr lang="en-US" b="1" dirty="0" err="1" smtClean="0"/>
              <a:t>pontos</a:t>
            </a:r>
            <a:endParaRPr lang="en-US" b="1" dirty="0" smtClean="0"/>
          </a:p>
          <a:p>
            <a:pPr lvl="2"/>
            <a:r>
              <a:rPr lang="en-US" b="1" dirty="0" err="1" smtClean="0"/>
              <a:t>Letra</a:t>
            </a:r>
            <a:r>
              <a:rPr lang="en-US" b="1" dirty="0" smtClean="0"/>
              <a:t> D = 0 </a:t>
            </a:r>
            <a:r>
              <a:rPr lang="en-US" b="1" dirty="0" err="1" smtClean="0"/>
              <a:t>ponto</a:t>
            </a:r>
            <a:endParaRPr lang="en-US" b="1" dirty="0" smtClean="0"/>
          </a:p>
          <a:p>
            <a:pPr lvl="2"/>
            <a:endParaRPr lang="en-US" b="1" dirty="0" smtClean="0"/>
          </a:p>
          <a:p>
            <a:r>
              <a:rPr lang="en-US" b="1" dirty="0" err="1" smtClean="0"/>
              <a:t>Cálculo</a:t>
            </a:r>
            <a:r>
              <a:rPr lang="en-US" b="1" dirty="0" smtClean="0"/>
              <a:t> </a:t>
            </a:r>
            <a:r>
              <a:rPr lang="en-US" b="1" dirty="0" err="1" smtClean="0"/>
              <a:t>da</a:t>
            </a:r>
            <a:r>
              <a:rPr lang="en-US" b="1" dirty="0" smtClean="0"/>
              <a:t> </a:t>
            </a:r>
            <a:r>
              <a:rPr lang="en-US" b="1" dirty="0" err="1" smtClean="0"/>
              <a:t>Maturidade</a:t>
            </a:r>
            <a:endParaRPr lang="en-US" b="1" dirty="0" smtClean="0"/>
          </a:p>
          <a:p>
            <a:pPr lvl="1"/>
            <a:r>
              <a:rPr lang="pt-BR" b="1" dirty="0" smtClean="0"/>
              <a:t>Avaliação Final </a:t>
            </a:r>
            <a:r>
              <a:rPr lang="pt-BR" b="1" dirty="0"/>
              <a:t>= (100 + </a:t>
            </a:r>
            <a:r>
              <a:rPr lang="pt-BR" b="1" dirty="0" smtClean="0"/>
              <a:t>SOMA_QUEST) </a:t>
            </a:r>
            <a:r>
              <a:rPr lang="pt-BR" b="1" dirty="0"/>
              <a:t>/ 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MMGP - </a:t>
            </a:r>
            <a:r>
              <a:rPr lang="pt-BR" dirty="0" smtClean="0"/>
              <a:t>Avaliação da Maturidade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Percentual</a:t>
            </a:r>
            <a:r>
              <a:rPr lang="en-US" dirty="0" smtClean="0"/>
              <a:t> de </a:t>
            </a:r>
            <a:r>
              <a:rPr lang="en-US" dirty="0" err="1" smtClean="0"/>
              <a:t>Aderência</a:t>
            </a:r>
            <a:r>
              <a:rPr lang="en-US" dirty="0" smtClean="0"/>
              <a:t>:</a:t>
            </a:r>
            <a:endParaRPr lang="pt-BR" dirty="0" smtClean="0"/>
          </a:p>
          <a:p>
            <a:pPr lvl="1"/>
            <a:r>
              <a:rPr lang="pt-BR" dirty="0" smtClean="0"/>
              <a:t>Até 20%: nulo ou fraco;</a:t>
            </a:r>
          </a:p>
          <a:p>
            <a:pPr lvl="1"/>
            <a:r>
              <a:rPr lang="pt-BR" dirty="0" smtClean="0"/>
              <a:t>De 20% até 60%: Regular;</a:t>
            </a:r>
          </a:p>
          <a:p>
            <a:pPr lvl="1"/>
            <a:r>
              <a:rPr lang="pt-BR" dirty="0" smtClean="0"/>
              <a:t>De 60% até 90%: Boa;</a:t>
            </a:r>
          </a:p>
          <a:p>
            <a:pPr lvl="1"/>
            <a:r>
              <a:rPr lang="pt-BR" dirty="0" smtClean="0"/>
              <a:t>Acima de 90%: Completa</a:t>
            </a:r>
          </a:p>
          <a:p>
            <a:pPr lvl="1"/>
            <a:endParaRPr lang="en-US" dirty="0" smtClean="0"/>
          </a:p>
          <a:p>
            <a:r>
              <a:rPr lang="pt-BR" dirty="0" smtClean="0"/>
              <a:t>Percentuais de aderência juntamente com a média determinam o nível de maturidade da organização.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MMGP - </a:t>
            </a:r>
            <a:r>
              <a:rPr lang="pt-BR" dirty="0" smtClean="0"/>
              <a:t>Implantação do Modelo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Avaliação</a:t>
            </a:r>
            <a:r>
              <a:rPr lang="pt-BR" b="1" dirty="0"/>
              <a:t>:</a:t>
            </a:r>
            <a:endParaRPr lang="pt-BR" dirty="0"/>
          </a:p>
          <a:p>
            <a:pPr lvl="1"/>
            <a:r>
              <a:rPr lang="pt-BR" dirty="0" smtClean="0"/>
              <a:t>Aplicar Questionário e determinar o grau de maturidade</a:t>
            </a:r>
          </a:p>
          <a:p>
            <a:pPr lvl="1"/>
            <a:endParaRPr lang="pt-BR" dirty="0" smtClean="0"/>
          </a:p>
          <a:p>
            <a:r>
              <a:rPr lang="pt-BR" b="1" dirty="0" smtClean="0"/>
              <a:t>Desenvolvimento</a:t>
            </a:r>
            <a:r>
              <a:rPr lang="pt-BR" b="1" dirty="0"/>
              <a:t>:</a:t>
            </a:r>
            <a:endParaRPr lang="pt-BR" dirty="0"/>
          </a:p>
          <a:p>
            <a:pPr lvl="1"/>
            <a:r>
              <a:rPr lang="pt-BR" dirty="0" smtClean="0"/>
              <a:t>Identificar </a:t>
            </a:r>
            <a:r>
              <a:rPr lang="pt-BR" dirty="0"/>
              <a:t>as </a:t>
            </a:r>
            <a:r>
              <a:rPr lang="pt-BR" dirty="0" smtClean="0"/>
              <a:t>deficiências (Conseguir </a:t>
            </a:r>
            <a:r>
              <a:rPr lang="pt-BR" b="1" u="sng" dirty="0" smtClean="0"/>
              <a:t>A</a:t>
            </a:r>
            <a:r>
              <a:rPr lang="pt-BR" dirty="0" smtClean="0"/>
              <a:t> em todo questionário)</a:t>
            </a:r>
          </a:p>
          <a:p>
            <a:pPr lvl="1"/>
            <a:r>
              <a:rPr lang="pt-BR" dirty="0" smtClean="0"/>
              <a:t>Planejar </a:t>
            </a:r>
            <a:r>
              <a:rPr lang="pt-BR" dirty="0"/>
              <a:t>as melhorias que serão </a:t>
            </a:r>
            <a:r>
              <a:rPr lang="pt-BR" dirty="0" smtClean="0"/>
              <a:t>implantadas</a:t>
            </a:r>
          </a:p>
          <a:p>
            <a:pPr lvl="1"/>
            <a:r>
              <a:rPr lang="pt-BR" dirty="0" smtClean="0"/>
              <a:t>Implantar as melhorias</a:t>
            </a:r>
          </a:p>
          <a:p>
            <a:pPr lvl="1"/>
            <a:r>
              <a:rPr lang="pt-BR" dirty="0" smtClean="0"/>
              <a:t>Repetir </a:t>
            </a:r>
            <a:r>
              <a:rPr lang="pt-BR" dirty="0"/>
              <a:t>o </a:t>
            </a:r>
            <a:r>
              <a:rPr lang="pt-BR" dirty="0" smtClean="0"/>
              <a:t>processo </a:t>
            </a:r>
          </a:p>
          <a:p>
            <a:pPr lvl="2"/>
            <a:r>
              <a:rPr lang="pt-BR" dirty="0" smtClean="0"/>
              <a:t>Recomenda-se pelo menos reavaliar a maturidade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en-US" dirty="0" smtClean="0"/>
              <a:t>Roteiro</a:t>
            </a:r>
            <a:endParaRPr lang="pt-BR" dirty="0"/>
          </a:p>
        </p:txBody>
      </p:sp>
      <p:graphicFrame>
        <p:nvGraphicFramePr>
          <p:cNvPr id="22" name="Diagram 21"/>
          <p:cNvGraphicFramePr/>
          <p:nvPr/>
        </p:nvGraphicFramePr>
        <p:xfrm>
          <a:off x="612576" y="1412776"/>
          <a:ext cx="842392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pSp>
        <p:nvGrpSpPr>
          <p:cNvPr id="4" name="Group 3"/>
          <p:cNvGrpSpPr/>
          <p:nvPr/>
        </p:nvGrpSpPr>
        <p:grpSpPr>
          <a:xfrm>
            <a:off x="2169394" y="1901027"/>
            <a:ext cx="4850878" cy="2752109"/>
            <a:chOff x="7403" y="569920"/>
            <a:chExt cx="2212924" cy="1327754"/>
          </a:xfrm>
        </p:grpSpPr>
        <p:sp>
          <p:nvSpPr>
            <p:cNvPr id="5" name="Flowchart: Alternate Process 4"/>
            <p:cNvSpPr/>
            <p:nvPr/>
          </p:nvSpPr>
          <p:spPr>
            <a:xfrm>
              <a:off x="7403" y="569920"/>
              <a:ext cx="2212924" cy="1327754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lowchart: Alternate Process 4"/>
            <p:cNvSpPr/>
            <p:nvPr/>
          </p:nvSpPr>
          <p:spPr>
            <a:xfrm>
              <a:off x="72217" y="634734"/>
              <a:ext cx="2083296" cy="11981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6600" kern="1200" dirty="0" smtClean="0">
                  <a:latin typeface="Arial" pitchFamily="34" charset="0"/>
                  <a:cs typeface="Arial" pitchFamily="34" charset="0"/>
                </a:rPr>
                <a:t>KPMMM</a:t>
              </a:r>
              <a:endParaRPr lang="pt-BR" sz="2600" kern="12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KPMMM - Estrutura do Modelo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pic>
        <p:nvPicPr>
          <p:cNvPr id="4" name="Picture 3" descr="figura KPMMM"/>
          <p:cNvPicPr/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683568" y="1124744"/>
            <a:ext cx="7488832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KPMMM - </a:t>
            </a:r>
            <a:r>
              <a:rPr lang="pt-BR" dirty="0" smtClean="0"/>
              <a:t>Avaliação da Maturidade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Q</a:t>
            </a:r>
            <a:r>
              <a:rPr lang="pt-BR" dirty="0" smtClean="0"/>
              <a:t>uestionário com 183 questões</a:t>
            </a:r>
          </a:p>
          <a:p>
            <a:pPr lvl="1"/>
            <a:r>
              <a:rPr lang="pt-BR" dirty="0" smtClean="0"/>
              <a:t>Nivel 1: 80 questões</a:t>
            </a:r>
          </a:p>
          <a:p>
            <a:pPr lvl="1"/>
            <a:r>
              <a:rPr lang="pt-BR" dirty="0" smtClean="0"/>
              <a:t>Nivel 2: 20 questões</a:t>
            </a:r>
          </a:p>
          <a:p>
            <a:pPr lvl="1"/>
            <a:r>
              <a:rPr lang="pt-BR" dirty="0" smtClean="0"/>
              <a:t>Nivel 3: 42 questões</a:t>
            </a:r>
          </a:p>
          <a:p>
            <a:pPr lvl="1"/>
            <a:r>
              <a:rPr lang="pt-BR" dirty="0" smtClean="0"/>
              <a:t>Nivel 4: 25 questões</a:t>
            </a:r>
          </a:p>
          <a:p>
            <a:pPr lvl="1"/>
            <a:r>
              <a:rPr lang="pt-BR" dirty="0" smtClean="0"/>
              <a:t>Nivel 5: 16 questões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Cálculo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Maturidade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10 </a:t>
            </a:r>
            <a:r>
              <a:rPr lang="en-US" dirty="0" err="1" smtClean="0"/>
              <a:t>pontos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resposta</a:t>
            </a:r>
            <a:r>
              <a:rPr lang="en-US" dirty="0" smtClean="0"/>
              <a:t> </a:t>
            </a:r>
            <a:r>
              <a:rPr lang="en-US" dirty="0" err="1" smtClean="0"/>
              <a:t>correta</a:t>
            </a:r>
            <a:endParaRPr lang="en-US" dirty="0" smtClean="0"/>
          </a:p>
          <a:p>
            <a:pPr lvl="1"/>
            <a:r>
              <a:rPr lang="en-US" dirty="0" err="1" smtClean="0"/>
              <a:t>Nenhum</a:t>
            </a:r>
            <a:r>
              <a:rPr lang="en-US" dirty="0" smtClean="0"/>
              <a:t> </a:t>
            </a:r>
            <a:r>
              <a:rPr lang="en-US" dirty="0" err="1" smtClean="0"/>
              <a:t>ponto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resposta</a:t>
            </a:r>
            <a:r>
              <a:rPr lang="en-US" dirty="0" smtClean="0"/>
              <a:t> </a:t>
            </a:r>
            <a:r>
              <a:rPr lang="en-US" dirty="0" err="1" smtClean="0"/>
              <a:t>incorreta</a:t>
            </a:r>
            <a:endParaRPr lang="en-US" dirty="0" smtClean="0"/>
          </a:p>
          <a:p>
            <a:pPr lvl="1"/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área</a:t>
            </a:r>
            <a:r>
              <a:rPr lang="en-US" dirty="0" smtClean="0"/>
              <a:t> </a:t>
            </a:r>
            <a:r>
              <a:rPr lang="en-US" dirty="0" err="1" smtClean="0"/>
              <a:t>obtém</a:t>
            </a:r>
            <a:r>
              <a:rPr lang="en-US" dirty="0" smtClean="0"/>
              <a:t> </a:t>
            </a:r>
            <a:r>
              <a:rPr lang="en-US" dirty="0" smtClean="0"/>
              <a:t>um </a:t>
            </a:r>
            <a:r>
              <a:rPr lang="en-US" dirty="0" err="1" smtClean="0"/>
              <a:t>intervalo</a:t>
            </a:r>
            <a:r>
              <a:rPr lang="en-US" dirty="0" smtClean="0"/>
              <a:t> de 0 a 100 </a:t>
            </a:r>
            <a:r>
              <a:rPr lang="en-US" dirty="0" err="1" smtClean="0"/>
              <a:t>pontos</a:t>
            </a:r>
            <a:endParaRPr lang="pt-BR" dirty="0" smtClean="0"/>
          </a:p>
          <a:p>
            <a:pPr lvl="1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KPMMM – </a:t>
            </a:r>
            <a:r>
              <a:rPr lang="en-US" dirty="0" err="1" smtClean="0"/>
              <a:t>Avaliacao</a:t>
            </a:r>
            <a:r>
              <a:rPr lang="en-US" dirty="0" smtClean="0"/>
              <a:t> </a:t>
            </a:r>
            <a:r>
              <a:rPr lang="en-US" dirty="0" err="1" smtClean="0"/>
              <a:t>maturidade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Nivel</a:t>
            </a:r>
            <a:r>
              <a:rPr lang="en-US" dirty="0" smtClean="0"/>
              <a:t> 1</a:t>
            </a:r>
            <a:endParaRPr lang="pt-B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11560" y="1268760"/>
          <a:ext cx="7776864" cy="4752529"/>
        </p:xfrm>
        <a:graphic>
          <a:graphicData uri="http://schemas.openxmlformats.org/drawingml/2006/table">
            <a:tbl>
              <a:tblPr/>
              <a:tblGrid>
                <a:gridCol w="3887982"/>
                <a:gridCol w="3888882"/>
              </a:tblGrid>
              <a:tr h="27956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Área de Conhecimento</a:t>
                      </a:r>
                      <a:endParaRPr lang="pt-BR" sz="18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b="1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Perguntas do questionário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12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Gerenciamento de Escopo/Integração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1, 16, 21, 27, 32, 38, 41, 45, 47 e 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12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Gerenciamento do Tempo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2, 17, 24, 31, 33, 48, 51, 58, 63 e 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12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Gerenciamento do Custo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4, 10, 18, 26, 37, 44, 50, 61, 73 e 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12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Gerenciamento de Recursos Humanos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5, 9, 15, 19, 28, 46, 52, 55, 57 e 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12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Gerenciamento de Aquisições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6, 13, 23, 34, 40, 49, 59, 67, 69 e 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12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Gerenciamento da Qualidade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8, 12, 22, 36, 43, 54, 62, 68, 74 e 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12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Gerenciamento de Riscos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7, 14, 25, 29, 39, 42, 53, 65, 72 e 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12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Gerenciamento da Comunicação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3, 11, 20, 30, 35, 56, 64, 70, 75 e 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KPMMM – </a:t>
            </a:r>
            <a:r>
              <a:rPr lang="en-US" dirty="0" err="1" smtClean="0"/>
              <a:t>Avaliacao</a:t>
            </a:r>
            <a:r>
              <a:rPr lang="en-US" dirty="0" smtClean="0"/>
              <a:t> </a:t>
            </a:r>
            <a:r>
              <a:rPr lang="en-US" dirty="0" err="1" smtClean="0"/>
              <a:t>maturidade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Nivel</a:t>
            </a:r>
            <a:r>
              <a:rPr lang="en-US" dirty="0" smtClean="0"/>
              <a:t> 1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 smtClean="0"/>
              <a:t>&gt; 60 pontos em uma área: </a:t>
            </a:r>
          </a:p>
          <a:p>
            <a:pPr lvl="1"/>
            <a:r>
              <a:rPr lang="pt-BR" dirty="0" smtClean="0"/>
              <a:t>A </a:t>
            </a:r>
            <a:r>
              <a:rPr lang="pt-BR" dirty="0"/>
              <a:t>organização possui um conhecimento </a:t>
            </a:r>
            <a:r>
              <a:rPr lang="pt-BR" dirty="0" smtClean="0"/>
              <a:t>razoável naquela área</a:t>
            </a:r>
          </a:p>
          <a:p>
            <a:r>
              <a:rPr lang="pt-BR" b="1" dirty="0" smtClean="0"/>
              <a:t>&gt; 60 pontos </a:t>
            </a:r>
            <a:r>
              <a:rPr lang="pt-BR" b="1" dirty="0"/>
              <a:t>na maioria das </a:t>
            </a:r>
            <a:r>
              <a:rPr lang="pt-BR" b="1" dirty="0" smtClean="0"/>
              <a:t>áreas: </a:t>
            </a:r>
          </a:p>
          <a:p>
            <a:pPr lvl="1"/>
            <a:r>
              <a:rPr lang="pt-BR" dirty="0" smtClean="0"/>
              <a:t>Possível </a:t>
            </a:r>
            <a:r>
              <a:rPr lang="pt-BR" dirty="0"/>
              <a:t>que </a:t>
            </a:r>
            <a:r>
              <a:rPr lang="pt-BR" dirty="0" smtClean="0"/>
              <a:t>a </a:t>
            </a:r>
            <a:r>
              <a:rPr lang="pt-BR" dirty="0"/>
              <a:t>organização possua todo o conhecimento necessário dos princípios </a:t>
            </a:r>
            <a:r>
              <a:rPr lang="pt-BR" dirty="0" smtClean="0"/>
              <a:t>básicos</a:t>
            </a:r>
          </a:p>
          <a:p>
            <a:r>
              <a:rPr lang="pt-BR" b="1" dirty="0" smtClean="0"/>
              <a:t>&lt; 60 </a:t>
            </a:r>
            <a:r>
              <a:rPr lang="pt-BR" b="1" dirty="0"/>
              <a:t>pontos em todas as </a:t>
            </a:r>
            <a:r>
              <a:rPr lang="pt-BR" b="1" dirty="0" smtClean="0"/>
              <a:t>categorias:</a:t>
            </a:r>
          </a:p>
          <a:p>
            <a:pPr lvl="1"/>
            <a:r>
              <a:rPr lang="pt-BR" dirty="0" smtClean="0"/>
              <a:t> Existe </a:t>
            </a:r>
            <a:r>
              <a:rPr lang="pt-BR" dirty="0"/>
              <a:t>uma deficiência. </a:t>
            </a:r>
            <a:endParaRPr lang="pt-BR" dirty="0" smtClean="0"/>
          </a:p>
          <a:p>
            <a:r>
              <a:rPr lang="pt-BR" b="1" dirty="0" smtClean="0"/>
              <a:t>&lt; 30 pontos em </a:t>
            </a:r>
            <a:r>
              <a:rPr lang="pt-BR" b="1" dirty="0"/>
              <a:t>qualquer uma das </a:t>
            </a:r>
            <a:r>
              <a:rPr lang="pt-BR" b="1" dirty="0" smtClean="0"/>
              <a:t>áreas:</a:t>
            </a:r>
          </a:p>
          <a:p>
            <a:pPr lvl="1"/>
            <a:r>
              <a:rPr lang="pt-BR" dirty="0" smtClean="0"/>
              <a:t>A </a:t>
            </a:r>
            <a:r>
              <a:rPr lang="pt-BR" dirty="0"/>
              <a:t>organização aparenta estar altamente imatura em gerenciamento de </a:t>
            </a:r>
            <a:r>
              <a:rPr lang="pt-BR" dirty="0" smtClean="0"/>
              <a:t>projetos;</a:t>
            </a:r>
          </a:p>
          <a:p>
            <a:pPr lvl="1"/>
            <a:endParaRPr lang="pt-BR" dirty="0" smtClean="0"/>
          </a:p>
          <a:p>
            <a:r>
              <a:rPr lang="pt-BR" b="1" dirty="0" smtClean="0"/>
              <a:t>Pontuação </a:t>
            </a:r>
            <a:r>
              <a:rPr lang="pt-BR" b="1" dirty="0"/>
              <a:t>total </a:t>
            </a:r>
            <a:r>
              <a:rPr lang="pt-BR" b="1" dirty="0" smtClean="0"/>
              <a:t>&gt;= </a:t>
            </a:r>
            <a:r>
              <a:rPr lang="pt-BR" b="1" dirty="0"/>
              <a:t>600 </a:t>
            </a:r>
            <a:r>
              <a:rPr lang="pt-BR" b="1" dirty="0" smtClean="0"/>
              <a:t>pontos: </a:t>
            </a:r>
          </a:p>
          <a:p>
            <a:pPr lvl="1"/>
            <a:r>
              <a:rPr lang="pt-BR" dirty="0" smtClean="0"/>
              <a:t>A organização </a:t>
            </a:r>
            <a:r>
              <a:rPr lang="pt-BR" dirty="0"/>
              <a:t>está bem posicionada para iniciar os trabalhos referentes ao </a:t>
            </a:r>
            <a:r>
              <a:rPr lang="pt-BR" dirty="0" smtClean="0"/>
              <a:t>próximo nível </a:t>
            </a:r>
            <a:r>
              <a:rPr lang="pt-BR" dirty="0"/>
              <a:t>de maturidade </a:t>
            </a:r>
            <a:r>
              <a:rPr lang="pt-BR" dirty="0" smtClean="0"/>
              <a:t>do </a:t>
            </a:r>
            <a:r>
              <a:rPr lang="pt-BR" dirty="0"/>
              <a:t>KPMMM.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KPMMM – </a:t>
            </a:r>
            <a:r>
              <a:rPr lang="en-US" dirty="0" err="1" smtClean="0"/>
              <a:t>Avaliacao</a:t>
            </a:r>
            <a:r>
              <a:rPr lang="en-US" dirty="0" smtClean="0"/>
              <a:t> </a:t>
            </a:r>
            <a:r>
              <a:rPr lang="en-US" dirty="0" err="1" smtClean="0"/>
              <a:t>maturidade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Nivel</a:t>
            </a:r>
            <a:r>
              <a:rPr lang="en-US" dirty="0" smtClean="0"/>
              <a:t> 2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71600" y="2348880"/>
          <a:ext cx="7137276" cy="3193517"/>
        </p:xfrm>
        <a:graphic>
          <a:graphicData uri="http://schemas.openxmlformats.org/drawingml/2006/table">
            <a:tbl>
              <a:tblPr/>
              <a:tblGrid>
                <a:gridCol w="3568225"/>
                <a:gridCol w="3569051"/>
              </a:tblGrid>
              <a:tr h="41033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2400" b="1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Fase do ciclo de vida</a:t>
                      </a:r>
                      <a:endParaRPr lang="pt-BR" sz="24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2400" b="1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Perguntas do questionário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33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24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Embrionário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24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1, 3, 14 e 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33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24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Aceitação do gerente executivo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24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5, 10, 13 e 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66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24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Aceitação do gerente da linha de produção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24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7, 9, 12 e 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33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24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Crescimento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24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4, 6, 8 e 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33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24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Maturidade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2400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2, 15, 16 e 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KPMMM – </a:t>
            </a:r>
            <a:r>
              <a:rPr lang="en-US" dirty="0" err="1" smtClean="0"/>
              <a:t>Avaliacao</a:t>
            </a:r>
            <a:r>
              <a:rPr lang="en-US" dirty="0" smtClean="0"/>
              <a:t> </a:t>
            </a:r>
            <a:r>
              <a:rPr lang="en-US" dirty="0" err="1" smtClean="0"/>
              <a:t>maturidade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Nivel</a:t>
            </a:r>
            <a:r>
              <a:rPr lang="en-US" dirty="0" smtClean="0"/>
              <a:t> 2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7918450" cy="4624387"/>
          </a:xfrm>
        </p:spPr>
        <p:txBody>
          <a:bodyPr/>
          <a:lstStyle/>
          <a:p>
            <a:r>
              <a:rPr lang="pt-BR" dirty="0" smtClean="0"/>
              <a:t>As </a:t>
            </a:r>
            <a:r>
              <a:rPr lang="pt-BR" dirty="0"/>
              <a:t>perguntas deverão ser respondidas de acordo com a escala demonstrada na tabela abaixo</a:t>
            </a:r>
            <a:endParaRPr lang="en-US" dirty="0" smtClean="0"/>
          </a:p>
          <a:p>
            <a:endParaRPr lang="pt-B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07132" y="2625472"/>
          <a:ext cx="7065268" cy="3539832"/>
        </p:xfrm>
        <a:graphic>
          <a:graphicData uri="http://schemas.openxmlformats.org/drawingml/2006/table">
            <a:tbl>
              <a:tblPr/>
              <a:tblGrid>
                <a:gridCol w="3532225"/>
                <a:gridCol w="3533043"/>
              </a:tblGrid>
              <a:tr h="44247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Pontuação</a:t>
                      </a:r>
                      <a:endParaRPr lang="pt-BR" sz="18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b="1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Nível de concordância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47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-3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Discordo fortemente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47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Discordo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47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-1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Discordo ligeiramente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47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Sem opinião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47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+1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Concordo ligeiramente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47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+2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Concordo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47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+3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 New Roman"/>
                        </a:rPr>
                        <a:t>Concordo fortemente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KPMMM – </a:t>
            </a:r>
            <a:r>
              <a:rPr lang="en-US" dirty="0" err="1" smtClean="0"/>
              <a:t>Avaliacao</a:t>
            </a:r>
            <a:r>
              <a:rPr lang="en-US" dirty="0" smtClean="0"/>
              <a:t> </a:t>
            </a:r>
            <a:r>
              <a:rPr lang="en-US" dirty="0" err="1" smtClean="0"/>
              <a:t>maturidade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Nível</a:t>
            </a:r>
            <a:r>
              <a:rPr lang="en-US" dirty="0" smtClean="0"/>
              <a:t> 3 </a:t>
            </a:r>
            <a:r>
              <a:rPr lang="en-US" dirty="0" err="1" smtClean="0"/>
              <a:t>possui</a:t>
            </a:r>
            <a:r>
              <a:rPr lang="en-US" dirty="0" smtClean="0"/>
              <a:t> </a:t>
            </a:r>
            <a:r>
              <a:rPr lang="en-US" dirty="0" err="1" smtClean="0"/>
              <a:t>critérios</a:t>
            </a:r>
            <a:r>
              <a:rPr lang="en-US" dirty="0" smtClean="0"/>
              <a:t> </a:t>
            </a:r>
            <a:r>
              <a:rPr lang="en-US" dirty="0" err="1" smtClean="0"/>
              <a:t>semelhantes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r>
              <a:rPr lang="en-US" dirty="0" smtClean="0"/>
              <a:t> 1</a:t>
            </a:r>
          </a:p>
          <a:p>
            <a:endParaRPr lang="en-US" dirty="0" smtClean="0"/>
          </a:p>
          <a:p>
            <a:r>
              <a:rPr lang="en-US" dirty="0" err="1" smtClean="0"/>
              <a:t>Niveis</a:t>
            </a:r>
            <a:r>
              <a:rPr lang="en-US" dirty="0" smtClean="0"/>
              <a:t> 4 e 5 </a:t>
            </a:r>
            <a:r>
              <a:rPr lang="en-US" dirty="0" err="1" smtClean="0"/>
              <a:t>possuem</a:t>
            </a:r>
            <a:r>
              <a:rPr lang="en-US" dirty="0" smtClean="0"/>
              <a:t> </a:t>
            </a:r>
            <a:r>
              <a:rPr lang="en-US" dirty="0" err="1" smtClean="0"/>
              <a:t>critérios</a:t>
            </a:r>
            <a:r>
              <a:rPr lang="en-US" dirty="0" smtClean="0"/>
              <a:t> </a:t>
            </a:r>
            <a:r>
              <a:rPr lang="en-US" dirty="0" err="1" smtClean="0"/>
              <a:t>semelhantes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r>
              <a:rPr lang="en-US" dirty="0" smtClean="0"/>
              <a:t> 2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KPMMM – </a:t>
            </a:r>
            <a:r>
              <a:rPr lang="en-US" dirty="0" err="1" smtClean="0"/>
              <a:t>Implantação</a:t>
            </a:r>
            <a:r>
              <a:rPr lang="en-US" dirty="0" smtClean="0"/>
              <a:t> do </a:t>
            </a:r>
            <a:r>
              <a:rPr lang="en-US" dirty="0" err="1" smtClean="0"/>
              <a:t>modelo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pt-BR" sz="2800" dirty="0"/>
              <a:t>Nível 1 – Linguagem comum</a:t>
            </a:r>
          </a:p>
          <a:p>
            <a:pPr lvl="1"/>
            <a:r>
              <a:rPr lang="pt-BR" dirty="0" smtClean="0"/>
              <a:t>Treinamento </a:t>
            </a:r>
            <a:r>
              <a:rPr lang="pt-BR" dirty="0"/>
              <a:t>em </a:t>
            </a:r>
            <a:r>
              <a:rPr lang="pt-BR" dirty="0" smtClean="0"/>
              <a:t>Gerenciamento </a:t>
            </a:r>
            <a:r>
              <a:rPr lang="pt-BR" dirty="0"/>
              <a:t>de </a:t>
            </a:r>
            <a:r>
              <a:rPr lang="pt-BR" dirty="0" smtClean="0"/>
              <a:t>Projetos</a:t>
            </a:r>
          </a:p>
          <a:p>
            <a:pPr lvl="1"/>
            <a:endParaRPr lang="pt-BR" dirty="0"/>
          </a:p>
          <a:p>
            <a:pPr lvl="1"/>
            <a:r>
              <a:rPr lang="pt-BR" dirty="0"/>
              <a:t>Incentivar a formação (ou contratação) de </a:t>
            </a:r>
            <a:r>
              <a:rPr lang="pt-BR" dirty="0" smtClean="0"/>
              <a:t>gerentes certificados;</a:t>
            </a:r>
          </a:p>
          <a:p>
            <a:pPr lvl="1"/>
            <a:endParaRPr lang="pt-BR" dirty="0"/>
          </a:p>
          <a:p>
            <a:pPr lvl="1"/>
            <a:r>
              <a:rPr lang="pt-BR" dirty="0" smtClean="0"/>
              <a:t>Deinição de uma </a:t>
            </a:r>
            <a:r>
              <a:rPr lang="pt-BR" dirty="0"/>
              <a:t>linguagem </a:t>
            </a:r>
            <a:r>
              <a:rPr lang="pt-BR" dirty="0" smtClean="0"/>
              <a:t>comum;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Ferramentas </a:t>
            </a:r>
            <a:r>
              <a:rPr lang="pt-BR" dirty="0"/>
              <a:t>de </a:t>
            </a:r>
            <a:r>
              <a:rPr lang="pt-BR" dirty="0" smtClean="0"/>
              <a:t>apoio;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KPMMM – </a:t>
            </a:r>
            <a:r>
              <a:rPr lang="en-US" dirty="0" err="1" smtClean="0"/>
              <a:t>Implantação</a:t>
            </a:r>
            <a:r>
              <a:rPr lang="en-US" dirty="0" smtClean="0"/>
              <a:t> do </a:t>
            </a:r>
            <a:r>
              <a:rPr lang="en-US" dirty="0" err="1" smtClean="0"/>
              <a:t>modelo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pt-BR" sz="2800" dirty="0" smtClean="0"/>
              <a:t>Nível </a:t>
            </a:r>
            <a:r>
              <a:rPr lang="pt-BR" sz="2800" dirty="0"/>
              <a:t>2 – Processos Comuns</a:t>
            </a:r>
          </a:p>
          <a:p>
            <a:pPr lvl="1"/>
            <a:r>
              <a:rPr lang="pt-BR" sz="2000" dirty="0" smtClean="0"/>
              <a:t>Cultura </a:t>
            </a:r>
            <a:r>
              <a:rPr lang="pt-BR" sz="2000" dirty="0"/>
              <a:t>de gerenciamento de projetos </a:t>
            </a:r>
            <a:r>
              <a:rPr lang="pt-BR" sz="2000" dirty="0" smtClean="0"/>
              <a:t>quantitativo e comportamental;</a:t>
            </a:r>
          </a:p>
          <a:p>
            <a:pPr lvl="1"/>
            <a:endParaRPr lang="pt-BR" sz="2000" dirty="0"/>
          </a:p>
          <a:p>
            <a:pPr lvl="1"/>
            <a:r>
              <a:rPr lang="pt-BR" sz="2000" dirty="0"/>
              <a:t>Reconhecer a necessidade </a:t>
            </a:r>
            <a:r>
              <a:rPr lang="pt-BR" sz="2000" dirty="0" smtClean="0"/>
              <a:t>e </a:t>
            </a:r>
            <a:r>
              <a:rPr lang="pt-BR" sz="2000" dirty="0"/>
              <a:t>os benefícios que podem ser </a:t>
            </a:r>
            <a:r>
              <a:rPr lang="pt-BR" sz="2000" dirty="0" smtClean="0"/>
              <a:t>alcançados</a:t>
            </a:r>
          </a:p>
          <a:p>
            <a:pPr lvl="1"/>
            <a:endParaRPr lang="pt-BR" sz="2000" dirty="0" smtClean="0"/>
          </a:p>
          <a:p>
            <a:pPr lvl="1"/>
            <a:r>
              <a:rPr lang="pt-BR" sz="2000" dirty="0" smtClean="0"/>
              <a:t>Definir Processo/metodologia </a:t>
            </a:r>
            <a:r>
              <a:rPr lang="pt-BR" sz="2000" dirty="0"/>
              <a:t>de gerenciamento de </a:t>
            </a:r>
            <a:r>
              <a:rPr lang="pt-BR" sz="2000" dirty="0" smtClean="0"/>
              <a:t>projetos;</a:t>
            </a:r>
          </a:p>
          <a:p>
            <a:pPr lvl="1"/>
            <a:endParaRPr lang="pt-BR" sz="2000" dirty="0"/>
          </a:p>
          <a:p>
            <a:pPr lvl="1"/>
            <a:r>
              <a:rPr lang="pt-BR" sz="2000" dirty="0" smtClean="0"/>
              <a:t>Programa </a:t>
            </a:r>
            <a:r>
              <a:rPr lang="pt-BR" sz="2000" dirty="0"/>
              <a:t>de treinamento </a:t>
            </a:r>
            <a:r>
              <a:rPr lang="pt-BR" sz="2000" dirty="0" smtClean="0"/>
              <a:t>contínuo;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pSp>
        <p:nvGrpSpPr>
          <p:cNvPr id="4" name="Group 3"/>
          <p:cNvGrpSpPr/>
          <p:nvPr/>
        </p:nvGrpSpPr>
        <p:grpSpPr>
          <a:xfrm>
            <a:off x="2169394" y="1901027"/>
            <a:ext cx="4850878" cy="2752109"/>
            <a:chOff x="7403" y="569920"/>
            <a:chExt cx="2212924" cy="1327754"/>
          </a:xfrm>
        </p:grpSpPr>
        <p:sp>
          <p:nvSpPr>
            <p:cNvPr id="5" name="Flowchart: Alternate Process 4"/>
            <p:cNvSpPr/>
            <p:nvPr/>
          </p:nvSpPr>
          <p:spPr>
            <a:xfrm>
              <a:off x="7403" y="569920"/>
              <a:ext cx="2212924" cy="1327754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lowchart: Alternate Process 4"/>
            <p:cNvSpPr/>
            <p:nvPr/>
          </p:nvSpPr>
          <p:spPr>
            <a:xfrm>
              <a:off x="72217" y="634734"/>
              <a:ext cx="2083296" cy="11981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6600" kern="1200" dirty="0" smtClean="0">
                  <a:latin typeface="Arial" pitchFamily="34" charset="0"/>
                  <a:cs typeface="Arial" pitchFamily="34" charset="0"/>
                </a:rPr>
                <a:t>Introdução</a:t>
              </a:r>
              <a:endParaRPr lang="pt-BR" sz="2600" kern="12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538" y="53752"/>
            <a:ext cx="728345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KPMMM – </a:t>
            </a:r>
            <a:r>
              <a:rPr lang="en-US" dirty="0" err="1" smtClean="0"/>
              <a:t>Implantação</a:t>
            </a:r>
            <a:r>
              <a:rPr lang="en-US" dirty="0" smtClean="0"/>
              <a:t> do </a:t>
            </a:r>
            <a:r>
              <a:rPr lang="en-US" dirty="0" err="1" smtClean="0"/>
              <a:t>modelo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96752"/>
            <a:ext cx="7918450" cy="4624387"/>
          </a:xfrm>
        </p:spPr>
        <p:txBody>
          <a:bodyPr>
            <a:noAutofit/>
          </a:bodyPr>
          <a:lstStyle/>
          <a:p>
            <a:pPr lvl="0"/>
            <a:r>
              <a:rPr lang="pt-BR" dirty="0" smtClean="0"/>
              <a:t>Nível </a:t>
            </a:r>
            <a:r>
              <a:rPr lang="pt-BR" dirty="0"/>
              <a:t>3 – Metodologia Única</a:t>
            </a:r>
          </a:p>
          <a:p>
            <a:pPr lvl="1"/>
            <a:r>
              <a:rPr lang="pt-BR" sz="2000" dirty="0" smtClean="0"/>
              <a:t>Integração dos </a:t>
            </a:r>
            <a:r>
              <a:rPr lang="pt-BR" sz="2000" dirty="0"/>
              <a:t>processos </a:t>
            </a:r>
            <a:r>
              <a:rPr lang="pt-BR" sz="2000" dirty="0" smtClean="0"/>
              <a:t>em </a:t>
            </a:r>
            <a:r>
              <a:rPr lang="pt-BR" sz="2000" dirty="0"/>
              <a:t>uma única metodologia de </a:t>
            </a:r>
            <a:r>
              <a:rPr lang="pt-BR" sz="2000" dirty="0" smtClean="0"/>
              <a:t>execução;</a:t>
            </a:r>
            <a:endParaRPr lang="pt-BR" sz="2000" dirty="0"/>
          </a:p>
          <a:p>
            <a:pPr lvl="1"/>
            <a:r>
              <a:rPr lang="pt-BR" sz="2000" dirty="0" smtClean="0"/>
              <a:t>Adquirir a cultura de apoio ao </a:t>
            </a:r>
            <a:r>
              <a:rPr lang="pt-BR" sz="2000" dirty="0"/>
              <a:t>gerenciamento de </a:t>
            </a:r>
            <a:r>
              <a:rPr lang="pt-BR" sz="2000" dirty="0" smtClean="0"/>
              <a:t>projetos;</a:t>
            </a:r>
            <a:endParaRPr lang="pt-BR" sz="2000" dirty="0"/>
          </a:p>
          <a:p>
            <a:pPr lvl="1"/>
            <a:r>
              <a:rPr lang="pt-BR" sz="2000" dirty="0" smtClean="0"/>
              <a:t>Apoio </a:t>
            </a:r>
            <a:r>
              <a:rPr lang="pt-BR" sz="2000" dirty="0"/>
              <a:t>à responsabilidade compartilhada</a:t>
            </a:r>
            <a:r>
              <a:rPr lang="pt-BR" sz="2000" dirty="0" smtClean="0"/>
              <a:t>.</a:t>
            </a:r>
          </a:p>
          <a:p>
            <a:pPr lvl="1"/>
            <a:endParaRPr lang="pt-BR" sz="2000" dirty="0"/>
          </a:p>
          <a:p>
            <a:pPr lvl="0"/>
            <a:r>
              <a:rPr lang="pt-BR" dirty="0"/>
              <a:t>Nível 4 – </a:t>
            </a:r>
            <a:r>
              <a:rPr lang="pt-BR" i="1" dirty="0"/>
              <a:t>Benchmarking</a:t>
            </a:r>
            <a:endParaRPr lang="pt-BR" dirty="0"/>
          </a:p>
          <a:p>
            <a:pPr lvl="1"/>
            <a:r>
              <a:rPr lang="pt-BR" sz="2000" dirty="0"/>
              <a:t>Reconhecer os benefícios do </a:t>
            </a:r>
            <a:r>
              <a:rPr lang="pt-BR" sz="2000" i="1" dirty="0"/>
              <a:t>benchmarking</a:t>
            </a:r>
            <a:r>
              <a:rPr lang="pt-BR" sz="2000" dirty="0"/>
              <a:t>;</a:t>
            </a:r>
          </a:p>
          <a:p>
            <a:pPr lvl="1"/>
            <a:r>
              <a:rPr lang="pt-BR" sz="2000" dirty="0" smtClean="0"/>
              <a:t>Processo </a:t>
            </a:r>
            <a:r>
              <a:rPr lang="pt-BR" sz="2000" dirty="0"/>
              <a:t>de </a:t>
            </a:r>
            <a:r>
              <a:rPr lang="pt-BR" sz="2000" i="1" dirty="0" smtClean="0"/>
              <a:t>benchmarking</a:t>
            </a:r>
            <a:r>
              <a:rPr lang="pt-BR" sz="2000" dirty="0" smtClean="0"/>
              <a:t>;</a:t>
            </a:r>
            <a:endParaRPr lang="pt-BR" sz="2000" dirty="0"/>
          </a:p>
          <a:p>
            <a:pPr lvl="1"/>
            <a:r>
              <a:rPr lang="pt-BR" sz="2000" dirty="0" smtClean="0"/>
              <a:t>Adquirir uma cultura </a:t>
            </a:r>
            <a:r>
              <a:rPr lang="pt-BR" sz="2000" dirty="0"/>
              <a:t>organizacional voltada ao </a:t>
            </a:r>
            <a:r>
              <a:rPr lang="pt-BR" sz="2000" i="1" dirty="0"/>
              <a:t>benchmarking</a:t>
            </a:r>
            <a:r>
              <a:rPr lang="pt-BR" sz="2000" dirty="0" smtClean="0"/>
              <a:t>.</a:t>
            </a:r>
          </a:p>
          <a:p>
            <a:pPr lvl="1"/>
            <a:endParaRPr lang="pt-BR" sz="2000" dirty="0"/>
          </a:p>
          <a:p>
            <a:pPr lvl="0"/>
            <a:r>
              <a:rPr lang="pt-BR" dirty="0"/>
              <a:t>Nível 5 – Melhoria contínua</a:t>
            </a:r>
          </a:p>
          <a:p>
            <a:pPr lvl="1"/>
            <a:r>
              <a:rPr lang="pt-BR" sz="2000" dirty="0"/>
              <a:t>Melhoria contínua do </a:t>
            </a:r>
            <a:r>
              <a:rPr lang="pt-BR" sz="2000" i="1" dirty="0"/>
              <a:t>benchmarking</a:t>
            </a:r>
            <a:r>
              <a:rPr lang="pt-BR" sz="2000" dirty="0"/>
              <a:t> e da metodologia </a:t>
            </a:r>
            <a:r>
              <a:rPr lang="pt-BR" sz="2000" dirty="0" smtClean="0"/>
              <a:t>única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pSp>
        <p:nvGrpSpPr>
          <p:cNvPr id="4" name="Group 3"/>
          <p:cNvGrpSpPr/>
          <p:nvPr/>
        </p:nvGrpSpPr>
        <p:grpSpPr>
          <a:xfrm>
            <a:off x="1907705" y="1901027"/>
            <a:ext cx="5642966" cy="3256165"/>
            <a:chOff x="-95220" y="569920"/>
            <a:chExt cx="2212924" cy="1327754"/>
          </a:xfrm>
        </p:grpSpPr>
        <p:sp>
          <p:nvSpPr>
            <p:cNvPr id="5" name="Flowchart: Alternate Process 4"/>
            <p:cNvSpPr/>
            <p:nvPr/>
          </p:nvSpPr>
          <p:spPr>
            <a:xfrm>
              <a:off x="-95220" y="569920"/>
              <a:ext cx="2212924" cy="1327754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lowchart: Alternate Process 4"/>
            <p:cNvSpPr/>
            <p:nvPr/>
          </p:nvSpPr>
          <p:spPr>
            <a:xfrm>
              <a:off x="-38744" y="634734"/>
              <a:ext cx="2083296" cy="11981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6600" kern="1200" dirty="0" err="1" smtClean="0">
                  <a:latin typeface="Arial" pitchFamily="34" charset="0"/>
                  <a:cs typeface="Arial" pitchFamily="34" charset="0"/>
                </a:rPr>
                <a:t>Análise</a:t>
              </a:r>
              <a:r>
                <a:rPr lang="en-US" sz="6600" kern="1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6600" kern="1200" dirty="0" err="1" smtClean="0">
                  <a:latin typeface="Arial" pitchFamily="34" charset="0"/>
                  <a:cs typeface="Arial" pitchFamily="34" charset="0"/>
                </a:rPr>
                <a:t>Comparativa</a:t>
              </a:r>
              <a:endParaRPr lang="pt-BR" sz="2600" kern="12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Análise Comparativa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OPM3:</a:t>
            </a:r>
          </a:p>
          <a:p>
            <a:pPr lvl="1"/>
            <a:r>
              <a:rPr lang="pt-BR" dirty="0" smtClean="0"/>
              <a:t>Maior </a:t>
            </a:r>
            <a:r>
              <a:rPr lang="pt-BR" dirty="0"/>
              <a:t>força no mercado </a:t>
            </a:r>
            <a:r>
              <a:rPr lang="pt-BR" dirty="0" smtClean="0"/>
              <a:t>mundial</a:t>
            </a:r>
          </a:p>
          <a:p>
            <a:pPr lvl="1"/>
            <a:r>
              <a:rPr lang="pt-BR" dirty="0" smtClean="0"/>
              <a:t>Mantido pelo PMI</a:t>
            </a:r>
          </a:p>
          <a:p>
            <a:pPr lvl="1"/>
            <a:r>
              <a:rPr lang="en-US" dirty="0" err="1" smtClean="0"/>
              <a:t>Considerado</a:t>
            </a:r>
            <a:r>
              <a:rPr lang="en-US" dirty="0" smtClean="0"/>
              <a:t> </a:t>
            </a:r>
            <a:r>
              <a:rPr lang="en-US" dirty="0" err="1" smtClean="0"/>
              <a:t>robusto</a:t>
            </a:r>
            <a:endParaRPr lang="en-US" dirty="0" smtClean="0"/>
          </a:p>
          <a:p>
            <a:pPr lvl="1"/>
            <a:r>
              <a:rPr lang="en-US" dirty="0" err="1" smtClean="0"/>
              <a:t>Custo</a:t>
            </a:r>
            <a:r>
              <a:rPr lang="en-US" dirty="0" smtClean="0"/>
              <a:t> </a:t>
            </a:r>
            <a:r>
              <a:rPr lang="en-US" dirty="0" err="1" smtClean="0"/>
              <a:t>financeiro</a:t>
            </a:r>
            <a:r>
              <a:rPr lang="en-US" dirty="0" smtClean="0"/>
              <a:t> alto </a:t>
            </a:r>
            <a:r>
              <a:rPr lang="en-US" dirty="0" err="1" smtClean="0"/>
              <a:t>para</a:t>
            </a:r>
            <a:r>
              <a:rPr lang="en-US" dirty="0" smtClean="0"/>
              <a:t> ser </a:t>
            </a:r>
            <a:r>
              <a:rPr lang="en-US" dirty="0" err="1" smtClean="0"/>
              <a:t>implantado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pt-BR" dirty="0" smtClean="0"/>
              <a:t>KPMMM</a:t>
            </a:r>
          </a:p>
          <a:p>
            <a:pPr lvl="1"/>
            <a:r>
              <a:rPr lang="en-US" dirty="0" smtClean="0"/>
              <a:t>Dos </a:t>
            </a:r>
            <a:r>
              <a:rPr lang="en-US" dirty="0" err="1" smtClean="0"/>
              <a:t>apresentados</a:t>
            </a:r>
            <a:r>
              <a:rPr lang="en-US" dirty="0" smtClean="0"/>
              <a:t> é o </a:t>
            </a:r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antigo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Material de </a:t>
            </a:r>
            <a:r>
              <a:rPr lang="en-US" dirty="0" err="1" smtClean="0"/>
              <a:t>implantacao</a:t>
            </a:r>
            <a:r>
              <a:rPr lang="en-US" dirty="0" smtClean="0"/>
              <a:t> com </a:t>
            </a:r>
            <a:r>
              <a:rPr lang="en-US" dirty="0" err="1" smtClean="0"/>
              <a:t>baixo</a:t>
            </a:r>
            <a:r>
              <a:rPr lang="en-US" dirty="0" smtClean="0"/>
              <a:t> </a:t>
            </a:r>
            <a:r>
              <a:rPr lang="en-US" dirty="0" err="1" smtClean="0"/>
              <a:t>custo</a:t>
            </a:r>
            <a:endParaRPr lang="en-US" dirty="0" smtClean="0"/>
          </a:p>
          <a:p>
            <a:pPr lvl="1"/>
            <a:r>
              <a:rPr lang="en-US" dirty="0" err="1" smtClean="0"/>
              <a:t>Mecanismos</a:t>
            </a:r>
            <a:r>
              <a:rPr lang="en-US" dirty="0" smtClean="0"/>
              <a:t> de </a:t>
            </a:r>
            <a:r>
              <a:rPr lang="en-US" dirty="0" err="1" smtClean="0"/>
              <a:t>avaliação</a:t>
            </a:r>
            <a:r>
              <a:rPr lang="en-US" dirty="0" smtClean="0"/>
              <a:t> </a:t>
            </a:r>
            <a:r>
              <a:rPr lang="en-US" dirty="0" err="1" smtClean="0"/>
              <a:t>acessível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Análise</a:t>
            </a:r>
            <a:r>
              <a:rPr lang="en-US" dirty="0" smtClean="0"/>
              <a:t> </a:t>
            </a:r>
            <a:r>
              <a:rPr lang="en-US" dirty="0" err="1" smtClean="0"/>
              <a:t>Comparativa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MMGP:</a:t>
            </a:r>
          </a:p>
          <a:p>
            <a:pPr lvl="1"/>
            <a:r>
              <a:rPr lang="pt-BR" dirty="0" smtClean="0"/>
              <a:t>Único modelo de maturidade em gestão de projetos brasileiro.;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Baixo custo de aquisição;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Mecanismo de avaliação é consideravelmente simples;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Dados sobre avaliações de empresas brasileiras disponíveis</a:t>
            </a:r>
          </a:p>
          <a:p>
            <a:pPr lvl="2"/>
            <a:r>
              <a:rPr lang="pt-BR" b="1" dirty="0" smtClean="0"/>
              <a:t>facilita a realização de </a:t>
            </a:r>
            <a:r>
              <a:rPr lang="pt-BR" b="1" i="1" dirty="0" smtClean="0"/>
              <a:t>benchmarking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538" y="-27384"/>
            <a:ext cx="7283450" cy="1143000"/>
          </a:xfrm>
        </p:spPr>
        <p:txBody>
          <a:bodyPr/>
          <a:lstStyle/>
          <a:p>
            <a:r>
              <a:rPr lang="en-US" dirty="0" err="1" smtClean="0"/>
              <a:t>Análise</a:t>
            </a:r>
            <a:r>
              <a:rPr lang="en-US" dirty="0" smtClean="0"/>
              <a:t> </a:t>
            </a:r>
            <a:r>
              <a:rPr lang="en-US" dirty="0" err="1" smtClean="0"/>
              <a:t>Comparativa</a:t>
            </a:r>
            <a:r>
              <a:rPr lang="en-US" dirty="0" smtClean="0"/>
              <a:t> - </a:t>
            </a:r>
            <a:r>
              <a:rPr lang="en-US" dirty="0" err="1" smtClean="0"/>
              <a:t>Resumo</a:t>
            </a:r>
            <a:endParaRPr lang="pt-B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124744"/>
          <a:ext cx="9180513" cy="4824537"/>
        </p:xfrm>
        <a:graphic>
          <a:graphicData uri="http://schemas.openxmlformats.org/drawingml/2006/table">
            <a:tbl>
              <a:tblPr/>
              <a:tblGrid>
                <a:gridCol w="296146"/>
                <a:gridCol w="1036510"/>
                <a:gridCol w="1258618"/>
                <a:gridCol w="1998983"/>
                <a:gridCol w="1702837"/>
                <a:gridCol w="1332655"/>
                <a:gridCol w="1554764"/>
              </a:tblGrid>
              <a:tr h="307271">
                <a:tc rowSpan="2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Níveis</a:t>
                      </a:r>
                      <a:endParaRPr lang="pt-BR" sz="18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CMM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Modelos de Maturidade de GP Baseados no CMM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3155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OPM3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PMMM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KPMMM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MMGP</a:t>
                      </a:r>
                      <a:endParaRPr lang="pt-BR" sz="18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P3M3</a:t>
                      </a:r>
                      <a:endParaRPr lang="pt-BR" sz="18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87674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pt-BR" sz="18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Inicial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Padronização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Processos Iniciais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Linguagem Comum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Inicial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Processo Inicial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72591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pt-BR" sz="18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Repetível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Medição</a:t>
                      </a:r>
                      <a:endParaRPr lang="pt-BR" sz="18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Processos Estruturados e Padronizados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Processos Comuns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Conhecido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Processo Repetível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92521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Definido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Controle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Padronização Organizacional e Processos Institucionais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Metodologia Única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Padronizado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Processo Definido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645261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Gerenciado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Melhoria Contínua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Processo Gerenciado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i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Benchmarking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Gerenciado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Processo Gerenciado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5261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Otimizado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pt-BR" sz="18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Processo Otimizado</a:t>
                      </a:r>
                      <a:endParaRPr lang="pt-BR" sz="18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Melhoria Contínua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Otimizado</a:t>
                      </a:r>
                      <a:endParaRPr lang="pt-BR" sz="18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Processo Otimizado</a:t>
                      </a:r>
                      <a:endParaRPr lang="pt-BR" sz="18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23545" marR="23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36512" y="0"/>
          <a:ext cx="9144000" cy="7423194"/>
        </p:xfrm>
        <a:graphic>
          <a:graphicData uri="http://schemas.openxmlformats.org/drawingml/2006/table">
            <a:tbl>
              <a:tblPr/>
              <a:tblGrid>
                <a:gridCol w="1224136"/>
                <a:gridCol w="1386097"/>
                <a:gridCol w="1590099"/>
                <a:gridCol w="1589355"/>
                <a:gridCol w="1590099"/>
                <a:gridCol w="1764214"/>
              </a:tblGrid>
              <a:tr h="355956"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0" algn="l"/>
                        </a:tabLst>
                      </a:pPr>
                      <a:endParaRPr lang="pt-B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OPM3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PMMM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KPMMM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MMGP</a:t>
                      </a:r>
                      <a:endParaRPr lang="pt-BR" sz="24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P3M3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378351"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Autoria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PMI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PM Solutions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Harold Kerzner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Darci Prado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OGC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6575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Custo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Amazon: </a:t>
                      </a:r>
                      <a:r>
                        <a:rPr lang="pt-BR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$37,98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Amazon: </a:t>
                      </a:r>
                      <a:r>
                        <a:rPr lang="pt-BR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$56,66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Amazon: </a:t>
                      </a:r>
                      <a:r>
                        <a:rPr lang="pt-BR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$68,00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Livraria Cultura: </a:t>
                      </a:r>
                      <a:r>
                        <a:rPr lang="pt-BR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R$40,00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Site OGC:</a:t>
                      </a:r>
                      <a:r>
                        <a:rPr lang="pt-BR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Gratuito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4480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Instrumento de Avaliação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Software de Avaliação</a:t>
                      </a:r>
                      <a:endParaRPr lang="pt-BR" sz="24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r>
                        <a:rPr lang="pt-BR" sz="1600" i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B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OPM3 Versão para 1 usuário (</a:t>
                      </a:r>
                      <a:r>
                        <a:rPr lang="pt-BR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$595,00</a:t>
                      </a:r>
                      <a:r>
                        <a:rPr lang="pt-B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para membros PMI, </a:t>
                      </a:r>
                      <a:r>
                        <a:rPr lang="pt-BR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$695,00</a:t>
                      </a:r>
                      <a:r>
                        <a:rPr lang="pt-B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não membros)</a:t>
                      </a:r>
                      <a:endParaRPr lang="pt-BR" sz="24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OPM3 Versão multiusuários (</a:t>
                      </a:r>
                      <a:r>
                        <a:rPr lang="pt-BR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$4.495,00</a:t>
                      </a:r>
                      <a:r>
                        <a:rPr lang="pt-B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para até 15 usuários)</a:t>
                      </a:r>
                      <a:endParaRPr lang="pt-BR" sz="24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Software de Avaliação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Não disponível para avaliação individual, apenas para consultores oficiais da PM Solutions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Software de Avaliação</a:t>
                      </a:r>
                      <a:endParaRPr lang="pt-BR" sz="24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Versão online	</a:t>
                      </a:r>
                      <a:endParaRPr lang="pt-BR" sz="24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ou</a:t>
                      </a:r>
                      <a:endParaRPr lang="pt-BR" sz="24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Questionário</a:t>
                      </a:r>
                      <a:endParaRPr lang="pt-BR" sz="24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Presente no livro</a:t>
                      </a:r>
                      <a:endParaRPr lang="pt-BR" sz="24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Software de Avaliação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Versão online (grátis)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ou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Questionário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Presente no livro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Software de Avaliação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Inexistente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ou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Guia de Práticas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Presente no livro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13128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Plano de Melhoria Interno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Sim. </a:t>
                      </a:r>
                      <a:r>
                        <a:rPr lang="pt-B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Plano de melhoria é um dos elementos chave do modelo.</a:t>
                      </a:r>
                      <a:endParaRPr lang="pt-BR" sz="24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Não. </a:t>
                      </a: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Os gerentes e avaliadores podem trabalhar em conjunto no desenvolvimento do plano de melhoria.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Não. </a:t>
                      </a:r>
                      <a:r>
                        <a:rPr lang="pt-B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 modelo oferece algumas referências sobre como construir o plano de melhorias baseado nos resultados da avaliação.</a:t>
                      </a:r>
                      <a:endParaRPr lang="pt-BR" sz="24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pt-BR" sz="16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Não. </a:t>
                      </a:r>
                      <a:r>
                        <a:rPr lang="pt-BR" sz="16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Os resultados da avaliação são base para criação do plano de melhoria, porém o modelo não indica como desenvolver.</a:t>
                      </a:r>
                      <a:endParaRPr lang="pt-BR" sz="240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pt-BR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Não. </a:t>
                      </a:r>
                      <a:r>
                        <a:rPr lang="pt-BR" sz="16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Os gerentes e avaliadores podem trabalhar em conjunto no desenvolvimento do plano de melhoria.</a:t>
                      </a:r>
                      <a:endParaRPr lang="pt-BR" sz="2400" dirty="0">
                        <a:solidFill>
                          <a:schemeClr val="bg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pSp>
        <p:nvGrpSpPr>
          <p:cNvPr id="4" name="Group 3"/>
          <p:cNvGrpSpPr/>
          <p:nvPr/>
        </p:nvGrpSpPr>
        <p:grpSpPr>
          <a:xfrm>
            <a:off x="1907705" y="1901027"/>
            <a:ext cx="5642966" cy="3256165"/>
            <a:chOff x="-95220" y="569920"/>
            <a:chExt cx="2212924" cy="1327754"/>
          </a:xfrm>
        </p:grpSpPr>
        <p:sp>
          <p:nvSpPr>
            <p:cNvPr id="5" name="Flowchart: Alternate Process 4"/>
            <p:cNvSpPr/>
            <p:nvPr/>
          </p:nvSpPr>
          <p:spPr>
            <a:xfrm>
              <a:off x="-95220" y="569920"/>
              <a:ext cx="2212924" cy="1327754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lowchart: Alternate Process 4"/>
            <p:cNvSpPr/>
            <p:nvPr/>
          </p:nvSpPr>
          <p:spPr>
            <a:xfrm>
              <a:off x="-38744" y="634734"/>
              <a:ext cx="2083296" cy="11981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6600" kern="1200" dirty="0" err="1" smtClean="0">
                  <a:latin typeface="Arial" pitchFamily="34" charset="0"/>
                  <a:cs typeface="Arial" pitchFamily="34" charset="0"/>
                </a:rPr>
                <a:t>Dúvidas</a:t>
              </a:r>
              <a:r>
                <a:rPr lang="en-US" sz="6600" kern="1200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pt-BR" sz="2600" kern="12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Introdução - </a:t>
            </a:r>
            <a:r>
              <a:rPr lang="en-US" dirty="0" err="1" smtClean="0"/>
              <a:t>Conceitos</a:t>
            </a:r>
            <a:r>
              <a:rPr lang="en-US" dirty="0" smtClean="0"/>
              <a:t> </a:t>
            </a:r>
            <a:r>
              <a:rPr lang="en-US" dirty="0" err="1" smtClean="0"/>
              <a:t>Básicos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 err="1" smtClean="0"/>
              <a:t>Projeto</a:t>
            </a:r>
            <a:endParaRPr lang="en-US" b="0" dirty="0" smtClean="0"/>
          </a:p>
          <a:p>
            <a:r>
              <a:rPr lang="en-US" b="0" dirty="0" err="1" smtClean="0"/>
              <a:t>Gerenciamento</a:t>
            </a:r>
            <a:r>
              <a:rPr lang="en-US" b="0" dirty="0" smtClean="0"/>
              <a:t> de </a:t>
            </a:r>
            <a:r>
              <a:rPr lang="en-US" b="0" dirty="0" err="1" smtClean="0"/>
              <a:t>Projetos</a:t>
            </a:r>
            <a:endParaRPr lang="en-US" b="0" dirty="0" smtClean="0"/>
          </a:p>
          <a:p>
            <a:endParaRPr lang="en-US" dirty="0" smtClean="0"/>
          </a:p>
          <a:p>
            <a:r>
              <a:rPr lang="en-US" dirty="0" err="1" smtClean="0"/>
              <a:t>Maturidade</a:t>
            </a:r>
            <a:endParaRPr lang="en-US" dirty="0" smtClean="0"/>
          </a:p>
          <a:p>
            <a:r>
              <a:rPr lang="en-US" dirty="0" err="1" smtClean="0"/>
              <a:t>Modelos</a:t>
            </a:r>
            <a:r>
              <a:rPr lang="en-US" dirty="0" smtClean="0"/>
              <a:t> de </a:t>
            </a:r>
            <a:r>
              <a:rPr lang="en-US" dirty="0" err="1" smtClean="0"/>
              <a:t>Maturidade</a:t>
            </a:r>
            <a:endParaRPr lang="en-US" dirty="0" smtClean="0"/>
          </a:p>
          <a:p>
            <a:pPr lvl="1" algn="just"/>
            <a:r>
              <a:rPr lang="pt-BR" dirty="0" smtClean="0"/>
              <a:t>são </a:t>
            </a:r>
            <a:r>
              <a:rPr lang="pt-BR" b="1" i="1" dirty="0" smtClean="0"/>
              <a:t>mecanismos </a:t>
            </a:r>
            <a:r>
              <a:rPr lang="pt-BR" dirty="0" smtClean="0"/>
              <a:t>capazes de </a:t>
            </a:r>
            <a:r>
              <a:rPr lang="pt-BR" b="1" i="1" dirty="0" smtClean="0"/>
              <a:t>quantificar</a:t>
            </a:r>
            <a:r>
              <a:rPr lang="pt-BR" dirty="0" smtClean="0"/>
              <a:t> numericamente a </a:t>
            </a:r>
            <a:r>
              <a:rPr lang="pt-BR" b="1" i="1" dirty="0" smtClean="0"/>
              <a:t>maturidade</a:t>
            </a:r>
            <a:r>
              <a:rPr lang="pt-BR" dirty="0" smtClean="0"/>
              <a:t>. Estes modelos auxiliam a elaboração de processos, indicam melhores práticas e fazem com que as organizações se desenvolvam de forma constante [Leal 2008].</a:t>
            </a:r>
          </a:p>
          <a:p>
            <a:pPr lvl="1" algn="just"/>
            <a:endParaRPr lang="en-US" dirty="0" smtClean="0"/>
          </a:p>
          <a:p>
            <a:pPr lvl="1" algn="just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Introdução - </a:t>
            </a:r>
            <a:r>
              <a:rPr lang="en-US" dirty="0" err="1" smtClean="0"/>
              <a:t>Modelos</a:t>
            </a:r>
            <a:r>
              <a:rPr lang="en-US" dirty="0" smtClean="0"/>
              <a:t> de </a:t>
            </a:r>
            <a:r>
              <a:rPr lang="en-US" dirty="0" err="1" smtClean="0"/>
              <a:t>Maturidade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96901"/>
            <a:ext cx="7918450" cy="4624387"/>
          </a:xfrm>
        </p:spPr>
        <p:txBody>
          <a:bodyPr/>
          <a:lstStyle/>
          <a:p>
            <a:r>
              <a:rPr lang="en-US" sz="2200" b="0" dirty="0" smtClean="0"/>
              <a:t>Portfolio, </a:t>
            </a:r>
            <a:r>
              <a:rPr lang="en-US" sz="2200" b="0" dirty="0" err="1" smtClean="0"/>
              <a:t>Programme</a:t>
            </a:r>
            <a:r>
              <a:rPr lang="en-US" sz="2200" b="0" dirty="0" smtClean="0"/>
              <a:t> and Project Management Maturity Model (P3M3) – OGC</a:t>
            </a:r>
          </a:p>
          <a:p>
            <a:pPr>
              <a:buNone/>
            </a:pPr>
            <a:endParaRPr lang="en-US" sz="1100" dirty="0" smtClean="0"/>
          </a:p>
          <a:p>
            <a:r>
              <a:rPr lang="en-US" sz="2200" b="0" dirty="0" smtClean="0"/>
              <a:t>Project Management Maturity Model</a:t>
            </a:r>
          </a:p>
          <a:p>
            <a:pPr>
              <a:buNone/>
            </a:pPr>
            <a:r>
              <a:rPr lang="en-US" sz="2200" b="0" dirty="0" smtClean="0"/>
              <a:t>	(PMMM) – PM Solutions</a:t>
            </a:r>
          </a:p>
          <a:p>
            <a:endParaRPr lang="en-US" sz="1100" dirty="0" smtClean="0"/>
          </a:p>
          <a:p>
            <a:r>
              <a:rPr lang="en-US" sz="2200" dirty="0" smtClean="0"/>
              <a:t>Organizational Project Management Maturity Model (OPM3) – PMI</a:t>
            </a:r>
            <a:endParaRPr lang="pt-BR" sz="2200" dirty="0" smtClean="0"/>
          </a:p>
          <a:p>
            <a:endParaRPr lang="pt-BR" sz="1100" dirty="0" smtClean="0"/>
          </a:p>
          <a:p>
            <a:r>
              <a:rPr lang="pt-BR" sz="2200" dirty="0" smtClean="0"/>
              <a:t>Modelo de Maturidade em Gerenciamento de Projetos (MMGP) – Darci Prado</a:t>
            </a:r>
            <a:endParaRPr lang="en-US" sz="2200" b="0" dirty="0" smtClean="0"/>
          </a:p>
          <a:p>
            <a:endParaRPr lang="en-US" sz="1100" dirty="0" smtClean="0"/>
          </a:p>
          <a:p>
            <a:r>
              <a:rPr lang="en-US" sz="2200" dirty="0" err="1" smtClean="0"/>
              <a:t>Kerzner</a:t>
            </a:r>
            <a:r>
              <a:rPr lang="en-US" sz="2200" dirty="0" smtClean="0"/>
              <a:t> Project Management Maturity Model </a:t>
            </a:r>
          </a:p>
          <a:p>
            <a:pPr>
              <a:buNone/>
            </a:pPr>
            <a:r>
              <a:rPr lang="en-US" sz="2200" dirty="0" smtClean="0"/>
              <a:t>	(KPMMM) – Harold </a:t>
            </a:r>
            <a:r>
              <a:rPr lang="en-US" sz="2200" dirty="0" err="1" smtClean="0"/>
              <a:t>Kerzner</a:t>
            </a:r>
            <a:endParaRPr lang="pt-B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pSp>
        <p:nvGrpSpPr>
          <p:cNvPr id="4" name="Group 3"/>
          <p:cNvGrpSpPr/>
          <p:nvPr/>
        </p:nvGrpSpPr>
        <p:grpSpPr>
          <a:xfrm>
            <a:off x="2169394" y="1901027"/>
            <a:ext cx="4850878" cy="2752109"/>
            <a:chOff x="7403" y="569920"/>
            <a:chExt cx="2212924" cy="1327754"/>
          </a:xfrm>
        </p:grpSpPr>
        <p:sp>
          <p:nvSpPr>
            <p:cNvPr id="5" name="Flowchart: Alternate Process 4"/>
            <p:cNvSpPr/>
            <p:nvPr/>
          </p:nvSpPr>
          <p:spPr>
            <a:xfrm>
              <a:off x="7403" y="569920"/>
              <a:ext cx="2212924" cy="1327754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lowchart: Alternate Process 4"/>
            <p:cNvSpPr/>
            <p:nvPr/>
          </p:nvSpPr>
          <p:spPr>
            <a:xfrm>
              <a:off x="72217" y="634734"/>
              <a:ext cx="2083296" cy="11981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6600" kern="1200" dirty="0" smtClean="0">
                  <a:latin typeface="Arial" pitchFamily="34" charset="0"/>
                  <a:cs typeface="Arial" pitchFamily="34" charset="0"/>
                </a:rPr>
                <a:t>OPM3</a:t>
              </a:r>
              <a:endParaRPr lang="pt-BR" sz="2600" kern="12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C:\Users\Rafael\Desktop\primeiro-lug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212976"/>
            <a:ext cx="3549972" cy="278880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OPM3 - </a:t>
            </a:r>
            <a:r>
              <a:rPr lang="en-US" dirty="0" err="1" smtClean="0"/>
              <a:t>Relevância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Primeiro modelo a descrever as melhores práticas </a:t>
            </a:r>
          </a:p>
          <a:p>
            <a:pPr lvl="1"/>
            <a:r>
              <a:rPr lang="pt-BR" dirty="0" smtClean="0"/>
              <a:t>Gerência de projeto</a:t>
            </a:r>
          </a:p>
          <a:p>
            <a:pPr lvl="1"/>
            <a:r>
              <a:rPr lang="pt-BR" dirty="0" smtClean="0"/>
              <a:t>Gerência do programa</a:t>
            </a:r>
          </a:p>
          <a:p>
            <a:pPr lvl="1"/>
            <a:r>
              <a:rPr lang="pt-BR" dirty="0" smtClean="0"/>
              <a:t>Gerência de portfólio em um modelo de maturidade.</a:t>
            </a:r>
            <a:r>
              <a:rPr lang="en-US" dirty="0" smtClean="0"/>
              <a:t> 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Alinhado com PMBOK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lementos OPM3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3851920" y="2348880"/>
            <a:ext cx="3888432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OPM3 – </a:t>
            </a:r>
            <a:r>
              <a:rPr lang="en-US" dirty="0" err="1" smtClean="0"/>
              <a:t>Estrutura</a:t>
            </a:r>
            <a:r>
              <a:rPr lang="en-US" dirty="0" smtClean="0"/>
              <a:t> do </a:t>
            </a:r>
            <a:r>
              <a:rPr lang="en-US" dirty="0" err="1" smtClean="0"/>
              <a:t>Modelo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27168" cy="4525963"/>
          </a:xfrm>
        </p:spPr>
        <p:txBody>
          <a:bodyPr/>
          <a:lstStyle/>
          <a:p>
            <a:r>
              <a:rPr lang="pt-BR" b="0" dirty="0" smtClean="0"/>
              <a:t>O </a:t>
            </a:r>
            <a:r>
              <a:rPr lang="pt-BR" i="1" dirty="0" smtClean="0"/>
              <a:t>Conhecimento</a:t>
            </a:r>
            <a:r>
              <a:rPr lang="pt-BR" b="0" dirty="0" smtClean="0"/>
              <a:t> dirige </a:t>
            </a:r>
            <a:r>
              <a:rPr lang="pt-BR" b="0" dirty="0"/>
              <a:t>a </a:t>
            </a:r>
            <a:r>
              <a:rPr lang="pt-BR" i="1" dirty="0" smtClean="0"/>
              <a:t>Avaliação;</a:t>
            </a:r>
          </a:p>
          <a:p>
            <a:r>
              <a:rPr lang="pt-BR" b="0" dirty="0" smtClean="0"/>
              <a:t>A </a:t>
            </a:r>
            <a:r>
              <a:rPr lang="pt-BR" i="1" dirty="0" smtClean="0"/>
              <a:t>Avaliação</a:t>
            </a:r>
            <a:r>
              <a:rPr lang="pt-BR" b="0" dirty="0" smtClean="0"/>
              <a:t> </a:t>
            </a:r>
            <a:r>
              <a:rPr lang="pt-BR" b="0" dirty="0"/>
              <a:t>dirige a </a:t>
            </a:r>
            <a:r>
              <a:rPr lang="pt-BR" i="1" dirty="0" smtClean="0"/>
              <a:t>Melhoria</a:t>
            </a:r>
            <a:r>
              <a:rPr lang="pt-BR" b="0" dirty="0" smtClean="0"/>
              <a:t>.</a:t>
            </a:r>
            <a:endParaRPr lang="pt-BR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OPM3 – </a:t>
            </a:r>
            <a:r>
              <a:rPr lang="en-US" dirty="0" err="1" smtClean="0"/>
              <a:t>Elementos</a:t>
            </a:r>
            <a:r>
              <a:rPr lang="en-US" dirty="0" smtClean="0"/>
              <a:t> do </a:t>
            </a:r>
            <a:r>
              <a:rPr lang="en-US" dirty="0" err="1" smtClean="0"/>
              <a:t>Conhecimento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Domínios</a:t>
            </a:r>
            <a:r>
              <a:rPr lang="en-US" dirty="0" smtClean="0"/>
              <a:t> de </a:t>
            </a:r>
            <a:r>
              <a:rPr lang="en-US" dirty="0" err="1" smtClean="0"/>
              <a:t>Abrangência</a:t>
            </a:r>
            <a:endParaRPr lang="en-US" dirty="0" smtClean="0"/>
          </a:p>
          <a:p>
            <a:pPr lvl="1"/>
            <a:r>
              <a:rPr lang="en-US" dirty="0" err="1" smtClean="0"/>
              <a:t>Projetos</a:t>
            </a:r>
            <a:endParaRPr lang="en-US" dirty="0" smtClean="0"/>
          </a:p>
          <a:p>
            <a:pPr lvl="1"/>
            <a:r>
              <a:rPr lang="en-US" dirty="0" err="1" smtClean="0"/>
              <a:t>Programas</a:t>
            </a:r>
            <a:endParaRPr lang="en-US" dirty="0" smtClean="0"/>
          </a:p>
          <a:p>
            <a:pPr lvl="1"/>
            <a:r>
              <a:rPr lang="en-US" dirty="0" err="1" smtClean="0"/>
              <a:t>Portfólio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pt-BR" dirty="0" smtClean="0"/>
              <a:t>Estágios de amadurecimento dos processos organizacionais</a:t>
            </a:r>
          </a:p>
          <a:p>
            <a:pPr lvl="1"/>
            <a:r>
              <a:rPr lang="pt-BR" dirty="0" smtClean="0"/>
              <a:t>Padronização</a:t>
            </a:r>
          </a:p>
          <a:p>
            <a:pPr lvl="1"/>
            <a:r>
              <a:rPr lang="pt-BR" dirty="0" smtClean="0"/>
              <a:t>Mensuração</a:t>
            </a:r>
          </a:p>
          <a:p>
            <a:pPr lvl="1"/>
            <a:r>
              <a:rPr lang="pt-BR" dirty="0" smtClean="0"/>
              <a:t>Controle</a:t>
            </a:r>
          </a:p>
          <a:p>
            <a:pPr lvl="1"/>
            <a:r>
              <a:rPr lang="pt-BR" dirty="0" smtClean="0"/>
              <a:t>Melhoria Contínua.</a:t>
            </a:r>
            <a:r>
              <a:rPr lang="en-US" sz="1000" dirty="0" smtClean="0"/>
              <a:t> </a:t>
            </a:r>
            <a:r>
              <a:rPr lang="pt-BR" dirty="0" smtClean="0"/>
              <a:t> </a:t>
            </a:r>
            <a:r>
              <a:rPr lang="en-US" sz="1000" dirty="0" smtClean="0"/>
              <a:t> </a:t>
            </a:r>
            <a:endParaRPr lang="pt-BR" sz="1400" dirty="0" smtClean="0"/>
          </a:p>
          <a:p>
            <a:pPr lvl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n_ppt_claro_producao[1]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cin_ppt_claro_producao[1]</Template>
  <TotalTime>1239</TotalTime>
  <Words>1655</Words>
  <Application>Microsoft Office PowerPoint</Application>
  <PresentationFormat>On-screen Show (4:3)</PresentationFormat>
  <Paragraphs>390</Paragraphs>
  <Slides>36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cin_ppt_claro_producao[1]</vt:lpstr>
      <vt:lpstr>Modelos de Maturidade em Gestão de Projetos</vt:lpstr>
      <vt:lpstr>Roteiro</vt:lpstr>
      <vt:lpstr>Slide 3</vt:lpstr>
      <vt:lpstr>Introdução - Conceitos Básicos</vt:lpstr>
      <vt:lpstr>Introdução - Modelos de Maturidade</vt:lpstr>
      <vt:lpstr>Slide 6</vt:lpstr>
      <vt:lpstr>OPM3 - Relevância</vt:lpstr>
      <vt:lpstr>OPM3 – Estrutura do Modelo</vt:lpstr>
      <vt:lpstr>OPM3 – Elementos do Conhecimento</vt:lpstr>
      <vt:lpstr>OPM3 - Estágios de Amadurecimento dos Processos Organizacionais</vt:lpstr>
      <vt:lpstr>OPM3 - Avaliação da Maturidade</vt:lpstr>
      <vt:lpstr>OPM3 – Implantação do Modelo</vt:lpstr>
      <vt:lpstr>OPM3 – Implantação do Modelo </vt:lpstr>
      <vt:lpstr>Slide 14</vt:lpstr>
      <vt:lpstr>MMGP - Estrutura do Modelo</vt:lpstr>
      <vt:lpstr>MMGP - Estrutura do Modelo</vt:lpstr>
      <vt:lpstr>MMGP - Avaliação da Maturidade</vt:lpstr>
      <vt:lpstr>MMGP - Avaliação da Maturidade</vt:lpstr>
      <vt:lpstr>MMGP - Implantação do Modelo</vt:lpstr>
      <vt:lpstr>Slide 20</vt:lpstr>
      <vt:lpstr>KPMMM - Estrutura do Modelo</vt:lpstr>
      <vt:lpstr>KPMMM - Avaliação da Maturidade</vt:lpstr>
      <vt:lpstr>KPMMM – Avaliacao maturidade Nivel 1</vt:lpstr>
      <vt:lpstr>KPMMM – Avaliacao maturidade Nivel 1</vt:lpstr>
      <vt:lpstr>KPMMM – Avaliacao maturidade Nivel 2</vt:lpstr>
      <vt:lpstr>KPMMM – Avaliacao maturidade Nivel 2</vt:lpstr>
      <vt:lpstr>KPMMM – Avaliacao maturidade</vt:lpstr>
      <vt:lpstr>KPMMM – Implantação do modelo</vt:lpstr>
      <vt:lpstr>KPMMM – Implantação do modelo</vt:lpstr>
      <vt:lpstr>KPMMM – Implantação do modelo</vt:lpstr>
      <vt:lpstr>Slide 31</vt:lpstr>
      <vt:lpstr>Análise Comparativa</vt:lpstr>
      <vt:lpstr>Análise Comparativa</vt:lpstr>
      <vt:lpstr>Análise Comparativa - Resumo</vt:lpstr>
      <vt:lpstr>Slide 35</vt:lpstr>
      <vt:lpstr>Slide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Karina</dc:creator>
  <cp:lastModifiedBy>Rafael</cp:lastModifiedBy>
  <cp:revision>146</cp:revision>
  <dcterms:created xsi:type="dcterms:W3CDTF">2009-07-21T12:08:37Z</dcterms:created>
  <dcterms:modified xsi:type="dcterms:W3CDTF">2010-10-13T13:45:14Z</dcterms:modified>
</cp:coreProperties>
</file>