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notesMasterIdLst>
    <p:notesMasterId r:id="rId58"/>
  </p:notesMasterIdLst>
  <p:sldIdLst>
    <p:sldId id="256" r:id="rId2"/>
    <p:sldId id="257" r:id="rId3"/>
    <p:sldId id="340" r:id="rId4"/>
    <p:sldId id="288" r:id="rId5"/>
    <p:sldId id="331" r:id="rId6"/>
    <p:sldId id="291" r:id="rId7"/>
    <p:sldId id="346" r:id="rId8"/>
    <p:sldId id="341" r:id="rId9"/>
    <p:sldId id="344" r:id="rId10"/>
    <p:sldId id="334" r:id="rId11"/>
    <p:sldId id="370" r:id="rId12"/>
    <p:sldId id="382" r:id="rId13"/>
    <p:sldId id="383" r:id="rId14"/>
    <p:sldId id="384" r:id="rId15"/>
    <p:sldId id="385" r:id="rId16"/>
    <p:sldId id="386" r:id="rId17"/>
    <p:sldId id="387" r:id="rId18"/>
    <p:sldId id="372" r:id="rId19"/>
    <p:sldId id="315" r:id="rId20"/>
    <p:sldId id="316" r:id="rId21"/>
    <p:sldId id="307" r:id="rId22"/>
    <p:sldId id="296" r:id="rId23"/>
    <p:sldId id="347" r:id="rId24"/>
    <p:sldId id="297" r:id="rId25"/>
    <p:sldId id="350" r:id="rId26"/>
    <p:sldId id="389" r:id="rId27"/>
    <p:sldId id="390" r:id="rId28"/>
    <p:sldId id="353" r:id="rId29"/>
    <p:sldId id="388" r:id="rId30"/>
    <p:sldId id="356" r:id="rId31"/>
    <p:sldId id="358" r:id="rId32"/>
    <p:sldId id="300" r:id="rId33"/>
    <p:sldId id="360" r:id="rId34"/>
    <p:sldId id="361" r:id="rId35"/>
    <p:sldId id="301" r:id="rId36"/>
    <p:sldId id="362" r:id="rId37"/>
    <p:sldId id="392" r:id="rId38"/>
    <p:sldId id="363" r:id="rId39"/>
    <p:sldId id="309" r:id="rId40"/>
    <p:sldId id="364" r:id="rId41"/>
    <p:sldId id="261" r:id="rId42"/>
    <p:sldId id="365" r:id="rId43"/>
    <p:sldId id="366" r:id="rId44"/>
    <p:sldId id="375" r:id="rId45"/>
    <p:sldId id="367" r:id="rId46"/>
    <p:sldId id="368" r:id="rId47"/>
    <p:sldId id="376" r:id="rId48"/>
    <p:sldId id="377" r:id="rId49"/>
    <p:sldId id="325" r:id="rId50"/>
    <p:sldId id="326" r:id="rId51"/>
    <p:sldId id="378" r:id="rId52"/>
    <p:sldId id="380" r:id="rId53"/>
    <p:sldId id="393" r:id="rId54"/>
    <p:sldId id="394" r:id="rId55"/>
    <p:sldId id="282" r:id="rId56"/>
    <p:sldId id="281" r:id="rId5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15" autoAdjust="0"/>
    <p:restoredTop sz="79667" autoAdjust="0"/>
  </p:normalViewPr>
  <p:slideViewPr>
    <p:cSldViewPr>
      <p:cViewPr varScale="1">
        <p:scale>
          <a:sx n="62" d="100"/>
          <a:sy n="62" d="100"/>
        </p:scale>
        <p:origin x="-144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DC01754-20F9-4BBF-BBFB-95DD8D614046}" type="doc">
      <dgm:prSet loTypeId="urn:microsoft.com/office/officeart/2005/8/layout/cycle3" loCatId="cycle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pt-BR"/>
        </a:p>
      </dgm:t>
    </dgm:pt>
    <dgm:pt modelId="{FCE036B5-6B40-4051-A903-5A12A7BC485E}">
      <dgm:prSet phldrT="[Texto]"/>
      <dgm:spPr/>
      <dgm:t>
        <a:bodyPr/>
        <a:lstStyle/>
        <a:p>
          <a:r>
            <a:rPr lang="pt-BR" dirty="0" smtClean="0"/>
            <a:t>Implantação completa</a:t>
          </a:r>
          <a:endParaRPr lang="pt-BR" dirty="0"/>
        </a:p>
      </dgm:t>
    </dgm:pt>
    <dgm:pt modelId="{D1290056-359C-4F95-A57E-F5F01CD644EB}" type="parTrans" cxnId="{6926B211-3FCE-4E4D-BE27-B21E64DADADD}">
      <dgm:prSet/>
      <dgm:spPr/>
      <dgm:t>
        <a:bodyPr/>
        <a:lstStyle/>
        <a:p>
          <a:endParaRPr lang="pt-BR"/>
        </a:p>
      </dgm:t>
    </dgm:pt>
    <dgm:pt modelId="{6E8B781F-5D9D-47D0-9755-4900F8BBCEE7}" type="sibTrans" cxnId="{6926B211-3FCE-4E4D-BE27-B21E64DADADD}">
      <dgm:prSet/>
      <dgm:spPr/>
      <dgm:t>
        <a:bodyPr/>
        <a:lstStyle/>
        <a:p>
          <a:endParaRPr lang="pt-BR" dirty="0"/>
        </a:p>
      </dgm:t>
    </dgm:pt>
    <dgm:pt modelId="{2DEB3563-60F9-4986-98CC-1FB7235E0CC4}">
      <dgm:prSet phldrT="[Texto]"/>
      <dgm:spPr/>
      <dgm:t>
        <a:bodyPr/>
        <a:lstStyle/>
        <a:p>
          <a:r>
            <a:rPr lang="pt-BR" dirty="0" smtClean="0"/>
            <a:t>Escopo aprovado</a:t>
          </a:r>
          <a:endParaRPr lang="pt-BR" dirty="0"/>
        </a:p>
      </dgm:t>
    </dgm:pt>
    <dgm:pt modelId="{EC1A2727-7DF2-4A65-A742-19564EF311BF}" type="parTrans" cxnId="{58BECAF9-E91F-41AA-BC6C-8AD5DF6DBD0C}">
      <dgm:prSet/>
      <dgm:spPr/>
      <dgm:t>
        <a:bodyPr/>
        <a:lstStyle/>
        <a:p>
          <a:endParaRPr lang="pt-BR"/>
        </a:p>
      </dgm:t>
    </dgm:pt>
    <dgm:pt modelId="{FBAADDA3-62AA-4312-86F6-1A8F7F55773E}" type="sibTrans" cxnId="{58BECAF9-E91F-41AA-BC6C-8AD5DF6DBD0C}">
      <dgm:prSet/>
      <dgm:spPr/>
      <dgm:t>
        <a:bodyPr/>
        <a:lstStyle/>
        <a:p>
          <a:endParaRPr lang="pt-BR"/>
        </a:p>
      </dgm:t>
    </dgm:pt>
    <dgm:pt modelId="{A5AFA1E6-90CC-4452-8E51-B342FCA0B37A}">
      <dgm:prSet phldrT="[Texto]"/>
      <dgm:spPr/>
      <dgm:t>
        <a:bodyPr/>
        <a:lstStyle/>
        <a:p>
          <a:r>
            <a:rPr lang="pt-BR" dirty="0" smtClean="0"/>
            <a:t>Plano projeto aprovado</a:t>
          </a:r>
          <a:endParaRPr lang="pt-BR" dirty="0"/>
        </a:p>
      </dgm:t>
    </dgm:pt>
    <dgm:pt modelId="{BBFAE75A-3087-41AF-A905-CB95AC7FB751}" type="parTrans" cxnId="{E7B4996A-58F1-453C-9F6A-B20976A981F0}">
      <dgm:prSet/>
      <dgm:spPr/>
      <dgm:t>
        <a:bodyPr/>
        <a:lstStyle/>
        <a:p>
          <a:endParaRPr lang="pt-BR"/>
        </a:p>
      </dgm:t>
    </dgm:pt>
    <dgm:pt modelId="{CD5DF501-3A59-48B1-97A2-C3DB2F891594}" type="sibTrans" cxnId="{E7B4996A-58F1-453C-9F6A-B20976A981F0}">
      <dgm:prSet/>
      <dgm:spPr/>
      <dgm:t>
        <a:bodyPr/>
        <a:lstStyle/>
        <a:p>
          <a:endParaRPr lang="pt-BR"/>
        </a:p>
      </dgm:t>
    </dgm:pt>
    <dgm:pt modelId="{653A901C-CF5A-41FA-A23E-BD0CD2E0462D}">
      <dgm:prSet phldrT="[Texto]"/>
      <dgm:spPr/>
      <dgm:t>
        <a:bodyPr/>
        <a:lstStyle/>
        <a:p>
          <a:r>
            <a:rPr lang="pt-BR" dirty="0" smtClean="0"/>
            <a:t>Escopo completo</a:t>
          </a:r>
          <a:endParaRPr lang="pt-BR" dirty="0"/>
        </a:p>
      </dgm:t>
    </dgm:pt>
    <dgm:pt modelId="{7E4993B4-CA45-471A-8CEE-358974CBC5AF}" type="parTrans" cxnId="{6014EDC0-18A3-4E9F-B4C7-C21E8E470C3F}">
      <dgm:prSet/>
      <dgm:spPr/>
      <dgm:t>
        <a:bodyPr/>
        <a:lstStyle/>
        <a:p>
          <a:endParaRPr lang="pt-BR"/>
        </a:p>
      </dgm:t>
    </dgm:pt>
    <dgm:pt modelId="{E2DBCE45-EA47-4A70-94EA-72AF9D038B05}" type="sibTrans" cxnId="{6014EDC0-18A3-4E9F-B4C7-C21E8E470C3F}">
      <dgm:prSet/>
      <dgm:spPr/>
      <dgm:t>
        <a:bodyPr/>
        <a:lstStyle/>
        <a:p>
          <a:endParaRPr lang="pt-BR"/>
        </a:p>
      </dgm:t>
    </dgm:pt>
    <dgm:pt modelId="{042E26DA-8969-4F59-B9F6-F09652B300B5}">
      <dgm:prSet phldrT="[Texto]"/>
      <dgm:spPr/>
      <dgm:t>
        <a:bodyPr/>
        <a:lstStyle/>
        <a:p>
          <a:r>
            <a:rPr lang="pt-BR" dirty="0" smtClean="0"/>
            <a:t>Release aprovado</a:t>
          </a:r>
          <a:endParaRPr lang="pt-BR" dirty="0"/>
        </a:p>
      </dgm:t>
    </dgm:pt>
    <dgm:pt modelId="{B2609F1C-F07A-4E8F-9AE9-49FBEBBCF97B}" type="parTrans" cxnId="{7DDE8B69-10F5-4F8F-9CC7-9A0EF63AD9D0}">
      <dgm:prSet/>
      <dgm:spPr/>
      <dgm:t>
        <a:bodyPr/>
        <a:lstStyle/>
        <a:p>
          <a:endParaRPr lang="pt-BR"/>
        </a:p>
      </dgm:t>
    </dgm:pt>
    <dgm:pt modelId="{EFC147A2-87E6-45A9-8633-1F441EFE6ABE}" type="sibTrans" cxnId="{7DDE8B69-10F5-4F8F-9CC7-9A0EF63AD9D0}">
      <dgm:prSet/>
      <dgm:spPr/>
      <dgm:t>
        <a:bodyPr/>
        <a:lstStyle/>
        <a:p>
          <a:endParaRPr lang="pt-BR"/>
        </a:p>
      </dgm:t>
    </dgm:pt>
    <dgm:pt modelId="{424E4868-2523-4A98-8BA9-D20141E3D185}" type="pres">
      <dgm:prSet presAssocID="{CDC01754-20F9-4BBF-BBFB-95DD8D61404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B2FF4D5-6A67-4B05-B501-69A4884F0BBF}" type="pres">
      <dgm:prSet presAssocID="{CDC01754-20F9-4BBF-BBFB-95DD8D614046}" presName="cycle" presStyleCnt="0"/>
      <dgm:spPr/>
    </dgm:pt>
    <dgm:pt modelId="{2A14B289-040A-454B-8FF1-F1BBD88B67FB}" type="pres">
      <dgm:prSet presAssocID="{FCE036B5-6B40-4051-A903-5A12A7BC485E}" presName="nodeFirst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77598E5-17B9-47A0-8298-508598A68EB5}" type="pres">
      <dgm:prSet presAssocID="{6E8B781F-5D9D-47D0-9755-4900F8BBCEE7}" presName="sibTransFirstNode" presStyleLbl="bgShp" presStyleIdx="0" presStyleCnt="1" custLinFactNeighborY="1757"/>
      <dgm:spPr/>
      <dgm:t>
        <a:bodyPr/>
        <a:lstStyle/>
        <a:p>
          <a:endParaRPr lang="pt-BR"/>
        </a:p>
      </dgm:t>
    </dgm:pt>
    <dgm:pt modelId="{CF59FB94-35DF-4ACE-B526-0B2FA5E83CBF}" type="pres">
      <dgm:prSet presAssocID="{2DEB3563-60F9-4986-98CC-1FB7235E0CC4}" presName="nodeFollowingNodes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85C3D08-0A23-452A-BAEE-C1A1049E12C4}" type="pres">
      <dgm:prSet presAssocID="{A5AFA1E6-90CC-4452-8E51-B342FCA0B37A}" presName="nodeFollowingNodes" presStyleLbl="node1" presStyleIdx="2" presStyleCnt="5" custRadScaleRad="118455" custRadScaleInc="-13436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3F967D8-3640-477A-93D5-629F1A37A5B2}" type="pres">
      <dgm:prSet presAssocID="{653A901C-CF5A-41FA-A23E-BD0CD2E0462D}" presName="nodeFollowingNodes" presStyleLbl="node1" presStyleIdx="3" presStyleCnt="5" custRadScaleRad="121494" custRadScaleInc="2041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F811AF5-D924-424C-A8F3-5BACDC29421C}" type="pres">
      <dgm:prSet presAssocID="{042E26DA-8969-4F59-B9F6-F09652B300B5}" presName="nodeFollowingNodes" presStyleLbl="node1" presStyleIdx="4" presStyleCnt="5" custRadScaleRad="101150" custRadScaleInc="317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6926B211-3FCE-4E4D-BE27-B21E64DADADD}" srcId="{CDC01754-20F9-4BBF-BBFB-95DD8D614046}" destId="{FCE036B5-6B40-4051-A903-5A12A7BC485E}" srcOrd="0" destOrd="0" parTransId="{D1290056-359C-4F95-A57E-F5F01CD644EB}" sibTransId="{6E8B781F-5D9D-47D0-9755-4900F8BBCEE7}"/>
    <dgm:cxn modelId="{0D3407F4-528E-404F-B371-FEC15F5CD8F5}" type="presOf" srcId="{A5AFA1E6-90CC-4452-8E51-B342FCA0B37A}" destId="{A85C3D08-0A23-452A-BAEE-C1A1049E12C4}" srcOrd="0" destOrd="0" presId="urn:microsoft.com/office/officeart/2005/8/layout/cycle3"/>
    <dgm:cxn modelId="{E7B4996A-58F1-453C-9F6A-B20976A981F0}" srcId="{CDC01754-20F9-4BBF-BBFB-95DD8D614046}" destId="{A5AFA1E6-90CC-4452-8E51-B342FCA0B37A}" srcOrd="2" destOrd="0" parTransId="{BBFAE75A-3087-41AF-A905-CB95AC7FB751}" sibTransId="{CD5DF501-3A59-48B1-97A2-C3DB2F891594}"/>
    <dgm:cxn modelId="{7DDE8B69-10F5-4F8F-9CC7-9A0EF63AD9D0}" srcId="{CDC01754-20F9-4BBF-BBFB-95DD8D614046}" destId="{042E26DA-8969-4F59-B9F6-F09652B300B5}" srcOrd="4" destOrd="0" parTransId="{B2609F1C-F07A-4E8F-9AE9-49FBEBBCF97B}" sibTransId="{EFC147A2-87E6-45A9-8633-1F441EFE6ABE}"/>
    <dgm:cxn modelId="{3224F8D5-05D6-493E-9CD5-19E0EE6A7035}" type="presOf" srcId="{FCE036B5-6B40-4051-A903-5A12A7BC485E}" destId="{2A14B289-040A-454B-8FF1-F1BBD88B67FB}" srcOrd="0" destOrd="0" presId="urn:microsoft.com/office/officeart/2005/8/layout/cycle3"/>
    <dgm:cxn modelId="{47FDA878-B29E-4D8F-B994-322116ECDDF1}" type="presOf" srcId="{653A901C-CF5A-41FA-A23E-BD0CD2E0462D}" destId="{53F967D8-3640-477A-93D5-629F1A37A5B2}" srcOrd="0" destOrd="0" presId="urn:microsoft.com/office/officeart/2005/8/layout/cycle3"/>
    <dgm:cxn modelId="{8780417D-A18C-4681-B3A4-BFE37234406C}" type="presOf" srcId="{6E8B781F-5D9D-47D0-9755-4900F8BBCEE7}" destId="{077598E5-17B9-47A0-8298-508598A68EB5}" srcOrd="0" destOrd="0" presId="urn:microsoft.com/office/officeart/2005/8/layout/cycle3"/>
    <dgm:cxn modelId="{6014EDC0-18A3-4E9F-B4C7-C21E8E470C3F}" srcId="{CDC01754-20F9-4BBF-BBFB-95DD8D614046}" destId="{653A901C-CF5A-41FA-A23E-BD0CD2E0462D}" srcOrd="3" destOrd="0" parTransId="{7E4993B4-CA45-471A-8CEE-358974CBC5AF}" sibTransId="{E2DBCE45-EA47-4A70-94EA-72AF9D038B05}"/>
    <dgm:cxn modelId="{C44A9E1A-9A1F-436B-9705-2B3D0937CB86}" type="presOf" srcId="{2DEB3563-60F9-4986-98CC-1FB7235E0CC4}" destId="{CF59FB94-35DF-4ACE-B526-0B2FA5E83CBF}" srcOrd="0" destOrd="0" presId="urn:microsoft.com/office/officeart/2005/8/layout/cycle3"/>
    <dgm:cxn modelId="{58BECAF9-E91F-41AA-BC6C-8AD5DF6DBD0C}" srcId="{CDC01754-20F9-4BBF-BBFB-95DD8D614046}" destId="{2DEB3563-60F9-4986-98CC-1FB7235E0CC4}" srcOrd="1" destOrd="0" parTransId="{EC1A2727-7DF2-4A65-A742-19564EF311BF}" sibTransId="{FBAADDA3-62AA-4312-86F6-1A8F7F55773E}"/>
    <dgm:cxn modelId="{071A5E62-9619-4DA0-BB87-64BC9EDA2584}" type="presOf" srcId="{042E26DA-8969-4F59-B9F6-F09652B300B5}" destId="{EF811AF5-D924-424C-A8F3-5BACDC29421C}" srcOrd="0" destOrd="0" presId="urn:microsoft.com/office/officeart/2005/8/layout/cycle3"/>
    <dgm:cxn modelId="{0E7A3EF6-A5EE-472C-92FB-4DF7A9052E64}" type="presOf" srcId="{CDC01754-20F9-4BBF-BBFB-95DD8D614046}" destId="{424E4868-2523-4A98-8BA9-D20141E3D185}" srcOrd="0" destOrd="0" presId="urn:microsoft.com/office/officeart/2005/8/layout/cycle3"/>
    <dgm:cxn modelId="{3F093D9C-6E57-4151-9792-32C37D37C027}" type="presParOf" srcId="{424E4868-2523-4A98-8BA9-D20141E3D185}" destId="{3B2FF4D5-6A67-4B05-B501-69A4884F0BBF}" srcOrd="0" destOrd="0" presId="urn:microsoft.com/office/officeart/2005/8/layout/cycle3"/>
    <dgm:cxn modelId="{FE07373C-DEAD-423E-A2D8-912184379948}" type="presParOf" srcId="{3B2FF4D5-6A67-4B05-B501-69A4884F0BBF}" destId="{2A14B289-040A-454B-8FF1-F1BBD88B67FB}" srcOrd="0" destOrd="0" presId="urn:microsoft.com/office/officeart/2005/8/layout/cycle3"/>
    <dgm:cxn modelId="{A3BC4309-26C9-40DE-B4DF-659AAD740152}" type="presParOf" srcId="{3B2FF4D5-6A67-4B05-B501-69A4884F0BBF}" destId="{077598E5-17B9-47A0-8298-508598A68EB5}" srcOrd="1" destOrd="0" presId="urn:microsoft.com/office/officeart/2005/8/layout/cycle3"/>
    <dgm:cxn modelId="{830BC29E-E5B4-48F1-8BC5-AB3312525382}" type="presParOf" srcId="{3B2FF4D5-6A67-4B05-B501-69A4884F0BBF}" destId="{CF59FB94-35DF-4ACE-B526-0B2FA5E83CBF}" srcOrd="2" destOrd="0" presId="urn:microsoft.com/office/officeart/2005/8/layout/cycle3"/>
    <dgm:cxn modelId="{F39651D3-B108-4993-B45E-A34C24B4D7AF}" type="presParOf" srcId="{3B2FF4D5-6A67-4B05-B501-69A4884F0BBF}" destId="{A85C3D08-0A23-452A-BAEE-C1A1049E12C4}" srcOrd="3" destOrd="0" presId="urn:microsoft.com/office/officeart/2005/8/layout/cycle3"/>
    <dgm:cxn modelId="{590414FC-1CD0-4DA1-A20A-AFF023703D0E}" type="presParOf" srcId="{3B2FF4D5-6A67-4B05-B501-69A4884F0BBF}" destId="{53F967D8-3640-477A-93D5-629F1A37A5B2}" srcOrd="4" destOrd="0" presId="urn:microsoft.com/office/officeart/2005/8/layout/cycle3"/>
    <dgm:cxn modelId="{DCC0C1F1-DA50-4FAC-9799-034B88A1F0BF}" type="presParOf" srcId="{3B2FF4D5-6A67-4B05-B501-69A4884F0BBF}" destId="{EF811AF5-D924-424C-A8F3-5BACDC29421C}" srcOrd="5" destOrd="0" presId="urn:microsoft.com/office/officeart/2005/8/layout/cycle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112466-8667-45F9-A1EC-FAC345EDE0B6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A282CD-7FBD-44F7-A8A5-8F8F6B70039E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Ambiente-&gt;</a:t>
            </a:r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Este fluxo não atende questões como  seleção, aquisição e construção de ferramentas; e manutenção do ambiente de</a:t>
            </a:r>
          </a:p>
          <a:p>
            <a:r>
              <a:rPr lang="pt-BR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desenvolvimento. 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20</a:t>
            </a:fld>
            <a:endParaRPr lang="pt-B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Na</a:t>
            </a:r>
            <a:r>
              <a:rPr lang="pt-BR" baseline="0" dirty="0" smtClean="0"/>
              <a:t> fase de concepção: há 4 objetivos que clarificam o escopo,os objetivos do projeto e a viabilidade da solução pretendida.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28</a:t>
            </a:fld>
            <a:endParaRPr lang="pt-B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Obtenha um entendimento detalhado dos requisitos. Tenha</a:t>
            </a:r>
            <a:r>
              <a:rPr lang="pt-BR" baseline="0" dirty="0" smtClean="0"/>
              <a:t> certeza de obter um entendimento detalhado dos requisitos mais críticos que serão validados pela arquitetura.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29</a:t>
            </a:fld>
            <a:endParaRPr lang="pt-BR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Em</a:t>
            </a:r>
            <a:r>
              <a:rPr lang="pt-BR" baseline="0" dirty="0" smtClean="0"/>
              <a:t> minimizar os custos  desenvolvimento e conseguir algum grau de paralelismo-&gt; exemplo,atribuindo os componentes que podem ser desenvolvidos independentemente para desenvolvedores distintos.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30</a:t>
            </a:fld>
            <a:endParaRPr lang="pt-BR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Parceria com o cliente-</a:t>
            </a:r>
            <a:r>
              <a:rPr lang="pt-BR" baseline="0" dirty="0" smtClean="0"/>
              <a:t> foi acrescentado ao MSF 4.0</a:t>
            </a:r>
          </a:p>
          <a:p>
            <a:r>
              <a:rPr lang="pt-BR" baseline="0" dirty="0" smtClean="0"/>
              <a:t>Mindset-&gt;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42</a:t>
            </a:fld>
            <a:endParaRPr lang="pt-BR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b="1" dirty="0" smtClean="0">
                <a:solidFill>
                  <a:srgbClr val="FF0000"/>
                </a:solidFill>
              </a:rPr>
              <a:t>Criar sempre possibilidade de serem entregues </a:t>
            </a:r>
            <a:r>
              <a:rPr lang="pt-BR" sz="12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produtos-acrescentando</a:t>
            </a:r>
            <a:r>
              <a:rPr lang="pt-BR" sz="1200" b="1" baseline="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 versão 4.0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44</a:t>
            </a:fld>
            <a:endParaRPr lang="pt-BR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1200" dirty="0" smtClean="0"/>
              <a:t>(MSF) Por exemplo, nos métodos tradicionais de gerência de projeto o gerente de projeto é responsável pelas decisões chave.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50</a:t>
            </a:fld>
            <a:endParaRPr lang="pt-BR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A282CD-7FBD-44F7-A8A5-8F8F6B70039E}" type="slidenum">
              <a:rPr lang="pt-BR" smtClean="0"/>
              <a:pPr/>
              <a:t>52</a:t>
            </a:fld>
            <a:endParaRPr 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com Único Canto Aparado e Arredondad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Triângulo retângu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10" name="Forma liv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a liv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a liv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C4CDC8C-7F12-4E32-87B0-D3510F3CB0FF}" type="datetimeFigureOut">
              <a:rPr lang="pt-BR" smtClean="0"/>
              <a:pPr/>
              <a:t>30/09/2009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0DF1FF8-78AD-491A-89F3-8BB524112F69}" type="slidenum">
              <a:rPr lang="pt-BR" smtClean="0"/>
              <a:pPr/>
              <a:t>‹nº›</a:t>
            </a:fld>
            <a:endParaRPr lang="pt-BR" dirty="0"/>
          </a:p>
        </p:txBody>
      </p:sp>
      <p:grpSp>
        <p:nvGrpSpPr>
          <p:cNvPr id="2" name="Gru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a liv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orma liv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bm.com/software/br/rational/rup.shtml" TargetMode="External"/><Relationship Id="rId3" Type="http://schemas.openxmlformats.org/officeDocument/2006/relationships/hyperlink" Target="http://www.linhadecodigo.com.br/Artigo.aspx?id=79" TargetMode="External"/><Relationship Id="rId7" Type="http://schemas.openxmlformats.org/officeDocument/2006/relationships/hyperlink" Target="http://blogs.msdn.com/bgroth/archive/2005/03/08/389839.aspx" TargetMode="External"/><Relationship Id="rId2" Type="http://schemas.openxmlformats.org/officeDocument/2006/relationships/hyperlink" Target="http://www.wthreex.com/rup/portugues/index.ht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linhadecodigo.com.br/Artigo.aspx?id=1471" TargetMode="External"/><Relationship Id="rId5" Type="http://schemas.openxmlformats.org/officeDocument/2006/relationships/hyperlink" Target="http://www-01.ibm.com/software/rational/" TargetMode="External"/><Relationship Id="rId4" Type="http://schemas.openxmlformats.org/officeDocument/2006/relationships/hyperlink" Target="http://javafree.uol.com.br/artigo/871455/Obtendo-Qualidade-de-Software-com-o-RUP.htm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BR" dirty="0" smtClean="0"/>
              <a:t>Processos Tradicionais de Desenvolvimento de Software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623396" y="3214686"/>
            <a:ext cx="6377627" cy="1500198"/>
          </a:xfrm>
        </p:spPr>
        <p:txBody>
          <a:bodyPr>
            <a:normAutofit/>
          </a:bodyPr>
          <a:lstStyle/>
          <a:p>
            <a:pPr algn="r"/>
            <a:r>
              <a:rPr lang="pt-BR" sz="2500" dirty="0" smtClean="0">
                <a:latin typeface="Arial" pitchFamily="34" charset="0"/>
                <a:cs typeface="Arial" pitchFamily="34" charset="0"/>
              </a:rPr>
              <a:t> Docentes:Alexandre</a:t>
            </a:r>
          </a:p>
          <a:p>
            <a:pPr algn="r"/>
            <a:r>
              <a:rPr lang="pt-BR" sz="2500" dirty="0" smtClean="0">
                <a:latin typeface="Arial" pitchFamily="34" charset="0"/>
                <a:cs typeface="Arial" pitchFamily="34" charset="0"/>
              </a:rPr>
              <a:t>Hermano</a:t>
            </a:r>
          </a:p>
          <a:p>
            <a:pPr algn="r"/>
            <a:r>
              <a:rPr lang="pt-BR" sz="2500" dirty="0" smtClean="0">
                <a:latin typeface="Arial" pitchFamily="34" charset="0"/>
                <a:cs typeface="Arial" pitchFamily="34" charset="0"/>
              </a:rPr>
              <a:t>Discente:Wislayne</a:t>
            </a:r>
            <a:endParaRPr lang="pt-BR" sz="25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CaixaDeTexto 3"/>
          <p:cNvSpPr txBox="1"/>
          <p:nvPr/>
        </p:nvSpPr>
        <p:spPr>
          <a:xfrm>
            <a:off x="2857488" y="5572140"/>
            <a:ext cx="428628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21 de setembro de 2009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3357554" y="5000636"/>
            <a:ext cx="328614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wislayne@gmail.com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 Fases do RUP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endParaRPr lang="pt-BR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Font typeface="Wingdings" pitchFamily="2" charset="2"/>
              <a:buChar char="v"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  <p:pic>
        <p:nvPicPr>
          <p:cNvPr id="13" name="Imagem 5" descr="co_phas1.gif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62" y="2286000"/>
            <a:ext cx="5429271" cy="2643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1.4.1 Concepção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Concepção- Nessa fase tem que analisar se o projeto compensa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financeiramente?</a:t>
            </a:r>
          </a:p>
          <a:p>
            <a:pPr>
              <a:buNone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Objetivos: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solidFill>
                  <a:schemeClr val="bg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Visa entender o escopo geral do projeto e os seus objetivos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Colher informações sobre o que deve ser feito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Decidir sobre a continuidade do projeto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1.4.1 Concepção(cont.)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Atividades Essenciais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Entender o que produzir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Identificar os pontos chave do sistema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Determinar no mínimo uma solução possível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Planejar custos, agenda e riscos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Decidir qual processo seguir e quais ferramentas</a:t>
            </a:r>
          </a:p>
          <a:p>
            <a:pPr>
              <a:spcBef>
                <a:spcPct val="50000"/>
              </a:spcBef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OBS: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Podem (devem) ser feitos em paralelo</a:t>
            </a:r>
            <a:endParaRPr lang="en-US" sz="2200" b="1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1.4.2 Elaboração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200" b="1" dirty="0" smtClean="0">
                <a:latin typeface="Arial" charset="0"/>
              </a:rPr>
              <a:t>Objetivos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Desenvolver a arquitetura do sistema</a:t>
            </a:r>
          </a:p>
          <a:p>
            <a:pPr lvl="1">
              <a:spcBef>
                <a:spcPct val="50000"/>
              </a:spcBef>
              <a:buFontTx/>
              <a:buChar char="–"/>
            </a:pPr>
            <a:r>
              <a:rPr lang="pt-BR" sz="2000" dirty="0" smtClean="0">
                <a:latin typeface="Arial" charset="0"/>
              </a:rPr>
              <a:t> Requisitos mais significantes</a:t>
            </a:r>
          </a:p>
          <a:p>
            <a:pPr lvl="1">
              <a:spcBef>
                <a:spcPct val="50000"/>
              </a:spcBef>
              <a:buFontTx/>
              <a:buChar char="–"/>
            </a:pPr>
            <a:r>
              <a:rPr lang="pt-BR" sz="2000" dirty="0" smtClean="0">
                <a:latin typeface="Arial" charset="0"/>
              </a:rPr>
              <a:t> Avaliação dos riscos</a:t>
            </a:r>
          </a:p>
          <a:p>
            <a:pPr>
              <a:spcBef>
                <a:spcPct val="50000"/>
              </a:spcBef>
              <a:buFont typeface="Arial" pitchFamily="34" charset="0"/>
              <a:buChar char="•"/>
            </a:pPr>
            <a:r>
              <a:rPr lang="pt-BR" sz="2200" b="1" dirty="0" smtClean="0">
                <a:latin typeface="Arial" charset="0"/>
              </a:rPr>
              <a:t>Atividades essenciais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 Obtenha uma compreensão detalhada dos requisitos.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Modele, implemente, valide e defina as linhas base da arquitetura.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Minimize os riscos essenciais e produza uma agenda mais precisa e estimativas de custo.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Refine o </a:t>
            </a:r>
            <a:r>
              <a:rPr lang="pt-BR" sz="2000" i="1" dirty="0" smtClean="0">
                <a:latin typeface="Arial" charset="0"/>
              </a:rPr>
              <a:t>Development Case</a:t>
            </a:r>
            <a:r>
              <a:rPr lang="pt-BR" sz="2000" dirty="0" smtClean="0">
                <a:latin typeface="Arial" charset="0"/>
              </a:rPr>
              <a:t> e o coloque em uso.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t-BR" sz="2000" dirty="0" smtClean="0">
              <a:latin typeface="Arial" charset="0"/>
            </a:endParaRPr>
          </a:p>
          <a:p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1.4.3 Construção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200" b="1" dirty="0" smtClean="0">
                <a:latin typeface="Arial" charset="0"/>
              </a:rPr>
              <a:t>Objetivos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Minimizar custos de desenvolvimento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 Alcançar um determinado grau de paralelismo de desenvolvimento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 Desenvolver iterativamente um produto completo que esteja pronto para a transição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b="1" dirty="0" smtClean="0">
                <a:latin typeface="Arial" charset="0"/>
              </a:rPr>
              <a:t>Atividades Essenciais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Descrever Casos de Uso remanescentes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Completar o projeto de componentes e subsistemas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Completar o projeto do banco de dados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pt-BR" sz="2000" b="1" dirty="0" smtClean="0">
              <a:latin typeface="Arial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1.4.3 Construção(cont.)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Implementar e fazer testes de unidade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Integração e testes do sistema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 </a:t>
            </a:r>
            <a:r>
              <a:rPr lang="pt-BR" sz="2000" i="1" dirty="0" smtClean="0">
                <a:latin typeface="Arial" charset="0"/>
              </a:rPr>
              <a:t>Feedback</a:t>
            </a:r>
            <a:r>
              <a:rPr lang="pt-BR" sz="2000" dirty="0" smtClean="0">
                <a:latin typeface="Arial" charset="0"/>
              </a:rPr>
              <a:t> dos clientes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charset="0"/>
              </a:rPr>
              <a:t> </a:t>
            </a:r>
            <a:r>
              <a:rPr lang="pt-BR" sz="2000" i="1" dirty="0" smtClean="0">
                <a:latin typeface="Arial" charset="0"/>
              </a:rPr>
              <a:t>Pré-release </a:t>
            </a:r>
            <a:r>
              <a:rPr lang="pt-BR" sz="2000" dirty="0" smtClean="0">
                <a:latin typeface="Arial" charset="0"/>
              </a:rPr>
              <a:t>e</a:t>
            </a:r>
            <a:r>
              <a:rPr lang="pt-BR" sz="2000" i="1" dirty="0" smtClean="0">
                <a:latin typeface="Arial" charset="0"/>
              </a:rPr>
              <a:t> </a:t>
            </a:r>
            <a:r>
              <a:rPr lang="pt-BR" sz="2000" dirty="0" smtClean="0">
                <a:latin typeface="Arial" charset="0"/>
              </a:rPr>
              <a:t>versão final do sistema</a:t>
            </a:r>
          </a:p>
          <a:p>
            <a:pPr>
              <a:buNone/>
            </a:pPr>
            <a:endParaRPr lang="pt-B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1.4.4 Transição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Objetivos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Validar o sistema de acordo com a especificação do usuário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Treinar usuários e mantenedores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000" dirty="0" smtClean="0">
                <a:latin typeface="Arial" pitchFamily="34" charset="0"/>
                <a:cs typeface="Arial" pitchFamily="34" charset="0"/>
              </a:rPr>
              <a:t> Preparar o local de implantação </a:t>
            </a:r>
          </a:p>
          <a:p>
            <a:pPr>
              <a:spcBef>
                <a:spcPct val="50000"/>
              </a:spcBef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pt-BR" sz="2000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 </a:t>
            </a:r>
            <a:r>
              <a:rPr lang="pt-BR" sz="2000" b="1" dirty="0" smtClean="0">
                <a:latin typeface="Arial" pitchFamily="34" charset="0"/>
                <a:cs typeface="Arial" pitchFamily="34" charset="0"/>
                <a:sym typeface="Wingdings" pitchFamily="2" charset="2"/>
              </a:rPr>
              <a:t>Assegurar disponibilidade do software para os usuários    finais</a:t>
            </a: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pt-BR" sz="18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1.4.4 Transição(cont.)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Executar planos de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deployment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Finalizar material de suporte ao usuário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Testar, no ambiente de desenvolvimento, o produto pronto para entrega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Gerar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release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do produto (beta)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Coletar informações de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feedback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do usuário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Ajustar o produto de acordo com o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feedback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Disponibilizar o produto para os usuários finais</a:t>
            </a:r>
            <a:endParaRPr lang="pt-BR" sz="2200" dirty="0" smtClean="0">
              <a:latin typeface="Arial" pitchFamily="34" charset="0"/>
              <a:cs typeface="Arial" pitchFamily="34" charset="0"/>
              <a:sym typeface="Wingdings" pitchFamily="2" charset="2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1.5 Disciplinas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Modelagem do negócio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Entender a estrutura e dinâmica da organização.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Requisitos</a:t>
            </a:r>
          </a:p>
          <a:p>
            <a:pPr lvl="1"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Estabelecer e manter a concordância entre o cliente e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     “stakeholders” sobre o que o sistema vai fazer.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Análise e Projeto</a:t>
            </a:r>
          </a:p>
          <a:p>
            <a:pPr lvl="1"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Transformar os requisitos em um projeto do que o sistema vai ser;</a:t>
            </a:r>
          </a:p>
          <a:p>
            <a:pPr lvl="1"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Construir uma arquitetura robusta para o sistema.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84030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Implementação</a:t>
            </a:r>
          </a:p>
          <a:p>
            <a:pPr marL="342900" lvl="1" indent="-342900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Implementa o sistema em termos de arquivos-fonte, binários, executáveis e outros, testa os componentes desenvolvidos como unidades e os integra.</a:t>
            </a:r>
          </a:p>
          <a:p>
            <a:pPr>
              <a:lnSpc>
                <a:spcPct val="90000"/>
              </a:lnSpc>
              <a:buNone/>
            </a:pPr>
            <a:endParaRPr lang="pt-BR" sz="23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Testes</a:t>
            </a:r>
          </a:p>
          <a:p>
            <a:pPr lvl="1"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Encontrar e documentar defeitos</a:t>
            </a:r>
          </a:p>
          <a:p>
            <a:pPr lvl="1"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Validar se o sistema atende ao que especificado</a:t>
            </a:r>
          </a:p>
          <a:p>
            <a:pPr>
              <a:lnSpc>
                <a:spcPct val="90000"/>
              </a:lnSpc>
              <a:buNone/>
            </a:pPr>
            <a:endParaRPr lang="pt-BR" sz="2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Implantação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Garantir que o sistema está disponível para o usuário final</a:t>
            </a:r>
          </a:p>
          <a:p>
            <a:pPr>
              <a:lnSpc>
                <a:spcPct val="90000"/>
              </a:lnSpc>
              <a:buNone/>
            </a:pPr>
            <a:endParaRPr lang="pt-BR" sz="23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Roteiro-RUP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pt-BR" sz="18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1. Introdução do RUP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       1.1 Características do RUP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1.2 Princípios básicos do RUP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1.3 Ciclo de vida RUP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1.4 Etapas do RUP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1.4.1 Iniciação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1.4.2 Elaboração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1.4.3 Construção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1.4.4 Transição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1.5 Disciplinas</a:t>
            </a:r>
          </a:p>
          <a:p>
            <a:pPr lvl="1">
              <a:buNone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pt-BR" sz="1600" b="1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 lvl="1"/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90000"/>
              </a:lnSpc>
              <a:buNone/>
            </a:pPr>
            <a:endParaRPr lang="pt-BR" sz="23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Gerenciamento de projeto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Disponibilizar guias para planejar, executar, acompanhar e monitorar o projeto</a:t>
            </a:r>
          </a:p>
          <a:p>
            <a:pPr>
              <a:lnSpc>
                <a:spcPct val="90000"/>
              </a:lnSpc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Gerenciamento de configuração e mudanças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Controlar os artefatos produzidos no desenvolvimento do projeto. Itens de configuração,restrições a mudanças nesses itens e etc.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Ambiente</a:t>
            </a:r>
          </a:p>
          <a:p>
            <a:pPr lvl="1">
              <a:lnSpc>
                <a:spcPct val="90000"/>
              </a:lnSpc>
              <a:buFont typeface="Wingdings" pitchFamily="2" charset="2"/>
              <a:buChar char="ü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Focado nas atividades relacionadas a adaptação do processo. O propósito é fornecer a organização e um ambiente de desenvolvimento do software, que darão suporte à equipe de desenvolvimento</a:t>
            </a:r>
          </a:p>
          <a:p>
            <a:pPr>
              <a:lnSpc>
                <a:spcPct val="90000"/>
              </a:lnSpc>
              <a:buFont typeface="Wingdings" pitchFamily="2" charset="2"/>
              <a:buChar char="v"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 OpenUp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 Introdução do OpenUp 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2.1 Características do OpenUp 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2.2 Princípios básicos do OpenUp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2.3. Ciclo de vida OpenUp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2.4 Etapas do OpenUp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2.4.1 Concepção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2.4.2 Elaboração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2.4.3 Construção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2.4.4 Transição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2.5 Disciplinas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2.Introdução do OpenUp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OpenUP é um processo enxuto, baseado no “Unified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Process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que possui um ciclo de vida iterativo e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incremental. O OpenUP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também foi elaborado como uma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filosofia ágil, pragmática e que foca na natureza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colaborativa do desenvolvimento de software.É uma</a:t>
            </a:r>
          </a:p>
          <a:p>
            <a:pPr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extensão do RUP.</a:t>
            </a:r>
          </a:p>
          <a:p>
            <a:pPr algn="just">
              <a:buNone/>
            </a:pPr>
            <a:endParaRPr lang="pt-BR" sz="24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pt-BR" sz="1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2.1 Características do OpenUp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17655"/>
            <a:ext cx="8472518" cy="51260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 OpenUp é um processo para pequenas equipes, co­localizadas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que deve ser modificado ou estendido para atender  a essas 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necessidades da empresa.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 OpenUp é um processo iterativo que é caracterizado por:</a:t>
            </a: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Mínimo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:Contém um processo com o mínimo necessário para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equipes pequenas</a:t>
            </a: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Completo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:Pode ser utilizado com está</a:t>
            </a: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Extensível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:Pode ser estendido e personalizado para atender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propósitos específicos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pt-BR" sz="2200" dirty="0" smtClean="0">
                <a:latin typeface="Arial" pitchFamily="34" charset="0"/>
                <a:cs typeface="Arial" pitchFamily="34" charset="0"/>
              </a:rPr>
            </a:b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14282" y="725454"/>
            <a:ext cx="8929718" cy="1131910"/>
          </a:xfrm>
        </p:spPr>
        <p:txBody>
          <a:bodyPr>
            <a:noAutofit/>
          </a:bodyPr>
          <a:lstStyle/>
          <a:p>
            <a:pPr algn="l"/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2.2 Princípios básicos do OpenUp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Balanço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 Balanceamento entre as prioridades conflitantes do projeto (custo, tempo, qualidade, escopo) de forma a maximizar o valor para os clientes;</a:t>
            </a: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Colaboração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 Colaboração para alinhar os interesses e fomentar o entendimento comum da missão e prioridades do projeto;</a:t>
            </a: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Foco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 Desde o início, foco na arquitetura para mitigar riscos e organizar o desenvolvimento de software;</a:t>
            </a: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Evolução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: Evoluir através de feedbacks contínuos dos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 stakeholders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e através da demonstração de valor agregado regularmente. </a:t>
            </a:r>
          </a:p>
          <a:p>
            <a:pPr>
              <a:buNone/>
            </a:pPr>
            <a:endParaRPr lang="pt-BR" sz="2000" dirty="0" smtClean="0"/>
          </a:p>
          <a:p>
            <a:endParaRPr lang="pt-BR" sz="2000" dirty="0" smtClean="0"/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2.3 Ciclo de vida-OpenUp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03407"/>
            <a:ext cx="8472518" cy="5126055"/>
          </a:xfrm>
        </p:spPr>
        <p:txBody>
          <a:bodyPr/>
          <a:lstStyle/>
          <a:p>
            <a:pPr marL="274320" lvl="2" indent="-274320">
              <a:spcBef>
                <a:spcPts val="600"/>
              </a:spcBef>
              <a:buSzPct val="73000"/>
              <a:buFont typeface="Wingdings" pitchFamily="2" charset="2"/>
              <a:buChar char="v"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Cada fase, consiste de uma ou mais   iterações,   onde   </a:t>
            </a:r>
          </a:p>
          <a:p>
            <a:pPr marL="274320" lvl="2" indent="-274320">
              <a:spcBef>
                <a:spcPts val="600"/>
              </a:spcBef>
              <a:buSzPct val="73000"/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versões  estáveis   do  software  são   desenvolvidas   e  liberadas</a:t>
            </a:r>
          </a:p>
          <a:p>
            <a:pPr marL="274320" lvl="2" indent="-274320">
              <a:spcBef>
                <a:spcPts val="600"/>
              </a:spcBef>
              <a:buSzPct val="73000"/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com  a conclusão de cada iteração representando um pequeno </a:t>
            </a:r>
          </a:p>
          <a:p>
            <a:pPr marL="274320" lvl="2" indent="-274320">
              <a:spcBef>
                <a:spcPts val="600"/>
              </a:spcBef>
              <a:buSzPct val="73000"/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marco para o projeto e  contribuindo para a  realização bem </a:t>
            </a:r>
          </a:p>
          <a:p>
            <a:pPr marL="274320" lvl="2" indent="-274320" algn="just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sucedida  do marco  principal da fase onde os  objetivos da</a:t>
            </a:r>
          </a:p>
          <a:p>
            <a:pPr marL="274320" lvl="2" indent="-274320" algn="just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 fase são alcançados.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2.3 Ciclo de vida-OpenUp(cont.) 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1751259" y="1935163"/>
            <a:ext cx="5641482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2.4 Fases do OpenUp 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 descr="Image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717550" y="3056731"/>
            <a:ext cx="7708900" cy="214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85736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2.4.1 Concepção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403367"/>
            <a:ext cx="8229600" cy="4525963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8400" dirty="0" smtClean="0">
                <a:latin typeface="Arial" pitchFamily="34" charset="0"/>
                <a:cs typeface="Arial" pitchFamily="34" charset="0"/>
              </a:rPr>
              <a:t>O propósito desta fase é conseguir entendimento simultâneo entre todos os </a:t>
            </a:r>
            <a:r>
              <a:rPr lang="pt-BR" sz="8400" i="1" dirty="0" smtClean="0">
                <a:latin typeface="Arial" pitchFamily="34" charset="0"/>
                <a:cs typeface="Arial" pitchFamily="34" charset="0"/>
              </a:rPr>
              <a:t>stakeholders dos objetivos de ciclo de vida para o projeto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8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8400" dirty="0" smtClean="0">
                <a:latin typeface="Arial" pitchFamily="34" charset="0"/>
                <a:cs typeface="Arial" pitchFamily="34" charset="0"/>
              </a:rPr>
              <a:t>Há quatro objetivos na fase de Concepção que são: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8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8400" b="1" dirty="0" smtClean="0">
                <a:latin typeface="Arial" pitchFamily="34" charset="0"/>
                <a:cs typeface="Arial" pitchFamily="34" charset="0"/>
              </a:rPr>
              <a:t>Entenda o que construir;</a:t>
            </a:r>
            <a:endParaRPr lang="pt-BR" sz="8400" i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8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8400" b="1" dirty="0" smtClean="0">
                <a:latin typeface="Arial" pitchFamily="34" charset="0"/>
                <a:cs typeface="Arial" pitchFamily="34" charset="0"/>
              </a:rPr>
              <a:t>Identifique as funcionalidades chave do sistema;</a:t>
            </a:r>
            <a:endParaRPr lang="pt-BR" sz="8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8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8400" b="1" dirty="0" smtClean="0">
                <a:latin typeface="Arial" pitchFamily="34" charset="0"/>
                <a:cs typeface="Arial" pitchFamily="34" charset="0"/>
              </a:rPr>
              <a:t>Determine pelo menos uma solução possível;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pt-BR" sz="8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pt-BR" sz="8400" b="1" dirty="0" smtClean="0">
                <a:latin typeface="Arial" pitchFamily="34" charset="0"/>
                <a:cs typeface="Arial" pitchFamily="34" charset="0"/>
              </a:rPr>
              <a:t>Entenda o custo, cronograma, e os riscos associados ao projeto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2.4.2 Elaboração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O propósito desta fase é estabelecer uma linha de base da arquitetura do sistema.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Há objetivos para a fase de Elaboração que ajudam a resolver os riscos associados com requisitos, arquitetura, custos, e cronograma:</a:t>
            </a: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Obtenha um entendimento mais detalhado dos requisitos;</a:t>
            </a: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Projete, implemente, valide, e estabeleça uma linha de base para a arquitetura;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Mitigue os riscos essenciais e produza um cronograma e uma estimativa de custos precisos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 Introdução do RUP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 RUP, abreviação de Rational Unified Process (ou Processo</a:t>
            </a: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Unificado da Rational), é um processo proprietário de</a:t>
            </a: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Engenharia de software criado pela Rational Software</a:t>
            </a: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Corporation, adquirida pela IBM tornando-se uma brand na área</a:t>
            </a: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de Software, fornecendo técnicas a serem seguidas pelos</a:t>
            </a: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membros da equipe de desenvolvimento de software com o</a:t>
            </a:r>
          </a:p>
          <a:p>
            <a:pPr algn="just"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objetivo de aumentar a sua produtividade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2.4.3 Construção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03407"/>
            <a:ext cx="8329642" cy="5054617"/>
          </a:xfrm>
        </p:spPr>
        <p:txBody>
          <a:bodyPr>
            <a:normAutofit fontScale="25000" lnSpcReduction="20000"/>
          </a:bodyPr>
          <a:lstStyle/>
          <a:p>
            <a:endParaRPr lang="pt-BR" dirty="0" smtClean="0"/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A finalidade desta fase é terminar o desenvolvimento do sistema baseado na arquitetura colocada na linha de base</a:t>
            </a: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Existem objetivos para a fase de Construção que nos ajudam a ter o desenvolvimento com custo eficiente de um produto completo:</a:t>
            </a: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b="1" dirty="0" smtClean="0">
                <a:latin typeface="Arial" pitchFamily="34" charset="0"/>
                <a:cs typeface="Arial" pitchFamily="34" charset="0"/>
              </a:rPr>
              <a:t>Desenvolver de forma iterativa um produto completo que esteja pronto para ser entregue à comunidade de usuários;</a:t>
            </a:r>
          </a:p>
          <a:p>
            <a:endParaRPr lang="pt-BR" sz="88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b="1" dirty="0" smtClean="0">
                <a:latin typeface="Arial" pitchFamily="34" charset="0"/>
                <a:cs typeface="Arial" pitchFamily="34" charset="0"/>
              </a:rPr>
              <a:t>Minimizar os custos de desenvolvimento e conseguir algum grau de paralelismo</a:t>
            </a:r>
            <a:endParaRPr lang="pt-BR" sz="8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2.4.4 Transição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85926"/>
            <a:ext cx="8258204" cy="500066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endParaRPr lang="pt-BR" dirty="0" smtClean="0"/>
          </a:p>
          <a:p>
            <a:pPr algn="just">
              <a:lnSpc>
                <a:spcPct val="110000"/>
              </a:lnSpc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A finalidade desta fase é assegurar que o software esteja pronto para ser entregue aos usuários</a:t>
            </a:r>
          </a:p>
          <a:p>
            <a:pPr algn="just">
              <a:lnSpc>
                <a:spcPct val="110000"/>
              </a:lnSpc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Os objetivos na fase de Transição são:</a:t>
            </a:r>
          </a:p>
          <a:p>
            <a:pPr algn="just">
              <a:lnSpc>
                <a:spcPct val="110000"/>
              </a:lnSpc>
            </a:pPr>
            <a:endParaRPr lang="pt-BR" sz="2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Executar o teste Beta para validar se as expectativas dos usuários foram atendidas;</a:t>
            </a:r>
          </a:p>
          <a:p>
            <a:pPr algn="just">
              <a:lnSpc>
                <a:spcPct val="110000"/>
              </a:lnSpc>
            </a:pPr>
            <a:endParaRPr lang="pt-BR" sz="2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Obter a concordância dos </a:t>
            </a:r>
            <a:r>
              <a:rPr lang="pt-BR" sz="2600" b="1" i="1" dirty="0" smtClean="0">
                <a:latin typeface="Arial" pitchFamily="34" charset="0"/>
                <a:cs typeface="Arial" pitchFamily="34" charset="0"/>
              </a:rPr>
              <a:t>stakeholders</a:t>
            </a: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 de que a distribuição está completa;</a:t>
            </a: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endParaRPr lang="pt-BR" sz="26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110000"/>
              </a:lnSpc>
            </a:pPr>
            <a:r>
              <a:rPr lang="pt-BR" sz="2600" b="1" dirty="0" smtClean="0">
                <a:latin typeface="Arial" pitchFamily="34" charset="0"/>
                <a:cs typeface="Arial" pitchFamily="34" charset="0"/>
              </a:rPr>
              <a:t>Melhorar o desempenho de projetos futuros com as lições aprendidas</a:t>
            </a: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70000"/>
              </a:lnSpc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70000"/>
              </a:lnSpc>
              <a:buNone/>
            </a:pPr>
            <a:endParaRPr lang="pt-BR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2.5 Disciplinas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85720" y="1428736"/>
            <a:ext cx="8401080" cy="4697427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2.5.1 Análise e projeto</a:t>
            </a:r>
          </a:p>
          <a:p>
            <a:endParaRPr lang="pt-BR" sz="2000" dirty="0" smtClean="0"/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Os propósitos da Análise e Projeto são: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Transformar os requisitos em um projeto do que será o sistema;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Desenvolver uma arquitetura robusta para o sistema;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Adaptar o projeto para corresponder com ambiente de implementação.</a:t>
            </a:r>
          </a:p>
          <a:p>
            <a:pPr>
              <a:buNone/>
            </a:pPr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   </a:t>
            </a:r>
            <a:r>
              <a:rPr lang="pt-BR" sz="3400" b="1" dirty="0" smtClean="0">
                <a:latin typeface="Arial" pitchFamily="34" charset="0"/>
                <a:cs typeface="Arial" pitchFamily="34" charset="0"/>
              </a:rPr>
              <a:t> 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 </a:t>
            </a:r>
          </a:p>
          <a:p>
            <a:pPr>
              <a:buNone/>
            </a:pPr>
            <a:r>
              <a:rPr lang="pt-BR" sz="2800" b="1" dirty="0" smtClean="0">
                <a:latin typeface="Arial" pitchFamily="34" charset="0"/>
                <a:cs typeface="Arial" pitchFamily="34" charset="0"/>
              </a:rPr>
              <a:t>2.5.2 Gerência de Configuração e mudança </a:t>
            </a:r>
          </a:p>
          <a:p>
            <a:endParaRPr lang="pt-BR" sz="2800" dirty="0" smtClean="0"/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O propósito desta disciplina é: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Manter um conjunto de produtos de trabalho consistente a medida que evolui;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Manter construções de software consistentes;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Fornecer meios eficientes para se adaptar às mudanças, re-planejando o trabalho adequadamente;</a:t>
            </a:r>
          </a:p>
          <a:p>
            <a:endParaRPr lang="pt-BR" sz="26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Fornecer dados para a medição do progresso.</a:t>
            </a:r>
          </a:p>
          <a:p>
            <a:pPr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800" b="1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2.5 Disciplinas(cont.)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sz="3100" b="1" dirty="0" smtClean="0">
                <a:latin typeface="Arial" pitchFamily="34" charset="0"/>
                <a:cs typeface="Arial" pitchFamily="34" charset="0"/>
              </a:rPr>
              <a:t>2.5.3 Implementação</a:t>
            </a:r>
          </a:p>
          <a:p>
            <a:endParaRPr lang="pt-BR" dirty="0" smtClean="0"/>
          </a:p>
          <a:p>
            <a:r>
              <a:rPr lang="pt-BR" sz="2900" dirty="0" smtClean="0">
                <a:latin typeface="Arial" pitchFamily="34" charset="0"/>
                <a:cs typeface="Arial" pitchFamily="34" charset="0"/>
              </a:rPr>
              <a:t>O propósito desta disciplina é:</a:t>
            </a:r>
          </a:p>
          <a:p>
            <a:pPr>
              <a:buNone/>
            </a:pPr>
            <a:endParaRPr lang="pt-BR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900" dirty="0" smtClean="0">
                <a:latin typeface="Arial" pitchFamily="34" charset="0"/>
                <a:cs typeface="Arial" pitchFamily="34" charset="0"/>
              </a:rPr>
              <a:t>Construir o sistema de forma incremental;</a:t>
            </a:r>
          </a:p>
          <a:p>
            <a:endParaRPr lang="pt-BR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900" dirty="0" smtClean="0">
                <a:latin typeface="Arial" pitchFamily="34" charset="0"/>
                <a:cs typeface="Arial" pitchFamily="34" charset="0"/>
              </a:rPr>
              <a:t>Verificar que as unidades técnicas usadas para construir o sistema funcionem como especificado;</a:t>
            </a:r>
          </a:p>
          <a:p>
            <a:endParaRPr lang="pt-BR" sz="29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900" dirty="0" smtClean="0">
                <a:latin typeface="Arial" pitchFamily="34" charset="0"/>
                <a:cs typeface="Arial" pitchFamily="34" charset="0"/>
              </a:rPr>
              <a:t>Em cada iteração, as tarefas nesta disciplina farão com que uma Construção evolua sempre com mais funcionalidades e com mais estabilidade;</a:t>
            </a:r>
          </a:p>
          <a:p>
            <a:endParaRPr lang="pt-BR" sz="44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2.5 Disciplinas(cont.)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785794"/>
            <a:ext cx="8258204" cy="5340369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96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9600" dirty="0" smtClean="0">
                <a:latin typeface="Arial" pitchFamily="34" charset="0"/>
                <a:cs typeface="Arial" pitchFamily="34" charset="0"/>
              </a:rPr>
              <a:t>2.5.4</a:t>
            </a:r>
            <a:r>
              <a:rPr lang="pt-BR" sz="9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9600" b="1" dirty="0" smtClean="0">
                <a:latin typeface="Arial" pitchFamily="34" charset="0"/>
                <a:cs typeface="Arial" pitchFamily="34" charset="0"/>
              </a:rPr>
              <a:t>Gerência de projetos</a:t>
            </a:r>
          </a:p>
          <a:p>
            <a:endParaRPr lang="pt-BR" sz="1800" dirty="0" smtClean="0"/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O propósito desta disciplina é:</a:t>
            </a: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Manter a equipe focalizada na entrega contínua do produto; </a:t>
            </a:r>
            <a:endParaRPr lang="pt-BR" sz="8800" i="1" dirty="0" smtClean="0">
              <a:latin typeface="Arial" pitchFamily="34" charset="0"/>
              <a:cs typeface="Arial" pitchFamily="34" charset="0"/>
            </a:endParaRP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Ajudar a priorizar à seqüência de trabalho;</a:t>
            </a: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Ajudar a criar um ambiente de trabalho eficaz para maximizar a produtividade da equipe;</a:t>
            </a: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Manter os </a:t>
            </a:r>
            <a:r>
              <a:rPr lang="pt-BR" sz="8800" i="1" dirty="0" smtClean="0">
                <a:latin typeface="Arial" pitchFamily="34" charset="0"/>
                <a:cs typeface="Arial" pitchFamily="34" charset="0"/>
              </a:rPr>
              <a:t>stakeholders e a equipe informados sobre o progresso do projeto;</a:t>
            </a:r>
          </a:p>
          <a:p>
            <a:endParaRPr lang="pt-BR" sz="8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8800" dirty="0" smtClean="0">
                <a:latin typeface="Arial" pitchFamily="34" charset="0"/>
                <a:cs typeface="Arial" pitchFamily="34" charset="0"/>
              </a:rPr>
              <a:t>Fornecer uma estrutura para controlar o risco do projeto</a:t>
            </a:r>
          </a:p>
          <a:p>
            <a:pPr lvl="2">
              <a:buNone/>
            </a:pPr>
            <a:endParaRPr lang="pt-BR" sz="1700" b="1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pt-BR" sz="17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1700" b="1" dirty="0" smtClean="0">
                <a:latin typeface="Arial" pitchFamily="34" charset="0"/>
                <a:cs typeface="Arial" pitchFamily="34" charset="0"/>
              </a:rPr>
              <a:t>   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874845"/>
            <a:ext cx="8329642" cy="491174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2.5.5 Requisitos</a:t>
            </a:r>
          </a:p>
          <a:p>
            <a:pPr>
              <a:buNone/>
            </a:pPr>
            <a:endParaRPr lang="pt-BR" sz="1800" dirty="0" smtClean="0"/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Entender o problema a ser resolvido;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Entender as necessidades dos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stakeholders;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Definir os requisitos para a solução;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Definir os limites (escopo) do sistema;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Identificar interfaces externas ao sistema;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Identificar restrições técnicas na solução;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2.5.5 Requisitos(cont.)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Fornecer a base para o planejamento das iterações;</a:t>
            </a:r>
          </a:p>
          <a:p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Fornecer a base inicial para a estimativa de custo e cronograma.</a:t>
            </a:r>
          </a:p>
          <a:p>
            <a:endParaRPr lang="pt-BR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2.5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sz="3400" b="1" dirty="0" smtClean="0">
                <a:latin typeface="Arial" pitchFamily="34" charset="0"/>
                <a:cs typeface="Arial" pitchFamily="34" charset="0"/>
              </a:rPr>
              <a:t>2.5.6 Testes</a:t>
            </a:r>
          </a:p>
          <a:p>
            <a:pPr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Encontrar e documentar defeitos;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Validar e provar as suposições feitas no projeto e requisitos especificados através de demonstrações concretas;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Validar que o produto de software foi feito como projetado;</a:t>
            </a:r>
          </a:p>
          <a:p>
            <a:endParaRPr lang="pt-BR" sz="28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800" dirty="0" smtClean="0">
                <a:latin typeface="Arial" pitchFamily="34" charset="0"/>
                <a:cs typeface="Arial" pitchFamily="34" charset="0"/>
              </a:rPr>
              <a:t>Validar que os requisitos estão apropriadamente implementados.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MSF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 Introdução  MSF</a:t>
            </a:r>
          </a:p>
          <a:p>
            <a:pPr lvl="0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       3.1 Características do MSF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3.2 Princípios básicos do MSF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3.3 Ciclo de vida MSF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 Etapas do MSF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3.4.1 Iniciação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3.4.2 Elaboração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3.4.3 Construção</a:t>
            </a: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pPr lvl="2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3.4.4 Transição</a:t>
            </a:r>
          </a:p>
          <a:p>
            <a:pPr lvl="1"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3.5 Disciplinas</a:t>
            </a:r>
          </a:p>
          <a:p>
            <a:pPr lvl="1">
              <a:buNone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1.1. Características do RUP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 RUP(Rational Unified Process) é um método de</a:t>
            </a:r>
          </a:p>
          <a:p>
            <a:pPr marL="514350" indent="-514350"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desenvolvimento   iterativo e incremental,onde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é a</a:t>
            </a:r>
          </a:p>
          <a:p>
            <a:pPr marL="514350" indent="-514350"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unificação de outros métodos.O RUP possui as seguintes</a:t>
            </a:r>
          </a:p>
          <a:p>
            <a:pPr marL="514350" indent="-514350" algn="just">
              <a:buNone/>
            </a:pPr>
            <a:r>
              <a:rPr lang="pt-BR" sz="2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características:</a:t>
            </a:r>
          </a:p>
          <a:p>
            <a:pPr>
              <a:buNone/>
            </a:pPr>
            <a:endParaRPr lang="pt-BR" sz="3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lvl="0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A UML é uma parte integrante do RUP;</a:t>
            </a:r>
          </a:p>
          <a:p>
            <a:pPr lvl="0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Guiado por casos de uso;</a:t>
            </a:r>
          </a:p>
          <a:p>
            <a:pPr lvl="0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Centrado em uma arquitetura;</a:t>
            </a:r>
          </a:p>
          <a:p>
            <a:pPr lvl="0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Iterativo e incremental;</a:t>
            </a:r>
          </a:p>
          <a:p>
            <a:pPr lvl="0">
              <a:buFont typeface="Wingdings" pitchFamily="2" charset="2"/>
              <a:buChar char="v"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Orientado a objetos.</a:t>
            </a:r>
            <a:endParaRPr lang="pt-B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3.Introdução-MSF 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O Microsoft Solutions Framework  surgiu em 1994 como um conjunto de boa práticas coletadas pela Microsoft a partir de sua experiência na produção de  software e em serviços de consultoria. Desde então, o MSF evoluiu, tornando-se um framework flexível para guiar o desenvolvimento de projetos de software.</a:t>
            </a:r>
          </a:p>
          <a:p>
            <a:endParaRPr lang="pt-BR" sz="2200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4000504"/>
            <a:ext cx="6200963" cy="21431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3.1 Características do MSF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Espaço Reservado para Conteúd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600" dirty="0" smtClean="0">
                <a:latin typeface="Arial" pitchFamily="34" charset="0"/>
                <a:cs typeface="Arial" pitchFamily="34" charset="0"/>
              </a:rPr>
              <a:t>Como principais características, temos o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estabelecimento de papéis bem definidos, a definição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e implantação das boas práticas em fluxos de trabalho</a:t>
            </a:r>
          </a:p>
          <a:p>
            <a:pPr>
              <a:buNone/>
            </a:pPr>
            <a:r>
              <a:rPr lang="pt-BR" sz="2600" dirty="0" smtClean="0">
                <a:latin typeface="Arial" pitchFamily="34" charset="0"/>
                <a:cs typeface="Arial" pitchFamily="34" charset="0"/>
              </a:rPr>
              <a:t>e atividades.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0"/>
          </a:xfrm>
        </p:spPr>
        <p:txBody>
          <a:bodyPr>
            <a:noAutofit/>
          </a:bodyPr>
          <a:lstStyle/>
          <a:p>
            <a:pPr algn="l"/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3.2 Princípios básicos MSF 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61488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sz="22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Parceria com o cliente –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Aprovação, acompanhamento e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consideração por parte do cliente;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Trabalho em direção a uma visão compartilhada –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Uma visão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compartilhada entre  todos os membros da equipe;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Qualidade é trabalho de todos 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Qualidade requer tanto prevenção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de “bugs/problemas” quanto verificação de possíveis soluções;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Manter-se ágil, adaptar-se às mudanças 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Quanto mais uma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organização procura maximizar o impacto no negócio de um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investimento em tecnologia, mais ela descobre novos ambientes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 desafios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472518" cy="11430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3.2 Princípios básicos MSF(cont.)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Encorajar comunicação aberta -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a informação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precisa estar prontamente disponível para que assim seja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constantemente compartilhada;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Autorização dos membros da equipe - 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Dar poder aos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membros do time é um grande diferencial do MSF,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principalmente pelo fato de que ele prega um modelo em rede</a:t>
            </a:r>
          </a:p>
          <a:p>
            <a:pPr>
              <a:buNone/>
            </a:pP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Estabelecer a responsabilidade desobstruída e</a:t>
            </a:r>
          </a:p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responsabilidade compartilhada-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A definição clara do papel e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das responsabilidades de cada componente do time é um dos</a:t>
            </a:r>
          </a:p>
          <a:p>
            <a:pPr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principais fatores de sucesso do projeto. </a:t>
            </a:r>
          </a:p>
          <a:p>
            <a:pPr>
              <a:buNone/>
            </a:pPr>
            <a:endParaRPr lang="pt-BR" sz="2000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3.2 Princípios básicos MSF(cont.)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731969"/>
            <a:ext cx="8329642" cy="4840303"/>
          </a:xfrm>
        </p:spPr>
        <p:txBody>
          <a:bodyPr>
            <a:normAutofit/>
          </a:bodyPr>
          <a:lstStyle/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Foco em entregar um valor de negócio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-Os projetos de tecnologia não devem focar em “entregas de tecnologia”, mas em “entregas com valor tangível ao negócio”;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Aprender com todas as experiências-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As estatísticas mostram a repetição das falhas em projetos. Isso demonstra que não estamos aprendendo com os nossos erros para reverter esse quadro;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pt-BR" sz="2200" b="1" dirty="0" smtClean="0">
                <a:latin typeface="Arial" pitchFamily="34" charset="0"/>
                <a:cs typeface="Arial" pitchFamily="34" charset="0"/>
              </a:rPr>
              <a:t>Criar sempre possibilidade de serem entregues produtos-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o time deve crer que o produto deve estar pronto para ser entregue a qualquer momento, 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85802"/>
            <a:ext cx="8229600" cy="11430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3.2 Princípios básicos MSF(cont.)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Faça da implantação um hábito –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 equipe deve estar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comprometida em criar um produto de qualidade, inclusive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enquanto realiza mudanças e atualizações;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Fluxo de valor -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Planejamento, execução e medição do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progresso e velocidade devem ser baseados na entrega de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valor de negócio sempre agregando valor para o cliente.</a:t>
            </a:r>
          </a:p>
          <a:p>
            <a:endParaRPr lang="pt-BR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3.3 Ciclo de vida MSF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00174"/>
            <a:ext cx="8329642" cy="462598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 principal função de um modelo de ciclo de vida é estabelecer a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ordem em que as atividades do projeto são executadas.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pt-BR" sz="2000" dirty="0" smtClean="0"/>
          </a:p>
          <a:p>
            <a:pPr>
              <a:lnSpc>
                <a:spcPct val="115000"/>
              </a:lnSpc>
              <a:spcAft>
                <a:spcPts val="1000"/>
              </a:spcAft>
              <a:buNone/>
            </a:pPr>
            <a:endParaRPr lang="pt-BR" sz="2000" dirty="0">
              <a:latin typeface="Calibri"/>
              <a:ea typeface="Times New Roman"/>
              <a:cs typeface="Times New Roman"/>
            </a:endParaRPr>
          </a:p>
        </p:txBody>
      </p:sp>
      <p:graphicFrame>
        <p:nvGraphicFramePr>
          <p:cNvPr id="5" name="Diagrama 4"/>
          <p:cNvGraphicFramePr/>
          <p:nvPr/>
        </p:nvGraphicFramePr>
        <p:xfrm>
          <a:off x="1524000" y="250030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aixaDeTexto 5"/>
          <p:cNvSpPr txBox="1"/>
          <p:nvPr/>
        </p:nvSpPr>
        <p:spPr>
          <a:xfrm rot="18451729">
            <a:off x="2078431" y="2735800"/>
            <a:ext cx="152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Fase de</a:t>
            </a: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 implantação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 rot="2248931">
            <a:off x="5502068" y="3066136"/>
            <a:ext cx="152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Fase de</a:t>
            </a: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 previsão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 rot="6453414">
            <a:off x="5920542" y="5145758"/>
            <a:ext cx="152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Fase de</a:t>
            </a: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 planejamento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CaixaDeTexto 5"/>
          <p:cNvSpPr txBox="1"/>
          <p:nvPr/>
        </p:nvSpPr>
        <p:spPr>
          <a:xfrm>
            <a:off x="3807582" y="6188022"/>
            <a:ext cx="1693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Fase de</a:t>
            </a:r>
          </a:p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desenvolvimento</a:t>
            </a:r>
            <a:endParaRPr lang="pt-BR" sz="1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5"/>
          <p:cNvSpPr txBox="1"/>
          <p:nvPr/>
        </p:nvSpPr>
        <p:spPr>
          <a:xfrm rot="15101939">
            <a:off x="1652789" y="4832548"/>
            <a:ext cx="15288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pt-B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400" b="1" dirty="0" smtClean="0">
                <a:latin typeface="Arial" pitchFamily="34" charset="0"/>
                <a:cs typeface="Arial" pitchFamily="34" charset="0"/>
              </a:rPr>
              <a:t>Fase de estabilização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3.4 Fases do MSF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57298"/>
            <a:ext cx="8186766" cy="4786346"/>
          </a:xfrm>
        </p:spPr>
        <p:txBody>
          <a:bodyPr>
            <a:noAutofit/>
          </a:bodyPr>
          <a:lstStyle/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Previsão-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Esta fase tem como principal objetivo fazer com que a equipe tenha uma visão comum do projeto;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Planejamento-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Durante esta fase a equipe prepara a especificação funcional do projeto, define o processo, prepara planos de trabalho, estimativas de custo, e programa os vários </a:t>
            </a:r>
            <a:r>
              <a:rPr lang="pt-BR" sz="2200" i="1" dirty="0" smtClean="0">
                <a:latin typeface="Arial" pitchFamily="34" charset="0"/>
                <a:cs typeface="Arial" pitchFamily="34" charset="0"/>
              </a:rPr>
              <a:t>deliverables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Desenvolvimento-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Durante esta fase a equipe realiza a implementação da maioria dos componentes da solução;</a:t>
            </a:r>
          </a:p>
          <a:p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Estabilização-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Esta fase tem como principal objetivo testar a solução implementada na fase anterior. 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3.4 Etapas MSF(cont.)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200" b="1" dirty="0" smtClean="0">
                <a:latin typeface="Arial" pitchFamily="34" charset="0"/>
                <a:cs typeface="Arial" pitchFamily="34" charset="0"/>
              </a:rPr>
              <a:t>Implantação-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 Durante esta fase, a equipe estabiliza o produto e obtém a aprovação do cliente final. </a:t>
            </a:r>
            <a:endParaRPr lang="pt-BR" sz="22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3.5 Disciplinas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t-BR" sz="23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As disciplinas são necessárias durante o ciclo de vida dos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projetos e são guias constantes para cada modelo, o MSF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assume três disciplinas que são: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Disciplina de Gerência de projeto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Disciplina de Gerência de risco </a:t>
            </a:r>
          </a:p>
          <a:p>
            <a:r>
              <a:rPr lang="pt-BR" sz="2200" dirty="0" smtClean="0">
                <a:latin typeface="Arial" pitchFamily="34" charset="0"/>
                <a:cs typeface="Arial" pitchFamily="34" charset="0"/>
              </a:rPr>
              <a:t>Disciplina de Gerência de aprendizado </a:t>
            </a:r>
          </a:p>
          <a:p>
            <a:pPr>
              <a:buNone/>
            </a:pPr>
            <a:endParaRPr lang="pt-BR" sz="23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1.2 Princípios básicos do RUP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Adaptar o processo;</a:t>
            </a:r>
          </a:p>
          <a:p>
            <a:r>
              <a:rPr lang="pt-BR" dirty="0" smtClean="0"/>
              <a:t>Balanço entre as prioridades  concorrentes dos </a:t>
            </a:r>
            <a:r>
              <a:rPr lang="pt-BR" i="1" dirty="0" smtClean="0"/>
              <a:t>stakeholders</a:t>
            </a:r>
            <a:r>
              <a:rPr lang="pt-BR" dirty="0" smtClean="0"/>
              <a:t>;</a:t>
            </a:r>
          </a:p>
          <a:p>
            <a:r>
              <a:rPr lang="pt-BR" dirty="0" smtClean="0"/>
              <a:t>Colaborar entre equipe;</a:t>
            </a:r>
          </a:p>
          <a:p>
            <a:r>
              <a:rPr lang="pt-BR" dirty="0" smtClean="0"/>
              <a:t>Demonstrar  valor iterativamente;</a:t>
            </a:r>
          </a:p>
          <a:p>
            <a:r>
              <a:rPr lang="pt-BR" dirty="0" smtClean="0"/>
              <a:t>Elevar o nível de abstração;</a:t>
            </a:r>
          </a:p>
          <a:p>
            <a:r>
              <a:rPr lang="pt-BR" dirty="0" smtClean="0"/>
              <a:t>Foco contínuo na qualidade.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pt-BR" sz="2200" b="1" dirty="0" smtClean="0">
                <a:latin typeface="Arial" pitchFamily="34" charset="0"/>
                <a:cs typeface="Arial" pitchFamily="34" charset="0"/>
              </a:rPr>
              <a:t>Disciplina de Gerência de projeto-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Algumas características da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disciplina de gerencia de projeto:</a:t>
            </a:r>
          </a:p>
          <a:p>
            <a:pPr lvl="0"/>
            <a:r>
              <a:rPr lang="pt-BR" sz="2200" dirty="0" smtClean="0">
                <a:latin typeface="Arial" pitchFamily="34" charset="0"/>
                <a:cs typeface="Arial" pitchFamily="34" charset="0"/>
              </a:rPr>
              <a:t>A gerência de projeto é uma disciplina que incorpora atividades de diversas áreas de conhecimento;</a:t>
            </a:r>
          </a:p>
          <a:p>
            <a:pPr lvl="0"/>
            <a:r>
              <a:rPr lang="pt-BR" sz="2200" dirty="0" smtClean="0">
                <a:latin typeface="Arial" pitchFamily="34" charset="0"/>
                <a:cs typeface="Arial" pitchFamily="34" charset="0"/>
              </a:rPr>
              <a:t>A maioria das responsabilidades sabidas da área de “gerência de projeto” são atribuídas ao individuo responsável pelo papel de gerente de projeto;</a:t>
            </a:r>
          </a:p>
          <a:p>
            <a:pPr lvl="0"/>
            <a:r>
              <a:rPr lang="pt-BR" sz="2200" dirty="0" smtClean="0">
                <a:latin typeface="Arial" pitchFamily="34" charset="0"/>
                <a:cs typeface="Arial" pitchFamily="34" charset="0"/>
              </a:rPr>
              <a:t>As atividades da gerência de projeto ocorrem em múltiplos níveis;</a:t>
            </a:r>
          </a:p>
          <a:p>
            <a:pPr lvl="0"/>
            <a:r>
              <a:rPr lang="pt-BR" sz="2200" dirty="0" smtClean="0">
                <a:latin typeface="Arial" pitchFamily="34" charset="0"/>
                <a:cs typeface="Arial" pitchFamily="34" charset="0"/>
              </a:rPr>
              <a:t>Alguns projetos muito grandes ou complexos requerem uma equipe dedicada a gerência de projeto.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Disciplina de Gerência de risco- 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 gerência de risco é uma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resposta à incerteza inerente em projetos de tecnologia.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Está representado o processo de gerencia de riscos proativa.</a:t>
            </a:r>
          </a:p>
          <a:p>
            <a:pPr>
              <a:buNone/>
            </a:pPr>
            <a:endParaRPr lang="pt-BR" sz="20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14414" y="3357562"/>
            <a:ext cx="5896798" cy="319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3.5 Disciplinas(cont.)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sz="2000" b="1" dirty="0" smtClean="0">
                <a:latin typeface="Arial" pitchFamily="34" charset="0"/>
                <a:cs typeface="Arial" pitchFamily="34" charset="0"/>
              </a:rPr>
              <a:t>Disciplina de Gerência de Aprendizado</a:t>
            </a:r>
            <a:r>
              <a:rPr lang="pt-BR" sz="20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000" b="1" dirty="0" smtClean="0">
                <a:latin typeface="Arial" pitchFamily="34" charset="0"/>
                <a:cs typeface="Arial" pitchFamily="34" charset="0"/>
              </a:rPr>
              <a:t>pró-ativamente:</a:t>
            </a:r>
            <a:r>
              <a:rPr lang="pt-BR" sz="2200" dirty="0" smtClean="0">
                <a:latin typeface="Arial" pitchFamily="34" charset="0"/>
                <a:cs typeface="Arial" pitchFamily="34" charset="0"/>
              </a:rPr>
              <a:t>A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disciplina de aprendizado pró - ativamente identifica as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habilidades requeridas pelo time, alocando recursos que o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projeto necessita e visando novos recursos.</a:t>
            </a:r>
          </a:p>
          <a:p>
            <a:pPr>
              <a:buNone/>
            </a:pPr>
            <a:endParaRPr lang="pt-BR" sz="2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Espaço Reservado para Conteúdo 3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3556645"/>
            <a:ext cx="7000924" cy="30870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O Livro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158" y="1428736"/>
            <a:ext cx="8329642" cy="4911741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1-Introdução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2- O que é o RUP?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2.1 Características do RUP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2.2 Princípios básicos do RUP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2.3 Ciclo de vida RUP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2.4 Etapas do RUP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 2.4.1 Concepção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 2.4.2 Elaboração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 2.4.3 Construção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 2.4.4 Transição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2.5 Disciplinas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3- O que é OpenUp?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3.1 Características do OpenUp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3.2 Princípios básicos 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3.3 Ciclo de vida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3.4 Etapas do OpenUp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 3.4.1 Concepção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 3.4.2 Elaboração</a:t>
            </a:r>
          </a:p>
          <a:p>
            <a:pPr>
              <a:buNone/>
            </a:pPr>
            <a:r>
              <a:rPr lang="pt-BR" sz="7200" b="1" dirty="0" smtClean="0">
                <a:latin typeface="Arial" pitchFamily="34" charset="0"/>
                <a:cs typeface="Arial" pitchFamily="34" charset="0"/>
              </a:rPr>
              <a:t>      </a:t>
            </a:r>
          </a:p>
          <a:p>
            <a:pPr lvl="1">
              <a:buNone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1143000"/>
          </a:xfrm>
        </p:spPr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O Livro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8155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     3.4.3 Construção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   3.4.4 Elaboração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3.5 Disciplinas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4-O que é MSF?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4.1Características do MSF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4.2 Princípios básicos do MSF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4.3 Ciclo de vida MSF</a:t>
            </a:r>
            <a:endParaRPr lang="pt-BR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4.4 Etapas do MSF</a:t>
            </a:r>
            <a:endParaRPr lang="pt-BR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   4.4.1 Iniciação</a:t>
            </a:r>
            <a:endParaRPr lang="pt-BR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   4.4.2 Elaboração</a:t>
            </a:r>
            <a:endParaRPr lang="pt-BR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   4.4.3 Construção</a:t>
            </a:r>
            <a:endParaRPr lang="pt-BR" sz="45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   4.4.4 Transição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  4.5 Disciplinas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5. Exercícios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6. Sugestão de Leitura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7.Tópicos de Pesquisa</a:t>
            </a:r>
          </a:p>
          <a:p>
            <a:pPr>
              <a:buNone/>
            </a:pPr>
            <a:r>
              <a:rPr lang="pt-BR" sz="4500" b="1" dirty="0" smtClean="0">
                <a:latin typeface="Arial" pitchFamily="34" charset="0"/>
                <a:cs typeface="Arial" pitchFamily="34" charset="0"/>
              </a:rPr>
              <a:t>8.Referencias Bibliográficas</a:t>
            </a:r>
          </a:p>
          <a:p>
            <a:pPr lvl="1">
              <a:buNone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pPr lvl="1">
              <a:buNone/>
            </a:pPr>
            <a:endParaRPr lang="pt-BR" sz="1800" b="1" dirty="0" smtClean="0">
              <a:latin typeface="Arial" pitchFamily="34" charset="0"/>
              <a:cs typeface="Arial" pitchFamily="34" charset="0"/>
            </a:endParaRPr>
          </a:p>
          <a:p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4 Dúvidas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t-BR" sz="20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pt-BR" sz="20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t-BR" dirty="0" smtClean="0">
                <a:latin typeface="Arial" pitchFamily="34" charset="0"/>
                <a:cs typeface="Arial" pitchFamily="34" charset="0"/>
              </a:rPr>
              <a:t>6 .REFERÊNCIAS BIBLIOGRÁFICAS</a:t>
            </a:r>
            <a:endParaRPr lang="pt-B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760557"/>
            <a:ext cx="8229600" cy="4525963"/>
          </a:xfrm>
        </p:spPr>
        <p:txBody>
          <a:bodyPr>
            <a:normAutofit/>
          </a:bodyPr>
          <a:lstStyle/>
          <a:p>
            <a:r>
              <a:rPr lang="pt-BR" sz="2200" u="sng" dirty="0" smtClean="0">
                <a:latin typeface="Arial" pitchFamily="34" charset="0"/>
                <a:cs typeface="Arial" pitchFamily="34" charset="0"/>
                <a:hlinkClick r:id="rId2"/>
              </a:rPr>
              <a:t>http://www.wthreex.com/rup/portugues/index.htm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u="sng" dirty="0" smtClean="0">
                <a:latin typeface="Arial" pitchFamily="34" charset="0"/>
                <a:cs typeface="Arial" pitchFamily="34" charset="0"/>
                <a:hlinkClick r:id="rId3"/>
              </a:rPr>
              <a:t>http://www.linhadecodigo.com.br/Artigo.aspx?id=79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u="sng" dirty="0" smtClean="0">
                <a:latin typeface="Arial" pitchFamily="34" charset="0"/>
                <a:cs typeface="Arial" pitchFamily="34" charset="0"/>
                <a:hlinkClick r:id="rId4"/>
              </a:rPr>
              <a:t>http://javafree.uol.com.br/artigo/871455/Obtendo-Qualidade-de-Software-com-o-RUP.html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u="sng" dirty="0" smtClean="0">
                <a:latin typeface="Arial" pitchFamily="34" charset="0"/>
                <a:cs typeface="Arial" pitchFamily="34" charset="0"/>
                <a:hlinkClick r:id="rId5"/>
              </a:rPr>
              <a:t>http://www-01.ibm.com/software/rational/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u="sng" dirty="0" smtClean="0">
                <a:latin typeface="Arial" pitchFamily="34" charset="0"/>
                <a:cs typeface="Arial" pitchFamily="34" charset="0"/>
                <a:hlinkClick r:id="rId6"/>
              </a:rPr>
              <a:t>http://www.linhadecodigo.com.br/Artigo.aspx?id=1471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u="sng" dirty="0" smtClean="0">
                <a:latin typeface="Arial" pitchFamily="34" charset="0"/>
                <a:cs typeface="Arial" pitchFamily="34" charset="0"/>
                <a:hlinkClick r:id="rId7"/>
              </a:rPr>
              <a:t>http://blogs.msdn.com/bgroth/archive/2005/03/08/389839.aspx</a:t>
            </a:r>
            <a:endParaRPr lang="pt-BR" sz="2200" b="1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200" dirty="0" smtClean="0">
                <a:latin typeface="Arial" pitchFamily="34" charset="0"/>
                <a:cs typeface="Arial" pitchFamily="34" charset="0"/>
                <a:hlinkClick r:id="rId8"/>
              </a:rPr>
              <a:t>www.ibm.com/software/br/rational/</a:t>
            </a:r>
            <a:r>
              <a:rPr lang="pt-BR" sz="2200" b="1" dirty="0" smtClean="0">
                <a:latin typeface="Arial" pitchFamily="34" charset="0"/>
                <a:cs typeface="Arial" pitchFamily="34" charset="0"/>
                <a:hlinkClick r:id="rId8"/>
              </a:rPr>
              <a:t>rup</a:t>
            </a:r>
            <a:r>
              <a:rPr lang="pt-BR" sz="2200" dirty="0" smtClean="0">
                <a:latin typeface="Arial" pitchFamily="34" charset="0"/>
                <a:cs typeface="Arial" pitchFamily="34" charset="0"/>
                <a:hlinkClick r:id="rId8"/>
              </a:rPr>
              <a:t>.shtml</a:t>
            </a: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  <a:p>
            <a:endParaRPr lang="pt-BR" sz="2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1.3 Ciclo de vida do Rup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946283"/>
            <a:ext cx="8229600" cy="5054617"/>
          </a:xfrm>
        </p:spPr>
        <p:txBody>
          <a:bodyPr/>
          <a:lstStyle/>
          <a:p>
            <a:pPr marL="274320" lvl="1" indent="-274320">
              <a:spcBef>
                <a:spcPts val="600"/>
              </a:spcBef>
              <a:buClr>
                <a:schemeClr val="tx2"/>
              </a:buClr>
              <a:buSzPct val="73000"/>
              <a:buNone/>
            </a:pPr>
            <a:endParaRPr lang="pt-BR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endParaRPr lang="pt-BR" dirty="0"/>
          </a:p>
        </p:txBody>
      </p:sp>
      <p:pic>
        <p:nvPicPr>
          <p:cNvPr id="5" name="Picture 5" descr="H:\RUP\transparencias\estruturaestatic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136207"/>
            <a:ext cx="6286544" cy="3845492"/>
          </a:xfrm>
          <a:prstGeom prst="rect">
            <a:avLst/>
          </a:prstGeom>
          <a:noFill/>
        </p:spPr>
      </p:pic>
      <p:sp>
        <p:nvSpPr>
          <p:cNvPr id="6" name="Line 8"/>
          <p:cNvSpPr>
            <a:spLocks noChangeShapeType="1"/>
          </p:cNvSpPr>
          <p:nvPr/>
        </p:nvSpPr>
        <p:spPr bwMode="auto">
          <a:xfrm flipH="1">
            <a:off x="1188695" y="2214554"/>
            <a:ext cx="45719" cy="3714776"/>
          </a:xfrm>
          <a:prstGeom prst="line">
            <a:avLst/>
          </a:prstGeom>
          <a:ln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pt-BR" dirty="0"/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3214678" y="1702346"/>
            <a:ext cx="2146742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txBody>
          <a:bodyPr wrap="none">
            <a:spAutoFit/>
          </a:bodyPr>
          <a:lstStyle/>
          <a:p>
            <a:r>
              <a:rPr lang="pt-BR" sz="1800" dirty="0">
                <a:solidFill>
                  <a:srgbClr val="FF0000"/>
                </a:solidFill>
                <a:latin typeface="Arial" charset="0"/>
              </a:rPr>
              <a:t>Estrutura Dinâmica</a:t>
            </a:r>
            <a:endParaRPr lang="pt-BR" dirty="0">
              <a:solidFill>
                <a:srgbClr val="FF0000"/>
              </a:solidFill>
            </a:endParaRPr>
          </a:p>
        </p:txBody>
      </p:sp>
      <p:sp>
        <p:nvSpPr>
          <p:cNvPr id="9" name="Text Box 9"/>
          <p:cNvSpPr txBox="1">
            <a:spLocks noChangeArrowheads="1"/>
          </p:cNvSpPr>
          <p:nvPr/>
        </p:nvSpPr>
        <p:spPr bwMode="auto">
          <a:xfrm rot="16200000">
            <a:off x="-202739" y="3455941"/>
            <a:ext cx="2005677" cy="36933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pt-BR" sz="1800" dirty="0">
                <a:solidFill>
                  <a:srgbClr val="FF0000"/>
                </a:solidFill>
                <a:latin typeface="Arial" charset="0"/>
              </a:rPr>
              <a:t>Estrutura Estática</a:t>
            </a:r>
            <a:endParaRPr lang="pt-BR" dirty="0">
              <a:solidFill>
                <a:srgbClr val="FF0000"/>
              </a:solidFill>
            </a:endParaRPr>
          </a:p>
        </p:txBody>
      </p:sp>
      <p:cxnSp>
        <p:nvCxnSpPr>
          <p:cNvPr id="11" name="Conector de seta reta 10"/>
          <p:cNvCxnSpPr/>
          <p:nvPr/>
        </p:nvCxnSpPr>
        <p:spPr>
          <a:xfrm>
            <a:off x="1357290" y="2000240"/>
            <a:ext cx="607223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29642" cy="1143000"/>
          </a:xfrm>
        </p:spPr>
        <p:txBody>
          <a:bodyPr>
            <a:noAutofit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1.3 Ciclo de vida do RUP(cont.)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O ciclo de vida do RUP apresenta-se dividido em duas 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dimensões, as quais refletem as duas visões em que um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sistema pode ser descrito: componentes dinâmicos e</a:t>
            </a:r>
          </a:p>
          <a:p>
            <a:pPr algn="just">
              <a:buNone/>
            </a:pPr>
            <a:r>
              <a:rPr lang="pt-BR" sz="2400" dirty="0" smtClean="0">
                <a:latin typeface="Arial" pitchFamily="34" charset="0"/>
                <a:cs typeface="Arial" pitchFamily="34" charset="0"/>
              </a:rPr>
              <a:t>componentes estáticos.</a:t>
            </a:r>
          </a:p>
          <a:p>
            <a:pPr algn="just"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5"/>
          <p:cNvSpPr>
            <a:spLocks noChangeArrowheads="1"/>
          </p:cNvSpPr>
          <p:nvPr/>
        </p:nvSpPr>
        <p:spPr bwMode="auto">
          <a:xfrm>
            <a:off x="609600" y="2714620"/>
            <a:ext cx="7848600" cy="2643206"/>
          </a:xfrm>
          <a:prstGeom prst="rect">
            <a:avLst/>
          </a:prstGeom>
          <a:ln>
            <a:headEnd type="none" w="sm" len="sm"/>
            <a:tailEnd type="none" w="sm" len="sm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anchor="ctr"/>
          <a:lstStyle/>
          <a:p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1.3 Ciclo de vida do RUP(cont.)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46243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400" b="1" dirty="0" smtClean="0">
                <a:latin typeface="Arial" pitchFamily="34" charset="0"/>
                <a:cs typeface="Arial" pitchFamily="34" charset="0"/>
              </a:rPr>
              <a:t>Componentes Estáticos 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Um processo deve descrever “quem” está fazendo “o que”,</a:t>
            </a:r>
          </a:p>
          <a:p>
            <a:pPr>
              <a:buNone/>
            </a:pPr>
            <a:r>
              <a:rPr lang="pt-BR" sz="2200" dirty="0" smtClean="0">
                <a:latin typeface="Arial" pitchFamily="34" charset="0"/>
                <a:cs typeface="Arial" pitchFamily="34" charset="0"/>
              </a:rPr>
              <a:t>“como” e “quando”. Conforme a figura abaixo:</a:t>
            </a:r>
          </a:p>
          <a:p>
            <a:pPr>
              <a:buNone/>
            </a:pPr>
            <a:endParaRPr lang="pt-BR" sz="22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Line 23"/>
          <p:cNvSpPr>
            <a:spLocks noChangeShapeType="1"/>
          </p:cNvSpPr>
          <p:nvPr/>
        </p:nvSpPr>
        <p:spPr bwMode="auto">
          <a:xfrm>
            <a:off x="2438400" y="4786322"/>
            <a:ext cx="0" cy="228600"/>
          </a:xfrm>
          <a:prstGeom prst="line">
            <a:avLst/>
          </a:prstGeom>
          <a:ln>
            <a:headEnd type="none" w="sm" len="sm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pt-BR" dirty="0"/>
          </a:p>
        </p:txBody>
      </p:sp>
      <p:grpSp>
        <p:nvGrpSpPr>
          <p:cNvPr id="33" name="Grupo 32"/>
          <p:cNvGrpSpPr/>
          <p:nvPr/>
        </p:nvGrpSpPr>
        <p:grpSpPr>
          <a:xfrm>
            <a:off x="685784" y="2847974"/>
            <a:ext cx="7505767" cy="3012537"/>
            <a:chOff x="685784" y="2847974"/>
            <a:chExt cx="7505767" cy="3012537"/>
          </a:xfrm>
        </p:grpSpPr>
        <p:sp>
          <p:nvSpPr>
            <p:cNvPr id="15" name="Line 20"/>
            <p:cNvSpPr>
              <a:spLocks noChangeShapeType="1"/>
            </p:cNvSpPr>
            <p:nvPr/>
          </p:nvSpPr>
          <p:spPr bwMode="auto">
            <a:xfrm flipH="1">
              <a:off x="4500562" y="3143248"/>
              <a:ext cx="428628" cy="285752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16" name="Line 19"/>
            <p:cNvSpPr>
              <a:spLocks noChangeShapeType="1"/>
            </p:cNvSpPr>
            <p:nvPr/>
          </p:nvSpPr>
          <p:spPr bwMode="auto">
            <a:xfrm>
              <a:off x="5072066" y="3143248"/>
              <a:ext cx="571504" cy="285752"/>
            </a:xfrm>
            <a:prstGeom prst="line">
              <a:avLst/>
            </a:prstGeom>
            <a:ln>
              <a:headEnd type="none" w="sm" len="sm"/>
              <a:tailEnd type="none" w="sm" len="sm"/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6" name="AutoShape 6"/>
            <p:cNvSpPr>
              <a:spLocks noChangeArrowheads="1"/>
            </p:cNvSpPr>
            <p:nvPr/>
          </p:nvSpPr>
          <p:spPr bwMode="auto">
            <a:xfrm>
              <a:off x="1600200" y="3552836"/>
              <a:ext cx="6543700" cy="1519238"/>
            </a:xfrm>
            <a:prstGeom prst="roundRect">
              <a:avLst>
                <a:gd name="adj" fmla="val 16667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12700" cap="sq">
              <a:noFill/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dirty="0"/>
            </a:p>
          </p:txBody>
        </p:sp>
        <p:grpSp>
          <p:nvGrpSpPr>
            <p:cNvPr id="7" name="Grupo 6"/>
            <p:cNvGrpSpPr/>
            <p:nvPr/>
          </p:nvGrpSpPr>
          <p:grpSpPr>
            <a:xfrm>
              <a:off x="2285984" y="3143248"/>
              <a:ext cx="533400" cy="762000"/>
              <a:chOff x="2286000" y="2254250"/>
              <a:chExt cx="533400" cy="762000"/>
            </a:xfrm>
          </p:grpSpPr>
          <p:sp>
            <p:nvSpPr>
              <p:cNvPr id="8" name="AutoShape 7"/>
              <p:cNvSpPr>
                <a:spLocks noChangeArrowheads="1"/>
              </p:cNvSpPr>
              <p:nvPr/>
            </p:nvSpPr>
            <p:spPr bwMode="auto">
              <a:xfrm>
                <a:off x="2438400" y="2254250"/>
                <a:ext cx="381000" cy="304800"/>
              </a:xfrm>
              <a:prstGeom prst="flowChartConnector">
                <a:avLst/>
              </a:prstGeom>
              <a:solidFill>
                <a:srgbClr val="FF9900"/>
              </a:solidFill>
              <a:ln w="28575" cap="sq">
                <a:solidFill>
                  <a:schemeClr val="bg2"/>
                </a:solidFill>
                <a:round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 dirty="0"/>
              </a:p>
            </p:txBody>
          </p:sp>
          <p:sp>
            <p:nvSpPr>
              <p:cNvPr id="9" name="AutoShape 8"/>
              <p:cNvSpPr>
                <a:spLocks noChangeArrowheads="1"/>
              </p:cNvSpPr>
              <p:nvPr/>
            </p:nvSpPr>
            <p:spPr bwMode="auto">
              <a:xfrm>
                <a:off x="2286000" y="2635250"/>
                <a:ext cx="533400" cy="381000"/>
              </a:xfrm>
              <a:prstGeom prst="parallelogram">
                <a:avLst>
                  <a:gd name="adj" fmla="val 35000"/>
                </a:avLst>
              </a:prstGeom>
              <a:solidFill>
                <a:srgbClr val="FF9900"/>
              </a:solidFill>
              <a:ln w="28575" cap="sq">
                <a:solidFill>
                  <a:schemeClr val="bg2"/>
                </a:solidFill>
                <a:miter lim="800000"/>
                <a:headEnd type="none" w="sm" len="sm"/>
                <a:tailEnd type="none" w="sm" len="sm"/>
              </a:ln>
            </p:spPr>
            <p:txBody>
              <a:bodyPr wrap="none" anchor="ctr"/>
              <a:lstStyle/>
              <a:p>
                <a:endParaRPr lang="pt-BR" dirty="0"/>
              </a:p>
            </p:txBody>
          </p:sp>
        </p:grpSp>
        <p:sp>
          <p:nvSpPr>
            <p:cNvPr id="10" name="AutoShape 12"/>
            <p:cNvSpPr>
              <a:spLocks noChangeArrowheads="1"/>
            </p:cNvSpPr>
            <p:nvPr/>
          </p:nvSpPr>
          <p:spPr bwMode="auto">
            <a:xfrm>
              <a:off x="3929058" y="3357562"/>
              <a:ext cx="685800" cy="485775"/>
            </a:xfrm>
            <a:prstGeom prst="homePlate">
              <a:avLst>
                <a:gd name="adj" fmla="val 35294"/>
              </a:avLst>
            </a:prstGeom>
            <a:solidFill>
              <a:srgbClr val="FFC000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11" name="AutoShape 12"/>
            <p:cNvSpPr>
              <a:spLocks noChangeArrowheads="1"/>
            </p:cNvSpPr>
            <p:nvPr/>
          </p:nvSpPr>
          <p:spPr bwMode="auto">
            <a:xfrm>
              <a:off x="5643570" y="3357562"/>
              <a:ext cx="685800" cy="485775"/>
            </a:xfrm>
            <a:prstGeom prst="homePlate">
              <a:avLst>
                <a:gd name="adj" fmla="val 35294"/>
              </a:avLst>
            </a:prstGeom>
            <a:solidFill>
              <a:srgbClr val="FFC000"/>
            </a:solidFill>
            <a:ln w="28575" cap="sq">
              <a:solidFill>
                <a:schemeClr val="bg2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pt-BR" dirty="0"/>
            </a:p>
          </p:txBody>
        </p:sp>
        <p:grpSp>
          <p:nvGrpSpPr>
            <p:cNvPr id="12" name="Grupo 11"/>
            <p:cNvGrpSpPr/>
            <p:nvPr/>
          </p:nvGrpSpPr>
          <p:grpSpPr>
            <a:xfrm>
              <a:off x="685784" y="3001965"/>
              <a:ext cx="1600200" cy="855663"/>
              <a:chOff x="685800" y="1752600"/>
              <a:chExt cx="1600200" cy="855663"/>
            </a:xfrm>
          </p:grpSpPr>
          <p:sp>
            <p:nvSpPr>
              <p:cNvPr id="13" name="Text Box 16"/>
              <p:cNvSpPr txBox="1">
                <a:spLocks noChangeArrowheads="1"/>
              </p:cNvSpPr>
              <p:nvPr/>
            </p:nvSpPr>
            <p:spPr bwMode="auto">
              <a:xfrm>
                <a:off x="685800" y="1752600"/>
                <a:ext cx="774571" cy="369332"/>
              </a:xfrm>
              <a:prstGeom prst="rect">
                <a:avLst/>
              </a:prstGeom>
              <a:noFill/>
              <a:ln w="12700" cap="sq">
                <a:noFill/>
                <a:miter lim="800000"/>
                <a:headEnd type="none" w="sm" len="sm"/>
                <a:tailEnd type="none" w="sm" len="sm"/>
              </a:ln>
            </p:spPr>
            <p:txBody>
              <a:bodyPr wrap="none">
                <a:spAutoFit/>
              </a:bodyPr>
              <a:lstStyle/>
              <a:p>
                <a:r>
                  <a:rPr lang="pt-BR" dirty="0" smtClean="0">
                    <a:solidFill>
                      <a:srgbClr val="FF0000"/>
                    </a:solidFill>
                    <a:latin typeface="Arial" pitchFamily="34" charset="0"/>
                    <a:cs typeface="Arial" pitchFamily="34" charset="0"/>
                  </a:rPr>
                  <a:t>Papel</a:t>
                </a:r>
                <a:endParaRPr lang="pt-BR" sz="1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4" name="Line 17"/>
              <p:cNvSpPr>
                <a:spLocks noChangeShapeType="1"/>
              </p:cNvSpPr>
              <p:nvPr/>
            </p:nvSpPr>
            <p:spPr bwMode="auto">
              <a:xfrm>
                <a:off x="1214430" y="2036759"/>
                <a:ext cx="1071570" cy="571504"/>
              </a:xfrm>
              <a:prstGeom prst="line">
                <a:avLst/>
              </a:prstGeom>
              <a:ln>
                <a:headEnd type="none" w="sm" len="sm"/>
                <a:tailEnd type="none" w="sm" len="sm"/>
              </a:ln>
            </p:spPr>
            <p:style>
              <a:lnRef idx="1">
                <a:schemeClr val="accent2"/>
              </a:lnRef>
              <a:fillRef idx="0">
                <a:schemeClr val="accent2"/>
              </a:fillRef>
              <a:effectRef idx="0">
                <a:schemeClr val="accent2"/>
              </a:effectRef>
              <a:fontRef idx="minor">
                <a:schemeClr val="tx1"/>
              </a:fontRef>
            </p:style>
            <p:txBody>
              <a:bodyPr wrap="none" anchor="ctr"/>
              <a:lstStyle/>
              <a:p>
                <a:endParaRPr lang="pt-BR" dirty="0"/>
              </a:p>
            </p:txBody>
          </p:sp>
        </p:grpSp>
        <p:sp>
          <p:nvSpPr>
            <p:cNvPr id="17" name="Text Box 18"/>
            <p:cNvSpPr txBox="1">
              <a:spLocks noChangeArrowheads="1"/>
            </p:cNvSpPr>
            <p:nvPr/>
          </p:nvSpPr>
          <p:spPr bwMode="auto">
            <a:xfrm>
              <a:off x="4418020" y="2847974"/>
              <a:ext cx="1249060" cy="36933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180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Atividades</a:t>
              </a:r>
            </a:p>
          </p:txBody>
        </p:sp>
        <p:sp>
          <p:nvSpPr>
            <p:cNvPr id="18" name="Text Box 11"/>
            <p:cNvSpPr txBox="1">
              <a:spLocks noChangeArrowheads="1"/>
            </p:cNvSpPr>
            <p:nvPr/>
          </p:nvSpPr>
          <p:spPr bwMode="auto">
            <a:xfrm>
              <a:off x="1893878" y="4071942"/>
              <a:ext cx="1467068" cy="6463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l"/>
              <a:r>
                <a:rPr lang="pt-BR" sz="1800" b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Projetista de</a:t>
              </a:r>
            </a:p>
            <a:p>
              <a:pPr algn="l"/>
              <a:r>
                <a:rPr lang="pt-BR" dirty="0" smtClean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Caso de uso</a:t>
              </a:r>
              <a:endParaRPr lang="pt-BR" sz="1800" b="0" dirty="0">
                <a:solidFill>
                  <a:srgbClr val="FF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Text Box 13"/>
            <p:cNvSpPr txBox="1">
              <a:spLocks noChangeArrowheads="1"/>
            </p:cNvSpPr>
            <p:nvPr/>
          </p:nvSpPr>
          <p:spPr bwMode="auto">
            <a:xfrm>
              <a:off x="3417892" y="4000504"/>
              <a:ext cx="2044149" cy="646331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 b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Encontrar</a:t>
              </a:r>
            </a:p>
            <a:p>
              <a:pPr algn="ctr"/>
              <a:r>
                <a:rPr lang="pt-BR" sz="1800" b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classes de projeto</a:t>
              </a:r>
            </a:p>
          </p:txBody>
        </p:sp>
        <p:sp>
          <p:nvSpPr>
            <p:cNvPr id="20" name="Text Box 15"/>
            <p:cNvSpPr txBox="1">
              <a:spLocks noChangeArrowheads="1"/>
            </p:cNvSpPr>
            <p:nvPr/>
          </p:nvSpPr>
          <p:spPr bwMode="auto">
            <a:xfrm>
              <a:off x="5429256" y="4071942"/>
              <a:ext cx="2762295" cy="36933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pPr algn="ctr"/>
              <a:r>
                <a:rPr lang="pt-BR" sz="1800" b="0" dirty="0">
                  <a:solidFill>
                    <a:srgbClr val="FF0000"/>
                  </a:solidFill>
                  <a:latin typeface="Arial" pitchFamily="34" charset="0"/>
                  <a:cs typeface="Arial" pitchFamily="34" charset="0"/>
                </a:rPr>
                <a:t>Distribuir comportamento</a:t>
              </a:r>
            </a:p>
          </p:txBody>
        </p:sp>
        <p:sp>
          <p:nvSpPr>
            <p:cNvPr id="21" name="Oval 22"/>
            <p:cNvSpPr>
              <a:spLocks noChangeArrowheads="1"/>
            </p:cNvSpPr>
            <p:nvPr/>
          </p:nvSpPr>
          <p:spPr bwMode="auto">
            <a:xfrm>
              <a:off x="2014526" y="5000636"/>
              <a:ext cx="914400" cy="457200"/>
            </a:xfrm>
            <a:prstGeom prst="ellipse">
              <a:avLst/>
            </a:prstGeom>
            <a:ln>
              <a:headEnd type="none" w="sm" len="sm"/>
              <a:tailEnd type="none" w="sm" len="sm"/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endParaRPr lang="pt-BR" dirty="0"/>
            </a:p>
          </p:txBody>
        </p:sp>
        <p:sp>
          <p:nvSpPr>
            <p:cNvPr id="23" name="Text Box 26"/>
            <p:cNvSpPr txBox="1">
              <a:spLocks noChangeArrowheads="1"/>
            </p:cNvSpPr>
            <p:nvPr/>
          </p:nvSpPr>
          <p:spPr bwMode="auto">
            <a:xfrm>
              <a:off x="3517904" y="4643446"/>
              <a:ext cx="1826141" cy="36933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1800" b="0" dirty="0">
                  <a:solidFill>
                    <a:schemeClr val="tx2"/>
                  </a:solidFill>
                  <a:latin typeface="Arial" pitchFamily="34" charset="0"/>
                  <a:cs typeface="Arial" pitchFamily="34" charset="0"/>
                </a:rPr>
                <a:t>responsável por</a:t>
              </a:r>
            </a:p>
          </p:txBody>
        </p:sp>
        <p:sp>
          <p:nvSpPr>
            <p:cNvPr id="24" name="Text Box 24"/>
            <p:cNvSpPr txBox="1">
              <a:spLocks noChangeArrowheads="1"/>
            </p:cNvSpPr>
            <p:nvPr/>
          </p:nvSpPr>
          <p:spPr bwMode="auto">
            <a:xfrm>
              <a:off x="1857356" y="5491179"/>
              <a:ext cx="1479892" cy="369332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dirty="0" smtClean="0">
                  <a:solidFill>
                    <a:schemeClr val="bg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Caso de uso</a:t>
              </a:r>
              <a:endParaRPr lang="pt-BR" sz="1800" b="0" dirty="0">
                <a:solidFill>
                  <a:schemeClr val="bg2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5" name="Text Box 21"/>
            <p:cNvSpPr txBox="1">
              <a:spLocks noChangeArrowheads="1"/>
            </p:cNvSpPr>
            <p:nvPr/>
          </p:nvSpPr>
          <p:spPr bwMode="auto">
            <a:xfrm>
              <a:off x="714348" y="4500570"/>
              <a:ext cx="1009650" cy="366713"/>
            </a:xfrm>
            <a:prstGeom prst="rect">
              <a:avLst/>
            </a:prstGeom>
            <a:noFill/>
            <a:ln w="12700" cap="sq">
              <a:noFill/>
              <a:miter lim="800000"/>
              <a:headEnd type="none" w="sm" len="sm"/>
              <a:tailEnd type="none" w="sm" len="sm"/>
            </a:ln>
          </p:spPr>
          <p:txBody>
            <a:bodyPr wrap="none">
              <a:spAutoFit/>
            </a:bodyPr>
            <a:lstStyle/>
            <a:p>
              <a:r>
                <a:rPr lang="pt-BR" sz="1800" dirty="0">
                  <a:solidFill>
                    <a:schemeClr val="bg2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Artefato</a:t>
              </a:r>
            </a:p>
          </p:txBody>
        </p:sp>
        <p:cxnSp>
          <p:nvCxnSpPr>
            <p:cNvPr id="28" name="Conector de seta reta 27"/>
            <p:cNvCxnSpPr/>
            <p:nvPr/>
          </p:nvCxnSpPr>
          <p:spPr>
            <a:xfrm rot="16200000" flipH="1">
              <a:off x="2271699" y="4800608"/>
              <a:ext cx="357189" cy="42867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30" name="Text Box 25"/>
          <p:cNvSpPr txBox="1">
            <a:spLocks noChangeArrowheads="1"/>
          </p:cNvSpPr>
          <p:nvPr/>
        </p:nvSpPr>
        <p:spPr bwMode="auto">
          <a:xfrm>
            <a:off x="3857620" y="5443381"/>
            <a:ext cx="4595818" cy="107721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</p:spPr>
        <p:txBody>
          <a:bodyPr wrap="square">
            <a:spAutoFit/>
          </a:bodyPr>
          <a:lstStyle/>
          <a:p>
            <a:pPr algn="l"/>
            <a:r>
              <a:rPr lang="pt-BR" sz="1600" b="0" dirty="0">
                <a:latin typeface="Arial" pitchFamily="34" charset="0"/>
                <a:cs typeface="Arial" pitchFamily="34" charset="0"/>
              </a:rPr>
              <a:t>Em termos de UML:</a:t>
            </a:r>
          </a:p>
          <a:p>
            <a:pPr algn="l">
              <a:buFontTx/>
              <a:buChar char="•"/>
            </a:pPr>
            <a:r>
              <a:rPr lang="pt-BR" sz="1600" b="0" dirty="0">
                <a:latin typeface="Arial" pitchFamily="34" charset="0"/>
                <a:cs typeface="Arial" pitchFamily="34" charset="0"/>
              </a:rPr>
              <a:t>Trabalhador:objeto ativo</a:t>
            </a:r>
          </a:p>
          <a:p>
            <a:pPr algn="l">
              <a:buFontTx/>
              <a:buChar char="•"/>
            </a:pPr>
            <a:r>
              <a:rPr lang="pt-BR" sz="1600" b="0" dirty="0">
                <a:latin typeface="Arial" pitchFamily="34" charset="0"/>
                <a:cs typeface="Arial" pitchFamily="34" charset="0"/>
              </a:rPr>
              <a:t>Atividade: operação sobre um trabalhador</a:t>
            </a:r>
          </a:p>
          <a:p>
            <a:pPr algn="l">
              <a:buFontTx/>
              <a:buChar char="•"/>
            </a:pPr>
            <a:r>
              <a:rPr lang="pt-BR" sz="1600" b="0" dirty="0">
                <a:latin typeface="Arial" pitchFamily="34" charset="0"/>
                <a:cs typeface="Arial" pitchFamily="34" charset="0"/>
              </a:rPr>
              <a:t>Artefato: parâmetro de uma atividade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pt-BR" sz="4400" b="1" dirty="0" smtClean="0">
                <a:latin typeface="Arial" pitchFamily="34" charset="0"/>
                <a:cs typeface="Arial" pitchFamily="34" charset="0"/>
              </a:rPr>
              <a:t>1.3 Ciclo de vida do RUP(cont.)</a:t>
            </a:r>
            <a:endParaRPr lang="pt-BR" sz="4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589093"/>
            <a:ext cx="8472518" cy="4625989"/>
          </a:xfrm>
        </p:spPr>
        <p:txBody>
          <a:bodyPr>
            <a:normAutofit fontScale="47500" lnSpcReduction="20000"/>
          </a:bodyPr>
          <a:lstStyle/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O “</a:t>
            </a:r>
            <a:r>
              <a:rPr lang="pt-BR" sz="4200" b="1" dirty="0" smtClean="0">
                <a:latin typeface="Arial" pitchFamily="34" charset="0"/>
                <a:cs typeface="Arial" pitchFamily="34" charset="0"/>
              </a:rPr>
              <a:t>quem</a:t>
            </a:r>
            <a:r>
              <a:rPr lang="pt-BR" sz="4200" dirty="0" smtClean="0">
                <a:latin typeface="Arial" pitchFamily="34" charset="0"/>
                <a:cs typeface="Arial" pitchFamily="34" charset="0"/>
              </a:rPr>
              <a:t>” é representado pelos papéis;</a:t>
            </a: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O  “</a:t>
            </a:r>
            <a:r>
              <a:rPr lang="pt-BR" sz="4200" b="1" dirty="0" smtClean="0">
                <a:latin typeface="Arial" pitchFamily="34" charset="0"/>
                <a:cs typeface="Arial" pitchFamily="34" charset="0"/>
              </a:rPr>
              <a:t>como</a:t>
            </a:r>
            <a:r>
              <a:rPr lang="pt-BR" sz="4200" dirty="0" smtClean="0">
                <a:latin typeface="Arial" pitchFamily="34" charset="0"/>
                <a:cs typeface="Arial" pitchFamily="34" charset="0"/>
              </a:rPr>
              <a:t>” é representado pelas atividades;</a:t>
            </a: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O “</a:t>
            </a:r>
            <a:r>
              <a:rPr lang="pt-BR" sz="4200" b="1" dirty="0" smtClean="0">
                <a:latin typeface="Arial" pitchFamily="34" charset="0"/>
                <a:cs typeface="Arial" pitchFamily="34" charset="0"/>
              </a:rPr>
              <a:t>que</a:t>
            </a:r>
            <a:r>
              <a:rPr lang="pt-BR" sz="4200" dirty="0" smtClean="0">
                <a:latin typeface="Arial" pitchFamily="34" charset="0"/>
                <a:cs typeface="Arial" pitchFamily="34" charset="0"/>
              </a:rPr>
              <a:t>” é representado pelos artefatos(modelos,diagramas e documentos;</a:t>
            </a: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O “</a:t>
            </a:r>
            <a:r>
              <a:rPr lang="pt-BR" sz="4200" b="1" dirty="0" smtClean="0">
                <a:latin typeface="Arial" pitchFamily="34" charset="0"/>
                <a:cs typeface="Arial" pitchFamily="34" charset="0"/>
              </a:rPr>
              <a:t>quando</a:t>
            </a:r>
            <a:r>
              <a:rPr lang="pt-BR" sz="4200" dirty="0" smtClean="0">
                <a:latin typeface="Arial" pitchFamily="34" charset="0"/>
                <a:cs typeface="Arial" pitchFamily="34" charset="0"/>
              </a:rPr>
              <a:t>” é representado pelos fluxos.</a:t>
            </a:r>
          </a:p>
          <a:p>
            <a:pPr algn="just">
              <a:buNone/>
            </a:pPr>
            <a:endParaRPr lang="pt-BR" sz="42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5100" b="1" dirty="0" smtClean="0">
                <a:latin typeface="Arial" pitchFamily="34" charset="0"/>
                <a:cs typeface="Arial" pitchFamily="34" charset="0"/>
              </a:rPr>
              <a:t>Componentes dinâmicos</a:t>
            </a:r>
          </a:p>
          <a:p>
            <a:endParaRPr lang="pt-BR" sz="4200" b="1" dirty="0" smtClean="0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O eixo dinâmico representa o tempo. Ele é constituído de ciclos,</a:t>
            </a: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fases, iterações e marcos. Cada ciclo é dividido em fases consecutivas.</a:t>
            </a: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As fases são momentos dentro de um ciclo de desenvolvimento do</a:t>
            </a:r>
          </a:p>
          <a:p>
            <a:pPr algn="just">
              <a:buNone/>
            </a:pPr>
            <a:r>
              <a:rPr lang="pt-BR" sz="4200" dirty="0" smtClean="0">
                <a:latin typeface="Arial" pitchFamily="34" charset="0"/>
                <a:cs typeface="Arial" pitchFamily="34" charset="0"/>
              </a:rPr>
              <a:t>produto.</a:t>
            </a:r>
            <a:endParaRPr lang="pt-BR" sz="4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xo">
  <a:themeElements>
    <a:clrScheme name="Flux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ux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x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2203</TotalTime>
  <Words>2861</Words>
  <Application>Microsoft Office PowerPoint</Application>
  <PresentationFormat>Apresentação na tela (4:3)</PresentationFormat>
  <Paragraphs>533</Paragraphs>
  <Slides>56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56</vt:i4>
      </vt:variant>
    </vt:vector>
  </HeadingPairs>
  <TitlesOfParts>
    <vt:vector size="57" baseType="lpstr">
      <vt:lpstr>Fluxo</vt:lpstr>
      <vt:lpstr>Processos Tradicionais de Desenvolvimento de Software</vt:lpstr>
      <vt:lpstr>Roteiro-RUP</vt:lpstr>
      <vt:lpstr>1. Introdução do RUP</vt:lpstr>
      <vt:lpstr>1.1. Características do RUP</vt:lpstr>
      <vt:lpstr>1.2 Princípios básicos do RUP</vt:lpstr>
      <vt:lpstr>1.3 Ciclo de vida do Rup</vt:lpstr>
      <vt:lpstr>1.3 Ciclo de vida do RUP(cont.)</vt:lpstr>
      <vt:lpstr>1.3 Ciclo de vida do RUP(cont.)</vt:lpstr>
      <vt:lpstr>1.3 Ciclo de vida do RUP(cont.)</vt:lpstr>
      <vt:lpstr>1.4 Fases do RUP</vt:lpstr>
      <vt:lpstr>1.4.1 Concepção</vt:lpstr>
      <vt:lpstr>1.4.1 Concepção(cont.)</vt:lpstr>
      <vt:lpstr>1.4.2 Elaboração</vt:lpstr>
      <vt:lpstr>1.4.3 Construção</vt:lpstr>
      <vt:lpstr>1.4.3 Construção(cont.)</vt:lpstr>
      <vt:lpstr>1.4.4 Transição</vt:lpstr>
      <vt:lpstr>1.4.4 Transição(cont.)</vt:lpstr>
      <vt:lpstr>1.5 Disciplinas</vt:lpstr>
      <vt:lpstr>1.5 Disciplinas(cont.)</vt:lpstr>
      <vt:lpstr>1.5 Disciplinas(cont.)</vt:lpstr>
      <vt:lpstr>2. OpenUp</vt:lpstr>
      <vt:lpstr>2.Introdução do OpenUp</vt:lpstr>
      <vt:lpstr>2.1 Características do OpenUp</vt:lpstr>
      <vt:lpstr>2.2 Princípios básicos do OpenUp</vt:lpstr>
      <vt:lpstr>2.3 Ciclo de vida-OpenUp</vt:lpstr>
      <vt:lpstr>2.3 Ciclo de vida-OpenUp(cont.) </vt:lpstr>
      <vt:lpstr>2.4 Fases do OpenUp </vt:lpstr>
      <vt:lpstr>2.4.1 Concepção</vt:lpstr>
      <vt:lpstr>2.4.2 Elaboração</vt:lpstr>
      <vt:lpstr>2.4.3 Construção</vt:lpstr>
      <vt:lpstr>2.4.4 Transição</vt:lpstr>
      <vt:lpstr>2.5 Disciplinas</vt:lpstr>
      <vt:lpstr>2.5 Disciplinas(cont.)</vt:lpstr>
      <vt:lpstr>2.5 Disciplinas(cont.)</vt:lpstr>
      <vt:lpstr>2.5 Disciplinas(cont.)</vt:lpstr>
      <vt:lpstr>2.5 Disciplinas(cont.)</vt:lpstr>
      <vt:lpstr>2.5 Disciplinas(cont.)</vt:lpstr>
      <vt:lpstr>2.5 Disciplinas(cont.)</vt:lpstr>
      <vt:lpstr>MSF</vt:lpstr>
      <vt:lpstr>3.Introdução-MSF </vt:lpstr>
      <vt:lpstr>3.1 Características do MSF</vt:lpstr>
      <vt:lpstr>3.2 Princípios básicos MSF </vt:lpstr>
      <vt:lpstr>3.2 Princípios básicos MSF(cont.)</vt:lpstr>
      <vt:lpstr>3.2 Princípios básicos MSF(cont.)</vt:lpstr>
      <vt:lpstr>3.2 Princípios básicos MSF(cont.)</vt:lpstr>
      <vt:lpstr>3.3 Ciclo de vida MSF</vt:lpstr>
      <vt:lpstr>3.4 Fases do MSF</vt:lpstr>
      <vt:lpstr>3.4 Etapas MSF(cont.)</vt:lpstr>
      <vt:lpstr>3.5 Disciplinas</vt:lpstr>
      <vt:lpstr>3.5 Disciplinas(cont.)</vt:lpstr>
      <vt:lpstr>3.5 Disciplinas(cont.)</vt:lpstr>
      <vt:lpstr>3.5 Disciplinas(cont.)</vt:lpstr>
      <vt:lpstr>O Livro</vt:lpstr>
      <vt:lpstr>O Livro</vt:lpstr>
      <vt:lpstr>4 Dúvidas</vt:lpstr>
      <vt:lpstr>6 .REFERÊNCIAS BIBLIOGRÁFICAS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Processos Tradicionais de Desenvolvimento de Software</dc:title>
  <dc:creator>wislayne</dc:creator>
  <cp:lastModifiedBy>wislayne</cp:lastModifiedBy>
  <cp:revision>443</cp:revision>
  <dcterms:created xsi:type="dcterms:W3CDTF">2009-08-13T11:30:02Z</dcterms:created>
  <dcterms:modified xsi:type="dcterms:W3CDTF">2009-09-30T14:01:15Z</dcterms:modified>
</cp:coreProperties>
</file>