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7" r:id="rId13"/>
    <p:sldId id="266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9CEB7-FD32-400C-9F07-EDD8F3711622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842B7B-DF53-4519-A1D2-1FA3AF9CD23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8FE2-A220-41F3-9C3E-D6DE1CD60D0E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CACAF-CAD6-432E-B71F-A3C879958A5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8FE2-A220-41F3-9C3E-D6DE1CD60D0E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CACAF-CAD6-432E-B71F-A3C879958A5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8FE2-A220-41F3-9C3E-D6DE1CD60D0E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CACAF-CAD6-432E-B71F-A3C879958A5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8FE2-A220-41F3-9C3E-D6DE1CD60D0E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CACAF-CAD6-432E-B71F-A3C879958A5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8FE2-A220-41F3-9C3E-D6DE1CD60D0E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CACAF-CAD6-432E-B71F-A3C879958A5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8FE2-A220-41F3-9C3E-D6DE1CD60D0E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CACAF-CAD6-432E-B71F-A3C879958A5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8FE2-A220-41F3-9C3E-D6DE1CD60D0E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CACAF-CAD6-432E-B71F-A3C879958A5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8FE2-A220-41F3-9C3E-D6DE1CD60D0E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CACAF-CAD6-432E-B71F-A3C879958A5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8FE2-A220-41F3-9C3E-D6DE1CD60D0E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CACAF-CAD6-432E-B71F-A3C879958A5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8FE2-A220-41F3-9C3E-D6DE1CD60D0E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CACAF-CAD6-432E-B71F-A3C879958A5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8FE2-A220-41F3-9C3E-D6DE1CD60D0E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CACAF-CAD6-432E-B71F-A3C879958A5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58FE2-A220-41F3-9C3E-D6DE1CD60D0E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CACAF-CAD6-432E-B71F-A3C879958A5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Uma Análise no ciclo de vida de Gestão de Projetos com foco em Melhoria de Processos Híbridos para o desenvolvimento de software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Hugo Vieira </a:t>
            </a:r>
            <a:r>
              <a:rPr lang="en-US" sz="2200" dirty="0" err="1" smtClean="0"/>
              <a:t>Lucena</a:t>
            </a:r>
            <a:r>
              <a:rPr lang="en-US" sz="2200" dirty="0" smtClean="0"/>
              <a:t> de Souza</a:t>
            </a:r>
          </a:p>
          <a:p>
            <a:r>
              <a:rPr lang="en-US" sz="2200" dirty="0" smtClean="0"/>
              <a:t>hvls@cin.ufpe.br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600" b="1" dirty="0"/>
              <a:t>Análise do ciclo de vida em projetos e melhoria de processos híbridos</a:t>
            </a:r>
            <a:r>
              <a:rPr lang="en-US" sz="2600" b="1" dirty="0"/>
              <a:t/>
            </a:r>
            <a:br>
              <a:rPr lang="en-US" sz="2600" b="1" dirty="0"/>
            </a:br>
            <a:endParaRPr lang="en-US" sz="2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Planejamento </a:t>
            </a:r>
            <a:r>
              <a:rPr lang="pt-BR" dirty="0"/>
              <a:t>para gestão </a:t>
            </a:r>
            <a:r>
              <a:rPr lang="pt-BR" dirty="0" smtClean="0"/>
              <a:t>híbrida;</a:t>
            </a:r>
          </a:p>
          <a:p>
            <a:pPr lvl="1"/>
            <a:r>
              <a:rPr lang="pt-BR" dirty="0" smtClean="0"/>
              <a:t>Principais práticas pesadas + leves;</a:t>
            </a:r>
            <a:endParaRPr lang="en-US" dirty="0"/>
          </a:p>
          <a:p>
            <a:r>
              <a:rPr lang="pt-BR" dirty="0" smtClean="0"/>
              <a:t>Iniciação </a:t>
            </a:r>
            <a:r>
              <a:rPr lang="pt-BR" dirty="0"/>
              <a:t>para gestão </a:t>
            </a:r>
            <a:r>
              <a:rPr lang="pt-BR" dirty="0" smtClean="0"/>
              <a:t>híbrida;</a:t>
            </a:r>
          </a:p>
          <a:p>
            <a:pPr lvl="1"/>
            <a:r>
              <a:rPr lang="pt-BR" dirty="0" smtClean="0"/>
              <a:t>Principais práticas pesadas + leves;</a:t>
            </a:r>
            <a:endParaRPr lang="en-US" dirty="0"/>
          </a:p>
          <a:p>
            <a:r>
              <a:rPr lang="pt-BR" dirty="0" smtClean="0"/>
              <a:t>Execução </a:t>
            </a:r>
            <a:r>
              <a:rPr lang="pt-BR" dirty="0"/>
              <a:t>para gestão </a:t>
            </a:r>
            <a:r>
              <a:rPr lang="pt-BR" dirty="0" smtClean="0"/>
              <a:t>híbrida;</a:t>
            </a:r>
          </a:p>
          <a:p>
            <a:pPr lvl="1"/>
            <a:r>
              <a:rPr lang="pt-BR" dirty="0" smtClean="0"/>
              <a:t>Principais práticas pesadas + leves;</a:t>
            </a:r>
            <a:endParaRPr lang="en-US" dirty="0"/>
          </a:p>
          <a:p>
            <a:r>
              <a:rPr lang="pt-BR" dirty="0" smtClean="0"/>
              <a:t>Monitoramento </a:t>
            </a:r>
            <a:r>
              <a:rPr lang="pt-BR" dirty="0"/>
              <a:t>e controle para gestão </a:t>
            </a:r>
            <a:r>
              <a:rPr lang="pt-BR" dirty="0" smtClean="0"/>
              <a:t>híbrida</a:t>
            </a:r>
          </a:p>
          <a:p>
            <a:pPr lvl="1"/>
            <a:r>
              <a:rPr lang="pt-BR" dirty="0" smtClean="0"/>
              <a:t>Principais práticas pesadas + leves;</a:t>
            </a:r>
            <a:endParaRPr lang="en-US" dirty="0"/>
          </a:p>
          <a:p>
            <a:r>
              <a:rPr lang="pt-BR" dirty="0" smtClean="0"/>
              <a:t>Encerramento </a:t>
            </a:r>
            <a:r>
              <a:rPr lang="pt-BR" dirty="0"/>
              <a:t>para gestão </a:t>
            </a:r>
            <a:r>
              <a:rPr lang="pt-BR" dirty="0" smtClean="0"/>
              <a:t>híbrida;</a:t>
            </a:r>
          </a:p>
          <a:p>
            <a:pPr lvl="1"/>
            <a:r>
              <a:rPr lang="pt-BR" dirty="0" smtClean="0"/>
              <a:t>Principais práticas pesadas + leves;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209800" y="1295400"/>
            <a:ext cx="5029200" cy="419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tângulo 4"/>
          <p:cNvSpPr/>
          <p:nvPr/>
        </p:nvSpPr>
        <p:spPr>
          <a:xfrm>
            <a:off x="2220531" y="1319010"/>
            <a:ext cx="2046669" cy="419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ângulo 5"/>
          <p:cNvSpPr/>
          <p:nvPr/>
        </p:nvSpPr>
        <p:spPr>
          <a:xfrm>
            <a:off x="5257800" y="1311501"/>
            <a:ext cx="1971543" cy="419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ixaDeTexto 6"/>
          <p:cNvSpPr txBox="1"/>
          <p:nvPr/>
        </p:nvSpPr>
        <p:spPr>
          <a:xfrm>
            <a:off x="2514600" y="2286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ÁGIL</a:t>
            </a:r>
            <a:endParaRPr lang="en-US" dirty="0"/>
          </a:p>
        </p:txBody>
      </p:sp>
      <p:sp>
        <p:nvSpPr>
          <p:cNvPr id="8" name="CaixaDeTexto 7"/>
          <p:cNvSpPr txBox="1"/>
          <p:nvPr/>
        </p:nvSpPr>
        <p:spPr>
          <a:xfrm>
            <a:off x="5562600" y="22976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PESADO</a:t>
            </a:r>
            <a:endParaRPr lang="en-US" dirty="0"/>
          </a:p>
        </p:txBody>
      </p:sp>
      <p:sp>
        <p:nvSpPr>
          <p:cNvPr id="9" name="CaixaDeTexto 8"/>
          <p:cNvSpPr txBox="1"/>
          <p:nvPr/>
        </p:nvSpPr>
        <p:spPr>
          <a:xfrm>
            <a:off x="4267200" y="2286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HÍBRIDO</a:t>
            </a:r>
            <a:endParaRPr lang="en-US" dirty="0"/>
          </a:p>
        </p:txBody>
      </p:sp>
      <p:sp>
        <p:nvSpPr>
          <p:cNvPr id="10" name="CaixaDeTexto 9"/>
          <p:cNvSpPr txBox="1"/>
          <p:nvPr/>
        </p:nvSpPr>
        <p:spPr>
          <a:xfrm>
            <a:off x="2667000" y="838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PRÁTICAS</a:t>
            </a:r>
            <a:endParaRPr lang="en-US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4191000" y="838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PRÁTICAS</a:t>
            </a:r>
            <a:endParaRPr lang="en-US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5715000" y="838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PRÁTICAS</a:t>
            </a:r>
            <a:endParaRPr lang="en-US" dirty="0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1524000" y="762000"/>
            <a:ext cx="6477000" cy="495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aixaDeTexto 13"/>
          <p:cNvSpPr txBox="1"/>
          <p:nvPr/>
        </p:nvSpPr>
        <p:spPr>
          <a:xfrm>
            <a:off x="3124200" y="3048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Análise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Gestão</a:t>
            </a:r>
            <a:r>
              <a:rPr lang="en-US" dirty="0"/>
              <a:t> </a:t>
            </a:r>
            <a:r>
              <a:rPr lang="en-US" dirty="0" smtClean="0"/>
              <a:t>com as </a:t>
            </a:r>
            <a:r>
              <a:rPr lang="en-US" dirty="0" err="1" smtClean="0"/>
              <a:t>Práticas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600" b="1" dirty="0"/>
              <a:t>Análise do ciclo de vida em projetos e melhoria de processos híbridos</a:t>
            </a:r>
            <a:r>
              <a:rPr lang="en-US" sz="2600" b="1" dirty="0"/>
              <a:t/>
            </a:r>
            <a:br>
              <a:rPr lang="en-US" sz="2600" b="1" dirty="0"/>
            </a:br>
            <a:endParaRPr lang="en-US" sz="2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Prover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leitor</a:t>
            </a:r>
            <a:r>
              <a:rPr lang="en-US" dirty="0" smtClean="0"/>
              <a:t> um </a:t>
            </a:r>
            <a:r>
              <a:rPr lang="en-US" dirty="0" err="1" smtClean="0"/>
              <a:t>conjunto</a:t>
            </a:r>
            <a:r>
              <a:rPr lang="en-US" dirty="0" smtClean="0"/>
              <a:t> de </a:t>
            </a:r>
            <a:r>
              <a:rPr lang="en-US" dirty="0" err="1" smtClean="0"/>
              <a:t>praticas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utilizadas</a:t>
            </a:r>
            <a:r>
              <a:rPr lang="en-US" dirty="0"/>
              <a:t> </a:t>
            </a:r>
            <a:r>
              <a:rPr lang="en-US" dirty="0" err="1" smtClean="0"/>
              <a:t>filtradas</a:t>
            </a:r>
            <a:r>
              <a:rPr lang="en-US" dirty="0" smtClean="0"/>
              <a:t> do PMBOK, ISO/IEC 12207 e ISO 10006;</a:t>
            </a:r>
          </a:p>
          <a:p>
            <a:endParaRPr lang="en-US" dirty="0"/>
          </a:p>
          <a:p>
            <a:r>
              <a:rPr lang="en-US" dirty="0" err="1" smtClean="0"/>
              <a:t>Prover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leitor</a:t>
            </a:r>
            <a:r>
              <a:rPr lang="en-US" dirty="0" smtClean="0"/>
              <a:t> um </a:t>
            </a:r>
            <a:r>
              <a:rPr lang="en-US" dirty="0" err="1" smtClean="0"/>
              <a:t>conjunto</a:t>
            </a:r>
            <a:r>
              <a:rPr lang="en-US" dirty="0" smtClean="0"/>
              <a:t> de </a:t>
            </a:r>
            <a:r>
              <a:rPr lang="en-US" dirty="0" err="1" smtClean="0"/>
              <a:t>praticas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utilizadas</a:t>
            </a:r>
            <a:r>
              <a:rPr lang="en-US" dirty="0" smtClean="0"/>
              <a:t> do SCRUM, XP e Lean;</a:t>
            </a:r>
          </a:p>
          <a:p>
            <a:endParaRPr lang="en-US" dirty="0"/>
          </a:p>
          <a:p>
            <a:r>
              <a:rPr lang="en-US" dirty="0" err="1" smtClean="0"/>
              <a:t>Analisar</a:t>
            </a:r>
            <a:r>
              <a:rPr lang="en-US" dirty="0" smtClean="0"/>
              <a:t> </a:t>
            </a:r>
            <a:r>
              <a:rPr lang="en-US" dirty="0" err="1" smtClean="0"/>
              <a:t>quais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ser </a:t>
            </a:r>
            <a:r>
              <a:rPr lang="en-US" dirty="0" err="1" smtClean="0"/>
              <a:t>relacionar</a:t>
            </a:r>
            <a:r>
              <a:rPr lang="en-US" dirty="0" smtClean="0"/>
              <a:t> e se auto-</a:t>
            </a:r>
            <a:r>
              <a:rPr lang="en-US" dirty="0" err="1" smtClean="0"/>
              <a:t>completarem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prover</a:t>
            </a:r>
            <a:r>
              <a:rPr lang="en-US" dirty="0" smtClean="0"/>
              <a:t> </a:t>
            </a:r>
            <a:r>
              <a:rPr lang="en-US" dirty="0" err="1" smtClean="0"/>
              <a:t>melhorias</a:t>
            </a:r>
            <a:r>
              <a:rPr lang="en-US" dirty="0" smtClean="0"/>
              <a:t> de </a:t>
            </a:r>
            <a:r>
              <a:rPr lang="en-US" dirty="0" err="1" smtClean="0"/>
              <a:t>gestao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r>
              <a:rPr lang="en-US" dirty="0" err="1" smtClean="0"/>
              <a:t>Formular</a:t>
            </a:r>
            <a:r>
              <a:rPr lang="en-US" dirty="0" smtClean="0"/>
              <a:t> “</a:t>
            </a:r>
            <a:r>
              <a:rPr lang="en-US" dirty="0" err="1" smtClean="0"/>
              <a:t>opções</a:t>
            </a:r>
            <a:r>
              <a:rPr lang="en-US" dirty="0" smtClean="0"/>
              <a:t>” </a:t>
            </a:r>
            <a:r>
              <a:rPr lang="en-US" dirty="0" err="1" smtClean="0"/>
              <a:t>escaláveis</a:t>
            </a:r>
            <a:r>
              <a:rPr lang="en-US" dirty="0" smtClean="0"/>
              <a:t> com o </a:t>
            </a:r>
            <a:r>
              <a:rPr lang="en-US" dirty="0" err="1" smtClean="0"/>
              <a:t>conjunto</a:t>
            </a:r>
            <a:r>
              <a:rPr lang="en-US" dirty="0" smtClean="0"/>
              <a:t> de </a:t>
            </a:r>
            <a:r>
              <a:rPr lang="en-US" dirty="0" err="1" smtClean="0"/>
              <a:t>práticas</a:t>
            </a:r>
            <a:r>
              <a:rPr lang="en-US" dirty="0" smtClean="0"/>
              <a:t> “</a:t>
            </a:r>
            <a:r>
              <a:rPr lang="en-US" dirty="0" err="1" smtClean="0"/>
              <a:t>unidas</a:t>
            </a:r>
            <a:r>
              <a:rPr lang="en-US" dirty="0" smtClean="0"/>
              <a:t>”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prover</a:t>
            </a:r>
            <a:r>
              <a:rPr lang="en-US" dirty="0" smtClean="0"/>
              <a:t> </a:t>
            </a:r>
            <a:r>
              <a:rPr lang="en-US" dirty="0" err="1" smtClean="0"/>
              <a:t>melhorias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Conclusões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Flexibilidade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r>
              <a:rPr lang="en-US" dirty="0" err="1" smtClean="0"/>
              <a:t>Informalidade</a:t>
            </a:r>
            <a:r>
              <a:rPr lang="en-US" dirty="0"/>
              <a:t> </a:t>
            </a:r>
            <a:r>
              <a:rPr lang="en-US" dirty="0" smtClean="0"/>
              <a:t>+ </a:t>
            </a:r>
            <a:r>
              <a:rPr lang="en-US" dirty="0" err="1" smtClean="0"/>
              <a:t>Formalidade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r>
              <a:rPr lang="en-US" dirty="0" smtClean="0"/>
              <a:t>Novo </a:t>
            </a:r>
            <a:r>
              <a:rPr lang="en-US" dirty="0" err="1" smtClean="0"/>
              <a:t>conceito</a:t>
            </a:r>
            <a:r>
              <a:rPr lang="en-US" dirty="0" smtClean="0"/>
              <a:t> ?</a:t>
            </a:r>
          </a:p>
          <a:p>
            <a:endParaRPr lang="en-US" dirty="0"/>
          </a:p>
          <a:p>
            <a:r>
              <a:rPr lang="en-US" dirty="0" err="1" smtClean="0"/>
              <a:t>Princípio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proposta</a:t>
            </a:r>
            <a:r>
              <a:rPr lang="en-US" dirty="0" smtClean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pesquisa</a:t>
            </a:r>
            <a:r>
              <a:rPr lang="en-US" dirty="0" smtClean="0"/>
              <a:t> </a:t>
            </a:r>
            <a:r>
              <a:rPr lang="en-US" dirty="0" err="1" smtClean="0"/>
              <a:t>MSc</a:t>
            </a:r>
            <a:r>
              <a:rPr lang="en-US" dirty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7900" dirty="0" smtClean="0"/>
          </a:p>
          <a:p>
            <a:pPr algn="ctr">
              <a:buNone/>
            </a:pPr>
            <a:r>
              <a:rPr lang="en-US" sz="7900" dirty="0" smtClean="0"/>
              <a:t>OBRIGADO! </a:t>
            </a:r>
            <a:r>
              <a:rPr lang="en-US" sz="7900" dirty="0" smtClean="0">
                <a:sym typeface="Wingdings" pitchFamily="2" charset="2"/>
              </a:rPr>
              <a:t>:D</a:t>
            </a:r>
            <a:endParaRPr lang="en-US" sz="7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Roteiro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Introdução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Gestão</a:t>
            </a:r>
            <a:r>
              <a:rPr lang="en-US" dirty="0" smtClean="0"/>
              <a:t> de </a:t>
            </a:r>
            <a:r>
              <a:rPr lang="en-US" dirty="0" err="1" smtClean="0"/>
              <a:t>projetos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Ciclo</a:t>
            </a:r>
            <a:r>
              <a:rPr lang="en-US" dirty="0" smtClean="0"/>
              <a:t> de </a:t>
            </a:r>
            <a:r>
              <a:rPr lang="en-US" dirty="0" err="1" smtClean="0"/>
              <a:t>vida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projetos</a:t>
            </a:r>
            <a:r>
              <a:rPr lang="en-US" dirty="0" smtClean="0"/>
              <a:t>;</a:t>
            </a:r>
            <a:endParaRPr lang="en-US" dirty="0"/>
          </a:p>
          <a:p>
            <a:pPr lvl="1"/>
            <a:r>
              <a:rPr lang="en-US" dirty="0" err="1" smtClean="0"/>
              <a:t>Ciclo</a:t>
            </a:r>
            <a:r>
              <a:rPr lang="en-US" dirty="0" smtClean="0"/>
              <a:t> de </a:t>
            </a:r>
            <a:r>
              <a:rPr lang="en-US" dirty="0" err="1" smtClean="0"/>
              <a:t>vida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software </a:t>
            </a:r>
            <a:r>
              <a:rPr lang="en-US" dirty="0" err="1" smtClean="0"/>
              <a:t>baseado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projetos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Processo</a:t>
            </a:r>
            <a:r>
              <a:rPr lang="en-US" dirty="0" smtClean="0"/>
              <a:t> de software;</a:t>
            </a:r>
          </a:p>
          <a:p>
            <a:pPr lvl="1"/>
            <a:r>
              <a:rPr lang="en-US" dirty="0" err="1" smtClean="0"/>
              <a:t>Processos</a:t>
            </a:r>
            <a:r>
              <a:rPr lang="en-US" dirty="0" smtClean="0"/>
              <a:t> </a:t>
            </a:r>
            <a:r>
              <a:rPr lang="en-US" dirty="0" err="1" smtClean="0"/>
              <a:t>híbridos</a:t>
            </a:r>
            <a:r>
              <a:rPr lang="en-US" dirty="0" smtClean="0"/>
              <a:t> de software;</a:t>
            </a:r>
          </a:p>
          <a:p>
            <a:pPr lvl="1"/>
            <a:r>
              <a:rPr lang="en-US" dirty="0" err="1" smtClean="0"/>
              <a:t>Melhoria</a:t>
            </a:r>
            <a:r>
              <a:rPr lang="en-US" dirty="0" smtClean="0"/>
              <a:t> de </a:t>
            </a:r>
            <a:r>
              <a:rPr lang="en-US" dirty="0" err="1" smtClean="0"/>
              <a:t>processos</a:t>
            </a:r>
            <a:r>
              <a:rPr lang="en-US" dirty="0" smtClean="0"/>
              <a:t> de software;</a:t>
            </a:r>
          </a:p>
          <a:p>
            <a:r>
              <a:rPr lang="en-US" dirty="0" err="1" smtClean="0"/>
              <a:t>Análise</a:t>
            </a:r>
            <a:r>
              <a:rPr lang="en-US" dirty="0" smtClean="0"/>
              <a:t> do </a:t>
            </a:r>
            <a:r>
              <a:rPr lang="en-US" dirty="0" err="1" smtClean="0"/>
              <a:t>ciclo</a:t>
            </a:r>
            <a:r>
              <a:rPr lang="en-US" dirty="0" smtClean="0"/>
              <a:t> de </a:t>
            </a:r>
            <a:r>
              <a:rPr lang="en-US" dirty="0" err="1" smtClean="0"/>
              <a:t>vida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projetos</a:t>
            </a:r>
            <a:r>
              <a:rPr lang="en-US" dirty="0" smtClean="0"/>
              <a:t> e </a:t>
            </a:r>
            <a:r>
              <a:rPr lang="en-US" dirty="0" err="1" smtClean="0"/>
              <a:t>melhoria</a:t>
            </a:r>
            <a:r>
              <a:rPr lang="en-US" dirty="0" smtClean="0"/>
              <a:t> de </a:t>
            </a:r>
            <a:r>
              <a:rPr lang="en-US" dirty="0" err="1" smtClean="0"/>
              <a:t>processos</a:t>
            </a:r>
            <a:r>
              <a:rPr lang="en-US" dirty="0" smtClean="0"/>
              <a:t> </a:t>
            </a:r>
            <a:r>
              <a:rPr lang="en-US" dirty="0" err="1" smtClean="0"/>
              <a:t>híbridos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Conclusões</a:t>
            </a:r>
            <a:r>
              <a:rPr lang="en-US" dirty="0"/>
              <a:t>;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Introdução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BR" i="1" dirty="0" smtClean="0"/>
              <a:t>“Projetos formulam demasiadas </a:t>
            </a:r>
            <a:r>
              <a:rPr lang="pt-BR" i="1" dirty="0"/>
              <a:t>situações diferentes </a:t>
            </a:r>
            <a:r>
              <a:rPr lang="pt-BR" i="1" dirty="0" smtClean="0"/>
              <a:t>à </a:t>
            </a:r>
            <a:r>
              <a:rPr lang="pt-BR" i="1" dirty="0"/>
              <a:t>medida que novas necessidades forem surgindo, principalmente com o desenvolvimento de novos projetos e a expansão e continuação de projetos já </a:t>
            </a:r>
            <a:r>
              <a:rPr lang="pt-BR" i="1" dirty="0" smtClean="0"/>
              <a:t>existentes;”</a:t>
            </a:r>
          </a:p>
          <a:p>
            <a:endParaRPr lang="pt-BR" i="1" dirty="0"/>
          </a:p>
          <a:p>
            <a:r>
              <a:rPr lang="pt-BR" i="1" dirty="0" smtClean="0"/>
              <a:t>“Para </a:t>
            </a:r>
            <a:r>
              <a:rPr lang="pt-BR" i="1" dirty="0"/>
              <a:t>as empresas de software o cenário se torna heterogêneo, considerando a implantação de uma política de </a:t>
            </a:r>
            <a:r>
              <a:rPr lang="pt-BR" i="1" dirty="0" smtClean="0"/>
              <a:t>gestão;”</a:t>
            </a:r>
          </a:p>
          <a:p>
            <a:endParaRPr lang="pt-BR" dirty="0" smtClean="0"/>
          </a:p>
          <a:p>
            <a:r>
              <a:rPr lang="pt-BR" i="1" dirty="0" smtClean="0"/>
              <a:t>“Há </a:t>
            </a:r>
            <a:r>
              <a:rPr lang="pt-BR" i="1" dirty="0"/>
              <a:t>no mercado algumas empresas que vem aos poucos mesclando algumas práticas mais objetivas, provenientes das metodologias ágeis à sua estrutura matricial hierárquica para o desenvolvimento </a:t>
            </a:r>
            <a:r>
              <a:rPr lang="pt-BR" i="1" dirty="0" smtClean="0"/>
              <a:t>software”;</a:t>
            </a:r>
          </a:p>
          <a:p>
            <a:endParaRPr lang="pt-BR" i="1" dirty="0"/>
          </a:p>
          <a:p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Gestão</a:t>
            </a:r>
            <a:r>
              <a:rPr lang="en-US" dirty="0" smtClean="0"/>
              <a:t> de </a:t>
            </a:r>
            <a:r>
              <a:rPr lang="en-US" dirty="0" err="1" smtClean="0"/>
              <a:t>Projetos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A gestão, gerência, ou administração de um ou mais projetos sempre insinua o conhecimento de tudo e de todos que estão inseridos ou envolvidos neste percurso que pode alavancar situações adversas ao longo de seu </a:t>
            </a:r>
            <a:r>
              <a:rPr lang="pt-BR" dirty="0" smtClean="0"/>
              <a:t>trajeto;</a:t>
            </a:r>
          </a:p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ciclo de vida em um projeto nada mais é do que </a:t>
            </a:r>
            <a:r>
              <a:rPr lang="pt-BR" dirty="0" smtClean="0"/>
              <a:t>formalização </a:t>
            </a:r>
            <a:r>
              <a:rPr lang="pt-BR" dirty="0"/>
              <a:t>documentada de todas as etapas que compreendem desde seu início ao seu término </a:t>
            </a:r>
            <a:r>
              <a:rPr lang="pt-BR" dirty="0" smtClean="0"/>
              <a:t>;</a:t>
            </a:r>
          </a:p>
          <a:p>
            <a:endParaRPr lang="pt-BR" dirty="0" smtClean="0"/>
          </a:p>
          <a:p>
            <a:r>
              <a:rPr lang="pt-BR" dirty="0" smtClean="0"/>
              <a:t>Cada </a:t>
            </a:r>
            <a:r>
              <a:rPr lang="pt-BR" dirty="0"/>
              <a:t>fase formadora deste ciclo propõe um fluxo de entrada e saída de informações representadas através de dados resultantes da execução de uma determinada atividade ou tarefa analisada através de artefatos (</a:t>
            </a:r>
            <a:r>
              <a:rPr lang="pt-BR" i="1" dirty="0"/>
              <a:t>input</a:t>
            </a:r>
            <a:r>
              <a:rPr lang="pt-BR" dirty="0"/>
              <a:t> e </a:t>
            </a:r>
            <a:r>
              <a:rPr lang="pt-BR" i="1" dirty="0"/>
              <a:t>output</a:t>
            </a:r>
            <a:r>
              <a:rPr lang="pt-BR" dirty="0"/>
              <a:t>) que integram um modelo de trabalho </a:t>
            </a:r>
            <a:r>
              <a:rPr lang="pt-BR" i="1" dirty="0"/>
              <a:t>workflow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Gestão</a:t>
            </a:r>
            <a:r>
              <a:rPr lang="en-US" dirty="0" smtClean="0"/>
              <a:t> de </a:t>
            </a:r>
            <a:r>
              <a:rPr lang="en-US" dirty="0" err="1" smtClean="0"/>
              <a:t>Projetos</a:t>
            </a:r>
            <a:endParaRPr lang="en-US" dirty="0"/>
          </a:p>
        </p:txBody>
      </p:sp>
      <p:pic>
        <p:nvPicPr>
          <p:cNvPr id="15" name="Imagem 14" descr="Screenshot1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954832"/>
            <a:ext cx="6629400" cy="4750768"/>
          </a:xfrm>
          <a:prstGeom prst="rect">
            <a:avLst/>
          </a:prstGeom>
        </p:spPr>
      </p:pic>
      <p:sp>
        <p:nvSpPr>
          <p:cNvPr id="16" name="CaixaDeTexto 15"/>
          <p:cNvSpPr txBox="1"/>
          <p:nvPr/>
        </p:nvSpPr>
        <p:spPr>
          <a:xfrm>
            <a:off x="457200" y="15240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Ciclo</a:t>
            </a:r>
            <a:r>
              <a:rPr lang="en-US" dirty="0" smtClean="0"/>
              <a:t> de </a:t>
            </a:r>
            <a:r>
              <a:rPr lang="en-US" dirty="0" err="1" smtClean="0"/>
              <a:t>vida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gestão</a:t>
            </a:r>
            <a:r>
              <a:rPr lang="en-US" dirty="0" smtClean="0"/>
              <a:t> de </a:t>
            </a:r>
            <a:r>
              <a:rPr lang="en-US" dirty="0" err="1" smtClean="0"/>
              <a:t>projetos</a:t>
            </a:r>
            <a:r>
              <a:rPr lang="en-US" dirty="0" smtClean="0"/>
              <a:t>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Gestão</a:t>
            </a:r>
            <a:r>
              <a:rPr lang="en-US" dirty="0" smtClean="0"/>
              <a:t> de </a:t>
            </a:r>
            <a:r>
              <a:rPr lang="en-US" dirty="0" err="1" smtClean="0"/>
              <a:t>Projetos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Para o campo software, a visão de ciclo de vida aponta dois cumes opostos, e de paradigmas que às vezes geram conflitos. De um lado estão os chamados “padrões” subsidiados a documentações e </a:t>
            </a:r>
            <a:r>
              <a:rPr lang="pt-BR" dirty="0" smtClean="0"/>
              <a:t>regras;</a:t>
            </a:r>
          </a:p>
          <a:p>
            <a:r>
              <a:rPr lang="pt-BR" dirty="0"/>
              <a:t>Do outro, as conhecidas “metodologias ágeis” ou </a:t>
            </a:r>
            <a:r>
              <a:rPr lang="pt-BR" i="1" dirty="0"/>
              <a:t>framework</a:t>
            </a:r>
            <a:r>
              <a:rPr lang="pt-BR" dirty="0"/>
              <a:t> ágil, tendo em vista que alguns publicados recentemente também adotam vínculos e conceitos de produção e manufatura, como por exemplo, o </a:t>
            </a:r>
            <a:r>
              <a:rPr lang="pt-BR" dirty="0" err="1" smtClean="0"/>
              <a:t>Kanban</a:t>
            </a:r>
            <a:r>
              <a:rPr lang="pt-BR" dirty="0" smtClean="0"/>
              <a:t>;</a:t>
            </a:r>
          </a:p>
          <a:p>
            <a:endParaRPr lang="pt-BR" dirty="0"/>
          </a:p>
          <a:p>
            <a:r>
              <a:rPr lang="pt-BR" dirty="0" smtClean="0"/>
              <a:t>ISO 1006, PMBOK, ISO/IEC </a:t>
            </a:r>
            <a:r>
              <a:rPr lang="pt-BR" dirty="0" err="1"/>
              <a:t>and</a:t>
            </a:r>
            <a:r>
              <a:rPr lang="pt-BR" dirty="0"/>
              <a:t> IEEE </a:t>
            </a:r>
            <a:r>
              <a:rPr lang="pt-BR" dirty="0" err="1"/>
              <a:t>Std</a:t>
            </a:r>
            <a:r>
              <a:rPr lang="pt-BR" dirty="0"/>
              <a:t> </a:t>
            </a:r>
            <a:r>
              <a:rPr lang="pt-BR" dirty="0" smtClean="0"/>
              <a:t>12207™, </a:t>
            </a:r>
            <a:r>
              <a:rPr lang="pt-BR" dirty="0"/>
              <a:t>ISO/IEC </a:t>
            </a:r>
            <a:r>
              <a:rPr lang="pt-BR" dirty="0" smtClean="0"/>
              <a:t>15504, </a:t>
            </a:r>
            <a:r>
              <a:rPr lang="pt-BR" dirty="0"/>
              <a:t>ISO/IEC </a:t>
            </a:r>
            <a:r>
              <a:rPr lang="pt-BR" dirty="0" smtClean="0"/>
              <a:t>90003, </a:t>
            </a:r>
            <a:r>
              <a:rPr lang="pt-BR" dirty="0"/>
              <a:t>CMMI </a:t>
            </a:r>
            <a:r>
              <a:rPr lang="pt-BR" dirty="0" smtClean="0"/>
              <a:t>e </a:t>
            </a:r>
            <a:r>
              <a:rPr lang="pt-BR" dirty="0"/>
              <a:t>o </a:t>
            </a:r>
            <a:r>
              <a:rPr lang="pt-BR" dirty="0" smtClean="0"/>
              <a:t>MPS.BR;</a:t>
            </a:r>
          </a:p>
          <a:p>
            <a:endParaRPr lang="pt-BR" dirty="0"/>
          </a:p>
          <a:p>
            <a:r>
              <a:rPr lang="pt-BR" dirty="0" err="1" smtClean="0"/>
              <a:t>Scrum</a:t>
            </a:r>
            <a:r>
              <a:rPr lang="pt-BR" dirty="0" smtClean="0"/>
              <a:t>, </a:t>
            </a:r>
            <a:r>
              <a:rPr lang="pt-BR" dirty="0" err="1" smtClean="0"/>
              <a:t>Kanban</a:t>
            </a:r>
            <a:r>
              <a:rPr lang="pt-BR" dirty="0" smtClean="0"/>
              <a:t>, </a:t>
            </a:r>
            <a:r>
              <a:rPr lang="pt-BR" dirty="0" err="1" smtClean="0"/>
              <a:t>Lean</a:t>
            </a:r>
            <a:r>
              <a:rPr lang="pt-BR" dirty="0" smtClean="0"/>
              <a:t>, XP, </a:t>
            </a:r>
            <a:r>
              <a:rPr lang="pt-BR" dirty="0" err="1" smtClean="0"/>
              <a:t>etc</a:t>
            </a:r>
            <a:r>
              <a:rPr lang="pt-BR" dirty="0" smtClean="0"/>
              <a:t>;</a:t>
            </a:r>
            <a:endParaRPr lang="en-US" dirty="0"/>
          </a:p>
        </p:txBody>
      </p:sp>
      <p:sp>
        <p:nvSpPr>
          <p:cNvPr id="4" name="CaixaDeTexto 3"/>
          <p:cNvSpPr txBox="1"/>
          <p:nvPr/>
        </p:nvSpPr>
        <p:spPr>
          <a:xfrm>
            <a:off x="457200" y="12192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Ciclo</a:t>
            </a:r>
            <a:r>
              <a:rPr lang="en-US" dirty="0" smtClean="0"/>
              <a:t> de </a:t>
            </a:r>
            <a:r>
              <a:rPr lang="en-US" dirty="0" err="1" smtClean="0"/>
              <a:t>vida</a:t>
            </a:r>
            <a:r>
              <a:rPr lang="en-US" dirty="0" smtClean="0"/>
              <a:t> de software </a:t>
            </a:r>
            <a:r>
              <a:rPr lang="en-US" dirty="0" err="1" smtClean="0"/>
              <a:t>baseado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projetos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Processos</a:t>
            </a:r>
            <a:r>
              <a:rPr lang="en-US" dirty="0" smtClean="0"/>
              <a:t> de software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Definidos </a:t>
            </a:r>
            <a:r>
              <a:rPr lang="pt-BR" dirty="0"/>
              <a:t>de acordo com a demanda de quem os </a:t>
            </a:r>
            <a:r>
              <a:rPr lang="pt-BR" dirty="0" smtClean="0"/>
              <a:t>usa;</a:t>
            </a:r>
          </a:p>
          <a:p>
            <a:pPr lvl="0" algn="just"/>
            <a:r>
              <a:rPr lang="pt-BR" dirty="0"/>
              <a:t>Redução de problemas: Cada processo ou </a:t>
            </a:r>
            <a:r>
              <a:rPr lang="pt-BR" dirty="0" err="1"/>
              <a:t>subprocesso</a:t>
            </a:r>
            <a:r>
              <a:rPr lang="pt-BR" dirty="0"/>
              <a:t> de um projeto de sistemas deverá propiciar resolução de imprevistos e </a:t>
            </a:r>
            <a:r>
              <a:rPr lang="pt-BR" dirty="0" smtClean="0"/>
              <a:t>afins;</a:t>
            </a:r>
            <a:endParaRPr lang="en-US" dirty="0"/>
          </a:p>
          <a:p>
            <a:pPr lvl="0" algn="just"/>
            <a:r>
              <a:rPr lang="pt-BR" dirty="0"/>
              <a:t>Aquisição de maturidade: Antigas experiências devem servir como base para a geração de novos processos ou para a utilização de processos compatíveis com a estrutura do </a:t>
            </a:r>
            <a:r>
              <a:rPr lang="pt-BR" dirty="0" smtClean="0"/>
              <a:t>cenário;</a:t>
            </a:r>
          </a:p>
          <a:p>
            <a:pPr lvl="0" algn="just"/>
            <a:endParaRPr lang="en-US" dirty="0"/>
          </a:p>
          <a:p>
            <a:pPr lvl="0" algn="just"/>
            <a:r>
              <a:rPr lang="pt-BR" dirty="0"/>
              <a:t>Economia: Envolve tempo, esforço, custo, </a:t>
            </a:r>
            <a:r>
              <a:rPr lang="pt-BR" dirty="0" err="1" smtClean="0"/>
              <a:t>etc</a:t>
            </a:r>
            <a:r>
              <a:rPr lang="pt-BR" dirty="0" smtClean="0"/>
              <a:t>;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Processos</a:t>
            </a:r>
            <a:r>
              <a:rPr lang="en-US" dirty="0" smtClean="0"/>
              <a:t> de software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Unificação </a:t>
            </a:r>
            <a:r>
              <a:rPr lang="pt-BR" dirty="0"/>
              <a:t>de ferramentas colaborativas que possuem certo grau de complexidade em seus requisitos de implantação, manutenção e </a:t>
            </a:r>
            <a:r>
              <a:rPr lang="pt-BR" dirty="0" err="1"/>
              <a:t>rastreabilidade</a:t>
            </a:r>
            <a:r>
              <a:rPr lang="pt-BR" dirty="0"/>
              <a:t> com princípios ágeis, sendo utilizada de forma abstraída de acordo com as necessidades </a:t>
            </a:r>
            <a:r>
              <a:rPr lang="pt-BR" dirty="0" smtClean="0"/>
              <a:t>argumentadas;</a:t>
            </a:r>
          </a:p>
          <a:p>
            <a:endParaRPr lang="pt-BR" dirty="0"/>
          </a:p>
          <a:p>
            <a:pPr algn="just"/>
            <a:r>
              <a:rPr lang="pt-BR" dirty="0" smtClean="0"/>
              <a:t>“Aliviar</a:t>
            </a:r>
            <a:r>
              <a:rPr lang="pt-BR" dirty="0"/>
              <a:t>” suas práticas de manufatura para obter índices qualitativos coesos e refatoráveis à medida que o processo e o produto </a:t>
            </a:r>
            <a:r>
              <a:rPr lang="pt-BR" dirty="0" smtClean="0"/>
              <a:t>evoluem;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XP + CMMI &amp; ISO/IEC 12207 + SCRUM;</a:t>
            </a:r>
            <a:endParaRPr lang="en-US" dirty="0"/>
          </a:p>
        </p:txBody>
      </p:sp>
      <p:sp>
        <p:nvSpPr>
          <p:cNvPr id="4" name="CaixaDeTexto 3"/>
          <p:cNvSpPr txBox="1"/>
          <p:nvPr/>
        </p:nvSpPr>
        <p:spPr>
          <a:xfrm>
            <a:off x="457200" y="12192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Processos</a:t>
            </a:r>
            <a:r>
              <a:rPr lang="en-US" dirty="0" smtClean="0"/>
              <a:t> </a:t>
            </a:r>
            <a:r>
              <a:rPr lang="en-US" dirty="0" err="1" smtClean="0"/>
              <a:t>híbridos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Melhoria</a:t>
            </a:r>
            <a:r>
              <a:rPr lang="en-US" dirty="0" smtClean="0"/>
              <a:t> de </a:t>
            </a:r>
            <a:r>
              <a:rPr lang="en-US" dirty="0" err="1" smtClean="0"/>
              <a:t>processos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Análise do mercado em potencial: A participação das empresas no mercado é submissa à estrutura de seus processos, o tamanho dos projetos que as empresas conseguem desenvolver e o impacto que os projetos trarão aos seus clientes, além de uma correta capacitação dos profissionais e maturação do </a:t>
            </a:r>
            <a:r>
              <a:rPr lang="pt-BR" dirty="0" smtClean="0"/>
              <a:t>processo;</a:t>
            </a:r>
          </a:p>
          <a:p>
            <a:pPr lvl="0"/>
            <a:r>
              <a:rPr lang="pt-BR" dirty="0"/>
              <a:t>Capacitação como diferencial: O planejamento da empresa deve envolver melhorias para os profissionais e para os processos paralelamente. As certificações para processos também dever ser almejadas tão quanto as certificações técnicas para as equipes </a:t>
            </a:r>
            <a:r>
              <a:rPr lang="pt-BR" dirty="0" smtClean="0"/>
              <a:t>envolvidas;</a:t>
            </a:r>
            <a:endParaRPr lang="en-US" dirty="0"/>
          </a:p>
          <a:p>
            <a:r>
              <a:rPr lang="pt-BR" dirty="0"/>
              <a:t>Retorno de investimento: O retorno de tudo aquilo que fora antes investido atrai novos valores a curto e médio prazo em escalas de aumento da qualidade, aumento da satisfação do cliente, produtividade, diminuição da rotatividade de recursos e valorização dos participantes com novos </a:t>
            </a:r>
            <a:r>
              <a:rPr lang="pt-BR" dirty="0" smtClean="0"/>
              <a:t>projetos;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877</Words>
  <Application>Microsoft Office PowerPoint</Application>
  <PresentationFormat>Apresentação na tela (4:3)</PresentationFormat>
  <Paragraphs>89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Uma Análise no ciclo de vida de Gestão de Projetos com foco em Melhoria de Processos Híbridos para o desenvolvimento de software </vt:lpstr>
      <vt:lpstr>Roteiro</vt:lpstr>
      <vt:lpstr>Introdução</vt:lpstr>
      <vt:lpstr>Gestão de Projetos</vt:lpstr>
      <vt:lpstr>Gestão de Projetos</vt:lpstr>
      <vt:lpstr>Gestão de Projetos</vt:lpstr>
      <vt:lpstr>Processos de software</vt:lpstr>
      <vt:lpstr>Processos de software</vt:lpstr>
      <vt:lpstr>Melhoria de processos</vt:lpstr>
      <vt:lpstr>Análise do ciclo de vida em projetos e melhoria de processos híbridos </vt:lpstr>
      <vt:lpstr>Slide 11</vt:lpstr>
      <vt:lpstr>Análise do ciclo de vida em projetos e melhoria de processos híbridos </vt:lpstr>
      <vt:lpstr>Conclusões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Uma Análise no ciclo de vida de Gestão de Projetos com foco em Melhoria de Processos Híbridos para o desenvolvimento de software </dc:title>
  <dc:creator>hugo</dc:creator>
  <cp:lastModifiedBy>hugo</cp:lastModifiedBy>
  <cp:revision>6</cp:revision>
  <dcterms:created xsi:type="dcterms:W3CDTF">2010-11-02T23:15:39Z</dcterms:created>
  <dcterms:modified xsi:type="dcterms:W3CDTF">2010-11-10T14:10:04Z</dcterms:modified>
</cp:coreProperties>
</file>