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1" r:id="rId4"/>
    <p:sldId id="258" r:id="rId5"/>
    <p:sldId id="295" r:id="rId6"/>
    <p:sldId id="264" r:id="rId7"/>
    <p:sldId id="300" r:id="rId8"/>
    <p:sldId id="302" r:id="rId9"/>
    <p:sldId id="301" r:id="rId10"/>
    <p:sldId id="297" r:id="rId11"/>
    <p:sldId id="298" r:id="rId12"/>
    <p:sldId id="299" r:id="rId13"/>
    <p:sldId id="303" r:id="rId14"/>
    <p:sldId id="304" r:id="rId15"/>
    <p:sldId id="305" r:id="rId16"/>
    <p:sldId id="306" r:id="rId17"/>
    <p:sldId id="307" r:id="rId18"/>
    <p:sldId id="308" r:id="rId19"/>
    <p:sldId id="291" r:id="rId20"/>
    <p:sldId id="292" r:id="rId21"/>
    <p:sldId id="293" r:id="rId22"/>
    <p:sldId id="313" r:id="rId23"/>
    <p:sldId id="314" r:id="rId24"/>
    <p:sldId id="312" r:id="rId25"/>
    <p:sldId id="311" r:id="rId26"/>
    <p:sldId id="309" r:id="rId27"/>
    <p:sldId id="286" r:id="rId28"/>
    <p:sldId id="289" r:id="rId29"/>
    <p:sldId id="290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C52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ângulo isósceles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5A82CDA-D3D7-499F-B73B-3626FF2E48EB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AFD9293-61DC-49B9-8205-D5D22B5526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2CDA-D3D7-499F-B73B-3626FF2E48EB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9293-61DC-49B9-8205-D5D22B5526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2CDA-D3D7-499F-B73B-3626FF2E48EB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9293-61DC-49B9-8205-D5D22B5526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5A82CDA-D3D7-499F-B73B-3626FF2E48EB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9293-61DC-49B9-8205-D5D22B5526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retângu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ângulo isósceles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5A82CDA-D3D7-499F-B73B-3626FF2E48EB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AFD9293-61DC-49B9-8205-D5D22B5526E0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1" name="Conector reto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5A82CDA-D3D7-499F-B73B-3626FF2E48EB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FD9293-61DC-49B9-8205-D5D22B5526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5A82CDA-D3D7-499F-B73B-3626FF2E48EB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AFD9293-61DC-49B9-8205-D5D22B5526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2CDA-D3D7-499F-B73B-3626FF2E48EB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9293-61DC-49B9-8205-D5D22B5526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5A82CDA-D3D7-499F-B73B-3626FF2E48EB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FD9293-61DC-49B9-8205-D5D22B5526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5A82CDA-D3D7-499F-B73B-3626FF2E48EB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AFD9293-61DC-49B9-8205-D5D22B5526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5A82CDA-D3D7-499F-B73B-3626FF2E48EB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AFD9293-61DC-49B9-8205-D5D22B5526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tângu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5A82CDA-D3D7-499F-B73B-3626FF2E48EB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FD9293-61DC-49B9-8205-D5D22B5526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Processo de especificação, análise e validação de requisitos usando SCR e CNL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Adriano Gomes (ajog@cin.ufpe.br)</a:t>
            </a:r>
          </a:p>
          <a:p>
            <a:r>
              <a:rPr lang="pt-BR" dirty="0" smtClean="0"/>
              <a:t>Farley </a:t>
            </a:r>
            <a:r>
              <a:rPr lang="pt-BR" dirty="0" err="1" smtClean="0"/>
              <a:t>Millano</a:t>
            </a:r>
            <a:r>
              <a:rPr lang="pt-BR" dirty="0" smtClean="0"/>
              <a:t> (fmmf@cin.ufpe.br)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SCR - 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 smtClean="0"/>
              <a:t>“Se </a:t>
            </a:r>
            <a:r>
              <a:rPr lang="pt-BR" i="1" dirty="0" err="1" smtClean="0"/>
              <a:t>Pressure</a:t>
            </a:r>
            <a:r>
              <a:rPr lang="pt-BR" i="1" dirty="0" smtClean="0"/>
              <a:t> é </a:t>
            </a:r>
            <a:r>
              <a:rPr lang="pt-BR" i="1" dirty="0" err="1" smtClean="0"/>
              <a:t>TooLow</a:t>
            </a:r>
            <a:r>
              <a:rPr lang="pt-BR" i="1" dirty="0" smtClean="0"/>
              <a:t> e </a:t>
            </a:r>
            <a:r>
              <a:rPr lang="pt-BR" i="1" dirty="0" err="1" smtClean="0"/>
              <a:t>WaterPres</a:t>
            </a:r>
            <a:r>
              <a:rPr lang="pt-BR" i="1" dirty="0" smtClean="0"/>
              <a:t> se eleva para ou acima de </a:t>
            </a:r>
            <a:r>
              <a:rPr lang="pt-BR" i="1" dirty="0" err="1" smtClean="0"/>
              <a:t>Low</a:t>
            </a:r>
            <a:r>
              <a:rPr lang="pt-BR" i="1" dirty="0" smtClean="0"/>
              <a:t>, então </a:t>
            </a:r>
            <a:r>
              <a:rPr lang="pt-BR" i="1" dirty="0" err="1" smtClean="0"/>
              <a:t>Pressure</a:t>
            </a:r>
            <a:r>
              <a:rPr lang="pt-BR" i="1" dirty="0" smtClean="0"/>
              <a:t> muda para </a:t>
            </a:r>
            <a:r>
              <a:rPr lang="pt-BR" i="1" dirty="0" err="1" smtClean="0"/>
              <a:t>Permited</a:t>
            </a:r>
            <a:r>
              <a:rPr lang="pt-BR" i="1" dirty="0" smtClean="0"/>
              <a:t>”</a:t>
            </a:r>
            <a:endParaRPr lang="pt-BR" i="1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3" y="3500438"/>
            <a:ext cx="696520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Quadro 5"/>
          <p:cNvSpPr/>
          <p:nvPr/>
        </p:nvSpPr>
        <p:spPr>
          <a:xfrm>
            <a:off x="714348" y="3857628"/>
            <a:ext cx="7286676" cy="571504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SCR - 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 smtClean="0"/>
              <a:t>“Se </a:t>
            </a:r>
            <a:r>
              <a:rPr lang="pt-BR" i="1" dirty="0" err="1" smtClean="0"/>
              <a:t>Pressure</a:t>
            </a:r>
            <a:r>
              <a:rPr lang="pt-BR" i="1" dirty="0" smtClean="0"/>
              <a:t> é </a:t>
            </a:r>
            <a:r>
              <a:rPr lang="pt-BR" i="1" dirty="0" err="1" smtClean="0"/>
              <a:t>High</a:t>
            </a:r>
            <a:r>
              <a:rPr lang="pt-BR" i="1" dirty="0" smtClean="0"/>
              <a:t> ou </a:t>
            </a:r>
            <a:r>
              <a:rPr lang="pt-BR" i="1" dirty="0" err="1" smtClean="0"/>
              <a:t>Permitted</a:t>
            </a:r>
            <a:r>
              <a:rPr lang="pt-BR" i="1" dirty="0" smtClean="0"/>
              <a:t>, ou se </a:t>
            </a:r>
            <a:r>
              <a:rPr lang="pt-BR" i="1" dirty="0" err="1" smtClean="0"/>
              <a:t>Pressure</a:t>
            </a:r>
            <a:r>
              <a:rPr lang="pt-BR" i="1" dirty="0" smtClean="0"/>
              <a:t> é </a:t>
            </a:r>
            <a:r>
              <a:rPr lang="pt-BR" i="1" dirty="0" err="1" smtClean="0"/>
              <a:t>TooLow</a:t>
            </a:r>
            <a:r>
              <a:rPr lang="pt-BR" i="1" dirty="0" smtClean="0"/>
              <a:t> e </a:t>
            </a:r>
            <a:r>
              <a:rPr lang="pt-BR" i="1" dirty="0" err="1" smtClean="0"/>
              <a:t>Overriden</a:t>
            </a:r>
            <a:r>
              <a:rPr lang="pt-BR" i="1" dirty="0" smtClean="0"/>
              <a:t> é </a:t>
            </a:r>
            <a:r>
              <a:rPr lang="pt-BR" i="1" dirty="0" err="1" smtClean="0"/>
              <a:t>true</a:t>
            </a:r>
            <a:r>
              <a:rPr lang="pt-BR" i="1" dirty="0" smtClean="0"/>
              <a:t>, então </a:t>
            </a:r>
            <a:r>
              <a:rPr lang="pt-BR" i="1" dirty="0" err="1" smtClean="0"/>
              <a:t>SafetyInjection</a:t>
            </a:r>
            <a:r>
              <a:rPr lang="pt-BR" i="1" dirty="0" smtClean="0"/>
              <a:t> é Off; se </a:t>
            </a:r>
            <a:r>
              <a:rPr lang="pt-BR" i="1" dirty="0" err="1" smtClean="0"/>
              <a:t>Pressure</a:t>
            </a:r>
            <a:r>
              <a:rPr lang="pt-BR" i="1" dirty="0" smtClean="0"/>
              <a:t> é </a:t>
            </a:r>
            <a:r>
              <a:rPr lang="pt-BR" i="1" dirty="0" err="1" smtClean="0"/>
              <a:t>TooLow</a:t>
            </a:r>
            <a:r>
              <a:rPr lang="pt-BR" i="1" dirty="0" smtClean="0"/>
              <a:t> e </a:t>
            </a:r>
            <a:r>
              <a:rPr lang="pt-BR" i="1" dirty="0" err="1" smtClean="0"/>
              <a:t>Overriden</a:t>
            </a:r>
            <a:r>
              <a:rPr lang="pt-BR" i="1" dirty="0" smtClean="0"/>
              <a:t> é </a:t>
            </a:r>
            <a:r>
              <a:rPr lang="pt-BR" i="1" dirty="0" err="1" smtClean="0"/>
              <a:t>false</a:t>
            </a:r>
            <a:r>
              <a:rPr lang="pt-BR" i="1" dirty="0" smtClean="0"/>
              <a:t>, então </a:t>
            </a:r>
            <a:r>
              <a:rPr lang="pt-BR" i="1" dirty="0" err="1" smtClean="0"/>
              <a:t>Safety</a:t>
            </a:r>
            <a:r>
              <a:rPr lang="pt-BR" i="1" dirty="0" smtClean="0"/>
              <a:t> </a:t>
            </a:r>
            <a:r>
              <a:rPr lang="pt-BR" i="1" dirty="0" err="1" smtClean="0"/>
              <a:t>Injection</a:t>
            </a:r>
            <a:r>
              <a:rPr lang="pt-BR" i="1" dirty="0" smtClean="0"/>
              <a:t> é </a:t>
            </a:r>
            <a:r>
              <a:rPr lang="pt-BR" i="1" dirty="0" err="1" smtClean="0"/>
              <a:t>On</a:t>
            </a:r>
            <a:r>
              <a:rPr lang="pt-BR" dirty="0" smtClean="0"/>
              <a:t>”</a:t>
            </a:r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357694"/>
            <a:ext cx="7286131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SCR – </a:t>
            </a:r>
            <a:r>
              <a:rPr lang="pt-BR" dirty="0" err="1" smtClean="0"/>
              <a:t>Toolset</a:t>
            </a:r>
            <a:r>
              <a:rPr lang="pt-BR" dirty="0" smtClean="0"/>
              <a:t> para análise de requisitos</a:t>
            </a:r>
            <a:endParaRPr lang="pt-B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714488"/>
            <a:ext cx="4554173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Specification</a:t>
            </a:r>
            <a:r>
              <a:rPr lang="pt-BR" dirty="0" smtClean="0"/>
              <a:t> Editor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Tem a função de criar, modificar e exibir a especificação de requisitos</a:t>
            </a:r>
          </a:p>
          <a:p>
            <a:r>
              <a:rPr lang="pt-BR" dirty="0" smtClean="0"/>
              <a:t>Níveis: desde agrupamentos de tipos de tabela até dicionários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857628"/>
            <a:ext cx="3568581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4000504"/>
            <a:ext cx="3752850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Dependency</a:t>
            </a:r>
            <a:r>
              <a:rPr lang="pt-BR" dirty="0" smtClean="0"/>
              <a:t> </a:t>
            </a:r>
            <a:r>
              <a:rPr lang="pt-BR" dirty="0" err="1" smtClean="0"/>
              <a:t>Graph</a:t>
            </a:r>
            <a:r>
              <a:rPr lang="pt-BR" dirty="0" smtClean="0"/>
              <a:t> Browser (DGB)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Rastreamento de requisitos. </a:t>
            </a:r>
          </a:p>
          <a:p>
            <a:r>
              <a:rPr lang="pt-BR" dirty="0" smtClean="0"/>
              <a:t>Representação da dependência de variáveis como um grafo direcionado 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3" y="3429000"/>
            <a:ext cx="5372987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Consistency</a:t>
            </a:r>
            <a:r>
              <a:rPr lang="pt-BR" dirty="0" smtClean="0"/>
              <a:t> Checker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1722437"/>
            <a:ext cx="4495800" cy="5135563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Análise estática de propriedades derivadas do modelo SCR de requisitos	</a:t>
            </a:r>
          </a:p>
          <a:p>
            <a:pPr lvl="1"/>
            <a:r>
              <a:rPr lang="pt-BR" dirty="0" smtClean="0"/>
              <a:t>Sintaxe apropriada</a:t>
            </a:r>
          </a:p>
          <a:p>
            <a:pPr lvl="1"/>
            <a:r>
              <a:rPr lang="pt-BR" dirty="0" err="1" smtClean="0"/>
              <a:t>Corretude</a:t>
            </a:r>
            <a:r>
              <a:rPr lang="pt-BR" dirty="0" smtClean="0"/>
              <a:t> de tipos</a:t>
            </a:r>
          </a:p>
          <a:p>
            <a:pPr lvl="1"/>
            <a:r>
              <a:rPr lang="pt-BR" dirty="0" smtClean="0"/>
              <a:t>Completude de variáveis e definições de classes de modo</a:t>
            </a:r>
          </a:p>
          <a:p>
            <a:pPr lvl="1"/>
            <a:r>
              <a:rPr lang="pt-BR" dirty="0" smtClean="0"/>
              <a:t>Alcançabilidade (cada modo numa classe de modo é alcançável)</a:t>
            </a:r>
          </a:p>
          <a:p>
            <a:pPr lvl="1"/>
            <a:r>
              <a:rPr lang="pt-BR" dirty="0" smtClean="0"/>
              <a:t>Valores iniciais (para variáveis, modos e termos)</a:t>
            </a:r>
          </a:p>
          <a:p>
            <a:pPr lvl="1"/>
            <a:r>
              <a:rPr lang="pt-BR" dirty="0" smtClean="0"/>
              <a:t>Disjunção</a:t>
            </a:r>
          </a:p>
          <a:p>
            <a:pPr lvl="1"/>
            <a:r>
              <a:rPr lang="pt-BR" dirty="0" smtClean="0"/>
              <a:t>Circularidade (dependência circular)</a:t>
            </a:r>
          </a:p>
          <a:p>
            <a:pPr lvl="1"/>
            <a:r>
              <a:rPr lang="pt-BR" dirty="0" smtClean="0"/>
              <a:t>Cobertura</a:t>
            </a:r>
            <a:endParaRPr lang="pt-B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857245"/>
            <a:ext cx="4038600" cy="4256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Model</a:t>
            </a:r>
            <a:r>
              <a:rPr lang="pt-BR" dirty="0" smtClean="0"/>
              <a:t> Checker e TAME </a:t>
            </a:r>
            <a:r>
              <a:rPr lang="pt-BR" dirty="0" err="1" smtClean="0"/>
              <a:t>Theorem</a:t>
            </a:r>
            <a:r>
              <a:rPr lang="pt-BR" dirty="0" smtClean="0"/>
              <a:t> Prover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Integração do </a:t>
            </a:r>
            <a:r>
              <a:rPr lang="pt-BR" dirty="0" err="1" smtClean="0"/>
              <a:t>model</a:t>
            </a:r>
            <a:r>
              <a:rPr lang="pt-BR" dirty="0" smtClean="0"/>
              <a:t> </a:t>
            </a:r>
            <a:r>
              <a:rPr lang="pt-BR" dirty="0" err="1" smtClean="0"/>
              <a:t>checker</a:t>
            </a:r>
            <a:r>
              <a:rPr lang="pt-BR" dirty="0" smtClean="0"/>
              <a:t> Spin</a:t>
            </a:r>
          </a:p>
          <a:p>
            <a:r>
              <a:rPr lang="pt-BR" dirty="0" smtClean="0"/>
              <a:t>Análise de invariantes pela tradução intermediária da especificação em SCR para </a:t>
            </a:r>
            <a:r>
              <a:rPr lang="pt-BR" dirty="0" err="1" smtClean="0"/>
              <a:t>Promela</a:t>
            </a:r>
            <a:endParaRPr lang="pt-BR" dirty="0" smtClean="0"/>
          </a:p>
          <a:p>
            <a:r>
              <a:rPr lang="pt-BR" dirty="0" smtClean="0"/>
              <a:t>Usado junto com Simulator para demonstrar e validar alguma violação de propriedade detectada pelo Spin 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TAME (</a:t>
            </a:r>
            <a:r>
              <a:rPr lang="pt-BR" dirty="0" err="1" smtClean="0"/>
              <a:t>Timed</a:t>
            </a:r>
            <a:r>
              <a:rPr lang="pt-BR" dirty="0" smtClean="0"/>
              <a:t> </a:t>
            </a:r>
            <a:r>
              <a:rPr lang="pt-BR" dirty="0" err="1" smtClean="0"/>
              <a:t>Automata</a:t>
            </a:r>
            <a:r>
              <a:rPr lang="pt-BR" dirty="0" smtClean="0"/>
              <a:t> </a:t>
            </a:r>
            <a:r>
              <a:rPr lang="pt-BR" dirty="0" err="1" smtClean="0"/>
              <a:t>Modeling</a:t>
            </a:r>
            <a:r>
              <a:rPr lang="pt-BR" dirty="0" smtClean="0"/>
              <a:t> </a:t>
            </a:r>
            <a:r>
              <a:rPr lang="pt-BR" dirty="0" err="1" smtClean="0"/>
              <a:t>Environment</a:t>
            </a:r>
            <a:r>
              <a:rPr lang="pt-BR" dirty="0" smtClean="0"/>
              <a:t>)</a:t>
            </a:r>
          </a:p>
          <a:p>
            <a:r>
              <a:rPr lang="pt-BR" dirty="0" smtClean="0"/>
              <a:t>Especificação de autômatos através de </a:t>
            </a:r>
            <a:r>
              <a:rPr lang="pt-BR" dirty="0" err="1" smtClean="0"/>
              <a:t>templates</a:t>
            </a:r>
            <a:r>
              <a:rPr lang="pt-BR" dirty="0" smtClean="0"/>
              <a:t> </a:t>
            </a:r>
          </a:p>
          <a:p>
            <a:r>
              <a:rPr lang="pt-BR" dirty="0" smtClean="0"/>
              <a:t>Meios para uma implementação alto nível de passos de provas de suas propriedades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Invariant</a:t>
            </a:r>
            <a:r>
              <a:rPr lang="pt-BR" dirty="0" smtClean="0"/>
              <a:t> </a:t>
            </a:r>
            <a:r>
              <a:rPr lang="pt-BR" dirty="0" err="1" smtClean="0"/>
              <a:t>Generator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Usado em conjunto com o TAME e o SALSA</a:t>
            </a:r>
          </a:p>
          <a:p>
            <a:r>
              <a:rPr lang="pt-BR" dirty="0" smtClean="0"/>
              <a:t>Gera automaticamente invariantes, o usuário pode escolher o algoritmo para tal, bem como as tabelas a serem analisadas para geração</a:t>
            </a:r>
            <a:endParaRPr lang="pt-B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81774" y="2008698"/>
            <a:ext cx="4762259" cy="2134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ffectLst/>
              </a:rPr>
              <a:t>SALSA</a:t>
            </a:r>
            <a:endParaRPr lang="pt-BR" dirty="0">
              <a:effectLst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dirty="0" smtClean="0"/>
              <a:t>Analisada as propriedades de Disjunção e Cobertura</a:t>
            </a:r>
          </a:p>
          <a:p>
            <a:r>
              <a:rPr lang="pt-BR" dirty="0" smtClean="0"/>
              <a:t>Também checa satisfação de estado e transição de invariantes</a:t>
            </a:r>
            <a:endParaRPr lang="pt-B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576466"/>
            <a:ext cx="4498146" cy="3138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Mapeamento de SCR para </a:t>
            </a:r>
            <a:r>
              <a:rPr lang="pt-BR" dirty="0" err="1" smtClean="0"/>
              <a:t>T-Vec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err="1" smtClean="0"/>
              <a:t>T-Vec</a:t>
            </a:r>
            <a:r>
              <a:rPr lang="pt-BR" dirty="0" smtClean="0"/>
              <a:t>: linguagem de modelagem de testes</a:t>
            </a:r>
          </a:p>
          <a:p>
            <a:r>
              <a:rPr lang="pt-BR" dirty="0" smtClean="0"/>
              <a:t>São definidas regras de mapeamento entre ambas as representações, tipos de dados, relacionamentos e funções</a:t>
            </a:r>
          </a:p>
          <a:p>
            <a:pPr lvl="1"/>
            <a:r>
              <a:rPr lang="pt-BR" dirty="0" smtClean="0"/>
              <a:t>Ex: </a:t>
            </a:r>
          </a:p>
          <a:p>
            <a:pPr lvl="1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Isso já é feito automaticamente por ferramentas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857391" y="3363989"/>
          <a:ext cx="7143765" cy="19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3"/>
                <a:gridCol w="1428753"/>
                <a:gridCol w="1428753"/>
                <a:gridCol w="1428753"/>
                <a:gridCol w="1428753"/>
              </a:tblGrid>
              <a:tr h="31060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Definição de variáveis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698867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T-VEC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Variável</a:t>
                      </a:r>
                      <a:r>
                        <a:rPr lang="pt-BR" sz="1400" baseline="0" dirty="0" smtClean="0"/>
                        <a:t> de entrada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Variável</a:t>
                      </a:r>
                      <a:r>
                        <a:rPr lang="pt-BR" sz="1400" baseline="0" dirty="0" smtClean="0"/>
                        <a:t> de saída</a:t>
                      </a:r>
                      <a:endParaRPr lang="pt-BR" sz="1400" dirty="0" smtClean="0"/>
                    </a:p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Constante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Tipo</a:t>
                      </a:r>
                      <a:endParaRPr lang="pt-BR" sz="1400" dirty="0"/>
                    </a:p>
                  </a:txBody>
                  <a:tcPr/>
                </a:tc>
              </a:tr>
              <a:tr h="82511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SCR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Variável</a:t>
                      </a:r>
                      <a:r>
                        <a:rPr lang="pt-BR" sz="1200" baseline="0" dirty="0" smtClean="0"/>
                        <a:t> de entrada, Termo e Classe de Modo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Variável de saída, Termos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Constante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Tipo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Nível de exigência com sistemas críticos</a:t>
            </a:r>
          </a:p>
          <a:p>
            <a:r>
              <a:rPr lang="en-US" dirty="0" err="1" smtClean="0"/>
              <a:t>Atividades</a:t>
            </a:r>
            <a:r>
              <a:rPr lang="en-US" dirty="0" smtClean="0"/>
              <a:t> de </a:t>
            </a:r>
            <a:r>
              <a:rPr lang="en-US" dirty="0" err="1" smtClean="0"/>
              <a:t>verificação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EXTREMAMENTE </a:t>
            </a:r>
            <a:r>
              <a:rPr lang="en-US" dirty="0" err="1" smtClean="0"/>
              <a:t>custosas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Tempo </a:t>
            </a:r>
          </a:p>
          <a:p>
            <a:pPr lvl="1"/>
            <a:r>
              <a:rPr lang="en-US" dirty="0" smtClean="0"/>
              <a:t>$$$</a:t>
            </a:r>
          </a:p>
          <a:p>
            <a:r>
              <a:rPr lang="en-US" dirty="0" err="1" smtClean="0"/>
              <a:t>Notações</a:t>
            </a:r>
            <a:r>
              <a:rPr lang="en-US" dirty="0" smtClean="0"/>
              <a:t> </a:t>
            </a:r>
            <a:r>
              <a:rPr lang="en-US" dirty="0" err="1" smtClean="0"/>
              <a:t>formais</a:t>
            </a:r>
            <a:r>
              <a:rPr lang="en-US" dirty="0" smtClean="0"/>
              <a:t> </a:t>
            </a:r>
            <a:r>
              <a:rPr lang="en-US" dirty="0" err="1" smtClean="0"/>
              <a:t>conferem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agilidade</a:t>
            </a:r>
            <a:r>
              <a:rPr lang="en-US" dirty="0" smtClean="0"/>
              <a:t> e </a:t>
            </a:r>
            <a:r>
              <a:rPr lang="en-US" dirty="0" err="1" smtClean="0"/>
              <a:t>segurança</a:t>
            </a:r>
            <a:r>
              <a:rPr lang="en-US" dirty="0" smtClean="0"/>
              <a:t> </a:t>
            </a:r>
            <a:r>
              <a:rPr lang="en-US" dirty="0" err="1" smtClean="0"/>
              <a:t>nas</a:t>
            </a:r>
            <a:r>
              <a:rPr lang="en-US" dirty="0" smtClean="0"/>
              <a:t> </a:t>
            </a:r>
            <a:r>
              <a:rPr lang="en-US" dirty="0" err="1" smtClean="0"/>
              <a:t>verificações</a:t>
            </a:r>
            <a:endParaRPr lang="en-US" dirty="0" smtClean="0"/>
          </a:p>
          <a:p>
            <a:r>
              <a:rPr lang="en-US" dirty="0" err="1" smtClean="0"/>
              <a:t>Órgãos</a:t>
            </a:r>
            <a:r>
              <a:rPr lang="en-US" dirty="0" smtClean="0"/>
              <a:t> </a:t>
            </a:r>
            <a:r>
              <a:rPr lang="en-US" dirty="0" err="1" smtClean="0"/>
              <a:t>certificadores</a:t>
            </a:r>
            <a:r>
              <a:rPr lang="en-US" dirty="0" smtClean="0"/>
              <a:t> (ex: FAA) </a:t>
            </a:r>
            <a:r>
              <a:rPr lang="en-US" dirty="0" err="1" smtClean="0"/>
              <a:t>exigem</a:t>
            </a:r>
            <a:r>
              <a:rPr lang="en-US" dirty="0" smtClean="0"/>
              <a:t> </a:t>
            </a:r>
            <a:r>
              <a:rPr lang="en-US" dirty="0" err="1" smtClean="0"/>
              <a:t>requisitos</a:t>
            </a:r>
            <a:r>
              <a:rPr lang="en-US" dirty="0" smtClean="0"/>
              <a:t> </a:t>
            </a:r>
            <a:r>
              <a:rPr lang="en-US" dirty="0" err="1" smtClean="0"/>
              <a:t>textuais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validação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 SCR para </a:t>
            </a:r>
            <a:r>
              <a:rPr lang="pt-BR" dirty="0" err="1" smtClean="0"/>
              <a:t>T-Vec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428736"/>
            <a:ext cx="678594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pt-BR" dirty="0" smtClean="0"/>
              <a:t>Desenvolvimento da especificação em SCR descrevendo o comportamento do sistema.</a:t>
            </a:r>
          </a:p>
          <a:p>
            <a:pPr lvl="0"/>
            <a:r>
              <a:rPr lang="pt-BR" dirty="0" smtClean="0"/>
              <a:t>Tradução das especificações em SCR para especificações de teste em T-VEC</a:t>
            </a:r>
          </a:p>
          <a:p>
            <a:pPr lvl="0"/>
            <a:r>
              <a:rPr lang="pt-BR" dirty="0" smtClean="0"/>
              <a:t>Gerar vetores de teste para especificações SCR traduzidas e realizar análise de cobertura</a:t>
            </a:r>
          </a:p>
          <a:p>
            <a:pPr lvl="0"/>
            <a:r>
              <a:rPr lang="pt-BR" dirty="0" smtClean="0"/>
              <a:t>Desenvolver esquemas de </a:t>
            </a:r>
            <a:r>
              <a:rPr lang="pt-BR" i="1" dirty="0" err="1" smtClean="0"/>
              <a:t>drivers</a:t>
            </a:r>
            <a:r>
              <a:rPr lang="pt-BR" dirty="0" smtClean="0"/>
              <a:t> de testes – algoritmo para condução dos testes – e mapeamento de objetos para o ambiente de teste – de representação no modelo para interfaces no sistema sob teste.</a:t>
            </a:r>
          </a:p>
          <a:p>
            <a:pPr lvl="0"/>
            <a:r>
              <a:rPr lang="pt-BR" dirty="0" smtClean="0"/>
              <a:t>Carregar </a:t>
            </a:r>
            <a:r>
              <a:rPr lang="pt-BR" i="1" dirty="0" err="1" smtClean="0"/>
              <a:t>drivers</a:t>
            </a:r>
            <a:r>
              <a:rPr lang="pt-BR" dirty="0" smtClean="0"/>
              <a:t> de teste, executar testes e gerar o relatório de testes.</a:t>
            </a:r>
          </a:p>
        </p:txBody>
      </p:sp>
      <p:sp>
        <p:nvSpPr>
          <p:cNvPr id="4" name="Texto explicativo retangular 3"/>
          <p:cNvSpPr/>
          <p:nvPr/>
        </p:nvSpPr>
        <p:spPr>
          <a:xfrm>
            <a:off x="6500826" y="285728"/>
            <a:ext cx="2571768" cy="1000132"/>
          </a:xfrm>
          <a:prstGeom prst="wedgeRectCallout">
            <a:avLst>
              <a:gd name="adj1" fmla="val 22133"/>
              <a:gd name="adj2" fmla="val 121015"/>
            </a:avLst>
          </a:prstGeom>
          <a:solidFill>
            <a:srgbClr val="6BC527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Passos feitos automaticamente</a:t>
            </a:r>
            <a:r>
              <a:rPr lang="pt-BR" dirty="0" smtClean="0">
                <a:sym typeface="Wingdings" pitchFamily="2" charset="2"/>
              </a:rPr>
              <a:t></a:t>
            </a:r>
            <a:endParaRPr lang="pt-BR" dirty="0"/>
          </a:p>
        </p:txBody>
      </p:sp>
      <p:cxnSp>
        <p:nvCxnSpPr>
          <p:cNvPr id="9" name="Forma 8"/>
          <p:cNvCxnSpPr>
            <a:endCxn id="4" idx="4"/>
          </p:cNvCxnSpPr>
          <p:nvPr/>
        </p:nvCxnSpPr>
        <p:spPr>
          <a:xfrm rot="5400000" flipH="1" flipV="1">
            <a:off x="7767385" y="2206806"/>
            <a:ext cx="799236" cy="377832"/>
          </a:xfrm>
          <a:prstGeom prst="bentConnector3">
            <a:avLst>
              <a:gd name="adj1" fmla="val 271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angulado 10"/>
          <p:cNvCxnSpPr/>
          <p:nvPr/>
        </p:nvCxnSpPr>
        <p:spPr>
          <a:xfrm rot="5400000" flipH="1" flipV="1">
            <a:off x="7358084" y="2714621"/>
            <a:ext cx="1643074" cy="7143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angulado 13"/>
          <p:cNvCxnSpPr/>
          <p:nvPr/>
        </p:nvCxnSpPr>
        <p:spPr>
          <a:xfrm rot="5400000" flipH="1" flipV="1">
            <a:off x="6107917" y="3607595"/>
            <a:ext cx="4071966" cy="714380"/>
          </a:xfrm>
          <a:prstGeom prst="bentConnector3">
            <a:avLst>
              <a:gd name="adj1" fmla="val -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CNL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Controlled Natural </a:t>
            </a:r>
            <a:r>
              <a:rPr lang="pt-BR" dirty="0" err="1" smtClean="0"/>
              <a:t>Language</a:t>
            </a:r>
            <a:endParaRPr lang="pt-BR" dirty="0" smtClean="0"/>
          </a:p>
          <a:p>
            <a:r>
              <a:rPr lang="pt-BR" dirty="0" smtClean="0"/>
              <a:t>Escrita de requisitos de acordo com “case frame” de cada verbo</a:t>
            </a:r>
          </a:p>
          <a:p>
            <a:pPr lvl="1"/>
            <a:r>
              <a:rPr lang="pt-BR" dirty="0" err="1" smtClean="0"/>
              <a:t>Agent</a:t>
            </a:r>
            <a:r>
              <a:rPr lang="pt-BR" dirty="0" smtClean="0"/>
              <a:t>, </a:t>
            </a:r>
            <a:r>
              <a:rPr lang="pt-BR" dirty="0" err="1" smtClean="0"/>
              <a:t>Goal</a:t>
            </a:r>
            <a:r>
              <a:rPr lang="pt-BR" dirty="0" smtClean="0"/>
              <a:t>, </a:t>
            </a:r>
            <a:r>
              <a:rPr lang="pt-BR" dirty="0" err="1" smtClean="0"/>
              <a:t>Location</a:t>
            </a:r>
            <a:r>
              <a:rPr lang="pt-BR" dirty="0" smtClean="0"/>
              <a:t>, </a:t>
            </a:r>
            <a:r>
              <a:rPr lang="pt-BR" dirty="0" err="1" smtClean="0"/>
              <a:t>Instrument</a:t>
            </a:r>
            <a:r>
              <a:rPr lang="pt-BR" dirty="0" smtClean="0"/>
              <a:t>, etc. </a:t>
            </a:r>
          </a:p>
          <a:p>
            <a:r>
              <a:rPr lang="pt-BR" dirty="0" smtClean="0"/>
              <a:t>A sintaxe é bem estruturada</a:t>
            </a:r>
          </a:p>
          <a:p>
            <a:pPr lvl="1"/>
            <a:r>
              <a:rPr lang="pt-BR" dirty="0" smtClean="0"/>
              <a:t>Redução de tempo na fase de validação de requisitos</a:t>
            </a:r>
          </a:p>
          <a:p>
            <a:pPr lvl="1"/>
            <a:r>
              <a:rPr lang="pt-BR" dirty="0" smtClean="0"/>
              <a:t>Identificação de reuso</a:t>
            </a:r>
          </a:p>
          <a:p>
            <a:pPr lvl="1"/>
            <a:r>
              <a:rPr lang="pt-BR" dirty="0" smtClean="0"/>
              <a:t>Eliminação de ambigüidade</a:t>
            </a:r>
          </a:p>
          <a:p>
            <a:r>
              <a:rPr lang="pt-BR" dirty="0" smtClean="0"/>
              <a:t>A partir disso é definido o mapeamento para outras representações</a:t>
            </a:r>
          </a:p>
          <a:p>
            <a:r>
              <a:rPr lang="pt-BR" dirty="0" smtClean="0"/>
              <a:t>Apesar de ser controlada é muito próxima da forma como requisitos é escrito </a:t>
            </a:r>
            <a:r>
              <a:rPr lang="pt-BR" dirty="0" smtClean="0"/>
              <a:t>usualmente</a:t>
            </a:r>
            <a:endParaRPr lang="pt-BR" dirty="0" smtClean="0"/>
          </a:p>
          <a:p>
            <a:endParaRPr lang="pt-BR" dirty="0" smtClean="0"/>
          </a:p>
          <a:p>
            <a:pPr lvl="1">
              <a:buNone/>
            </a:pPr>
            <a:r>
              <a:rPr lang="pt-BR" dirty="0" smtClean="0"/>
              <a:t>	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18DC-32F6-4C81-9564-B744BB021BBD}" type="datetime1">
              <a:rPr lang="pt-BR"/>
              <a:pPr/>
              <a:t>1/12/2008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dirty="0" smtClean="0"/>
              <a:t>CNL</a:t>
            </a:r>
            <a:endParaRPr lang="pt-BR" sz="4400" dirty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924175"/>
            <a:ext cx="8280400" cy="28098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pt-BR" sz="2400" dirty="0"/>
              <a:t>A gramática da CNL é composta por três tipos de elementos </a:t>
            </a:r>
            <a:r>
              <a:rPr lang="pt-BR" sz="2400" dirty="0" err="1"/>
              <a:t>lexicos</a:t>
            </a:r>
            <a:r>
              <a:rPr lang="pt-BR" sz="2400" dirty="0"/>
              <a:t>:</a:t>
            </a:r>
          </a:p>
          <a:p>
            <a:pPr lvl="1">
              <a:lnSpc>
                <a:spcPct val="80000"/>
              </a:lnSpc>
            </a:pPr>
            <a:r>
              <a:rPr lang="pt-BR" sz="2000" dirty="0"/>
              <a:t>Termo – </a:t>
            </a:r>
            <a:r>
              <a:rPr lang="pt-BR" sz="2000" dirty="0" err="1"/>
              <a:t>door</a:t>
            </a:r>
            <a:r>
              <a:rPr lang="pt-BR" sz="2000" dirty="0"/>
              <a:t>, </a:t>
            </a:r>
            <a:r>
              <a:rPr lang="pt-BR" sz="2000" dirty="0" err="1"/>
              <a:t>selector</a:t>
            </a:r>
            <a:r>
              <a:rPr lang="pt-BR" sz="2000" dirty="0"/>
              <a:t> </a:t>
            </a:r>
            <a:r>
              <a:rPr lang="pt-BR" sz="2000" dirty="0" err="1"/>
              <a:t>key</a:t>
            </a:r>
            <a:r>
              <a:rPr lang="pt-BR" sz="2000" dirty="0"/>
              <a:t>, </a:t>
            </a:r>
            <a:r>
              <a:rPr lang="pt-BR" sz="2000" dirty="0" err="1"/>
              <a:t>speed</a:t>
            </a:r>
            <a:endParaRPr lang="pt-BR" sz="2000" dirty="0"/>
          </a:p>
          <a:p>
            <a:pPr lvl="1">
              <a:lnSpc>
                <a:spcPct val="80000"/>
              </a:lnSpc>
            </a:pPr>
            <a:r>
              <a:rPr lang="pt-BR" sz="2000" dirty="0"/>
              <a:t>Verbo – set, </a:t>
            </a:r>
            <a:r>
              <a:rPr lang="pt-BR" sz="2000" dirty="0" err="1"/>
              <a:t>change</a:t>
            </a:r>
            <a:r>
              <a:rPr lang="pt-BR" sz="2000" dirty="0"/>
              <a:t>, start</a:t>
            </a:r>
          </a:p>
          <a:p>
            <a:pPr lvl="1">
              <a:lnSpc>
                <a:spcPct val="80000"/>
              </a:lnSpc>
            </a:pPr>
            <a:r>
              <a:rPr lang="pt-BR" sz="2000" dirty="0"/>
              <a:t>Modificador – </a:t>
            </a:r>
            <a:r>
              <a:rPr lang="pt-BR" sz="2000" dirty="0" err="1"/>
              <a:t>enable</a:t>
            </a:r>
            <a:r>
              <a:rPr lang="pt-BR" sz="2000" dirty="0"/>
              <a:t>, </a:t>
            </a:r>
            <a:r>
              <a:rPr lang="pt-BR" sz="2000" dirty="0" err="1"/>
              <a:t>inactive</a:t>
            </a:r>
            <a:r>
              <a:rPr lang="pt-BR" sz="2000" dirty="0"/>
              <a:t>, </a:t>
            </a:r>
            <a:r>
              <a:rPr lang="pt-BR" sz="2000" dirty="0" err="1"/>
              <a:t>less</a:t>
            </a:r>
            <a:r>
              <a:rPr lang="pt-BR" sz="2000" dirty="0"/>
              <a:t> </a:t>
            </a:r>
            <a:r>
              <a:rPr lang="pt-BR" sz="2000" dirty="0" err="1"/>
              <a:t>than</a:t>
            </a:r>
            <a:endParaRPr lang="pt-BR" sz="2000" dirty="0"/>
          </a:p>
          <a:p>
            <a:pPr>
              <a:lnSpc>
                <a:spcPct val="80000"/>
              </a:lnSpc>
            </a:pPr>
            <a:r>
              <a:rPr lang="pt-BR" sz="2400" dirty="0"/>
              <a:t>As relações entre os elementos é </a:t>
            </a:r>
            <a:r>
              <a:rPr lang="pt-BR" sz="2400" dirty="0" err="1"/>
              <a:t>definada</a:t>
            </a:r>
            <a:r>
              <a:rPr lang="pt-BR" sz="2400" dirty="0"/>
              <a:t> pelos:</a:t>
            </a:r>
          </a:p>
          <a:p>
            <a:pPr lvl="1">
              <a:lnSpc>
                <a:spcPct val="80000"/>
              </a:lnSpc>
            </a:pPr>
            <a:r>
              <a:rPr lang="pt-BR" sz="2000" dirty="0"/>
              <a:t>Classes da Ontologia</a:t>
            </a:r>
          </a:p>
          <a:p>
            <a:pPr lvl="1">
              <a:lnSpc>
                <a:spcPct val="80000"/>
              </a:lnSpc>
            </a:pPr>
            <a:r>
              <a:rPr lang="pt-BR" sz="2000" dirty="0"/>
              <a:t>Case frames</a:t>
            </a:r>
          </a:p>
          <a:p>
            <a:pPr lvl="1">
              <a:lnSpc>
                <a:spcPct val="80000"/>
              </a:lnSpc>
            </a:pPr>
            <a:r>
              <a:rPr lang="pt-BR" sz="2000" dirty="0"/>
              <a:t>Case frames </a:t>
            </a:r>
            <a:r>
              <a:rPr lang="pt-BR" sz="2000" dirty="0" err="1"/>
              <a:t>restrictions</a:t>
            </a:r>
            <a:endParaRPr lang="pt-BR" sz="2000" dirty="0"/>
          </a:p>
          <a:p>
            <a:pPr>
              <a:lnSpc>
                <a:spcPct val="80000"/>
              </a:lnSpc>
            </a:pPr>
            <a:r>
              <a:rPr lang="pt-BR" sz="2400" dirty="0"/>
              <a:t> A CNL define o alfabeto </a:t>
            </a:r>
            <a:r>
              <a:rPr lang="pt-BR" sz="2400" dirty="0" smtClean="0"/>
              <a:t>dos requisitos</a:t>
            </a:r>
            <a:endParaRPr lang="pt-BR" sz="2400" dirty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566738" y="1412875"/>
            <a:ext cx="8001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pt-BR" sz="2800" u="none" dirty="0" smtClean="0"/>
          </a:p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pt-BR" sz="2800" u="none" dirty="0" smtClean="0"/>
              <a:t>Set </a:t>
            </a:r>
            <a:r>
              <a:rPr lang="pt-BR" sz="2800" u="none" dirty="0" err="1"/>
              <a:t>the</a:t>
            </a:r>
            <a:r>
              <a:rPr lang="pt-BR" sz="2800" u="none" dirty="0"/>
              <a:t> </a:t>
            </a:r>
            <a:r>
              <a:rPr lang="pt-BR" sz="2800" u="none" dirty="0" err="1"/>
              <a:t>selector</a:t>
            </a:r>
            <a:r>
              <a:rPr lang="pt-BR" sz="2800" u="none" dirty="0"/>
              <a:t> </a:t>
            </a:r>
            <a:r>
              <a:rPr lang="pt-BR" sz="2800" u="none" dirty="0" err="1"/>
              <a:t>key</a:t>
            </a:r>
            <a:r>
              <a:rPr lang="pt-BR" sz="2800" u="none" dirty="0"/>
              <a:t> </a:t>
            </a:r>
            <a:r>
              <a:rPr lang="pt-BR" sz="2800" u="none" dirty="0" err="1"/>
              <a:t>position</a:t>
            </a:r>
            <a:r>
              <a:rPr lang="pt-BR" sz="2800" u="none" dirty="0"/>
              <a:t> to </a:t>
            </a:r>
            <a:r>
              <a:rPr lang="pt-BR" sz="2800" u="none" dirty="0" err="1"/>
              <a:t>right</a:t>
            </a:r>
            <a:endParaRPr lang="pt-BR" sz="3200" u="none" dirty="0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1042988" y="1799245"/>
            <a:ext cx="720725" cy="4318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393" name="Rectangle 9"/>
          <p:cNvSpPr>
            <a:spLocks noChangeArrowheads="1"/>
          </p:cNvSpPr>
          <p:nvPr/>
        </p:nvSpPr>
        <p:spPr bwMode="auto">
          <a:xfrm>
            <a:off x="2357422" y="1799245"/>
            <a:ext cx="3571900" cy="431800"/>
          </a:xfrm>
          <a:prstGeom prst="rect">
            <a:avLst/>
          </a:prstGeom>
          <a:noFill/>
          <a:ln w="2857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395" name="Rectangle 11"/>
          <p:cNvSpPr>
            <a:spLocks noChangeArrowheads="1"/>
          </p:cNvSpPr>
          <p:nvPr/>
        </p:nvSpPr>
        <p:spPr bwMode="auto">
          <a:xfrm>
            <a:off x="6353260" y="1799245"/>
            <a:ext cx="1152525" cy="4318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397" name="AutoShape 13"/>
          <p:cNvSpPr>
            <a:spLocks/>
          </p:cNvSpPr>
          <p:nvPr/>
        </p:nvSpPr>
        <p:spPr bwMode="auto">
          <a:xfrm>
            <a:off x="250825" y="2375508"/>
            <a:ext cx="973138" cy="431800"/>
          </a:xfrm>
          <a:prstGeom prst="borderCallout2">
            <a:avLst>
              <a:gd name="adj1" fmla="val 26472"/>
              <a:gd name="adj2" fmla="val 107829"/>
              <a:gd name="adj3" fmla="val 26472"/>
              <a:gd name="adj4" fmla="val 132463"/>
              <a:gd name="adj5" fmla="val -35662"/>
              <a:gd name="adj6" fmla="val 1394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pt-BR" sz="2000" u="none" dirty="0"/>
              <a:t>verbo</a:t>
            </a:r>
          </a:p>
        </p:txBody>
      </p:sp>
      <p:sp>
        <p:nvSpPr>
          <p:cNvPr id="144398" name="AutoShape 14"/>
          <p:cNvSpPr>
            <a:spLocks/>
          </p:cNvSpPr>
          <p:nvPr/>
        </p:nvSpPr>
        <p:spPr bwMode="auto">
          <a:xfrm>
            <a:off x="3167063" y="2427024"/>
            <a:ext cx="973137" cy="431800"/>
          </a:xfrm>
          <a:prstGeom prst="borderCallout2">
            <a:avLst>
              <a:gd name="adj1" fmla="val 26472"/>
              <a:gd name="adj2" fmla="val 107829"/>
              <a:gd name="adj3" fmla="val 26472"/>
              <a:gd name="adj4" fmla="val 144208"/>
              <a:gd name="adj5" fmla="val -44852"/>
              <a:gd name="adj6" fmla="val 15464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pt-BR" sz="2000" u="none" dirty="0"/>
              <a:t>termo</a:t>
            </a:r>
          </a:p>
        </p:txBody>
      </p:sp>
      <p:sp>
        <p:nvSpPr>
          <p:cNvPr id="144400" name="AutoShape 16"/>
          <p:cNvSpPr>
            <a:spLocks/>
          </p:cNvSpPr>
          <p:nvPr/>
        </p:nvSpPr>
        <p:spPr bwMode="auto">
          <a:xfrm>
            <a:off x="7092950" y="2388387"/>
            <a:ext cx="1803400" cy="431800"/>
          </a:xfrm>
          <a:prstGeom prst="borderCallout2">
            <a:avLst>
              <a:gd name="adj1" fmla="val 26472"/>
              <a:gd name="adj2" fmla="val -4227"/>
              <a:gd name="adj3" fmla="val 26472"/>
              <a:gd name="adj4" fmla="val -9685"/>
              <a:gd name="adj5" fmla="val -29412"/>
              <a:gd name="adj6" fmla="val -1513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pt-BR" sz="2000" u="none"/>
              <a:t>modificador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Mapeamento de SCR para CNL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Abordagem em 5 etapas:</a:t>
            </a:r>
          </a:p>
          <a:p>
            <a:pPr lvl="1"/>
            <a:r>
              <a:rPr lang="pt-BR" dirty="0" smtClean="0"/>
              <a:t>Análise do contexto e características do sistema</a:t>
            </a:r>
          </a:p>
          <a:p>
            <a:pPr lvl="1"/>
            <a:r>
              <a:rPr lang="pt-BR" dirty="0" smtClean="0"/>
              <a:t>Geração da classe de ontologia em CNL</a:t>
            </a:r>
          </a:p>
          <a:p>
            <a:pPr lvl="1"/>
            <a:r>
              <a:rPr lang="pt-BR" dirty="0" smtClean="0"/>
              <a:t>Criação da gramática com os termos léxicos.</a:t>
            </a:r>
          </a:p>
          <a:p>
            <a:pPr lvl="1"/>
            <a:r>
              <a:rPr lang="pt-BR" dirty="0" smtClean="0"/>
              <a:t>Criação das sentenças de interpretações das tabelas</a:t>
            </a:r>
          </a:p>
          <a:p>
            <a:pPr lvl="1"/>
            <a:r>
              <a:rPr lang="pt-BR" dirty="0" smtClean="0"/>
              <a:t>Representação das invariâncias de estados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Mapeamento de SCR para CNL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116" y="1702634"/>
            <a:ext cx="7786688" cy="489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Mapeamento de SCR para CNL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Trecho de uma </a:t>
            </a:r>
            <a:r>
              <a:rPr lang="pt-BR" dirty="0" err="1" smtClean="0"/>
              <a:t>Mode</a:t>
            </a:r>
            <a:r>
              <a:rPr lang="pt-BR" dirty="0" smtClean="0"/>
              <a:t> </a:t>
            </a:r>
            <a:r>
              <a:rPr lang="pt-BR" dirty="0" err="1" smtClean="0"/>
              <a:t>Transition</a:t>
            </a:r>
            <a:r>
              <a:rPr lang="pt-BR" dirty="0" smtClean="0"/>
              <a:t> </a:t>
            </a:r>
            <a:r>
              <a:rPr lang="pt-BR" dirty="0" err="1" smtClean="0"/>
              <a:t>Table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Interpretação</a:t>
            </a:r>
          </a:p>
          <a:p>
            <a:pPr lvl="1"/>
            <a:r>
              <a:rPr lang="en-US" sz="2400" dirty="0" smtClean="0"/>
              <a:t>"If Pressure is </a:t>
            </a:r>
            <a:r>
              <a:rPr lang="en-US" sz="2400" dirty="0" err="1" smtClean="0"/>
              <a:t>TooLow</a:t>
            </a:r>
            <a:r>
              <a:rPr lang="en-US" sz="2400" dirty="0" smtClean="0"/>
              <a:t> and </a:t>
            </a:r>
            <a:r>
              <a:rPr lang="en-US" sz="2400" dirty="0" err="1" smtClean="0"/>
              <a:t>WaterPres</a:t>
            </a:r>
            <a:r>
              <a:rPr lang="en-US" sz="2400" dirty="0" smtClean="0"/>
              <a:t> rises to or above Low, then Pressure changes to Permitted”</a:t>
            </a:r>
            <a:endParaRPr lang="pt-BR" sz="2400" dirty="0"/>
          </a:p>
        </p:txBody>
      </p:sp>
      <p:pic>
        <p:nvPicPr>
          <p:cNvPr id="1026" name="Imagem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5072074"/>
            <a:ext cx="6088714" cy="1509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42976" y="2571744"/>
            <a:ext cx="6372225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do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Mapeamento entre CNL e SCR</a:t>
            </a:r>
          </a:p>
          <a:p>
            <a:pPr lvl="1"/>
            <a:r>
              <a:rPr lang="pt-BR" dirty="0" smtClean="0"/>
              <a:t>Implicitamente a gente está chegando em </a:t>
            </a:r>
            <a:r>
              <a:rPr lang="pt-BR" dirty="0" err="1" smtClean="0"/>
              <a:t>T-Vec</a:t>
            </a:r>
            <a:endParaRPr lang="pt-BR" dirty="0" smtClean="0"/>
          </a:p>
          <a:p>
            <a:r>
              <a:rPr lang="pt-BR" dirty="0" smtClean="0"/>
              <a:t>Usar a “naturalidade” [ainda que controlada] da CNL para expressar requisitos</a:t>
            </a:r>
          </a:p>
          <a:p>
            <a:pPr lvl="1"/>
            <a:r>
              <a:rPr lang="pt-BR" dirty="0" smtClean="0"/>
              <a:t>Exigência de órgãos certificadores</a:t>
            </a:r>
          </a:p>
          <a:p>
            <a:r>
              <a:rPr lang="pt-BR" dirty="0" smtClean="0"/>
              <a:t>Ao mesmo tempo, aproveitar o poderio do SCR e suas ferramentas</a:t>
            </a:r>
          </a:p>
          <a:p>
            <a:r>
              <a:rPr lang="pt-BR" b="1" dirty="0" err="1" smtClean="0"/>
              <a:t>Implementaçao</a:t>
            </a:r>
            <a:r>
              <a:rPr lang="pt-BR" b="1" dirty="0" smtClean="0"/>
              <a:t> do modelo Y: Realizar “Teste de requisitos”</a:t>
            </a:r>
          </a:p>
          <a:p>
            <a:pPr lvl="1"/>
            <a:r>
              <a:rPr lang="pt-BR" dirty="0" smtClean="0"/>
              <a:t>Antecipação de problemas = diminuição de custos</a:t>
            </a:r>
          </a:p>
          <a:p>
            <a:r>
              <a:rPr lang="pt-BR" dirty="0" smtClean="0"/>
              <a:t>Manutenção de requisitos legados</a:t>
            </a:r>
          </a:p>
          <a:p>
            <a:r>
              <a:rPr lang="pt-BR" dirty="0" smtClean="0"/>
              <a:t>Redução do tempo nas fases de análise e validação dos requisitos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Status do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Interação quinzenal com Embraer</a:t>
            </a:r>
          </a:p>
          <a:p>
            <a:r>
              <a:rPr lang="pt-BR" dirty="0" smtClean="0"/>
              <a:t>Mapeamento do processo de Engenharia de Requisitos</a:t>
            </a:r>
          </a:p>
          <a:p>
            <a:r>
              <a:rPr lang="pt-BR" dirty="0" smtClean="0"/>
              <a:t>Análise de ferramenta produzida pela Embraer</a:t>
            </a:r>
          </a:p>
          <a:p>
            <a:r>
              <a:rPr lang="pt-BR" dirty="0" smtClean="0"/>
              <a:t>Catalogação dos principais termos</a:t>
            </a:r>
          </a:p>
          <a:p>
            <a:pPr lvl="1"/>
            <a:r>
              <a:rPr lang="pt-BR" dirty="0" smtClean="0"/>
              <a:t>verbos, atores, temas, locação, instrumentos...</a:t>
            </a:r>
          </a:p>
          <a:p>
            <a:r>
              <a:rPr lang="pt-BR" dirty="0" smtClean="0"/>
              <a:t>Identificação de ponto de integração no processo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O modelo Y é um conjunto de evoluções</a:t>
            </a:r>
          </a:p>
          <a:p>
            <a:pPr lvl="1"/>
            <a:r>
              <a:rPr lang="pt-BR" dirty="0" smtClean="0"/>
              <a:t>Arquitetura, requisitos, geração de código</a:t>
            </a:r>
          </a:p>
          <a:p>
            <a:r>
              <a:rPr lang="pt-BR" dirty="0" smtClean="0"/>
              <a:t>SCR é um método independente de </a:t>
            </a:r>
            <a:r>
              <a:rPr lang="pt-BR" dirty="0" smtClean="0"/>
              <a:t>aplicação</a:t>
            </a:r>
          </a:p>
          <a:p>
            <a:pPr lvl="1"/>
            <a:r>
              <a:rPr lang="pt-BR" dirty="0" smtClean="0"/>
              <a:t>pode </a:t>
            </a:r>
            <a:r>
              <a:rPr lang="pt-BR" dirty="0" smtClean="0"/>
              <a:t>ser empregado na especificação completa do sistema e não apenas a partes da </a:t>
            </a:r>
            <a:r>
              <a:rPr lang="pt-BR" dirty="0" smtClean="0"/>
              <a:t>especificação</a:t>
            </a:r>
          </a:p>
          <a:p>
            <a:r>
              <a:rPr lang="pt-BR" dirty="0" smtClean="0"/>
              <a:t>Ainda </a:t>
            </a:r>
            <a:r>
              <a:rPr lang="pt-BR" dirty="0" smtClean="0"/>
              <a:t>carece de um estudo para ampliação de domínios</a:t>
            </a:r>
          </a:p>
          <a:p>
            <a:r>
              <a:rPr lang="pt-BR" dirty="0" smtClean="0"/>
              <a:t>O modelo Y reduz o </a:t>
            </a:r>
            <a:r>
              <a:rPr lang="pt-BR" dirty="0" err="1" smtClean="0"/>
              <a:t>time-to-market</a:t>
            </a:r>
            <a:r>
              <a:rPr lang="pt-BR" dirty="0" smtClean="0"/>
              <a:t> e aumenta confiabilidade dos produtos</a:t>
            </a:r>
          </a:p>
          <a:p>
            <a:r>
              <a:rPr lang="pt-BR" dirty="0" smtClean="0"/>
              <a:t>É uma mudança de paradigma muito grande</a:t>
            </a:r>
          </a:p>
          <a:p>
            <a:r>
              <a:rPr lang="pt-BR" dirty="0" smtClean="0"/>
              <a:t>Ferramentas são muito caras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 x tempo...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3" descr="changing_phaseXco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71612"/>
            <a:ext cx="6082924" cy="4357718"/>
          </a:xfrm>
          <a:prstGeom prst="rect">
            <a:avLst/>
          </a:prstGeom>
          <a:noFill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08035" y="6124596"/>
            <a:ext cx="7250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sz="1400" dirty="0"/>
              <a:t>Roger </a:t>
            </a:r>
            <a:r>
              <a:rPr lang="pt-BR" sz="1400" dirty="0" err="1"/>
              <a:t>Pratt</a:t>
            </a:r>
            <a:r>
              <a:rPr lang="pt-BR" sz="1400" dirty="0"/>
              <a:t>. </a:t>
            </a:r>
            <a:r>
              <a:rPr lang="pt-BR" sz="1400" dirty="0" err="1"/>
              <a:t>Flight</a:t>
            </a:r>
            <a:r>
              <a:rPr lang="pt-BR" sz="1400" dirty="0"/>
              <a:t> </a:t>
            </a:r>
            <a:r>
              <a:rPr lang="pt-BR" sz="1400" dirty="0" err="1"/>
              <a:t>Control</a:t>
            </a:r>
            <a:r>
              <a:rPr lang="pt-BR" sz="1400" dirty="0"/>
              <a:t> Systems: </a:t>
            </a:r>
            <a:r>
              <a:rPr lang="pt-BR" sz="1400" dirty="0" err="1"/>
              <a:t>Practical</a:t>
            </a:r>
            <a:r>
              <a:rPr lang="pt-BR" sz="1400" dirty="0"/>
              <a:t> </a:t>
            </a:r>
            <a:r>
              <a:rPr lang="pt-BR" sz="1400" dirty="0" err="1"/>
              <a:t>Issues</a:t>
            </a:r>
            <a:r>
              <a:rPr lang="pt-BR" sz="1400" dirty="0"/>
              <a:t> in Design </a:t>
            </a:r>
            <a:r>
              <a:rPr lang="pt-BR" sz="1400" dirty="0" err="1"/>
              <a:t>and</a:t>
            </a:r>
            <a:r>
              <a:rPr lang="pt-BR" sz="1400" dirty="0"/>
              <a:t> </a:t>
            </a:r>
            <a:r>
              <a:rPr lang="pt-BR" sz="1400" dirty="0" err="1"/>
              <a:t>Implementation</a:t>
            </a:r>
            <a:r>
              <a:rPr lang="pt-BR" sz="1400" dirty="0"/>
              <a:t>. 2000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Contexto</a:t>
            </a:r>
            <a:endParaRPr lang="en-US" dirty="0" smtClean="0"/>
          </a:p>
          <a:p>
            <a:r>
              <a:rPr lang="en-US" dirty="0" smtClean="0"/>
              <a:t>SCR</a:t>
            </a:r>
          </a:p>
          <a:p>
            <a:r>
              <a:rPr lang="pt-BR" dirty="0" smtClean="0"/>
              <a:t>Análise </a:t>
            </a:r>
            <a:r>
              <a:rPr lang="pt-BR" dirty="0" smtClean="0"/>
              <a:t>de requisitos usando SCR</a:t>
            </a:r>
          </a:p>
          <a:p>
            <a:r>
              <a:rPr lang="pt-BR" dirty="0" smtClean="0"/>
              <a:t>Geração de casos de teste</a:t>
            </a:r>
          </a:p>
          <a:p>
            <a:pPr lvl="1"/>
            <a:r>
              <a:rPr lang="pt-BR" dirty="0" smtClean="0"/>
              <a:t>T-VEC</a:t>
            </a:r>
          </a:p>
          <a:p>
            <a:r>
              <a:rPr lang="pt-BR" dirty="0" smtClean="0"/>
              <a:t>CNL</a:t>
            </a:r>
            <a:endParaRPr lang="pt-BR" dirty="0" smtClean="0"/>
          </a:p>
          <a:p>
            <a:r>
              <a:rPr lang="pt-BR" dirty="0" smtClean="0"/>
              <a:t>Mapeamento de SCR para CNL</a:t>
            </a:r>
          </a:p>
          <a:p>
            <a:r>
              <a:rPr lang="pt-BR" dirty="0" smtClean="0"/>
              <a:t>Conclusão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 – </a:t>
            </a:r>
            <a:r>
              <a:rPr lang="pt-BR" dirty="0" err="1" smtClean="0"/>
              <a:t>Cin</a:t>
            </a:r>
            <a:r>
              <a:rPr lang="pt-BR" dirty="0" smtClean="0"/>
              <a:t> &amp; Embraer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Início: 2007</a:t>
            </a:r>
          </a:p>
          <a:p>
            <a:r>
              <a:rPr lang="pt-BR" dirty="0" smtClean="0"/>
              <a:t>Métodos formais tem sido bastante discutido e desenvolvido para sistemas </a:t>
            </a:r>
            <a:r>
              <a:rPr lang="pt-BR" dirty="0" err="1" smtClean="0"/>
              <a:t>aviônicos</a:t>
            </a:r>
            <a:endParaRPr lang="pt-BR" dirty="0" smtClean="0"/>
          </a:p>
          <a:p>
            <a:r>
              <a:rPr lang="pt-BR" dirty="0" smtClean="0"/>
              <a:t>Gerência de requisitos complexa</a:t>
            </a:r>
          </a:p>
          <a:p>
            <a:r>
              <a:rPr lang="pt-BR" dirty="0" smtClean="0"/>
              <a:t>Setup de teste muito longo (4 meses)</a:t>
            </a:r>
          </a:p>
          <a:p>
            <a:r>
              <a:rPr lang="pt-BR" dirty="0" smtClean="0"/>
              <a:t>Pouca automação em fases iniciais</a:t>
            </a:r>
          </a:p>
          <a:p>
            <a:r>
              <a:rPr lang="pt-BR" dirty="0" smtClean="0"/>
              <a:t>Linguagem com pouca legibilidade SCR</a:t>
            </a:r>
          </a:p>
          <a:p>
            <a:r>
              <a:rPr lang="pt-BR" dirty="0" smtClean="0"/>
              <a:t>Nível de exigência dos órgãos certificadores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SCR – Software </a:t>
            </a:r>
            <a:r>
              <a:rPr lang="pt-BR" dirty="0" err="1" smtClean="0"/>
              <a:t>Cost</a:t>
            </a:r>
            <a:r>
              <a:rPr lang="pt-BR" dirty="0" smtClean="0"/>
              <a:t> </a:t>
            </a:r>
            <a:r>
              <a:rPr lang="pt-BR" dirty="0" err="1" smtClean="0"/>
              <a:t>Reduction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Desenvolvida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D. </a:t>
            </a:r>
            <a:r>
              <a:rPr lang="en-US" dirty="0" err="1" smtClean="0"/>
              <a:t>Parnas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1978 no </a:t>
            </a:r>
            <a:r>
              <a:rPr lang="en-US" dirty="0" err="1" smtClean="0"/>
              <a:t>projeto</a:t>
            </a:r>
            <a:r>
              <a:rPr lang="en-US" dirty="0" smtClean="0"/>
              <a:t> A-7 Operational Flight Program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pt-BR" dirty="0" err="1" smtClean="0"/>
              <a:t>U.S.</a:t>
            </a:r>
            <a:r>
              <a:rPr lang="pt-BR" dirty="0" smtClean="0"/>
              <a:t> Naval </a:t>
            </a:r>
            <a:r>
              <a:rPr lang="pt-BR" dirty="0" err="1" smtClean="0"/>
              <a:t>Research</a:t>
            </a:r>
            <a:r>
              <a:rPr lang="pt-BR" dirty="0" smtClean="0"/>
              <a:t> </a:t>
            </a:r>
            <a:r>
              <a:rPr lang="pt-BR" dirty="0" err="1" smtClean="0"/>
              <a:t>Laboratory</a:t>
            </a:r>
            <a:endParaRPr lang="en-US" dirty="0" smtClean="0"/>
          </a:p>
          <a:p>
            <a:r>
              <a:rPr lang="en-US" dirty="0" err="1" smtClean="0"/>
              <a:t>Método</a:t>
            </a:r>
            <a:r>
              <a:rPr lang="en-US" dirty="0" smtClean="0"/>
              <a:t> formal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descrição</a:t>
            </a:r>
            <a:r>
              <a:rPr lang="en-US" dirty="0" smtClean="0"/>
              <a:t> e </a:t>
            </a:r>
            <a:r>
              <a:rPr lang="en-US" dirty="0" err="1" smtClean="0"/>
              <a:t>análise</a:t>
            </a:r>
            <a:r>
              <a:rPr lang="en-US" dirty="0" smtClean="0"/>
              <a:t> de </a:t>
            </a:r>
            <a:r>
              <a:rPr lang="en-US" dirty="0" err="1" smtClean="0"/>
              <a:t>requisitos</a:t>
            </a:r>
            <a:endParaRPr lang="pt-BR" dirty="0" smtClean="0"/>
          </a:p>
          <a:p>
            <a:pPr lvl="1"/>
            <a:r>
              <a:rPr lang="en-US" dirty="0" err="1" smtClean="0"/>
              <a:t>Notação</a:t>
            </a:r>
            <a:r>
              <a:rPr lang="en-US" dirty="0" smtClean="0"/>
              <a:t> tabular</a:t>
            </a:r>
          </a:p>
          <a:p>
            <a:pPr lvl="1"/>
            <a:r>
              <a:rPr lang="pt-BR" dirty="0" smtClean="0"/>
              <a:t>Comportamento definido por cláusulas condicionais</a:t>
            </a:r>
          </a:p>
          <a:p>
            <a:r>
              <a:rPr lang="pt-BR" dirty="0" smtClean="0"/>
              <a:t>Representação usada em larga escala para sistemas críticos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SCR – Modelo de 4 variáveis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Define quatro tipos de variáveis</a:t>
            </a:r>
          </a:p>
          <a:p>
            <a:pPr lvl="1"/>
            <a:r>
              <a:rPr lang="pt-BR" dirty="0" smtClean="0"/>
              <a:t>Monitoradas: dispositivos de entrada, sensores</a:t>
            </a:r>
          </a:p>
          <a:p>
            <a:pPr lvl="1"/>
            <a:r>
              <a:rPr lang="pt-BR" dirty="0" smtClean="0"/>
              <a:t>Controladas: dispositivos de saída, como atuadores</a:t>
            </a:r>
          </a:p>
          <a:p>
            <a:pPr lvl="1"/>
            <a:r>
              <a:rPr lang="pt-BR" dirty="0" smtClean="0"/>
              <a:t>Entrada: lidas pelos dispositivos de entrada</a:t>
            </a:r>
          </a:p>
          <a:p>
            <a:pPr lvl="1"/>
            <a:r>
              <a:rPr lang="pt-BR" dirty="0" smtClean="0"/>
              <a:t>Saída: escritas pelos dispositivos de saída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SCR – Modelo de 4 variáveis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Define as relações</a:t>
            </a:r>
          </a:p>
          <a:p>
            <a:pPr lvl="1"/>
            <a:r>
              <a:rPr lang="pt-BR" b="1" dirty="0" smtClean="0"/>
              <a:t>NAT : </a:t>
            </a:r>
            <a:r>
              <a:rPr lang="pt-BR" dirty="0" smtClean="0"/>
              <a:t>representa limitações ou restrições naturais, como por exemplo, as do ambiente do sistema ou leis físicas impostas</a:t>
            </a:r>
          </a:p>
          <a:p>
            <a:pPr lvl="1"/>
            <a:r>
              <a:rPr lang="pt-BR" b="1" dirty="0" smtClean="0"/>
              <a:t>REQ : </a:t>
            </a:r>
            <a:r>
              <a:rPr lang="pt-BR" dirty="0" smtClean="0"/>
              <a:t>restrições adicionais no sistema a ser construído como relações que o sistema mantém entre variáveis controladas e monitoradas</a:t>
            </a:r>
          </a:p>
          <a:p>
            <a:pPr lvl="1"/>
            <a:r>
              <a:rPr lang="pt-BR" b="1" dirty="0" smtClean="0"/>
              <a:t>IN: </a:t>
            </a:r>
            <a:r>
              <a:rPr lang="pt-BR" dirty="0" smtClean="0"/>
              <a:t>define a tolerância nas quantidades monitoradas como um mapeamento entre as variáveis monitoradas para variáveis de entrada </a:t>
            </a:r>
          </a:p>
          <a:p>
            <a:pPr lvl="1"/>
            <a:r>
              <a:rPr lang="pt-BR" b="1" dirty="0" smtClean="0"/>
              <a:t>OUT : </a:t>
            </a:r>
            <a:r>
              <a:rPr lang="pt-BR" dirty="0" smtClean="0"/>
              <a:t>define a tolerância nas quantidades monitoradas como um mapeamento entre as variáveis de saída para variáveis controladas</a:t>
            </a:r>
          </a:p>
          <a:p>
            <a:pPr lvl="1"/>
            <a:r>
              <a:rPr lang="pt-BR" b="1" dirty="0" smtClean="0"/>
              <a:t>SOFT: </a:t>
            </a:r>
            <a:r>
              <a:rPr lang="pt-BR" dirty="0" smtClean="0"/>
              <a:t>ponte entre variáveis de entrada e saída e o software  </a:t>
            </a:r>
            <a:endParaRPr lang="pt-BR" b="1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SCR – Modelo de 4 variáveis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8703" y="3000372"/>
            <a:ext cx="812605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639</TotalTime>
  <Words>1155</Words>
  <Application>Microsoft Office PowerPoint</Application>
  <PresentationFormat>Apresentação na tela (4:3)</PresentationFormat>
  <Paragraphs>180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Verve</vt:lpstr>
      <vt:lpstr>Processo de especificação, análise e validação de requisitos usando SCR e CNL</vt:lpstr>
      <vt:lpstr>Motivação</vt:lpstr>
      <vt:lpstr>Custo x tempo...</vt:lpstr>
      <vt:lpstr>Agenda</vt:lpstr>
      <vt:lpstr>Contexto – Cin &amp; Embraer</vt:lpstr>
      <vt:lpstr>SCR – Software Cost Reduction</vt:lpstr>
      <vt:lpstr>SCR – Modelo de 4 variáveis</vt:lpstr>
      <vt:lpstr>SCR – Modelo de 4 variáveis</vt:lpstr>
      <vt:lpstr>SCR – Modelo de 4 variáveis</vt:lpstr>
      <vt:lpstr>SCR - Exemplo</vt:lpstr>
      <vt:lpstr>SCR - Exemplo</vt:lpstr>
      <vt:lpstr>SCR – Toolset para análise de requisitos</vt:lpstr>
      <vt:lpstr>Specification Editor</vt:lpstr>
      <vt:lpstr>Dependency Graph Browser (DGB) </vt:lpstr>
      <vt:lpstr>Consistency Checker</vt:lpstr>
      <vt:lpstr>Model Checker e TAME Theorem Prover </vt:lpstr>
      <vt:lpstr>Invariant Generator</vt:lpstr>
      <vt:lpstr>SALSA</vt:lpstr>
      <vt:lpstr>Mapeamento de SCR para T-Vec</vt:lpstr>
      <vt:lpstr>Processo SCR para T-Vec</vt:lpstr>
      <vt:lpstr>Passos</vt:lpstr>
      <vt:lpstr>CNL</vt:lpstr>
      <vt:lpstr>CNL</vt:lpstr>
      <vt:lpstr>Mapeamento de SCR para CNL</vt:lpstr>
      <vt:lpstr>Mapeamento de SCR para CNL</vt:lpstr>
      <vt:lpstr>Mapeamento de SCR para CNL</vt:lpstr>
      <vt:lpstr>Objetivos do trabalho</vt:lpstr>
      <vt:lpstr>Status do trabalho</vt:lpstr>
      <vt:lpstr>Conclusão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Ciclo de desenvolvimento para sistemas críticos</dc:title>
  <dc:creator>Farley</dc:creator>
  <cp:lastModifiedBy>Adriano Gomes</cp:lastModifiedBy>
  <cp:revision>78</cp:revision>
  <dcterms:created xsi:type="dcterms:W3CDTF">2008-10-17T00:29:28Z</dcterms:created>
  <dcterms:modified xsi:type="dcterms:W3CDTF">2008-12-01T19:02:07Z</dcterms:modified>
</cp:coreProperties>
</file>