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0" r:id="rId9"/>
    <p:sldId id="262" r:id="rId10"/>
    <p:sldId id="265" r:id="rId11"/>
    <p:sldId id="282" r:id="rId12"/>
    <p:sldId id="283" r:id="rId13"/>
    <p:sldId id="284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85" r:id="rId26"/>
    <p:sldId id="281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van Ferreira" initials="NF" lastIdx="1" clrIdx="0">
    <p:extLst>
      <p:ext uri="{19B8F6BF-5375-455C-9EA6-DF929625EA0E}">
        <p15:presenceInfo xmlns:p15="http://schemas.microsoft.com/office/powerpoint/2012/main" userId="92a76326312fbe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5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D53F-592F-4190-9582-0EFC7933029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88F9-9DAF-4A2C-85AB-7DB18C6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localhost:8000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localhost:8000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ed.com/talks/hans_rosling_shows_the_best_stats_you_ve_ever_seen?language=en#t-19143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imeo.com/845232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ocalhost:8000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Visualização de Dados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Nivan Ferreira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visualizar?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“Today's first task is </a:t>
            </a:r>
            <a:r>
              <a:rPr lang="en-US" b="1" dirty="0" smtClean="0"/>
              <a:t>not</a:t>
            </a:r>
            <a:r>
              <a:rPr lang="en-US" dirty="0" smtClean="0"/>
              <a:t> to invent wholly new [graphical] techniques, </a:t>
            </a:r>
            <a:r>
              <a:rPr lang="en-US" b="1" dirty="0" smtClean="0"/>
              <a:t>though these are needed</a:t>
            </a:r>
            <a:r>
              <a:rPr lang="en-US" dirty="0" smtClean="0"/>
              <a:t>. Rather we need most vitally to </a:t>
            </a:r>
            <a:r>
              <a:rPr lang="en-US" b="1" dirty="0" smtClean="0"/>
              <a:t>recognize</a:t>
            </a:r>
            <a:r>
              <a:rPr lang="en-US" dirty="0" smtClean="0"/>
              <a:t> and </a:t>
            </a:r>
            <a:r>
              <a:rPr lang="en-US" b="1" dirty="0" smtClean="0"/>
              <a:t>reorganize</a:t>
            </a:r>
            <a:r>
              <a:rPr lang="en-US" dirty="0" smtClean="0"/>
              <a:t> the </a:t>
            </a:r>
            <a:r>
              <a:rPr lang="en-US" b="1" dirty="0" smtClean="0"/>
              <a:t>essentials</a:t>
            </a:r>
            <a:r>
              <a:rPr lang="en-US" dirty="0" smtClean="0"/>
              <a:t> of </a:t>
            </a:r>
            <a:r>
              <a:rPr lang="en-US" b="1" dirty="0" smtClean="0"/>
              <a:t>old techniques</a:t>
            </a:r>
            <a:r>
              <a:rPr lang="en-US" dirty="0" smtClean="0"/>
              <a:t>, to make easy their </a:t>
            </a:r>
            <a:r>
              <a:rPr lang="en-US" b="1" dirty="0" smtClean="0"/>
              <a:t>assembly in new ways</a:t>
            </a:r>
            <a:r>
              <a:rPr lang="en-US" dirty="0" smtClean="0"/>
              <a:t>, and to </a:t>
            </a:r>
            <a:r>
              <a:rPr lang="en-US" b="1" dirty="0" smtClean="0"/>
              <a:t>modify their external appearances </a:t>
            </a:r>
            <a:r>
              <a:rPr lang="en-US" dirty="0" smtClean="0"/>
              <a:t>to fit the new opportunities.”</a:t>
            </a:r>
            <a:endParaRPr lang="pt-BR" dirty="0"/>
          </a:p>
          <a:p>
            <a:pPr marL="0" indent="0" algn="r">
              <a:buNone/>
            </a:pPr>
            <a:r>
              <a:rPr lang="pt-BR" sz="2400" dirty="0" smtClean="0"/>
              <a:t>Jonh Tukey</a:t>
            </a:r>
          </a:p>
          <a:p>
            <a:pPr marL="0" indent="0" algn="r">
              <a:buNone/>
            </a:pPr>
            <a:r>
              <a:rPr lang="pt-BR" sz="2400" dirty="0" smtClean="0"/>
              <a:t>The Future of Data Analysis, 1962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#0: InfoVis Mantra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“Overview first, </a:t>
            </a:r>
          </a:p>
          <a:p>
            <a:pPr marL="0" indent="0" algn="ctr">
              <a:buNone/>
            </a:pPr>
            <a:r>
              <a:rPr lang="en-US" sz="6000" dirty="0" smtClean="0"/>
              <a:t>zoom and filter, </a:t>
            </a:r>
          </a:p>
          <a:p>
            <a:pPr marL="0" indent="0" algn="ctr">
              <a:buNone/>
            </a:pPr>
            <a:r>
              <a:rPr lang="en-US" sz="6000" dirty="0" smtClean="0"/>
              <a:t>then details on demand.”</a:t>
            </a:r>
            <a:endParaRPr lang="en-US" sz="6000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Ben </a:t>
            </a:r>
            <a:r>
              <a:rPr lang="en-US" sz="2000" dirty="0" err="1" smtClean="0"/>
              <a:t>Schneiderman</a:t>
            </a:r>
            <a:r>
              <a:rPr lang="en-US" sz="2000" dirty="0" smtClean="0"/>
              <a:t>, “The eyes have it: A task by data type taxonomy for information visualization” Visual Languages,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74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#0: InfoVis Mantra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“Overview first, </a:t>
            </a:r>
          </a:p>
          <a:p>
            <a:pPr marL="0" indent="0" algn="ctr">
              <a:buNone/>
            </a:pPr>
            <a:r>
              <a:rPr lang="en-US" sz="6000" dirty="0" smtClean="0"/>
              <a:t>zoom and filter, </a:t>
            </a:r>
          </a:p>
          <a:p>
            <a:pPr marL="0" indent="0" algn="ctr">
              <a:buNone/>
            </a:pPr>
            <a:r>
              <a:rPr lang="en-US" sz="6000" dirty="0" smtClean="0"/>
              <a:t>then details on demand.”</a:t>
            </a:r>
            <a:endParaRPr lang="en-US" sz="6000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Ben </a:t>
            </a:r>
            <a:r>
              <a:rPr lang="en-US" sz="2000" dirty="0" err="1" smtClean="0"/>
              <a:t>Schneiderman</a:t>
            </a:r>
            <a:r>
              <a:rPr lang="en-US" sz="2000" dirty="0" smtClean="0"/>
              <a:t>, “The eyes have it: A task by data type taxonomy for information visualization” Visual Languages,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33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#0: InfoVis Mantra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“Overview first, </a:t>
            </a:r>
          </a:p>
          <a:p>
            <a:pPr marL="0" indent="0" algn="ctr">
              <a:buNone/>
            </a:pPr>
            <a:r>
              <a:rPr lang="en-US" sz="6000" dirty="0" smtClean="0"/>
              <a:t>zoom and filter, </a:t>
            </a:r>
          </a:p>
          <a:p>
            <a:pPr marL="0" indent="0" algn="ctr">
              <a:buNone/>
            </a:pPr>
            <a:r>
              <a:rPr lang="en-US" sz="6000" dirty="0" smtClean="0"/>
              <a:t>then details on demand.”</a:t>
            </a:r>
            <a:endParaRPr lang="en-US" sz="6000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Ben </a:t>
            </a:r>
            <a:r>
              <a:rPr lang="en-US" sz="2000" dirty="0" err="1" smtClean="0"/>
              <a:t>Schneiderman</a:t>
            </a:r>
            <a:r>
              <a:rPr lang="en-US" sz="2000" dirty="0" smtClean="0"/>
              <a:t>, “The eyes have it: A task by data type taxonomy for information visualization” Visual Languages,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38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Opção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06" y="1330655"/>
            <a:ext cx="7244987" cy="51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Cautela no Uso do 3D</a:t>
            </a:r>
          </a:p>
          <a:p>
            <a:pPr lvl="1"/>
            <a:r>
              <a:rPr lang="pt-BR" dirty="0" smtClean="0"/>
              <a:t>Disparidade da “Profundidade”</a:t>
            </a:r>
          </a:p>
          <a:p>
            <a:pPr lvl="1"/>
            <a:r>
              <a:rPr lang="pt-BR" dirty="0" smtClean="0"/>
              <a:t>Navegação e Oclusão</a:t>
            </a:r>
          </a:p>
          <a:p>
            <a:pPr lvl="1"/>
            <a:r>
              <a:rPr lang="pt-BR" dirty="0" smtClean="0"/>
              <a:t>Distorção Perspectiva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Cautela no Uso do 3D</a:t>
            </a:r>
          </a:p>
          <a:p>
            <a:pPr lvl="1"/>
            <a:r>
              <a:rPr lang="pt-BR" dirty="0" smtClean="0"/>
              <a:t>Disparidade da “Profundidade”</a:t>
            </a:r>
          </a:p>
          <a:p>
            <a:pPr lvl="1"/>
            <a:r>
              <a:rPr lang="pt-BR" dirty="0" smtClean="0"/>
              <a:t>Navegação e Oclusão</a:t>
            </a:r>
          </a:p>
          <a:p>
            <a:pPr lvl="1"/>
            <a:r>
              <a:rPr lang="pt-BR" dirty="0" smtClean="0"/>
              <a:t>Distorção Perspectiva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67" y="3593793"/>
            <a:ext cx="9204476" cy="32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Cautela no Uso do 3D</a:t>
            </a:r>
          </a:p>
          <a:p>
            <a:pPr lvl="1"/>
            <a:r>
              <a:rPr lang="pt-BR" dirty="0" smtClean="0"/>
              <a:t>Disparidade da “Profundidade”</a:t>
            </a:r>
          </a:p>
          <a:p>
            <a:pPr lvl="1"/>
            <a:r>
              <a:rPr lang="pt-BR" dirty="0" smtClean="0"/>
              <a:t>Navegação e Oclusão</a:t>
            </a:r>
          </a:p>
          <a:p>
            <a:pPr lvl="1"/>
            <a:r>
              <a:rPr lang="pt-BR" dirty="0" smtClean="0"/>
              <a:t>Distorção Perspectiva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4" y="1531838"/>
            <a:ext cx="7604851" cy="4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Cautela no Uso do 3D</a:t>
            </a:r>
          </a:p>
          <a:p>
            <a:pPr lvl="1"/>
            <a:r>
              <a:rPr lang="pt-BR" dirty="0" smtClean="0"/>
              <a:t>Disparidade da “Profundidade”</a:t>
            </a:r>
          </a:p>
          <a:p>
            <a:pPr lvl="1"/>
            <a:r>
              <a:rPr lang="pt-BR" dirty="0" smtClean="0"/>
              <a:t>Navegação e Oclusão</a:t>
            </a:r>
          </a:p>
          <a:p>
            <a:pPr lvl="1"/>
            <a:r>
              <a:rPr lang="pt-BR" dirty="0" smtClean="0"/>
              <a:t>Distorção Perspectiva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8" y="2165915"/>
            <a:ext cx="11046684" cy="33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3D é recomendado para problemas onde forma geométrica é importante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60" y="3374835"/>
            <a:ext cx="4842876" cy="2802128"/>
          </a:xfrm>
          <a:prstGeom prst="rect">
            <a:avLst/>
          </a:prstGeom>
        </p:spPr>
      </p:pic>
      <p:pic>
        <p:nvPicPr>
          <p:cNvPr id="2050" name="Picture 2" descr="http://www.vacet.org/gallery/images_video/AMRVolR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8" y="2874638"/>
            <a:ext cx="3646583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até agora?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Abstrações de Dados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Introdução à perceção</a:t>
            </a: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49" y="1344898"/>
            <a:ext cx="5543384" cy="253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17" y="4239744"/>
            <a:ext cx="5687596" cy="38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Opção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06" y="1330655"/>
            <a:ext cx="7244987" cy="5104020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669012">
            <a:off x="3581510" y="1117431"/>
            <a:ext cx="5530468" cy="5530468"/>
          </a:xfrm>
          <a:prstGeom prst="plus">
            <a:avLst>
              <a:gd name="adj" fmla="val 387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 to the Drawing Board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92" y="2563525"/>
            <a:ext cx="4072861" cy="4004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609" y="2879188"/>
            <a:ext cx="4775799" cy="381408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706269" y="4336869"/>
            <a:ext cx="2230108" cy="5225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 to the Drawing Board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Queremos comparar diversas séries-temporais 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58870" y="2616643"/>
            <a:ext cx="3994849" cy="4241357"/>
            <a:chOff x="662930" y="2496057"/>
            <a:chExt cx="3994849" cy="4241357"/>
          </a:xfrm>
        </p:grpSpPr>
        <p:grpSp>
          <p:nvGrpSpPr>
            <p:cNvPr id="20" name="Group 19"/>
            <p:cNvGrpSpPr/>
            <p:nvPr/>
          </p:nvGrpSpPr>
          <p:grpSpPr>
            <a:xfrm>
              <a:off x="662930" y="2496057"/>
              <a:ext cx="3994849" cy="3872025"/>
              <a:chOff x="506176" y="2393303"/>
              <a:chExt cx="3994849" cy="387202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52104" y="2393303"/>
                <a:ext cx="3948921" cy="1896226"/>
                <a:chOff x="552104" y="2393303"/>
                <a:chExt cx="3948921" cy="1896226"/>
              </a:xfrm>
            </p:grpSpPr>
            <p:pic>
              <p:nvPicPr>
                <p:cNvPr id="8" name="Picture 7">
                  <a:hlinkClick r:id="rId3"/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104" y="2393303"/>
                  <a:ext cx="1928533" cy="1896226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hlinkClick r:id="rId3"/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72492" y="2393303"/>
                  <a:ext cx="1928533" cy="1896226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506176" y="4369102"/>
                <a:ext cx="3948921" cy="1896226"/>
                <a:chOff x="552104" y="2393303"/>
                <a:chExt cx="3948921" cy="1896226"/>
              </a:xfrm>
            </p:grpSpPr>
            <p:pic>
              <p:nvPicPr>
                <p:cNvPr id="12" name="Picture 11">
                  <a:hlinkClick r:id="rId3"/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104" y="2393303"/>
                  <a:ext cx="1928533" cy="1896226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hlinkClick r:id="rId3"/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72492" y="2393303"/>
                  <a:ext cx="1928533" cy="1896226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TextBox 20"/>
            <p:cNvSpPr txBox="1"/>
            <p:nvPr/>
          </p:nvSpPr>
          <p:spPr>
            <a:xfrm>
              <a:off x="929640" y="6368082"/>
              <a:ext cx="301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Justaposição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67165" y="3577070"/>
            <a:ext cx="3015343" cy="2400495"/>
            <a:chOff x="7744086" y="3523743"/>
            <a:chExt cx="3015343" cy="2400495"/>
          </a:xfrm>
        </p:grpSpPr>
        <p:sp>
          <p:nvSpPr>
            <p:cNvPr id="36" name="TextBox 35"/>
            <p:cNvSpPr txBox="1"/>
            <p:nvPr/>
          </p:nvSpPr>
          <p:spPr>
            <a:xfrm>
              <a:off x="7744086" y="5554906"/>
              <a:ext cx="301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Mesmo Plot</a:t>
              </a:r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211291" y="3523743"/>
              <a:ext cx="1928533" cy="1896226"/>
              <a:chOff x="6604560" y="3523743"/>
              <a:chExt cx="1928533" cy="1896226"/>
            </a:xfrm>
          </p:grpSpPr>
          <p:pic>
            <p:nvPicPr>
              <p:cNvPr id="23" name="Picture 22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4560" y="3523743"/>
                <a:ext cx="1928533" cy="1896226"/>
              </a:xfrm>
              <a:prstGeom prst="rect">
                <a:avLst/>
              </a:prstGeom>
            </p:spPr>
          </p:pic>
          <p:cxnSp>
            <p:nvCxnSpPr>
              <p:cNvPr id="27" name="Curved Connector 26"/>
              <p:cNvCxnSpPr/>
              <p:nvPr/>
            </p:nvCxnSpPr>
            <p:spPr>
              <a:xfrm flipV="1">
                <a:off x="6604560" y="4001294"/>
                <a:ext cx="1559726" cy="688272"/>
              </a:xfrm>
              <a:prstGeom prst="curved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flipV="1">
                <a:off x="6756960" y="4153694"/>
                <a:ext cx="1559726" cy="688272"/>
              </a:xfrm>
              <a:prstGeom prst="curvedConnector3">
                <a:avLst>
                  <a:gd name="adj1" fmla="val 835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/>
              <p:cNvCxnSpPr/>
              <p:nvPr/>
            </p:nvCxnSpPr>
            <p:spPr>
              <a:xfrm flipV="1">
                <a:off x="6865164" y="3809558"/>
                <a:ext cx="1559726" cy="688272"/>
              </a:xfrm>
              <a:prstGeom prst="curvedConnector3">
                <a:avLst>
                  <a:gd name="adj1" fmla="val 12312"/>
                </a:avLst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/>
              <p:nvPr/>
            </p:nvCxnSpPr>
            <p:spPr>
              <a:xfrm flipV="1">
                <a:off x="6811062" y="4614763"/>
                <a:ext cx="1559726" cy="688272"/>
              </a:xfrm>
              <a:prstGeom prst="curvedConnector3">
                <a:avLst>
                  <a:gd name="adj1" fmla="val 61725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8673506" y="5573808"/>
            <a:ext cx="3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Animações</a:t>
            </a:r>
            <a:endParaRPr lang="en-US" dirty="0"/>
          </a:p>
        </p:txBody>
      </p:sp>
      <p:pic>
        <p:nvPicPr>
          <p:cNvPr id="42" name="Picture 4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711" y="3542645"/>
            <a:ext cx="1928533" cy="1896226"/>
          </a:xfrm>
          <a:prstGeom prst="rect">
            <a:avLst/>
          </a:prstGeom>
        </p:spPr>
      </p:pic>
      <p:cxnSp>
        <p:nvCxnSpPr>
          <p:cNvPr id="46" name="Curved Connector 45"/>
          <p:cNvCxnSpPr/>
          <p:nvPr/>
        </p:nvCxnSpPr>
        <p:spPr>
          <a:xfrm flipV="1">
            <a:off x="9347213" y="4633665"/>
            <a:ext cx="1559726" cy="688272"/>
          </a:xfrm>
          <a:prstGeom prst="curvedConnector3">
            <a:avLst>
              <a:gd name="adj1" fmla="val 61725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9333487" y="4135532"/>
            <a:ext cx="1559726" cy="688272"/>
          </a:xfrm>
          <a:prstGeom prst="curvedConnector3">
            <a:avLst>
              <a:gd name="adj1" fmla="val 12312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9253264" y="4245347"/>
            <a:ext cx="1559726" cy="688272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9253264" y="3772418"/>
            <a:ext cx="1559726" cy="688272"/>
          </a:xfrm>
          <a:prstGeom prst="curvedConnector3">
            <a:avLst>
              <a:gd name="adj1" fmla="val 835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Rule of Thumb #2: Visão Preferível a Memória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s://pi.tedcdn.com/r/pe.tedcdn.com/images/ted/88407_800x600.jpg?cb=05112016&amp;quality=89&amp;w=8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39" y="1639723"/>
            <a:ext cx="6297521" cy="47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 to the Drawing Board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31" y="1667834"/>
            <a:ext cx="6701506" cy="51901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22914" y="3108960"/>
            <a:ext cx="4728755" cy="1658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O que fazer agora?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Ideia: Sumarizar Dados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65253"/>
            <a:ext cx="2692210" cy="2330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59885" y="173726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Clustering</a:t>
            </a:r>
          </a:p>
          <a:p>
            <a:pPr lvl="1"/>
            <a:r>
              <a:rPr lang="pt-BR" dirty="0" smtClean="0"/>
              <a:t>Agrupar séries-temporais semelhantes</a:t>
            </a:r>
          </a:p>
          <a:p>
            <a:pPr lvl="1"/>
            <a:r>
              <a:rPr lang="pt-BR" dirty="0" smtClean="0"/>
              <a:t>Clustering Hierárquico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31029"/>
            <a:ext cx="4053199" cy="3344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435" y="3262695"/>
            <a:ext cx="6638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6" y="1377713"/>
            <a:ext cx="7804104" cy="4799250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73" y="3794461"/>
            <a:ext cx="6502582" cy="3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 Analytics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r>
              <a:rPr lang="pt-BR" sz="5400" dirty="0" smtClean="0"/>
              <a:t>Vis + Stats + ML é uma boa ideia!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7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de design de um sistema de visualização interativa de dados</a:t>
            </a:r>
          </a:p>
          <a:p>
            <a:r>
              <a:rPr lang="pt-BR" i="1" dirty="0" smtClean="0"/>
              <a:t>Rules of Thumb</a:t>
            </a:r>
            <a:r>
              <a:rPr lang="pt-BR" dirty="0" smtClean="0"/>
              <a:t> para design</a:t>
            </a:r>
            <a:endParaRPr lang="pt-BR" i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5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 o Processo de Design?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075" y="1881981"/>
            <a:ext cx="48958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Cenário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Imagine que uma determinada empresa gostaria de entender como seus funcionários estão usando a infra-estrutura da empresa</a:t>
            </a:r>
          </a:p>
          <a:p>
            <a:r>
              <a:rPr lang="pt-BR" dirty="0" smtClean="0"/>
              <a:t>Para tanto dados sobre o número de empregados dentro do prédio é monitorado hora a hora por um ano inteiro</a:t>
            </a:r>
          </a:p>
          <a:p>
            <a:r>
              <a:rPr lang="pt-BR" dirty="0" smtClean="0"/>
              <a:t>O que você poderia fazer com esses dados? Como você faria uma análise? Como você usaria visualização?</a:t>
            </a:r>
          </a:p>
        </p:txBody>
      </p:sp>
    </p:spTree>
    <p:extLst>
      <p:ext uri="{BB962C8B-B14F-4D97-AF65-F5344CB8AC3E}">
        <p14:creationId xmlns:p14="http://schemas.microsoft.com/office/powerpoint/2010/main" val="41764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Passo: Entender os Dados (O quê)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1178805"/>
            <a:ext cx="2692210" cy="23308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59885" y="1124687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Passo: Entender os Dados (O quê)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são simples: Uma série-temporal simples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089" y="2699131"/>
            <a:ext cx="4072861" cy="40046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51813" y="2776249"/>
                <a:ext cx="6256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13" y="2776249"/>
                <a:ext cx="625666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499790" y="1124687"/>
            <a:ext cx="2692210" cy="2384922"/>
            <a:chOff x="9499790" y="1124687"/>
            <a:chExt cx="2692210" cy="2384922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99790" y="1178805"/>
              <a:ext cx="2692210" cy="2330804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9859885" y="1124687"/>
              <a:ext cx="1972020" cy="82626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8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Já Sei!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não somente plotar a time-series?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2" y="3764465"/>
            <a:ext cx="11744956" cy="47365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90" y="1178805"/>
            <a:ext cx="2692210" cy="23308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59885" y="2799251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95" y="127033"/>
            <a:ext cx="10703805" cy="1325563"/>
          </a:xfrm>
        </p:spPr>
        <p:txBody>
          <a:bodyPr/>
          <a:lstStyle/>
          <a:p>
            <a:r>
              <a:rPr lang="pt-BR" dirty="0" smtClean="0"/>
              <a:t>Segundo Passo: Entender as Tarefas (Para quê)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 tipo de perguntas podemos fazer sobre esses dados?</a:t>
            </a:r>
          </a:p>
          <a:p>
            <a:r>
              <a:rPr lang="pt-BR" dirty="0" smtClean="0"/>
              <a:t>Como elas influenciariam a sua visualização de dados?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995" y="3444942"/>
            <a:ext cx="1130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Alto Nível: Como se dá o uso do prédio pelos funcionários? Gostaria de entender por motivos de otimizar o uso de energia no meu prédio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95" y="4395453"/>
            <a:ext cx="1130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Médio Nível: Jornadas de trabalho são de horas como ciclos em dias, então temos que visualizar os dados por dia e tentar investigar o quão uniforme as jornadas de trabalho são durante o ano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95" y="5681461"/>
            <a:ext cx="1130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Baixo Nível: Um sistema de visualização para comparar um numéro considerável (365) séries temporais pequenas (24 pontos)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077" y="1054381"/>
            <a:ext cx="2692210" cy="23308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047172" y="1806650"/>
            <a:ext cx="1972020" cy="82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615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Visualização de Dados</vt:lpstr>
      <vt:lpstr>O que vimos até agora?</vt:lpstr>
      <vt:lpstr>Hoje</vt:lpstr>
      <vt:lpstr>Como Funciona o Processo de Design?</vt:lpstr>
      <vt:lpstr>Um Cenário </vt:lpstr>
      <vt:lpstr>Primeiro Passo: Entender os Dados (O quê)</vt:lpstr>
      <vt:lpstr>Primeiro Passo: Entender os Dados (O quê)</vt:lpstr>
      <vt:lpstr>Já Sei!</vt:lpstr>
      <vt:lpstr>Segundo Passo: Entender as Tarefas (Para quê)</vt:lpstr>
      <vt:lpstr>Como visualizar?</vt:lpstr>
      <vt:lpstr>Rule of Thumb #0: InfoVis Mantra</vt:lpstr>
      <vt:lpstr>Rule of Thumb #0: InfoVis Mantra</vt:lpstr>
      <vt:lpstr>Rule of Thumb #0: InfoVis Mantra</vt:lpstr>
      <vt:lpstr>Uma Opção</vt:lpstr>
      <vt:lpstr>Rule of Thumb #1</vt:lpstr>
      <vt:lpstr>Rule of Thumb #1</vt:lpstr>
      <vt:lpstr>Rule of Thumb #1</vt:lpstr>
      <vt:lpstr>Rule of Thumb #1</vt:lpstr>
      <vt:lpstr>Rule of Thumb #1</vt:lpstr>
      <vt:lpstr>Uma Opção</vt:lpstr>
      <vt:lpstr>Back to the Drawing Board</vt:lpstr>
      <vt:lpstr>Back to the Drawing Board</vt:lpstr>
      <vt:lpstr>Rule of Thumb #2: Visão Preferível a Memória</vt:lpstr>
      <vt:lpstr>Back to the Drawing Board</vt:lpstr>
      <vt:lpstr>Ideia: Sumarizar Dados</vt:lpstr>
      <vt:lpstr>Solução</vt:lpstr>
      <vt:lpstr>Visual Analytics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Visualização de Dados</dc:title>
  <dc:creator>Nivan Ferreira</dc:creator>
  <cp:lastModifiedBy>Nivan Ferreira</cp:lastModifiedBy>
  <cp:revision>27</cp:revision>
  <dcterms:created xsi:type="dcterms:W3CDTF">2016-09-05T21:13:18Z</dcterms:created>
  <dcterms:modified xsi:type="dcterms:W3CDTF">2016-09-06T12:39:16Z</dcterms:modified>
</cp:coreProperties>
</file>