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76" r:id="rId9"/>
    <p:sldId id="264" r:id="rId10"/>
    <p:sldId id="266" r:id="rId11"/>
    <p:sldId id="265" r:id="rId12"/>
    <p:sldId id="267" r:id="rId13"/>
    <p:sldId id="268" r:id="rId14"/>
    <p:sldId id="274" r:id="rId15"/>
    <p:sldId id="269" r:id="rId16"/>
    <p:sldId id="270" r:id="rId17"/>
    <p:sldId id="271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9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5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3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E76DC-BFB3-4212-AA22-16DBBF1088F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73F1-83A8-4787-850E-BE77D595F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Visualização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Marcas e Canais Visuais</a:t>
            </a:r>
          </a:p>
          <a:p>
            <a:r>
              <a:rPr lang="pt-BR" dirty="0" smtClean="0"/>
              <a:t>(Alguns slides de Tamara Munzner, Carlos Scheidegger, David Koop)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Experimentos de Cleveland and McGill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35" y="2126987"/>
            <a:ext cx="10020930" cy="47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Canais Visuais – Segundo CM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35" y="1565202"/>
            <a:ext cx="8504729" cy="50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Canais Visuais – Segundo CM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92" y="1374570"/>
            <a:ext cx="7049815" cy="4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Aplicação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www.infragistics.com/community/cfs-filesystemfile.ashx/__key/CommunityServer.Blogs.Components.WeblogFiles/tim_5F00_brock/0624.pi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188"/>
            <a:ext cx="10459165" cy="43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" y="6385052"/>
            <a:ext cx="1203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http://www.infragistics.com/community/blogs/tim_brock/archive/2015/01/22/should-i-choose-a-pie-chart-or-a-bar-chart.aspx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Aplicação - Cartogramas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48" y="6385052"/>
            <a:ext cx="1203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http://www-personal.umich.edu/~mejn/election/2012/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49" y="1388425"/>
            <a:ext cx="7499302" cy="46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Jock Mackinlay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Primeiro sistema automático</a:t>
            </a:r>
            <a:br>
              <a:rPr lang="pt-BR" dirty="0" smtClean="0"/>
            </a:br>
            <a:r>
              <a:rPr lang="pt-BR" dirty="0" smtClean="0"/>
              <a:t>para fazer design de visualizações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baseado na percepção humana</a:t>
            </a:r>
          </a:p>
          <a:p>
            <a:r>
              <a:rPr lang="pt-BR" dirty="0" smtClean="0"/>
              <a:t>Eventualmente se tornou a base</a:t>
            </a:r>
            <a:br>
              <a:rPr lang="pt-BR" dirty="0" smtClean="0"/>
            </a:br>
            <a:r>
              <a:rPr lang="pt-BR" dirty="0" smtClean="0"/>
              <a:t>do Tableau (única empresa na</a:t>
            </a:r>
            <a:br>
              <a:rPr lang="pt-BR" dirty="0" smtClean="0"/>
            </a:br>
            <a:r>
              <a:rPr lang="pt-BR" dirty="0" smtClean="0"/>
              <a:t>casa do Bilhão em valor de </a:t>
            </a:r>
            <a:br>
              <a:rPr lang="pt-BR" dirty="0" smtClean="0"/>
            </a:br>
            <a:r>
              <a:rPr lang="pt-BR" dirty="0" smtClean="0"/>
              <a:t>mercado na área de vis)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9789"/>
            <a:ext cx="6248400" cy="49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Combinações de Canais Visuais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0" y="2646578"/>
            <a:ext cx="11714820" cy="20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Combinações de Canais Visuais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Será que humanos percebem combinações de canais visuais como uma combinação?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99" y="2802226"/>
            <a:ext cx="9811784" cy="32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Combinações de Canais Visuais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Será que humanos percebem combinações de canais visuais como uma combinação?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37" y="2784843"/>
            <a:ext cx="7219326" cy="39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Perceção Relativa vs Absoluta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perceção humana é fundamentalmente relativa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10" y="2411731"/>
            <a:ext cx="5430380" cy="42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Estímulo vs Perceção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ps-dc.org/wp-content/uploads/2014/10/Halloween-Candy-815x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2105927"/>
            <a:ext cx="5056378" cy="379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ites.create-cdn.net/siteimages/22/6/0/226022/4669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97" y="2241433"/>
            <a:ext cx="5654167" cy="35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de História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pt-BR" dirty="0" smtClean="0"/>
          </a:p>
          <a:p>
            <a:endParaRPr lang="en-US" dirty="0" smtClean="0"/>
          </a:p>
          <a:p>
            <a:r>
              <a:rPr lang="en-US" dirty="0" smtClean="0"/>
              <a:t>Gustav Fechner, 1801–1887 </a:t>
            </a:r>
          </a:p>
          <a:p>
            <a:r>
              <a:rPr lang="en-US" dirty="0" err="1" smtClean="0"/>
              <a:t>Fundador</a:t>
            </a:r>
            <a:r>
              <a:rPr lang="en-US" dirty="0" smtClean="0"/>
              <a:t> da </a:t>
            </a:r>
            <a:r>
              <a:rPr lang="en-US" dirty="0" err="1" smtClean="0"/>
              <a:t>Psicofísica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da </a:t>
            </a:r>
            <a:r>
              <a:rPr lang="en-US" dirty="0" err="1" smtClean="0"/>
              <a:t>relação</a:t>
            </a:r>
            <a:r>
              <a:rPr lang="en-US" dirty="0" smtClean="0"/>
              <a:t> entre </a:t>
            </a:r>
            <a:r>
              <a:rPr lang="en-US" dirty="0" err="1" smtClean="0"/>
              <a:t>estímulo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 e a </a:t>
            </a:r>
            <a:r>
              <a:rPr lang="en-US" dirty="0" err="1" smtClean="0"/>
              <a:t>sensação</a:t>
            </a:r>
            <a:r>
              <a:rPr lang="en-US" dirty="0" smtClean="0"/>
              <a:t> (</a:t>
            </a:r>
            <a:r>
              <a:rPr lang="en-US" dirty="0" err="1" smtClean="0"/>
              <a:t>percepção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https://upload.wikimedia.org/wikipedia/commons/a/ae/Gustav_Fech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95" y="218944"/>
            <a:ext cx="3126595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de Fechner-Weber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pt-BR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32" y="1935353"/>
            <a:ext cx="4571735" cy="2838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271" y="4998531"/>
            <a:ext cx="108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 </a:t>
            </a:r>
            <a:r>
              <a:rPr lang="en-US" sz="2800" i="1" dirty="0"/>
              <a:t>Just-noticeable </a:t>
            </a:r>
            <a:r>
              <a:rPr lang="en-US" sz="2800" i="1" dirty="0" smtClean="0"/>
              <a:t>difference </a:t>
            </a:r>
            <a:r>
              <a:rPr lang="en-US" sz="2800" dirty="0" smtClean="0"/>
              <a:t>é </a:t>
            </a:r>
            <a:r>
              <a:rPr lang="en-US" sz="2800" dirty="0" err="1" smtClean="0"/>
              <a:t>proporcional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estímulo</a:t>
            </a:r>
            <a:endParaRPr lang="en-US" sz="2800" i="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2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Exponencial de </a:t>
            </a:r>
            <a:r>
              <a:rPr lang="en-US" dirty="0" smtClean="0"/>
              <a:t>Stevens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pt-BR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16" y="1450090"/>
            <a:ext cx="4467967" cy="51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estamos vendo isso?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Visualização de dados é:</a:t>
            </a:r>
          </a:p>
          <a:p>
            <a:endParaRPr lang="pt-BR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 arte e </a:t>
            </a:r>
            <a:r>
              <a:rPr lang="en-US" sz="4000" dirty="0" err="1" smtClean="0"/>
              <a:t>ciência</a:t>
            </a:r>
            <a:r>
              <a:rPr lang="en-US" sz="4000" dirty="0" smtClean="0"/>
              <a:t> de </a:t>
            </a:r>
            <a:r>
              <a:rPr lang="en-US" sz="4000" dirty="0" err="1" smtClean="0"/>
              <a:t>mapear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elementos</a:t>
            </a:r>
            <a:r>
              <a:rPr lang="en-US" sz="4000" dirty="0" smtClean="0">
                <a:solidFill>
                  <a:srgbClr val="FF0000"/>
                </a:solidFill>
              </a:rPr>
              <a:t> de um </a:t>
            </a:r>
            <a:r>
              <a:rPr lang="en-US" sz="4000" dirty="0" err="1" smtClean="0">
                <a:solidFill>
                  <a:srgbClr val="FF0000"/>
                </a:solidFill>
              </a:rPr>
              <a:t>conjunto</a:t>
            </a:r>
            <a:r>
              <a:rPr lang="en-US" sz="4000" dirty="0" smtClean="0">
                <a:solidFill>
                  <a:srgbClr val="FF0000"/>
                </a:solidFill>
              </a:rPr>
              <a:t> de dados </a:t>
            </a:r>
            <a:r>
              <a:rPr lang="en-US" sz="4000" dirty="0" smtClean="0"/>
              <a:t>para </a:t>
            </a:r>
            <a:r>
              <a:rPr lang="en-US" sz="4000" dirty="0" err="1" smtClean="0">
                <a:solidFill>
                  <a:srgbClr val="FF0000"/>
                </a:solidFill>
              </a:rPr>
              <a:t>elementos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gráficos</a:t>
            </a:r>
            <a:r>
              <a:rPr lang="en-US" sz="4000" dirty="0" smtClean="0">
                <a:solidFill>
                  <a:srgbClr val="FF0000"/>
                </a:solidFill>
              </a:rPr>
              <a:t> para </a:t>
            </a:r>
            <a:r>
              <a:rPr lang="en-US" sz="4000" dirty="0" err="1" smtClean="0">
                <a:solidFill>
                  <a:srgbClr val="FF0000"/>
                </a:solidFill>
              </a:rPr>
              <a:t>percepção</a:t>
            </a:r>
            <a:r>
              <a:rPr lang="en-US" sz="4000" dirty="0" smtClean="0">
                <a:solidFill>
                  <a:srgbClr val="FF0000"/>
                </a:solidFill>
              </a:rPr>
              <a:t> visual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usar Visão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06" y="1913555"/>
            <a:ext cx="6955187" cy="41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dos Princípio de Integridade de Tufte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tamanho do efeito gráfico deve ser diretamente proporcional a diferença nos dados</a:t>
            </a:r>
            <a:endParaRPr lang="en-US" dirty="0"/>
          </a:p>
        </p:txBody>
      </p:sp>
      <p:pic>
        <p:nvPicPr>
          <p:cNvPr id="7172" name="Picture 4" descr="https://eagereyes.org/wp-content/uploads/2013/07/evapotranspiratio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64" y="2760322"/>
            <a:ext cx="6750095" cy="54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Canais Visuais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56" y="1492068"/>
            <a:ext cx="7360539" cy="51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203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Visualização de Dados</vt:lpstr>
      <vt:lpstr>Estímulo vs Perceção</vt:lpstr>
      <vt:lpstr>Um Pouco de História</vt:lpstr>
      <vt:lpstr>A Lei de Fechner-Weber</vt:lpstr>
      <vt:lpstr>A Lei Exponencial de Stevens</vt:lpstr>
      <vt:lpstr>Por que estamos vendo isso?</vt:lpstr>
      <vt:lpstr>Por que usar Visão</vt:lpstr>
      <vt:lpstr>Um dos Princípio de Integridade de Tufte</vt:lpstr>
      <vt:lpstr>Canais Visuais</vt:lpstr>
      <vt:lpstr>Experimentos de Cleveland and McGill</vt:lpstr>
      <vt:lpstr>Canais Visuais – Segundo CM</vt:lpstr>
      <vt:lpstr>Canais Visuais – Segundo CM</vt:lpstr>
      <vt:lpstr>Exemplo de Aplicação</vt:lpstr>
      <vt:lpstr>Exemplo de Aplicação - Cartogramas</vt:lpstr>
      <vt:lpstr>Jock Mackinlay</vt:lpstr>
      <vt:lpstr>Combinações de Canais Visuais</vt:lpstr>
      <vt:lpstr>Combinações de Canais Visuais</vt:lpstr>
      <vt:lpstr>Combinações de Canais Visuais</vt:lpstr>
      <vt:lpstr>Perceção Relativa vs Absoluta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Visualização de Dados</dc:title>
  <dc:creator>Nivan Ferreira</dc:creator>
  <cp:lastModifiedBy>Nivan Ferreira</cp:lastModifiedBy>
  <cp:revision>16</cp:revision>
  <dcterms:created xsi:type="dcterms:W3CDTF">2016-09-01T09:50:56Z</dcterms:created>
  <dcterms:modified xsi:type="dcterms:W3CDTF">2016-09-18T22:42:04Z</dcterms:modified>
</cp:coreProperties>
</file>