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3"/>
  </p:notesMasterIdLst>
  <p:handoutMasterIdLst>
    <p:handoutMasterId r:id="rId44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新細明體" pitchFamily="16" charset="-120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新細明體" pitchFamily="16" charset="-120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新細明體" pitchFamily="16" charset="-120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新細明體" pitchFamily="16" charset="-120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新細明體" pitchFamily="16" charset="-120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新細明體" pitchFamily="16" charset="-120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新細明體" pitchFamily="16" charset="-120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新細明體" pitchFamily="16" charset="-120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新細明體" pitchFamily="16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94456079-3F34-4586-961B-F8FD4E5AD4B8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78FDBE71-EABC-45F7-B6CA-7036D3C33EF2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33E869B-C812-4D2A-898B-C045747CFEF6}" type="slidenum">
              <a:rPr lang="en-US"/>
              <a:pPr/>
              <a:t>1</a:t>
            </a:fld>
            <a:endParaRPr lang="en-US"/>
          </a:p>
        </p:txBody>
      </p:sp>
      <p:sp>
        <p:nvSpPr>
          <p:cNvPr id="450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4FE5E4-A935-4B20-BE36-8B7C6A369E6B}" type="slidenum">
              <a:rPr lang="en-US"/>
              <a:pPr/>
              <a:t>10</a:t>
            </a:fld>
            <a:endParaRPr lang="en-US"/>
          </a:p>
        </p:txBody>
      </p:sp>
      <p:sp>
        <p:nvSpPr>
          <p:cNvPr id="542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5A92273-756D-4289-A76B-6EBF546E63CC}" type="slidenum">
              <a:rPr lang="en-US"/>
              <a:pPr/>
              <a:t>11</a:t>
            </a:fld>
            <a:endParaRPr lang="en-US"/>
          </a:p>
        </p:txBody>
      </p:sp>
      <p:sp>
        <p:nvSpPr>
          <p:cNvPr id="552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3DDEE14-054C-4CCA-8839-04BC89E6A6B5}" type="slidenum">
              <a:rPr lang="en-US"/>
              <a:pPr/>
              <a:t>12</a:t>
            </a:fld>
            <a:endParaRPr lang="en-US"/>
          </a:p>
        </p:txBody>
      </p:sp>
      <p:sp>
        <p:nvSpPr>
          <p:cNvPr id="563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CA195F7-3110-4899-8BCF-E87E6561E08C}" type="slidenum">
              <a:rPr lang="en-US"/>
              <a:pPr/>
              <a:t>13</a:t>
            </a:fld>
            <a:endParaRPr lang="en-US"/>
          </a:p>
        </p:txBody>
      </p:sp>
      <p:sp>
        <p:nvSpPr>
          <p:cNvPr id="573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7FFF9B-B71B-47E4-BBC0-A2C48727DDD8}" type="slidenum">
              <a:rPr lang="en-US"/>
              <a:pPr/>
              <a:t>14</a:t>
            </a:fld>
            <a:endParaRPr lang="en-US"/>
          </a:p>
        </p:txBody>
      </p:sp>
      <p:sp>
        <p:nvSpPr>
          <p:cNvPr id="583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219F60-CB8D-4768-B20F-36209C01EEE8}" type="slidenum">
              <a:rPr lang="en-US"/>
              <a:pPr/>
              <a:t>15</a:t>
            </a:fld>
            <a:endParaRPr lang="en-US"/>
          </a:p>
        </p:txBody>
      </p:sp>
      <p:sp>
        <p:nvSpPr>
          <p:cNvPr id="593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55C21E0-72E0-40C8-AF94-B200404356D2}" type="slidenum">
              <a:rPr lang="en-US"/>
              <a:pPr/>
              <a:t>16</a:t>
            </a:fld>
            <a:endParaRPr lang="en-US"/>
          </a:p>
        </p:txBody>
      </p:sp>
      <p:sp>
        <p:nvSpPr>
          <p:cNvPr id="604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171379-8668-46A0-90ED-06AACB8D9C10}" type="slidenum">
              <a:rPr lang="en-US"/>
              <a:pPr/>
              <a:t>17</a:t>
            </a:fld>
            <a:endParaRPr lang="en-US"/>
          </a:p>
        </p:txBody>
      </p:sp>
      <p:sp>
        <p:nvSpPr>
          <p:cNvPr id="614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500BA2C-F268-4B89-AD1E-7C078D22ACCC}" type="slidenum">
              <a:rPr lang="en-US"/>
              <a:pPr/>
              <a:t>18</a:t>
            </a:fld>
            <a:endParaRPr lang="en-US"/>
          </a:p>
        </p:txBody>
      </p:sp>
      <p:sp>
        <p:nvSpPr>
          <p:cNvPr id="624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8ABFC3-68BA-4376-9FCF-19C868C17C35}" type="slidenum">
              <a:rPr lang="en-US"/>
              <a:pPr/>
              <a:t>19</a:t>
            </a:fld>
            <a:endParaRPr lang="en-US"/>
          </a:p>
        </p:txBody>
      </p:sp>
      <p:sp>
        <p:nvSpPr>
          <p:cNvPr id="634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56F7922-61B1-48C4-B928-920CCB66A358}" type="slidenum">
              <a:rPr lang="en-US"/>
              <a:pPr/>
              <a:t>2</a:t>
            </a:fld>
            <a:endParaRPr lang="en-US"/>
          </a:p>
        </p:txBody>
      </p:sp>
      <p:sp>
        <p:nvSpPr>
          <p:cNvPr id="460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BFD8AC9-D79B-4A00-BBC8-E489A78D2E9C}" type="slidenum">
              <a:rPr lang="en-US"/>
              <a:pPr/>
              <a:t>20</a:t>
            </a:fld>
            <a:endParaRPr lang="en-US"/>
          </a:p>
        </p:txBody>
      </p:sp>
      <p:sp>
        <p:nvSpPr>
          <p:cNvPr id="645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9E9BB6-0549-46B3-A51B-F6F2E6036C0F}" type="slidenum">
              <a:rPr lang="en-US"/>
              <a:pPr/>
              <a:t>21</a:t>
            </a:fld>
            <a:endParaRPr lang="en-US"/>
          </a:p>
        </p:txBody>
      </p:sp>
      <p:sp>
        <p:nvSpPr>
          <p:cNvPr id="655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4FD9D8-D3E9-45BF-BA91-805B5439CFC0}" type="slidenum">
              <a:rPr lang="en-US"/>
              <a:pPr/>
              <a:t>22</a:t>
            </a:fld>
            <a:endParaRPr lang="en-US"/>
          </a:p>
        </p:txBody>
      </p:sp>
      <p:sp>
        <p:nvSpPr>
          <p:cNvPr id="665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8D64ED-05A9-4B20-AD61-445C844C18EE}" type="slidenum">
              <a:rPr lang="en-US"/>
              <a:pPr/>
              <a:t>23</a:t>
            </a:fld>
            <a:endParaRPr lang="en-US"/>
          </a:p>
        </p:txBody>
      </p:sp>
      <p:sp>
        <p:nvSpPr>
          <p:cNvPr id="675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9250099-0A5B-46F0-81E9-A4C08205FAB2}" type="slidenum">
              <a:rPr lang="en-US"/>
              <a:pPr/>
              <a:t>24</a:t>
            </a:fld>
            <a:endParaRPr lang="en-US"/>
          </a:p>
        </p:txBody>
      </p:sp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861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A9F67C-962E-492D-83C0-C12C504350F6}" type="slidenum">
              <a:rPr lang="en-US"/>
              <a:pPr/>
              <a:t>25</a:t>
            </a:fld>
            <a:endParaRPr lang="en-US"/>
          </a:p>
        </p:txBody>
      </p:sp>
      <p:sp>
        <p:nvSpPr>
          <p:cNvPr id="696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BDA90A8-E3E6-46B5-A76A-49A0048BA870}" type="slidenum">
              <a:rPr lang="en-US"/>
              <a:pPr/>
              <a:t>26</a:t>
            </a:fld>
            <a:endParaRPr lang="en-US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7065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A303018-3CDE-4CC5-941F-BF8A8C54A7E6}" type="slidenum">
              <a:rPr lang="en-US"/>
              <a:pPr/>
              <a:t>27</a:t>
            </a:fld>
            <a:endParaRPr lang="en-US"/>
          </a:p>
        </p:txBody>
      </p:sp>
      <p:sp>
        <p:nvSpPr>
          <p:cNvPr id="716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E40368F-0F79-4DAB-90BE-AC5B3418CD71}" type="slidenum">
              <a:rPr lang="en-US"/>
              <a:pPr/>
              <a:t>28</a:t>
            </a:fld>
            <a:endParaRPr lang="en-US"/>
          </a:p>
        </p:txBody>
      </p:sp>
      <p:sp>
        <p:nvSpPr>
          <p:cNvPr id="727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55CE756-CD86-4E9C-A21A-C75479B952B2}" type="slidenum">
              <a:rPr lang="en-US"/>
              <a:pPr/>
              <a:t>29</a:t>
            </a:fld>
            <a:endParaRPr lang="en-US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7373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2D84662-E884-4F6C-B942-AB310AB90E0D}" type="slidenum">
              <a:rPr lang="en-US"/>
              <a:pPr/>
              <a:t>3</a:t>
            </a:fld>
            <a:endParaRPr lang="en-US"/>
          </a:p>
        </p:txBody>
      </p:sp>
      <p:sp>
        <p:nvSpPr>
          <p:cNvPr id="471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CC9EA9-51D8-41F3-ABBE-39064B31DDFC}" type="slidenum">
              <a:rPr lang="en-US"/>
              <a:pPr/>
              <a:t>30</a:t>
            </a:fld>
            <a:endParaRPr lang="en-US"/>
          </a:p>
        </p:txBody>
      </p:sp>
      <p:sp>
        <p:nvSpPr>
          <p:cNvPr id="747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1EE5931-27B7-4441-9847-DB170F5D3BAC}" type="slidenum">
              <a:rPr lang="en-US"/>
              <a:pPr/>
              <a:t>31</a:t>
            </a:fld>
            <a:endParaRPr lang="en-US"/>
          </a:p>
        </p:txBody>
      </p:sp>
      <p:sp>
        <p:nvSpPr>
          <p:cNvPr id="757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583638-497C-4878-A9BF-87EF4C0F2D6D}" type="slidenum">
              <a:rPr lang="en-US"/>
              <a:pPr/>
              <a:t>32</a:t>
            </a:fld>
            <a:endParaRPr lang="en-US"/>
          </a:p>
        </p:txBody>
      </p:sp>
      <p:sp>
        <p:nvSpPr>
          <p:cNvPr id="768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BC951B-30F8-4C31-8906-8C1D7F54E132}" type="slidenum">
              <a:rPr lang="en-US"/>
              <a:pPr/>
              <a:t>33</a:t>
            </a:fld>
            <a:endParaRPr lang="en-US"/>
          </a:p>
        </p:txBody>
      </p:sp>
      <p:sp>
        <p:nvSpPr>
          <p:cNvPr id="778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1CB537C-2D8D-414D-8558-A061A0625160}" type="slidenum">
              <a:rPr lang="en-US"/>
              <a:pPr/>
              <a:t>34</a:t>
            </a:fld>
            <a:endParaRPr lang="en-US"/>
          </a:p>
        </p:txBody>
      </p:sp>
      <p:sp>
        <p:nvSpPr>
          <p:cNvPr id="788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B37471-EE78-4CF0-8315-868C2DE92D7B}" type="slidenum">
              <a:rPr lang="en-US"/>
              <a:pPr/>
              <a:t>35</a:t>
            </a:fld>
            <a:endParaRPr lang="en-US"/>
          </a:p>
        </p:txBody>
      </p:sp>
      <p:sp>
        <p:nvSpPr>
          <p:cNvPr id="798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32C358-0D6A-4DD5-9AD0-810AC0595BEE}" type="slidenum">
              <a:rPr lang="en-US"/>
              <a:pPr/>
              <a:t>36</a:t>
            </a:fld>
            <a:endParaRPr lang="en-US"/>
          </a:p>
        </p:txBody>
      </p:sp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8089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F878C9A-0912-4C55-9FE6-DC6CE2CD7CFD}" type="slidenum">
              <a:rPr lang="en-US"/>
              <a:pPr/>
              <a:t>37</a:t>
            </a:fld>
            <a:endParaRPr lang="en-US"/>
          </a:p>
        </p:txBody>
      </p:sp>
      <p:sp>
        <p:nvSpPr>
          <p:cNvPr id="819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AB3A525-9B7E-4494-BD3A-9EF26D0E115F}" type="slidenum">
              <a:rPr lang="en-US"/>
              <a:pPr/>
              <a:t>38</a:t>
            </a:fld>
            <a:endParaRPr lang="en-US"/>
          </a:p>
        </p:txBody>
      </p:sp>
      <p:sp>
        <p:nvSpPr>
          <p:cNvPr id="829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14BA906-631C-4DC5-ABAB-680FA6EB8A05}" type="slidenum">
              <a:rPr lang="en-US"/>
              <a:pPr/>
              <a:t>39</a:t>
            </a:fld>
            <a:endParaRPr lang="en-US"/>
          </a:p>
        </p:txBody>
      </p:sp>
      <p:sp>
        <p:nvSpPr>
          <p:cNvPr id="839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1F512B-D98C-4F64-B6D0-EEA254B85694}" type="slidenum">
              <a:rPr lang="en-US"/>
              <a:pPr/>
              <a:t>4</a:t>
            </a:fld>
            <a:endParaRPr lang="en-US"/>
          </a:p>
        </p:txBody>
      </p:sp>
      <p:sp>
        <p:nvSpPr>
          <p:cNvPr id="481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B372E1E-C790-4239-B790-CA2FAF8A5FC2}" type="slidenum">
              <a:rPr lang="en-US"/>
              <a:pPr/>
              <a:t>40</a:t>
            </a:fld>
            <a:endParaRPr lang="en-US"/>
          </a:p>
        </p:txBody>
      </p:sp>
      <p:sp>
        <p:nvSpPr>
          <p:cNvPr id="849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3FC0E9-4A21-4407-A25D-B65BE7353755}" type="slidenum">
              <a:rPr lang="en-US"/>
              <a:pPr/>
              <a:t>5</a:t>
            </a:fld>
            <a:endParaRPr lang="en-US"/>
          </a:p>
        </p:txBody>
      </p:sp>
      <p:sp>
        <p:nvSpPr>
          <p:cNvPr id="491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6FED825-C93B-4C0C-BC65-FC35E776F1E8}" type="slidenum">
              <a:rPr lang="en-US"/>
              <a:pPr/>
              <a:t>6</a:t>
            </a:fld>
            <a:endParaRPr lang="en-US"/>
          </a:p>
        </p:txBody>
      </p:sp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5017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567A72-ED14-457A-BE8B-D8E2DB49E6B7}" type="slidenum">
              <a:rPr lang="en-US"/>
              <a:pPr/>
              <a:t>7</a:t>
            </a:fld>
            <a:endParaRPr lang="en-US"/>
          </a:p>
        </p:txBody>
      </p:sp>
      <p:sp>
        <p:nvSpPr>
          <p:cNvPr id="512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A60F22-E729-4E68-A94D-973C4680F1DA}" type="slidenum">
              <a:rPr lang="en-US"/>
              <a:pPr/>
              <a:t>8</a:t>
            </a:fld>
            <a:endParaRPr lang="en-US"/>
          </a:p>
        </p:txBody>
      </p:sp>
      <p:sp>
        <p:nvSpPr>
          <p:cNvPr id="522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70454E1-73AF-43A2-B84D-7640272FD1BB}" type="slidenum">
              <a:rPr lang="en-US"/>
              <a:pPr/>
              <a:t>9</a:t>
            </a:fld>
            <a:endParaRPr lang="en-US"/>
          </a:p>
        </p:txBody>
      </p:sp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5325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1BB9784-B345-4B2A-96EA-88A979D4E22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1DF0863-D21F-4536-AA35-0AFA3DAC77D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E8C5791-B73E-498D-88A5-BBF21C3B3A1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8013" cy="1138237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>
          <a:xfrm>
            <a:off x="457200" y="6248400"/>
            <a:ext cx="2132013" cy="4556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4013" cy="4556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2132013" cy="455613"/>
          </a:xfrm>
        </p:spPr>
        <p:txBody>
          <a:bodyPr/>
          <a:lstStyle>
            <a:lvl1pPr>
              <a:defRPr/>
            </a:lvl1pPr>
          </a:lstStyle>
          <a:p>
            <a:fld id="{A91ACBAE-7D1C-4CC1-B5A9-035DA1230EA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 e text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8013" cy="1138237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6613" y="1600200"/>
            <a:ext cx="4038600" cy="21875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6613" y="3940175"/>
            <a:ext cx="4038600" cy="21891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Data 5"/>
          <p:cNvSpPr>
            <a:spLocks noGrp="1"/>
          </p:cNvSpPr>
          <p:nvPr>
            <p:ph type="dt" idx="10"/>
          </p:nvPr>
        </p:nvSpPr>
        <p:spPr>
          <a:xfrm>
            <a:off x="457200" y="6248400"/>
            <a:ext cx="2132013" cy="4556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4013" cy="4556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2132013" cy="455613"/>
          </a:xfrm>
        </p:spPr>
        <p:txBody>
          <a:bodyPr/>
          <a:lstStyle>
            <a:lvl1pPr>
              <a:defRPr/>
            </a:lvl1pPr>
          </a:lstStyle>
          <a:p>
            <a:fld id="{F794D07B-96D7-466B-AC78-D066D585E91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C3964B3-452B-46B5-A86F-2647A1732DE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A87F92-5B32-49C8-9A8D-34FC0A61F07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0276FE4-3E31-4FB8-B760-596920E3DEC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9BD5667-19B2-4D38-9DCE-F0F62CA0FCD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1C56DB-CCBB-435E-BDFD-53315642342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AB120BD-C1EA-4B5F-8224-D8CD786D0B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C1EF2B-BF23-4571-B9E8-317394A88E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4E3E30E-525D-4754-AE2A-D722BE471AA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011EE0C-2795-4898-B504-E733079249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F050C9A-35AB-4BAB-B88E-F7C03026C23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790F23-3258-413B-84DD-6511D073102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B927F0F-B835-498B-A750-841E41C38C2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1873250"/>
            <a:ext cx="7770813" cy="1554163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>
          <a:xfrm>
            <a:off x="457200" y="6248400"/>
            <a:ext cx="2132013" cy="4556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4013" cy="4556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2132013" cy="455613"/>
          </a:xfrm>
        </p:spPr>
        <p:txBody>
          <a:bodyPr/>
          <a:lstStyle>
            <a:lvl1pPr>
              <a:defRPr/>
            </a:lvl1pPr>
          </a:lstStyle>
          <a:p>
            <a:fld id="{FBC789DD-C688-45ED-99BA-EB4A927738A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A007E4-CFE0-4F54-8684-486FCCA528C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A3BD9BE-8CD6-4995-8DBB-49DFA70569F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F59D563-47E2-4739-A75F-E308F730337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2F3B65-ED0E-4322-9690-D25A09F3C94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CDE4226-5E17-4941-BB96-491FDB8F4D2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8A57C2-D40D-4566-B582-193D89E953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89598E6-7CB7-425A-904A-BC0D04125AE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0" y="3902075"/>
            <a:ext cx="3398838" cy="2947988"/>
            <a:chOff x="0" y="2458"/>
            <a:chExt cx="2141" cy="1857"/>
          </a:xfrm>
        </p:grpSpPr>
        <p:sp>
          <p:nvSpPr>
            <p:cNvPr id="1026" name="Freeform 2"/>
            <p:cNvSpPr>
              <a:spLocks noChangeArrowheads="1"/>
            </p:cNvSpPr>
            <p:nvPr/>
          </p:nvSpPr>
          <p:spPr bwMode="auto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50000">
                  <a:srgbClr val="010199"/>
                </a:gs>
                <a:gs pos="100000">
                  <a:srgbClr val="000000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27" name="Freeform 3"/>
            <p:cNvSpPr>
              <a:spLocks noChangeArrowheads="1"/>
            </p:cNvSpPr>
            <p:nvPr/>
          </p:nvSpPr>
          <p:spPr bwMode="auto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rgbClr val="010199"/>
                </a:gs>
                <a:gs pos="50000">
                  <a:srgbClr val="000000"/>
                </a:gs>
                <a:gs pos="100000">
                  <a:srgbClr val="010199"/>
                </a:gs>
              </a:gsLst>
              <a:lin ang="81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28" name="Freeform 4"/>
            <p:cNvSpPr>
              <a:spLocks noChangeArrowheads="1"/>
            </p:cNvSpPr>
            <p:nvPr/>
          </p:nvSpPr>
          <p:spPr bwMode="auto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50000">
                  <a:srgbClr val="010199"/>
                </a:gs>
                <a:gs pos="100000">
                  <a:srgbClr val="000000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29" name="Freeform 5"/>
            <p:cNvSpPr>
              <a:spLocks noChangeArrowheads="1"/>
            </p:cNvSpPr>
            <p:nvPr/>
          </p:nvSpPr>
          <p:spPr bwMode="auto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50000">
                  <a:srgbClr val="010199"/>
                </a:gs>
                <a:gs pos="100000">
                  <a:srgbClr val="000000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30" name="Oval 6"/>
            <p:cNvSpPr>
              <a:spLocks noChangeArrowheads="1"/>
            </p:cNvSpPr>
            <p:nvPr/>
          </p:nvSpPr>
          <p:spPr bwMode="auto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010199"/>
                </a:gs>
              </a:gsLst>
              <a:lin ang="81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31" name="Oval 7"/>
            <p:cNvSpPr>
              <a:spLocks noChangeArrowheads="1"/>
            </p:cNvSpPr>
            <p:nvPr/>
          </p:nvSpPr>
          <p:spPr bwMode="auto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010199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32" name="Oval 8"/>
            <p:cNvSpPr>
              <a:spLocks noChangeArrowheads="1"/>
            </p:cNvSpPr>
            <p:nvPr/>
          </p:nvSpPr>
          <p:spPr bwMode="auto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010199"/>
                </a:gs>
              </a:gsLst>
              <a:lin ang="81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138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32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32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defRPr>
            </a:lvl1pPr>
          </a:lstStyle>
          <a:p>
            <a:fld id="{98AA2745-ADCA-4D68-A26F-F07DAF492933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3" r:id="rId12"/>
    <p:sldLayoutId id="2147483674" r:id="rId13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0" y="3902075"/>
            <a:ext cx="3398838" cy="2947988"/>
            <a:chOff x="0" y="2458"/>
            <a:chExt cx="2141" cy="1857"/>
          </a:xfrm>
        </p:grpSpPr>
        <p:sp>
          <p:nvSpPr>
            <p:cNvPr id="2050" name="Freeform 2"/>
            <p:cNvSpPr>
              <a:spLocks noChangeArrowheads="1"/>
            </p:cNvSpPr>
            <p:nvPr/>
          </p:nvSpPr>
          <p:spPr bwMode="auto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50000">
                  <a:srgbClr val="010199"/>
                </a:gs>
                <a:gs pos="100000">
                  <a:srgbClr val="000000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051" name="Freeform 3"/>
            <p:cNvSpPr>
              <a:spLocks noChangeArrowheads="1"/>
            </p:cNvSpPr>
            <p:nvPr/>
          </p:nvSpPr>
          <p:spPr bwMode="auto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rgbClr val="010199"/>
                </a:gs>
                <a:gs pos="50000">
                  <a:srgbClr val="000000"/>
                </a:gs>
                <a:gs pos="100000">
                  <a:srgbClr val="010199"/>
                </a:gs>
              </a:gsLst>
              <a:lin ang="81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052" name="Freeform 4"/>
            <p:cNvSpPr>
              <a:spLocks noChangeArrowheads="1"/>
            </p:cNvSpPr>
            <p:nvPr/>
          </p:nvSpPr>
          <p:spPr bwMode="auto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50000">
                  <a:srgbClr val="010199"/>
                </a:gs>
                <a:gs pos="100000">
                  <a:srgbClr val="000000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053" name="Freeform 5"/>
            <p:cNvSpPr>
              <a:spLocks noChangeArrowheads="1"/>
            </p:cNvSpPr>
            <p:nvPr/>
          </p:nvSpPr>
          <p:spPr bwMode="auto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50000">
                  <a:srgbClr val="010199"/>
                </a:gs>
                <a:gs pos="100000">
                  <a:srgbClr val="000000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054" name="Oval 6"/>
            <p:cNvSpPr>
              <a:spLocks noChangeArrowheads="1"/>
            </p:cNvSpPr>
            <p:nvPr/>
          </p:nvSpPr>
          <p:spPr bwMode="auto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010199"/>
                </a:gs>
              </a:gsLst>
              <a:lin ang="81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055" name="Oval 7"/>
            <p:cNvSpPr>
              <a:spLocks noChangeArrowheads="1"/>
            </p:cNvSpPr>
            <p:nvPr/>
          </p:nvSpPr>
          <p:spPr bwMode="auto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010199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056" name="Oval 8"/>
            <p:cNvSpPr>
              <a:spLocks noChangeArrowheads="1"/>
            </p:cNvSpPr>
            <p:nvPr/>
          </p:nvSpPr>
          <p:spPr bwMode="auto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010199"/>
                </a:gs>
              </a:gsLst>
              <a:lin ang="81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873250"/>
            <a:ext cx="7770813" cy="1554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32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</a:tabLst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32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Times New Roman" pitchFamily="16" charset="0"/>
              </a:defRPr>
            </a:lvl1pPr>
          </a:lstStyle>
          <a:p>
            <a:fld id="{4F9EF21C-9E42-4EBC-857F-5D2CB75D9CAA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2B2B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新細明體" pitchFamily="16" charset="-12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3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1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8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19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0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21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1412875"/>
            <a:ext cx="7772400" cy="19875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4800"/>
              <a:t>EECE 360 </a:t>
            </a:r>
            <a:br>
              <a:rPr lang="pt-BR" sz="4800"/>
            </a:br>
            <a:r>
              <a:rPr lang="pt-BR" sz="5400"/>
              <a:t>Matlab Tutorial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/>
        </p:spPr>
        <p:txBody>
          <a:bodyPr lIns="90000" tIns="46800" rIns="90000" bIns="46800"/>
          <a:lstStyle/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Jan 29 2008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395288" y="981075"/>
          <a:ext cx="8288337" cy="5688013"/>
        </p:xfrm>
        <a:graphic>
          <a:graphicData uri="http://schemas.openxmlformats.org/presentationml/2006/ole">
            <p:oleObj spid="_x0000_s13313" r:id="rId4" imgW="8287907" imgH="5687219" progId="">
              <p:embed/>
            </p:oleObj>
          </a:graphicData>
        </a:graphic>
      </p:graphicFrame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.m-file Interface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27088" y="1628775"/>
            <a:ext cx="3600450" cy="936625"/>
          </a:xfrm>
          <a:prstGeom prst="rect">
            <a:avLst/>
          </a:prstGeom>
          <a:noFill/>
          <a:ln w="38160">
            <a:solidFill>
              <a:srgbClr val="FF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2843213" y="2924175"/>
            <a:ext cx="3673475" cy="1295400"/>
          </a:xfrm>
          <a:prstGeom prst="wedgeEllipseCallout">
            <a:avLst>
              <a:gd name="adj1" fmla="val -20616"/>
              <a:gd name="adj2" fmla="val -73773"/>
            </a:avLst>
          </a:prstGeom>
          <a:solidFill>
            <a:srgbClr val="CC66FF">
              <a:alpha val="14999"/>
            </a:srgbClr>
          </a:solidFill>
          <a:ln w="38160">
            <a:solidFill>
              <a:srgbClr val="CC66FF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400" b="1">
                <a:solidFill>
                  <a:srgbClr val="CC66FF"/>
                </a:solidFill>
              </a:rPr>
              <a:t>Write your commands here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76375" y="4797425"/>
            <a:ext cx="6224588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3600">
                <a:solidFill>
                  <a:srgbClr val="000000"/>
                </a:solidFill>
              </a:rPr>
              <a:t>To run the program, press F5</a:t>
            </a:r>
            <a:r>
              <a:rPr lang="pt-BR" sz="280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1763713" y="2997200"/>
          <a:ext cx="5822950" cy="3419475"/>
        </p:xfrm>
        <a:graphic>
          <a:graphicData uri="http://schemas.openxmlformats.org/presentationml/2006/ole">
            <p:oleObj spid="_x0000_s14337" r:id="rId4" imgW="3438095" imgH="2019048" progId="">
              <p:embed/>
            </p:oleObj>
          </a:graphicData>
        </a:graphic>
      </p:graphicFrame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Workspace Interface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628775"/>
            <a:ext cx="8229600" cy="4530725"/>
          </a:xfrm>
          <a:ln/>
        </p:spPr>
        <p:txBody>
          <a:bodyPr/>
          <a:lstStyle/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The workspace provides a summary of the variables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Command History Interface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52513"/>
            <a:ext cx="9144000" cy="4530725"/>
          </a:xfrm>
          <a:ln/>
        </p:spPr>
        <p:txBody>
          <a:bodyPr/>
          <a:lstStyle/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The Command History stores all the commands entered in the </a:t>
            </a:r>
            <a:r>
              <a:rPr lang="pt-BR">
                <a:solidFill>
                  <a:srgbClr val="FFCC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Command Window</a:t>
            </a:r>
            <a:r>
              <a:rPr lang="pt-BR"/>
              <a:t> previously </a:t>
            </a:r>
          </a:p>
          <a:p>
            <a:pPr marL="741363" lvl="1" indent="-284163"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No history of .m-files is shown here</a:t>
            </a:r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1763713" y="2708275"/>
            <a:ext cx="5614987" cy="4005263"/>
            <a:chOff x="1111" y="1706"/>
            <a:chExt cx="3537" cy="2523"/>
          </a:xfrm>
        </p:grpSpPr>
        <p:graphicFrame>
          <p:nvGraphicFramePr>
            <p:cNvPr id="15364" name="Object 4"/>
            <p:cNvGraphicFramePr>
              <a:graphicFrameLocks noChangeAspect="1"/>
            </p:cNvGraphicFramePr>
            <p:nvPr/>
          </p:nvGraphicFramePr>
          <p:xfrm>
            <a:off x="1111" y="1706"/>
            <a:ext cx="3538" cy="2524"/>
          </p:xfrm>
          <a:graphic>
            <a:graphicData uri="http://schemas.openxmlformats.org/presentationml/2006/ole">
              <p:oleObj spid="_x0000_s15364" r:id="rId4" imgW="3457143" imgH="2467319" progId="">
                <p:embed/>
              </p:oleObj>
            </a:graphicData>
          </a:graphic>
        </p:graphicFrame>
        <p:sp>
          <p:nvSpPr>
            <p:cNvPr id="15365" name="Text Box 5"/>
            <p:cNvSpPr txBox="1">
              <a:spLocks noChangeArrowheads="1"/>
            </p:cNvSpPr>
            <p:nvPr/>
          </p:nvSpPr>
          <p:spPr bwMode="auto">
            <a:xfrm>
              <a:off x="1111" y="1706"/>
              <a:ext cx="3538" cy="252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Syntax Errors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52513"/>
            <a:ext cx="8362950" cy="1655762"/>
          </a:xfrm>
          <a:ln/>
        </p:spPr>
        <p:txBody>
          <a:bodyPr/>
          <a:lstStyle/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800"/>
              <a:t>All errors are given in the </a:t>
            </a:r>
            <a:r>
              <a:rPr lang="pt-BR" sz="2800">
                <a:solidFill>
                  <a:srgbClr val="FFCC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Command Window </a:t>
            </a:r>
            <a:r>
              <a:rPr lang="pt-BR" sz="2800"/>
              <a:t>in red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400"/>
              <a:t>Nature of error is explained </a:t>
            </a:r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900113" y="2708275"/>
          <a:ext cx="7272337" cy="3948113"/>
        </p:xfrm>
        <a:graphic>
          <a:graphicData uri="http://schemas.openxmlformats.org/presentationml/2006/ole">
            <p:oleObj spid="_x0000_s16387" r:id="rId4" imgW="2438095" imgH="132416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73250"/>
            <a:ext cx="7772400" cy="15557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sz="4800"/>
              <a:t>Examples on </a:t>
            </a:r>
            <a:br>
              <a:rPr lang="en-CA" sz="4800"/>
            </a:br>
            <a:r>
              <a:rPr lang="en-CA" sz="4800"/>
              <a:t>Matlab Interface 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30650"/>
            <a:ext cx="6400800" cy="17526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/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73250"/>
            <a:ext cx="7772400" cy="15557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5400"/>
              <a:t>Basic Syntax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30650"/>
            <a:ext cx="6400800" cy="17526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/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Basic Syntax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6356350"/>
          </a:xfrm>
          <a:ln/>
        </p:spPr>
        <p:txBody>
          <a:bodyPr/>
          <a:lstStyle/>
          <a:p>
            <a:pPr marL="341313" indent="-341313">
              <a:lnSpc>
                <a:spcPct val="90000"/>
              </a:lnSpc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Assignment of Variables</a:t>
            </a:r>
          </a:p>
          <a:p>
            <a:pPr marL="741363" lvl="1" indent="-284163">
              <a:lnSpc>
                <a:spcPct val="90000"/>
              </a:lnSpc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Syntax: </a:t>
            </a:r>
            <a:r>
              <a:rPr lang="pt-BR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Variable = Expression</a:t>
            </a:r>
          </a:p>
          <a:p>
            <a:pPr marL="741363" lvl="1" indent="-284163">
              <a:lnSpc>
                <a:spcPct val="90000"/>
              </a:lnSpc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Example: </a:t>
            </a:r>
            <a:r>
              <a:rPr lang="pt-BR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= 1;</a:t>
            </a:r>
            <a:r>
              <a:rPr lang="pt-BR"/>
              <a:t> </a:t>
            </a:r>
          </a:p>
          <a:p>
            <a:pPr marL="341313" indent="-341313">
              <a:lnSpc>
                <a:spcPct val="90000"/>
              </a:lnSpc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Use of semi-colons</a:t>
            </a:r>
          </a:p>
          <a:p>
            <a:pPr marL="741363" lvl="1" indent="-284163">
              <a:lnSpc>
                <a:spcPct val="90000"/>
              </a:lnSpc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With semi-colon – suppress output</a:t>
            </a:r>
          </a:p>
          <a:p>
            <a:pPr marL="741363" lvl="1" indent="-284163">
              <a:lnSpc>
                <a:spcPct val="90000"/>
              </a:lnSpc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Without semi-colon – displays output in command window</a:t>
            </a:r>
          </a:p>
          <a:p>
            <a:pPr marL="341313" indent="-341313">
              <a:lnSpc>
                <a:spcPct val="90000"/>
              </a:lnSpc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Adding comments</a:t>
            </a:r>
          </a:p>
          <a:p>
            <a:pPr marL="741363" lvl="1" indent="-284163">
              <a:lnSpc>
                <a:spcPct val="90000"/>
              </a:lnSpc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Add </a:t>
            </a:r>
            <a:r>
              <a:rPr lang="pt-BR">
                <a:solidFill>
                  <a:srgbClr val="66FF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% </a:t>
            </a:r>
            <a:r>
              <a:rPr lang="pt-BR"/>
              <a:t>before command line</a:t>
            </a:r>
          </a:p>
          <a:p>
            <a:pPr lvl="2">
              <a:lnSpc>
                <a:spcPct val="90000"/>
              </a:lnSpc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Example:</a:t>
            </a:r>
            <a:r>
              <a:rPr lang="pt-BR">
                <a:solidFill>
                  <a:srgbClr val="66FF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% This is a demo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/>
          </a:p>
          <a:p>
            <a:pPr marL="341313" indent="-341313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/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Basic Syntax (cont’d)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52513"/>
            <a:ext cx="8362950" cy="5805487"/>
          </a:xfrm>
          <a:ln/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800"/>
              <a:t>Step increment</a:t>
            </a:r>
          </a:p>
          <a:p>
            <a:pPr marL="741363" lvl="1" indent="-284163">
              <a:lnSpc>
                <a:spcPct val="90000"/>
              </a:lnSpc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400"/>
              <a:t>Example: </a:t>
            </a:r>
            <a:r>
              <a:rPr lang="pt-BR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 = 1:0.1:10</a:t>
            </a:r>
          </a:p>
          <a:p>
            <a:pPr marL="741363" lvl="1" indent="-284163">
              <a:lnSpc>
                <a:spcPct val="90000"/>
              </a:lnSpc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400"/>
              <a:t>k is a row-matrix from 1 to 10 with step size = 0.1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800"/>
              <a:t>Matrix Expression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741363" lvl="1" indent="-284163">
              <a:lnSpc>
                <a:spcPct val="90000"/>
              </a:lnSpc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400"/>
              <a:t>Hence, for a 2x2 matrix, the syntax is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000"/>
              <a:t>A = [1 2; 3 4]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000"/>
              <a:t>   </a:t>
            </a:r>
          </a:p>
        </p:txBody>
      </p:sp>
      <p:graphicFrame>
        <p:nvGraphicFramePr>
          <p:cNvPr id="20483" name="Group 3"/>
          <p:cNvGraphicFramePr>
            <a:graphicFrameLocks noGrp="1"/>
          </p:cNvGraphicFramePr>
          <p:nvPr/>
        </p:nvGraphicFramePr>
        <p:xfrm>
          <a:off x="900113" y="2781300"/>
          <a:ext cx="7850187" cy="2881313"/>
        </p:xfrm>
        <a:graphic>
          <a:graphicData uri="http://schemas.openxmlformats.org/drawingml/2006/table">
            <a:tbl>
              <a:tblPr/>
              <a:tblGrid>
                <a:gridCol w="3925887"/>
                <a:gridCol w="392430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Row-matrix</a:t>
                      </a:r>
                    </a:p>
                  </a:txBody>
                  <a:tcPr marT="24695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Column-matrix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2200">
                <a:tc>
                  <a:txBody>
                    <a:bodyPr/>
                    <a:lstStyle/>
                    <a:p>
                      <a:endParaRPr lang="pt-BR"/>
                    </a:p>
                  </a:txBody>
                  <a:tcPr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00" name="Object 20"/>
          <p:cNvGraphicFramePr>
            <a:graphicFrameLocks noChangeAspect="1"/>
          </p:cNvGraphicFramePr>
          <p:nvPr/>
        </p:nvGraphicFramePr>
        <p:xfrm>
          <a:off x="2051050" y="3500438"/>
          <a:ext cx="1582738" cy="1943100"/>
        </p:xfrm>
        <a:graphic>
          <a:graphicData uri="http://schemas.openxmlformats.org/presentationml/2006/ole">
            <p:oleObj spid="_x0000_s20500" r:id="rId4" imgW="752381" imgH="923810" progId="">
              <p:embed/>
            </p:oleObj>
          </a:graphicData>
        </a:graphic>
      </p:graphicFrame>
      <p:graphicFrame>
        <p:nvGraphicFramePr>
          <p:cNvPr id="20501" name="Object 21"/>
          <p:cNvGraphicFramePr>
            <a:graphicFrameLocks noChangeAspect="1"/>
          </p:cNvGraphicFramePr>
          <p:nvPr/>
        </p:nvGraphicFramePr>
        <p:xfrm>
          <a:off x="6227763" y="3357563"/>
          <a:ext cx="1401762" cy="2160587"/>
        </p:xfrm>
        <a:graphic>
          <a:graphicData uri="http://schemas.openxmlformats.org/presentationml/2006/ole">
            <p:oleObj spid="_x0000_s20501" r:id="rId5" imgW="704948" imgH="1085714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Basic Syntax (cont’d)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686800" cy="5732462"/>
          </a:xfrm>
          <a:ln/>
        </p:spPr>
        <p:txBody>
          <a:bodyPr/>
          <a:lstStyle/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800"/>
              <a:t>Mathematical (Array) Operators</a:t>
            </a:r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 sz="2800"/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400"/>
              <a:t>Note the dimension of matrix in matrix computation</a:t>
            </a:r>
          </a:p>
          <a:p>
            <a:pPr lvl="2">
              <a:spcBef>
                <a:spcPts val="500"/>
              </a:spcBef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000"/>
              <a:t>Example: A: 2x1 matrix, B: 2x2 matrix</a:t>
            </a:r>
          </a:p>
          <a:p>
            <a:pPr marL="341313" indent="-341313">
              <a:spcBef>
                <a:spcPts val="5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000"/>
              <a:t>A*B </a:t>
            </a:r>
            <a:r>
              <a:rPr lang="pt-BR" sz="2000">
                <a:latin typeface="Wingdings" charset="2"/>
              </a:rPr>
              <a:t></a:t>
            </a:r>
            <a:r>
              <a:rPr lang="pt-BR" sz="2000"/>
              <a:t> invalid operation</a:t>
            </a:r>
          </a:p>
          <a:p>
            <a:pPr marL="341313" indent="-341313">
              <a:spcBef>
                <a:spcPts val="5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 sz="2000"/>
              <a:t>B*A </a:t>
            </a:r>
            <a:r>
              <a:rPr lang="pt-BR" sz="2000">
                <a:latin typeface="Wingdings" charset="2"/>
              </a:rPr>
              <a:t></a:t>
            </a:r>
            <a:r>
              <a:rPr lang="pt-BR" sz="2000"/>
              <a:t> valid operation</a:t>
            </a:r>
          </a:p>
        </p:txBody>
      </p:sp>
      <p:graphicFrame>
        <p:nvGraphicFramePr>
          <p:cNvPr id="21507" name="Group 3"/>
          <p:cNvGraphicFramePr>
            <a:graphicFrameLocks noGrp="1"/>
          </p:cNvGraphicFramePr>
          <p:nvPr/>
        </p:nvGraphicFramePr>
        <p:xfrm>
          <a:off x="1763713" y="2349500"/>
          <a:ext cx="2160587" cy="2216150"/>
        </p:xfrm>
        <a:graphic>
          <a:graphicData uri="http://schemas.openxmlformats.org/drawingml/2006/table">
            <a:tbl>
              <a:tblPr/>
              <a:tblGrid>
                <a:gridCol w="504825"/>
                <a:gridCol w="1655762"/>
              </a:tblGrid>
              <a:tr h="3952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+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Addition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-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Subtraction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*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Multiplication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/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Division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^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Power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1838325" y="1773238"/>
            <a:ext cx="199231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400">
                <a:solidFill>
                  <a:srgbClr val="FFFFFF"/>
                </a:solidFill>
              </a:rPr>
              <a:t>Mathematical</a:t>
            </a:r>
          </a:p>
        </p:txBody>
      </p:sp>
      <p:graphicFrame>
        <p:nvGraphicFramePr>
          <p:cNvPr id="21546" name="Group 42"/>
          <p:cNvGraphicFramePr>
            <a:graphicFrameLocks noGrp="1"/>
          </p:cNvGraphicFramePr>
          <p:nvPr/>
        </p:nvGraphicFramePr>
        <p:xfrm>
          <a:off x="5435600" y="2349500"/>
          <a:ext cx="2028825" cy="2216150"/>
        </p:xfrm>
        <a:graphic>
          <a:graphicData uri="http://schemas.openxmlformats.org/drawingml/2006/table">
            <a:tbl>
              <a:tblPr/>
              <a:tblGrid>
                <a:gridCol w="373063"/>
                <a:gridCol w="1655762"/>
              </a:tblGrid>
              <a:tr h="3952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+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Addition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-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Subtraction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.*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Multiplication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./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Division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.^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Power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84" name="Text Box 80"/>
          <p:cNvSpPr txBox="1">
            <a:spLocks noChangeArrowheads="1"/>
          </p:cNvSpPr>
          <p:nvPr/>
        </p:nvSpPr>
        <p:spPr bwMode="auto">
          <a:xfrm>
            <a:off x="4935538" y="1773238"/>
            <a:ext cx="28067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400">
                <a:solidFill>
                  <a:srgbClr val="FFFFFF"/>
                </a:solidFill>
              </a:rPr>
              <a:t>Mathematical Array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Basic Syntax (cont’d)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686800" cy="5257800"/>
          </a:xfrm>
          <a:ln/>
        </p:spPr>
        <p:txBody>
          <a:bodyPr/>
          <a:lstStyle/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Common Built-in Math Functions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sin(x)</a:t>
            </a:r>
            <a:r>
              <a:rPr lang="en-US" sz="2400"/>
              <a:t> - sine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cos(x)</a:t>
            </a:r>
            <a:r>
              <a:rPr lang="en-US" sz="2400"/>
              <a:t> - cosine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tan(x)</a:t>
            </a:r>
            <a:r>
              <a:rPr lang="en-US" sz="2400"/>
              <a:t> - tangent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exp(x)</a:t>
            </a:r>
            <a:r>
              <a:rPr lang="en-US" sz="2400"/>
              <a:t> - exponential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log10(x)</a:t>
            </a:r>
            <a:r>
              <a:rPr lang="en-US" sz="2400"/>
              <a:t> – base10 logarithm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sqrt(x)</a:t>
            </a:r>
            <a:r>
              <a:rPr lang="en-US" sz="2400"/>
              <a:t> – square root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abs(x)</a:t>
            </a:r>
            <a:r>
              <a:rPr lang="en-US" sz="2400"/>
              <a:t> – absolute value</a:t>
            </a:r>
          </a:p>
          <a:p>
            <a:pPr marL="341313" indent="-341313">
              <a:spcBef>
                <a:spcPts val="6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/>
          </a:p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The complete list can be found on pp. 833 of text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Outline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30725"/>
          </a:xfrm>
          <a:ln/>
        </p:spPr>
        <p:txBody>
          <a:bodyPr/>
          <a:lstStyle/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What is Matlab?</a:t>
            </a:r>
          </a:p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Matlab Interface</a:t>
            </a:r>
          </a:p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Basic Syntax</a:t>
            </a:r>
          </a:p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Plotting Graphs </a:t>
            </a:r>
          </a:p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Control System Toolbox</a:t>
            </a:r>
          </a:p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/>
              <a:t>Examples</a:t>
            </a:r>
          </a:p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Useful Resources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73250"/>
            <a:ext cx="7772400" cy="15557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sz="4800"/>
              <a:t>Examples on </a:t>
            </a:r>
            <a:br>
              <a:rPr lang="en-CA" sz="4800"/>
            </a:br>
            <a:r>
              <a:rPr lang="en-CA" sz="4800"/>
              <a:t>Basic Syntax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30650"/>
            <a:ext cx="6400800" cy="17526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/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73250"/>
            <a:ext cx="7772400" cy="15557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5400"/>
              <a:t>Plotting Graphs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30650"/>
            <a:ext cx="6400800" cy="17526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/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Plotting Graphs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507413" cy="5378450"/>
          </a:xfrm>
          <a:ln/>
        </p:spPr>
        <p:txBody>
          <a:bodyPr/>
          <a:lstStyle/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Matlab allows graphical displays 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/>
              <a:t>By using the command </a:t>
            </a: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plot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/>
              <a:t>Syntax: </a:t>
            </a: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plot(x)</a:t>
            </a:r>
          </a:p>
          <a:p>
            <a:pPr marL="341313" indent="-341313">
              <a:spcBef>
                <a:spcPts val="6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/>
          </a:p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Types of plots </a:t>
            </a:r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/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/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/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/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/>
              <a:t>Syntax: </a:t>
            </a: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plot(x,’-’)</a:t>
            </a:r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>
              <a:solidFill>
                <a:srgbClr val="FFFFCC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aphicFrame>
        <p:nvGraphicFramePr>
          <p:cNvPr id="25603" name="Group 3"/>
          <p:cNvGraphicFramePr>
            <a:graphicFrameLocks noGrp="1"/>
          </p:cNvGraphicFramePr>
          <p:nvPr/>
        </p:nvGraphicFramePr>
        <p:xfrm>
          <a:off x="3132138" y="4005263"/>
          <a:ext cx="2020887" cy="1685925"/>
        </p:xfrm>
        <a:graphic>
          <a:graphicData uri="http://schemas.openxmlformats.org/drawingml/2006/table">
            <a:tbl>
              <a:tblPr/>
              <a:tblGrid>
                <a:gridCol w="422275"/>
                <a:gridCol w="1598612"/>
              </a:tblGrid>
              <a:tr h="3952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-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Solid line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--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Dashed line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: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Dotted line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-.</a:t>
                      </a:r>
                    </a:p>
                  </a:txBody>
                  <a:tcPr marT="17640" anchor="ctr" horzOverflow="overflow">
                    <a:lnL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Arial" charset="0"/>
                          <a:ea typeface="新細明體" pitchFamily="16" charset="-120"/>
                        </a:rPr>
                        <a:t>Dashdot line</a:t>
                      </a:r>
                    </a:p>
                  </a:txBody>
                  <a:tcPr marT="17640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Plotting Graphs (cont’d)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5257800"/>
          </a:xfrm>
          <a:ln/>
        </p:spPr>
        <p:txBody>
          <a:bodyPr/>
          <a:lstStyle/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Labeling Graphs</a:t>
            </a:r>
          </a:p>
          <a:p>
            <a:pPr marL="741363" lvl="1" indent="-284163"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Commonly used Syntax: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ylabel(‘text’)</a:t>
            </a:r>
            <a:r>
              <a:rPr lang="en-US"/>
              <a:t> – label y-axis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xlabel(‘text’)</a:t>
            </a:r>
            <a:r>
              <a:rPr lang="en-US"/>
              <a:t> – label x-axis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title(‘text’)</a:t>
            </a:r>
            <a:r>
              <a:rPr lang="en-US"/>
              <a:t> – label title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legend(‘legend1’, ‘length2’,…)</a:t>
            </a:r>
            <a:r>
              <a:rPr lang="en-US"/>
              <a:t> – puts legend on current plot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grid on (grid off)</a:t>
            </a:r>
            <a:r>
              <a:rPr lang="en-US"/>
              <a:t> – add (remove) grid lines to figure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subplot</a:t>
            </a:r>
            <a:r>
              <a:rPr lang="en-US"/>
              <a:t> – subdivides graphic window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hold on</a:t>
            </a:r>
            <a:r>
              <a:rPr lang="en-US"/>
              <a:t> – hold the previous plot on the graphic window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1116013" y="1111250"/>
          <a:ext cx="7018337" cy="5746750"/>
        </p:xfrm>
        <a:graphic>
          <a:graphicData uri="http://schemas.openxmlformats.org/presentationml/2006/ole">
            <p:oleObj spid="_x0000_s27649" r:id="rId4" imgW="2734057" imgH="2238687" progId="">
              <p:embed/>
            </p:oleObj>
          </a:graphicData>
        </a:graphic>
      </p:graphicFrame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Example (1)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1042988" y="333375"/>
          <a:ext cx="7019925" cy="6096000"/>
        </p:xfrm>
        <a:graphic>
          <a:graphicData uri="http://schemas.openxmlformats.org/presentationml/2006/ole">
            <p:oleObj spid="_x0000_s28673" r:id="rId4" imgW="5390476" imgH="4704762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Example (2)</a:t>
            </a:r>
            <a:r>
              <a:rPr lang="pt-BR" sz="3600"/>
              <a:t> </a:t>
            </a: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1979613" y="1484313"/>
          <a:ext cx="5545137" cy="4830762"/>
        </p:xfrm>
        <a:graphic>
          <a:graphicData uri="http://schemas.openxmlformats.org/presentationml/2006/ole">
            <p:oleObj spid="_x0000_s29698" r:id="rId4" imgW="5401429" imgH="4704762" progId="">
              <p:embed/>
            </p:oleObj>
          </a:graphicData>
        </a:graphic>
      </p:graphicFrame>
      <p:sp>
        <p:nvSpPr>
          <p:cNvPr id="29699" name="AutoShape 3"/>
          <p:cNvSpPr>
            <a:spLocks/>
          </p:cNvSpPr>
          <p:nvPr/>
        </p:nvSpPr>
        <p:spPr bwMode="auto">
          <a:xfrm>
            <a:off x="0" y="1196975"/>
            <a:ext cx="2484438" cy="1223963"/>
          </a:xfrm>
          <a:prstGeom prst="borderCallout1">
            <a:avLst>
              <a:gd name="adj1" fmla="val 9338"/>
              <a:gd name="adj2" fmla="val 103065"/>
              <a:gd name="adj3" fmla="val 118546"/>
              <a:gd name="adj4" fmla="val 139935"/>
            </a:avLst>
          </a:prstGeom>
          <a:solidFill>
            <a:srgbClr val="FFFFFF"/>
          </a:solidFill>
          <a:ln w="38160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subplot(2,2,1)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plot(x,’r’),hold on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plot(y,’--’)</a:t>
            </a:r>
          </a:p>
        </p:txBody>
      </p:sp>
      <p:sp>
        <p:nvSpPr>
          <p:cNvPr id="29700" name="AutoShape 4"/>
          <p:cNvSpPr>
            <a:spLocks/>
          </p:cNvSpPr>
          <p:nvPr/>
        </p:nvSpPr>
        <p:spPr bwMode="auto">
          <a:xfrm>
            <a:off x="6659563" y="1196975"/>
            <a:ext cx="2484437" cy="1223963"/>
          </a:xfrm>
          <a:prstGeom prst="borderCallout1">
            <a:avLst>
              <a:gd name="adj1" fmla="val 9338"/>
              <a:gd name="adj2" fmla="val -3065"/>
              <a:gd name="adj3" fmla="val 118417"/>
              <a:gd name="adj4" fmla="val -28625"/>
            </a:avLst>
          </a:prstGeom>
          <a:solidFill>
            <a:srgbClr val="FFFFFF"/>
          </a:solidFill>
          <a:ln w="38160">
            <a:solidFill>
              <a:srgbClr val="010199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subplot(2,2,2)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plot(x,’r’),hold on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plot(y,’--’)</a:t>
            </a:r>
          </a:p>
        </p:txBody>
      </p:sp>
      <p:sp>
        <p:nvSpPr>
          <p:cNvPr id="29701" name="AutoShape 5"/>
          <p:cNvSpPr>
            <a:spLocks/>
          </p:cNvSpPr>
          <p:nvPr/>
        </p:nvSpPr>
        <p:spPr bwMode="auto">
          <a:xfrm>
            <a:off x="0" y="5634038"/>
            <a:ext cx="2484438" cy="1223962"/>
          </a:xfrm>
          <a:prstGeom prst="borderCallout1">
            <a:avLst>
              <a:gd name="adj1" fmla="val 9338"/>
              <a:gd name="adj2" fmla="val 103065"/>
              <a:gd name="adj3" fmla="val -33593"/>
              <a:gd name="adj4" fmla="val 121597"/>
            </a:avLst>
          </a:prstGeom>
          <a:solidFill>
            <a:srgbClr val="FFFFFF"/>
          </a:solidFill>
          <a:ln w="38160">
            <a:solidFill>
              <a:srgbClr val="010199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subplot(2,2,3)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plot(x,’r’),hold on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plot(y,’--’)</a:t>
            </a:r>
          </a:p>
        </p:txBody>
      </p:sp>
      <p:sp>
        <p:nvSpPr>
          <p:cNvPr id="29702" name="AutoShape 6"/>
          <p:cNvSpPr>
            <a:spLocks/>
          </p:cNvSpPr>
          <p:nvPr/>
        </p:nvSpPr>
        <p:spPr bwMode="auto">
          <a:xfrm>
            <a:off x="6659563" y="5634038"/>
            <a:ext cx="2484437" cy="1223962"/>
          </a:xfrm>
          <a:prstGeom prst="borderCallout1">
            <a:avLst>
              <a:gd name="adj1" fmla="val 9338"/>
              <a:gd name="adj2" fmla="val -3065"/>
              <a:gd name="adj3" fmla="val -37745"/>
              <a:gd name="adj4" fmla="val -13866"/>
            </a:avLst>
          </a:prstGeom>
          <a:solidFill>
            <a:srgbClr val="FFFFFF"/>
          </a:solidFill>
          <a:ln w="38160">
            <a:solidFill>
              <a:srgbClr val="010199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subplot(2,2,4)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plot(x,’r’),hold on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>
                <a:solidFill>
                  <a:srgbClr val="000000"/>
                </a:solidFill>
              </a:rPr>
              <a:t>plot(y,’--’)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73250"/>
            <a:ext cx="7772400" cy="15557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sz="4800"/>
              <a:t>Examples on</a:t>
            </a:r>
            <a:br>
              <a:rPr lang="en-CA" sz="4800"/>
            </a:br>
            <a:r>
              <a:rPr lang="en-CA" sz="4800"/>
              <a:t>Plotting Graphs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30650"/>
            <a:ext cx="6400800" cy="17526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/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73250"/>
            <a:ext cx="7772400" cy="15557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4800"/>
              <a:t>Control System Toolbox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30650"/>
            <a:ext cx="6400800" cy="17526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/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Overview to the Toolbox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052513"/>
            <a:ext cx="8229600" cy="5805487"/>
          </a:xfrm>
          <a:ln/>
        </p:spPr>
        <p:txBody>
          <a:bodyPr/>
          <a:lstStyle/>
          <a:p>
            <a:pPr marL="341313" indent="-341313">
              <a:lnSpc>
                <a:spcPct val="90000"/>
              </a:lnSpc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Modeled control systems as</a:t>
            </a:r>
          </a:p>
          <a:p>
            <a:pPr marL="341313" indent="-341313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	(1) transfer functions </a:t>
            </a:r>
          </a:p>
          <a:p>
            <a:pPr marL="341313" indent="-341313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	(2) zero-pole-gain </a:t>
            </a:r>
          </a:p>
          <a:p>
            <a:pPr marL="341313" indent="-341313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	(3) state-space form</a:t>
            </a:r>
          </a:p>
          <a:p>
            <a:pPr marL="341313" indent="-341313">
              <a:lnSpc>
                <a:spcPct val="90000"/>
              </a:lnSpc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Can manipulate both </a:t>
            </a:r>
          </a:p>
          <a:p>
            <a:pPr marL="341313" indent="-341313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	(1) continuous-time system</a:t>
            </a:r>
          </a:p>
          <a:p>
            <a:pPr marL="341313" indent="-341313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	(2) discrete-time system</a:t>
            </a:r>
          </a:p>
          <a:p>
            <a:pPr marL="341313" indent="-341313">
              <a:lnSpc>
                <a:spcPct val="90000"/>
              </a:lnSpc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Can compute and graph</a:t>
            </a:r>
          </a:p>
          <a:p>
            <a:pPr marL="341313" indent="-341313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	(1) time response </a:t>
            </a:r>
          </a:p>
          <a:p>
            <a:pPr marL="341313" indent="-341313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	(2) frequency response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73250"/>
            <a:ext cx="7772400" cy="15557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5400"/>
              <a:t>Overview of Matlab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30650"/>
            <a:ext cx="6400800" cy="17526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/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Demo (1)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52513"/>
            <a:ext cx="8229600" cy="1223962"/>
          </a:xfrm>
          <a:ln/>
        </p:spPr>
        <p:txBody>
          <a:bodyPr/>
          <a:lstStyle/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Transfer Function</a:t>
            </a:r>
          </a:p>
          <a:p>
            <a:pPr marL="741363" lvl="1" indent="-284163"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Syntax: </a:t>
            </a: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tf(numerator, denomintor)</a:t>
            </a:r>
            <a:r>
              <a:rPr lang="en-US"/>
              <a:t> </a:t>
            </a:r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1331913" y="2276475"/>
            <a:ext cx="2951162" cy="2251075"/>
            <a:chOff x="839" y="1434"/>
            <a:chExt cx="1859" cy="1418"/>
          </a:xfrm>
        </p:grpSpPr>
        <p:graphicFrame>
          <p:nvGraphicFramePr>
            <p:cNvPr id="33796" name="Object 4"/>
            <p:cNvGraphicFramePr>
              <a:graphicFrameLocks noChangeAspect="1"/>
            </p:cNvGraphicFramePr>
            <p:nvPr/>
          </p:nvGraphicFramePr>
          <p:xfrm>
            <a:off x="839" y="1434"/>
            <a:ext cx="1860" cy="1419"/>
          </p:xfrm>
          <a:graphic>
            <a:graphicData uri="http://schemas.openxmlformats.org/presentationml/2006/ole">
              <p:oleObj spid="_x0000_s33796" r:id="rId4" imgW="3543795" imgH="2704762" progId="">
                <p:embed/>
              </p:oleObj>
            </a:graphicData>
          </a:graphic>
        </p:graphicFrame>
        <p:sp>
          <p:nvSpPr>
            <p:cNvPr id="33797" name="Text Box 5"/>
            <p:cNvSpPr txBox="1">
              <a:spLocks noChangeArrowheads="1"/>
            </p:cNvSpPr>
            <p:nvPr/>
          </p:nvSpPr>
          <p:spPr bwMode="auto">
            <a:xfrm>
              <a:off x="839" y="1434"/>
              <a:ext cx="1860" cy="1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  <p:grpSp>
        <p:nvGrpSpPr>
          <p:cNvPr id="33798" name="Group 6"/>
          <p:cNvGrpSpPr>
            <a:grpSpLocks/>
          </p:cNvGrpSpPr>
          <p:nvPr/>
        </p:nvGrpSpPr>
        <p:grpSpPr bwMode="auto">
          <a:xfrm>
            <a:off x="4932363" y="2133600"/>
            <a:ext cx="2735262" cy="2398713"/>
            <a:chOff x="3107" y="1344"/>
            <a:chExt cx="1723" cy="1511"/>
          </a:xfrm>
        </p:grpSpPr>
        <p:graphicFrame>
          <p:nvGraphicFramePr>
            <p:cNvPr id="33799" name="Object 7"/>
            <p:cNvGraphicFramePr>
              <a:graphicFrameLocks noChangeAspect="1"/>
            </p:cNvGraphicFramePr>
            <p:nvPr/>
          </p:nvGraphicFramePr>
          <p:xfrm>
            <a:off x="3107" y="1344"/>
            <a:ext cx="1724" cy="1512"/>
          </p:xfrm>
          <a:graphic>
            <a:graphicData uri="http://schemas.openxmlformats.org/presentationml/2006/ole">
              <p:oleObj spid="_x0000_s33799" r:id="rId5" imgW="3104762" imgH="2723810" progId="">
                <p:embed/>
              </p:oleObj>
            </a:graphicData>
          </a:graphic>
        </p:graphicFrame>
        <p:sp>
          <p:nvSpPr>
            <p:cNvPr id="33800" name="Text Box 8"/>
            <p:cNvSpPr txBox="1">
              <a:spLocks noChangeArrowheads="1"/>
            </p:cNvSpPr>
            <p:nvPr/>
          </p:nvSpPr>
          <p:spPr bwMode="auto">
            <a:xfrm>
              <a:off x="3107" y="1344"/>
              <a:ext cx="1724" cy="15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3276600" y="4668838"/>
            <a:ext cx="2747963" cy="2187575"/>
            <a:chOff x="2064" y="2941"/>
            <a:chExt cx="1731" cy="1378"/>
          </a:xfrm>
        </p:grpSpPr>
        <p:graphicFrame>
          <p:nvGraphicFramePr>
            <p:cNvPr id="33802" name="Object 10"/>
            <p:cNvGraphicFramePr>
              <a:graphicFrameLocks noChangeAspect="1"/>
            </p:cNvGraphicFramePr>
            <p:nvPr/>
          </p:nvGraphicFramePr>
          <p:xfrm>
            <a:off x="2064" y="2941"/>
            <a:ext cx="1732" cy="1379"/>
          </p:xfrm>
          <a:graphic>
            <a:graphicData uri="http://schemas.openxmlformats.org/presentationml/2006/ole">
              <p:oleObj spid="_x0000_s33802" r:id="rId6" imgW="2895238" imgH="2305372" progId="">
                <p:embed/>
              </p:oleObj>
            </a:graphicData>
          </a:graphic>
        </p:graphicFrame>
        <p:sp>
          <p:nvSpPr>
            <p:cNvPr id="33803" name="Text Box 11"/>
            <p:cNvSpPr txBox="1">
              <a:spLocks noChangeArrowheads="1"/>
            </p:cNvSpPr>
            <p:nvPr/>
          </p:nvSpPr>
          <p:spPr bwMode="auto">
            <a:xfrm>
              <a:off x="2064" y="2941"/>
              <a:ext cx="1732" cy="13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Demo (2)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852738"/>
            <a:ext cx="5338762" cy="1036637"/>
          </a:xfrm>
          <a:ln/>
        </p:spPr>
        <p:txBody>
          <a:bodyPr/>
          <a:lstStyle/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State-space Representation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/>
              <a:t>Syntax: </a:t>
            </a: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sys_ss = ss(sys)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5413" y="0"/>
            <a:ext cx="2668587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900113" y="5013325"/>
          <a:ext cx="7489825" cy="1565275"/>
        </p:xfrm>
        <a:graphic>
          <a:graphicData uri="http://schemas.openxmlformats.org/presentationml/2006/ole">
            <p:oleObj spid="_x0000_s35841" r:id="rId4" imgW="1914286" imgH="400000" progId="">
              <p:embed/>
            </p:oleObj>
          </a:graphicData>
        </a:graphic>
      </p:graphicFrame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Demo (3)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268413"/>
            <a:ext cx="8229600" cy="4530725"/>
          </a:xfrm>
          <a:ln/>
        </p:spPr>
        <p:txBody>
          <a:bodyPr/>
          <a:lstStyle/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Finding Poles and Zeros</a:t>
            </a:r>
          </a:p>
          <a:p>
            <a:pPr marL="741363" lvl="1" indent="-284163"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Syntax: </a:t>
            </a: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z = zero(sys)</a:t>
            </a:r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  p = pole(sys)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>
              <a:solidFill>
                <a:srgbClr val="FFFFCC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Pole-Zero Diagram</a:t>
            </a:r>
          </a:p>
          <a:p>
            <a:pPr marL="741363" lvl="1" indent="-284163"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Syntax: </a:t>
            </a: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zplane(z,p)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5" name="Object 1"/>
          <p:cNvGraphicFramePr>
            <a:graphicFrameLocks noChangeAspect="1"/>
          </p:cNvGraphicFramePr>
          <p:nvPr/>
        </p:nvGraphicFramePr>
        <p:xfrm>
          <a:off x="755650" y="0"/>
          <a:ext cx="7848600" cy="6824663"/>
        </p:xfrm>
        <a:graphic>
          <a:graphicData uri="http://schemas.openxmlformats.org/presentationml/2006/ole">
            <p:oleObj spid="_x0000_s36865" r:id="rId4" imgW="5409524" imgH="4704762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Demo (4)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125538"/>
            <a:ext cx="8291513" cy="1036637"/>
          </a:xfrm>
          <a:ln/>
        </p:spPr>
        <p:txBody>
          <a:bodyPr/>
          <a:lstStyle/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Closed-Loop System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/>
              <a:t>Syntax: </a:t>
            </a:r>
            <a:r>
              <a:rPr lang="en-US" sz="2400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CLsys = feedback(sys1,sys2)</a:t>
            </a:r>
          </a:p>
        </p:txBody>
      </p:sp>
      <p:grpSp>
        <p:nvGrpSpPr>
          <p:cNvPr id="37891" name="Group 3"/>
          <p:cNvGrpSpPr>
            <a:grpSpLocks/>
          </p:cNvGrpSpPr>
          <p:nvPr/>
        </p:nvGrpSpPr>
        <p:grpSpPr bwMode="auto">
          <a:xfrm>
            <a:off x="0" y="2565400"/>
            <a:ext cx="5794375" cy="2806700"/>
            <a:chOff x="0" y="1616"/>
            <a:chExt cx="3650" cy="1768"/>
          </a:xfrm>
        </p:grpSpPr>
        <p:sp>
          <p:nvSpPr>
            <p:cNvPr id="37892" name="Rectangle 4"/>
            <p:cNvSpPr>
              <a:spLocks noChangeArrowheads="1"/>
            </p:cNvSpPr>
            <p:nvPr/>
          </p:nvSpPr>
          <p:spPr bwMode="auto">
            <a:xfrm>
              <a:off x="1284" y="1616"/>
              <a:ext cx="1284" cy="647"/>
            </a:xfrm>
            <a:prstGeom prst="rect">
              <a:avLst/>
            </a:prstGeom>
            <a:noFill/>
            <a:ln w="2844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pt-BR">
                  <a:solidFill>
                    <a:srgbClr val="FFFFFF"/>
                  </a:solidFill>
                </a:rPr>
                <a:t>System 1</a:t>
              </a:r>
            </a:p>
          </p:txBody>
        </p:sp>
        <p:sp>
          <p:nvSpPr>
            <p:cNvPr id="37893" name="Rectangle 5"/>
            <p:cNvSpPr>
              <a:spLocks noChangeArrowheads="1"/>
            </p:cNvSpPr>
            <p:nvPr/>
          </p:nvSpPr>
          <p:spPr bwMode="auto">
            <a:xfrm>
              <a:off x="1284" y="2738"/>
              <a:ext cx="1284" cy="647"/>
            </a:xfrm>
            <a:prstGeom prst="rect">
              <a:avLst/>
            </a:prstGeom>
            <a:noFill/>
            <a:ln w="2844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pt-BR">
                  <a:solidFill>
                    <a:srgbClr val="FFFFFF"/>
                  </a:solidFill>
                </a:rPr>
                <a:t>System 2</a:t>
              </a:r>
            </a:p>
          </p:txBody>
        </p:sp>
        <p:sp>
          <p:nvSpPr>
            <p:cNvPr id="37894" name="Oval 6"/>
            <p:cNvSpPr>
              <a:spLocks noChangeArrowheads="1"/>
            </p:cNvSpPr>
            <p:nvPr/>
          </p:nvSpPr>
          <p:spPr bwMode="auto">
            <a:xfrm>
              <a:off x="280" y="1769"/>
              <a:ext cx="240" cy="307"/>
            </a:xfrm>
            <a:prstGeom prst="ellipse">
              <a:avLst/>
            </a:prstGeom>
            <a:noFill/>
            <a:ln w="2844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7895" name="Line 7"/>
            <p:cNvSpPr>
              <a:spLocks noChangeShapeType="1"/>
            </p:cNvSpPr>
            <p:nvPr/>
          </p:nvSpPr>
          <p:spPr bwMode="auto">
            <a:xfrm>
              <a:off x="521" y="1923"/>
              <a:ext cx="763" cy="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BR"/>
            </a:p>
          </p:txBody>
        </p:sp>
        <p:sp>
          <p:nvSpPr>
            <p:cNvPr id="37896" name="Line 8"/>
            <p:cNvSpPr>
              <a:spLocks noChangeShapeType="1"/>
            </p:cNvSpPr>
            <p:nvPr/>
          </p:nvSpPr>
          <p:spPr bwMode="auto">
            <a:xfrm>
              <a:off x="2568" y="1923"/>
              <a:ext cx="1083" cy="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BR"/>
            </a:p>
          </p:txBody>
        </p:sp>
        <p:sp>
          <p:nvSpPr>
            <p:cNvPr id="37897" name="Line 9"/>
            <p:cNvSpPr>
              <a:spLocks noChangeShapeType="1"/>
            </p:cNvSpPr>
            <p:nvPr/>
          </p:nvSpPr>
          <p:spPr bwMode="auto">
            <a:xfrm flipH="1">
              <a:off x="2567" y="3043"/>
              <a:ext cx="523" cy="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BR"/>
            </a:p>
          </p:txBody>
        </p:sp>
        <p:sp>
          <p:nvSpPr>
            <p:cNvPr id="37898" name="Line 10"/>
            <p:cNvSpPr>
              <a:spLocks noChangeShapeType="1"/>
            </p:cNvSpPr>
            <p:nvPr/>
          </p:nvSpPr>
          <p:spPr bwMode="auto">
            <a:xfrm flipV="1">
              <a:off x="3089" y="1922"/>
              <a:ext cx="1" cy="1122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t-BR"/>
            </a:p>
          </p:txBody>
        </p:sp>
        <p:sp>
          <p:nvSpPr>
            <p:cNvPr id="37899" name="Line 11"/>
            <p:cNvSpPr>
              <a:spLocks noChangeShapeType="1"/>
            </p:cNvSpPr>
            <p:nvPr/>
          </p:nvSpPr>
          <p:spPr bwMode="auto">
            <a:xfrm flipH="1">
              <a:off x="399" y="3043"/>
              <a:ext cx="885" cy="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t-BR"/>
            </a:p>
          </p:txBody>
        </p:sp>
        <p:sp>
          <p:nvSpPr>
            <p:cNvPr id="37900" name="Line 12"/>
            <p:cNvSpPr>
              <a:spLocks noChangeShapeType="1"/>
            </p:cNvSpPr>
            <p:nvPr/>
          </p:nvSpPr>
          <p:spPr bwMode="auto">
            <a:xfrm flipV="1">
              <a:off x="401" y="2074"/>
              <a:ext cx="1" cy="970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BR"/>
            </a:p>
          </p:txBody>
        </p:sp>
        <p:sp>
          <p:nvSpPr>
            <p:cNvPr id="37901" name="Line 13"/>
            <p:cNvSpPr>
              <a:spLocks noChangeShapeType="1"/>
            </p:cNvSpPr>
            <p:nvPr/>
          </p:nvSpPr>
          <p:spPr bwMode="auto">
            <a:xfrm>
              <a:off x="0" y="1923"/>
              <a:ext cx="280" cy="1"/>
            </a:xfrm>
            <a:prstGeom prst="line">
              <a:avLst/>
            </a:prstGeom>
            <a:noFill/>
            <a:ln w="9360">
              <a:solidFill>
                <a:srgbClr val="FFFFFF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BR"/>
            </a:p>
          </p:txBody>
        </p:sp>
        <p:sp>
          <p:nvSpPr>
            <p:cNvPr id="37902" name="Text Box 14"/>
            <p:cNvSpPr txBox="1">
              <a:spLocks noChangeArrowheads="1"/>
            </p:cNvSpPr>
            <p:nvPr/>
          </p:nvSpPr>
          <p:spPr bwMode="auto">
            <a:xfrm>
              <a:off x="121" y="1668"/>
              <a:ext cx="198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pt-BR" b="1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37903" name="Text Box 15"/>
            <p:cNvSpPr txBox="1">
              <a:spLocks noChangeArrowheads="1"/>
            </p:cNvSpPr>
            <p:nvPr/>
          </p:nvSpPr>
          <p:spPr bwMode="auto">
            <a:xfrm>
              <a:off x="424" y="2038"/>
              <a:ext cx="162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pt-BR" b="1">
                  <a:solidFill>
                    <a:srgbClr val="FFFFFF"/>
                  </a:solidFill>
                </a:rPr>
                <a:t>-</a:t>
              </a:r>
            </a:p>
          </p:txBody>
        </p:sp>
      </p:grpSp>
      <p:pic>
        <p:nvPicPr>
          <p:cNvPr id="3790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7138" y="4068763"/>
            <a:ext cx="4106862" cy="2789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Demo (5) 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68413"/>
            <a:ext cx="8229600" cy="4530725"/>
          </a:xfrm>
          <a:ln/>
        </p:spPr>
        <p:txBody>
          <a:bodyPr/>
          <a:lstStyle/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Step Response</a:t>
            </a:r>
          </a:p>
          <a:p>
            <a:pPr marL="741363" lvl="1" indent="-284163"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Syntax: </a:t>
            </a: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step(sys)</a:t>
            </a:r>
          </a:p>
        </p:txBody>
      </p:sp>
      <p:grpSp>
        <p:nvGrpSpPr>
          <p:cNvPr id="38915" name="Group 3"/>
          <p:cNvGrpSpPr>
            <a:grpSpLocks/>
          </p:cNvGrpSpPr>
          <p:nvPr/>
        </p:nvGrpSpPr>
        <p:grpSpPr bwMode="auto">
          <a:xfrm>
            <a:off x="468313" y="2852738"/>
            <a:ext cx="8351837" cy="3463925"/>
            <a:chOff x="295" y="1797"/>
            <a:chExt cx="5261" cy="2182"/>
          </a:xfrm>
        </p:grpSpPr>
        <p:graphicFrame>
          <p:nvGraphicFramePr>
            <p:cNvPr id="38916" name="Object 4"/>
            <p:cNvGraphicFramePr>
              <a:graphicFrameLocks noChangeAspect="1"/>
            </p:cNvGraphicFramePr>
            <p:nvPr/>
          </p:nvGraphicFramePr>
          <p:xfrm>
            <a:off x="295" y="1797"/>
            <a:ext cx="5262" cy="2183"/>
          </p:xfrm>
          <a:graphic>
            <a:graphicData uri="http://schemas.openxmlformats.org/presentationml/2006/ole">
              <p:oleObj spid="_x0000_s38916" r:id="rId4" imgW="2800741" imgH="1162212" progId="">
                <p:embed/>
              </p:oleObj>
            </a:graphicData>
          </a:graphic>
        </p:graphicFrame>
        <p:sp>
          <p:nvSpPr>
            <p:cNvPr id="38917" name="Text Box 5"/>
            <p:cNvSpPr txBox="1">
              <a:spLocks noChangeArrowheads="1"/>
            </p:cNvSpPr>
            <p:nvPr/>
          </p:nvSpPr>
          <p:spPr bwMode="auto">
            <a:xfrm>
              <a:off x="295" y="1797"/>
              <a:ext cx="5262" cy="21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7" name="Object 1"/>
          <p:cNvGraphicFramePr>
            <a:graphicFrameLocks noChangeAspect="1"/>
          </p:cNvGraphicFramePr>
          <p:nvPr/>
        </p:nvGraphicFramePr>
        <p:xfrm>
          <a:off x="684213" y="69850"/>
          <a:ext cx="7777162" cy="6788150"/>
        </p:xfrm>
        <a:graphic>
          <a:graphicData uri="http://schemas.openxmlformats.org/presentationml/2006/ole">
            <p:oleObj spid="_x0000_s39937" r:id="rId4" imgW="5390476" imgH="4704762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Demo (6)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52513"/>
            <a:ext cx="8229600" cy="2305050"/>
          </a:xfrm>
          <a:ln/>
        </p:spPr>
        <p:txBody>
          <a:bodyPr/>
          <a:lstStyle/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Pole-zero cancellation</a:t>
            </a:r>
          </a:p>
          <a:p>
            <a:pPr marL="741363" lvl="1" indent="-284163"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Syntax: </a:t>
            </a: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sysr = minreal(sys);</a:t>
            </a:r>
          </a:p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Impulse Response</a:t>
            </a:r>
          </a:p>
          <a:p>
            <a:pPr marL="741363" lvl="1" indent="-284163"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Syntax: </a:t>
            </a:r>
            <a:r>
              <a:rPr lang="en-US">
                <a:solidFill>
                  <a:srgbClr val="FF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impulse(sys)</a:t>
            </a:r>
          </a:p>
        </p:txBody>
      </p:sp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1116013" y="3357563"/>
            <a:ext cx="7342187" cy="3159125"/>
            <a:chOff x="703" y="2115"/>
            <a:chExt cx="4625" cy="1990"/>
          </a:xfrm>
        </p:grpSpPr>
        <p:pic>
          <p:nvPicPr>
            <p:cNvPr id="4096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3" y="2115"/>
              <a:ext cx="4626" cy="19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40965" name="Text Box 5"/>
            <p:cNvSpPr txBox="1">
              <a:spLocks noChangeArrowheads="1"/>
            </p:cNvSpPr>
            <p:nvPr/>
          </p:nvSpPr>
          <p:spPr bwMode="auto">
            <a:xfrm>
              <a:off x="703" y="2115"/>
              <a:ext cx="4626" cy="19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611188" y="0"/>
          <a:ext cx="7921625" cy="6888163"/>
        </p:xfrm>
        <a:graphic>
          <a:graphicData uri="http://schemas.openxmlformats.org/presentationml/2006/ole">
            <p:oleObj spid="_x0000_s41985" r:id="rId4" imgW="5401429" imgH="4695238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73250"/>
            <a:ext cx="7772400" cy="15557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sz="4800"/>
              <a:t>Examples on</a:t>
            </a:r>
            <a:br>
              <a:rPr lang="en-CA" sz="4800"/>
            </a:br>
            <a:r>
              <a:rPr lang="en-CA" sz="4800"/>
              <a:t>Control System Toolbox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30650"/>
            <a:ext cx="6400800" cy="17526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/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What is Matlab?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55875" y="1628775"/>
            <a:ext cx="6372225" cy="4530725"/>
          </a:xfrm>
          <a:ln/>
        </p:spPr>
        <p:txBody>
          <a:bodyPr/>
          <a:lstStyle/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Language for technical computing</a:t>
            </a:r>
          </a:p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Supports mathematical computation, visualization, and programming</a:t>
            </a:r>
          </a:p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Composed using high-level programming language 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/>
              <a:t>similar to syntax of C</a:t>
            </a:r>
          </a:p>
          <a:p>
            <a:pPr marL="341313" indent="-341313"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/>
          </a:p>
          <a:p>
            <a:pPr marL="341313" indent="-341313">
              <a:spcBef>
                <a:spcPts val="700"/>
              </a:spcBef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For EECE 360 </a:t>
            </a:r>
          </a:p>
          <a:p>
            <a:pPr marL="741363" lvl="1" indent="-284163">
              <a:spcBef>
                <a:spcPts val="600"/>
              </a:spcBef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/>
              <a:t>Use Matlab in the assignments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30175" y="1771650"/>
          <a:ext cx="2281238" cy="2305050"/>
        </p:xfrm>
        <a:graphic>
          <a:graphicData uri="http://schemas.openxmlformats.org/presentationml/2006/ole">
            <p:oleObj spid="_x0000_s7171" r:id="rId4" imgW="3723810" imgH="3761905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Useful Resources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30725"/>
          </a:xfrm>
          <a:ln/>
        </p:spPr>
        <p:txBody>
          <a:bodyPr/>
          <a:lstStyle/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Appendix A of Textbook 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/>
          </a:p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End of Chapter – Matlab Demo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/>
          </a:p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/>
              <a:t>http://www.mathworks.com</a:t>
            </a:r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/>
          </a:p>
          <a:p>
            <a:pPr marL="341313" indent="-341313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73250"/>
            <a:ext cx="7772400" cy="15557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5400"/>
              <a:t>Matlab Interface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30650"/>
            <a:ext cx="6400800" cy="17526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/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7" name="Object 1"/>
          <p:cNvGraphicFramePr>
            <a:graphicFrameLocks noChangeAspect="1"/>
          </p:cNvGraphicFramePr>
          <p:nvPr/>
        </p:nvGraphicFramePr>
        <p:xfrm>
          <a:off x="0" y="82550"/>
          <a:ext cx="9144000" cy="6502400"/>
        </p:xfrm>
        <a:graphic>
          <a:graphicData uri="http://schemas.openxmlformats.org/presentationml/2006/ole">
            <p:oleObj spid="_x0000_s9217" r:id="rId4" imgW="9600000" imgH="6830378" progId="">
              <p:embed/>
            </p:oleObj>
          </a:graphicData>
        </a:graphic>
      </p:graphicFrame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987675" y="908050"/>
            <a:ext cx="6156325" cy="5545138"/>
          </a:xfrm>
          <a:prstGeom prst="rect">
            <a:avLst/>
          </a:prstGeom>
          <a:noFill/>
          <a:ln w="3816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>
                <a:solidFill>
                  <a:srgbClr val="FF33CC"/>
                </a:solidFill>
              </a:rPr>
              <a:t>Command Window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981075"/>
            <a:ext cx="2916238" cy="2447925"/>
          </a:xfrm>
          <a:prstGeom prst="rect">
            <a:avLst/>
          </a:prstGeom>
          <a:noFill/>
          <a:ln w="38160">
            <a:solidFill>
              <a:srgbClr val="FF33CC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>
                <a:solidFill>
                  <a:srgbClr val="FF33CC"/>
                </a:solidFill>
              </a:rPr>
              <a:t>Workspace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3429000"/>
            <a:ext cx="2916238" cy="2952750"/>
          </a:xfrm>
          <a:prstGeom prst="rect">
            <a:avLst/>
          </a:prstGeom>
          <a:noFill/>
          <a:ln w="38160">
            <a:solidFill>
              <a:srgbClr val="FF33CC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>
                <a:solidFill>
                  <a:srgbClr val="FF33CC"/>
                </a:solidFill>
              </a:rPr>
              <a:t>Command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>
                <a:solidFill>
                  <a:srgbClr val="FF33CC"/>
                </a:solidFill>
              </a:rPr>
              <a:t>History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3419475" y="692150"/>
            <a:ext cx="4321175" cy="2232025"/>
          </a:xfrm>
          <a:prstGeom prst="wedgeEllipseCallout">
            <a:avLst>
              <a:gd name="adj1" fmla="val 39236"/>
              <a:gd name="adj2" fmla="val -47722"/>
            </a:avLst>
          </a:prstGeom>
          <a:solidFill>
            <a:srgbClr val="CC66FF">
              <a:alpha val="14999"/>
            </a:srgbClr>
          </a:solidFill>
          <a:ln w="38160">
            <a:solidFill>
              <a:srgbClr val="CC66FF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>
                <a:solidFill>
                  <a:srgbClr val="CC66FF"/>
                </a:solidFill>
              </a:rPr>
              <a:t>Change the current directory to the location of your Matlab file at startup</a:t>
            </a:r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7164388" y="404813"/>
            <a:ext cx="431800" cy="431800"/>
          </a:xfrm>
          <a:prstGeom prst="ellipse">
            <a:avLst/>
          </a:prstGeom>
          <a:noFill/>
          <a:ln w="38160">
            <a:solidFill>
              <a:srgbClr val="FF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Matlab Programming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5257800"/>
          </a:xfrm>
          <a:ln/>
        </p:spPr>
        <p:txBody>
          <a:bodyPr/>
          <a:lstStyle/>
          <a:p>
            <a:pPr marL="341313" indent="-341313">
              <a:buClr>
                <a:srgbClr val="FFFFCC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Two Approaches</a:t>
            </a:r>
          </a:p>
          <a:p>
            <a:pPr marL="741363" lvl="1" indent="-284163"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Coding in Command Window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Good for short programs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Commands must be re-entered each time you run a simulation</a:t>
            </a:r>
          </a:p>
          <a:p>
            <a:pPr marL="341313" indent="-341313">
              <a:spcBef>
                <a:spcPts val="6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t-BR"/>
          </a:p>
          <a:p>
            <a:pPr marL="741363" lvl="1" indent="-284163">
              <a:buClr>
                <a:srgbClr val="B2B2B2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Coding with .m-files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Good for long programs</a:t>
            </a:r>
          </a:p>
          <a:p>
            <a:pPr lvl="2">
              <a:buClr>
                <a:srgbClr val="666699"/>
              </a:buClr>
              <a:buSzPct val="75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t-BR"/>
              <a:t>Allows users to save all the commands written in the .m-files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971550" y="1268413"/>
          <a:ext cx="7200900" cy="5145087"/>
        </p:xfrm>
        <a:graphic>
          <a:graphicData uri="http://schemas.openxmlformats.org/presentationml/2006/ole">
            <p:oleObj spid="_x0000_s11265" r:id="rId4" imgW="4076190" imgH="2790476" progId="">
              <p:embed/>
            </p:oleObj>
          </a:graphicData>
        </a:graphic>
      </p:graphicFrame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/>
              <a:t>Command Window Interface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2843213" y="2636838"/>
            <a:ext cx="3673475" cy="1295400"/>
          </a:xfrm>
          <a:prstGeom prst="wedgeEllipseCallout">
            <a:avLst>
              <a:gd name="adj1" fmla="val -22213"/>
              <a:gd name="adj2" fmla="val -69486"/>
            </a:avLst>
          </a:prstGeom>
          <a:solidFill>
            <a:srgbClr val="CC66FF">
              <a:alpha val="14999"/>
            </a:srgbClr>
          </a:solidFill>
          <a:ln w="38160">
            <a:solidFill>
              <a:srgbClr val="CC66FF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400" b="1">
                <a:solidFill>
                  <a:srgbClr val="CC66FF"/>
                </a:solidFill>
              </a:rPr>
              <a:t>Write your commands here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971550" y="1628775"/>
            <a:ext cx="4033838" cy="720725"/>
          </a:xfrm>
          <a:prstGeom prst="rect">
            <a:avLst/>
          </a:prstGeom>
          <a:noFill/>
          <a:ln w="38160">
            <a:solidFill>
              <a:srgbClr val="FF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Group 1"/>
          <p:cNvGrpSpPr>
            <a:grpSpLocks/>
          </p:cNvGrpSpPr>
          <p:nvPr/>
        </p:nvGrpSpPr>
        <p:grpSpPr bwMode="auto">
          <a:xfrm>
            <a:off x="0" y="0"/>
            <a:ext cx="5810250" cy="6856413"/>
            <a:chOff x="0" y="0"/>
            <a:chExt cx="3660" cy="4319"/>
          </a:xfrm>
        </p:grpSpPr>
        <p:graphicFrame>
          <p:nvGraphicFramePr>
            <p:cNvPr id="12290" name="Object 2"/>
            <p:cNvGraphicFramePr>
              <a:graphicFrameLocks noChangeAspect="1"/>
            </p:cNvGraphicFramePr>
            <p:nvPr/>
          </p:nvGraphicFramePr>
          <p:xfrm>
            <a:off x="0" y="0"/>
            <a:ext cx="3661" cy="4320"/>
          </p:xfrm>
          <a:graphic>
            <a:graphicData uri="http://schemas.openxmlformats.org/presentationml/2006/ole">
              <p:oleObj spid="_x0000_s12290" r:id="rId4" imgW="4495238" imgH="5304762" progId="">
                <p:embed/>
              </p:oleObj>
            </a:graphicData>
          </a:graphic>
        </p:graphicFrame>
        <p:sp>
          <p:nvSpPr>
            <p:cNvPr id="12291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3661" cy="43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795963" y="1341438"/>
            <a:ext cx="3348037" cy="3506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800">
                <a:solidFill>
                  <a:srgbClr val="FFFFFF"/>
                </a:solidFill>
              </a:rPr>
              <a:t>(1) Creating .m-files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pt-BR" sz="2800">
              <a:solidFill>
                <a:srgbClr val="FFFFFF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800">
                <a:solidFill>
                  <a:srgbClr val="FFFFFF"/>
                </a:solidFill>
              </a:rPr>
              <a:t>File </a:t>
            </a:r>
            <a:r>
              <a:rPr lang="pt-BR" sz="2800">
                <a:solidFill>
                  <a:srgbClr val="FFFFFF"/>
                </a:solidFill>
                <a:latin typeface="Wingdings" charset="2"/>
              </a:rPr>
              <a:t></a:t>
            </a:r>
            <a:r>
              <a:rPr lang="pt-BR" sz="2800">
                <a:solidFill>
                  <a:srgbClr val="FFFFFF"/>
                </a:solidFill>
              </a:rPr>
              <a:t> New </a:t>
            </a:r>
            <a:r>
              <a:rPr lang="pt-BR" sz="2800">
                <a:solidFill>
                  <a:srgbClr val="FFFFFF"/>
                </a:solidFill>
                <a:latin typeface="Wingdings" charset="2"/>
              </a:rPr>
              <a:t></a:t>
            </a:r>
            <a:r>
              <a:rPr lang="pt-BR" sz="2800">
                <a:solidFill>
                  <a:srgbClr val="FFFFFF"/>
                </a:solidFill>
              </a:rPr>
              <a:t> M-File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pt-BR" sz="2800">
              <a:solidFill>
                <a:srgbClr val="FFFFFF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800">
                <a:solidFill>
                  <a:srgbClr val="FFFFFF"/>
                </a:solidFill>
              </a:rPr>
              <a:t>(2) Opening .m-files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800">
                <a:solidFill>
                  <a:srgbClr val="FFFFFF"/>
                </a:solidFill>
              </a:rPr>
              <a:t>File </a:t>
            </a:r>
            <a:r>
              <a:rPr lang="pt-BR" sz="2800">
                <a:solidFill>
                  <a:srgbClr val="FFFFFF"/>
                </a:solidFill>
                <a:latin typeface="Wingdings" charset="2"/>
              </a:rPr>
              <a:t></a:t>
            </a:r>
            <a:r>
              <a:rPr lang="pt-BR" sz="2800">
                <a:solidFill>
                  <a:srgbClr val="FFFFFF"/>
                </a:solidFill>
              </a:rPr>
              <a:t> Open </a:t>
            </a:r>
            <a:r>
              <a:rPr lang="pt-BR" sz="2800">
                <a:solidFill>
                  <a:srgbClr val="FFFFFF"/>
                </a:solidFill>
                <a:latin typeface="Wingdings" charset="2"/>
              </a:rPr>
              <a:t></a:t>
            </a:r>
            <a:r>
              <a:rPr lang="pt-BR" sz="2800">
                <a:solidFill>
                  <a:srgbClr val="FFFFFF"/>
                </a:solidFill>
              </a:rPr>
              <a:t> select the .m-file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260350"/>
            <a:ext cx="3600450" cy="936625"/>
          </a:xfrm>
          <a:prstGeom prst="rect">
            <a:avLst/>
          </a:prstGeom>
          <a:noFill/>
          <a:ln w="38160">
            <a:solidFill>
              <a:srgbClr val="FF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sign padrão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新細明體" pitchFamily="16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新細明體" pitchFamily="16" charset="-12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sign padrão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新細明體" pitchFamily="16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新細明體" pitchFamily="16" charset="-12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745</Words>
  <Application>Microsoft Office PowerPoint</Application>
  <PresentationFormat>Apresentação na tela (4:3)</PresentationFormat>
  <Paragraphs>289</Paragraphs>
  <Slides>40</Slides>
  <Notes>40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Servidores OLE incorporados</vt:lpstr>
      </vt:variant>
      <vt:variant>
        <vt:i4>0</vt:i4>
      </vt:variant>
      <vt:variant>
        <vt:lpstr>Títulos de slides</vt:lpstr>
      </vt:variant>
      <vt:variant>
        <vt:i4>40</vt:i4>
      </vt:variant>
    </vt:vector>
  </HeadingPairs>
  <TitlesOfParts>
    <vt:vector size="46" baseType="lpstr">
      <vt:lpstr>Arial</vt:lpstr>
      <vt:lpstr>新細明體</vt:lpstr>
      <vt:lpstr>Times New Roman</vt:lpstr>
      <vt:lpstr>Wingdings</vt:lpstr>
      <vt:lpstr>Design padrão</vt:lpstr>
      <vt:lpstr>Design padrão</vt:lpstr>
      <vt:lpstr>EECE 360  Matlab Tutorial</vt:lpstr>
      <vt:lpstr>Outline</vt:lpstr>
      <vt:lpstr>Overview of Matlab</vt:lpstr>
      <vt:lpstr>What is Matlab?</vt:lpstr>
      <vt:lpstr>Matlab Interface</vt:lpstr>
      <vt:lpstr>Slide 6</vt:lpstr>
      <vt:lpstr>Matlab Programming</vt:lpstr>
      <vt:lpstr>Command Window Interface</vt:lpstr>
      <vt:lpstr>Slide 9</vt:lpstr>
      <vt:lpstr>.m-file Interface</vt:lpstr>
      <vt:lpstr>Workspace Interface</vt:lpstr>
      <vt:lpstr>Command History Interface</vt:lpstr>
      <vt:lpstr>Syntax Errors</vt:lpstr>
      <vt:lpstr>Examples on  Matlab Interface </vt:lpstr>
      <vt:lpstr>Basic Syntax</vt:lpstr>
      <vt:lpstr>Basic Syntax</vt:lpstr>
      <vt:lpstr>Basic Syntax (cont’d)</vt:lpstr>
      <vt:lpstr>Basic Syntax (cont’d)</vt:lpstr>
      <vt:lpstr>Basic Syntax (cont’d)</vt:lpstr>
      <vt:lpstr>Examples on  Basic Syntax</vt:lpstr>
      <vt:lpstr>Plotting Graphs</vt:lpstr>
      <vt:lpstr>Plotting Graphs</vt:lpstr>
      <vt:lpstr>Plotting Graphs (cont’d)</vt:lpstr>
      <vt:lpstr>Example (1)</vt:lpstr>
      <vt:lpstr>Slide 25</vt:lpstr>
      <vt:lpstr>Example (2) </vt:lpstr>
      <vt:lpstr>Examples on Plotting Graphs</vt:lpstr>
      <vt:lpstr>Control System Toolbox</vt:lpstr>
      <vt:lpstr>Overview to the Toolbox</vt:lpstr>
      <vt:lpstr>Demo (1)</vt:lpstr>
      <vt:lpstr>Demo (2)</vt:lpstr>
      <vt:lpstr>Demo (3)</vt:lpstr>
      <vt:lpstr>Slide 33</vt:lpstr>
      <vt:lpstr>Demo (4)</vt:lpstr>
      <vt:lpstr>Demo (5) </vt:lpstr>
      <vt:lpstr>Slide 36</vt:lpstr>
      <vt:lpstr>Demo (6)</vt:lpstr>
      <vt:lpstr>Slide 38</vt:lpstr>
      <vt:lpstr>Examples on Control System Toolbox</vt:lpstr>
      <vt:lpstr>Useful 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EECE 360  Matlab Tutorial</dc:title>
  <dc:creator>Ginna</dc:creator>
  <cp:lastModifiedBy>Geber</cp:lastModifiedBy>
  <cp:revision>43</cp:revision>
  <cp:lastPrinted>1601-01-01T00:00:00Z</cp:lastPrinted>
  <dcterms:created xsi:type="dcterms:W3CDTF">2006-05-22T07:18:27Z</dcterms:created>
  <dcterms:modified xsi:type="dcterms:W3CDTF">2012-05-03T12:28:33Z</dcterms:modified>
</cp:coreProperties>
</file>