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8" r:id="rId9"/>
    <p:sldId id="263" r:id="rId10"/>
    <p:sldId id="269" r:id="rId11"/>
    <p:sldId id="270" r:id="rId12"/>
    <p:sldId id="267" r:id="rId13"/>
    <p:sldId id="272" r:id="rId14"/>
    <p:sldId id="273" r:id="rId15"/>
    <p:sldId id="274" r:id="rId16"/>
    <p:sldId id="271" r:id="rId17"/>
    <p:sldId id="264" r:id="rId18"/>
    <p:sldId id="265" r:id="rId19"/>
    <p:sldId id="266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4400"/>
            </a:lvl1pPr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66DAE8-4ACF-457A-AF33-6124858F65A9}" type="datetimeFigureOut">
              <a:rPr lang="pt-BR" smtClean="0"/>
              <a:pPr/>
              <a:t>5/6/2008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47ECCA-2334-4256-AEDF-0F41FBAFE3F2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pandora.com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last.fm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usicovery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hotoree.com/" TargetMode="External"/><Relationship Id="rId2" Type="http://schemas.openxmlformats.org/officeDocument/2006/relationships/hyperlink" Target="http://www.stumbleupon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List_of_Music_Genome_Project_attributes_by_typ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Sistemas de Recomendação Musical</a:t>
            </a:r>
            <a:endParaRPr lang="pt-BR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200860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Amirton Chagas</a:t>
            </a:r>
          </a:p>
          <a:p>
            <a:r>
              <a:rPr lang="pt-BR" dirty="0" smtClean="0"/>
              <a:t>Diego Lemos</a:t>
            </a:r>
          </a:p>
          <a:p>
            <a:r>
              <a:rPr lang="pt-BR" dirty="0" smtClean="0"/>
              <a:t>Eduardo Matos</a:t>
            </a:r>
          </a:p>
          <a:p>
            <a:r>
              <a:rPr lang="pt-BR" dirty="0" smtClean="0"/>
              <a:t>Lucas Figueiredo</a:t>
            </a:r>
          </a:p>
          <a:p>
            <a:r>
              <a:rPr lang="pt-BR" dirty="0" err="1" smtClean="0"/>
              <a:t>Marlus</a:t>
            </a:r>
            <a:r>
              <a:rPr lang="pt-BR" dirty="0" smtClean="0"/>
              <a:t> Souza</a:t>
            </a:r>
          </a:p>
          <a:p>
            <a:r>
              <a:rPr lang="pt-BR" dirty="0" smtClean="0"/>
              <a:t>Thiago Rocha</a:t>
            </a:r>
          </a:p>
          <a:p>
            <a:r>
              <a:rPr lang="pt-BR" dirty="0" smtClean="0"/>
              <a:t>{abc,</a:t>
            </a:r>
            <a:r>
              <a:rPr lang="pt-BR" dirty="0" err="1" smtClean="0"/>
              <a:t>dlam</a:t>
            </a:r>
            <a:r>
              <a:rPr lang="pt-BR" dirty="0" smtClean="0"/>
              <a:t>,</a:t>
            </a:r>
            <a:r>
              <a:rPr lang="pt-BR" dirty="0" err="1" smtClean="0"/>
              <a:t>ejvm</a:t>
            </a:r>
            <a:r>
              <a:rPr lang="pt-BR" dirty="0" smtClean="0"/>
              <a:t>,</a:t>
            </a:r>
            <a:r>
              <a:rPr lang="pt-BR" dirty="0" err="1" smtClean="0"/>
              <a:t>lsf</a:t>
            </a:r>
            <a:r>
              <a:rPr lang="pt-BR" dirty="0" smtClean="0"/>
              <a:t>,mbs2,</a:t>
            </a:r>
            <a:r>
              <a:rPr lang="pt-BR" dirty="0" err="1" smtClean="0"/>
              <a:t>tpr</a:t>
            </a:r>
            <a:r>
              <a:rPr lang="pt-BR" dirty="0" smtClean="0"/>
              <a:t>}@</a:t>
            </a:r>
            <a:r>
              <a:rPr lang="pt-BR" dirty="0" err="1" smtClean="0"/>
              <a:t>cin.ufpe.br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Sistemas de Recomendação Musical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Benefícios:</a:t>
            </a:r>
          </a:p>
          <a:p>
            <a:pPr lvl="1"/>
            <a:r>
              <a:rPr lang="pt-BR" dirty="0" smtClean="0"/>
              <a:t>Geralmente são baseados no comportamento dos usuários</a:t>
            </a:r>
          </a:p>
          <a:p>
            <a:pPr lvl="2"/>
            <a:r>
              <a:rPr lang="pt-BR" dirty="0" smtClean="0"/>
              <a:t>Dados reais podem levar a conclusões imprevisíveis à primeira vista. Velho exemplo das fraldas + cerveja em supermercados</a:t>
            </a:r>
          </a:p>
          <a:p>
            <a:pPr lvl="1"/>
            <a:r>
              <a:rPr lang="pt-BR" dirty="0" smtClean="0"/>
              <a:t>Descoberta de novas bandas</a:t>
            </a:r>
          </a:p>
          <a:p>
            <a:pPr lvl="2"/>
            <a:r>
              <a:rPr lang="pt-BR" dirty="0" smtClean="0"/>
              <a:t>Conhecer novas bandas que sejam adequadas aos gostos musicais do usuário aumenta sua “base cultural” e divulga o trabalho de bandas menores, com menos chance de serem conhecidas através da mídia comum</a:t>
            </a:r>
          </a:p>
          <a:p>
            <a:pPr lvl="1"/>
            <a:r>
              <a:rPr lang="pt-BR" dirty="0" smtClean="0"/>
              <a:t>Estar sempre em dia com as novidades</a:t>
            </a:r>
          </a:p>
          <a:p>
            <a:pPr lvl="1"/>
            <a:r>
              <a:rPr lang="pt-BR" dirty="0" smtClean="0"/>
              <a:t>Conhecer pessoas com gostos similares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Sistemas de Recomendação Musical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Problemas / Dificuldades</a:t>
            </a:r>
          </a:p>
          <a:p>
            <a:pPr lvl="1"/>
            <a:r>
              <a:rPr lang="pt-BR" dirty="0" smtClean="0"/>
              <a:t>Tempo/Recursos necessários para iniciar um novo projeto do zero</a:t>
            </a:r>
          </a:p>
          <a:p>
            <a:pPr lvl="1"/>
            <a:r>
              <a:rPr lang="pt-BR" dirty="0" smtClean="0"/>
              <a:t>Algumas recomendações nem sempre são bem-vindas</a:t>
            </a:r>
          </a:p>
          <a:p>
            <a:pPr lvl="2"/>
            <a:r>
              <a:rPr lang="pt-BR" dirty="0" smtClean="0"/>
              <a:t>Alguém pode não gostar de ver Aerosmith lado a lado com Gloria Gaynor</a:t>
            </a:r>
          </a:p>
          <a:p>
            <a:pPr lvl="1"/>
            <a:r>
              <a:rPr lang="pt-BR" dirty="0" smtClean="0"/>
              <a:t>“Exceções”. Uma música que está fazendo muito sucesso pode inserir muito ruído nos dados</a:t>
            </a:r>
          </a:p>
          <a:p>
            <a:pPr lvl="1"/>
            <a:r>
              <a:rPr lang="pt-BR" dirty="0" smtClean="0"/>
              <a:t>Autopromoção</a:t>
            </a:r>
          </a:p>
          <a:p>
            <a:pPr lvl="2"/>
            <a:r>
              <a:rPr lang="pt-BR" dirty="0" smtClean="0"/>
              <a:t>Pessoas podem manipular o sistema para promover uma determinada banda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Algoritmos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SVM</a:t>
            </a:r>
          </a:p>
          <a:p>
            <a:r>
              <a:rPr lang="pt-BR" dirty="0" err="1" smtClean="0"/>
              <a:t>Adaboost</a:t>
            </a:r>
            <a:endParaRPr lang="pt-BR" dirty="0" smtClean="0"/>
          </a:p>
          <a:p>
            <a:r>
              <a:rPr lang="pt-BR" dirty="0" smtClean="0"/>
              <a:t>Árvores de Decisão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Algoritmos – SVM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/>
              <a:t>Support</a:t>
            </a:r>
            <a:r>
              <a:rPr lang="pt-BR" dirty="0" smtClean="0"/>
              <a:t> </a:t>
            </a:r>
            <a:r>
              <a:rPr lang="pt-BR" dirty="0" err="1" smtClean="0"/>
              <a:t>Vector</a:t>
            </a:r>
            <a:r>
              <a:rPr lang="pt-BR" dirty="0" smtClean="0"/>
              <a:t> Machines</a:t>
            </a:r>
          </a:p>
          <a:p>
            <a:pPr lvl="1"/>
            <a:r>
              <a:rPr lang="pt-BR" dirty="0" smtClean="0"/>
              <a:t>Conjunto de métodos para aprendizado supervisionado</a:t>
            </a:r>
          </a:p>
          <a:p>
            <a:pPr lvl="1"/>
            <a:r>
              <a:rPr lang="pt-BR" dirty="0" smtClean="0"/>
              <a:t>Usados para classificação e regressão</a:t>
            </a:r>
          </a:p>
          <a:p>
            <a:pPr lvl="1"/>
            <a:r>
              <a:rPr lang="pt-BR" dirty="0" smtClean="0"/>
              <a:t>Considera os dados de entrada como vetores</a:t>
            </a:r>
          </a:p>
          <a:p>
            <a:pPr lvl="1"/>
            <a:r>
              <a:rPr lang="pt-BR" dirty="0" smtClean="0"/>
              <a:t>Podem calcular uma “distância” entre estes vetores</a:t>
            </a:r>
          </a:p>
          <a:p>
            <a:pPr lvl="1"/>
            <a:r>
              <a:rPr lang="pt-BR" dirty="0" smtClean="0"/>
              <a:t>Usa a existência de hiperplanos seguindo algumas regras para realizar a classificação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Algoritmos - </a:t>
            </a:r>
            <a:r>
              <a:rPr lang="pt-BR" dirty="0" err="1" smtClean="0"/>
              <a:t>Adaboost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/>
              <a:t>Adaptive</a:t>
            </a:r>
            <a:r>
              <a:rPr lang="pt-BR" dirty="0" smtClean="0"/>
              <a:t> </a:t>
            </a:r>
            <a:r>
              <a:rPr lang="pt-BR" dirty="0" err="1" smtClean="0"/>
              <a:t>Boosting</a:t>
            </a:r>
            <a:endParaRPr lang="pt-BR" dirty="0" smtClean="0"/>
          </a:p>
          <a:p>
            <a:pPr lvl="1"/>
            <a:r>
              <a:rPr lang="pt-BR" dirty="0" smtClean="0"/>
              <a:t>Classificador de dados</a:t>
            </a:r>
          </a:p>
          <a:p>
            <a:pPr lvl="1"/>
            <a:r>
              <a:rPr lang="pt-BR" dirty="0" smtClean="0"/>
              <a:t>Sensível a dados com ruído e valores atípicos</a:t>
            </a:r>
          </a:p>
          <a:p>
            <a:pPr lvl="2"/>
            <a:r>
              <a:rPr lang="pt-BR" dirty="0" smtClean="0"/>
              <a:t>Similar à média</a:t>
            </a:r>
          </a:p>
          <a:p>
            <a:pPr lvl="1"/>
            <a:r>
              <a:rPr lang="pt-BR" dirty="0" smtClean="0"/>
              <a:t>Tolerante à </a:t>
            </a:r>
            <a:r>
              <a:rPr lang="pt-BR" dirty="0" err="1" smtClean="0"/>
              <a:t>Overfitting</a:t>
            </a:r>
            <a:r>
              <a:rPr lang="pt-BR" dirty="0" smtClean="0"/>
              <a:t> (excesso de parâmetros), ao contrário da maioria dos outros algoritmos classificadores</a:t>
            </a:r>
          </a:p>
          <a:p>
            <a:pPr lvl="1"/>
            <a:r>
              <a:rPr lang="pt-BR" dirty="0" smtClean="0"/>
              <a:t>Roda várias vezes um classificador fraco</a:t>
            </a:r>
          </a:p>
          <a:p>
            <a:pPr lvl="2"/>
            <a:r>
              <a:rPr lang="pt-BR" dirty="0" smtClean="0"/>
              <a:t>A cada interação, faz com que seja realizado mais trabalho nos dados que foram classificados incorretamente antes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Algoritmos – Árvores de Decisão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Modelo de predição, tenta inferir a partir dos dados finais o que ocorreu anteriormente</a:t>
            </a:r>
          </a:p>
          <a:p>
            <a:r>
              <a:rPr lang="pt-BR" dirty="0" smtClean="0"/>
              <a:t>Método comumente usado em Mineração de Dados</a:t>
            </a:r>
          </a:p>
          <a:p>
            <a:r>
              <a:rPr lang="pt-BR" dirty="0" smtClean="0"/>
              <a:t>Não necessita muita preparação dos dados</a:t>
            </a:r>
          </a:p>
          <a:p>
            <a:r>
              <a:rPr lang="pt-BR" dirty="0" smtClean="0"/>
              <a:t>Não exige muito esforço para trabalhar com dados não necessariamente numéricos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Pandora</a:t>
            </a:r>
          </a:p>
          <a:p>
            <a:r>
              <a:rPr lang="pt-BR" dirty="0" err="1" smtClean="0"/>
              <a:t>Last</a:t>
            </a:r>
            <a:r>
              <a:rPr lang="pt-BR" dirty="0" smtClean="0"/>
              <a:t>.</a:t>
            </a:r>
            <a:r>
              <a:rPr lang="pt-BR" dirty="0" err="1" smtClean="0"/>
              <a:t>fm</a:t>
            </a:r>
            <a:endParaRPr lang="pt-BR" dirty="0" smtClean="0"/>
          </a:p>
          <a:p>
            <a:r>
              <a:rPr lang="pt-BR" dirty="0" err="1" smtClean="0"/>
              <a:t>Musicovery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Pandora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hlinkClick r:id="rId2"/>
              </a:rPr>
              <a:t>http://pandora.com</a:t>
            </a:r>
            <a:endParaRPr lang="pt-BR" dirty="0" smtClean="0"/>
          </a:p>
          <a:p>
            <a:r>
              <a:rPr lang="pt-BR" dirty="0" smtClean="0"/>
              <a:t>O primeiro de todos, muito bem avaliado. </a:t>
            </a:r>
          </a:p>
          <a:p>
            <a:r>
              <a:rPr lang="pt-BR" dirty="0" smtClean="0"/>
              <a:t>Atualmente, disponível apenas para EUA</a:t>
            </a:r>
          </a:p>
          <a:p>
            <a:r>
              <a:rPr lang="pt-BR" dirty="0" smtClean="0"/>
              <a:t>Funciona em desktop e em dispositivos móveis como uma rádio online</a:t>
            </a:r>
          </a:p>
          <a:p>
            <a:r>
              <a:rPr lang="pt-BR" dirty="0" smtClean="0"/>
              <a:t>Baseado no </a:t>
            </a:r>
            <a:r>
              <a:rPr lang="pt-BR" dirty="0" err="1" smtClean="0"/>
              <a:t>Music</a:t>
            </a:r>
            <a:r>
              <a:rPr lang="pt-BR" dirty="0" smtClean="0"/>
              <a:t> </a:t>
            </a:r>
            <a:r>
              <a:rPr lang="pt-BR" dirty="0" err="1" smtClean="0"/>
              <a:t>Genome</a:t>
            </a:r>
            <a:r>
              <a:rPr lang="pt-BR" dirty="0" smtClean="0"/>
              <a:t> Project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4780091"/>
            <a:ext cx="4943466" cy="1935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Last</a:t>
            </a:r>
            <a:r>
              <a:rPr lang="pt-BR" dirty="0" smtClean="0"/>
              <a:t>.</a:t>
            </a:r>
            <a:r>
              <a:rPr lang="pt-BR" dirty="0" err="1" smtClean="0"/>
              <a:t>fm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hlinkClick r:id="rId2"/>
              </a:rPr>
              <a:t>http://last.fm</a:t>
            </a:r>
            <a:endParaRPr lang="pt-BR" dirty="0" smtClean="0"/>
          </a:p>
          <a:p>
            <a:r>
              <a:rPr lang="pt-BR" dirty="0" smtClean="0"/>
              <a:t>Começou como projeto independente, depois se uniu ao </a:t>
            </a:r>
            <a:r>
              <a:rPr lang="pt-BR" dirty="0" err="1" smtClean="0"/>
              <a:t>Audioscrobbler</a:t>
            </a:r>
            <a:endParaRPr lang="pt-BR" dirty="0" smtClean="0"/>
          </a:p>
          <a:p>
            <a:r>
              <a:rPr lang="pt-BR" dirty="0" smtClean="0"/>
              <a:t>Fortemente baseado em rede social</a:t>
            </a:r>
          </a:p>
          <a:p>
            <a:pPr lvl="1"/>
            <a:r>
              <a:rPr lang="pt-BR" dirty="0" smtClean="0"/>
              <a:t>Músicas que seus amigos escutam influenciam o que é recomendado para você</a:t>
            </a:r>
          </a:p>
          <a:p>
            <a:r>
              <a:rPr lang="pt-BR" dirty="0" smtClean="0"/>
              <a:t>Conta com um acervo de mais de 3,5 milhões de músicas</a:t>
            </a:r>
          </a:p>
          <a:p>
            <a:pPr lvl="1"/>
            <a:r>
              <a:rPr lang="pt-BR" dirty="0" smtClean="0"/>
              <a:t>Além dos catálogos incompletos de diversas gravadoras, pode disponibilizar em formato de </a:t>
            </a:r>
            <a:r>
              <a:rPr lang="pt-BR" dirty="0" err="1" smtClean="0"/>
              <a:t>stream</a:t>
            </a:r>
            <a:r>
              <a:rPr lang="pt-BR" dirty="0" smtClean="0"/>
              <a:t> todo o catálogo da Warner </a:t>
            </a:r>
            <a:r>
              <a:rPr lang="pt-BR" dirty="0" err="1" smtClean="0"/>
              <a:t>Music</a:t>
            </a:r>
            <a:r>
              <a:rPr lang="pt-BR" dirty="0" smtClean="0"/>
              <a:t> e da Sony BMG</a:t>
            </a: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Musicovery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hlinkClick r:id="rId2"/>
              </a:rPr>
              <a:t>http://www.musicovery.com/</a:t>
            </a:r>
            <a:endParaRPr lang="pt-BR" dirty="0" smtClean="0"/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pt-BR" dirty="0" smtClean="0"/>
              <a:t>Exemplo legal, com interface inovadora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2344" t="20533" r="17968" b="5991"/>
          <a:stretch>
            <a:fillRect/>
          </a:stretch>
        </p:blipFill>
        <p:spPr bwMode="auto">
          <a:xfrm>
            <a:off x="1214414" y="3000372"/>
            <a:ext cx="6786610" cy="339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Motivação</a:t>
            </a:r>
            <a:endParaRPr lang="pt-BR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O mundo está conectado</a:t>
            </a:r>
          </a:p>
          <a:p>
            <a:r>
              <a:rPr lang="pt-BR" dirty="0" smtClean="0"/>
              <a:t>As pessoas gostam de novidades</a:t>
            </a:r>
          </a:p>
          <a:p>
            <a:r>
              <a:rPr lang="pt-BR" dirty="0" smtClean="0"/>
              <a:t>Pessoas com gostos semelhantes querem compartilhar:</a:t>
            </a:r>
          </a:p>
          <a:p>
            <a:pPr lvl="1"/>
            <a:r>
              <a:rPr lang="pt-BR" dirty="0" smtClean="0"/>
              <a:t>Opiniões</a:t>
            </a:r>
          </a:p>
          <a:p>
            <a:pPr lvl="1"/>
            <a:r>
              <a:rPr lang="pt-BR" dirty="0" smtClean="0"/>
              <a:t>Notícias</a:t>
            </a:r>
          </a:p>
          <a:p>
            <a:pPr lvl="1"/>
            <a:r>
              <a:rPr lang="pt-BR" dirty="0" smtClean="0"/>
              <a:t>Arquivos...</a:t>
            </a:r>
          </a:p>
          <a:p>
            <a:r>
              <a:rPr lang="pt-BR" dirty="0" smtClean="0"/>
              <a:t>Existe muita informação atualmente</a:t>
            </a:r>
          </a:p>
          <a:p>
            <a:pPr lvl="1"/>
            <a:r>
              <a:rPr lang="pt-BR" dirty="0" smtClean="0"/>
              <a:t>Itens do seu interesse podem passar despercebidos...</a:t>
            </a:r>
          </a:p>
          <a:p>
            <a:pPr lvl="1"/>
            <a:r>
              <a:rPr lang="pt-BR" dirty="0" smtClean="0"/>
              <a:t>... e itens que você não se interessa podem ficar o tempo todo na sua cara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Motivação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Como ajudar as pessoas a obter as informações mais relevantes?</a:t>
            </a:r>
          </a:p>
          <a:p>
            <a:pPr lvl="1"/>
            <a:r>
              <a:rPr lang="pt-BR" dirty="0" smtClean="0"/>
              <a:t>Sistemas de Recomendação!</a:t>
            </a:r>
          </a:p>
          <a:p>
            <a:r>
              <a:rPr lang="pt-BR" dirty="0" smtClean="0"/>
              <a:t>Como reunir pessoas com gostos semelhantes?</a:t>
            </a:r>
          </a:p>
          <a:p>
            <a:pPr lvl="1"/>
            <a:r>
              <a:rPr lang="pt-BR" dirty="0" smtClean="0"/>
              <a:t>Redes sociais!</a:t>
            </a:r>
          </a:p>
          <a:p>
            <a:r>
              <a:rPr lang="pt-BR" dirty="0" smtClean="0"/>
              <a:t>Como encontrar pessoas com gostos semelhantes?</a:t>
            </a:r>
          </a:p>
          <a:p>
            <a:pPr lvl="1"/>
            <a:r>
              <a:rPr lang="pt-BR" dirty="0" smtClean="0"/>
              <a:t>Sistemas de Recomendação + Redes sociais!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Roteiro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Sistemas de Recomendação</a:t>
            </a:r>
          </a:p>
          <a:p>
            <a:r>
              <a:rPr lang="pt-BR" dirty="0" smtClean="0"/>
              <a:t>Histórico</a:t>
            </a:r>
          </a:p>
          <a:p>
            <a:r>
              <a:rPr lang="pt-BR" dirty="0" smtClean="0"/>
              <a:t>Sistemas de Recomendação Musical</a:t>
            </a:r>
          </a:p>
          <a:p>
            <a:r>
              <a:rPr lang="pt-BR" dirty="0" smtClean="0"/>
              <a:t>Exemplos</a:t>
            </a:r>
          </a:p>
          <a:p>
            <a:pPr lvl="1"/>
            <a:r>
              <a:rPr lang="pt-BR" dirty="0" err="1" smtClean="0"/>
              <a:t>Last</a:t>
            </a:r>
            <a:r>
              <a:rPr lang="pt-BR" dirty="0" smtClean="0"/>
              <a:t>.</a:t>
            </a:r>
            <a:r>
              <a:rPr lang="pt-BR" dirty="0" err="1" smtClean="0"/>
              <a:t>fm</a:t>
            </a:r>
            <a:r>
              <a:rPr lang="pt-BR" dirty="0" smtClean="0"/>
              <a:t> - Integração de Sistemas de Recomendação com Redes Sociais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Sistemas de Recomendação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36792"/>
          </a:xfrm>
        </p:spPr>
        <p:txBody>
          <a:bodyPr/>
          <a:lstStyle/>
          <a:p>
            <a:r>
              <a:rPr lang="pt-BR" dirty="0" smtClean="0"/>
              <a:t>Sistema que infere os gostos de um usuário</a:t>
            </a:r>
          </a:p>
          <a:p>
            <a:r>
              <a:rPr lang="pt-BR" dirty="0" smtClean="0"/>
              <a:t>Baseia-se em dados:</a:t>
            </a:r>
          </a:p>
          <a:p>
            <a:pPr lvl="1"/>
            <a:r>
              <a:rPr lang="pt-BR" dirty="0" smtClean="0"/>
              <a:t>previamente conhecidos</a:t>
            </a:r>
          </a:p>
          <a:p>
            <a:pPr lvl="1"/>
            <a:r>
              <a:rPr lang="pt-BR" dirty="0" smtClean="0"/>
              <a:t>explicitamente informados pelo usuário</a:t>
            </a:r>
          </a:p>
          <a:p>
            <a:pPr lvl="1"/>
            <a:r>
              <a:rPr lang="pt-BR" dirty="0" smtClean="0"/>
              <a:t>implicitamente informados pelo usuário</a:t>
            </a:r>
          </a:p>
          <a:p>
            <a:pPr lvl="1"/>
            <a:r>
              <a:rPr lang="pt-BR" dirty="0" smtClean="0"/>
              <a:t>de outros usuários</a:t>
            </a:r>
          </a:p>
          <a:p>
            <a:r>
              <a:rPr lang="pt-BR" dirty="0" smtClean="0"/>
              <a:t>Aumenta a relevância das informações repassadas</a:t>
            </a:r>
          </a:p>
          <a:p>
            <a:r>
              <a:rPr lang="pt-BR" dirty="0" smtClean="0"/>
              <a:t>Torna o usuário ciente de elementos que ele provavelmente irá gostar</a:t>
            </a:r>
          </a:p>
          <a:p>
            <a:r>
              <a:rPr lang="pt-BR" dirty="0" smtClean="0"/>
              <a:t>Pode aumentar o lucro de uma empresa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Sistemas de Recomendação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Exemplos conhecidos:</a:t>
            </a:r>
          </a:p>
          <a:p>
            <a:pPr lvl="1"/>
            <a:r>
              <a:rPr lang="pt-BR" dirty="0" smtClean="0"/>
              <a:t>Vendas online – amazon.com</a:t>
            </a:r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r>
              <a:rPr lang="pt-BR" dirty="0" smtClean="0">
                <a:hlinkClick r:id="rId2"/>
              </a:rPr>
              <a:t>http://www.stumbleupon.com/</a:t>
            </a:r>
            <a:endParaRPr lang="pt-BR" dirty="0" smtClean="0"/>
          </a:p>
          <a:p>
            <a:pPr lvl="2"/>
            <a:r>
              <a:rPr lang="pt-BR" dirty="0" smtClean="0"/>
              <a:t>Recomendação de </a:t>
            </a:r>
            <a:r>
              <a:rPr lang="pt-BR" dirty="0" err="1" smtClean="0"/>
              <a:t>Websites</a:t>
            </a:r>
            <a:endParaRPr lang="pt-BR" dirty="0" smtClean="0"/>
          </a:p>
          <a:p>
            <a:pPr lvl="1"/>
            <a:r>
              <a:rPr lang="pt-BR" dirty="0" smtClean="0">
                <a:hlinkClick r:id="rId3"/>
              </a:rPr>
              <a:t>http://photoree.com/</a:t>
            </a:r>
            <a:endParaRPr lang="pt-BR" dirty="0" smtClean="0"/>
          </a:p>
          <a:p>
            <a:pPr lvl="2"/>
            <a:r>
              <a:rPr lang="pt-BR" dirty="0" smtClean="0"/>
              <a:t>Recomendação de Fotos</a:t>
            </a:r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928934"/>
            <a:ext cx="8724411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Histórico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/>
              <a:t>Music</a:t>
            </a:r>
            <a:r>
              <a:rPr lang="pt-BR" dirty="0" smtClean="0"/>
              <a:t> </a:t>
            </a:r>
            <a:r>
              <a:rPr lang="pt-BR" dirty="0" err="1" smtClean="0"/>
              <a:t>Genome</a:t>
            </a:r>
            <a:r>
              <a:rPr lang="pt-BR" dirty="0" smtClean="0"/>
              <a:t> Project</a:t>
            </a:r>
          </a:p>
          <a:p>
            <a:pPr lvl="1"/>
            <a:r>
              <a:rPr lang="pt-BR" dirty="0" smtClean="0"/>
              <a:t>Criado em 2000</a:t>
            </a:r>
          </a:p>
          <a:p>
            <a:pPr lvl="1"/>
            <a:r>
              <a:rPr lang="pt-BR" dirty="0" smtClean="0"/>
              <a:t>Tem como objetivo “Capturar a essência da música em seu nível mais fundamental”</a:t>
            </a:r>
          </a:p>
          <a:p>
            <a:pPr lvl="1"/>
            <a:r>
              <a:rPr lang="pt-BR" dirty="0" smtClean="0"/>
              <a:t>Cria um vetor que descreve cada música</a:t>
            </a:r>
          </a:p>
          <a:p>
            <a:pPr lvl="2"/>
            <a:r>
              <a:rPr lang="pt-BR" dirty="0" smtClean="0"/>
              <a:t>Cada valor do vetor corresponde a um gene</a:t>
            </a:r>
          </a:p>
          <a:p>
            <a:pPr lvl="2"/>
            <a:r>
              <a:rPr lang="pt-BR" dirty="0" smtClean="0"/>
              <a:t>Cada </a:t>
            </a:r>
            <a:r>
              <a:rPr lang="pt-BR" dirty="0" smtClean="0">
                <a:hlinkClick r:id="rId2"/>
              </a:rPr>
              <a:t>gene corresponde a alguma característica da música</a:t>
            </a:r>
            <a:endParaRPr lang="pt-BR" dirty="0" smtClean="0"/>
          </a:p>
          <a:p>
            <a:pPr lvl="2"/>
            <a:r>
              <a:rPr lang="pt-BR" dirty="0" smtClean="0"/>
              <a:t>Cada música é classificada manualmente por um músico</a:t>
            </a:r>
          </a:p>
          <a:p>
            <a:pPr lvl="3"/>
            <a:r>
              <a:rPr lang="pt-BR" dirty="0" smtClean="0"/>
              <a:t>10% das músicas são analisadas por mais de um músico</a:t>
            </a:r>
          </a:p>
          <a:p>
            <a:pPr lvl="1"/>
            <a:r>
              <a:rPr lang="pt-BR" dirty="0" smtClean="0"/>
              <a:t>Tem mais de 500.000 músicas analisadas (e crescendo...)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Histórico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/>
              <a:t>Audioscrobbler</a:t>
            </a:r>
            <a:endParaRPr lang="pt-BR" dirty="0" smtClean="0"/>
          </a:p>
          <a:p>
            <a:pPr lvl="1"/>
            <a:r>
              <a:rPr lang="pt-BR" dirty="0" smtClean="0"/>
              <a:t>Criado em 2002</a:t>
            </a:r>
          </a:p>
          <a:p>
            <a:pPr lvl="1"/>
            <a:r>
              <a:rPr lang="pt-BR" dirty="0" smtClean="0"/>
              <a:t>Banco de dados gigantesco, que mantém o log dos hábitos musicais de seus usuários</a:t>
            </a:r>
          </a:p>
          <a:p>
            <a:pPr lvl="2"/>
            <a:r>
              <a:rPr lang="pt-BR" dirty="0" smtClean="0"/>
              <a:t>É o </a:t>
            </a:r>
            <a:r>
              <a:rPr lang="pt-BR" dirty="0" err="1" smtClean="0"/>
              <a:t>back-end</a:t>
            </a:r>
            <a:r>
              <a:rPr lang="pt-BR" dirty="0" smtClean="0"/>
              <a:t> de </a:t>
            </a:r>
            <a:r>
              <a:rPr lang="pt-BR" dirty="0" err="1" smtClean="0"/>
              <a:t>Last</a:t>
            </a:r>
            <a:r>
              <a:rPr lang="pt-BR" dirty="0" smtClean="0"/>
              <a:t>.</a:t>
            </a:r>
            <a:r>
              <a:rPr lang="pt-BR" dirty="0" err="1" smtClean="0"/>
              <a:t>fm</a:t>
            </a:r>
            <a:endParaRPr lang="pt-BR" dirty="0" smtClean="0"/>
          </a:p>
          <a:p>
            <a:pPr lvl="1"/>
            <a:r>
              <a:rPr lang="pt-BR" dirty="0" smtClean="0"/>
              <a:t>Captura os dados dos clientes através de </a:t>
            </a:r>
            <a:r>
              <a:rPr lang="pt-BR" dirty="0" err="1" smtClean="0"/>
              <a:t>plugins</a:t>
            </a:r>
            <a:r>
              <a:rPr lang="pt-BR" dirty="0" smtClean="0"/>
              <a:t>, compatíveis com a maioria dos players mais utilizados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Sistemas de Recomendação Musical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Mesmo princípio dos sistemas de recomendação, mas aplicados à musica</a:t>
            </a:r>
          </a:p>
          <a:p>
            <a:r>
              <a:rPr lang="pt-BR" dirty="0" smtClean="0"/>
              <a:t>Alguns permitem a execução diretamente através do site (rádio online)</a:t>
            </a:r>
          </a:p>
          <a:p>
            <a:r>
              <a:rPr lang="pt-BR" dirty="0" smtClean="0"/>
              <a:t>Capturam dados dos usuários, adequando-se de acordo com suas ações</a:t>
            </a:r>
          </a:p>
          <a:p>
            <a:r>
              <a:rPr lang="pt-BR" dirty="0" smtClean="0"/>
              <a:t>Alguns possuem funcionalidades de Rede Social</a:t>
            </a:r>
          </a:p>
          <a:p>
            <a:r>
              <a:rPr lang="pt-BR" dirty="0" smtClean="0"/>
              <a:t>A maioria tem links para a compra da música em sites como </a:t>
            </a:r>
            <a:r>
              <a:rPr lang="pt-BR" dirty="0" err="1" smtClean="0"/>
              <a:t>Amazon</a:t>
            </a:r>
            <a:r>
              <a:rPr lang="pt-BR" dirty="0" smtClean="0"/>
              <a:t> ou </a:t>
            </a:r>
            <a:r>
              <a:rPr lang="pt-BR" dirty="0" err="1" smtClean="0"/>
              <a:t>iTunes</a:t>
            </a:r>
            <a:r>
              <a:rPr lang="pt-BR" dirty="0" smtClean="0"/>
              <a:t> </a:t>
            </a:r>
            <a:r>
              <a:rPr lang="pt-BR" dirty="0" err="1" smtClean="0"/>
              <a:t>Store</a:t>
            </a: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undição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1072</TotalTime>
  <Words>796</Words>
  <Application>Microsoft Office PowerPoint</Application>
  <PresentationFormat>Apresentação na tela (4:3)</PresentationFormat>
  <Paragraphs>135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0" baseType="lpstr">
      <vt:lpstr>Fluxo</vt:lpstr>
      <vt:lpstr>Sistemas de Recomendação Musical</vt:lpstr>
      <vt:lpstr>Motivação</vt:lpstr>
      <vt:lpstr>Motivação</vt:lpstr>
      <vt:lpstr>Roteiro</vt:lpstr>
      <vt:lpstr>Sistemas de Recomendação</vt:lpstr>
      <vt:lpstr>Sistemas de Recomendação</vt:lpstr>
      <vt:lpstr>Histórico</vt:lpstr>
      <vt:lpstr>Histórico</vt:lpstr>
      <vt:lpstr>Sistemas de Recomendação Musical</vt:lpstr>
      <vt:lpstr>Sistemas de Recomendação Musical</vt:lpstr>
      <vt:lpstr>Sistemas de Recomendação Musical</vt:lpstr>
      <vt:lpstr>Algoritmos</vt:lpstr>
      <vt:lpstr>Algoritmos – SVM</vt:lpstr>
      <vt:lpstr>Algoritmos - Adaboost</vt:lpstr>
      <vt:lpstr>Algoritmos – Árvores de Decisão</vt:lpstr>
      <vt:lpstr>Exemplos</vt:lpstr>
      <vt:lpstr>Pandora</vt:lpstr>
      <vt:lpstr>Last.fm</vt:lpstr>
      <vt:lpstr>Musicovery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de Recomendação Musical</dc:title>
  <dc:creator>Cliente</dc:creator>
  <cp:lastModifiedBy>Cliente</cp:lastModifiedBy>
  <cp:revision>73</cp:revision>
  <dcterms:created xsi:type="dcterms:W3CDTF">2008-05-31T20:35:13Z</dcterms:created>
  <dcterms:modified xsi:type="dcterms:W3CDTF">2008-06-05T10:15:34Z</dcterms:modified>
</cp:coreProperties>
</file>