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63" r:id="rId3"/>
    <p:sldId id="318" r:id="rId4"/>
    <p:sldId id="299" r:id="rId5"/>
    <p:sldId id="259" r:id="rId6"/>
    <p:sldId id="295" r:id="rId7"/>
    <p:sldId id="296" r:id="rId8"/>
    <p:sldId id="297" r:id="rId9"/>
    <p:sldId id="298" r:id="rId10"/>
    <p:sldId id="300" r:id="rId11"/>
    <p:sldId id="316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9" r:id="rId22"/>
    <p:sldId id="260" r:id="rId23"/>
    <p:sldId id="311" r:id="rId24"/>
    <p:sldId id="312" r:id="rId25"/>
    <p:sldId id="313" r:id="rId26"/>
    <p:sldId id="314" r:id="rId27"/>
    <p:sldId id="315" r:id="rId28"/>
    <p:sldId id="317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FFF"/>
    <a:srgbClr val="E1B9FF"/>
    <a:srgbClr val="DFADFD"/>
    <a:srgbClr val="E4ADFD"/>
    <a:srgbClr val="D5ABFF"/>
    <a:srgbClr val="CC99FF"/>
    <a:srgbClr val="D8C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>
        <p:scale>
          <a:sx n="74" d="100"/>
          <a:sy n="74" d="100"/>
        </p:scale>
        <p:origin x="-269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47957-A4D7-4AF3-B52F-3B953347F8B3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ED9BA4-9CC4-408B-BDE5-C462053C39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80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Tu tava onde?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D9BA4-9CC4-408B-BDE5-C462053C397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7574-7A38-41E9-BBE8-2BB5F17401D0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E993-B085-40EC-B7C0-BD1595D204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4FBF-0133-45EF-B465-0EAC775C7E69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57AE-EBD7-47B1-B9B6-43AD35B3EC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87B7-16BE-4F74-94AD-3804223E36EE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DD87-B971-43F8-A20D-EEA2DE18DF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00CE-FC23-4BD8-9E8D-DA3CF4D73364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CA64-9C78-4EED-A554-7E12A56CAD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CB95-776B-4CC2-8445-621AF638FB09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91D7-1C26-4933-AF0F-0F3EC03B15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DB58-CCEE-4064-9380-4EB676B84B6C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C271-17F1-49A4-AD6B-5E1274D7C5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BE93-5AAC-41E6-9793-E5E9D4B026F1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A2B6-0666-4DEF-A849-415753B0F5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76D2-6C23-44CF-BD6C-DB4E3316D078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6DAF-9EC0-4EFF-A91D-356CFBE27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BEAB-33B9-4BF7-92C1-4F08A2C036B6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4E50-C70E-4C9B-B394-D304857B80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3992-9866-474C-9029-F396975E0F50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C99D-EE1C-47FA-98DD-CA8043D8DD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8C29-3A79-4E3E-A036-47DA3E88DC50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F4E7-CED8-4FF7-8A49-BD56957CE0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4CF60-C1B4-4E40-B8DA-F53869D23C10}" type="datetimeFigureOut">
              <a:rPr lang="pt-BR"/>
              <a:pPr>
                <a:defRPr/>
              </a:pPr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E8E79-F054-4A62-B1F0-DC4A3B4A3F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monitoriaic" TargetMode="External"/><Relationship Id="rId2" Type="http://schemas.openxmlformats.org/officeDocument/2006/relationships/hyperlink" Target="mailto:monitoriaic-cc@googlegroups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9036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pt-BR" sz="2800">
                <a:latin typeface="Helvetica" pitchFamily="34" charset="0"/>
                <a:cs typeface="Helvetica" pitchFamily="34" charset="0"/>
              </a:rPr>
              <a:t>Aula de Revisão para Mini-Prova 4</a:t>
            </a:r>
            <a:endParaRPr lang="pt-BR" sz="400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484784"/>
            <a:ext cx="62007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5536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smtClean="0"/>
              <a:t>SISTEMAS INTELIGENTES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395536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Simbólico: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Sub-simbólico: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22876" y="2348880"/>
            <a:ext cx="415835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conhecimento dissossiado da máquina, a máquina entende através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símbolos</a:t>
            </a:r>
          </a:p>
          <a:p>
            <a:pPr>
              <a:spcBef>
                <a:spcPct val="20000"/>
              </a:spcBef>
              <a:buClr>
                <a:srgbClr val="95B3D7"/>
              </a:buClr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agregado à máquina, unido a própria estrutura de raciocínio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43808" y="2348880"/>
            <a:ext cx="4158356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Sistemas especialistas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Programação em lógica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Agentes inteligentes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Algoritmos genéticos, 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Sistemas adaptativos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Redes neurais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6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67544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smtClean="0"/>
              <a:t>2 Focos da IA:</a:t>
            </a:r>
            <a:endParaRPr lang="en-US" sz="2800" dirty="0"/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66501" y="2212529"/>
            <a:ext cx="6481763" cy="36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IA CLASSICA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Comportamento humano individual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Métodos de inferência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IA DISTRIBUIDA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Comportamento social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Emerge comportamento</a:t>
            </a:r>
          </a:p>
        </p:txBody>
      </p:sp>
    </p:spTree>
    <p:extLst>
      <p:ext uri="{BB962C8B-B14F-4D97-AF65-F5344CB8AC3E}">
        <p14:creationId xmlns:p14="http://schemas.microsoft.com/office/powerpoint/2010/main" val="712276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4518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smtClean="0"/>
              <a:t>Utilidades da IA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Subtítulo 2"/>
          <p:cNvSpPr>
            <a:spLocks/>
          </p:cNvSpPr>
          <p:nvPr/>
        </p:nvSpPr>
        <p:spPr bwMode="auto">
          <a:xfrm>
            <a:off x="466849" y="2204864"/>
            <a:ext cx="7777559" cy="9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Qualquer problema que seja muito complexo para algoritmos conhecidos mas é realizado eficiêntemente por humanos: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148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ubtítulo 2"/>
          <p:cNvSpPr>
            <a:spLocks/>
          </p:cNvSpPr>
          <p:nvPr/>
        </p:nvSpPr>
        <p:spPr bwMode="auto">
          <a:xfrm>
            <a:off x="403226" y="3501008"/>
            <a:ext cx="3736726" cy="22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Previsões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Jogos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Mineração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Biometria.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05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3.bp.blogspot.com/-l2ZdPBw2Vb8/ToOAWq7riQI/AAAAAAAAAAQ/8zGerDbDsSg/s1600/midia-indoor-casa-imovel-investimento-investir-economia-balanca-apartamento-compra-negocio-comparacao-credito-moeda-equilibrio-financa-previsao-ganho-fundo-pagamento-compra-1271790622143_56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53245"/>
            <a:ext cx="3119316" cy="22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4518" y="1484784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PREVISÕES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 descr="http://t3.gstatic.com/images?q=tbn:ANd9GcTx9AfiMS-ly6d7LVtp9ABlqMRUy71JoF5K2QqN9WltzCF3rjT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09" y="1988840"/>
            <a:ext cx="3041855" cy="22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240360" cy="232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47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ontomidia.com.br/raquel/imagens/midiaso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5" y="-279723"/>
            <a:ext cx="9144000" cy="7669163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211960" y="2924944"/>
            <a:ext cx="3744416" cy="223224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11560" y="1438534"/>
            <a:ext cx="4392488" cy="64807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4518" y="1484784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Helvetica" pitchFamily="34" charset="0"/>
                <a:cs typeface="Helvetica" pitchFamily="34" charset="0"/>
              </a:rPr>
              <a:t> MINERAÇÃO DE DADOS</a:t>
            </a:r>
            <a:endParaRPr lang="pt-BR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0" name="Picture 4" descr="http://www.benzinga.com/files/netflix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15035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14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JOGOS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data:image/jpeg;base64,/9j/4AAQSkZJRgABAQAAAQABAAD/2wCEAAkGBhMSERQUExQWFBUWGBsaFxcYGBcdGBoZGRoYGBgcGBgaGyceGBwkHBkYHy8gIycpLCwtGB4xNTAqNSYrLSkBCQoKDgwOGg8PGiwkHyQsLCwsLCwsLCwsLCotLCwsLCwsLCwsLCwvLCwsLCwsLCwsLCwsLCwsLCwsLCwsLCwsKv/AABEIAMIBAwMBIgACEQEDEQH/xAAbAAACAwEBAQAAAAAAAAAAAAADBAACBQYBB//EAD4QAAECBAQEAwcCBQIGAwAAAAECEQADITEEEkFRBSJhcROBkQYyobHB0fBC4RQjUmLxB3IVM4KSorIWQ8L/xAAZAQADAQEBAAAAAAAAAAAAAAABAgMEAAX/xAAvEQACAgICAQIDBwUBAQAAAAAAAQIRAyESMUEEURNx8CIyYYGR0eEUI6GxwUIF/9oADAMBAAIRAxEAPwDgkgFx3gWp+nzguU3PpCql1tXtExg6VV7R7KReIiSSCWJFN9f8RoSeHlQNUpZOYubDRwAfQsTpHHCoUHpp9j9ol7Xf3d+3WNjA+zfiSzkC/FCi5UUpRkykgZSMzv8AqcjRhGfNkplpZR/mZhod9yLChd2+cHxZyauhRTBq9x+WimEkmZMSE1JsN/O1hBcVxABfOhJ0SozMwqAXyOS1bUAJI0jYxWCmpky5ucqCh7qQBlYlnAa4t5+ZWKcrcULKUU0m+xafNTI5cgKmHvpTetXcteg7QvN4dNUEEJLGxUbvY3dusanDsIEc+cLUoB01A6h1AKPcNaDTcArxFrVkUjKSEOpg4dRoP0gFn31aIcuJSjElcPmBTEy/++ujiofpUaRY4JalKYi29B+33j3FcMZZUhRKXNQ9DdhZw2oDC0Al4WYFEgkd/pHUnsSt1R7LJt5fnk0PlggAkF32rd/NwPWFpEop5swJa27swtca/CG3ZLtXuHc37XI73haSLwhSYms5aJUSAXY9Q9mFLDzjyYUgZhv5Cheh6t+XZxMjMWIFKAhnd2q2+3bzqtJSlKX5ahn3qfVx6Q9nNNOmVRPckqtUsKdGpa8BmLq4rUPer/ZoJMQpAvRXbVyQ4vb9orgEEq3TRTdaG/5YwPxGc9AlzA5cFt96kVrUsAPyrCaJAGjk1OztUH94YXgSBQA2uO3V4XLOaFzQt5u1bwyZNSPCskkJSSBdhbubCAzpQT7ykglyAC9v6mqKWjSw/C5gCZvMBoqozV+bjVnpeGFcElz5Slk5FA3FDmAHvB2D10NX2h/gyWyXJVZkJxEnI4CiT+pRAAZ7Meu20OcP4akys5WvxVGnPoXIGVtHF1XNBSuTiMGJSilQLtQkEFmuB3gPDuJTETAQSWDXdqVaK4Iwcqn0/PsCTdaNvjXCVFDgpdFBpTQAij1sfhGDKkpY5nBr2/zeHZPF1qWAQwJZhbpU/lYUxSlIKk0LnMCa/lfkIXKo8qh0dDW5CwnmKTA8eSJZKgLPqSG+0NjCXFSrTK2X1ib0NCLkZ4kFVoYwU0yzlmB0F6Gz94tNkDRwQ7g9NmiisMopd+wet2t+XgWK4NPQGekFVAEh6EbRYJA1jxMgjWCIldIOhKTIEjUj4xImXv8AnnEjqQeKGjM5j3P1aAFZKgxNWoB9ovPxaArMEhg122DmmsCwvE1JNGDEaOadT2gpDndcJx5lYUyVpQ6iDUAlgGAUA2aoDV7vQDKxOPWlP8qaXKRm8MBGgcWdIqAwcVtGRhsWVKpKQskmswkgf7UklIbYJoBDIxKgopLFCkKSRcBwoBQZuZJOYFmB0Mc7b2FJLo1/ZXjSsDMLlCgpIcByAzsKMblievdyTVS8QVzZhysoF1kkitMqUqAYgj3gdLxzslcqXWrtQi7gjeh9N4ri8cZrCpykVoC2wt1gzlJriTUYxk5eRwcTRmAShGYK/wCYEgEkPUl3L9Tr0jsUcaC5ISCxAS9XHveZ0tGBwv2ZXNkmagDILubHZg+kbPCsMkpCZiJwZ3UgCimbK53vVmA8i2OTha6tCSrJTa6Zn4LACatiovXImlW3JLAB/iKikG/4fMU4WkpTZRTMQXTblQQCqi3cqFHrFcHg1TCfBDApJcrSS2oZIoqrtS1bQHFmYhT1cFxVQSKhmdJFqWsTEGpd+GaLjdeULhFCRkBUVUcmlrb12o8CWCKmgPw/PtApWfPmy1OgqlnFO717mHMRhc9z6eULVBTp2gKEDUhLgAdNSW/PhFFLS5D3s1jrTQWI84HOCU5Q9qev+IL4QUzgFgA/184IzfsDIYFqqe3S7iLYhBUlNWAiplVc1DvXSGZzO0cxXvYquTm5S4Ztu1T5/ONv2cwSVAl8yQS7vdiNNLb3GkYkwZFKIrmpXu9Dv0hrB8UMoEIeutHBDtl0Fau23WHhJR2LOPKNJ0a8rGyxMzGXypJcE0Iq1CGDaiulnYGOGwykBZBzKUpkpegBZOtyCGBu0ZJ4qApCcwVlSSSqgVmAdJBJYghqHSjQFMx1s7IJqk21NWs2kWhmS1Sf7k5YlV218vY3OIYrxZKUy2SHarsAAGLC7pINesY38GClX8xTlQSCpIBCVHNVNVbVG7h4MiQg8vihwGzDMwoUpBYFnAFetWaMyfMmDKgFvDJABFKly/n86wc05N7DijGMKQPE4lSHlTUiZLBoQ/8A3JUKt27QFXDkD+ZKdSakgpJKaf1AMb6/GLeEXchzertWvpW0aeDxSkS0KCUtoBmcEkC7M7ka/KM6lxaY7OdwuHJJUKDrF5spRIeujafmsdpNwUhGEEx3KnypBAq4CgN2AJjmgyyzAE2a97fginJx7XZlx5lkbrw6KSOFlswDHKSkGoWU1LGjgB3vbzDsjhBUeQJSCQ3M73LPcig1tbYeTlCV/JWHZiSQUqFyzPXQglrOGBqTAu5IUSkgDlu4NHAoaE/C1Y5VJqujXbggc3gi3cs6bhANWDjT5P8AOMydgGNsocCpqTrQ6fCnlHZS5DKGVTrKslDQNRq3V59qvFOJcLlKCkZSlTsF+RKWGzgja0aP6fkrizMvWJP7ZwgRHikwziMKUODoWpuKfMGFQAYxvXZa12ESgaivcRIFMkEnXyeJHcl7nckKzEJNYCpsxbUUg2LxFE0hTxC9osjjZwuISsZVLUNEpFi/YX/aBol5CQqtqmlLuA8ZqAb9RXtHSIbEJHK5DOWGZ7FmFXbUXMK3xDVmfNlAFtiRbYtDeBkJKhVhQk9AH7Dzh3FcF8VX8kHMA5cmriwcXv8A9pdiQIDK4d4akhawghrX6davHZErtdCKO9m3wviiUBaZKphBDKCXZQ/uyj9vqHEyUzM2UlADNnKyVE5mSMiakEVqLiFEcTzLTLzLDumilEKUaJoTS/SLzMJMlnmKgDShFWqd9T8Ynb6K6XR0vA5KuHIVOUtEyUUIc+7lUT7mVRKqWdm10jJxfFRiFleVSncAE5WAysUkA5hcZSzMKxjTCCofqOhc/wCB5CHMKtQuqjEUd6gU/BDzy8o8SMMaU3PyGlE5iGt+3lF0ihLtWF5GJS7PWvveekGzcrHeIliIwucgNmP3pfSG5+FVlSAgA5XASEOUBwCcnvEFwSa0c6mAYla0S2BSoLbMkKUGY2WBlIUOh7aGBTuKhMxk8oQD4ZUkZi5BDsm7vo1TBXm/yGHJGBzIJZ2YH/qsPzcbxmrl5daR0fDMUCiYgsHTmB0oGI8lAN/tjDnyXOZhXrvVn7xoypKEaIwk3KSfgXSsNqfKn2gSZYIsA/5d4YmAn0iqE/5jMOehAZmfvDHD8MZkxKBvVm+RNYUUCd41PZqZlmvqxb4RXDHlNIj6nL8LFLIldJsb4Zg8PLmF0+4HKlKo6vdC0B25mALZSAxq8ZvGylZ8VKiVrU6goi5sU8tvOjQLiZzTZmU5QVF2JqxLFoUQ9iokJFH0Z/q0NklS4ezGgr/uPtpa9vryK4iYTp1/Pz9/eFYxUtRKW1el6EsfMCCqlFoCiVl/PzWEjJXs6SYbEYiWohSTlNKbVLkP3FHgMksc+ccp0cKpqGoT3MLz8ONX9IDLwpQVMHYMQ1Q5ZyNxXzIijcWCMdmtNkLWorJelSal/wBIemahFRbKoNQRo4HGIly5iJiGWVBSOoLhWarMcwqauNQ7c1h/ESkpcsalLlqWLRocPadNAWopKuU0DVcNu3mKPEpLe+vwLc2tVs0JXtJkUkpQCp2c1atyWcn7VvHWyJZmEG4WMwUL8zE5h3/KRrcX9iMMqUmZLGVXvlj0ZzuDWMvh0nwBch65abXe4cv6iN/o/UrJa9jy/wD6GJqFx8nMe1Ps94ajM/rNALv+ryqPjHIGUpPNlNN20az3ju/bfjoLIAdQAOutWLVG9I4nxlmr3cedXbVoz5l9ttGn0Ck8Sc+/qhQTTuB0cj4RI9aJEdFqHpnDUhAJzAix63B7h7P6RmqwJJf9O/8AgfaNfEqV4bqYA7ChaoozP+/mh4oXUA2rzdTTSmveCrNGTjVIUVhcod42fZ6fLQQtTqUSQkaAD9RY3rT10hFUhRcClHqfSrdYDJK5SgW5kGoNRVim3eK45U9kabR9axns5ml55bCYA4CaoJFaPpctUR82xGImLW62Ck0JDVrR+1vSN8/6iYlcjK4zOBmAOZmPVrpd21jlsVilrWpSrmpsKaWjTnknFJGX00Msb+I79jf9m/Y44tUyYpeVCCkPckmpArRh8xHY+0CZUtC5agCogMCC5sM2awVfqWG8fPeEe1uIkrzeKVA5ipLUzczAigNSD5+UeY72mmz1FUxTqLAvalHAHu+XwgLLGEPsrdE8mDJkyXKX2fZaKnFJUrKzVv8AC0aCkkAgrDEdW0vGLJNjDRWpYYuaX9LR5XF3o10avA0Ba0pcZSWCu5/eO34jwXDBLIJBRldLVVmLEZqAV17xxXBpLKAp1sWEdGnEgS8qJZUHD1FVCgVlysAz1bekb8UP7bUjNOX92L5deP3PMfhpOVIzNmUcwfmDUB5hRg9DdqkGMbESAkkZvMsXerhqfDyEF4riEpm/yypRYFgAEuGSzWPuFNaUcCBKkhJl2oUhRZwyQBrT3QfR+kZ5NTaaN6i42n7jOGmSMxExVctElBIBLubPRn11hLFjIogKCgLFJcEMDTeDfwktQEw5lKP9IKUoqn3jVwxZzQE1uDDHEcDJMxSQSAgDIUrBCnrlJVc3IqPi4eT5Y78IRKpV5e/wMgr3pBUKpZ48kyh5jz8j5wzNlhLMTncU0Gttxrs4iND+aImQVD3T5Byxta1jeG+FLlhRbmW5SxcAG1WY37fGBy+JBMwCjJBtueUkteoArt6+YzBoKlLlukuxbc+V6E/5hFJ93Q/FPQPHSUguNfqfz8rC3hADv6/lIckYNKKqqDS/41fzekshRKCwULK0OzivYtuTBsDiLBFtasNzAfAoXu1Gc2NW0VQLsaZetNriEk4cS0haVGa4UEsVJcVSpqtQHZrxlcPQ2XOSVJJSBYAh0sdSQCToK9nMGpK/0DODg6YjPFPj3o4gCpM5KimYlaCsBgtKgctCDVn/AEl9aGNqbw5KElZVlZTIOV3YWYHlLMQNRUUrEwuF8UhAWkkMauPfy+6KhgTUUvFsdW/boR6VmBMlKQebozP1/f1jT4SmiiQ5sHNA7v8ABNP90bvtZgpCZSQDlmUKToWFSSbA0LRxsrGLRVntUaB6WtU/GKzgoTojjyrLDlR23DPaCckBJUW727GmsL8a9pEvWYVEgJLhizuX7/EE7xyZ45MBJSWcEEMNfy8LTJhUXUXJ+NvtEskUtxJSjKWpPXsbvFUrWPEBzpUWzAuxG5/SW0U3aMSbLLkOEkFuv5rF8PipsohSRT+4JUgkaKSoFJodRqWgPEMYmYsHwxLOuVSspPRJJKezkdolFyvZtj8NQ06fseKmEUYltd/URICp1FyS5vb7xIpYjn7GgpRXysAAdw9QR2PpQ9zBeFcNE6clAXlzEVNQAWF9mhiTw/MOQFqkEW5Km5dwKnX6Th01chYUm+h0D0hoPab6EyxntI6/ivsPLk4dShMIIDqKnYsFNQC+3nHB+PlfKoEuK0B01uzh26R0nFvaqfMkrlrKmAYggAkihejvHOIwq8rUTSh6gu/e3kDD5pQl90708c+ONZHb8fIBLlFKi5ABS4pRwpmO1K9lCGuITHAIyB0gkkEnoBQki+j7xSXhlIJAY3fzqKvU2O0dt7KeyKZspRxTEOGQ5zoDM4INAaBujw0IPJX4HZs0cMHKR80XKP52ieISkO9KA9Pysdt7V8BThppTJ5QEClVF2LV0JIFTbNrHS+z3s/LXh0LnJ8VR1VZNSGSAQA17X8odYG5NN9f9M2T1UIY1k3s+YYTDrdOZJY0dqF/lG5iEiXLCQHIcP2A6U2aNT2mwwlzAiSCUKIOZ0lLjq9SDTp3jNxMr+S9SSpRJbfSAsNSaZ0s6aTj5KcDxVVhRqsMDTUEf/oUjvvZXhby1qWwQm/8AcRodS40YR844bw9S5qUoBUSQEhrk/asddxfiBl5ZEtZKJXvEH316nsGYDYdYlmm6+HHsvgwxb+LPpf7MvFYlBUVgEKWsqUGHwG9FP2S2rkSkrcWpRP5R2076xZWHSwmABkkAlzRTEa6EfM7PDCXqpy5oGAtQag0anX1jpOLX2Vspu9mZKStC0rSTmS+V/wBLgim1DC6JKwcpylJILm4asOzVV6jT4W+MCCKuzNe/1ha9jrPFpIDChDNtv5CginBZBXMuOUgnNs7lt3Zhu+jQ3kBUlKlBAI941FALWc1s8TEYjwx4aJgCQTVRAKlPdgTlFmDvTWIuXGVD02rRMfIlheYFglRypBdSiVWNPdo79WGpgcycUpTQu797/UloWmYgCYXKVPQNZmAGpanyjW4jiEgpY5tdAzOCPI6mvpD48bcW+0hZZEpqPl2ZeHQVqCcoSpTAOebQCj8o9ItPklCkUc5uY6iw5unyc7w1gsIZs3OSEIQBnUfdTUe8uwLWTc0YGDcV9oJSJmaSkFRAJmqoXtyD/wCs7qqoB8uUxOM7dR+vzL8K3Lr68B+KYMpSlZWhKw+VCgQch/UXZnIFwCXOwMYyXXNKpnIkBLOGKiyiXo6jVnOwFg0USjxKlRKQMxUGIcJY5quHIFT/AEwfEllIUOYkUpbK7HMWDk22d9A9IylFLGt/uTmot81r9gOOSUzEukZCQopISSpJqQ6nFanNex0BicN4glM4TFnKkLYO7BBBcZqsQ9y9hWrwvPWCpwXFCCXqCAQWJO+51hjhXE5cleeYMzfjEbQcSSmrdE8rbi12W49i0zh4imOU+GhtQAir7V9Ejcxgz0unKD1r0jTGIlzZmWWSAVKVzWSDUknQC5P0i2L4ERmDhTXykEEHY694ack5tsEI1BJdGMvAkahmcEEEEbgi/wC8BRiQkspIINO3WDqwxQQCogJdhYXq+76xXwwss4As5t0/zBb1sA1heHKWnNLJ5nFCwISWy5U0Bc2JrmFGrGdNCkq5g3Q6aNSNjhKJMrOla1pUQQoBSiFBxRIRerFlPVjCOPRLMx0ghNy7AnqwoP3iK2xmrQumZ2iQTwhvEg8ULxPqvsRhUeCCMqVF1kWUwo/ok/GMT2pVL8YqTMljWiu1di+466xyczETVOywQKEINDU7M+n0tRYAghRBysSKWyg2fSgvT1jbPOnCqIr0nHM8t9+AuMxWaa5AD7OcwAoA9CH1bUvHUey3BEYlSFTD7pLAEAlh0YFxlFKiofbmUYoqRmWKpZ0kkZiBq1/d1rX0a4PxRUopXJzJU5FfdDhupOnS/lDFKMZJs1ZlOUGo9+Dt/aT2eloCZsoeGsFlAavsHvpreOel8WmYdRCQSoJJIYEgmnPRqbqLXYCMzj3H5kwATF5lirpGUvQpCvIOwtStaYEziUx1MojNcJoD6RXLkXJOH6mbFCUcXw8rt/WjY4p7SqnKUssVKbflZqpfcU1odIrK9pJ4SQFkIS/LoSSHff8AeMSXJUfXW0NIlAAj4+YeI/ElF2nsdqNVQ3K4gpc0LF6OASHAp8q+fp1q+GzJiAAwYnQv5BrMR6xy/CMCVLASDfRqeZtH2P2e4XmSDMLhAdSv7Rbz0i2DjtyPN9VkanGMe2czhuGfwMgzFf8AOWClH9osVfSMFEwZapcnannZy/XW0dh7VzxNUQTlYfyxQUGg9I42Xg/EAEvmU4AAd2Zya21fb5csLj9p9v6o3x9VHLFKPS/T5hTjUhLBJSHc3JLU7JFbgQRc/Mt9KirkDLarU91r2UY9m8HnBJ5dQOUpVp+oJUTtXpDPAeGFitTtVx/U4s3elLl4aGNxl0dPNDjp38hZMvMQMvPrXX8aPV4bmYCp01KnoKRsFY8RQRLBD1YtQgEWofONDAy0SllaqDLsL0ts4LXahtDywpMg/U6tLfschjpBCgFDejV83tAFoyioAG3zjf4ugTlrmItVqBzpr3d7GByuCTZUsTlSQtCqcycwCSxG5SqlH0cG7jDkjUuzfiuUE2c+jh/ikJlIdRswr6CNLEypWFD4keJMIpKCyWa3iTP01/Sl1aOnRvF8VMiX4UqUZZbnmh3U/wDSpTZUttUsawpw3BBag5FW8nieLFkzT43SKPJHEr8mVjOK4iYlwU+H+lCUhKEjZKNLO9SbkmM1KTkLXN9WFmGzx13G+FoTUU1Pchy8ctO5c2UsDfyII+LRaeL4MuJKOb4q5WJS5aQ981u/bpDs+ckhDO4HN3AFvjCYBqwJatAad2tF8PMGYPUah9P3+sdKdKgjs8h6F0igfYbnWFQAtQQopSFH3lEgDuWJA7B4oqc7vyuXBuOwaPUT+xP2rbazxHZ2jQxGBkyvDCM3i5A6gpwpwFE5SaEEgFLAjK7alqQ4lqWkqzSyykZRYlyqnc0qzXItlYPiaws50+IlScoQ1M2ispJBUMxY6FT1g/Dpk1L55ZCj7qiSP7bZa0BOlPgdceL/AF/gLku0aGMUFSpSgmWRz0d1qSFkOrloaUrZo5XjajnWkJKWZwWYMATYkHzOsb2NnScnPLGbKbUJIFD71NN45KdOdGUVYV+cGCt2LVKhjBJcZySCSQWpSnp+0EzVLb+TfnyhYTMvhg0GUk0GpLX8oZwq6W+PpDSdIVs9Je8SPVLGw9DEheX4HchuZNdbcoI/UCSKCtqVPbziwxy8ocF02IJfoxvckg9b6w7NBuQokqDN1YH1f4DyyzjQmYfMEDq9NWb1eGqzSm62M4aaggFgLmoq5e7l6inRwYFIKMpS7KDsX12IaIZ6eb47XsWIPz0fUxQy0/pciwCqmr7esCvBR0ETJzjmILJCbWroPO8VTw9lk5g+/lWrGvYQSXLSQGVcgkj+pOjs9C9muG0JkxYDvlqxB86eRpYaiFslKFrkz3+GYGm96n81gZTq3r3Bj3+OUpxXzal9bu+t4k1JPT0G37QCLjYxw+bNKgEVOgFdiGEfSF+0owMlGHWc81gqdWuZR919wPj2jmPZSV/CS1Y2YP7JKSLzLlVrJABHfaOZxWIUtRmFTlRJNauTXvfv0hISlKdrpf7KZPTQWLa2/wDR16vaCXMKj4hBBPKr4Eb07wPhuNSFTCtkCYggKANCSDoCTUAFrPaOJCCVCrfONP8A4mAGVU5eua9GLtbesel/VXVmTH6SKTSZ9MPEpMvw8y0lbNRQJLAEhh2F2hGXxITZf8tbgaME/wDS1gbeRjhcPjxMWkVzAsP6iT2r841PHMtQBVlOZNi/KkEkO7EOQOjHejxzrutGVegUH3s1VKUEnxTkCXJrrc0Fn9YQxftAVA5VMCCzsRu5FWtt06xn8RllSTNzFaQS7vmAdnPQtcaEPcQjh0hYKUuHLMRtv2u16Rkzeot8UqRbFj4yuW2afs9x5SCEKrX3jlZnO9Tc2tfRo7DG4nxgFLmcgYXUMpU9EpD5hR6VDgagj5hOkGW+hBINdRHqcaopyJLjo4uB9tdoMJ01I1OKd7o6zinE0S0GWFKWnMooWKhTNRmqDR6j3Qd3T4LjOZSi5Cc3cE5Li7N4hfRo5hU5dSSaadTcjR+UekGw3tGtEtcqmVRcmrgszh/ynWHxNLJz68/mJlvhxW/Hto67jPFDNUSKJIbzzEgNqwCajpGMMCuYCEAqs7CgcsHOl7mM6RxIFQqHP6lP+3zEaWFxSpas6VrJDEFLMCLcoF+7xnzzlKV+R8UIwiorob4aJkoL8NYGUZpuUj3XSKgllgGoZyHozl+bx+DWh1KSyVklNQQalrHYH0jdw2Ky4dRQ48Q5FSiEqLAO6SQCkE2QxIahZozsfNeQhJSFAAqQXAINAS9SRVIa3nWDceKrvz/A9Pd9eP5MtCiqlSO2sPcKwHipVz5WpZRfyHQbxkScQUl/wxvcNUrkYsTX13GpgStIRdnsxcqSFAoJWw1PKWcEKZtXcVrYVjMm+0K1oCXqRXKACS+qrva0H40hMzEzSaAEBnuoJAUW3caQiopCgE6ep8hUx0YqrGbrRTFZwA9MxPegq+vTS8IJnFm0jQxvusTXY/lIQCBvFBGz0CCpmKGsVSHsO0MS8MSz2t94Do6gqMdS/wD4pPxKYkHRg1AMCPRJ+cSF0Gg+Iw7upy6TfTYWG1PvEkyUfqq6nUWYh6DbU/KzwaYtSljKGAFqdane8AxODWVE5ualB23oxr0jikZUVyJAUQcztlYde7jWjbReTLSpiVEZWFnJrQX+v0gc2YoXSOhFmNuhtfrFkYI5TXYm5B016kOdHhii8JIMjD2/SbtcCgu9tR5dY8SFEEFzn6l+VyT1YOWELkhDOokvlzEkJTb/AMR9Y2OIcHWhCVIXmBTVYzZTqQCNXPQ3caxnnNQkk/Jpjjco8q+dGdKwmWt6Me/r2jf9m/ZleKmpSgZQ/Mo2SmhJL9jGJh57kJu7EBNy9NLHy0EfWDjUcN4cECmImpzaOXP6nNmDebwmWbWl2yGONOzg/bviwmTxIk8sjDpyJ6t7yz1J+XWOYQktT184ZOMCwczguSavc0HlbsekXxUkAIAID7i3xL/CvnFIR4xoTK+UvcUlINWDv6uaagg+f0i+KxGYoCUtmt21sOa3l8YHPGVABd1W6pqDo93p00gOJnKDEF2tckbF+3yiiRybjGmaHDyqXMQEkCY/6hZ3ctqwBL7NvHUcO4alPMH0qa1cDMo7nQdO0fP5KJi5jpVUMSo2HUt8hetI7TB8V8JJBOfMwqAxABsnQUHwrtt9L8Jy4T8mbOpNJwf5Bsdw4KQQ5QVCpNC4DkK3QSxANjtQRzkglLNQ3H2+Hwg3FOMqXNJcsXcdCWr1N+8IY6cxAOor52+IiHqlCWSoLQkISS2zex+OkTZKfdE01cCx1SsAVrq2x74qUlBdmINtj+aVi/s/xMSZuZQdJZywKh1D9z6xv4/BpxPPJdRBAzPylgSxUdgAbWd94zfcdeDR3s5vEqUpz8n/AA+cILkF46PGcDmpISQOZJIIUCNHq4r94y8Th5jhKqEJsXKmIAf7Wi8ZJ9CyvyJmWw36w/hsQpmdinVqnY1+0VWkW1OmvpDmA4aVKCFOCQ6UlgSNavRtr9ITJSAr8CUxbmoJ0dRrd7C0Gw/uZsubxOUlhmvZJNVkjLVt94a4lwyVLfNMzLoQkV6sQAw8y8JzeIJWozZyjYeFIls4CRlQFG0tCQwAqo9HeBB30MtdjkngEqcshKZqVBnQfifcBD7MAGuXinGsMmQSkL5k0Ic8tHFQWfpcawsieZqBMqPDIAQA4y2JUd3Luf7ukI46URViAqwZm7D6w3G9hdIVmYu9am51Jignt7oaLSEczNS5HTt+Wi+PQGegqRSj700boNYa/AvHVi2ZydYKlLmw7kt5l7amA4c11P5bqCPylXEpFsvz6g0gPQg3gkGgVlYFgQQdKEFJrv5d4IJiaXcXtTShPT6x5LloDHMWN6FwOnN0bz849XODZUO5LO5JL6WFdgImaElwsuvD1q+mnSmsSBolLahS3UsfSPIX8yvwl4ixiUSnmBc+e9hY2MWnYnlBAOY7aR5JJIIY2YW/NoIiUElyzfnlD2Z0DkuySTU3Y1Kr0OpbrcXGlFJKUlImE8wNAaG1CDqO1QNnimJKAWq5vUkg82guLAxMHPDmpFAAxKS9bEbB/WDvstySW+wE2cZgyFKXoxDsTRtWqB/5dm6LgypsyWjCqWzKdDs3NlDEh1CqRoxjPkz0IUCpiWdzWtLkmtrnWCK4iUT/ABAENR5dQzMCKMakPRQJieSLmtI0emm4u30+zvPZn2J8HEGbiAAmSkHILE/pA0YUftHLe1PGJs2cZqwSCosxoAAMqdmsbaR1GI9tGwvhqIKiA9yQSAyXNSEjq1DvHz/i88lAIZqAVJJd3OxchnfbsMuCEm7mdkko7j1+H8ia5yjUqGzF6gVbVjfbvWCTS4FKVvrQ6QlhZBUX6vS9K+kakyaybc1Wfq4/O0bWYOVu2InlD5uYVancU1tAZ8wKUCbX01L7OB+UiyJxSt1OaH8G37wFKlJU7M9ob5AlK266NpOIQEgiw/SPUPsH+esJYeapS2TUqNNW6evo8CwwLgBKlksyQCSSLUFTcxr4HDzkTpKlJSCFhpZXLC1MapCHKqilRrBhUZAd1oz18MWJZmqSWBTof1ktXf7Qni8SlQSBo7n0+0fYvb/GJVg8qPCSFgFiFJIoCXU4CSKipB2BDkfOsFw9MxClJTgxl0SJ80gXcnxVJSCzOSOrRXIknonjlJpuRz8oljD2E4lMkjkUU5mJaoJFnBeoc16mNSWiWrIkSZBKiwIVNRmNW5sxSkfjxTFYWUU/8oyFAsXmpXKdykghXPLrqSq3nGdtPTLUwJ9qFn3ghfLl1SfLKeg0bpAMNj0KUpU3NmJABFgAA2v0gONwBS7hKgP1ImImJ9ZalAecJCSNHEBRj4Ot+TVXjwhRWgEmw0BS7EHXXTa8L4riCpigzMC7IDDW6r67tekUl4cZAVHt8YEspcaAP5/WGUUCzyYtRYAhPb41+0UkYoSy4ShRD++lx/2kt6vFlc1QcoFHP2sIS0u5cw4DV4NP8RZCy4U/KVBCXL9Rp57WhuQiYJRF5YUy9Q4ccyD7hfVgdi4jO4OopUSaJSHUWVYdiC576xq8NmLljOMyFF2mS8pYn3syDQhzUUNRekd4ZRNeTKSoZ3+X52j2cMwDjNm1cPS2hrePOI4ZUopdSSS7MaNRida3qKEMwgkkEgMquhTmB6tmSPPeE62GMrVIUl4bmYmkNyZYamXTQO+tbm3xhiZKDtl15TQFmsRTrpr2j2ZOTSznVtau57NUXfvHcrA8dXsAR6f1Ef5e3xiqSf0NWjad70hkTNy7/Xc1hadhWPLV9K/ggUJbSouK1KT5pFtLh7RIoEJ1UH1d/vEhqLLL+BqokhJavbXcx6kAuCztQbeWseTsS5NCevbrWBhVTXzqkeoqe0ISPJyCqWoajp+doTw/C1ByoWsN9/tDkuZlNmBt++0EBcG7tX4O50EdsKVimIlpsQ1S2w3/ACsK4hRSzUceXloKAfCH1Jfv1/PxorMkZmfmPn8hpHJnFMHPWUhLgAglySGLGp3p3uYEFZilK2IB6AVqb3840BhHok/2+XR2GnW0YiQ6wNSYKpjcqjRtSZaR7oAFqOxIuav0gXEEMQBavzgeGkrDDajN1tUbxoTky2Tncno/Wu7UjibVmVKwoUpszdTYH7tvBE4FASpyOW3+RFVLSo8oa+ofpQ1BPkY9lLABdNE160YCt2f1hjkEwU0yiWZyzBQDHuVBgKg6aVpXXw/E5qQ6kLQGopnT5LZQ8gQKxiiW4zE6bCvvF26EwzJC0D+WpQd82VRDvuxrEZSTdHKa6NLF4pPIuXNOZRcKyDMFpZ9XFTe9IV4hxXEKAM9BWCzL8Jpoeg/mFHehIdrC8BRN91HhJzAkhwlLOaZaXsNywrHQ8BXKSQZkuYrmdyCqgq6Qmlq1rFoRt6QG/s7Nf2P9nvHkicvL4hCikkMosSHUAQ5Le8Qa9RXnuPSCkqSpIAXmU6gTUUzOpxodxTQ33sd/qBIklsGMqDVQMuoUmguxqlri4prHJYlUtaEqUuZ4SyvOn9SbFJGbcu7vQdYtkhFpKCI4nk5NzejmhMQbgfWCy5CDYkfGDcQ4XLl8yFzSDbPKKQf+t2NDsIzES+sTaLDud0uSwrXWBTFDK6Q9WcwFeGo52hjDlpae5+UccBGEUb9+npFZuGDDtBZ+IvACuOOG+GryomgmhAYM9SQ2hb4a9i1iMauWAlIyZgLMUqFwQ9mY/G1ij44RLABClKIJTcBOgV1NKCw1c0Zx4cD+kKDC7OGIdv8ALRzObEFLzLdZUdyACewBIAjSw3DcpSQQp0ktmRRLEOQFGzG9KHzSOEN2Jenm32EMyJyghhoaMWYivnrCy60Pi+8HJNlKDFhSxGjauOtavA0LAJcO3Vw+ncxQYcGpUAoDqS13NG6XetqQZWEBCSVEkj+kM/8AdzOBsa00ELaXZVKTbrZeeMxdh3uT0Lf5EUZrOAdDcdvh0gEhRDivw/wYuBZjbX80hqIMIR1Pr9okMyuCTlgKCSAbVH3iQnKHv/kqvT5Hvi/0YyhfKzs4BKWBc2P+1vyoeBKwydBXrXbbSo12hJUwghD5TSzXIF1Bzo/kaVi65ypaScwL6MTQ7v50P1hqEap0w6BrrsPuKAQotcxJLOxeruN6ND8nGJUliyQXvc3u+gFAaORFETwkOQkhmZ/QC7D47GAFa0mWlFKUAu+a57gt1uw849kzweajfP8Ax0hWViM/K7bsTazMdfOHMLhuQaEDa33/AHhXoZ10SUpzV+vTboIJ4CACwqaj3da7VvFPDDkN2b9jWPVzmvpC2Tk6BGeSoOaUAqTXTVorxAEjcMHpXqdQBWGuFIlTV5TMMpX6DTKVbVsdq/GAcVwsyUwLqQ9FJNCQNdQQ5p1h0xFK1ZklQFWN6D5cx+3lD8iYCasSaMKnuQXPmfSB+A/MBbmIJcvclRuegaJKIDOphmrQhhuHevQVvQwz2hj3HzVe6fT/AB0+fnFcDNIDH5fn56QFKiW7/HWHDhlaAswJOwOvSIKNKidD2BlS/FClMRmAJDnvZtBYx9ZlcMlhCR4aWCrEO41O7t84+L4bEEcxKmqU05jpQXudR846iX/qLMQgJAGZN8wqacuYb9R5vHqYJxjGrpmH1uHJkrgxniEuXhMWpasqUggpGooLVqCM1A1WpaHOIf6gYOSD4P8AOUtlKYZUe4AyiU35agJ1Orx8943xabiFFaiVDVTfNrRmSJBV2imT1S6id/SrJFLI9pGrxXjfjuSkBRuzs7AE1Juw9BGPLVVo0U4EBGYjUDfQn6D1hTEYZYImIdlHlIBcKDigvo4IcdXBAxSk5O2boR4xUV0i0yWtQYJJJGx+ZoB1jyfh1pQkZTroemovD83GKZWY8yvfSXJd3udHLs9gGg2EDgKV2dhfu7tQVaJcqKzpRtGAtJTRTvtBsPIK3y2FyXYfnSNbE4LPmd77Ve9uxipQU8qQoU90O46lq+ZhlO0IrfgyzgS900rR9PKsNeIVBmcgOS1HeKrUkqZQN/O+0Fkr94EtRnevXV2ghoEietwA4r+fnWIpVi1avUBg9AQLOfmO8XUp0pq6q0pZnTnctvraPQ+Vv1FLvd0mn1+ccctABNcCrHXr3HleDhs3qwcsa3a47loCJD1sNXs+rMLRWcpykAVbTsXHX87R1FOfuOS1gkb/AF0+Me5k0CbvU66W9dvsFMKSVAE0o+7RFyfL5awKENOXJnKAILA2/mJFOxLxIW/4sU0ASwoHS57klJvfbZhEhOJr+Lj83+v8BMOsA5yCARXKOla/nwiicaSo5fd3tStS2ukGWQtJZVQA6RQ0prYWo5geCUCcoScpuSpI6EqYc1DqdYczW0MBjzUzMS4HVmr2+cBmzHoprvCs6QQohKsyRVrmpra5p2pDQSFEMLMNiTXfyF4SS8iSlvR4lYsBaumtumkHlzDv+bQXhKkh8wBB959RZul36eUJrwi0ryOHfcV2112vEtMm+WqNMFxf8HT7QrOS9oLMdI/Xl2CaEsAxV3ah3vFMPNZL5St3yt0yku+rR3g1vDzikmZxkto9NWMaEriKinJOOdBapLqDO1db2fsYhIKsp+HTuK7aRZOGG1NHAH1g8qMcsUsboTxMnIXScyVWI+XcUPkLWjT9nuCqxMxKFpISzZttXvUn40iglgUIcHQEjzB0I3jpfZvCyZH8x17pTmd/MAM3Y+UacM48lyEnKXB8e6NfD/6cyU1KlL2PKNmfYmu9w8cJxvDzcMtUsuKkupJrlJAIJo1KMTH0X/57h0FWcKSEijV12oB6x824xx9U+cVLKijMeUEA5SXagu1I2Zq4br/H/DH6SWfk/iWJYRAUACAVGldepOgFvKGcZwUCrhPbWre7666QORiUj3XAUz0fWt/e0oad4L/GVNLvQOWf1bb5R5jez0tFsJhGQ+t6sAOvQNBkpAv+WsBc1/HjwTXY1c9K1pT4D4wtPCQ7irFgHajnNSjav06QOx4RTa0ROLEzlUkMxLhw1Kgn9VW9TC38UTMBoBU0foa+gt/TpEk5CksmpYuSKXuGq7jaKYdKwqgAVcOUgit6t19ekPRpknJuIPE4hjbzcm7t2hqXi8w1LKYV5Swc0NXsRXVmiuIwRU6k7WVfTlJsfecNVqsLR4rCzOUAJ5QAEiqu6mFMxJLki7UaBqqI44zS4SWkODiedXNUl6aOp3JFA9dYVTisrpzECgdIym+wFUvRoLLWlBQ7LupqsSSRVLaNqNRTeYiWcpUke9SmZVL6g5aAUBe9WhaXRr5Sa52J43EZFMEpSW5gRlqa6MbHoPSAz86CoCgqC3UVDl+0PfwRUkLUm1EXq1RVOz3U1m0hNdFFIAoSLEfA1JNanfWkWTXgy5Itbfkk1ZJIDsAGFksL1f8Apfa8EwauZWcvQ1INtASCCxJrfSIlAa5DBydIk4oQgDPmUa0ACWAdrOSCTfpew7s7Gt2FmyQXIJ90FqFyRUEluUEdexqYXQNQAf7Af/Yj6fCBJxY28voIdyMBQD4nyhehZNN6AqvaraW6sAABFEpfQU+sW/hyd+rv+aj1iDMLPbT/ADBsk2CVhn0PxiQREokO3wH1MSOsHInDUDxJdND9Y0JqQJqgKDKKaekeRILH8ApPujz/APWHEpqr/YfkYkSMf/oGL76FgGWsCjLLdKptDS1NLWoUVTm1u172iRIfx+hq9IvtS+TE8SshiCxe+vrApc5SpOZRKlbkkmy9TEiRfwhp9Ie4KXXMf+l/NxWHFHmX/uP0jyJEX2Sn0AR7w7QfFzlBNCRQ2J/pMSJDLszLsFMmHKS5dh8CloyMUGUew+QiRIqd5LcPPP5H5Q0dfL5GJEiM/vAYYWV3+hjPxdFltz9T84kSDErjF8MHWjufk8E/UjuPlEiQ7LQ7+vwHOIJAQWDfzVf+pP0HpBpw5UK/UUVOpvcx7Eib8GvH1k+SM7HWHZPyMMSkjwX1zAPqzRIkUfRkj4+vB4tZCkkE1CgezppGpOkJKVOke6nQbJP1MSJEyvqOvr2Rkz5Y8RIYM9m6GCcakJCQQkA5bgDYRIkOu0YzO4b74840lCh7/eJEhpB8HiVVPl9Ypirjv9okSJrsi+jRwWHSUJJSknsN4kSJAH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1"/>
            <a:ext cx="4562136" cy="341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t1.gstatic.com/images?q=tbn:ANd9GcRoznIwgABDwTM3cnJ6kw7EWkRicGD-VBONhRke2qmEA4MZdKF8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348880"/>
            <a:ext cx="4871249" cy="27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2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5536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BIOMETRIA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data:image/jpeg;base64,/9j/4AAQSkZJRgABAQAAAQABAAD/2wCEAAkGBhMSERQUExQWFBUWGBsaFxcYGBcdGBoZGRoYGBgcGBgaGyceGBwkHBkYHy8gIycpLCwtGB4xNTAqNSYrLSkBCQoKDgwOGg8PGiwkHyQsLCwsLCwsLCwsLCotLCwsLCwsLCwsLCwvLCwsLCwsLCwsLCwsLCwsLCwsLCwsLCwsKv/AABEIAMIBAwMBIgACEQEDEQH/xAAbAAACAwEBAQAAAAAAAAAAAAADBAACBQYBB//EAD4QAAECBAQEAwcCBQIGAwAAAAECEQADITEEEkFRBSJhcROBkQYyobHB0fBC4RQjUmLxB3IVM4KSorIWQ8L/xAAZAQADAQEBAAAAAAAAAAAAAAABAgMEAAX/xAAvEQACAgICAQIDBwUBAQAAAAAAAQIRAyESMUEEURNx8CIyYYGR0eEUI6GxwUIF/9oADAMBAAIRAxEAPwDgkgFx3gWp+nzguU3PpCql1tXtExg6VV7R7KReIiSSCWJFN9f8RoSeHlQNUpZOYubDRwAfQsTpHHCoUHpp9j9ol7Xf3d+3WNjA+zfiSzkC/FCi5UUpRkykgZSMzv8AqcjRhGfNkplpZR/mZhod9yLChd2+cHxZyauhRTBq9x+WimEkmZMSE1JsN/O1hBcVxABfOhJ0SozMwqAXyOS1bUAJI0jYxWCmpky5ucqCh7qQBlYlnAa4t5+ZWKcrcULKUU0m+xafNTI5cgKmHvpTetXcteg7QvN4dNUEEJLGxUbvY3dusanDsIEc+cLUoB01A6h1AKPcNaDTcArxFrVkUjKSEOpg4dRoP0gFn31aIcuJSjElcPmBTEy/++ujiofpUaRY4JalKYi29B+33j3FcMZZUhRKXNQ9DdhZw2oDC0Al4WYFEgkd/pHUnsSt1R7LJt5fnk0PlggAkF32rd/NwPWFpEop5swJa27swtca/CG3ZLtXuHc37XI73haSLwhSYms5aJUSAXY9Q9mFLDzjyYUgZhv5Cheh6t+XZxMjMWIFKAhnd2q2+3bzqtJSlKX5ahn3qfVx6Q9nNNOmVRPckqtUsKdGpa8BmLq4rUPer/ZoJMQpAvRXbVyQ4vb9orgEEq3TRTdaG/5YwPxGc9AlzA5cFt96kVrUsAPyrCaJAGjk1OztUH94YXgSBQA2uO3V4XLOaFzQt5u1bwyZNSPCskkJSSBdhbubCAzpQT7ykglyAC9v6mqKWjSw/C5gCZvMBoqozV+bjVnpeGFcElz5Slk5FA3FDmAHvB2D10NX2h/gyWyXJVZkJxEnI4CiT+pRAAZ7Meu20OcP4akys5WvxVGnPoXIGVtHF1XNBSuTiMGJSilQLtQkEFmuB3gPDuJTETAQSWDXdqVaK4Iwcqn0/PsCTdaNvjXCVFDgpdFBpTQAij1sfhGDKkpY5nBr2/zeHZPF1qWAQwJZhbpU/lYUxSlIKk0LnMCa/lfkIXKo8qh0dDW5CwnmKTA8eSJZKgLPqSG+0NjCXFSrTK2X1ib0NCLkZ4kFVoYwU0yzlmB0F6Gz94tNkDRwQ7g9NmiisMopd+wet2t+XgWK4NPQGekFVAEh6EbRYJA1jxMgjWCIldIOhKTIEjUj4xImXv8AnnEjqQeKGjM5j3P1aAFZKgxNWoB9ovPxaArMEhg122DmmsCwvE1JNGDEaOadT2gpDndcJx5lYUyVpQ6iDUAlgGAUA2aoDV7vQDKxOPWlP8qaXKRm8MBGgcWdIqAwcVtGRhsWVKpKQskmswkgf7UklIbYJoBDIxKgopLFCkKSRcBwoBQZuZJOYFmB0Mc7b2FJLo1/ZXjSsDMLlCgpIcByAzsKMblievdyTVS8QVzZhysoF1kkitMqUqAYgj3gdLxzslcqXWrtQi7gjeh9N4ri8cZrCpykVoC2wt1gzlJriTUYxk5eRwcTRmAShGYK/wCYEgEkPUl3L9Tr0jsUcaC5ISCxAS9XHveZ0tGBwv2ZXNkmagDILubHZg+kbPCsMkpCZiJwZ3UgCimbK53vVmA8i2OTha6tCSrJTa6Zn4LACatiovXImlW3JLAB/iKikG/4fMU4WkpTZRTMQXTblQQCqi3cqFHrFcHg1TCfBDApJcrSS2oZIoqrtS1bQHFmYhT1cFxVQSKhmdJFqWsTEGpd+GaLjdeULhFCRkBUVUcmlrb12o8CWCKmgPw/PtApWfPmy1OgqlnFO717mHMRhc9z6eULVBTp2gKEDUhLgAdNSW/PhFFLS5D3s1jrTQWI84HOCU5Q9qev+IL4QUzgFgA/184IzfsDIYFqqe3S7iLYhBUlNWAiplVc1DvXSGZzO0cxXvYquTm5S4Ztu1T5/ONv2cwSVAl8yQS7vdiNNLb3GkYkwZFKIrmpXu9Dv0hrB8UMoEIeutHBDtl0Fau23WHhJR2LOPKNJ0a8rGyxMzGXypJcE0Iq1CGDaiulnYGOGwykBZBzKUpkpegBZOtyCGBu0ZJ4qApCcwVlSSSqgVmAdJBJYghqHSjQFMx1s7IJqk21NWs2kWhmS1Sf7k5YlV218vY3OIYrxZKUy2SHarsAAGLC7pINesY38GClX8xTlQSCpIBCVHNVNVbVG7h4MiQg8vihwGzDMwoUpBYFnAFetWaMyfMmDKgFvDJABFKly/n86wc05N7DijGMKQPE4lSHlTUiZLBoQ/8A3JUKt27QFXDkD+ZKdSakgpJKaf1AMb6/GLeEXchzertWvpW0aeDxSkS0KCUtoBmcEkC7M7ka/KM6lxaY7OdwuHJJUKDrF5spRIeujafmsdpNwUhGEEx3KnypBAq4CgN2AJjmgyyzAE2a97fginJx7XZlx5lkbrw6KSOFlswDHKSkGoWU1LGjgB3vbzDsjhBUeQJSCQ3M73LPcig1tbYeTlCV/JWHZiSQUqFyzPXQglrOGBqTAu5IUSkgDlu4NHAoaE/C1Y5VJqujXbggc3gi3cs6bhANWDjT5P8AOMydgGNsocCpqTrQ6fCnlHZS5DKGVTrKslDQNRq3V59qvFOJcLlKCkZSlTsF+RKWGzgja0aP6fkrizMvWJP7ZwgRHikwziMKUODoWpuKfMGFQAYxvXZa12ESgaivcRIFMkEnXyeJHcl7nckKzEJNYCpsxbUUg2LxFE0hTxC9osjjZwuISsZVLUNEpFi/YX/aBol5CQqtqmlLuA8ZqAb9RXtHSIbEJHK5DOWGZ7FmFXbUXMK3xDVmfNlAFtiRbYtDeBkJKhVhQk9AH7Dzh3FcF8VX8kHMA5cmriwcXv8A9pdiQIDK4d4akhawghrX6davHZErtdCKO9m3wviiUBaZKphBDKCXZQ/uyj9vqHEyUzM2UlADNnKyVE5mSMiakEVqLiFEcTzLTLzLDumilEKUaJoTS/SLzMJMlnmKgDShFWqd9T8Ynb6K6XR0vA5KuHIVOUtEyUUIc+7lUT7mVRKqWdm10jJxfFRiFleVSncAE5WAysUkA5hcZSzMKxjTCCofqOhc/wCB5CHMKtQuqjEUd6gU/BDzy8o8SMMaU3PyGlE5iGt+3lF0ihLtWF5GJS7PWvveekGzcrHeIliIwucgNmP3pfSG5+FVlSAgA5XASEOUBwCcnvEFwSa0c6mAYla0S2BSoLbMkKUGY2WBlIUOh7aGBTuKhMxk8oQD4ZUkZi5BDsm7vo1TBXm/yGHJGBzIJZ2YH/qsPzcbxmrl5daR0fDMUCiYgsHTmB0oGI8lAN/tjDnyXOZhXrvVn7xoypKEaIwk3KSfgXSsNqfKn2gSZYIsA/5d4YmAn0iqE/5jMOehAZmfvDHD8MZkxKBvVm+RNYUUCd41PZqZlmvqxb4RXDHlNIj6nL8LFLIldJsb4Zg8PLmF0+4HKlKo6vdC0B25mALZSAxq8ZvGylZ8VKiVrU6goi5sU8tvOjQLiZzTZmU5QVF2JqxLFoUQ9iokJFH0Z/q0NklS4ezGgr/uPtpa9vryK4iYTp1/Pz9/eFYxUtRKW1el6EsfMCCqlFoCiVl/PzWEjJXs6SYbEYiWohSTlNKbVLkP3FHgMksc+ccp0cKpqGoT3MLz8ONX9IDLwpQVMHYMQ1Q5ZyNxXzIijcWCMdmtNkLWorJelSal/wBIemahFRbKoNQRo4HGIly5iJiGWVBSOoLhWarMcwqauNQ7c1h/ESkpcsalLlqWLRocPadNAWopKuU0DVcNu3mKPEpLe+vwLc2tVs0JXtJkUkpQCp2c1atyWcn7VvHWyJZmEG4WMwUL8zE5h3/KRrcX9iMMqUmZLGVXvlj0ZzuDWMvh0nwBch65abXe4cv6iN/o/UrJa9jy/wD6GJqFx8nMe1Ps94ajM/rNALv+ryqPjHIGUpPNlNN20az3ju/bfjoLIAdQAOutWLVG9I4nxlmr3cedXbVoz5l9ttGn0Ck8Sc+/qhQTTuB0cj4RI9aJEdFqHpnDUhAJzAix63B7h7P6RmqwJJf9O/8AgfaNfEqV4bqYA7ChaoozP+/mh4oXUA2rzdTTSmveCrNGTjVIUVhcod42fZ6fLQQtTqUSQkaAD9RY3rT10hFUhRcClHqfSrdYDJK5SgW5kGoNRVim3eK45U9kabR9axns5ml55bCYA4CaoJFaPpctUR82xGImLW62Ck0JDVrR+1vSN8/6iYlcjK4zOBmAOZmPVrpd21jlsVilrWpSrmpsKaWjTnknFJGX00Msb+I79jf9m/Y44tUyYpeVCCkPckmpArRh8xHY+0CZUtC5agCogMCC5sM2awVfqWG8fPeEe1uIkrzeKVA5ipLUzczAigNSD5+UeY72mmz1FUxTqLAvalHAHu+XwgLLGEPsrdE8mDJkyXKX2fZaKnFJUrKzVv8AC0aCkkAgrDEdW0vGLJNjDRWpYYuaX9LR5XF3o10avA0Ba0pcZSWCu5/eO34jwXDBLIJBRldLVVmLEZqAV17xxXBpLKAp1sWEdGnEgS8qJZUHD1FVCgVlysAz1bekb8UP7bUjNOX92L5deP3PMfhpOVIzNmUcwfmDUB5hRg9DdqkGMbESAkkZvMsXerhqfDyEF4riEpm/yypRYFgAEuGSzWPuFNaUcCBKkhJl2oUhRZwyQBrT3QfR+kZ5NTaaN6i42n7jOGmSMxExVctElBIBLubPRn11hLFjIogKCgLFJcEMDTeDfwktQEw5lKP9IKUoqn3jVwxZzQE1uDDHEcDJMxSQSAgDIUrBCnrlJVc3IqPi4eT5Y78IRKpV5e/wMgr3pBUKpZ48kyh5jz8j5wzNlhLMTncU0Gttxrs4iND+aImQVD3T5Byxta1jeG+FLlhRbmW5SxcAG1WY37fGBy+JBMwCjJBtueUkteoArt6+YzBoKlLlukuxbc+V6E/5hFJ93Q/FPQPHSUguNfqfz8rC3hADv6/lIckYNKKqqDS/41fzekshRKCwULK0OzivYtuTBsDiLBFtasNzAfAoXu1Gc2NW0VQLsaZetNriEk4cS0haVGa4UEsVJcVSpqtQHZrxlcPQ2XOSVJJSBYAh0sdSQCToK9nMGpK/0DODg6YjPFPj3o4gCpM5KimYlaCsBgtKgctCDVn/AEl9aGNqbw5KElZVlZTIOV3YWYHlLMQNRUUrEwuF8UhAWkkMauPfy+6KhgTUUvFsdW/boR6VmBMlKQebozP1/f1jT4SmiiQ5sHNA7v8ABNP90bvtZgpCZSQDlmUKToWFSSbA0LRxsrGLRVntUaB6WtU/GKzgoTojjyrLDlR23DPaCckBJUW727GmsL8a9pEvWYVEgJLhizuX7/EE7xyZ45MBJSWcEEMNfy8LTJhUXUXJ+NvtEskUtxJSjKWpPXsbvFUrWPEBzpUWzAuxG5/SW0U3aMSbLLkOEkFuv5rF8PipsohSRT+4JUgkaKSoFJodRqWgPEMYmYsHwxLOuVSspPRJJKezkdolFyvZtj8NQ06fseKmEUYltd/URICp1FyS5vb7xIpYjn7GgpRXysAAdw9QR2PpQ9zBeFcNE6clAXlzEVNQAWF9mhiTw/MOQFqkEW5Km5dwKnX6Th01chYUm+h0D0hoPab6EyxntI6/ivsPLk4dShMIIDqKnYsFNQC+3nHB+PlfKoEuK0B01uzh26R0nFvaqfMkrlrKmAYggAkihejvHOIwq8rUTSh6gu/e3kDD5pQl90708c+ONZHb8fIBLlFKi5ABS4pRwpmO1K9lCGuITHAIyB0gkkEnoBQki+j7xSXhlIJAY3fzqKvU2O0dt7KeyKZspRxTEOGQ5zoDM4INAaBujw0IPJX4HZs0cMHKR80XKP52ieISkO9KA9Pysdt7V8BThppTJ5QEClVF2LV0JIFTbNrHS+z3s/LXh0LnJ8VR1VZNSGSAQA17X8odYG5NN9f9M2T1UIY1k3s+YYTDrdOZJY0dqF/lG5iEiXLCQHIcP2A6U2aNT2mwwlzAiSCUKIOZ0lLjq9SDTp3jNxMr+S9SSpRJbfSAsNSaZ0s6aTj5KcDxVVhRqsMDTUEf/oUjvvZXhby1qWwQm/8AcRodS40YR844bw9S5qUoBUSQEhrk/asddxfiBl5ZEtZKJXvEH316nsGYDYdYlmm6+HHsvgwxb+LPpf7MvFYlBUVgEKWsqUGHwG9FP2S2rkSkrcWpRP5R2076xZWHSwmABkkAlzRTEa6EfM7PDCXqpy5oGAtQag0anX1jpOLX2Vspu9mZKStC0rSTmS+V/wBLgim1DC6JKwcpylJILm4asOzVV6jT4W+MCCKuzNe/1ha9jrPFpIDChDNtv5CginBZBXMuOUgnNs7lt3Zhu+jQ3kBUlKlBAI941FALWc1s8TEYjwx4aJgCQTVRAKlPdgTlFmDvTWIuXGVD02rRMfIlheYFglRypBdSiVWNPdo79WGpgcycUpTQu797/UloWmYgCYXKVPQNZmAGpanyjW4jiEgpY5tdAzOCPI6mvpD48bcW+0hZZEpqPl2ZeHQVqCcoSpTAOebQCj8o9ItPklCkUc5uY6iw5unyc7w1gsIZs3OSEIQBnUfdTUe8uwLWTc0YGDcV9oJSJmaSkFRAJmqoXtyD/wCs7qqoB8uUxOM7dR+vzL8K3Lr68B+KYMpSlZWhKw+VCgQch/UXZnIFwCXOwMYyXXNKpnIkBLOGKiyiXo6jVnOwFg0USjxKlRKQMxUGIcJY5quHIFT/AEwfEllIUOYkUpbK7HMWDk22d9A9IylFLGt/uTmot81r9gOOSUzEukZCQopISSpJqQ6nFanNex0BicN4glM4TFnKkLYO7BBBcZqsQ9y9hWrwvPWCpwXFCCXqCAQWJO+51hjhXE5cleeYMzfjEbQcSSmrdE8rbi12W49i0zh4imOU+GhtQAir7V9Ejcxgz0unKD1r0jTGIlzZmWWSAVKVzWSDUknQC5P0i2L4ERmDhTXykEEHY694ack5tsEI1BJdGMvAkahmcEEEEbgi/wC8BRiQkspIINO3WDqwxQQCogJdhYXq+76xXwwss4As5t0/zBb1sA1heHKWnNLJ5nFCwISWy5U0Bc2JrmFGrGdNCkq5g3Q6aNSNjhKJMrOla1pUQQoBSiFBxRIRerFlPVjCOPRLMx0ghNy7AnqwoP3iK2xmrQumZ2iQTwhvEg8ULxPqvsRhUeCCMqVF1kWUwo/ok/GMT2pVL8YqTMljWiu1di+466xyczETVOywQKEINDU7M+n0tRYAghRBysSKWyg2fSgvT1jbPOnCqIr0nHM8t9+AuMxWaa5AD7OcwAoA9CH1bUvHUey3BEYlSFTD7pLAEAlh0YFxlFKiofbmUYoqRmWKpZ0kkZiBq1/d1rX0a4PxRUopXJzJU5FfdDhupOnS/lDFKMZJs1ZlOUGo9+Dt/aT2eloCZsoeGsFlAavsHvpreOel8WmYdRCQSoJJIYEgmnPRqbqLXYCMzj3H5kwATF5lirpGUvQpCvIOwtStaYEziUx1MojNcJoD6RXLkXJOH6mbFCUcXw8rt/WjY4p7SqnKUssVKbflZqpfcU1odIrK9pJ4SQFkIS/LoSSHff8AeMSXJUfXW0NIlAAj4+YeI/ElF2nsdqNVQ3K4gpc0LF6OASHAp8q+fp1q+GzJiAAwYnQv5BrMR6xy/CMCVLASDfRqeZtH2P2e4XmSDMLhAdSv7Rbz0i2DjtyPN9VkanGMe2czhuGfwMgzFf8AOWClH9osVfSMFEwZapcnannZy/XW0dh7VzxNUQTlYfyxQUGg9I42Xg/EAEvmU4AAd2Zya21fb5csLj9p9v6o3x9VHLFKPS/T5hTjUhLBJSHc3JLU7JFbgQRc/Mt9KirkDLarU91r2UY9m8HnBJ5dQOUpVp+oJUTtXpDPAeGFitTtVx/U4s3elLl4aGNxl0dPNDjp38hZMvMQMvPrXX8aPV4bmYCp01KnoKRsFY8RQRLBD1YtQgEWofONDAy0SllaqDLsL0ts4LXahtDywpMg/U6tLfschjpBCgFDejV83tAFoyioAG3zjf4ugTlrmItVqBzpr3d7GByuCTZUsTlSQtCqcycwCSxG5SqlH0cG7jDkjUuzfiuUE2c+jh/ikJlIdRswr6CNLEypWFD4keJMIpKCyWa3iTP01/Sl1aOnRvF8VMiX4UqUZZbnmh3U/wDSpTZUttUsawpw3BBag5FW8nieLFkzT43SKPJHEr8mVjOK4iYlwU+H+lCUhKEjZKNLO9SbkmM1KTkLXN9WFmGzx13G+FoTUU1Pchy8ctO5c2UsDfyII+LRaeL4MuJKOb4q5WJS5aQ981u/bpDs+ckhDO4HN3AFvjCYBqwJatAad2tF8PMGYPUah9P3+sdKdKgjs8h6F0igfYbnWFQAtQQopSFH3lEgDuWJA7B4oqc7vyuXBuOwaPUT+xP2rbazxHZ2jQxGBkyvDCM3i5A6gpwpwFE5SaEEgFLAjK7alqQ4lqWkqzSyykZRYlyqnc0qzXItlYPiaws50+IlScoQ1M2ispJBUMxY6FT1g/Dpk1L55ZCj7qiSP7bZa0BOlPgdceL/AF/gLku0aGMUFSpSgmWRz0d1qSFkOrloaUrZo5XjajnWkJKWZwWYMATYkHzOsb2NnScnPLGbKbUJIFD71NN45KdOdGUVYV+cGCt2LVKhjBJcZySCSQWpSnp+0EzVLb+TfnyhYTMvhg0GUk0GpLX8oZwq6W+PpDSdIVs9Je8SPVLGw9DEheX4HchuZNdbcoI/UCSKCtqVPbziwxy8ocF02IJfoxvckg9b6w7NBuQokqDN1YH1f4DyyzjQmYfMEDq9NWb1eGqzSm62M4aaggFgLmoq5e7l6inRwYFIKMpS7KDsX12IaIZ6eb47XsWIPz0fUxQy0/pciwCqmr7esCvBR0ETJzjmILJCbWroPO8VTw9lk5g+/lWrGvYQSXLSQGVcgkj+pOjs9C9muG0JkxYDvlqxB86eRpYaiFslKFrkz3+GYGm96n81gZTq3r3Bj3+OUpxXzal9bu+t4k1JPT0G37QCLjYxw+bNKgEVOgFdiGEfSF+0owMlGHWc81gqdWuZR919wPj2jmPZSV/CS1Y2YP7JKSLzLlVrJABHfaOZxWIUtRmFTlRJNauTXvfv0hISlKdrpf7KZPTQWLa2/wDR16vaCXMKj4hBBPKr4Eb07wPhuNSFTCtkCYggKANCSDoCTUAFrPaOJCCVCrfONP8A4mAGVU5eua9GLtbesel/VXVmTH6SKTSZ9MPEpMvw8y0lbNRQJLAEhh2F2hGXxITZf8tbgaME/wDS1gbeRjhcPjxMWkVzAsP6iT2r841PHMtQBVlOZNi/KkEkO7EOQOjHejxzrutGVegUH3s1VKUEnxTkCXJrrc0Fn9YQxftAVA5VMCCzsRu5FWtt06xn8RllSTNzFaQS7vmAdnPQtcaEPcQjh0hYKUuHLMRtv2u16Rkzeot8UqRbFj4yuW2afs9x5SCEKrX3jlZnO9Tc2tfRo7DG4nxgFLmcgYXUMpU9EpD5hR6VDgagj5hOkGW+hBINdRHqcaopyJLjo4uB9tdoMJ01I1OKd7o6zinE0S0GWFKWnMooWKhTNRmqDR6j3Qd3T4LjOZSi5Cc3cE5Li7N4hfRo5hU5dSSaadTcjR+UekGw3tGtEtcqmVRcmrgszh/ynWHxNLJz68/mJlvhxW/Hto67jPFDNUSKJIbzzEgNqwCajpGMMCuYCEAqs7CgcsHOl7mM6RxIFQqHP6lP+3zEaWFxSpas6VrJDEFLMCLcoF+7xnzzlKV+R8UIwiorob4aJkoL8NYGUZpuUj3XSKgllgGoZyHozl+bx+DWh1KSyVklNQQalrHYH0jdw2Ky4dRQ48Q5FSiEqLAO6SQCkE2QxIahZozsfNeQhJSFAAqQXAINAS9SRVIa3nWDceKrvz/A9Pd9eP5MtCiqlSO2sPcKwHipVz5WpZRfyHQbxkScQUl/wxvcNUrkYsTX13GpgStIRdnsxcqSFAoJWw1PKWcEKZtXcVrYVjMm+0K1oCXqRXKACS+qrva0H40hMzEzSaAEBnuoJAUW3caQiopCgE6ep8hUx0YqrGbrRTFZwA9MxPegq+vTS8IJnFm0jQxvusTXY/lIQCBvFBGz0CCpmKGsVSHsO0MS8MSz2t94Do6gqMdS/wD4pPxKYkHRg1AMCPRJ+cSF0Gg+Iw7upy6TfTYWG1PvEkyUfqq6nUWYh6DbU/KzwaYtSljKGAFqdane8AxODWVE5ualB23oxr0jikZUVyJAUQcztlYde7jWjbReTLSpiVEZWFnJrQX+v0gc2YoXSOhFmNuhtfrFkYI5TXYm5B016kOdHhii8JIMjD2/SbtcCgu9tR5dY8SFEEFzn6l+VyT1YOWELkhDOokvlzEkJTb/AMR9Y2OIcHWhCVIXmBTVYzZTqQCNXPQ3caxnnNQkk/Jpjjco8q+dGdKwmWt6Me/r2jf9m/ZleKmpSgZQ/Mo2SmhJL9jGJh57kJu7EBNy9NLHy0EfWDjUcN4cECmImpzaOXP6nNmDebwmWbWl2yGONOzg/bviwmTxIk8sjDpyJ6t7yz1J+XWOYQktT184ZOMCwczguSavc0HlbsekXxUkAIAID7i3xL/CvnFIR4xoTK+UvcUlINWDv6uaagg+f0i+KxGYoCUtmt21sOa3l8YHPGVABd1W6pqDo93p00gOJnKDEF2tckbF+3yiiRybjGmaHDyqXMQEkCY/6hZ3ctqwBL7NvHUcO4alPMH0qa1cDMo7nQdO0fP5KJi5jpVUMSo2HUt8hetI7TB8V8JJBOfMwqAxABsnQUHwrtt9L8Jy4T8mbOpNJwf5Bsdw4KQQ5QVCpNC4DkK3QSxANjtQRzkglLNQ3H2+Hwg3FOMqXNJcsXcdCWr1N+8IY6cxAOor52+IiHqlCWSoLQkISS2zex+OkTZKfdE01cCx1SsAVrq2x74qUlBdmINtj+aVi/s/xMSZuZQdJZywKh1D9z6xv4/BpxPPJdRBAzPylgSxUdgAbWd94zfcdeDR3s5vEqUpz8n/AA+cILkF46PGcDmpISQOZJIIUCNHq4r94y8Th5jhKqEJsXKmIAf7Wi8ZJ9CyvyJmWw36w/hsQpmdinVqnY1+0VWkW1OmvpDmA4aVKCFOCQ6UlgSNavRtr9ITJSAr8CUxbmoJ0dRrd7C0Gw/uZsubxOUlhmvZJNVkjLVt94a4lwyVLfNMzLoQkV6sQAw8y8JzeIJWozZyjYeFIls4CRlQFG0tCQwAqo9HeBB30MtdjkngEqcshKZqVBnQfifcBD7MAGuXinGsMmQSkL5k0Ic8tHFQWfpcawsieZqBMqPDIAQA4y2JUd3Luf7ukI46URViAqwZm7D6w3G9hdIVmYu9am51Jignt7oaLSEczNS5HTt+Wi+PQGegqRSj700boNYa/AvHVi2ZydYKlLmw7kt5l7amA4c11P5bqCPylXEpFsvz6g0gPQg3gkGgVlYFgQQdKEFJrv5d4IJiaXcXtTShPT6x5LloDHMWN6FwOnN0bz849XODZUO5LO5JL6WFdgImaElwsuvD1q+mnSmsSBolLahS3UsfSPIX8yvwl4ixiUSnmBc+e9hY2MWnYnlBAOY7aR5JJIIY2YW/NoIiUElyzfnlD2Z0DkuySTU3Y1Kr0OpbrcXGlFJKUlImE8wNAaG1CDqO1QNnimJKAWq5vUkg82guLAxMHPDmpFAAxKS9bEbB/WDvstySW+wE2cZgyFKXoxDsTRtWqB/5dm6LgypsyWjCqWzKdDs3NlDEh1CqRoxjPkz0IUCpiWdzWtLkmtrnWCK4iUT/ABAENR5dQzMCKMakPRQJieSLmtI0emm4u30+zvPZn2J8HEGbiAAmSkHILE/pA0YUftHLe1PGJs2cZqwSCosxoAAMqdmsbaR1GI9tGwvhqIKiA9yQSAyXNSEjq1DvHz/i88lAIZqAVJJd3OxchnfbsMuCEm7mdkko7j1+H8ia5yjUqGzF6gVbVjfbvWCTS4FKVvrQ6QlhZBUX6vS9K+kakyaybc1Wfq4/O0bWYOVu2InlD5uYVancU1tAZ8wKUCbX01L7OB+UiyJxSt1OaH8G37wFKlJU7M9ob5AlK266NpOIQEgiw/SPUPsH+esJYeapS2TUqNNW6evo8CwwLgBKlksyQCSSLUFTcxr4HDzkTpKlJSCFhpZXLC1MapCHKqilRrBhUZAd1oz18MWJZmqSWBTof1ktXf7Qni8SlQSBo7n0+0fYvb/GJVg8qPCSFgFiFJIoCXU4CSKipB2BDkfOsFw9MxClJTgxl0SJ80gXcnxVJSCzOSOrRXIknonjlJpuRz8oljD2E4lMkjkUU5mJaoJFnBeoc16mNSWiWrIkSZBKiwIVNRmNW5sxSkfjxTFYWUU/8oyFAsXmpXKdykghXPLrqSq3nGdtPTLUwJ9qFn3ghfLl1SfLKeg0bpAMNj0KUpU3NmJABFgAA2v0gONwBS7hKgP1ImImJ9ZalAecJCSNHEBRj4Ot+TVXjwhRWgEmw0BS7EHXXTa8L4riCpigzMC7IDDW6r67tekUl4cZAVHt8YEspcaAP5/WGUUCzyYtRYAhPb41+0UkYoSy4ShRD++lx/2kt6vFlc1QcoFHP2sIS0u5cw4DV4NP8RZCy4U/KVBCXL9Rp57WhuQiYJRF5YUy9Q4ccyD7hfVgdi4jO4OopUSaJSHUWVYdiC576xq8NmLljOMyFF2mS8pYn3syDQhzUUNRekd4ZRNeTKSoZ3+X52j2cMwDjNm1cPS2hrePOI4ZUopdSSS7MaNRida3qKEMwgkkEgMquhTmB6tmSPPeE62GMrVIUl4bmYmkNyZYamXTQO+tbm3xhiZKDtl15TQFmsRTrpr2j2ZOTSznVtau57NUXfvHcrA8dXsAR6f1Ef5e3xiqSf0NWjad70hkTNy7/Xc1hadhWPLV9K/ggUJbSouK1KT5pFtLh7RIoEJ1UH1d/vEhqLLL+BqokhJavbXcx6kAuCztQbeWseTsS5NCevbrWBhVTXzqkeoqe0ISPJyCqWoajp+doTw/C1ByoWsN9/tDkuZlNmBt++0EBcG7tX4O50EdsKVimIlpsQ1S2w3/ACsK4hRSzUceXloKAfCH1Jfv1/PxorMkZmfmPn8hpHJnFMHPWUhLgAglySGLGp3p3uYEFZilK2IB6AVqb3840BhHok/2+XR2GnW0YiQ6wNSYKpjcqjRtSZaR7oAFqOxIuav0gXEEMQBavzgeGkrDDajN1tUbxoTky2Tncno/Wu7UjibVmVKwoUpszdTYH7tvBE4FASpyOW3+RFVLSo8oa+ofpQ1BPkY9lLABdNE160YCt2f1hjkEwU0yiWZyzBQDHuVBgKg6aVpXXw/E5qQ6kLQGopnT5LZQ8gQKxiiW4zE6bCvvF26EwzJC0D+WpQd82VRDvuxrEZSTdHKa6NLF4pPIuXNOZRcKyDMFpZ9XFTe9IV4hxXEKAM9BWCzL8Jpoeg/mFHehIdrC8BRN91HhJzAkhwlLOaZaXsNywrHQ8BXKSQZkuYrmdyCqgq6Qmlq1rFoRt6QG/s7Nf2P9nvHkicvL4hCikkMosSHUAQ5Le8Qa9RXnuPSCkqSpIAXmU6gTUUzOpxodxTQ33sd/qBIklsGMqDVQMuoUmguxqlri4prHJYlUtaEqUuZ4SyvOn9SbFJGbcu7vQdYtkhFpKCI4nk5NzejmhMQbgfWCy5CDYkfGDcQ4XLl8yFzSDbPKKQf+t2NDsIzES+sTaLDud0uSwrXWBTFDK6Q9WcwFeGo52hjDlpae5+UccBGEUb9+npFZuGDDtBZ+IvACuOOG+GryomgmhAYM9SQ2hb4a9i1iMauWAlIyZgLMUqFwQ9mY/G1ij44RLABClKIJTcBOgV1NKCw1c0Zx4cD+kKDC7OGIdv8ALRzObEFLzLdZUdyACewBIAjSw3DcpSQQp0ktmRRLEOQFGzG9KHzSOEN2Jenm32EMyJyghhoaMWYivnrCy60Pi+8HJNlKDFhSxGjauOtavA0LAJcO3Vw+ncxQYcGpUAoDqS13NG6XetqQZWEBCSVEkj+kM/8AdzOBsa00ELaXZVKTbrZeeMxdh3uT0Lf5EUZrOAdDcdvh0gEhRDivw/wYuBZjbX80hqIMIR1Pr9okMyuCTlgKCSAbVH3iQnKHv/kqvT5Hvi/0YyhfKzs4BKWBc2P+1vyoeBKwydBXrXbbSo12hJUwghD5TSzXIF1Bzo/kaVi65ypaScwL6MTQ7v50P1hqEap0w6BrrsPuKAQotcxJLOxeruN6ND8nGJUliyQXvc3u+gFAaORFETwkOQkhmZ/QC7D47GAFa0mWlFKUAu+a57gt1uw849kzweajfP8Ax0hWViM/K7bsTazMdfOHMLhuQaEDa33/AHhXoZ10SUpzV+vTboIJ4CACwqaj3da7VvFPDDkN2b9jWPVzmvpC2Tk6BGeSoOaUAqTXTVorxAEjcMHpXqdQBWGuFIlTV5TMMpX6DTKVbVsdq/GAcVwsyUwLqQ9FJNCQNdQQ5p1h0xFK1ZklQFWN6D5cx+3lD8iYCasSaMKnuQXPmfSB+A/MBbmIJcvclRuegaJKIDOphmrQhhuHevQVvQwz2hj3HzVe6fT/AB0+fnFcDNIDH5fn56QFKiW7/HWHDhlaAswJOwOvSIKNKidD2BlS/FClMRmAJDnvZtBYx9ZlcMlhCR4aWCrEO41O7t84+L4bEEcxKmqU05jpQXudR846iX/qLMQgJAGZN8wqacuYb9R5vHqYJxjGrpmH1uHJkrgxniEuXhMWpasqUggpGooLVqCM1A1WpaHOIf6gYOSD4P8AOUtlKYZUe4AyiU35agJ1Orx8943xabiFFaiVDVTfNrRmSJBV2imT1S6id/SrJFLI9pGrxXjfjuSkBRuzs7AE1Juw9BGPLVVo0U4EBGYjUDfQn6D1hTEYZYImIdlHlIBcKDigvo4IcdXBAxSk5O2boR4xUV0i0yWtQYJJJGx+ZoB1jyfh1pQkZTroemovD83GKZWY8yvfSXJd3udHLs9gGg2EDgKV2dhfu7tQVaJcqKzpRtGAtJTRTvtBsPIK3y2FyXYfnSNbE4LPmd77Ve9uxipQU8qQoU90O46lq+ZhlO0IrfgyzgS900rR9PKsNeIVBmcgOS1HeKrUkqZQN/O+0Fkr94EtRnevXV2ghoEietwA4r+fnWIpVi1avUBg9AQLOfmO8XUp0pq6q0pZnTnctvraPQ+Vv1FLvd0mn1+ccctABNcCrHXr3HleDhs3qwcsa3a47loCJD1sNXs+rMLRWcpykAVbTsXHX87R1FOfuOS1gkb/AF0+Me5k0CbvU66W9dvsFMKSVAE0o+7RFyfL5awKENOXJnKAILA2/mJFOxLxIW/4sU0ASwoHS57klJvfbZhEhOJr+Lj83+v8BMOsA5yCARXKOla/nwiicaSo5fd3tStS2ukGWQtJZVQA6RQ0prYWo5geCUCcoScpuSpI6EqYc1DqdYczW0MBjzUzMS4HVmr2+cBmzHoprvCs6QQohKsyRVrmpra5p2pDQSFEMLMNiTXfyF4SS8iSlvR4lYsBaumtumkHlzDv+bQXhKkh8wBB959RZul36eUJrwi0ryOHfcV2112vEtMm+WqNMFxf8HT7QrOS9oLMdI/Xl2CaEsAxV3ah3vFMPNZL5St3yt0yku+rR3g1vDzikmZxkto9NWMaEriKinJOOdBapLqDO1db2fsYhIKsp+HTuK7aRZOGG1NHAH1g8qMcsUsboTxMnIXScyVWI+XcUPkLWjT9nuCqxMxKFpISzZttXvUn40iglgUIcHQEjzB0I3jpfZvCyZH8x17pTmd/MAM3Y+UacM48lyEnKXB8e6NfD/6cyU1KlL2PKNmfYmu9w8cJxvDzcMtUsuKkupJrlJAIJo1KMTH0X/57h0FWcKSEijV12oB6x824xx9U+cVLKijMeUEA5SXagu1I2Zq4br/H/DH6SWfk/iWJYRAUACAVGldepOgFvKGcZwUCrhPbWre7666QORiUj3XAUz0fWt/e0oad4L/GVNLvQOWf1bb5R5jez0tFsJhGQ+t6sAOvQNBkpAv+WsBc1/HjwTXY1c9K1pT4D4wtPCQ7irFgHajnNSjav06QOx4RTa0ROLEzlUkMxLhw1Kgn9VW9TC38UTMBoBU0foa+gt/TpEk5CksmpYuSKXuGq7jaKYdKwqgAVcOUgit6t19ekPRpknJuIPE4hjbzcm7t2hqXi8w1LKYV5Swc0NXsRXVmiuIwRU6k7WVfTlJsfecNVqsLR4rCzOUAJ5QAEiqu6mFMxJLki7UaBqqI44zS4SWkODiedXNUl6aOp3JFA9dYVTisrpzECgdIym+wFUvRoLLWlBQ7LupqsSSRVLaNqNRTeYiWcpUke9SmZVL6g5aAUBe9WhaXRr5Sa52J43EZFMEpSW5gRlqa6MbHoPSAz86CoCgqC3UVDl+0PfwRUkLUm1EXq1RVOz3U1m0hNdFFIAoSLEfA1JNanfWkWTXgy5Itbfkk1ZJIDsAGFksL1f8Apfa8EwauZWcvQ1INtASCCxJrfSIlAa5DBydIk4oQgDPmUa0ACWAdrOSCTfpew7s7Gt2FmyQXIJ90FqFyRUEluUEdexqYXQNQAf7Af/Yj6fCBJxY28voIdyMBQD4nyhehZNN6AqvaraW6sAABFEpfQU+sW/hyd+rv+aj1iDMLPbT/ADBsk2CVhn0PxiQREokO3wH1MSOsHInDUDxJdND9Y0JqQJqgKDKKaekeRILH8ApPujz/APWHEpqr/YfkYkSMf/oGL76FgGWsCjLLdKptDS1NLWoUVTm1u172iRIfx+hq9IvtS+TE8SshiCxe+vrApc5SpOZRKlbkkmy9TEiRfwhp9Ie4KXXMf+l/NxWHFHmX/uP0jyJEX2Sn0AR7w7QfFzlBNCRQ2J/pMSJDLszLsFMmHKS5dh8CloyMUGUew+QiRIqd5LcPPP5H5Q0dfL5GJEiM/vAYYWV3+hjPxdFltz9T84kSDErjF8MHWjufk8E/UjuPlEiQ7LQ7+vwHOIJAQWDfzVf+pP0HpBpw5UK/UUVOpvcx7Eib8GvH1k+SM7HWHZPyMMSkjwX1zAPqzRIkUfRkj4+vB4tZCkkE1CgezppGpOkJKVOke6nQbJP1MSJEyvqOvr2Rkz5Y8RIYM9m6GCcakJCQQkA5bgDYRIkOu0YzO4b74840lCh7/eJEhpB8HiVVPl9Ypirjv9okSJrsi+jRwWHSUJJSknsN4kSJAH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" descr="data:image/jpeg;base64,/9j/4AAQSkZJRgABAQAAAQABAAD/2wCEAAkGBhQSEBUUEhQWFBQVFRgYFxQXFRUUFRgXFBUYFhgVFBQXHSYeFxkkGRUWHy8gIycpLCwsFx4xNTAqNSYrLCkBCQoKDgwOGg8PFykcHBwpKSkpLCkpLCksLCkpKSksLCkpLCwsKSwpKSwpKSkpLCktKS4pKSk1MTUpKTUtKSkuLv/AABEIAKcBLQMBIgACEQEDEQH/xAAcAAAABwEBAAAAAAAAAAAAAAAAAQIDBAUGBwj/xABLEAABAgMEBAgJCQcEAwEBAAABAhEAAyEEBRIxIkFRYQYTMlNxgZHRBxQXUpKTobHBFSMzQmJyc7LSJDRUgqPh8EOz0/ElY6JEFv/EABkBAAMBAQEAAAAAAAAAAAAAAAABAgQDBf/EACgRAQEAAgIBAgUEAwAAAAAAAAABAhEDITFBUQQSE2HwIjKBoUNxkf/aAAwDAQACEQMRAD8A2t+rtS7eqXZpkwNKQoaYTLSrFpFQKTj0W0Rtiut972oKmNMnCYFTwqWEnAiWlPza0aNCS1Xq8dDIg8O8xnvHb6t+HxeOOpcJdRzGbfVsAVhmTVIIkAmuJClJSSoUyOkDvaLaeJ6Z9rSLXOSJUpKkKUMScSwQXATUJcM1Rvjb4d5gYd8L6V91ZfG43xhJ/wA+32+zDyr1nmwlQVOBFoShc1+MIl0C1ylYQcPSKOYiWW2WubOly0zZ2E8bhUVGWVISvQWpWA1Z8xVo6Hh3+6Bh3+6H9O+5T4vGb1xzvbB3teVpRbZgRMmiWiZIBLkoSlTBbow6QO0ZPFfIvm1cXMPHTirExqpSkyuOSCsIMtgQnIgk1NNnTGO2Bh3wrxX3VPjMJJLxzrX9fw59br1nJURJn2haQhJkEpJ41ZmkLSvQ0gBSrUrDdrvq0BU0KmT0zXnMhOihCUpeXo4C77Qc46Lh3wMO+D6V9ynxmE/xz8/hzKbfVsY45k1JSmRVL4Vha6rAw5lGe8GLC3rnoXbQm02g8RLSqXsUpYqKJqxKWaN7h3n2QMO+HOK+534zG3rjk/J9vt/bnar3tOL6WdjxIARh0TJMl1TScPKxVd84mcErztUy0SUz1LKeIUpy4StyMJVTlCo6hG4beYSTv90E47LvZZfF45Y3Gcc79fyFFUMTLWgFioPsevZFJfF/jkoLDWrX/KNm+M8i3E6SAoirnIRV5PZkx49+W/TMB1xX2i/0JXgCVK2kMwjLTuEipYOeWz4mKocJSouWA6CX93uibyKnF7ugJv1D1dtv+Vhfy7L2nsjI2S8QoZpruESwx83qMTeSq+li0yL2ln6w64lpmAiheMNPBGuGU2mYnkKUk7i39j1wTl9xeH2dAgRlLr4XKCgmeKc4AxH307N4jVJUCHFQciI7TKZeHDLG4+SoKBAikhAgQDAAgRznhh4TJ1jti5CJUtSUhJBUVPpJCtR3xS+Wm0cxJ7V98MnYIEcf8tVo5iT2r74HlqtHMSe1ffANuwQI495abRzEntX3wflptHMSe1ffBoOvKhMciPhotHMSe1ffA8s9o5iT2r74NHK67AjlFi8ME9c1CDJlAKWlLgrfSUA+e+OsQj25x4X75nyJlmEmbMlhSZj4FFLspDO3SYwqb+vAgFNpnKcYmE1RIByJGp+2Nj4aJJXPsiU5qTNAz1ql7HMY5F2WlLJStDjRDBzysPKwanfOgVqdoqJLVe95jOdafWHvgk3zeRTiE60EMTSYolkgEkh3AZQ7YRMlWmWhZ4xBZySHUoYKHCcLAsa62zbW94laScKZyDiBCtHAAkp3o5LShlkQOmAG/lu8Xbj7Q+Ip+kPKSHIzzDjth2del5Jb5+epx9WaVHkhTEAuCyhESx2W0lOJC06aisvhqXIKlEpYhwTmWzpSH5VgtSVkCakKDuRUsAh9LDTkpoSKp7QAL4vI5TrTX/2KzybPOEov28TlPtD6VOMU+hyqO9IcEi0qUyZwJlqDYhhzl4ionCQzHDU+yGpdktKA6ZicRqAA6imaFTXCsFOQSz0OrOAG7Rwnt6DhXaZ6S2RmK749BXasmTLJLky0EnaSkVjzreN2TQgzJikqY4aGrq02AYP9I/XuLeibq+glfhI/IIVCVBQcFCMRij4QW5k4AanMD3Pq3xa220hCCo6h7YxomkqKjmaudkcuTLXTtx477NpsgNV5bNW5xrO6Ky8L6UFYUIYMano7BB3lwhAOBIptBZX9+yEWKyCYoHSB2Ev7Y4NUhviFYMS3UVGg2xF8UDjRD7CUv2f2iwvuexw1CRTq6orbLZ0KzUpIOxOF+kuCYcLK30WtgswdgtII+q7+4PF2LLTkgtsb+xivu+5UCqZhO46Q7/bFxLspAzI3g09E0MK0oqLWhY5J6jT3xUTJxxa0K2HLqP8AgjT2nJlAEbRl1jMdRiit1lGQJP2SfyLzHQfbELiMm16ljv6Rti+4MXwZChLUXkKOiSeQTv8AN3RlloIGZUnWCGUnp74VJn0w5pUW7c33s9YrG3GpzxmUdc8aR56fST3wXjSPPT6Se+K3g/PTMkhwCU0yGrL2RacQnzR2CNku5ths1dE+NI89PpJ74HjSPPT6Se+FcSnzU9ggcQnzR2CGThPhQWDec0ggjDLqC/8ApjZFBdkxAWrjGbAoBxiAVRizHfqjQeFFLXpNamjLy/DEUdgvJKEYVywvSxZI1hIZ1JJ+q3QokVYxRJiBZEs7lWiTUqQMSXUNHMJJbbSkMpNkeuMCldImpLkDKg93TAkXzLTKCDJSohJGI4SMRCBiAZyTgepJrSgaJE28QoYxZg2KqilFTMXjA5LVAIoNUAR0KsoWSyikYCApySXJUkgUyLPuyrCwiyYSXUCASQcb1KQEjaoaTatsA3ok/wD5w5d9BLZh9EJYFqOKw4i8ZaseORh0VsQhKi7ZHR87NRqNRGsBtKrJjUGXgODCalTgqxvrFCOvdEW8kSQEmU7kqJDuyQWT0E5scm3w9KveWyQZKThADgS3oliS6Kua1ftrAmXvLwKSmSElSMLjB2cl263OsmAIt0/vEn8WX+dMeljHmm6P3iT+LL/OmPSxhG5b4bPprJVtGbXZpS6xiptklulAnKJKlOrECAEpBSDpMNIkv8Y2fhv+ksv3Jv5kRzq7xL4wca+Crs7+ysOEtLRYZdf2gkEedidwksXOQU79EMpsiGQvjj/pOCoOMWEKYguGxLalAgvmIXaJVlEuhONSQUsSWL1K/tNqhuzqs5Ax6pYGFKSFY2qSocpyA24nJoAfkXTKUzT+USEp1jEkGtWdyza2grPd8slYVaCNIJBxDLRJfS0syKONHOGrOuy4lEhX1cKWUdQxV1jPPdCZvirhsTYw/K5LVFcxvzgB/wCTZQDi0EZPk5NQSGNKZP8AGCl2GVQ+MEUBNQGJJy0qkVz86FTF2N6pUCXfljDpJ5A+7iZ+uI1oVZ2XgFSk4ScbhWNJDamwOz6zXVACLwsiUISUTeMxEunY2T1zZu2PRl1fQSvw0fkEeY49OXV9BK/CR+QQqcSoIwcJMI1Hwnm6ASNZc9EZi2zimSW5SqCLy+puJat2j3++Ki0y9JL/AFEhhtUqvsjFnlutvFjqKizXI52q1nXGguq6MNTFldVkZOQrFkiWBDkXcvRVWi5gsuREKfcNKJBPRGlSIXhhue9MYm7TLyBfqaJ6Z6gO+LqfOlgkKNRmyVKb72EFuuGZ13JUHSaEOCGIIMFhzKVRWuZiFKH2GMxeU9aTkejNxuOuNHetzTUOpGkNYHdFKq0BYwr/ALiOFtxrRMdxBs14JWASWOo7NTK3QrimWSByRUaq7NzD2xXXjdqkHEjpB1KGw74du23OjePdlh6GEdJZrccrLts+Ct54JgB5K6F9R1H4RuxHK7JNZiKj2g7I6Tddq4yUlW0e2O/FfRm5sfVLgGBAaNDO4P4Uj/5Sb92X/tiMm8enJt3y1F1S0KO0oST2kQn5Jk8zL9WjugJ5lixF/LdGJiEKSpgSHKHFS9M9XU0eifkqTzMv1aO6C+SZPMy/Vo7oNh56VwlmkAOA2TODygrMF9WecEeEUzVhFXoCBygpmfJx163j0N8kyeZl+rR3QPkmTzUv1aO6DYeZiRuG6A8emFXVJ5mX6tHdCfkqTzMv1aO6DZ6edLoP7RJ/Fl/nTHpYxFF1yealv+GjuiVBs9OX+GaeET7IogFkzSxZjpI2xhBf6HfiUPuKRt2J2FqNrePRsySlXKSD0gH3wnxVHmI9FPdBtLznOvqWog8SlICwpgUigSzPhrVjXZvhf/8AQIxEiSlNFBLFAIxAAh8NRnvrQiPRPiqPMR6Ke6C8VR5iPRT3QbDzpIv5KEBKZaQQkB9CpSkpc6OWkTtcmrUhNqvlCkgIlIQaVGEmisWzXHo3xVHmJ9FPdA8VR5iPRT3QbDzzM4RIUSpUlJUQty6alZfEdGrU7IQq/ZZUVcSklSnLlJBHGFZDBIZwcJO6PRPiqPMT6Ke6Iq5CUzCeKcFCQ4lghwpb6t4g2Hna8LxRMFEBBBUaFIDKORAFddXj0fdX0Er8JH5BDbo5k+q/tDotf2F+gYWzSIROWwJ2CGvG/sL9AxDvW8GlKZK3NOQdcLK6hzuqSfpKG8+8/wB4r7baQbQlA2k9tH7A0Tpc9lEsrRHmq1BopLDPx2nEyjn9U7WjD3t6OLbSEskQ8mIkm0huSv0Fd0PWW1hZUAlYwEAlSSkHEH0SeVHSOdqQkQ6BDYhQXFRzqDKtKZRUlbpUVqIOFRx4iVDCQC6gKNno7GhyySyEVGF1KUE+aFKJAOw1y3wdqXpyvvn/AGpkPKXFUsZdkKjNcIeDgmOuXRY1aj/eNIowxMVSOVm3fC2OXzpxSFIUNxTrD0JHdqaI1osIBC0Gm0V6iNfvjY3/AHOJy3TorSl32klkg9QV7IyelLWUkMdaPinujjq4u3VPXfP6waEjZ3gxveBltdKpZzFfg8c+Epjxkug+sPiRF7wWvDDapZyxOgjVWqfjHXC6sZ+THcsdMgQQMB42sA4DxlOFXhDlWGcmVMlTFlSAt0lLMSQ1Tuim8tVn5id2y/1Qw6HABjnZ8NNn5id2y/1Qflos+fi87+n3wtB0R4Ec68tNn5id2y/1QPLVZ+Yndsv9UMOhqgo56fDRZ+Yndsv9UF5Z7PzE7+n+qBTocCMBZvDDIWtKBJnAqUlILy20iBWu+N/CGzsCABBtugIUJheGEtugAoOA26A26AAIKDaA0AFAaBAEACKi/wCZyE7VCLeM5fk754DYPg/dHLlusXXin6kC3z+LkzF9Q6zFBwUnuodD9pifwvW1kAGZqeoRTcBi5UdjDseMsbsY6LZ10h+IdnLZwi0X5JlviWHAchLqUw2pTUR0jnVkBBNEOxX3KmjRWH80kYg20AxK4yKR2YtQ0pX3z/tTIeivtluGNITp8W61hJSSlOBaa1zcmmdDE2XNBAIIINQRUHrhiFKEMTEw6u0pGZA64ob14VykhSZZxramEpCXLsColnoT1b4lRwZKV5yi3QnRHufrjM8JLJjTiTRScj8DGjVaUFDIIIAYV2CKa0B3haX6MpYb1AUytFQoX1/AxNmIaYiZKySUrLOySkg+3SHXFHe6cM8gCj9MLlrnEEJVho+AawKsd8P5NeHOZXLp3uRMxJBGsA9oeFxWcHLTxlkkqGuWn3N8IsnjTLuMlnbjfhk/fpf4CfzqjD2dOkCxZJBUQHYAhzG48Mf79L/AT+dUYqx21UokpaoaofW4LZOCBnFoXq7aWxmxukEhyli4UMSjRwWWM8iYZRfJo1m0dEFIScJKdwG49kQRfsxwdGjMGoGKDk//AK0579sS5F6WmcFBISXASSyQo50FanM9sAIXasaVgSdIMoDA2FAJWtRLaww90Om8SlL+LHlE4lJBoFAqTyGAwsnd1w69r40lQQFHCklRSyWcBTPQaStxeG7Zb7VLClLASFhno7LFAkO+SD7YARZ7cpKQFWfFhRgClJZmA1kfZPbSIt8T8ZB4soblEpbSUAWyG81rUwQv6btGvV5xc+2EWi+Zi5ZQojCS+VXzzgBF0/vEn8WX+dMeljHmm6f3iT+LL/OmPSxhU3MfDRa1omWbAtSXRNfCpSXZSM2Mc68etGHFxk3CSwPGLqdgrWOgeG/6Sy/cm/mRGEue2zUnDKSFEOqtS2FjhBLCh1VghGPlKfzs305nfBrt1oBYzJwNKY168tcWsy0WnCxQlIDJYFirGShgUqzderIwqXarWA2BnKSHorRJWlILu2cMKk2y0YcXGTsJJAONeaWcZ6nHbBJt1oLtMnFqnTmUbbXeItJKbSkUQllFZCXLOopcJYscwdYY11QiXOtKCU4QFKK5mkqtCCoDS1lLNrgCuTbrQXaZOLBzpzKAkAHPJyO2Ei8p7txs19mNb++LlNttJDCWjRwpwpJepCgwCtIUFdW6BPvK0oS6kJATU+cGWQQS7kHRBz0Ql94EK5bzmm0yQZswgzZYI4xfnjMPHo2PNVyl7XJO2cj84j0qYVAGMfeU17Qo7yB2AfAxriYx9orOPST2mkZ+a+GngnlXcLvogPs/ERH4DXfhlqVrKj7IsL7lY1hJ80e+BwbtiEoCSSDiUci1Du3ERlx81u6mKTa7OjjUKmF0HRKS7PhOHW2EnURm3RBWy/bMgYGB+ylL+wZQd/WUzZZEnEVFjRCtRB0SQwNKPGXsnB7jGVNClAp0UgBKMRHKIJ0q7Y0TtxupNzslN52diCKJUoBxyQFEjIuKERc3EvHM0lEoKXSgrWQxLAKdTFmdmpiMZ6w8DpvHAKlIEpKsSaJC30XxrGYDFm86Luy3DPRaSZaUiWxqVEh3fYK02VeHljrwnHL553NNVbbGhkaIAxpSw0QUqUHSQlnSdhpFff0xCEkjQWQWUnRL7dFn64dvBawBjGMlGiJZUnAtwAs10s6a9EsC8Z7hPKnTFsjAtkYgQ4CnFC1enOJvgYatUM+90luPUok1AdSksathL1G/tifdl+WQKJUXASEjEKVqd3m9kNSeB61WY45ZMxwWcGgyBBIfVQdUV1k4JEBZtAwqViIIQpIBJGEJYPRj2tWLmE1vZZZ5S6kaO8J1nXLJQlD0YpCeU4wjKodhC5KBhCRXCAH6IyV02RZncW6WSQSrkvQsSDrdo20mxYE5g73iPF06XubYHhRIwzH1kv8A9RJuUBbKLYkZnaljWFcM0vOSkZsD2xGuRBCiNRQQe3/uKyvTnhO9uqeDye9gljzSodTuPfGljOcCZGCzBO4HtcfCNFHXju4zZ9ZVj+GHg8FvnpmmeZeFARh4vHkSXfENsUXkUH8UfUj/AJI6c8NzrQlPKUB0n4R0RpzGR4GQoP40RVQ+hH1VFPn7omWXwRqlhQRbCMYY/MB+r5yh3xvrCdDpUs5NQzFEUO4gxIgGnOU+CWYC4tywdolNt/8AZvPbCZngfUoMq2rIYCsrUHb/AFN57Y6Q8HC2NOYeRMfxR9SP+SB5FB/FH1I/5I6fAhjTmtk8DYRMQvxonAtKm4kB8KgWfHujpUCBANOWeG/6Sy/cm/mlxzez2pcskoUUkhi2sbI6/wCFLgnabYuQbOgLCEzAp1oSxUUEcoh8jGG8lt4cyPWyv1QJVt3WWdPQWmsMQYF2cEKJJ1ZuBmSIkTLBPIC/GAWapKqE4iWpUDEqutzsiWPBbePMj1sr9UF5L7x5ketlfqhhDRYpwAaeGABDFWixbWPs6tghCrtn4pY40HGV4W1A8pRAGtumJ/kuvDmR62V+qB5L7x5ketlfqgCDNu20JCpnGhwAaEuS7AJpXLMU1RVzLzmKQUKU4Jc5Vq7dD1aNLM8Gt5KYGU4SGA46VQZsNKEeS68OZHrZX6oAoLlP7TJ/Fl/nEejzbk/a9BfdHGLr8GtvRPlLVJASmYhRPGyiwCgTTFsjtphU0ZduS31vQX3Rk1Wgcao11fVVqD7I2M7I9EZaaNNXT8Iy83lp4PVEtdpSZ2vIfVV3QngzajhICNJKlAkkJ1vvOuH5oecf81DviFdQwWmanUWUPaD7hGfDy2+mmrQhas1hP3U17VP7orJVzYJswIUSVssBZKg2RCR9XSclvPEWkldIRbFYcMzzC5+4qi+wMr+URo8s96u4hJu+a5ogPrziSRxKXUoqJoBrJOSUjbEq0WsIFaklkpGajsH+UFYrLUgs6i8xbIDZIC8wn+VyTrbVlE6P57eh2JSloExYYrmym1aAZmDnWVdLvFNPtIlWzAoMgvhOoA4aPsxKV0dkaSeGQgCgEyWAOgxmuEErDMSs5Ox16KqF91X6od8Hx491dzbCsh0KBB1KistF1TmJIloAclWZYVoInXbaDLQHrK25mX07Ub9XRlNtM0LUlAII5aqvQHRHWqv8phSHc7OkC6LkEpDrqtWkp9p1dQYdUQL2sstRbCBvAAMXNunsIzdrtNVKOQBPYIIdnXbPz7EFTlEVw6KX+zme2Hk3WEJChrDdZIiNZra5CZanWXKxhBABqFY3pV6NWLWw2MHCkurSfSL5N1ZxGSpf06jZ3JPSlAAdRwookFWonMUGesxZ8ZMOSQneoufRT3wi70sgdXsAES41Yftefn+6o/ipPKWo7hoD2V9sOSrMlPJSAduvrOcOQItAQIECHsBAeBAgAxBwkQqAwgQIEAOwIEBoEhCIW0IaACgQGg23QAUCDaCaAwgQIKCg3aDonojLzuV1/CNNaeSeiMzaOV1H3xk5vLVweDP+sr/NkQ5qsNpB85JHokGJYPzxipv20cXMkKORm4T0KSR72jjj5ad6aez2uJNpUVS1BJYlJA1Z7xl0xTZgEaofXPKUx23orjs5YGTNKcOAkAIBUVjCBpBBdhXNI2A9Ee33ymXaMKxyQcNQHKgnSdTA0cMC+e2JkpMvCBMKQVZAllPqIOb9ERryu8KITOGLUmY2exK9ivYfZD+6ZqXQrbwhATL0FNxiTVqkEMkYSWJrUsA2+KK+eFMtSyCk4QlQY4XLgigeK++LrnY1oQdFCHatCaj8vtinlcGyV6TrUqoG7arYIFSavTd3NeX7MHcFQIAHKJqHSCx31ZtcTLGgoBJShBwJGGXlovUlhWrfExWXdIEpNTpMzmjDYNghc62Eg7oWz1N7HeN4/wDUZ6+Jv7NMrygEj+Yge54JajMWdgMMXkp+LljzsR6E0HtMG/VOfZfB67cALI0WcqBDuMwx74ubtmjjKulhrBArXPKGrLMwyj0RZ3TJYg7S3sjlaJ011impKRhIPQQfdEiIqbKggOkHewftzhQsjcla0/zYh2KeNuPh5+XlIg4jNMGtKukFJ7Q49kA2lQ5SFdKSFD4H2QySYDwlCwQCMiAR0GsHABvBwUCGBiDghBw4AgQIEBuZeGa2TETLMJa1odMxwlSkvpIZ2zjn3jlrxYOMnYhq4xdGDl6sKAxu/Dd9LZfuTfzIjIeMWlSAUJSyx9UqdlJbNStJTVeppm0VEK9V6WkFjNng7CuYD2PBG9rRzs71i++LRF42kg6CFDGQQ4JxJKSfrvrYN5xA1MS7RapstWgkpmsS2YCSFPVWiDieuwnfAFYb1tHOzvTmauuFLvG0hnmTg7NpzKvlr1xam12sUMtJ+kAUWI0lnEysbGqiBtG3OETp9qJBMsOhWIaSjkGocZzeoBcs2qAK1V5WkZzZwoDy5mRyOcJ+VrRzs7NvpJmezPOLWRa7UFFPFJcAODoskgUSSpgCEZVqN0InWu1KCfmgwWFpFXdikJJKsRLO/wBYZuA0AN3VeFoFos+OZNAXMQzzF6Q4wJNHycEdUehSY88SZy1W6SJjYkzZY0S4YrC6Fy/Lzftzj0MqJpw1P5J6IzNo5RjS2jknojM2g6R6D7Yyc3lr4fCKpXzvX8IpOHckqs4bNKn/APkkHti3mqaZur8IhX5MStGEaT0o6tR1jfHLHy0ZeC+CV7ifJSTmzEbxGjsjGhjl3Bu0KkTFAckqapy2GnTG+sqioglfogD2lz7o6XWy7s2dvHg+VFS0TlSipOFVAQzk66DMxXItc7FxRmmc6TycCgUhgXxJwvXJ3jRixpaoxHaolR/+niBbFqQXEVjZFYWb7ig+VJstK0FM0rVQKMtRIZISC9XyfZFejxlIZIUnepKQN1VEqIAYVi+n8JlihQeyKyfeC5hqCN0VbHfWEnhCk3fapqhxk5LAvhwhus9eyNDa0JkWUId1N7Ts3QzdsrCCVdfdEK32zjJjkslMcrduHRJliXLD8o1PSf7RS3XaOOnqX9UaKega+suYj8Ir5JGBOaqdAyiXcdn4qT9o0A3mHeoje8v9LaUpy21UaOyJbDGeuqQ69wYfGNGQwpqT7WMcLe13w0souB0CHYjWJboHREh434Xp52U1TE+8ZSCy5ktBzZS0pLbWJhibfUjCfnpWR/1UbOmOT+Fwf+QH4KPeqMThjppG3o2y3xICEDjpVEpH0qNSRvh35akc/K9ajvjz0q5l4cQAIwpVQ6lgkZsDRJdnbqLA3HNY/N62aj5EuA+VM9eqDQ29CfLUjn5XrUd8H8tyOfletR3x53XdM0AlUsgAOSQwZ2eu+DRdE0u0t2Z+TRw+lWlNsPQ29Di+5HPyvWo74V8tSOfletl98edxc0wuyASMLgKSSy040kAGuiHplEWZJwllBiMxBobek03zIJYTpRJyAmIfqrEuPNV0p/aJP4sv86Y9LGDR7cs8N/0ll+5N/MiOeS7zmBBQFUoMgWA1B8hHWfClwVtNsXINnl4whMwK0kpYqKCOUdxjC+TC8OY/qS++CJUUm3zlLYLOJat1Sphs3DsEW0q7J7iXxwCaJIDlkksCzV5HSG1CJHkwvDmP6kvvgvJpePM/1EfqhhDTY7RMQF8aGwlVSzVBZ2Y1U9Mt0OS7rnqcccM6Zs+LSJJFNe86olq8HV5FISZRwpdhxiGGLNtLXCPJpeHM/wBRH6oAprdNmy16Ux1KAJUMqAgVapY+2GflWbzitWzV1Z79euL4+DO8OZ/qS/1QPJleHMf1JffAFNdcwrtckqqTOlvlXSSMuiPRBsEvm0einujjN1+Dm3InylqkslMxCicaMkqBOuO2kwqcQ59hl4T82jLzU90ZebZkYjoJyP1RGttStE9EZWYNJXR3xj5r218M6RF2ZGPkp9EboF70Q+pJSep2PshSlVhy85eKUobUxwjTWVslhdah1eiWf3Rb3dazLVgV1GIl2q+dH2gntZj7QYubwuzGlxmNcUr0X9gtAUIlqlp1xibBeqpRwrpv1Rdpv0R0xqLj2tJ0pBHJT2CKq0WZIOUMz72GYMVE++C+dILVSHbztWEMIzNvvAJTT/swq8r1c/CIMqxqUcSuoRJVEu6wmZNK1av8Ye6NSmV9UcrX9l9XS0RZEoyxojS9gfXvVs2Zxf3Jd2DCk1U2NZPx6/dCyy2mTSbd9kwBtlPZ/eLEphEhFHOtzEqWj3f3jkdTruVoxNiBYKRNeNvF4YuXy454Wz+3j8FHvVGekXAtaUqSpJBQFHMMcIVh2OxptaNB4W/38fgo96oxgWdp7Y0zw4LhFmnhWBMwAS8OQYJxIUpyyc8Lua5ipiX4laiRjmgPi1Aq0ThGjhdny2Z0jOBZ2ntMWN1WITQsrmKQEsSXoAo1UXNdjCAJMyXaFISrjcQUlIYvQTQhBS5TSmEZ1rviSbFaEhxOSByho1K0yhM5OF30QHOwExFl3fIxhJnkpCg4xJAIxEMC7BhV99M4j2+zS0pdE4rUcJZw1QcWt3yG2sAT0WCehZBmy3BDguQeKCQHKUvksDME1iMu4Ji1uVoKlEkuSKu6jlk56d0VBWdp7YAWdp7YAmXbLw2qWDqnIFKikwCkekzHmm6f3iT+LL/OmPSxhU4dgQIEIBDUCBAcFAgQIDCCeBAhACYhW68kyxXPUIECOedsi8JLVfKty5jksA1B3mK2byj1e4wcCMmV22YyRBmHS6vjDk1dD0fAwcCIdGfxYZyNhHxjZyaoG8QUCKh3wqrzu0F4ztps65fJURu1QIEOiVXTbfMGbdgiHNtK1Zn4QIEVCSLvu/EXMXfirFIGZy2DaTAgRNprezWFIIGpIxHb0++Jt1oJlrmHlTFU3JyA7PjAgRFSnqQyT933mJKE6XQPhAgQoR6xnPpiWkwcCNnF4Y+XyxHDTwfTLbaRNRNQgYEpZQUTok1p0xQ+Ruf/ABEr0VwIEd9uOg8jc7+IleiuB5G5/wDESvRXAgQfNRqB5Gp38RK9FcH5Gp/8RK9FcFAh7Gih4GZ/8RK9FcDyLz/4iV6MyBAg2NH7F4HpyJqFm0SiErSpglf1VAt7I6s8CBAN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9" y="2247266"/>
            <a:ext cx="2535833" cy="140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64" y="2247267"/>
            <a:ext cx="2514600" cy="140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 descr="data:image/jpeg;base64,/9j/4AAQSkZJRgABAQAAAQABAAD/2wCEAAkGBhQQEBQUEBQUFBQUFRUUFhQWFBQVFhYUFBUVFBUVFBUXHCceFxojGRQVIC8gIycpLCwsFx4xNTAqNSYrLCkBCQoKDQwOFA8PFCkcFBwpKSkpKSkpKSkpKSkpKSwpKSwpKSkpKSkpKSkpKSkpKSkpKSkpKSkpKSkpLCkpKSksLP/AABEIAOEA4AMBIgACEQEDEQH/xAAcAAABBQEBAQAAAAAAAAAAAAAAAQQFBgcDAgj/xABIEAACAQMCAwQHBAcFBgYDAAABAgMABBESIQUTMQYiQVEHIzJhcYGRFDNCUhVDU2KTodEkgrGy8DRUZHKSwURjc8Lh8RYXJf/EABgBAQEBAQEAAAAAAAAAAAAAAAABAgME/8QAGxEBAQEAAwEBAAAAAAAAAAAAAAERAiExQWH/2gAMAwEAAhEDEQA/ANwxSYpaKBMUYpaKBNI8hSaB5D6UaT516AoOMjIpUNpBY6VBxuQpbA8zpVj8jXh5YgWBKAoods6RpU6sM2eg7jb/ALpqr9tbaae4gS2JEkEct4v5WljMaRRsfJtUin3E1VOIQXMheaVHP26JLl7fG/ItLmNvsw/eNs5JB6nUPGg0Cw7UWVxII4pYmc+yMY14/ZkgB/7uaLftNYyS8pZYTIWKBDgEsCQVGQMnIOwqC7Q8cgv4Ft7LMlwZITGBHIv2cxyKxlkLKOVpUHY7noAc1ER38cvDZrJUeW6ea7EUQjfKO1zK0UpcjTGFyras7YoLtxPj9nbPomeNXxq0BdTBfzMqglR7zin9ryZUV4+W6MMqyhSpHuIqp8F4nHw6S5S+JSWWdpRMY3KzxsFCaXUHJUDTo6jGw3qT7FW7BLiTltFFNcvLDEw0ssbKgLFD7GtlZ9Phq99B3s+0djPJyo5YGkyQE7uSR1ABHePwpU49YtNyBJAZdZj5eBq1jIK9OuxqkQ3sc3CvscStJdmSXloqPmKQ3LukrPjEYUENqz7vGpHsvdaLueNrx42a+ucWvLjIkzITnWULDV12bwoLtcQwxozusaqoLMzKoAVRkknHQAGvMscClAyxAyEhAVXvEKWwu250gn4A1Xu30skwis4EMhmPMmUOqf2aJlLqXOy62Krny1VV44nuY7Gyuw6S215yX0v3xH9lnkt5VkXbIXT3h+KP5URf768tICRMYEKpzSGCjEeoJrO3TUwGfM0cLvbO6BNu1vLp9rRy2Iz01Abis57XxXStOLsa9FhoW4UYWdfttswYqPYcA95fPcbEVP3/AB23kvYrq1OqO1iuGurhFIQwmPuQ6yAJHMgUhRnGD50FxW0gYsAkRKEBgFTKkgMARjbYg/OmnDbyyuSRbtbSlfaCctioPTIG4qndnJrm1u1lu4pI14gSsjO8bKLglpLdVVWJQCPMWGAyQvwrj6MlYy2xudKlbI/ZQqYEsUjq0pdyctIjKo04AAbIznYNG/RcP7KP/oT+lJ+iYf2MX8NP6U7oopoeEQ/sYv4af0pP0PB+xi/hp/SnlFAz/Q8H7GL+Gn9KT9CQfsIf4Sf0p7RQMv0Hb/sIf4Sf0pP0Fb/sIf4Uf9KfUUBRSUtSUFFFFUFFFFAUmKWigMUUUUBRRRQFFFFB5K0uKKAKgNNGmloqjyVz1pdNLRQFFFFAUUUUBRRRQFFFFAgpaSlqQFFFFUFFFFAUUUUBRRXmRsAk+AJ+m9BB8f7RLEJI1JEnLBDjBCs5ZRnyI053HiKnqzDivEFf7S5D4dHYEI7AaZNtRUEKRv1rS4X1qrD8QDfUZoOlVG49IkMczxsNxIyKQeoRxExPwdZfko86tU0oRSzdFBY/ADJr544ZO0hWRtedJYf2VpQTK00pKkeBMg3+eNtw2mx7WpPNFGmMuZQy97ICKGUg7dQRtjz8s1YayjsVear22BTSQZtTFSmomKQABMY2EZycnw+A1eoIvtLxQ29u7J94w0RA43lYHT8hux9ymnPDL5ZYwVJJXutlWU612bZgD1Bqq+ke+KG3QeP2mQ/CO3ZMdQf1/nT7sRfh0kjxjQ7MMJpUh2bpuSTkH+VBZxS0mKKoWiiigQClooqSYCiiiqCiikJoOcMuoA+4V1rzilArMC0UUVoFFFFAUmKWkoFqvds+OC3t2AK63WQYyoYLypX1AMy+KYz7+hO1eu0valbVG0gu66chV1kZZBgrrU5w4PXxzWUPd6lIKyDVjPqtI70FxGcb7d5h0oOs0gInBKnAkQZMOQGaY7EsfLO1bNwo5t4v/Tj/AMgrCDedyc5Y5OrBYjYxTN0H/MPrW92UWiNF/Kir9FAoiudqr9kjv/JLDUu/4n+0qf8AIv1rFbDhsehNcWrKpk6QM5C530Nnx3rXPSU+LS/I6/Y4wfcDM4Gfq30rHYIEwCVX2Sc8qMHb3gZNUWv0axheJQoilV9a5GBjIilXOdA8HXb/AENurE/RFADxN9P6uCRvADLmFRsNvzb1teqpRnXpCVnvYwCfV2zdAx/2hzGehGPuxXjsPeMLlSxbDjBJz3tQJUEEnxIP1pt6QbwLf4YAg28Jyc+Fw3kwPn4/1ELwiZVZO6Rum6sUPdZRsZNQzvRW2UU3sLoSxh1zg+eM+W+CR9DTioFoooqgopMUtAUUlLQJS0mKWoPAr0K4M3vrpGaxxo6UUUV0BRSCloCq72v4lyVjIJz3yAGkXOlc7lJE2+OfhU/M+lSeuATj4DNZD2h42LqXXr6iQKmpioGgaRhW2Jzvtvt8gi+KcTZzIXbVrkiG7g52BGdUh8FWm0DqGjyI9ymfuP8AeSvkfAnr4e6m0kZOn3yW+e6x6w58TvXqIsGQkgYXOSqqO7ds3VmH5fE1UdeDwCbCLpDubVV9k5ZowvQKPMk7+B67mvoAVmPo47LuZI7h/u4wCvskPKsbQq8ekkFAkkg1Z3JGOladUVXfSBZ8zhd4ANzA7e86BrH+WsIspwcdN1GOo2PzHlX0rcQCRGRhlWBUjzDDBH0NfOMUYgaaBx3rXUjHJ/VySjIHlpI8fCqL96HLDMl5Pj9lECMb41SsNuuA0fn/AE07TkVX/R9wY23D4lkGJJMzSbYw0ve04HTSuhf7tWMCs31Ga+k2ApcRyA6dduyZyQcwyLJp2I6iUn+5VfSRwdtDYeXGoodwIyPbPnWo9rOAG8g0odMiEshOwJKNGyMcEhWR2UkdMg74wcpv2MbaZH5bc2TUsgQFC4QYYMf59D1BIINWDUuyUJCMSiJvjISMM2Mb6o2KkbmrBUb2fkDW8ZEfLyPZ7uCepZSpIKsdwfI9BUiKilpKKQrQLmjFeSma9YqdgAoJopMUCgUtJiloGOnIFdhTYPTDifDrmRswXZhG3d+zxS4+bEGuUq2Jtd664rO7uz40pPLuYnGeumBGx4EhosD4ZNMLhO0SqSrK/kAbPV/NAK7RlqdNZuJxISryIrDwLAHz2z1rEeIekXi1t3bkyxMB+OKBAT+6DD3v7pNRX/7X4oxA5538Fihz44GyHfp9a1g1LtV20BQC3kK5OJAU74AKdGLBdw2PHrWb2/fZVUE95hgCMddC4GM0zsu0/Erpyq3B1N3m1mCMYIAyxcBQPVL8dNXvhfCSsYN5eRXjMS5h56rbozZILrGOZc5J2UDST4dCAr0HZ/mMqojuVeLWEaIhAkelhI/sx7+DkfOtD7N+j6OIiScKzBQojBLRjDFwz5wJWyc+yFGBhcjVU7wS8QqsSq6lVzg201vHtgHlq6gKuTsoJPx3NStRSAUtFJQLWVdoOwJn48rLHmCYRzzN0A5Rwy+8uUQY/fNarTUcQQzmEMNYQSFcjIUtpBK9cHB391A4xRigikrNC1G8a4DFcgF0zInsSKQsi+5XPh+62VPiKkq8sKkFd4Nx3l4hmI0grGkoj5WljssVxF+pc7YOyPnu4yAbJTLiHC1lBOF16SuWUMrKescgPtxnxX5jB3qo8a4bcRrpteISWrLssMwDwH8qpPJHqx8S2OmNq2i+UVhfEu1PaC0LLMJdvxi2jkQ+8SJGVx86i4/S1xXBIlVtO7eph2Gcb4UVFfRFJXz5H6bOIg95oPnEP+zCrZwntZx64QvFaxFc4BeLlHOAfZkmUkYI3xj37VBrGKSqhbRcaZVLvYITgsvLmJX3ZBIJ+GRVk4ZDMq/2h1dj+RdKj4E7mgeUtFFWCNRBXZBXCGumquEarpy67IK8Ljxr1XSVmlmhVwVcBlPVWAII8iDsaoPFuxkkE7tZW0LxSIVCpy4mjygUoVYgMjEHJBBxK+xwtaAor1W4ih3V5IEk+0WUob7RHOp5aT6ljeN2j1IThgEdUJwCNPskkVLTdq+HSlGkmj5kbakVwyzI3TCxkCQE9CMb5xvVmoxVVAp22ttSrKZINerSbiN7dSFOMhpQAc+A679BT2TtLaqMtcQb9PWoc/AA7/KpB4wwwQCPI71zjskVtSoik+IVQfqBQRU/GZphixi1ZH304kiiHwUrzJT47AL+9UCnZPiUk3MuLy3fHsxm15ka757qFl0n37nbrV4xQTQRkVpdEYlnjHnyYCpPwMkjgfSm0nYq1MhlMbc47mcSzLKdgu8iuG6AbZwMdKnaQigjH4AD0muQOmBO/wDmOW+hqLuuwiuSRd8QQ+a3chx8A2as+aAaiK5w/hF3aE4na8jOMpMSswx+zlzpY+5lGdu8KeHtRAHCSkxEgfejl97funPw9r2T4E1MUhFFNLm50LrUM67exhjjxYDI1fAZPkDTeYR31uyxytoful4mwwwRqXP4TsQQRncgiux4Fbk5MEJJ8eVH/SvEnAYSchNB6ZiZoSR5ExFSR8aIrnaPgdrbQwxwRokjSxKgBYF0DqZucwYM8axh2YsdiAeuKqfFOzcFzcTCztCea2lH5bhCFhkUTB2GnSZ3jbIyMW+dy6htPt+z8CEkRqWOMs+ZHONxl5CW2+NSGKKi+E9mbe2RUhhiXT4iNQSfEk4zkn31KYopagQCjFLRVwFFFFURCE11TrSiKvQjxXljddRXvrXMb0oOK3KzXRR766A1zU10FdJULilpBS1sFFFFAVEXnCnaZ5FKjKwqucdY5HZycqSO62Bg+efA1L0UFb4fb3bKCzFTldQZj4GFu73NsqJQfDLbEgDD/h9rOrrzHDII8HvEkyYj726gDcSdMbMPgJWigirPh0iTvIzKVlGWXfZlYiMrsP1ZAOfFVqT016oqBKKMUhFUeqKSloCkApaKgMUUUVQlLRRQFFFFAyKV75e1euXScuvLGwgxQyV7C++uNlLzIkbprUN8AwyP8a0j3gilz768SMEDM5AVQWJPQKBkk/AA1EcR40q27E5SUp7GljpLKG0k406gp6Zq8bqWLAorw84BA820/PSW/wABWQPcFmA0Pu4XYtuNQU7CQe+uXD5zq1oJFK5kBGrbacDGqf8Ad/149oy2mioTs/xzmjQ/tqMEnQM4AzkCRjnzJp/fTleWwPd5iqw8w/qx9HZD8jVU8pCaWq7xzixguY9QLJoaUKAeqB0kOQDjaVOu21BYqKacK4kLiJZFBUMAcMMEZAOD4HYjpTugKTFLRQIRRilpKAxS0z4VMXj7xyQ8iE+9JGT/ANopxNKEUs3RQWPwAyagWSUKMkgbgb+bEKB8yQPnTLh3GFndlUYwiPnIPtlgVI8CGRh41n992rkmIUysNGkEpoUGRJYiW+9GcHPXY77Ypt2K4u/6QSMSsyuTq1eIVbzA2cjGtlOPP4DNGs15dwBknA/pvXqs79InGSlzFHqIwImAGdnaZjq2I30QsPgx6UF54fxaK41clw+klWx1BDMu4+Kt9Kd1mXox4z6xxM7l5UBXVzCMia4dwMkj8YP199abmgKKKKDk3SqxwjtkJ51idRHqDae9nLAqANwDvqONvCunbHjAiRYwyFnJypAY6VRnBI5iYBKYzv8ACsulBXBUgd0YPLI6zEbYJ8E61xnHpptPFn0wtp9psRr/AM8hEa/QsD8q6wSKMonSMKp8h3chc+enSfmPOqbwPjs90FTAMkTZDOWwXKHSzjlpgKpkOBnvaN981cbSyEaYzkklmbxZ2OWY/E+HgMDoKmYiE7a8T5cIRcEvqYjf7uEa2yADkFuWmMfjrP8Ai12SrF0JLNcuTohydCSY3+zA9ME7+Ge6ekx244rm4kCkMFj5OBJEMFSWfZlbxbB6ex7qq3FrxDgaCPVzb8y2O7RygHKwj/XTGxG+MHcIS49S2AzdVg8Jbo75t/KPy/CfDAHrhNu+k+pY4QjOiJuhm/4RvP8Al16YaTXCZPdH4z1hOP8Abz4QfvL9PDK6HVjySGyqn28Zx+ZvKzb83u+XStxEpdiRQ3qpACXB9UMbJMvhaL44+nh1HjhfEpCxCM4BMvdOsKAiLJsvLCZGD/8AFMb6GPqEHtt01AY5qD/ch+f+fQbA8uy0iiS2eQoqCYFssuWBWYKqjlAnLogJDdD79qjcqovpQjBWHJAOmcDIz4RH8y+IXz+FXW1m1orYxqVWwfDIBx/OqL6UsarYHqVucE6AAFRH6uwGcooxnO/yoplwPjP2QNy1i6EE9MnVIBkiQ5wIjj4nz30Lhd0ZYY3bGXUMcZxk+WaxiCDWZcYPefobXwjmPQSHxfwz/hWvdmlxaQ5/IPLxyfDb6bUEnRRSUHC+vVhQs5wBn5kAnH8jWddu+0jSyKkTYjR09zGQmZC2R3lxgY3HWnnbrtBr9Uo7ql98gZZUnXIPl3T9KqnG7/VI7HVnnMfvAPZnVx4eUlBaPQ1x97i3nWVizJLrBYksVkHiSSTgod/fVu7VvixuTnHqJRnpjKMPrvWXeiC9K3xj3CvbucZyNSmHB+OlWrQvSIf/AOdLvjL24yemDcRA52O2M+BoM8tJDymKSNuWYd9VHecONhPn8NdeyyseKQ5bOJZPxZ6C5/8ANb8x8+vzLWC6AgH3e6Jne366JP8Ahieo8/r4SfYiya4vhIgASKWWR2HL9kmQIoKxLuXB28lOwBFBrVYr2y4gJeKylS3qnVNs4zDA+cY/elb+dbNPLoVmPRQWPwAyetYHIG58zOMs5uZDlovadZDjcHoR0+mKCT4HeGJ4mUyDQSdlIOlZlyM56EMwOfP31sfDrvmxq2+6qdxjqAcj61j9hgMcgDCTeMf5UYfg+FaH2QvWYuGyVJbQcgqFjYKMYAG4cbj8lBZ6KKKDHeNdoo5GQat0LA6pJvFYh+skJxiU/Q1XkbmgYXUArElQW2Uk528PWCnXC1J5YAkwzeUm2Hsx0Mnu/wAPlbewfZoTBZW3iRgwBAGqWNidPtMcKwjYjbvJjB3rPgs/Yvs0LW2TI0yPrkfbGDKVIUjzVURfkfOrBI2kEk7AEn4DevYFQ3a8SfZJOVg9x1cHPsOjIW2BPdLBzgEkKRvmsZqstt3Mqs7yAlgXOJsAs0UshIHkW3+fvrlxEIM6pF9gjvTDqY7rpkeYUbefv298h4QVJjUBQPv4WBAglUEHSM5AOD7x5iome+1cw619rA0zQA7LcDY6wSO8fdv5kVsSFxLDh/WwHuv+vjOfV8Qxj1P/ACfNk/MNLyyitzrBa1O8m7TQ9DIgyPUb7E4qEacBGJkc5Vv/ABEJ/V3nXFyM+0P+o9dQD97TiKKznmMBl+sw8ZEPUX4/7/PqCHHFLW2X2TadWP3sGT6628oR4F/lq8AQevY61+0iG2YqySDBA3wiSTSMcrjBwpAzndh8Ki7y/Vx7WcZx65s9bc9PtjflPXy8wCtk9Ehzc4GDoglOrWWxqmUaSOYwGxz0B+pJ0jXwtQ3azhXPt20nS8ep1PmNLLIh9zxs6+7IPgKmE6b1X+3t08VjI8TaSCik74CysISTjfA5mrb8tRWf2pbTJnJ1GUnKM/UQLsfszj8fn5e7Oo9nVxaW46epj6DH4B4aVx/0j4VkkVowD4TOCcZjnbYva4ySPL/W4rXeBJptYAdiIYhjBGO4vgelUP6ie03GBa2zv3i2lgukaiG0sVJHkCKlqo/pF4cjRu5B1iPrk46Pjb4igpfH5QX9ggmR8jvfilvRsC23ht7qhOLN3ScNnDnYj8ls3n7z/rp1veNQmbKuuOaTtLE23OuT4E+Dqc+8eYppccSV0IEnRD0KnfkWwPRPNT9PrUTPoslP6QTyGoEnOcFZEGOu2SPEdDWudreEfarKaEDJdNh0yVIcAHOxJXHzqpeh/ggWCS5fBeWSSNfdHFI+dX7xcv8AJRWiVFYdGGFuCObHkDYRlRjTcEEd8d0jBHuNWr0b8TYuU1FgWcHITONdw67gk9Sx3Oe/5YNVzj/DORNNGBEAkpVdRwdDRvJGfbXPdZRnzWuvoiyb8jbAiuDhWYjJe2xsWI21NjG+5zQavxyBntplj3doZVUebFGAH1IrH+06iG5nPdAYvhTs6iRJHAZSMjIkU1t9Zb6VOGBJhKNuasatllAJi5oyATnOJF+gqSYK/a8bVXfJAyJQNvzJjwcflq79g+NI8jLryWLaQc5JJZz7UjkjEfy+dZ6e67DWf1n6xfDmDwJqc7N8Vjhug8jEqmtjpd2OwnOwGx6dCcb1RsNFeVbIB869UGM9h+zX2nC6U0YJaTQjYQuCOW2WGtjGBvkBdeQNtWwWlssaKkYCqoAAHQAVknYL0hRWyPHxBnSUuW5hSVsoFVUVurDSF26jfw8dO4P2htrsf2aeOXHUKwLD4r1HzFY70SVFLSE461cFG7X9jyqNLa6tKhme3GphpKvqNsoZdDesY6M6W6AAnfML23eMONRIMpZWDzaXTTIVcYY5BXBHXZvjX0G9wobQT3ipYL4kLgHHnjI+orHu3Xo+LFrzhjDlnLyJGxV43wdZQAjrk5T2gc7YOAn6Kw0kuGGW/WDAkuD+pnztnphz18z4Fsuozc5bTzzu4OGujvzYPKUeLL8SR44xXLvmaMtLKcbBWfWASACCNWVOCdsV2seBMzxfaWeCOQ6g7IxDDb2M7FslQCSFHiRiqLJwywuJnRe+MDmMZTMkaR8mHLyO82FXpuM+GxGANb7KcFighVo9y2pjJoKauYQW0ocaVJRSNt+vicwdr2EsLflRPLNqcqyxSXDKXdVCKSkeMkDYHoD0wauNpexzZ5UiOFODpYMAfIkH3Vm0OBXK7tlljZJAGRhpYHcEHYjFditRPFO09rbPouLiKJ9OvS7hTpyRnfrup2G+xpKjM0tuUJI2A1RsYyTHbknlOq6ssAe8sQb+9Wt8NGIIh5Rp0AH4R0A2Hyr5+4r2sa8vriSFisTuSmAAxUKEBORsTpB7xHWt54FIfssGoknkxZJxknlrnNao68T4otump1lfwCxQyTNn4RqcfE4FZn2w9JFrcxtHElwWII+5OB6uZRtnPtOv0rVg1Vri3YpJslJZUJ8GbmRjffuuC2+/4v6UlGM8S49qnD8iYqZC2CkwO7zvjBc/tB9D78xr8fjIwIiCF0EkbZ5UaZ9rPVCenj8q0fiPo4mAYrEr4O2FVWO+MgLIfjvis7S2NxOltbRLJKz6dDcwYIzq1EMNOMHOeg3rQ2P0QMzWLPuI2lblqRjAAUMep/Fkf3avWKY8D4Ulpbxwx40xqBt4nqzfNiT86f1lWZ+laJo3WRFdhKuDywpZWjypYhuoKT4yOhUZ6029DUQkluZV5mlcRjmacguQW2XYH1S588L5VMekICWZI2Psx6gupRq5jkE7kezyl8D7Xh4uPRbwrkQXG2C9wXxvnSY49IPhnr02xiqLrVH9K/DZJLVZIVDtGWVgSwxHKApYEOoyGCHJOAMk9KvFeJ4Q6srgFWBUg9CCMEH3YNB813F9e6iWijydWwlz7RYtgc8n8RrlBx+4SQs1uH2wQVuSu+sHdJN/vD4+Xvza+1vZD7HJpkWZ43LcqWNgcgAsFkGglX0gjrhsZGNwtIuY4CdEcMruTsGaQeJz3UyWOfIVUfS3Z3iZubaKUroLLkrnOPDfYY6Zxj69akqofoe4DLa2TGZGiM0msRN1VQoUMQQHBOOjE7KMYzir5UVTLn0U2j/iuRjp/aHbHwL5P86iR6GxFOs1reSwupBU8qNsEZ6YK7b7g5zvnNaDY3HNjSTGnWivg9RqUHB+Ga74rEtEEt/dwbTwrcL+1tjpf4tbyN/kdvhXVrtboYhmVTpIeGWMNt0YSREq6kdOuPcal643VhHKAJURwOgdVbHwyNq1opc3LdJGMil4WZY178ol0qrCSDJM8O+pMxvgFCd8U41KrSSxNcSSIIwrqjM7bnWkiqoE0YGk6iC27BTkAVc1UAADYDYAbADyApaChdtbEcVtzHbW8jS6lxNLCYOWAcnDzqGORthQeo8qew5jsRaSWsgkEPK0pEJYWbTpDhxiPGrvHWVOc/GrfijFTBS0tI+8JbKaNJEAkREZxzxqzzeQS06lSuHII7pzgsRXi0vVRYxI91Zlh655Q5UTKAFiWSYNGEOqRgEwDgDbODdyKTFQVT/8lurgutnaEqWxFcznlQldK5kKfeuNWrAVRkAHO+1XuvQs11K819eu8khyxjiVOgwApZjgAAADHhWp4oK1Ns8FH4X6IrCDOElYkKCWnkHs53HLK7nP9MVcVhAAAAAAwANgAOgAG1dglLpq9jgVxSxj312rzpxUTAar3BezMEV7dXMaASOwQtknvECSUgE4XUzLnHinvqw4qncM7UgShTrAb7Q7DQx1SmWI6AdPWNWdTg/hOR0qxVxUYr1VTs+0nMa3J5jnkM5Coy82RuSuhNWEbBZid9sdRg03g7SnD8uZI+/LIkckUsrMvNkUJ3TlBmJz0ONewwuDYOHpMbDQFeumXO5G2qLHskE75/nTb0a9pYgZLdmwzOHQE9WZVQoBqY57gYZ65byqP4zwS84txKQJJyYIoohrKkgLKgmC6M9+XLnO4AAHmM2ThXYiDhkJkQGWUNG8szgFyiMC+gD2ABqOF3OOp2rQsXFOOR2xjEuoGVljTCkhpGYKEB6BjnODjYHyrxe8VKmVEQ64kSXcAh42ZtQjwwy2EcYONyvgahePo0yu2mR4lUSLKLiOO3EagSCTA1cwgjPeUgaQQRtmCm49LK4mt3nEhRPat9UWl8Py2WJGcRkEYZ11hsY1BnACV9IPE45OH3Crq1CGO4Rt1ypcAPG3mDjUNjhx51WPQx2YuOYb6dm0NG0cQZ2ZpAzKSxz0UaMDzO/QbzkXBbiTVCEZojDLboZ1VY0tpRGYtx6xpFwAVYZITdkPW68K4altDHDEMJGoRR7h5+/xqB3RRRQeEXFeq8qK9CscQEUClpK0OJvUDaNQ1DTlepGr2cgdM4P0PlXeoq74LrkeTVhmEIA3wOTJzMbH8RwM9RUZY9lH5WmSQK2ACUX2sAYY5Y75LDbqMdDmrBaK4wXaSZ0MrY64IONyN/mrD4g+VNLDhJilL68gqF0BQoGNO+x3OQxyd+912pOF8H5Du2ssX8MYA9ZJJnqd8ykfACqJKiiioCkpaTFAUUtFQeaKWjFQeWFQ3EeyFvO+tk0yZ1cxCUbVtucbMcBQSQc6V8hibpCKCpv6PbWMEqzx/vM0bqBkZBWZWRgWCnDA4IGnT0rtY9n5o0Itb9tJZi2uGCUB2OpjHoCBM5zpwRvnG+83xSxM8JQHSSUOTnI0ur47pBB7uMg7VDX3Ap2lIWRuWwbB1uChZCgI72SVPf29okdNOaomeFcMECEamdmYvJI5BZ3IALHAAGyqAAAAFAHSnE1wqDLsqjzJAHn1PuB+lQ0vAZmWT+0YZwcHEnc1PM50jX1HMQD3RDptpfXnDmeSORWUOiSJhlLKRLoycAg5BjHxBYeORRwHZS11auUuNWvRluVqznUIc8vVnfOnrvUsRSKuAP8A6/l4UtAgFLRRioEFKRRilpg8CvQoorPBS0goorX1AaKKKn0LRRRWwUUUUBSUUVAtFFFAUhooqBaSiigWkoooCgUUUC0hoorQBS0UVICiii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56" y="2247266"/>
            <a:ext cx="2133600" cy="14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" y="4055426"/>
            <a:ext cx="1224831" cy="164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94" y="4439661"/>
            <a:ext cx="3219850" cy="12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52" y="3974554"/>
            <a:ext cx="942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2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5536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BIOMETRIA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data:image/jpeg;base64,/9j/4AAQSkZJRgABAQAAAQABAAD/2wCEAAkGBhMSERQUExQWFBUWGBsaFxcYGBcdGBoZGRoYGBgcGBgaGyceGBwkHBkYHy8gIycpLCwtGB4xNTAqNSYrLSkBCQoKDgwOGg8PGiwkHyQsLCwsLCwsLCwsLCotLCwsLCwsLCwsLCwvLCwsLCwsLCwsLCwsLCwsLCwsLCwsLCwsKv/AABEIAMIBAwMBIgACEQEDEQH/xAAbAAACAwEBAQAAAAAAAAAAAAADBAACBQYBB//EAD4QAAECBAQEAwcCBQIGAwAAAAECEQADITEEEkFRBSJhcROBkQYyobHB0fBC4RQjUmLxB3IVM4KSorIWQ8L/xAAZAQADAQEBAAAAAAAAAAAAAAABAgMEAAX/xAAvEQACAgICAQIDBwUBAQAAAAAAAQIRAyESMUEEURNx8CIyYYGR0eEUI6GxwUIF/9oADAMBAAIRAxEAPwDgkgFx3gWp+nzguU3PpCql1tXtExg6VV7R7KReIiSSCWJFN9f8RoSeHlQNUpZOYubDRwAfQsTpHHCoUHpp9j9ol7Xf3d+3WNjA+zfiSzkC/FCi5UUpRkykgZSMzv8AqcjRhGfNkplpZR/mZhod9yLChd2+cHxZyauhRTBq9x+WimEkmZMSE1JsN/O1hBcVxABfOhJ0SozMwqAXyOS1bUAJI0jYxWCmpky5ucqCh7qQBlYlnAa4t5+ZWKcrcULKUU0m+xafNTI5cgKmHvpTetXcteg7QvN4dNUEEJLGxUbvY3dusanDsIEc+cLUoB01A6h1AKPcNaDTcArxFrVkUjKSEOpg4dRoP0gFn31aIcuJSjElcPmBTEy/++ujiofpUaRY4JalKYi29B+33j3FcMZZUhRKXNQ9DdhZw2oDC0Al4WYFEgkd/pHUnsSt1R7LJt5fnk0PlggAkF32rd/NwPWFpEop5swJa27swtca/CG3ZLtXuHc37XI73haSLwhSYms5aJUSAXY9Q9mFLDzjyYUgZhv5Cheh6t+XZxMjMWIFKAhnd2q2+3bzqtJSlKX5ahn3qfVx6Q9nNNOmVRPckqtUsKdGpa8BmLq4rUPer/ZoJMQpAvRXbVyQ4vb9orgEEq3TRTdaG/5YwPxGc9AlzA5cFt96kVrUsAPyrCaJAGjk1OztUH94YXgSBQA2uO3V4XLOaFzQt5u1bwyZNSPCskkJSSBdhbubCAzpQT7ykglyAC9v6mqKWjSw/C5gCZvMBoqozV+bjVnpeGFcElz5Slk5FA3FDmAHvB2D10NX2h/gyWyXJVZkJxEnI4CiT+pRAAZ7Meu20OcP4akys5WvxVGnPoXIGVtHF1XNBSuTiMGJSilQLtQkEFmuB3gPDuJTETAQSWDXdqVaK4Iwcqn0/PsCTdaNvjXCVFDgpdFBpTQAij1sfhGDKkpY5nBr2/zeHZPF1qWAQwJZhbpU/lYUxSlIKk0LnMCa/lfkIXKo8qh0dDW5CwnmKTA8eSJZKgLPqSG+0NjCXFSrTK2X1ib0NCLkZ4kFVoYwU0yzlmB0F6Gz94tNkDRwQ7g9NmiisMopd+wet2t+XgWK4NPQGekFVAEh6EbRYJA1jxMgjWCIldIOhKTIEjUj4xImXv8AnnEjqQeKGjM5j3P1aAFZKgxNWoB9ovPxaArMEhg122DmmsCwvE1JNGDEaOadT2gpDndcJx5lYUyVpQ6iDUAlgGAUA2aoDV7vQDKxOPWlP8qaXKRm8MBGgcWdIqAwcVtGRhsWVKpKQskmswkgf7UklIbYJoBDIxKgopLFCkKSRcBwoBQZuZJOYFmB0Mc7b2FJLo1/ZXjSsDMLlCgpIcByAzsKMblievdyTVS8QVzZhysoF1kkitMqUqAYgj3gdLxzslcqXWrtQi7gjeh9N4ri8cZrCpykVoC2wt1gzlJriTUYxk5eRwcTRmAShGYK/wCYEgEkPUl3L9Tr0jsUcaC5ISCxAS9XHveZ0tGBwv2ZXNkmagDILubHZg+kbPCsMkpCZiJwZ3UgCimbK53vVmA8i2OTha6tCSrJTa6Zn4LACatiovXImlW3JLAB/iKikG/4fMU4WkpTZRTMQXTblQQCqi3cqFHrFcHg1TCfBDApJcrSS2oZIoqrtS1bQHFmYhT1cFxVQSKhmdJFqWsTEGpd+GaLjdeULhFCRkBUVUcmlrb12o8CWCKmgPw/PtApWfPmy1OgqlnFO717mHMRhc9z6eULVBTp2gKEDUhLgAdNSW/PhFFLS5D3s1jrTQWI84HOCU5Q9qev+IL4QUzgFgA/184IzfsDIYFqqe3S7iLYhBUlNWAiplVc1DvXSGZzO0cxXvYquTm5S4Ztu1T5/ONv2cwSVAl8yQS7vdiNNLb3GkYkwZFKIrmpXu9Dv0hrB8UMoEIeutHBDtl0Fau23WHhJR2LOPKNJ0a8rGyxMzGXypJcE0Iq1CGDaiulnYGOGwykBZBzKUpkpegBZOtyCGBu0ZJ4qApCcwVlSSSqgVmAdJBJYghqHSjQFMx1s7IJqk21NWs2kWhmS1Sf7k5YlV218vY3OIYrxZKUy2SHarsAAGLC7pINesY38GClX8xTlQSCpIBCVHNVNVbVG7h4MiQg8vihwGzDMwoUpBYFnAFetWaMyfMmDKgFvDJABFKly/n86wc05N7DijGMKQPE4lSHlTUiZLBoQ/8A3JUKt27QFXDkD+ZKdSakgpJKaf1AMb6/GLeEXchzertWvpW0aeDxSkS0KCUtoBmcEkC7M7ka/KM6lxaY7OdwuHJJUKDrF5spRIeujafmsdpNwUhGEEx3KnypBAq4CgN2AJjmgyyzAE2a97fginJx7XZlx5lkbrw6KSOFlswDHKSkGoWU1LGjgB3vbzDsjhBUeQJSCQ3M73LPcig1tbYeTlCV/JWHZiSQUqFyzPXQglrOGBqTAu5IUSkgDlu4NHAoaE/C1Y5VJqujXbggc3gi3cs6bhANWDjT5P8AOMydgGNsocCpqTrQ6fCnlHZS5DKGVTrKslDQNRq3V59qvFOJcLlKCkZSlTsF+RKWGzgja0aP6fkrizMvWJP7ZwgRHikwziMKUODoWpuKfMGFQAYxvXZa12ESgaivcRIFMkEnXyeJHcl7nckKzEJNYCpsxbUUg2LxFE0hTxC9osjjZwuISsZVLUNEpFi/YX/aBol5CQqtqmlLuA8ZqAb9RXtHSIbEJHK5DOWGZ7FmFXbUXMK3xDVmfNlAFtiRbYtDeBkJKhVhQk9AH7Dzh3FcF8VX8kHMA5cmriwcXv8A9pdiQIDK4d4akhawghrX6davHZErtdCKO9m3wviiUBaZKphBDKCXZQ/uyj9vqHEyUzM2UlADNnKyVE5mSMiakEVqLiFEcTzLTLzLDumilEKUaJoTS/SLzMJMlnmKgDShFWqd9T8Ynb6K6XR0vA5KuHIVOUtEyUUIc+7lUT7mVRKqWdm10jJxfFRiFleVSncAE5WAysUkA5hcZSzMKxjTCCofqOhc/wCB5CHMKtQuqjEUd6gU/BDzy8o8SMMaU3PyGlE5iGt+3lF0ihLtWF5GJS7PWvveekGzcrHeIliIwucgNmP3pfSG5+FVlSAgA5XASEOUBwCcnvEFwSa0c6mAYla0S2BSoLbMkKUGY2WBlIUOh7aGBTuKhMxk8oQD4ZUkZi5BDsm7vo1TBXm/yGHJGBzIJZ2YH/qsPzcbxmrl5daR0fDMUCiYgsHTmB0oGI8lAN/tjDnyXOZhXrvVn7xoypKEaIwk3KSfgXSsNqfKn2gSZYIsA/5d4YmAn0iqE/5jMOehAZmfvDHD8MZkxKBvVm+RNYUUCd41PZqZlmvqxb4RXDHlNIj6nL8LFLIldJsb4Zg8PLmF0+4HKlKo6vdC0B25mALZSAxq8ZvGylZ8VKiVrU6goi5sU8tvOjQLiZzTZmU5QVF2JqxLFoUQ9iokJFH0Z/q0NklS4ezGgr/uPtpa9vryK4iYTp1/Pz9/eFYxUtRKW1el6EsfMCCqlFoCiVl/PzWEjJXs6SYbEYiWohSTlNKbVLkP3FHgMksc+ccp0cKpqGoT3MLz8ONX9IDLwpQVMHYMQ1Q5ZyNxXzIijcWCMdmtNkLWorJelSal/wBIemahFRbKoNQRo4HGIly5iJiGWVBSOoLhWarMcwqauNQ7c1h/ESkpcsalLlqWLRocPadNAWopKuU0DVcNu3mKPEpLe+vwLc2tVs0JXtJkUkpQCp2c1atyWcn7VvHWyJZmEG4WMwUL8zE5h3/KRrcX9iMMqUmZLGVXvlj0ZzuDWMvh0nwBch65abXe4cv6iN/o/UrJa9jy/wD6GJqFx8nMe1Ps94ajM/rNALv+ryqPjHIGUpPNlNN20az3ju/bfjoLIAdQAOutWLVG9I4nxlmr3cedXbVoz5l9ttGn0Ck8Sc+/qhQTTuB0cj4RI9aJEdFqHpnDUhAJzAix63B7h7P6RmqwJJf9O/8AgfaNfEqV4bqYA7ChaoozP+/mh4oXUA2rzdTTSmveCrNGTjVIUVhcod42fZ6fLQQtTqUSQkaAD9RY3rT10hFUhRcClHqfSrdYDJK5SgW5kGoNRVim3eK45U9kabR9axns5ml55bCYA4CaoJFaPpctUR82xGImLW62Ck0JDVrR+1vSN8/6iYlcjK4zOBmAOZmPVrpd21jlsVilrWpSrmpsKaWjTnknFJGX00Msb+I79jf9m/Y44tUyYpeVCCkPckmpArRh8xHY+0CZUtC5agCogMCC5sM2awVfqWG8fPeEe1uIkrzeKVA5ipLUzczAigNSD5+UeY72mmz1FUxTqLAvalHAHu+XwgLLGEPsrdE8mDJkyXKX2fZaKnFJUrKzVv8AC0aCkkAgrDEdW0vGLJNjDRWpYYuaX9LR5XF3o10avA0Ba0pcZSWCu5/eO34jwXDBLIJBRldLVVmLEZqAV17xxXBpLKAp1sWEdGnEgS8qJZUHD1FVCgVlysAz1bekb8UP7bUjNOX92L5deP3PMfhpOVIzNmUcwfmDUB5hRg9DdqkGMbESAkkZvMsXerhqfDyEF4riEpm/yypRYFgAEuGSzWPuFNaUcCBKkhJl2oUhRZwyQBrT3QfR+kZ5NTaaN6i42n7jOGmSMxExVctElBIBLubPRn11hLFjIogKCgLFJcEMDTeDfwktQEw5lKP9IKUoqn3jVwxZzQE1uDDHEcDJMxSQSAgDIUrBCnrlJVc3IqPi4eT5Y78IRKpV5e/wMgr3pBUKpZ48kyh5jz8j5wzNlhLMTncU0Gttxrs4iND+aImQVD3T5Byxta1jeG+FLlhRbmW5SxcAG1WY37fGBy+JBMwCjJBtueUkteoArt6+YzBoKlLlukuxbc+V6E/5hFJ93Q/FPQPHSUguNfqfz8rC3hADv6/lIckYNKKqqDS/41fzekshRKCwULK0OzivYtuTBsDiLBFtasNzAfAoXu1Gc2NW0VQLsaZetNriEk4cS0haVGa4UEsVJcVSpqtQHZrxlcPQ2XOSVJJSBYAh0sdSQCToK9nMGpK/0DODg6YjPFPj3o4gCpM5KimYlaCsBgtKgctCDVn/AEl9aGNqbw5KElZVlZTIOV3YWYHlLMQNRUUrEwuF8UhAWkkMauPfy+6KhgTUUvFsdW/boR6VmBMlKQebozP1/f1jT4SmiiQ5sHNA7v8ABNP90bvtZgpCZSQDlmUKToWFSSbA0LRxsrGLRVntUaB6WtU/GKzgoTojjyrLDlR23DPaCckBJUW727GmsL8a9pEvWYVEgJLhizuX7/EE7xyZ45MBJSWcEEMNfy8LTJhUXUXJ+NvtEskUtxJSjKWpPXsbvFUrWPEBzpUWzAuxG5/SW0U3aMSbLLkOEkFuv5rF8PipsohSRT+4JUgkaKSoFJodRqWgPEMYmYsHwxLOuVSspPRJJKezkdolFyvZtj8NQ06fseKmEUYltd/URICp1FyS5vb7xIpYjn7GgpRXysAAdw9QR2PpQ9zBeFcNE6clAXlzEVNQAWF9mhiTw/MOQFqkEW5Km5dwKnX6Th01chYUm+h0D0hoPab6EyxntI6/ivsPLk4dShMIIDqKnYsFNQC+3nHB+PlfKoEuK0B01uzh26R0nFvaqfMkrlrKmAYggAkihejvHOIwq8rUTSh6gu/e3kDD5pQl90708c+ONZHb8fIBLlFKi5ABS4pRwpmO1K9lCGuITHAIyB0gkkEnoBQki+j7xSXhlIJAY3fzqKvU2O0dt7KeyKZspRxTEOGQ5zoDM4INAaBujw0IPJX4HZs0cMHKR80XKP52ieISkO9KA9Pysdt7V8BThppTJ5QEClVF2LV0JIFTbNrHS+z3s/LXh0LnJ8VR1VZNSGSAQA17X8odYG5NN9f9M2T1UIY1k3s+YYTDrdOZJY0dqF/lG5iEiXLCQHIcP2A6U2aNT2mwwlzAiSCUKIOZ0lLjq9SDTp3jNxMr+S9SSpRJbfSAsNSaZ0s6aTj5KcDxVVhRqsMDTUEf/oUjvvZXhby1qWwQm/8AcRodS40YR844bw9S5qUoBUSQEhrk/asddxfiBl5ZEtZKJXvEH316nsGYDYdYlmm6+HHsvgwxb+LPpf7MvFYlBUVgEKWsqUGHwG9FP2S2rkSkrcWpRP5R2076xZWHSwmABkkAlzRTEa6EfM7PDCXqpy5oGAtQag0anX1jpOLX2Vspu9mZKStC0rSTmS+V/wBLgim1DC6JKwcpylJILm4asOzVV6jT4W+MCCKuzNe/1ha9jrPFpIDChDNtv5CginBZBXMuOUgnNs7lt3Zhu+jQ3kBUlKlBAI941FALWc1s8TEYjwx4aJgCQTVRAKlPdgTlFmDvTWIuXGVD02rRMfIlheYFglRypBdSiVWNPdo79WGpgcycUpTQu797/UloWmYgCYXKVPQNZmAGpanyjW4jiEgpY5tdAzOCPI6mvpD48bcW+0hZZEpqPl2ZeHQVqCcoSpTAOebQCj8o9ItPklCkUc5uY6iw5unyc7w1gsIZs3OSEIQBnUfdTUe8uwLWTc0YGDcV9oJSJmaSkFRAJmqoXtyD/wCs7qqoB8uUxOM7dR+vzL8K3Lr68B+KYMpSlZWhKw+VCgQch/UXZnIFwCXOwMYyXXNKpnIkBLOGKiyiXo6jVnOwFg0USjxKlRKQMxUGIcJY5quHIFT/AEwfEllIUOYkUpbK7HMWDk22d9A9IylFLGt/uTmot81r9gOOSUzEukZCQopISSpJqQ6nFanNex0BicN4glM4TFnKkLYO7BBBcZqsQ9y9hWrwvPWCpwXFCCXqCAQWJO+51hjhXE5cleeYMzfjEbQcSSmrdE8rbi12W49i0zh4imOU+GhtQAir7V9Ejcxgz0unKD1r0jTGIlzZmWWSAVKVzWSDUknQC5P0i2L4ERmDhTXykEEHY694ack5tsEI1BJdGMvAkahmcEEEEbgi/wC8BRiQkspIINO3WDqwxQQCogJdhYXq+76xXwwss4As5t0/zBb1sA1heHKWnNLJ5nFCwISWy5U0Bc2JrmFGrGdNCkq5g3Q6aNSNjhKJMrOla1pUQQoBSiFBxRIRerFlPVjCOPRLMx0ghNy7AnqwoP3iK2xmrQumZ2iQTwhvEg8ULxPqvsRhUeCCMqVF1kWUwo/ok/GMT2pVL8YqTMljWiu1di+466xyczETVOywQKEINDU7M+n0tRYAghRBysSKWyg2fSgvT1jbPOnCqIr0nHM8t9+AuMxWaa5AD7OcwAoA9CH1bUvHUey3BEYlSFTD7pLAEAlh0YFxlFKiofbmUYoqRmWKpZ0kkZiBq1/d1rX0a4PxRUopXJzJU5FfdDhupOnS/lDFKMZJs1ZlOUGo9+Dt/aT2eloCZsoeGsFlAavsHvpreOel8WmYdRCQSoJJIYEgmnPRqbqLXYCMzj3H5kwATF5lirpGUvQpCvIOwtStaYEziUx1MojNcJoD6RXLkXJOH6mbFCUcXw8rt/WjY4p7SqnKUssVKbflZqpfcU1odIrK9pJ4SQFkIS/LoSSHff8AeMSXJUfXW0NIlAAj4+YeI/ElF2nsdqNVQ3K4gpc0LF6OASHAp8q+fp1q+GzJiAAwYnQv5BrMR6xy/CMCVLASDfRqeZtH2P2e4XmSDMLhAdSv7Rbz0i2DjtyPN9VkanGMe2czhuGfwMgzFf8AOWClH9osVfSMFEwZapcnannZy/XW0dh7VzxNUQTlYfyxQUGg9I42Xg/EAEvmU4AAd2Zya21fb5csLj9p9v6o3x9VHLFKPS/T5hTjUhLBJSHc3JLU7JFbgQRc/Mt9KirkDLarU91r2UY9m8HnBJ5dQOUpVp+oJUTtXpDPAeGFitTtVx/U4s3elLl4aGNxl0dPNDjp38hZMvMQMvPrXX8aPV4bmYCp01KnoKRsFY8RQRLBD1YtQgEWofONDAy0SllaqDLsL0ts4LXahtDywpMg/U6tLfschjpBCgFDejV83tAFoyioAG3zjf4ugTlrmItVqBzpr3d7GByuCTZUsTlSQtCqcycwCSxG5SqlH0cG7jDkjUuzfiuUE2c+jh/ikJlIdRswr6CNLEypWFD4keJMIpKCyWa3iTP01/Sl1aOnRvF8VMiX4UqUZZbnmh3U/wDSpTZUttUsawpw3BBag5FW8nieLFkzT43SKPJHEr8mVjOK4iYlwU+H+lCUhKEjZKNLO9SbkmM1KTkLXN9WFmGzx13G+FoTUU1Pchy8ctO5c2UsDfyII+LRaeL4MuJKOb4q5WJS5aQ981u/bpDs+ckhDO4HN3AFvjCYBqwJatAad2tF8PMGYPUah9P3+sdKdKgjs8h6F0igfYbnWFQAtQQopSFH3lEgDuWJA7B4oqc7vyuXBuOwaPUT+xP2rbazxHZ2jQxGBkyvDCM3i5A6gpwpwFE5SaEEgFLAjK7alqQ4lqWkqzSyykZRYlyqnc0qzXItlYPiaws50+IlScoQ1M2ispJBUMxY6FT1g/Dpk1L55ZCj7qiSP7bZa0BOlPgdceL/AF/gLku0aGMUFSpSgmWRz0d1qSFkOrloaUrZo5XjajnWkJKWZwWYMATYkHzOsb2NnScnPLGbKbUJIFD71NN45KdOdGUVYV+cGCt2LVKhjBJcZySCSQWpSnp+0EzVLb+TfnyhYTMvhg0GUk0GpLX8oZwq6W+PpDSdIVs9Je8SPVLGw9DEheX4HchuZNdbcoI/UCSKCtqVPbziwxy8ocF02IJfoxvckg9b6w7NBuQokqDN1YH1f4DyyzjQmYfMEDq9NWb1eGqzSm62M4aaggFgLmoq5e7l6inRwYFIKMpS7KDsX12IaIZ6eb47XsWIPz0fUxQy0/pciwCqmr7esCvBR0ETJzjmILJCbWroPO8VTw9lk5g+/lWrGvYQSXLSQGVcgkj+pOjs9C9muG0JkxYDvlqxB86eRpYaiFslKFrkz3+GYGm96n81gZTq3r3Bj3+OUpxXzal9bu+t4k1JPT0G37QCLjYxw+bNKgEVOgFdiGEfSF+0owMlGHWc81gqdWuZR919wPj2jmPZSV/CS1Y2YP7JKSLzLlVrJABHfaOZxWIUtRmFTlRJNauTXvfv0hISlKdrpf7KZPTQWLa2/wDR16vaCXMKj4hBBPKr4Eb07wPhuNSFTCtkCYggKANCSDoCTUAFrPaOJCCVCrfONP8A4mAGVU5eua9GLtbesel/VXVmTH6SKTSZ9MPEpMvw8y0lbNRQJLAEhh2F2hGXxITZf8tbgaME/wDS1gbeRjhcPjxMWkVzAsP6iT2r841PHMtQBVlOZNi/KkEkO7EOQOjHejxzrutGVegUH3s1VKUEnxTkCXJrrc0Fn9YQxftAVA5VMCCzsRu5FWtt06xn8RllSTNzFaQS7vmAdnPQtcaEPcQjh0hYKUuHLMRtv2u16Rkzeot8UqRbFj4yuW2afs9x5SCEKrX3jlZnO9Tc2tfRo7DG4nxgFLmcgYXUMpU9EpD5hR6VDgagj5hOkGW+hBINdRHqcaopyJLjo4uB9tdoMJ01I1OKd7o6zinE0S0GWFKWnMooWKhTNRmqDR6j3Qd3T4LjOZSi5Cc3cE5Li7N4hfRo5hU5dSSaadTcjR+UekGw3tGtEtcqmVRcmrgszh/ynWHxNLJz68/mJlvhxW/Hto67jPFDNUSKJIbzzEgNqwCajpGMMCuYCEAqs7CgcsHOl7mM6RxIFQqHP6lP+3zEaWFxSpas6VrJDEFLMCLcoF+7xnzzlKV+R8UIwiorob4aJkoL8NYGUZpuUj3XSKgllgGoZyHozl+bx+DWh1KSyVklNQQalrHYH0jdw2Ky4dRQ48Q5FSiEqLAO6SQCkE2QxIahZozsfNeQhJSFAAqQXAINAS9SRVIa3nWDceKrvz/A9Pd9eP5MtCiqlSO2sPcKwHipVz5WpZRfyHQbxkScQUl/wxvcNUrkYsTX13GpgStIRdnsxcqSFAoJWw1PKWcEKZtXcVrYVjMm+0K1oCXqRXKACS+qrva0H40hMzEzSaAEBnuoJAUW3caQiopCgE6ep8hUx0YqrGbrRTFZwA9MxPegq+vTS8IJnFm0jQxvusTXY/lIQCBvFBGz0CCpmKGsVSHsO0MS8MSz2t94Do6gqMdS/wD4pPxKYkHRg1AMCPRJ+cSF0Gg+Iw7upy6TfTYWG1PvEkyUfqq6nUWYh6DbU/KzwaYtSljKGAFqdane8AxODWVE5ualB23oxr0jikZUVyJAUQcztlYde7jWjbReTLSpiVEZWFnJrQX+v0gc2YoXSOhFmNuhtfrFkYI5TXYm5B016kOdHhii8JIMjD2/SbtcCgu9tR5dY8SFEEFzn6l+VyT1YOWELkhDOokvlzEkJTb/AMR9Y2OIcHWhCVIXmBTVYzZTqQCNXPQ3caxnnNQkk/Jpjjco8q+dGdKwmWt6Me/r2jf9m/ZleKmpSgZQ/Mo2SmhJL9jGJh57kJu7EBNy9NLHy0EfWDjUcN4cECmImpzaOXP6nNmDebwmWbWl2yGONOzg/bviwmTxIk8sjDpyJ6t7yz1J+XWOYQktT184ZOMCwczguSavc0HlbsekXxUkAIAID7i3xL/CvnFIR4xoTK+UvcUlINWDv6uaagg+f0i+KxGYoCUtmt21sOa3l8YHPGVABd1W6pqDo93p00gOJnKDEF2tckbF+3yiiRybjGmaHDyqXMQEkCY/6hZ3ctqwBL7NvHUcO4alPMH0qa1cDMo7nQdO0fP5KJi5jpVUMSo2HUt8hetI7TB8V8JJBOfMwqAxABsnQUHwrtt9L8Jy4T8mbOpNJwf5Bsdw4KQQ5QVCpNC4DkK3QSxANjtQRzkglLNQ3H2+Hwg3FOMqXNJcsXcdCWr1N+8IY6cxAOor52+IiHqlCWSoLQkISS2zex+OkTZKfdE01cCx1SsAVrq2x74qUlBdmINtj+aVi/s/xMSZuZQdJZywKh1D9z6xv4/BpxPPJdRBAzPylgSxUdgAbWd94zfcdeDR3s5vEqUpz8n/AA+cILkF46PGcDmpISQOZJIIUCNHq4r94y8Th5jhKqEJsXKmIAf7Wi8ZJ9CyvyJmWw36w/hsQpmdinVqnY1+0VWkW1OmvpDmA4aVKCFOCQ6UlgSNavRtr9ITJSAr8CUxbmoJ0dRrd7C0Gw/uZsubxOUlhmvZJNVkjLVt94a4lwyVLfNMzLoQkV6sQAw8y8JzeIJWozZyjYeFIls4CRlQFG0tCQwAqo9HeBB30MtdjkngEqcshKZqVBnQfifcBD7MAGuXinGsMmQSkL5k0Ic8tHFQWfpcawsieZqBMqPDIAQA4y2JUd3Luf7ukI46URViAqwZm7D6w3G9hdIVmYu9am51Jignt7oaLSEczNS5HTt+Wi+PQGegqRSj700boNYa/AvHVi2ZydYKlLmw7kt5l7amA4c11P5bqCPylXEpFsvz6g0gPQg3gkGgVlYFgQQdKEFJrv5d4IJiaXcXtTShPT6x5LloDHMWN6FwOnN0bz849XODZUO5LO5JL6WFdgImaElwsuvD1q+mnSmsSBolLahS3UsfSPIX8yvwl4ixiUSnmBc+e9hY2MWnYnlBAOY7aR5JJIIY2YW/NoIiUElyzfnlD2Z0DkuySTU3Y1Kr0OpbrcXGlFJKUlImE8wNAaG1CDqO1QNnimJKAWq5vUkg82guLAxMHPDmpFAAxKS9bEbB/WDvstySW+wE2cZgyFKXoxDsTRtWqB/5dm6LgypsyWjCqWzKdDs3NlDEh1CqRoxjPkz0IUCpiWdzWtLkmtrnWCK4iUT/ABAENR5dQzMCKMakPRQJieSLmtI0emm4u30+zvPZn2J8HEGbiAAmSkHILE/pA0YUftHLe1PGJs2cZqwSCosxoAAMqdmsbaR1GI9tGwvhqIKiA9yQSAyXNSEjq1DvHz/i88lAIZqAVJJd3OxchnfbsMuCEm7mdkko7j1+H8ia5yjUqGzF6gVbVjfbvWCTS4FKVvrQ6QlhZBUX6vS9K+kakyaybc1Wfq4/O0bWYOVu2InlD5uYVancU1tAZ8wKUCbX01L7OB+UiyJxSt1OaH8G37wFKlJU7M9ob5AlK266NpOIQEgiw/SPUPsH+esJYeapS2TUqNNW6evo8CwwLgBKlksyQCSSLUFTcxr4HDzkTpKlJSCFhpZXLC1MapCHKqilRrBhUZAd1oz18MWJZmqSWBTof1ktXf7Qni8SlQSBo7n0+0fYvb/GJVg8qPCSFgFiFJIoCXU4CSKipB2BDkfOsFw9MxClJTgxl0SJ80gXcnxVJSCzOSOrRXIknonjlJpuRz8oljD2E4lMkjkUU5mJaoJFnBeoc16mNSWiWrIkSZBKiwIVNRmNW5sxSkfjxTFYWUU/8oyFAsXmpXKdykghXPLrqSq3nGdtPTLUwJ9qFn3ghfLl1SfLKeg0bpAMNj0KUpU3NmJABFgAA2v0gONwBS7hKgP1ImImJ9ZalAecJCSNHEBRj4Ot+TVXjwhRWgEmw0BS7EHXXTa8L4riCpigzMC7IDDW6r67tekUl4cZAVHt8YEspcaAP5/WGUUCzyYtRYAhPb41+0UkYoSy4ShRD++lx/2kt6vFlc1QcoFHP2sIS0u5cw4DV4NP8RZCy4U/KVBCXL9Rp57WhuQiYJRF5YUy9Q4ccyD7hfVgdi4jO4OopUSaJSHUWVYdiC576xq8NmLljOMyFF2mS8pYn3syDQhzUUNRekd4ZRNeTKSoZ3+X52j2cMwDjNm1cPS2hrePOI4ZUopdSSS7MaNRida3qKEMwgkkEgMquhTmB6tmSPPeE62GMrVIUl4bmYmkNyZYamXTQO+tbm3xhiZKDtl15TQFmsRTrpr2j2ZOTSznVtau57NUXfvHcrA8dXsAR6f1Ef5e3xiqSf0NWjad70hkTNy7/Xc1hadhWPLV9K/ggUJbSouK1KT5pFtLh7RIoEJ1UH1d/vEhqLLL+BqokhJavbXcx6kAuCztQbeWseTsS5NCevbrWBhVTXzqkeoqe0ISPJyCqWoajp+doTw/C1ByoWsN9/tDkuZlNmBt++0EBcG7tX4O50EdsKVimIlpsQ1S2w3/ACsK4hRSzUceXloKAfCH1Jfv1/PxorMkZmfmPn8hpHJnFMHPWUhLgAglySGLGp3p3uYEFZilK2IB6AVqb3840BhHok/2+XR2GnW0YiQ6wNSYKpjcqjRtSZaR7oAFqOxIuav0gXEEMQBavzgeGkrDDajN1tUbxoTky2Tncno/Wu7UjibVmVKwoUpszdTYH7tvBE4FASpyOW3+RFVLSo8oa+ofpQ1BPkY9lLABdNE160YCt2f1hjkEwU0yiWZyzBQDHuVBgKg6aVpXXw/E5qQ6kLQGopnT5LZQ8gQKxiiW4zE6bCvvF26EwzJC0D+WpQd82VRDvuxrEZSTdHKa6NLF4pPIuXNOZRcKyDMFpZ9XFTe9IV4hxXEKAM9BWCzL8Jpoeg/mFHehIdrC8BRN91HhJzAkhwlLOaZaXsNywrHQ8BXKSQZkuYrmdyCqgq6Qmlq1rFoRt6QG/s7Nf2P9nvHkicvL4hCikkMosSHUAQ5Le8Qa9RXnuPSCkqSpIAXmU6gTUUzOpxodxTQ33sd/qBIklsGMqDVQMuoUmguxqlri4prHJYlUtaEqUuZ4SyvOn9SbFJGbcu7vQdYtkhFpKCI4nk5NzejmhMQbgfWCy5CDYkfGDcQ4XLl8yFzSDbPKKQf+t2NDsIzES+sTaLDud0uSwrXWBTFDK6Q9WcwFeGo52hjDlpae5+UccBGEUb9+npFZuGDDtBZ+IvACuOOG+GryomgmhAYM9SQ2hb4a9i1iMauWAlIyZgLMUqFwQ9mY/G1ij44RLABClKIJTcBOgV1NKCw1c0Zx4cD+kKDC7OGIdv8ALRzObEFLzLdZUdyACewBIAjSw3DcpSQQp0ktmRRLEOQFGzG9KHzSOEN2Jenm32EMyJyghhoaMWYivnrCy60Pi+8HJNlKDFhSxGjauOtavA0LAJcO3Vw+ncxQYcGpUAoDqS13NG6XetqQZWEBCSVEkj+kM/8AdzOBsa00ELaXZVKTbrZeeMxdh3uT0Lf5EUZrOAdDcdvh0gEhRDivw/wYuBZjbX80hqIMIR1Pr9okMyuCTlgKCSAbVH3iQnKHv/kqvT5Hvi/0YyhfKzs4BKWBc2P+1vyoeBKwydBXrXbbSo12hJUwghD5TSzXIF1Bzo/kaVi65ypaScwL6MTQ7v50P1hqEap0w6BrrsPuKAQotcxJLOxeruN6ND8nGJUliyQXvc3u+gFAaORFETwkOQkhmZ/QC7D47GAFa0mWlFKUAu+a57gt1uw849kzweajfP8Ax0hWViM/K7bsTazMdfOHMLhuQaEDa33/AHhXoZ10SUpzV+vTboIJ4CACwqaj3da7VvFPDDkN2b9jWPVzmvpC2Tk6BGeSoOaUAqTXTVorxAEjcMHpXqdQBWGuFIlTV5TMMpX6DTKVbVsdq/GAcVwsyUwLqQ9FJNCQNdQQ5p1h0xFK1ZklQFWN6D5cx+3lD8iYCasSaMKnuQXPmfSB+A/MBbmIJcvclRuegaJKIDOphmrQhhuHevQVvQwz2hj3HzVe6fT/AB0+fnFcDNIDH5fn56QFKiW7/HWHDhlaAswJOwOvSIKNKidD2BlS/FClMRmAJDnvZtBYx9ZlcMlhCR4aWCrEO41O7t84+L4bEEcxKmqU05jpQXudR846iX/qLMQgJAGZN8wqacuYb9R5vHqYJxjGrpmH1uHJkrgxniEuXhMWpasqUggpGooLVqCM1A1WpaHOIf6gYOSD4P8AOUtlKYZUe4AyiU35agJ1Orx8943xabiFFaiVDVTfNrRmSJBV2imT1S6id/SrJFLI9pGrxXjfjuSkBRuzs7AE1Juw9BGPLVVo0U4EBGYjUDfQn6D1hTEYZYImIdlHlIBcKDigvo4IcdXBAxSk5O2boR4xUV0i0yWtQYJJJGx+ZoB1jyfh1pQkZTroemovD83GKZWY8yvfSXJd3udHLs9gGg2EDgKV2dhfu7tQVaJcqKzpRtGAtJTRTvtBsPIK3y2FyXYfnSNbE4LPmd77Ve9uxipQU8qQoU90O46lq+ZhlO0IrfgyzgS900rR9PKsNeIVBmcgOS1HeKrUkqZQN/O+0Fkr94EtRnevXV2ghoEietwA4r+fnWIpVi1avUBg9AQLOfmO8XUp0pq6q0pZnTnctvraPQ+Vv1FLvd0mn1+ccctABNcCrHXr3HleDhs3qwcsa3a47loCJD1sNXs+rMLRWcpykAVbTsXHX87R1FOfuOS1gkb/AF0+Me5k0CbvU66W9dvsFMKSVAE0o+7RFyfL5awKENOXJnKAILA2/mJFOxLxIW/4sU0ASwoHS57klJvfbZhEhOJr+Lj83+v8BMOsA5yCARXKOla/nwiicaSo5fd3tStS2ukGWQtJZVQA6RQ0prYWo5geCUCcoScpuSpI6EqYc1DqdYczW0MBjzUzMS4HVmr2+cBmzHoprvCs6QQohKsyRVrmpra5p2pDQSFEMLMNiTXfyF4SS8iSlvR4lYsBaumtumkHlzDv+bQXhKkh8wBB959RZul36eUJrwi0ryOHfcV2112vEtMm+WqNMFxf8HT7QrOS9oLMdI/Xl2CaEsAxV3ah3vFMPNZL5St3yt0yku+rR3g1vDzikmZxkto9NWMaEriKinJOOdBapLqDO1db2fsYhIKsp+HTuK7aRZOGG1NHAH1g8qMcsUsboTxMnIXScyVWI+XcUPkLWjT9nuCqxMxKFpISzZttXvUn40iglgUIcHQEjzB0I3jpfZvCyZH8x17pTmd/MAM3Y+UacM48lyEnKXB8e6NfD/6cyU1KlL2PKNmfYmu9w8cJxvDzcMtUsuKkupJrlJAIJo1KMTH0X/57h0FWcKSEijV12oB6x824xx9U+cVLKijMeUEA5SXagu1I2Zq4br/H/DH6SWfk/iWJYRAUACAVGldepOgFvKGcZwUCrhPbWre7666QORiUj3XAUz0fWt/e0oad4L/GVNLvQOWf1bb5R5jez0tFsJhGQ+t6sAOvQNBkpAv+WsBc1/HjwTXY1c9K1pT4D4wtPCQ7irFgHajnNSjav06QOx4RTa0ROLEzlUkMxLhw1Kgn9VW9TC38UTMBoBU0foa+gt/TpEk5CksmpYuSKXuGq7jaKYdKwqgAVcOUgit6t19ekPRpknJuIPE4hjbzcm7t2hqXi8w1LKYV5Swc0NXsRXVmiuIwRU6k7WVfTlJsfecNVqsLR4rCzOUAJ5QAEiqu6mFMxJLki7UaBqqI44zS4SWkODiedXNUl6aOp3JFA9dYVTisrpzECgdIym+wFUvRoLLWlBQ7LupqsSSRVLaNqNRTeYiWcpUke9SmZVL6g5aAUBe9WhaXRr5Sa52J43EZFMEpSW5gRlqa6MbHoPSAz86CoCgqC3UVDl+0PfwRUkLUm1EXq1RVOz3U1m0hNdFFIAoSLEfA1JNanfWkWTXgy5Itbfkk1ZJIDsAGFksL1f8Apfa8EwauZWcvQ1INtASCCxJrfSIlAa5DBydIk4oQgDPmUa0ACWAdrOSCTfpew7s7Gt2FmyQXIJ90FqFyRUEluUEdexqYXQNQAf7Af/Yj6fCBJxY28voIdyMBQD4nyhehZNN6AqvaraW6sAABFEpfQU+sW/hyd+rv+aj1iDMLPbT/ADBsk2CVhn0PxiQREokO3wH1MSOsHInDUDxJdND9Y0JqQJqgKDKKaekeRILH8ApPujz/APWHEpqr/YfkYkSMf/oGL76FgGWsCjLLdKptDS1NLWoUVTm1u172iRIfx+hq9IvtS+TE8SshiCxe+vrApc5SpOZRKlbkkmy9TEiRfwhp9Ie4KXXMf+l/NxWHFHmX/uP0jyJEX2Sn0AR7w7QfFzlBNCRQ2J/pMSJDLszLsFMmHKS5dh8CloyMUGUew+QiRIqd5LcPPP5H5Q0dfL5GJEiM/vAYYWV3+hjPxdFltz9T84kSDErjF8MHWjufk8E/UjuPlEiQ7LQ7+vwHOIJAQWDfzVf+pP0HpBpw5UK/UUVOpvcx7Eib8GvH1k+SM7HWHZPyMMSkjwX1zAPqzRIkUfRkj4+vB4tZCkkE1CgezppGpOkJKVOke6nQbJP1MSJEyvqOvr2Rkz5Y8RIYM9m6GCcakJCQQkA5bgDYRIkOu0YzO4b74840lCh7/eJEhpB8HiVVPl9Ypirjv9okSJrsi+jRwWHSUJJSknsN4kSJAH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" descr="data:image/jpeg;base64,/9j/4AAQSkZJRgABAQAAAQABAAD/2wCEAAkGBhQSEBUUEhQWFBQVFRgYFxQXFRUUFRgXFBUYFhgVFBQXHSYeFxkkGRUWHy8gIycpLCwsFx4xNTAqNSYrLCkBCQoKDgwOGg8PFykcHBwpKSkpLCkpLCksLCkpKSksLCkpLCwsKSwpKSwpKSkpLCktKS4pKSk1MTUpKTUtKSkuLv/AABEIAKcBLQMBIgACEQEDEQH/xAAcAAAABwEBAAAAAAAAAAAAAAAAAQIDBAUGBwj/xABLEAABAgMEBAgJCQcEAwEBAAABAhEAAyEEBRIxIkFRYQYTMlNxgZHRBxQXUpKTobHBFSMzQmJyc7LSJDRUgqPh8EOz0/ElY6JEFv/EABkBAAMBAQEAAAAAAAAAAAAAAAABAgQDBf/EACgRAQEAAgIBAgUEAwAAAAAAAAABAhEDITFBUQQSE2HwIjKBoUNxkf/aAAwDAQACEQMRAD8A2t+rtS7eqXZpkwNKQoaYTLSrFpFQKTj0W0Rtiut972oKmNMnCYFTwqWEnAiWlPza0aNCS1Xq8dDIg8O8xnvHb6t+HxeOOpcJdRzGbfVsAVhmTVIIkAmuJClJSSoUyOkDvaLaeJ6Z9rSLXOSJUpKkKUMScSwQXATUJcM1Rvjb4d5gYd8L6V91ZfG43xhJ/wA+32+zDyr1nmwlQVOBFoShc1+MIl0C1ylYQcPSKOYiWW2WubOly0zZ2E8bhUVGWVISvQWpWA1Z8xVo6Hh3+6Bh3+6H9O+5T4vGb1xzvbB3teVpRbZgRMmiWiZIBLkoSlTBbow6QO0ZPFfIvm1cXMPHTirExqpSkyuOSCsIMtgQnIgk1NNnTGO2Bh3wrxX3VPjMJJLxzrX9fw59br1nJURJn2haQhJkEpJ41ZmkLSvQ0gBSrUrDdrvq0BU0KmT0zXnMhOihCUpeXo4C77Qc46Lh3wMO+D6V9ynxmE/xz8/hzKbfVsY45k1JSmRVL4Vha6rAw5lGe8GLC3rnoXbQm02g8RLSqXsUpYqKJqxKWaN7h3n2QMO+HOK+534zG3rjk/J9vt/bnar3tOL6WdjxIARh0TJMl1TScPKxVd84mcErztUy0SUz1LKeIUpy4StyMJVTlCo6hG4beYSTv90E47LvZZfF45Y3Gcc79fyFFUMTLWgFioPsevZFJfF/jkoLDWrX/KNm+M8i3E6SAoirnIRV5PZkx49+W/TMB1xX2i/0JXgCVK2kMwjLTuEipYOeWz4mKocJSouWA6CX93uibyKnF7ugJv1D1dtv+Vhfy7L2nsjI2S8QoZpruESwx83qMTeSq+li0yL2ln6w64lpmAiheMNPBGuGU2mYnkKUk7i39j1wTl9xeH2dAgRlLr4XKCgmeKc4AxH307N4jVJUCHFQciI7TKZeHDLG4+SoKBAikhAgQDAAgRznhh4TJ1jti5CJUtSUhJBUVPpJCtR3xS+Wm0cxJ7V98MnYIEcf8tVo5iT2r74HlqtHMSe1ffANuwQI495abRzEntX3wflptHMSe1ffBoOvKhMciPhotHMSe1ffA8s9o5iT2r74NHK67AjlFi8ME9c1CDJlAKWlLgrfSUA+e+OsQj25x4X75nyJlmEmbMlhSZj4FFLspDO3SYwqb+vAgFNpnKcYmE1RIByJGp+2Nj4aJJXPsiU5qTNAz1ql7HMY5F2WlLJStDjRDBzysPKwanfOgVqdoqJLVe95jOdafWHvgk3zeRTiE60EMTSYolkgEkh3AZQ7YRMlWmWhZ4xBZySHUoYKHCcLAsa62zbW94laScKZyDiBCtHAAkp3o5LShlkQOmAG/lu8Xbj7Q+Ip+kPKSHIzzDjth2del5Jb5+epx9WaVHkhTEAuCyhESx2W0lOJC06aisvhqXIKlEpYhwTmWzpSH5VgtSVkCakKDuRUsAh9LDTkpoSKp7QAL4vI5TrTX/2KzybPOEov28TlPtD6VOMU+hyqO9IcEi0qUyZwJlqDYhhzl4ionCQzHDU+yGpdktKA6ZicRqAA6imaFTXCsFOQSz0OrOAG7Rwnt6DhXaZ6S2RmK749BXasmTLJLky0EnaSkVjzreN2TQgzJikqY4aGrq02AYP9I/XuLeibq+glfhI/IIVCVBQcFCMRij4QW5k4AanMD3Pq3xa220hCCo6h7YxomkqKjmaudkcuTLXTtx477NpsgNV5bNW5xrO6Ky8L6UFYUIYMano7BB3lwhAOBIptBZX9+yEWKyCYoHSB2Ev7Y4NUhviFYMS3UVGg2xF8UDjRD7CUv2f2iwvuexw1CRTq6orbLZ0KzUpIOxOF+kuCYcLK30WtgswdgtII+q7+4PF2LLTkgtsb+xivu+5UCqZhO46Q7/bFxLspAzI3g09E0MK0oqLWhY5J6jT3xUTJxxa0K2HLqP8AgjT2nJlAEbRl1jMdRiit1lGQJP2SfyLzHQfbELiMm16ljv6Rti+4MXwZChLUXkKOiSeQTv8AN3RlloIGZUnWCGUnp74VJn0w5pUW7c33s9YrG3GpzxmUdc8aR56fST3wXjSPPT6Se+K3g/PTMkhwCU0yGrL2RacQnzR2CNku5ths1dE+NI89PpJ74HjSPPT6Se+FcSnzU9ggcQnzR2CGThPhQWDec0ggjDLqC/8ApjZFBdkxAWrjGbAoBxiAVRizHfqjQeFFLXpNamjLy/DEUdgvJKEYVywvSxZI1hIZ1JJ+q3QokVYxRJiBZEs7lWiTUqQMSXUNHMJJbbSkMpNkeuMCldImpLkDKg93TAkXzLTKCDJSohJGI4SMRCBiAZyTgepJrSgaJE28QoYxZg2KqilFTMXjA5LVAIoNUAR0KsoWSyikYCApySXJUkgUyLPuyrCwiyYSXUCASQcb1KQEjaoaTatsA3ok/wD5w5d9BLZh9EJYFqOKw4i8ZaseORh0VsQhKi7ZHR87NRqNRGsBtKrJjUGXgODCalTgqxvrFCOvdEW8kSQEmU7kqJDuyQWT0E5scm3w9KveWyQZKThADgS3oliS6Kua1ftrAmXvLwKSmSElSMLjB2cl263OsmAIt0/vEn8WX+dMeljHmm6P3iT+LL/OmPSxhG5b4bPprJVtGbXZpS6xiptklulAnKJKlOrECAEpBSDpMNIkv8Y2fhv+ksv3Jv5kRzq7xL4wca+Crs7+ysOEtLRYZdf2gkEedidwksXOQU79EMpsiGQvjj/pOCoOMWEKYguGxLalAgvmIXaJVlEuhONSQUsSWL1K/tNqhuzqs5Ax6pYGFKSFY2qSocpyA24nJoAfkXTKUzT+USEp1jEkGtWdyza2grPd8slYVaCNIJBxDLRJfS0syKONHOGrOuy4lEhX1cKWUdQxV1jPPdCZvirhsTYw/K5LVFcxvzgB/wCTZQDi0EZPk5NQSGNKZP8AGCl2GVQ+MEUBNQGJJy0qkVz86FTF2N6pUCXfljDpJ5A+7iZ+uI1oVZ2XgFSk4ScbhWNJDamwOz6zXVACLwsiUISUTeMxEunY2T1zZu2PRl1fQSvw0fkEeY49OXV9BK/CR+QQqcSoIwcJMI1Hwnm6ASNZc9EZi2zimSW5SqCLy+puJat2j3++Ki0y9JL/AFEhhtUqvsjFnlutvFjqKizXI52q1nXGguq6MNTFldVkZOQrFkiWBDkXcvRVWi5gsuREKfcNKJBPRGlSIXhhue9MYm7TLyBfqaJ6Z6gO+LqfOlgkKNRmyVKb72EFuuGZ13JUHSaEOCGIIMFhzKVRWuZiFKH2GMxeU9aTkejNxuOuNHetzTUOpGkNYHdFKq0BYwr/ALiOFtxrRMdxBs14JWASWOo7NTK3QrimWSByRUaq7NzD2xXXjdqkHEjpB1KGw74du23OjePdlh6GEdJZrccrLts+Ct54JgB5K6F9R1H4RuxHK7JNZiKj2g7I6Tddq4yUlW0e2O/FfRm5sfVLgGBAaNDO4P4Uj/5Sb92X/tiMm8enJt3y1F1S0KO0oST2kQn5Jk8zL9WjugJ5lixF/LdGJiEKSpgSHKHFS9M9XU0eifkqTzMv1aO6C+SZPMy/Vo7oNh56VwlmkAOA2TODygrMF9WecEeEUzVhFXoCBygpmfJx163j0N8kyeZl+rR3QPkmTzUv1aO6DYeZiRuG6A8emFXVJ5mX6tHdCfkqTzMv1aO6DZ6edLoP7RJ/Fl/nTHpYxFF1yealv+GjuiVBs9OX+GaeET7IogFkzSxZjpI2xhBf6HfiUPuKRt2J2FqNrePRsySlXKSD0gH3wnxVHmI9FPdBtLznOvqWog8SlICwpgUigSzPhrVjXZvhf/8AQIxEiSlNFBLFAIxAAh8NRnvrQiPRPiqPMR6Ke6C8VR5iPRT3QbDzpIv5KEBKZaQQkB9CpSkpc6OWkTtcmrUhNqvlCkgIlIQaVGEmisWzXHo3xVHmJ9FPdA8VR5iPRT3QbDzzM4RIUSpUlJUQty6alZfEdGrU7IQq/ZZUVcSklSnLlJBHGFZDBIZwcJO6PRPiqPMT6Ke6Iq5CUzCeKcFCQ4lghwpb6t4g2Hna8LxRMFEBBBUaFIDKORAFddXj0fdX0Er8JH5BDbo5k+q/tDotf2F+gYWzSIROWwJ2CGvG/sL9AxDvW8GlKZK3NOQdcLK6hzuqSfpKG8+8/wB4r7baQbQlA2k9tH7A0Tpc9lEsrRHmq1BopLDPx2nEyjn9U7WjD3t6OLbSEskQ8mIkm0huSv0Fd0PWW1hZUAlYwEAlSSkHEH0SeVHSOdqQkQ6BDYhQXFRzqDKtKZRUlbpUVqIOFRx4iVDCQC6gKNno7GhyySyEVGF1KUE+aFKJAOw1y3wdqXpyvvn/AGpkPKXFUsZdkKjNcIeDgmOuXRY1aj/eNIowxMVSOVm3fC2OXzpxSFIUNxTrD0JHdqaI1osIBC0Gm0V6iNfvjY3/AHOJy3TorSl32klkg9QV7IyelLWUkMdaPinujjq4u3VPXfP6waEjZ3gxveBltdKpZzFfg8c+Epjxkug+sPiRF7wWvDDapZyxOgjVWqfjHXC6sZ+THcsdMgQQMB42sA4DxlOFXhDlWGcmVMlTFlSAt0lLMSQ1Tuim8tVn5id2y/1Qw6HABjnZ8NNn5id2y/1Qflos+fi87+n3wtB0R4Ec68tNn5id2y/1QPLVZ+Yndsv9UMOhqgo56fDRZ+Yndsv9UF5Z7PzE7+n+qBTocCMBZvDDIWtKBJnAqUlILy20iBWu+N/CGzsCABBtugIUJheGEtugAoOA26A26AAIKDaA0AFAaBAEACKi/wCZyE7VCLeM5fk754DYPg/dHLlusXXin6kC3z+LkzF9Q6zFBwUnuodD9pifwvW1kAGZqeoRTcBi5UdjDseMsbsY6LZ10h+IdnLZwi0X5JlviWHAchLqUw2pTUR0jnVkBBNEOxX3KmjRWH80kYg20AxK4yKR2YtQ0pX3z/tTIeivtluGNITp8W61hJSSlOBaa1zcmmdDE2XNBAIIINQRUHrhiFKEMTEw6u0pGZA64ob14VykhSZZxramEpCXLsColnoT1b4lRwZKV5yi3QnRHufrjM8JLJjTiTRScj8DGjVaUFDIIIAYV2CKa0B3haX6MpYb1AUytFQoX1/AxNmIaYiZKySUrLOySkg+3SHXFHe6cM8gCj9MLlrnEEJVho+AawKsd8P5NeHOZXLp3uRMxJBGsA9oeFxWcHLTxlkkqGuWn3N8IsnjTLuMlnbjfhk/fpf4CfzqjD2dOkCxZJBUQHYAhzG48Mf79L/AT+dUYqx21UokpaoaofW4LZOCBnFoXq7aWxmxukEhyli4UMSjRwWWM8iYZRfJo1m0dEFIScJKdwG49kQRfsxwdGjMGoGKDk//AK0579sS5F6WmcFBISXASSyQo50FanM9sAIXasaVgSdIMoDA2FAJWtRLaww90Om8SlL+LHlE4lJBoFAqTyGAwsnd1w69r40lQQFHCklRSyWcBTPQaStxeG7Zb7VLClLASFhno7LFAkO+SD7YARZ7cpKQFWfFhRgClJZmA1kfZPbSIt8T8ZB4soblEpbSUAWyG81rUwQv6btGvV5xc+2EWi+Zi5ZQojCS+VXzzgBF0/vEn8WX+dMeljHmm6f3iT+LL/OmPSxhU3MfDRa1omWbAtSXRNfCpSXZSM2Mc68etGHFxk3CSwPGLqdgrWOgeG/6Sy/cm/mRGEue2zUnDKSFEOqtS2FjhBLCh1VghGPlKfzs305nfBrt1oBYzJwNKY168tcWsy0WnCxQlIDJYFirGShgUqzderIwqXarWA2BnKSHorRJWlILu2cMKk2y0YcXGTsJJAONeaWcZ6nHbBJt1oLtMnFqnTmUbbXeItJKbSkUQllFZCXLOopcJYscwdYY11QiXOtKCU4QFKK5mkqtCCoDS1lLNrgCuTbrQXaZOLBzpzKAkAHPJyO2Ei8p7txs19mNb++LlNttJDCWjRwpwpJepCgwCtIUFdW6BPvK0oS6kJATU+cGWQQS7kHRBz0Ql94EK5bzmm0yQZswgzZYI4xfnjMPHo2PNVyl7XJO2cj84j0qYVAGMfeU17Qo7yB2AfAxriYx9orOPST2mkZ+a+GngnlXcLvogPs/ERH4DXfhlqVrKj7IsL7lY1hJ80e+BwbtiEoCSSDiUci1Du3ERlx81u6mKTa7OjjUKmF0HRKS7PhOHW2EnURm3RBWy/bMgYGB+ylL+wZQd/WUzZZEnEVFjRCtRB0SQwNKPGXsnB7jGVNClAp0UgBKMRHKIJ0q7Y0TtxupNzslN52diCKJUoBxyQFEjIuKERc3EvHM0lEoKXSgrWQxLAKdTFmdmpiMZ6w8DpvHAKlIEpKsSaJC30XxrGYDFm86Luy3DPRaSZaUiWxqVEh3fYK02VeHljrwnHL553NNVbbGhkaIAxpSw0QUqUHSQlnSdhpFff0xCEkjQWQWUnRL7dFn64dvBawBjGMlGiJZUnAtwAs10s6a9EsC8Z7hPKnTFsjAtkYgQ4CnFC1enOJvgYatUM+90luPUok1AdSksathL1G/tifdl+WQKJUXASEjEKVqd3m9kNSeB61WY45ZMxwWcGgyBBIfVQdUV1k4JEBZtAwqViIIQpIBJGEJYPRj2tWLmE1vZZZ5S6kaO8J1nXLJQlD0YpCeU4wjKodhC5KBhCRXCAH6IyV02RZncW6WSQSrkvQsSDrdo20mxYE5g73iPF06XubYHhRIwzH1kv8A9RJuUBbKLYkZnaljWFcM0vOSkZsD2xGuRBCiNRQQe3/uKyvTnhO9uqeDye9gljzSodTuPfGljOcCZGCzBO4HtcfCNFHXju4zZ9ZVj+GHg8FvnpmmeZeFARh4vHkSXfENsUXkUH8UfUj/AJI6c8NzrQlPKUB0n4R0RpzGR4GQoP40RVQ+hH1VFPn7omWXwRqlhQRbCMYY/MB+r5yh3xvrCdDpUs5NQzFEUO4gxIgGnOU+CWYC4tywdolNt/8AZvPbCZngfUoMq2rIYCsrUHb/AFN57Y6Q8HC2NOYeRMfxR9SP+SB5FB/FH1I/5I6fAhjTmtk8DYRMQvxonAtKm4kB8KgWfHujpUCBANOWeG/6Sy/cm/mlxzez2pcskoUUkhi2sbI6/wCFLgnabYuQbOgLCEzAp1oSxUUEcoh8jGG8lt4cyPWyv1QJVt3WWdPQWmsMQYF2cEKJJ1ZuBmSIkTLBPIC/GAWapKqE4iWpUDEqutzsiWPBbePMj1sr9UF5L7x5ketlfqhhDRYpwAaeGABDFWixbWPs6tghCrtn4pY40HGV4W1A8pRAGtumJ/kuvDmR62V+qB5L7x5ketlfqgCDNu20JCpnGhwAaEuS7AJpXLMU1RVzLzmKQUKU4Jc5Vq7dD1aNLM8Gt5KYGU4SGA46VQZsNKEeS68OZHrZX6oAoLlP7TJ/Fl/nEejzbk/a9BfdHGLr8GtvRPlLVJASmYhRPGyiwCgTTFsjtphU0ZduS31vQX3Rk1Wgcao11fVVqD7I2M7I9EZaaNNXT8Iy83lp4PVEtdpSZ2vIfVV3QngzajhICNJKlAkkJ1vvOuH5oecf81DviFdQwWmanUWUPaD7hGfDy2+mmrQhas1hP3U17VP7orJVzYJswIUSVssBZKg2RCR9XSclvPEWkldIRbFYcMzzC5+4qi+wMr+URo8s96u4hJu+a5ogPrziSRxKXUoqJoBrJOSUjbEq0WsIFaklkpGajsH+UFYrLUgs6i8xbIDZIC8wn+VyTrbVlE6P57eh2JSloExYYrmym1aAZmDnWVdLvFNPtIlWzAoMgvhOoA4aPsxKV0dkaSeGQgCgEyWAOgxmuEErDMSs5Ox16KqF91X6od8Hx491dzbCsh0KBB1KistF1TmJIloAclWZYVoInXbaDLQHrK25mX07Ub9XRlNtM0LUlAII5aqvQHRHWqv8phSHc7OkC6LkEpDrqtWkp9p1dQYdUQL2sstRbCBvAAMXNunsIzdrtNVKOQBPYIIdnXbPz7EFTlEVw6KX+zme2Hk3WEJChrDdZIiNZra5CZanWXKxhBABqFY3pV6NWLWw2MHCkurSfSL5N1ZxGSpf06jZ3JPSlAAdRwookFWonMUGesxZ8ZMOSQneoufRT3wi70sgdXsAES41Yftefn+6o/ipPKWo7hoD2V9sOSrMlPJSAduvrOcOQItAQIECHsBAeBAgAxBwkQqAwgQIEAOwIEBoEhCIW0IaACgQGg23QAUCDaCaAwgQIKCg3aDonojLzuV1/CNNaeSeiMzaOV1H3xk5vLVweDP+sr/NkQ5qsNpB85JHokGJYPzxipv20cXMkKORm4T0KSR72jjj5ad6aez2uJNpUVS1BJYlJA1Z7xl0xTZgEaofXPKUx23orjs5YGTNKcOAkAIBUVjCBpBBdhXNI2A9Ee33ymXaMKxyQcNQHKgnSdTA0cMC+e2JkpMvCBMKQVZAllPqIOb9ERryu8KITOGLUmY2exK9ivYfZD+6ZqXQrbwhATL0FNxiTVqkEMkYSWJrUsA2+KK+eFMtSyCk4QlQY4XLgigeK++LrnY1oQdFCHatCaj8vtinlcGyV6TrUqoG7arYIFSavTd3NeX7MHcFQIAHKJqHSCx31ZtcTLGgoBJShBwJGGXlovUlhWrfExWXdIEpNTpMzmjDYNghc62Eg7oWz1N7HeN4/wDUZ6+Jv7NMrygEj+Yge54JajMWdgMMXkp+LljzsR6E0HtMG/VOfZfB67cALI0WcqBDuMwx74ubtmjjKulhrBArXPKGrLMwyj0RZ3TJYg7S3sjlaJ011impKRhIPQQfdEiIqbKggOkHewftzhQsjcla0/zYh2KeNuPh5+XlIg4jNMGtKukFJ7Q49kA2lQ5SFdKSFD4H2QySYDwlCwQCMiAR0GsHABvBwUCGBiDghBw4AgQIEBuZeGa2TETLMJa1odMxwlSkvpIZ2zjn3jlrxYOMnYhq4xdGDl6sKAxu/Dd9LZfuTfzIjIeMWlSAUJSyx9UqdlJbNStJTVeppm0VEK9V6WkFjNng7CuYD2PBG9rRzs71i++LRF42kg6CFDGQQ4JxJKSfrvrYN5xA1MS7RapstWgkpmsS2YCSFPVWiDieuwnfAFYb1tHOzvTmauuFLvG0hnmTg7NpzKvlr1xam12sUMtJ+kAUWI0lnEysbGqiBtG3OETp9qJBMsOhWIaSjkGocZzeoBcs2qAK1V5WkZzZwoDy5mRyOcJ+VrRzs7NvpJmezPOLWRa7UFFPFJcAODoskgUSSpgCEZVqN0InWu1KCfmgwWFpFXdikJJKsRLO/wBYZuA0AN3VeFoFos+OZNAXMQzzF6Q4wJNHycEdUehSY88SZy1W6SJjYkzZY0S4YrC6Fy/Lzftzj0MqJpw1P5J6IzNo5RjS2jknojM2g6R6D7Yyc3lr4fCKpXzvX8IpOHckqs4bNKn/APkkHti3mqaZur8IhX5MStGEaT0o6tR1jfHLHy0ZeC+CV7ifJSTmzEbxGjsjGhjl3Bu0KkTFAckqapy2GnTG+sqioglfogD2lz7o6XWy7s2dvHg+VFS0TlSipOFVAQzk66DMxXItc7FxRmmc6TycCgUhgXxJwvXJ3jRixpaoxHaolR/+niBbFqQXEVjZFYWb7ig+VJstK0FM0rVQKMtRIZISC9XyfZFejxlIZIUnepKQN1VEqIAYVi+n8JlihQeyKyfeC5hqCN0VbHfWEnhCk3fapqhxk5LAvhwhus9eyNDa0JkWUId1N7Ts3QzdsrCCVdfdEK32zjJjkslMcrduHRJliXLD8o1PSf7RS3XaOOnqX9UaKega+suYj8Ir5JGBOaqdAyiXcdn4qT9o0A3mHeoje8v9LaUpy21UaOyJbDGeuqQ69wYfGNGQwpqT7WMcLe13w0souB0CHYjWJboHREh434Xp52U1TE+8ZSCy5ktBzZS0pLbWJhibfUjCfnpWR/1UbOmOT+Fwf+QH4KPeqMThjppG3o2y3xICEDjpVEpH0qNSRvh35akc/K9ajvjz0q5l4cQAIwpVQ6lgkZsDRJdnbqLA3HNY/N62aj5EuA+VM9eqDQ29CfLUjn5XrUd8H8tyOfletR3x53XdM0AlUsgAOSQwZ2eu+DRdE0u0t2Z+TRw+lWlNsPQ29Di+5HPyvWo74V8tSOfletl98edxc0wuyASMLgKSSy040kAGuiHplEWZJwllBiMxBobek03zIJYTpRJyAmIfqrEuPNV0p/aJP4sv86Y9LGDR7cs8N/0ll+5N/MiOeS7zmBBQFUoMgWA1B8hHWfClwVtNsXINnl4whMwK0kpYqKCOUdxjC+TC8OY/qS++CJUUm3zlLYLOJat1Sphs3DsEW0q7J7iXxwCaJIDlkksCzV5HSG1CJHkwvDmP6kvvgvJpePM/1EfqhhDTY7RMQF8aGwlVSzVBZ2Y1U9Mt0OS7rnqcccM6Zs+LSJJFNe86olq8HV5FISZRwpdhxiGGLNtLXCPJpeHM/wBRH6oAprdNmy16Ux1KAJUMqAgVapY+2GflWbzitWzV1Z79euL4+DO8OZ/qS/1QPJleHMf1JffAFNdcwrtckqqTOlvlXSSMuiPRBsEvm0einujjN1+Dm3InylqkslMxCicaMkqBOuO2kwqcQ59hl4T82jLzU90ZebZkYjoJyP1RGttStE9EZWYNJXR3xj5r218M6RF2ZGPkp9EboF70Q+pJSep2PshSlVhy85eKUobUxwjTWVslhdah1eiWf3Rb3dazLVgV1GIl2q+dH2gntZj7QYubwuzGlxmNcUr0X9gtAUIlqlp1xibBeqpRwrpv1Rdpv0R0xqLj2tJ0pBHJT2CKq0WZIOUMz72GYMVE++C+dILVSHbztWEMIzNvvAJTT/swq8r1c/CIMqxqUcSuoRJVEu6wmZNK1av8Ye6NSmV9UcrX9l9XS0RZEoyxojS9gfXvVs2Zxf3Jd2DCk1U2NZPx6/dCyy2mTSbd9kwBtlPZ/eLEphEhFHOtzEqWj3f3jkdTruVoxNiBYKRNeNvF4YuXy454Wz+3j8FHvVGekXAtaUqSpJBQFHMMcIVh2OxptaNB4W/38fgo96oxgWdp7Y0zw4LhFmnhWBMwAS8OQYJxIUpyyc8Lua5ipiX4laiRjmgPi1Aq0ThGjhdny2Z0jOBZ2ntMWN1WITQsrmKQEsSXoAo1UXNdjCAJMyXaFISrjcQUlIYvQTQhBS5TSmEZ1rviSbFaEhxOSByho1K0yhM5OF30QHOwExFl3fIxhJnkpCg4xJAIxEMC7BhV99M4j2+zS0pdE4rUcJZw1QcWt3yG2sAT0WCehZBmy3BDguQeKCQHKUvksDME1iMu4Ji1uVoKlEkuSKu6jlk56d0VBWdp7YAWdp7YAmXbLw2qWDqnIFKikwCkekzHmm6f3iT+LL/OmPSxhU4dgQIEIBDUCBAcFAgQIDCCeBAhACYhW68kyxXPUIECOedsi8JLVfKty5jksA1B3mK2byj1e4wcCMmV22YyRBmHS6vjDk1dD0fAwcCIdGfxYZyNhHxjZyaoG8QUCKh3wqrzu0F4ztps65fJURu1QIEOiVXTbfMGbdgiHNtK1Zn4QIEVCSLvu/EXMXfirFIGZy2DaTAgRNprezWFIIGpIxHb0++Jt1oJlrmHlTFU3JyA7PjAgRFSnqQyT933mJKE6XQPhAgQoR6xnPpiWkwcCNnF4Y+XyxHDTwfTLbaRNRNQgYEpZQUTok1p0xQ+Ruf/ABEr0VwIEd9uOg8jc7+IleiuB5G5/wDESvRXAgQfNRqB5Gp38RK9FcH5Gp/8RK9FcFAh7Gih4GZ/8RK9FcDyLz/4iV6MyBAg2NH7F4HpyJqFm0SiErSpglf1VAt7I6s8CBAN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QAAAQABAAD/2wCEAAkGBhQQEBQUEBQUFBQUFRUUFhQWFBQVFhYUFBUVFBUVFBUXHCceFxojGRQVIC8gIycpLCwsFx4xNTAqNSYrLCkBCQoKDQwOFA8PFCkcFBwpKSkpKSkpKSkpKSkpKSwpKSwpKSkpKSkpKSkpKSkpKSkpKSkpKSkpKSkpLCkpKSksLP/AABEIAOEA4AMBIgACEQEDEQH/xAAcAAABBQEBAQAAAAAAAAAAAAAAAQQFBgcDAgj/xABIEAACAQMCAwQHBAcFBgYDAAABAgMABBESIQUTMQYiQVEHIzJhcYGRFDNCUhVDU2KTodEkgrGy8DRUZHKSwURjc8Lh8RYXJf/EABgBAQEBAQEAAAAAAAAAAAAAAAABAgME/8QAGxEBAQEAAwEBAAAAAAAAAAAAAAERAiExQWH/2gAMAwEAAhEDEQA/ANwxSYpaKBMUYpaKBNI8hSaB5D6UaT516AoOMjIpUNpBY6VBxuQpbA8zpVj8jXh5YgWBKAoods6RpU6sM2eg7jb/ALpqr9tbaae4gS2JEkEct4v5WljMaRRsfJtUin3E1VOIQXMheaVHP26JLl7fG/ItLmNvsw/eNs5JB6nUPGg0Cw7UWVxII4pYmc+yMY14/ZkgB/7uaLftNYyS8pZYTIWKBDgEsCQVGQMnIOwqC7Q8cgv4Ft7LMlwZITGBHIv2cxyKxlkLKOVpUHY7noAc1ER38cvDZrJUeW6ea7EUQjfKO1zK0UpcjTGFyras7YoLtxPj9nbPomeNXxq0BdTBfzMqglR7zin9ryZUV4+W6MMqyhSpHuIqp8F4nHw6S5S+JSWWdpRMY3KzxsFCaXUHJUDTo6jGw3qT7FW7BLiTltFFNcvLDEw0ssbKgLFD7GtlZ9Phq99B3s+0djPJyo5YGkyQE7uSR1ABHePwpU49YtNyBJAZdZj5eBq1jIK9OuxqkQ3sc3CvscStJdmSXloqPmKQ3LukrPjEYUENqz7vGpHsvdaLueNrx42a+ucWvLjIkzITnWULDV12bwoLtcQwxozusaqoLMzKoAVRkknHQAGvMscClAyxAyEhAVXvEKWwu250gn4A1Xu30skwis4EMhmPMmUOqf2aJlLqXOy62Krny1VV44nuY7Gyuw6S215yX0v3xH9lnkt5VkXbIXT3h+KP5URf768tICRMYEKpzSGCjEeoJrO3TUwGfM0cLvbO6BNu1vLp9rRy2Iz01Abis57XxXStOLsa9FhoW4UYWdfttswYqPYcA95fPcbEVP3/AB23kvYrq1OqO1iuGurhFIQwmPuQ6yAJHMgUhRnGD50FxW0gYsAkRKEBgFTKkgMARjbYg/OmnDbyyuSRbtbSlfaCctioPTIG4qndnJrm1u1lu4pI14gSsjO8bKLglpLdVVWJQCPMWGAyQvwrj6MlYy2xudKlbI/ZQqYEsUjq0pdyctIjKo04AAbIznYNG/RcP7KP/oT+lJ+iYf2MX8NP6U7oopoeEQ/sYv4af0pP0PB+xi/hp/SnlFAz/Q8H7GL+Gn9KT9CQfsIf4Sf0p7RQMv0Hb/sIf4Sf0pP0Fb/sIf4Uf9KfUUBRSUtSUFFFFUFFFFAUmKWigMUUUUBRRRQFFFFB5K0uKKAKgNNGmloqjyVz1pdNLRQFFFFAUUUUBRRRQFFFFAgpaSlqQFFFFUFFFFAUUUUBRRXmRsAk+AJ+m9BB8f7RLEJI1JEnLBDjBCs5ZRnyI053HiKnqzDivEFf7S5D4dHYEI7AaZNtRUEKRv1rS4X1qrD8QDfUZoOlVG49IkMczxsNxIyKQeoRxExPwdZfko86tU0oRSzdFBY/ADJr544ZO0hWRtedJYf2VpQTK00pKkeBMg3+eNtw2mx7WpPNFGmMuZQy97ICKGUg7dQRtjz8s1YayjsVear22BTSQZtTFSmomKQABMY2EZycnw+A1eoIvtLxQ29u7J94w0RA43lYHT8hux9ymnPDL5ZYwVJJXutlWU612bZgD1Bqq+ke+KG3QeP2mQ/CO3ZMdQf1/nT7sRfh0kjxjQ7MMJpUh2bpuSTkH+VBZxS0mKKoWiiigQClooqSYCiiiqCiikJoOcMuoA+4V1rzilArMC0UUVoFFFFAUmKWkoFqvds+OC3t2AK63WQYyoYLypX1AMy+KYz7+hO1eu0valbVG0gu66chV1kZZBgrrU5w4PXxzWUPd6lIKyDVjPqtI70FxGcb7d5h0oOs0gInBKnAkQZMOQGaY7EsfLO1bNwo5t4v/Tj/AMgrCDedyc5Y5OrBYjYxTN0H/MPrW92UWiNF/Kir9FAoiudqr9kjv/JLDUu/4n+0qf8AIv1rFbDhsehNcWrKpk6QM5C530Nnx3rXPSU+LS/I6/Y4wfcDM4Gfq30rHYIEwCVX2Sc8qMHb3gZNUWv0axheJQoilV9a5GBjIilXOdA8HXb/AENurE/RFADxN9P6uCRvADLmFRsNvzb1teqpRnXpCVnvYwCfV2zdAx/2hzGehGPuxXjsPeMLlSxbDjBJz3tQJUEEnxIP1pt6QbwLf4YAg28Jyc+Fw3kwPn4/1ELwiZVZO6Rum6sUPdZRsZNQzvRW2UU3sLoSxh1zg+eM+W+CR9DTioFoooqgopMUtAUUlLQJS0mKWoPAr0K4M3vrpGaxxo6UUUV0BRSCloCq72v4lyVjIJz3yAGkXOlc7lJE2+OfhU/M+lSeuATj4DNZD2h42LqXXr6iQKmpioGgaRhW2Jzvtvt8gi+KcTZzIXbVrkiG7g52BGdUh8FWm0DqGjyI9ymfuP8AeSvkfAnr4e6m0kZOn3yW+e6x6w58TvXqIsGQkgYXOSqqO7ds3VmH5fE1UdeDwCbCLpDubVV9k5ZowvQKPMk7+B67mvoAVmPo47LuZI7h/u4wCvskPKsbQq8ekkFAkkg1Z3JGOladUVXfSBZ8zhd4ANzA7e86BrH+WsIspwcdN1GOo2PzHlX0rcQCRGRhlWBUjzDDBH0NfOMUYgaaBx3rXUjHJ/VySjIHlpI8fCqL96HLDMl5Pj9lECMb41SsNuuA0fn/AE07TkVX/R9wY23D4lkGJJMzSbYw0ve04HTSuhf7tWMCs31Ga+k2ApcRyA6dduyZyQcwyLJp2I6iUn+5VfSRwdtDYeXGoodwIyPbPnWo9rOAG8g0odMiEshOwJKNGyMcEhWR2UkdMg74wcpv2MbaZH5bc2TUsgQFC4QYYMf59D1BIINWDUuyUJCMSiJvjISMM2Mb6o2KkbmrBUb2fkDW8ZEfLyPZ7uCepZSpIKsdwfI9BUiKilpKKQrQLmjFeSma9YqdgAoJopMUCgUtJiloGOnIFdhTYPTDifDrmRswXZhG3d+zxS4+bEGuUq2Jtd664rO7uz40pPLuYnGeumBGx4EhosD4ZNMLhO0SqSrK/kAbPV/NAK7RlqdNZuJxISryIrDwLAHz2z1rEeIekXi1t3bkyxMB+OKBAT+6DD3v7pNRX/7X4oxA5538Fihz44GyHfp9a1g1LtV20BQC3kK5OJAU74AKdGLBdw2PHrWb2/fZVUE95hgCMddC4GM0zsu0/Erpyq3B1N3m1mCMYIAyxcBQPVL8dNXvhfCSsYN5eRXjMS5h56rbozZILrGOZc5J2UDST4dCAr0HZ/mMqojuVeLWEaIhAkelhI/sx7+DkfOtD7N+j6OIiScKzBQojBLRjDFwz5wJWyc+yFGBhcjVU7wS8QqsSq6lVzg201vHtgHlq6gKuTsoJPx3NStRSAUtFJQLWVdoOwJn48rLHmCYRzzN0A5Rwy+8uUQY/fNarTUcQQzmEMNYQSFcjIUtpBK9cHB391A4xRigikrNC1G8a4DFcgF0zInsSKQsi+5XPh+62VPiKkq8sKkFd4Nx3l4hmI0grGkoj5WljssVxF+pc7YOyPnu4yAbJTLiHC1lBOF16SuWUMrKescgPtxnxX5jB3qo8a4bcRrpteISWrLssMwDwH8qpPJHqx8S2OmNq2i+UVhfEu1PaC0LLMJdvxi2jkQ+8SJGVx86i4/S1xXBIlVtO7eph2Gcb4UVFfRFJXz5H6bOIg95oPnEP+zCrZwntZx64QvFaxFc4BeLlHOAfZkmUkYI3xj37VBrGKSqhbRcaZVLvYITgsvLmJX3ZBIJ+GRVk4ZDMq/2h1dj+RdKj4E7mgeUtFFWCNRBXZBXCGumquEarpy67IK8Ljxr1XSVmlmhVwVcBlPVWAII8iDsaoPFuxkkE7tZW0LxSIVCpy4mjygUoVYgMjEHJBBxK+xwtaAor1W4ih3V5IEk+0WUob7RHOp5aT6ljeN2j1IThgEdUJwCNPskkVLTdq+HSlGkmj5kbakVwyzI3TCxkCQE9CMb5xvVmoxVVAp22ttSrKZINerSbiN7dSFOMhpQAc+A679BT2TtLaqMtcQb9PWoc/AA7/KpB4wwwQCPI71zjskVtSoik+IVQfqBQRU/GZphixi1ZH304kiiHwUrzJT47AL+9UCnZPiUk3MuLy3fHsxm15ka757qFl0n37nbrV4xQTQRkVpdEYlnjHnyYCpPwMkjgfSm0nYq1MhlMbc47mcSzLKdgu8iuG6AbZwMdKnaQigjH4AD0muQOmBO/wDmOW+hqLuuwiuSRd8QQ+a3chx8A2as+aAaiK5w/hF3aE4na8jOMpMSswx+zlzpY+5lGdu8KeHtRAHCSkxEgfejl97funPw9r2T4E1MUhFFNLm50LrUM67exhjjxYDI1fAZPkDTeYR31uyxytoful4mwwwRqXP4TsQQRncgiux4Fbk5MEJJ8eVH/SvEnAYSchNB6ZiZoSR5ExFSR8aIrnaPgdrbQwxwRokjSxKgBYF0DqZucwYM8axh2YsdiAeuKqfFOzcFzcTCztCea2lH5bhCFhkUTB2GnSZ3jbIyMW+dy6htPt+z8CEkRqWOMs+ZHONxl5CW2+NSGKKi+E9mbe2RUhhiXT4iNQSfEk4zkn31KYopagQCjFLRVwFFFFURCE11TrSiKvQjxXljddRXvrXMb0oOK3KzXRR766A1zU10FdJULilpBS1sFFFFAVEXnCnaZ5FKjKwqucdY5HZycqSO62Bg+efA1L0UFb4fb3bKCzFTldQZj4GFu73NsqJQfDLbEgDD/h9rOrrzHDII8HvEkyYj726gDcSdMbMPgJWigirPh0iTvIzKVlGWXfZlYiMrsP1ZAOfFVqT016oqBKKMUhFUeqKSloCkApaKgMUUUVQlLRRQFFFFAyKV75e1euXScuvLGwgxQyV7C++uNlLzIkbprUN8AwyP8a0j3gilz768SMEDM5AVQWJPQKBkk/AA1EcR40q27E5SUp7GljpLKG0k406gp6Zq8bqWLAorw84BA820/PSW/wABWQPcFmA0Pu4XYtuNQU7CQe+uXD5zq1oJFK5kBGrbacDGqf8Ad/149oy2mioTs/xzmjQ/tqMEnQM4AzkCRjnzJp/fTleWwPd5iqw8w/qx9HZD8jVU8pCaWq7xzixguY9QLJoaUKAeqB0kOQDjaVOu21BYqKacK4kLiJZFBUMAcMMEZAOD4HYjpTugKTFLRQIRRilpKAxS0z4VMXj7xyQ8iE+9JGT/ANopxNKEUs3RQWPwAyagWSUKMkgbgb+bEKB8yQPnTLh3GFndlUYwiPnIPtlgVI8CGRh41n992rkmIUysNGkEpoUGRJYiW+9GcHPXY77Ypt2K4u/6QSMSsyuTq1eIVbzA2cjGtlOPP4DNGs15dwBknA/pvXqs79InGSlzFHqIwImAGdnaZjq2I30QsPgx6UF54fxaK41clw+klWx1BDMu4+Kt9Kd1mXox4z6xxM7l5UBXVzCMia4dwMkj8YP199abmgKKKKDk3SqxwjtkJ51idRHqDae9nLAqANwDvqONvCunbHjAiRYwyFnJypAY6VRnBI5iYBKYzv8ACsulBXBUgd0YPLI6zEbYJ8E61xnHpptPFn0wtp9psRr/AM8hEa/QsD8q6wSKMonSMKp8h3chc+enSfmPOqbwPjs90FTAMkTZDOWwXKHSzjlpgKpkOBnvaN981cbSyEaYzkklmbxZ2OWY/E+HgMDoKmYiE7a8T5cIRcEvqYjf7uEa2yADkFuWmMfjrP8Ai12SrF0JLNcuTohydCSY3+zA9ME7+Ge6ekx244rm4kCkMFj5OBJEMFSWfZlbxbB6ex7qq3FrxDgaCPVzb8y2O7RygHKwj/XTGxG+MHcIS49S2AzdVg8Jbo75t/KPy/CfDAHrhNu+k+pY4QjOiJuhm/4RvP8Al16YaTXCZPdH4z1hOP8Abz4QfvL9PDK6HVjySGyqn28Zx+ZvKzb83u+XStxEpdiRQ3qpACXB9UMbJMvhaL44+nh1HjhfEpCxCM4BMvdOsKAiLJsvLCZGD/8AFMb6GPqEHtt01AY5qD/ch+f+fQbA8uy0iiS2eQoqCYFssuWBWYKqjlAnLogJDdD79qjcqovpQjBWHJAOmcDIz4RH8y+IXz+FXW1m1orYxqVWwfDIBx/OqL6UsarYHqVucE6AAFRH6uwGcooxnO/yoplwPjP2QNy1i6EE9MnVIBkiQ5wIjj4nz30Lhd0ZYY3bGXUMcZxk+WaxiCDWZcYPefobXwjmPQSHxfwz/hWvdmlxaQ5/IPLxyfDb6bUEnRRSUHC+vVhQs5wBn5kAnH8jWddu+0jSyKkTYjR09zGQmZC2R3lxgY3HWnnbrtBr9Uo7ql98gZZUnXIPl3T9KqnG7/VI7HVnnMfvAPZnVx4eUlBaPQ1x97i3nWVizJLrBYksVkHiSSTgod/fVu7VvixuTnHqJRnpjKMPrvWXeiC9K3xj3CvbucZyNSmHB+OlWrQvSIf/AOdLvjL24yemDcRA52O2M+BoM8tJDymKSNuWYd9VHecONhPn8NdeyyseKQ5bOJZPxZ6C5/8ANb8x8+vzLWC6AgH3e6Jne366JP8Ahieo8/r4SfYiya4vhIgASKWWR2HL9kmQIoKxLuXB28lOwBFBrVYr2y4gJeKylS3qnVNs4zDA+cY/elb+dbNPLoVmPRQWPwAyetYHIG58zOMs5uZDlovadZDjcHoR0+mKCT4HeGJ4mUyDQSdlIOlZlyM56EMwOfP31sfDrvmxq2+6qdxjqAcj61j9hgMcgDCTeMf5UYfg+FaH2QvWYuGyVJbQcgqFjYKMYAG4cbj8lBZ6KKKDHeNdoo5GQat0LA6pJvFYh+skJxiU/Q1XkbmgYXUArElQW2Uk528PWCnXC1J5YAkwzeUm2Hsx0Mnu/wAPlbewfZoTBZW3iRgwBAGqWNidPtMcKwjYjbvJjB3rPgs/Yvs0LW2TI0yPrkfbGDKVIUjzVURfkfOrBI2kEk7AEn4DevYFQ3a8SfZJOVg9x1cHPsOjIW2BPdLBzgEkKRvmsZqstt3Mqs7yAlgXOJsAs0UshIHkW3+fvrlxEIM6pF9gjvTDqY7rpkeYUbefv298h4QVJjUBQPv4WBAglUEHSM5AOD7x5iome+1cw619rA0zQA7LcDY6wSO8fdv5kVsSFxLDh/WwHuv+vjOfV8Qxj1P/ACfNk/MNLyyitzrBa1O8m7TQ9DIgyPUb7E4qEacBGJkc5Vv/ABEJ/V3nXFyM+0P+o9dQD97TiKKznmMBl+sw8ZEPUX4/7/PqCHHFLW2X2TadWP3sGT6628oR4F/lq8AQevY61+0iG2YqySDBA3wiSTSMcrjBwpAzndh8Ki7y/Vx7WcZx65s9bc9PtjflPXy8wCtk9Ehzc4GDoglOrWWxqmUaSOYwGxz0B+pJ0jXwtQ3azhXPt20nS8ep1PmNLLIh9zxs6+7IPgKmE6b1X+3t08VjI8TaSCik74CysISTjfA5mrb8tRWf2pbTJnJ1GUnKM/UQLsfszj8fn5e7Oo9nVxaW46epj6DH4B4aVx/0j4VkkVowD4TOCcZjnbYva4ySPL/W4rXeBJptYAdiIYhjBGO4vgelUP6ie03GBa2zv3i2lgukaiG0sVJHkCKlqo/pF4cjRu5B1iPrk46Pjb4igpfH5QX9ggmR8jvfilvRsC23ht7qhOLN3ScNnDnYj8ls3n7z/rp1veNQmbKuuOaTtLE23OuT4E+Dqc+8eYppccSV0IEnRD0KnfkWwPRPNT9PrUTPoslP6QTyGoEnOcFZEGOu2SPEdDWudreEfarKaEDJdNh0yVIcAHOxJXHzqpeh/ggWCS5fBeWSSNfdHFI+dX7xcv8AJRWiVFYdGGFuCObHkDYRlRjTcEEd8d0jBHuNWr0b8TYuU1FgWcHITONdw67gk9Sx3Oe/5YNVzj/DORNNGBEAkpVdRwdDRvJGfbXPdZRnzWuvoiyb8jbAiuDhWYjJe2xsWI21NjG+5zQavxyBntplj3doZVUebFGAH1IrH+06iG5nPdAYvhTs6iRJHAZSMjIkU1t9Zb6VOGBJhKNuasatllAJi5oyATnOJF+gqSYK/a8bVXfJAyJQNvzJjwcflq79g+NI8jLryWLaQc5JJZz7UjkjEfy+dZ6e67DWf1n6xfDmDwJqc7N8Vjhug8jEqmtjpd2OwnOwGx6dCcb1RsNFeVbIB869UGM9h+zX2nC6U0YJaTQjYQuCOW2WGtjGBvkBdeQNtWwWlssaKkYCqoAAHQAVknYL0hRWyPHxBnSUuW5hSVsoFVUVurDSF26jfw8dO4P2htrsf2aeOXHUKwLD4r1HzFY70SVFLSE461cFG7X9jyqNLa6tKhme3GphpKvqNsoZdDesY6M6W6AAnfML23eMONRIMpZWDzaXTTIVcYY5BXBHXZvjX0G9wobQT3ipYL4kLgHHnjI+orHu3Xo+LFrzhjDlnLyJGxV43wdZQAjrk5T2gc7YOAn6Kw0kuGGW/WDAkuD+pnztnphz18z4Fsuozc5bTzzu4OGujvzYPKUeLL8SR44xXLvmaMtLKcbBWfWASACCNWVOCdsV2seBMzxfaWeCOQ6g7IxDDb2M7FslQCSFHiRiqLJwywuJnRe+MDmMZTMkaR8mHLyO82FXpuM+GxGANb7KcFighVo9y2pjJoKauYQW0ocaVJRSNt+vicwdr2EsLflRPLNqcqyxSXDKXdVCKSkeMkDYHoD0wauNpexzZ5UiOFODpYMAfIkH3Vm0OBXK7tlljZJAGRhpYHcEHYjFditRPFO09rbPouLiKJ9OvS7hTpyRnfrup2G+xpKjM0tuUJI2A1RsYyTHbknlOq6ssAe8sQb+9Wt8NGIIh5Rp0AH4R0A2Hyr5+4r2sa8vriSFisTuSmAAxUKEBORsTpB7xHWt54FIfssGoknkxZJxknlrnNao68T4otump1lfwCxQyTNn4RqcfE4FZn2w9JFrcxtHElwWII+5OB6uZRtnPtOv0rVg1Vri3YpJslJZUJ8GbmRjffuuC2+/4v6UlGM8S49qnD8iYqZC2CkwO7zvjBc/tB9D78xr8fjIwIiCF0EkbZ5UaZ9rPVCenj8q0fiPo4mAYrEr4O2FVWO+MgLIfjvis7S2NxOltbRLJKz6dDcwYIzq1EMNOMHOeg3rQ2P0QMzWLPuI2lblqRjAAUMep/Fkf3avWKY8D4Ulpbxwx40xqBt4nqzfNiT86f1lWZ+laJo3WRFdhKuDywpZWjypYhuoKT4yOhUZ6029DUQkluZV5mlcRjmacguQW2XYH1S588L5VMekICWZI2Psx6gupRq5jkE7kezyl8D7Xh4uPRbwrkQXG2C9wXxvnSY49IPhnr02xiqLrVH9K/DZJLVZIVDtGWVgSwxHKApYEOoyGCHJOAMk9KvFeJ4Q6srgFWBUg9CCMEH3YNB813F9e6iWijydWwlz7RYtgc8n8RrlBx+4SQs1uH2wQVuSu+sHdJN/vD4+Xvza+1vZD7HJpkWZ43LcqWNgcgAsFkGglX0gjrhsZGNwtIuY4CdEcMruTsGaQeJz3UyWOfIVUfS3Z3iZubaKUroLLkrnOPDfYY6Zxj69akqofoe4DLa2TGZGiM0msRN1VQoUMQQHBOOjE7KMYzir5UVTLn0U2j/iuRjp/aHbHwL5P86iR6GxFOs1reSwupBU8qNsEZ6YK7b7g5zvnNaDY3HNjSTGnWivg9RqUHB+Ga74rEtEEt/dwbTwrcL+1tjpf4tbyN/kdvhXVrtboYhmVTpIeGWMNt0YSREq6kdOuPcal643VhHKAJURwOgdVbHwyNq1opc3LdJGMil4WZY178ol0qrCSDJM8O+pMxvgFCd8U41KrSSxNcSSIIwrqjM7bnWkiqoE0YGk6iC27BTkAVc1UAADYDYAbADyApaChdtbEcVtzHbW8jS6lxNLCYOWAcnDzqGORthQeo8qew5jsRaSWsgkEPK0pEJYWbTpDhxiPGrvHWVOc/GrfijFTBS0tI+8JbKaNJEAkREZxzxqzzeQS06lSuHII7pzgsRXi0vVRYxI91Zlh655Q5UTKAFiWSYNGEOqRgEwDgDbODdyKTFQVT/8lurgutnaEqWxFcznlQldK5kKfeuNWrAVRkAHO+1XuvQs11K819eu8khyxjiVOgwApZjgAAADHhWp4oK1Ns8FH4X6IrCDOElYkKCWnkHs53HLK7nP9MVcVhAAAAAAwANgAOgAG1dglLpq9jgVxSxj312rzpxUTAar3BezMEV7dXMaASOwQtknvECSUgE4XUzLnHinvqw4qncM7UgShTrAb7Q7DQx1SmWI6AdPWNWdTg/hOR0qxVxUYr1VTs+0nMa3J5jnkM5Coy82RuSuhNWEbBZid9sdRg03g7SnD8uZI+/LIkckUsrMvNkUJ3TlBmJz0ONewwuDYOHpMbDQFeumXO5G2qLHskE75/nTb0a9pYgZLdmwzOHQE9WZVQoBqY57gYZ65byqP4zwS84txKQJJyYIoohrKkgLKgmC6M9+XLnO4AAHmM2ThXYiDhkJkQGWUNG8szgFyiMC+gD2ABqOF3OOp2rQsXFOOR2xjEuoGVljTCkhpGYKEB6BjnODjYHyrxe8VKmVEQ64kSXcAh42ZtQjwwy2EcYONyvgahePo0yu2mR4lUSLKLiOO3EagSCTA1cwgjPeUgaQQRtmCm49LK4mt3nEhRPat9UWl8Py2WJGcRkEYZ11hsY1BnACV9IPE45OH3Crq1CGO4Rt1ypcAPG3mDjUNjhx51WPQx2YuOYb6dm0NG0cQZ2ZpAzKSxz0UaMDzO/QbzkXBbiTVCEZojDLboZ1VY0tpRGYtx6xpFwAVYZITdkPW68K4altDHDEMJGoRR7h5+/xqB3RRRQeEXFeq8qK9CscQEUClpK0OJvUDaNQ1DTlepGr2cgdM4P0PlXeoq74LrkeTVhmEIA3wOTJzMbH8RwM9RUZY9lH5WmSQK2ACUX2sAYY5Y75LDbqMdDmrBaK4wXaSZ0MrY64IONyN/mrD4g+VNLDhJilL68gqF0BQoGNO+x3OQxyd+912pOF8H5Du2ssX8MYA9ZJJnqd8ykfACqJKiiioCkpaTFAUUtFQeaKWjFQeWFQ3EeyFvO+tk0yZ1cxCUbVtucbMcBQSQc6V8hibpCKCpv6PbWMEqzx/vM0bqBkZBWZWRgWCnDA4IGnT0rtY9n5o0Itb9tJZi2uGCUB2OpjHoCBM5zpwRvnG+83xSxM8JQHSSUOTnI0ur47pBB7uMg7VDX3Ap2lIWRuWwbB1uChZCgI72SVPf29okdNOaomeFcMECEamdmYvJI5BZ3IALHAAGyqAAAAFAHSnE1wqDLsqjzJAHn1PuB+lQ0vAZmWT+0YZwcHEnc1PM50jX1HMQD3RDptpfXnDmeSORWUOiSJhlLKRLoycAg5BjHxBYeORRwHZS11auUuNWvRluVqznUIc8vVnfOnrvUsRSKuAP8A6/l4UtAgFLRRioEFKRRilpg8CvQoorPBS0goorX1AaKKKn0LRRRWwUUUUBSUUVAtFFFAUhooqBaSiigWkoooCgUUUC0hoorQBS0UVICiii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3671"/>
            <a:ext cx="4695825" cy="349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ubtítulo 2"/>
          <p:cNvSpPr>
            <a:spLocks/>
          </p:cNvSpPr>
          <p:nvPr/>
        </p:nvSpPr>
        <p:spPr bwMode="auto">
          <a:xfrm>
            <a:off x="5118670" y="1712913"/>
            <a:ext cx="41338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Como ocorre o reconhecimento?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Geometricamente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Busca por um modelo semelhante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Proximidade estatística.</a:t>
            </a:r>
          </a:p>
        </p:txBody>
      </p:sp>
    </p:spTree>
    <p:extLst>
      <p:ext uri="{BB962C8B-B14F-4D97-AF65-F5344CB8AC3E}">
        <p14:creationId xmlns:p14="http://schemas.microsoft.com/office/powerpoint/2010/main" val="181385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4518" y="1484313"/>
            <a:ext cx="4681538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BIOMETRIA</a:t>
            </a:r>
          </a:p>
          <a:p>
            <a:pPr>
              <a:spcBef>
                <a:spcPct val="20000"/>
              </a:spcBef>
              <a:buClr>
                <a:srgbClr val="95B3D7"/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Treino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AutoShape 4" descr="data:image/jpeg;base64,/9j/4AAQSkZJRgABAQAAAQABAAD/2wCEAAkGBhQSERQUEhAVFBUUFxoWFRcYGBgUFRUVFBoZFxQYFRgXHiYeFxkjHxUXIC8gIycqLCwtFh8xNTAqNSYrLykBCQoKDgwOGg8PGjUlHyIsLCwpKSkwLCwsLCwsLCwpKSkqLCk1LCwsLCwpLCosKSwsLCwsLCksKiwpKSksKSosLP/AABEIAL4BCQMBIgACEQEDEQH/xAAbAAABBQEBAAAAAAAAAAAAAAABAgMEBQYAB//EAEUQAAECBAIHAwcKBQQCAwAAAAECEQADEiEEMQUTIkFRYXEygZEGQqGxwdHwFBUjNFJTYpKy4QckM3KigqPC8USTQ1Rj/8QAGQEBAAMBAQAAAAAAAAAAAAAAAAIDBAUB/8QAMREAAgICAQEFBwMEAwAAAAAAAAECEQMSBCEUIjFB8AUTUVNhgZEVcbEjMmKhQlLB/9oADAMBAAIRAxEAPwDxTA4cTJqEFVIWtKSqlS6QogE0pdSmd2FzGnR5BVTEUzTqFCctWIKUUCThwkrWBrHCttKaF0bSkh7lqrRWjkLlpNdKzMUCa0o1aUJQpCgk3UVErAbekROx+hJYr/nxNKAoWKDWAsBNBMy4baPSz5wA9N8hQidNlqxD2lKwxCLYpE9yhSVlWrQWGRXdQKQSxMN6Q8jBJkJmzJqgVTsRJ1ZQkKScMUguQsgk15CwbMwnFaORJQsS8VrCFSgFJVRsqVOSqlJUApNkKfdX3mBoVAMxctU1SUgKp2whFTgPMIJZLPdL7jcAwBNw3kilcnBTBNWDjMQcO2rDSykygVPVtA62wYdkxZD+HIK0pGIWHxM7C3k7QVID66kLvh/tr8y9lRWJ0Sg7JxpSkLlISSUlDTK3mACY4Qmgbn2w9MPnQMosVaR7VKS+YC1hBSqpY7L1kcL2gwVflNoD5HNTLr1hKErKwlpSqw4MhbnWy/xsASCws5XoXQUudh8VOXPUg4ZCV0iWFhYXMRKG0Vpp2ljcbA9IRojRkucGm4oSmUEpqppANSlG6gwtu3qDkQ9pHCokSGk4hSjMUUTkhaQkoCZU1CVpSS7KJG8VSy2UAOHyVqkayStc0pkpmzk0avVVroCdsgzBdBqQC9YtYw7pHyRTLdcuZNnSBNVJ1qZQSoqSgr/orWFpsHL5B94Y9L0KhUsFePZIQlbEgkFiVJCK3cAEDiSOLRIl6Dl1Ar0iFqSopNKwXItMSiYVgM7sp2Um44QA4f4fCgzNeaBhkYiooADzJplUVFbBiDtHNiG3xS+UXk6rDYmbJSVTBKCVFdBS6FJSoKIcsnaF3Y24xCxc8pnLKJirKICgoklILDa32AhjXKvtHa7VztPm/GA8C4wegEKwq8RMmLlIDplugK1077uUKgSA7qXkkNmSkFemPJpMiQJhmLQtSwEyZssS5qpZBOtKUrUUB2DKAdwUk3aiKyQA5YZXy324Q5Mxa1BlTFEcCokemAEyZJUWBA6qSkeKiBGh8k/I35ZPRLXiZUkLmJlBlImzFKVlRLCxUkPdTgbg5tGahSVkFwSCN4tAGrwnkGVolEzmVNkz5wIQFSEDDVumbOC2So6s5AtXLzqtC0h5MplYYzlTFy1ko1cqbLCFzUrBKlpCVqKUJtdQAU4YkuBRCcpimoscw9j1G+FrxiyGMxRBzBUSPCALDQ2gxNmKRNmagiWZiAoMqaoAFEtFRSKlPYkgWLOWBvcN/D9KsdLwZxKguZLCy0tK1SllK1qlTgJjJUAjcT2g4BcDIfKVOFVqqFgXLgZWMdLxCkvSpSXzYkP1aAEENAhS1klySScybkwmAOjo6OgDo6OjoA6L/D+SKpiJSpaw8xFTLBTtEzxSkhwQ2GWXNOYighZnKsKjawubDh6T4wBpJnkJMJQETZZ1lITUVIJUUpUbFLhIKwHUzC5YXiHobyb1xxLzGGGlmYoJSVLWy0y9lCikgAqdRU1KQSRuipVill3Wovnc33X4wlM5QNQUQri9753gDYJ/h8EyzMnTzJTrpErbEoMnESjOEwq11JAA7ILkF7G0ZLFygmYtKViYlKiErAICwCQFAKuAc73vCVz1KzUovcuSbiwhuAOjo6OgD0H+GkuSZU4zUyVHWJbWCXcUl2MzIZZejONcZGGdDowjVCphh8gC+YcuWO7pHj2GMvVkLzPYN7Zubf6fh4kjC4YqIExTAO5ISDm4unMel+8cjkcTfI5W/wAHRw8nWCjS/J6rJkYdrowr27Qw32UVNTvfWd9O54cxUnC1KoThGYM4wzOxy38DfhHk2jUyhjZDKBla2VUVszVpqqcAM2b2j1kzMED/AOGQ5t/LMRduf2e+rlGDkYPctdW7RswZfep9EqG0ScN9nCdhLOMN2n26m38Gtlzih8pMZIlYv6KXKKDKlvQlBS4VNfs2diH7o0SpmCBzwagFJy+TXDGo37ub5WgTJmDdgcFkC/8ALNVtuOLPR3AteK8WX3ctqZpi9XaoopmncES+rVmSQlCABkwS4y7RezsHAzhuT5Q4UFbyQUuWeWkkpKWSx80hV3bJuEVumzhvnmUUGVqapL06vUtauog0jnG0M3BA54Mhzb+WYi7c/s99XKOjk5Oii9X1VnmPkSlsunR0ZzE6dwgSRLlkmmxUhIZToZgOIrze7dYrE6dTf6NH5U+6Nsqbggc8GoVJy+TXDGo3/wC3yjpk7BA2+RmyDb5Mz1/SAOX7PqteKe3f4MvjnlH4GW0f5QSBVrZAVbZZKbHnaJOO07hCg6uUa3s8tADE3dhmz5MMucZ/y3GGONXQqUEUy21bUnZNQGrtU7Z8M4pThsMP/lO/Ik7j/wDmLO19/DfHQhJSipU+q+Bhn7Qkpvouj+JpjpxP3Sfyp90NDSyfukfkT7opfJgyxjUdmgVtrCmknVrpKqwE3LZx6jMxGEdVKcC1qXMh2KbuytxDNvfOKORm9zJR1b6WacHPnkTdJGI+dk/dI/In3R3zsn7pH5E+6NziZmCfZOCsAW/l6TYuC5fNoSJ+EKv/AAUpCh/9ckpLv51mt8WjL23/AAZo7VP6GI+dk/dI/In3QfnZP3SPyJ90eiazR3HBf7EUeJ0phJc+YES8ItJ1e6UoABJqo3Au0X8XOs89NWv3Ks/Onhjt0ZncJpSXWK5SKbu6LOxpekOzs7XZ4k6Q0th3CZcpJYmpYlMCOQUb7+HC+cYrD/JyhIW6VecoVNmvkbsU7vNHEszRKC0bRKM1OC/Gmzbtl3zfIRuUF1VP8GJ+1Z2pUvybnC6RkGmtCAHUFbAqZk0HskDzh1MPK0hhQZRCUkF9YFIsn7INKASMnIvnYRiU4bDkqImFmJDmls2DFJKiSBluOdr6f+G/yUYjEiaqUUUjVmdRfa3VtdoqyyWODlTdfQsh7RnOaj0V/X9yzl6Qwau0EoYAEJQ4UpkOUvLJAesXc5GK/GaVlONXKQxSkkFIUQptoE0J3vlb2b0TNHccF/sRW+T8zAagVnCVVzu1qXbXTKc7szNyaOf2643o/VmtZ5xlVoxvzsn7pH5E+6B87J+6R+RPujaadmYDVCg4R9bI7OpenXy68t1LvyeLHWaO44L/AGI87d0vRlnap3XdPO/nZP3SPyJ90d86p+6R+RPuhf8AENWF+VSdVqKNUp6GordVNepvw9G6MkqXJA7SlEgmxZvsgujP3R0cVZIKVPqYsntScJONLoar51T90j8ifdEvROkcPRTNlpBVNWSrV9lFQUL3F9pIFJzBcNGQXJw1RAWojcSSAbb2lki/I8OcIky5acRKALpqQVOQU3UCQ+RABYnIsd0WKK+v4KZe1JtrovszfYzE4RMslKkqWwKBSkvxqZGyfwku1y2UNS9J4cBBMuSajLChSdkAvNUqziwSLW2lNlGjnLwhsk4LPMnDO1QcsxYMDv3+DGl8ZgkGSqWMGsgrcNJIcy1AVhO6pow4uUsk1DVqzVk5U4QcrToyHlRjpKsMEykIqKdspQQXBRmVAXevs2pp3vGIi+8rMSiZi5qpaUJSUItLACHCEhTBNs3ihjsRjr0OFyeS+RJSa8FX+2//AEnYQyqDrHc2Sz2epzYjI0nf0h35PIrKdYW+0Tzysktlnzyh7Qh2FX872RYvzHx3QeLbrbMvva6UV2jpMn5VhQClSDMl6yrskFYqqBAADbr9Y9QOAwurAEjB1FIclOHCgWD5Wd6hlkQdxjAvzHx3QCL7vD9oy5+C8rT3qvX0NGHmLGn3bs9Nw+A0eReTgx/pkh+Nt37GHfm3R33WC8JMeWt08P2gkZZeH7RkfsiXzX6+5p/U18tevseo/NujvusH4SY75t0d91gvCTHlrdPD9o5unh+0efo8vmv19x+qL5a9fY3umpGBlqkqRIwitpYKQmUx+jVTU252jzLywmIVi1mUhCEsjZQAEA0JqYC2bxYqFzl4ftAfmPjujp8bjvDj0cr+pgz8hZZ7VRncLLQe0qnaTf8AC5Cm4nKJycFhrPPPNLZZttEMbp4DtJPEC1BtmPjugPzHx3RZLE34SaILKl5ELyZlSjjZaWSpDK/qUlJVq1M4UKWqaxj1H5HhA/8AL4E3VukZCoo372A5Zl3t52/MfHdBUL7vD9oycjgvNJPeqXrzRpw8xYk1rZ6XhsBgCNuRgklzYCSbbt0PfNujvusF4SY8tbp4ftBAzy8P2jI/ZEvmv19zSvaa+WvX2PUfm3R33WC8JMUeJVgpU+YE4bCLSdX5sshIpNVLBndoxLdPD9o7vHh+0aeL7PeCe+7f0ZRn5yzR10SKjDy5CkJCiUr84uWzXyN2Kd3m/iLMCVKC0bbozVm7Z02GbMH4vui/UeY+O6A/MfHdG33Lt95mX3q+BUqwck1lM3IKKXNOQNIuHUSRkNxztGj/AIXYfDrmz/lCZKgEJp1oQQ9V2r3xEB5j47oT3j47oqy8Z5Mbht4+ZPHyFCalr4eR6l826O+6wXhJjw/TCUjETglqRMXSzUtUWZrM0X4GeXhzHKA/MfHdFPF4L47bc27+JbyOYsyS1qjKx0ap+Y+O6Co8x8DpG/UybmUjo1T8x8d0FJ5j47oajcykX+gE4LUT/lRUJrfQsVs9JZ6UkZtmREt+Y+O6OfmPjuhqeblSjBSVJQ80I2QVHtXJYhgp3BKbMLVZtDh0bIv9OSWDXQLlTG7sWAJzDuMotCipwZiUAhW0QqlNjc0pKmHIExTnDmkqGKTYEtUQSwdgD8eqM7xS/wCxesif/EiTpSUrWEqCgBY5vlEaLfCrJw08kuWRnfzzFRFiVIiy40L2VdfZFhFfoTsq6+yLGLo+BRLxBD2HwxmKpSz3NywtxO7h3iJOjtGaxyV0pBY8SGdVL2cWtzizk4BKFKUl6Smm99qpJN+YD+MWRg2ZsmaME1fWilmYFaVpQQKlM1wQaiwuOdu6LDHaDCU1IW4YkA5lKe0XG9wq3Acc55S9H4V1ZZbEw+sCFS0hwONu42Pri1Yl1Mr5cu615+P5MtHQWy90dGc6JyszAhSs4EAcMjAhQygQAIKszHQVZmAEwRvjoIgBMdBjoA5UCFGBAHCBChAgDhv6e0QIUN/xvECABBPu9UdBPx4QAmCmHk4RRQZnmgseO7dwuA/MQ0mAEx0GOgBGI7K7tsq9RjMxqilBcLUpKWVUUpC1AMXISVAKPJx1ilXg5NLjEOpiaaDnS4B3C9t8QkWwHcF9Wn9EfrMVUWuC+rT+iP1mKqIEy10QrZV19kWeFlla0pdnNzwAuT3AE90VuhUVApAJJUAAN5jS6NwISK1EhZBAS2QNiTwLPbmIvxq6RlzTUE2TxSkBKHCRkCQS5uXO/Nn4ARxXzhloJEb1SVHBlcnbH0T2Byv6OY7iR3wqSvaTfzh64itCkZjr7YWhTK/SsppckvcICCOZeY/+ZHdFZWYvtOyrKSAbTUpA3uAtIHojP1DnGGSpncxSco3+/wDItSy56wKzAUsOc84FY5xEtoWFlj3e2BWYAWGOfw8Csc4AVWYKllz1hFY5wVLDnOB5QazBCzfpCKxzgpWL55QAazHVmE1jnHVjnAULUs+r1QKzAUsc93qgVjnAC0rPogVmAlQ55QKxzgKFhZv09ogVmAFi+eXtECsc4HtCqzFnozBBRrmdgZD7Za93BAHEdOLOYbRMthrKnOZBGw+Vm2iLE35c4lqbcGAAAGbACw5xdDHbtmLPyUlUPEV8mCZapSVVWUARepRcpbjcJHdFdpLBiWlDdq6V81AAvyvUOgETmiLpUjVp/v8A+JieSMVG0U8fLKU6fm2/9FRWY6sxcaPwqAhKimpSgc2ICSWGyRnsu/4ujVukJaUTFJDgA25AgEeuKHFpWbo5FKTivIYnKsp8mV6jGdjSBcuo6yoo2qqSApmL0khn6xVKGHpsZtTb6WCqfSHiqRpgPYL6tP6I/WYqotcF9Wn9EfrMVUQJmi8k0dtRySG71in9NfhGhVOcuSSecZ/yYmNLWPxD1RcawR0MEVocTltyytfAf1gjjMEM6wRxmCLqRloe1gjtYIY1ggmYIUhRLl4sV1KFW1URxUDUD3KYxmcUhlrHBSh4EiLrWCKrSTa1dszV3L2h+qM+dVTOhwm+qZGXmesclBLsHYEnkBmekFRubb4s9FSGSsqS1adWkmz1h3D7rJvzjOlfQ3ykoq2VYyPd7YEOzZZSSlSWIZw/fu6w2/KPD0EFWZ6xz8oUrfb4eB6Igp39PdHPygpOdt0DwTDkjDKWWQkqIvbw9sKwsitYSGDvcuwYEklukXMj6NCUgi1yxcVEkvzIDB+UWQhsynNlWNX5lCr3eqBGgaU76hJzNyWNTG/EBrDcHF3eKfGygmYoAWd0/wBpun0ER5KDj4nuPNHJ0Qwnf0h2Zg1pDlBZkl9zLDpvleF4TCFbswAzUTYP6TkbDhF1igCFSiQwFALukFNLENudAuN0IwcjzJmUGkZ1O/p7RFhorBOa5iQUMWBPaLtkC7XJf8MN4GS04JUnsq2hmNguoHiNkxZmYLAJAADADIePf4xLFDZ2yvkZtFS8WPrnAkniX8YBmCGNYIJmCNlI5NMe1giJpQvLDfbHpSv3Q5rBErCpQpC6gGFNzuN2NvDvivJHuui7j93Im/XQE1QBIFgk0gcAmwHgBFLpofSvxSk+CQn/AIxZrnAkniX8Yr9Lh6FNuKe9JKvUseEQzR7pdxH/AFHfmV8w9p72Vy3GKKNCmalKiVIrSKiU1FNQY2cXHdFcrFyaWGHILZ1k7VIDt1ctzjFI68R3BfVp/RH6zFVFrgvq0/oj9ZiqiJIvvJ7sL/uHqi1io0AtkK/uHqiz1vSOjhfcRyOQv6jHIJhrW9IJm9Itso1FwSYa1vSCZvSFjUXELSxug8U+lJKfUExJ1vSE4iTrAgWsJx/9ctKwO8hu+Kc39pp43SZXSRVMCcqlBPiW9sXc5YJsSUgBKXtspsLbuLc4qMAfp0WFlg5cC/sieJvSIYPNlnKvohnSpsgtmGP+klvQQPCK8kgAkWLgHcSlnbo48Yn6SU8tJtZSh4hLeo+EPpSTJEtrlBIS3nhSli3E9nvaK5K5MthPWEb/AGK/AytYukmkMSSzkADg4e7DPfF6MQ6glgEkhLfguAk8QKj3mK/BS6EGpLLKikvZkppLMRm+/lDipsW4oqrZRyJval5FOpRBIOYseozh3CgrWE5VEDo5A9sTNL4KklYINRqKW7ImOpJB3hinvVEfRSvpAWGyFK/KCR6WjP50bdlVotBSnsJSLMCwqIZiSb3PthMN6zpHa3pG9UvA5MtpO2OkwpejdaEl2JeWnmoGq/JlN1KecMmbA1vSIyWypkscnB2iSqdakdgdkcBkO9vSTDUIE3pA1vSJLoQab6sk6/tMKa7rZ9ou9+XLmYahAm9IGt6QXTwDt9WOQSYa1vSCZvSPbPNRcPyZ7IWneqn/ABcn1iImt6QRNhZ7TFwnEIqlqHAFY6oBJHeH72hOt6QpEx3FrpX+lURn1iyeO1JMp1zLqsDZXHgYpou5WJoXVQhVNRpUKkmxsobxENWlAUtqJYcM7fhpccDv6xzWdiI9gvq0/oj9Ziqi2wDfJcR0lt+cxUxEkXGhOyrqPVFjFZodbJV19kT9bzjo4f7Ec7Mu+xyCYa1vOCZvOLSrVi4JhrW84Jm84DVi4k4WcUFKgzoMwh7h6Us43xC1vOJEqZsKvk/pKIhNWvx/JOCaf5/gjJ+tTOSpp9C29JEOw9isQC6wwKglBAZ9kqqJ33aWX335xF1vOI4o6pksr2aofTIrSUcVIPdVSr0LUe6HcfihMmFYs7HvYVf5Oe+IqZ5GRI3dxBB9BaE63nE1HvORB3rqSZ06prMwA4uRme+GzDWt5wTN5xIjTHUTG3A2uCHB33G+4B7oWZIQZmztLUpjwl12AGVynPh1iNrecKOIJzJLBu4ZDpEHBNpkk2k0Kjob1vOO1vOJkdWOmBCDN5wNbzgNWOiBCBN5wNbzgNWOiBCBN5wNbzgNWOQTDWt5wTN5wGrFwRDWt5wRN5wGrFw7hu2OreNoja3nC5OJZSSTYEE9AXMePwCTsqtZn0VwO48YrIuRPXJmkpUypZUxYEOlw7EMe+IqtNzSmlwxTT2RlTTwzbfHLZ1UPYL6tP6I/WYqotcF9Wn9EfrMVUeHpZaM7J6+yJkQdHq2T1jWydGyTgZs84pKJ8tctCJBRK20rly1FRUoO5Kpm/zY343UEY5w2myggmJK00kPiZJcG6UIUAQQADs73P5TEfFzyhmmyluTklDgBiCdmzv6DE9yPuvqJgndDUvHqKgCpIBIBNEuwJuconzKQH+USyxAYIlOxDkjobNDce6+pEiVJ/ozDzQPEk/8IYxZ7O0DYhwEgFlqD7FjlmIQnFEIKHspSVHqgKA/WYlVojVMJMB4bUu+cCvnEqI0PAwHhsLtnAr5woUOvBJvDNfOCpd84UKHHggwzXzghfOFChx454ar5x1fOFCh4mA8NlfOBXzhQoeBgPDYXzgV84UKHgYDw2F53gV84UKHXgkwzXzgqXzhQoceCDDNfOClfOFChx4BMN1844r5woUDGVHETAkEkrmMzu5qya8VxwMwB9Wpmd6SzM7+F4scTNWMQooUoKBJSUkhQNJNmuDEFWk5pTSZimZmfcQxHhHLkqZ0V4EvBfVp/RH6zFVFrgvq0/oj9ZiqiJ6TcENk9YuJRIUGmy03k7K3u0kishqSkBRdy9xaKPDnZ74sxOQ1yguJeesBFEsoULIIzU7/AIRG2Cbxopa7zLSha1JIGEdKSWJBHFRVzcE8rxW/OikbFKDQSAQDe97jMWHwS5OIlu+rkCxDNOZyXqunNrWgy8alLf0S1uyu4YD7vN0gvHur+AoSNJqUQmlCQVg3BpS6kk2eyXDnqeUWE7EqTS65JZQNgFpsn+7zcuo6E10zEJISAqWKVJIss2TUwP0d+1fpDs3HpIb6EFwoFpjikUt2MuUNX8BQ3ji9JcHtXFgdteVz64itCsfPBIpbI5OwdSi20ATYi7RFri+N0VuPUkkQGhhS7mBXHp5qSWgNDAXaBXAakhoJERq4Kl3MBqPtBAiNXBC84DUfaOaI9cdXAakkiA0MKXArgNSSBAaGAuBXAakkDOA0MBefxwgVwGpIaCREauCpfs9UBqPtBSIjVwUrgNR9o5oj1x1cBqS52GXMxBQhBUpbBIG8qRYCIitEzQCTLLAOTuZqvUYWiYlc8FYNNgukiqlKQFU1WqYFns8ejStKeT+yFIn05HaxFk0sGGsbPMZNHLl4s1LwPP8ABfVp/RH6zFVGx8o14Mif83pUJOrlA1Vg1iYuoitSixFO+MdET0kSSKbkC/P2CJErCKUKkgqDs4Ssh2drJ4XiNh8IqY4QkqKXUQASQLXtEqRg8QlJoTNCSLsFgELCtwFwRLV+U8IujmlFUiOqYy4+2P8AL3QSz9sG/wCL3QDoqa4GrU53Mar2Gzm9soCcBMCdYEkJHnZdkpBI32Kkh+JiXaJjVDs/DlFl7PUKGXVMIJFttP8AlxPKHJmEnzVCp1qKKkuoHYD3d+R5vzhE/Q81CSpSUgDPbQd9OQL52h2iY1QuXhVKTUkEpdnCVkOA5Fk8DDTj7Q/y90TpOisXL7KVoBfzgAQA5NyzAByd1Cj5paGnQ04pKhKUQlRSWBLKS1QIFwzjxh2iY1QFkOdtOf4vdC5uHKQ6rA5FlMbPYsxsQe+G1aKmjOWpOZ2gU5BRPabchf5TEo6OxM2WlTKWg2TtAi6qAwJftWyh2iY1RGBDHbTu+1z5QqTJrLJIJ4AK4tw5iG5WjJilUpS6qQpnD0kBQN+RB6RI+b8RIFdK5YyqBZ3JAZswSk3FrcxDtExqhgt9of5e6OUQ520/5e6LPD+T6wDrpC6ibXSCGJCqnUOBsQOsQJui1qIMuUqlZIQO0olOYYOdx8IdomNUcvDlIc2FrkKbaDpvTvF4Qki+2nL8Xuh+bJxKkUqTNKBdilZApBO8WABMRlaMmBGsKCEMDUxpYkpF+qSO4w7RMaockyayyTUeACieHDmITMRSWUWI3EKB9KYcRo+fKUgh0KWWQQoB3yYg2fjvvwMKn6JnqqWpJO9SqkmzcjyP5SN0O0TGqGVEfbTu+1w6Qs4Y01ebm7KZnbOnjBk6CnLSFJl1JVkQpJdywDO7uGbjbMwfkM8gy2UQmkFINXbukADtOz2ewfdDtExqhpJF9tOX4vdDkvDFSag5SCzgKIfPcmEDQ06w1ExzlsL5cuY8YXhZOIBKJesBuopFSSyA5URyAzh2iY1Q2Gvtj/LiOUKkySssnaIuwCieGTc4KNBTitSBKJUkgEWsVXSOBJAJDZgEwrA6PntXKCgC4qCgnskE3cZWPcTkCztExqhpaQCxUAeBCh7I5RH207vtcOkHEaOmhbLSoLIq2rEpDuq+6x8IOK0RMQ5KGCQHuONJ6ioEOLZcQ7tExqg/JzTV5v2mURm1y1rwhJH20/5e6JEzR+KSnVmXOCQzppWznKwDPeE4DRpN1yZi0l0gJBJrSUuLXs4ex7QFnBh2iY1Q3Jk1lkmo5sAon1QJsuklKixGYIUCPREhWBma0CQiYhRBIBBQrZUS4c3ZhvzENYrRk7WATBtrNIdSSSpLBndt48RDtExqhggBRNaTnk97HK0RonzNBzkglSGADl1JBZgXYlzYiDL0BPUAUyiagCMnIU1LDO9SW41pbtJehu3ZIdwX1af0R+sxVRaS1CXKnS1llkIYZuyqrEWIYgu7EGKuPATtE40SlkkzACkp2FFBL8SCMs94dIcNFpjdLYZVW1i1uEgVTQd7qe12KlEcyOb52OgC5Xp15SWXOE4C661XIU486wA5cIMnSsqopUJmqKACkFV1mkrU2syJS7OXbdupY6ALrF6XlkpVLExKk0pepT6tNQUkErJA7IHTxkTNK4Q2Miaz71qIzNNq7MCd/nbm2s7HQBN+ep/38z86vfDmA0pTUJiphSQVABSg00sQssQ5dI45CK6OgDSDTOHVUZi8XmwAmB1JNQLu7WXMGZ7f9ztS9K4dBSEHFBIW9piUkJBqdIA7ThJ7jyagjoAuMJpeWhCnEzWlJSF1q2UgJEoClQ7NLXBDbsmemaalKlBK9co07VS1KFYSvaG2A1awpmyBz30MdAF9L0+kTFkqnUEgoFa3AYvV9Je7HM5M4hvHabTQE4fWys321NSp3HaLu4BsHZR86lNLHQBMGmJ1FAnLCWIpqIDEBJHRgA3KJUnSUtpaVCYUAETEVKpNtlhU1lCrddXK9THQBPOlFKC9ZMmLU30ZKjsrKk1Htb0hQ35xPVpqXq6Xm/0ylqlUlVCUhxrMgat2/LhQx0AXuA01KQlLibVSAopWpLsJgHn5B5e7zdzXXo7T0uWl1GcZqu2tK1h2JodpgqA2S1siLPUM/HQBa47TSqjqFzZaFOSkzFFyp6ib3JBYnzrlg7B3E4bFFEuapRIKQhCgoVUrySWuXr39NzRSworJ3mANngNELvWJqVFwtaZoSFTRVTUVKveliABexJIdkYIS1SpaDPCJlIBr89Spcw7KWsEOHYkqTkLRlNer7R8TzPtPjAM022jbK+WWXgPAQBrtIaJmVVy5c9IS+0uZUsSkpWuYMwxIZRD5qI4s7O0cqam0tYSr7U2x/qkBjNLnWKSoc1NxqxZmHifi0ETSMlHx6+8+JgDV4WcoIkVCdrDUatZUCoLd2K2YS60kNdyGu8PYbDJdaQjFVtWpp8tPaoWWvtLIPNycgzDGiYQ1za45HiOEdWeJ4dwygDW4rDqK6AJ6JksBMsKmoJEsgqWJiktS4yfcU3YPCMWulVcxM9NF00TQdWhSiAElRJLhSQct/GMqJhd3L8XvBM1RzUT398AabF4NKk9iftgJl1TUECqlUmq1003IAsQeTOS5E5ExMtppKpIEtBmlCQsOioFKzsvLWwLZjIARlTNNrm2V8shbwHgIAWeJ/wC84Ae0hLWmYoTCSp7klyXDg+BER4KlOXJcnOB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2" descr="data:image/jpeg;base64,/9j/4AAQSkZJRgABAQAAAQABAAD/2wCEAAkGBhMSERQUExQWFBUWGBsaFxcYGBcdGBoZGRoYGBgcGBgaGyceGBwkHBkYHy8gIycpLCwtGB4xNTAqNSYrLSkBCQoKDgwOGg8PGiwkHyQsLCwsLCwsLCwsLCotLCwsLCwsLCwsLCwvLCwsLCwsLCwsLCwsLCwsLCwsLCwsLCwsKv/AABEIAMIBAwMBIgACEQEDEQH/xAAbAAACAwEBAQAAAAAAAAAAAAADBAACBQYBB//EAD4QAAECBAQEAwcCBQIGAwAAAAECEQADITEEEkFRBSJhcROBkQYyobHB0fBC4RQjUmLxB3IVM4KSorIWQ8L/xAAZAQADAQEBAAAAAAAAAAAAAAABAgMEAAX/xAAvEQACAgICAQIDBwUBAQAAAAAAAQIRAyESMUEEURNx8CIyYYGR0eEUI6GxwUIF/9oADAMBAAIRAxEAPwDgkgFx3gWp+nzguU3PpCql1tXtExg6VV7R7KReIiSSCWJFN9f8RoSeHlQNUpZOYubDRwAfQsTpHHCoUHpp9j9ol7Xf3d+3WNjA+zfiSzkC/FCi5UUpRkykgZSMzv8AqcjRhGfNkplpZR/mZhod9yLChd2+cHxZyauhRTBq9x+WimEkmZMSE1JsN/O1hBcVxABfOhJ0SozMwqAXyOS1bUAJI0jYxWCmpky5ucqCh7qQBlYlnAa4t5+ZWKcrcULKUU0m+xafNTI5cgKmHvpTetXcteg7QvN4dNUEEJLGxUbvY3dusanDsIEc+cLUoB01A6h1AKPcNaDTcArxFrVkUjKSEOpg4dRoP0gFn31aIcuJSjElcPmBTEy/++ujiofpUaRY4JalKYi29B+33j3FcMZZUhRKXNQ9DdhZw2oDC0Al4WYFEgkd/pHUnsSt1R7LJt5fnk0PlggAkF32rd/NwPWFpEop5swJa27swtca/CG3ZLtXuHc37XI73haSLwhSYms5aJUSAXY9Q9mFLDzjyYUgZhv5Cheh6t+XZxMjMWIFKAhnd2q2+3bzqtJSlKX5ahn3qfVx6Q9nNNOmVRPckqtUsKdGpa8BmLq4rUPer/ZoJMQpAvRXbVyQ4vb9orgEEq3TRTdaG/5YwPxGc9AlzA5cFt96kVrUsAPyrCaJAGjk1OztUH94YXgSBQA2uO3V4XLOaFzQt5u1bwyZNSPCskkJSSBdhbubCAzpQT7ykglyAC9v6mqKWjSw/C5gCZvMBoqozV+bjVnpeGFcElz5Slk5FA3FDmAHvB2D10NX2h/gyWyXJVZkJxEnI4CiT+pRAAZ7Meu20OcP4akys5WvxVGnPoXIGVtHF1XNBSuTiMGJSilQLtQkEFmuB3gPDuJTETAQSWDXdqVaK4Iwcqn0/PsCTdaNvjXCVFDgpdFBpTQAij1sfhGDKkpY5nBr2/zeHZPF1qWAQwJZhbpU/lYUxSlIKk0LnMCa/lfkIXKo8qh0dDW5CwnmKTA8eSJZKgLPqSG+0NjCXFSrTK2X1ib0NCLkZ4kFVoYwU0yzlmB0F6Gz94tNkDRwQ7g9NmiisMopd+wet2t+XgWK4NPQGekFVAEh6EbRYJA1jxMgjWCIldIOhKTIEjUj4xImXv8AnnEjqQeKGjM5j3P1aAFZKgxNWoB9ovPxaArMEhg122DmmsCwvE1JNGDEaOadT2gpDndcJx5lYUyVpQ6iDUAlgGAUA2aoDV7vQDKxOPWlP8qaXKRm8MBGgcWdIqAwcVtGRhsWVKpKQskmswkgf7UklIbYJoBDIxKgopLFCkKSRcBwoBQZuZJOYFmB0Mc7b2FJLo1/ZXjSsDMLlCgpIcByAzsKMblievdyTVS8QVzZhysoF1kkitMqUqAYgj3gdLxzslcqXWrtQi7gjeh9N4ri8cZrCpykVoC2wt1gzlJriTUYxk5eRwcTRmAShGYK/wCYEgEkPUl3L9Tr0jsUcaC5ISCxAS9XHveZ0tGBwv2ZXNkmagDILubHZg+kbPCsMkpCZiJwZ3UgCimbK53vVmA8i2OTha6tCSrJTa6Zn4LACatiovXImlW3JLAB/iKikG/4fMU4WkpTZRTMQXTblQQCqi3cqFHrFcHg1TCfBDApJcrSS2oZIoqrtS1bQHFmYhT1cFxVQSKhmdJFqWsTEGpd+GaLjdeULhFCRkBUVUcmlrb12o8CWCKmgPw/PtApWfPmy1OgqlnFO717mHMRhc9z6eULVBTp2gKEDUhLgAdNSW/PhFFLS5D3s1jrTQWI84HOCU5Q9qev+IL4QUzgFgA/184IzfsDIYFqqe3S7iLYhBUlNWAiplVc1DvXSGZzO0cxXvYquTm5S4Ztu1T5/ONv2cwSVAl8yQS7vdiNNLb3GkYkwZFKIrmpXu9Dv0hrB8UMoEIeutHBDtl0Fau23WHhJR2LOPKNJ0a8rGyxMzGXypJcE0Iq1CGDaiulnYGOGwykBZBzKUpkpegBZOtyCGBu0ZJ4qApCcwVlSSSqgVmAdJBJYghqHSjQFMx1s7IJqk21NWs2kWhmS1Sf7k5YlV218vY3OIYrxZKUy2SHarsAAGLC7pINesY38GClX8xTlQSCpIBCVHNVNVbVG7h4MiQg8vihwGzDMwoUpBYFnAFetWaMyfMmDKgFvDJABFKly/n86wc05N7DijGMKQPE4lSHlTUiZLBoQ/8A3JUKt27QFXDkD+ZKdSakgpJKaf1AMb6/GLeEXchzertWvpW0aeDxSkS0KCUtoBmcEkC7M7ka/KM6lxaY7OdwuHJJUKDrF5spRIeujafmsdpNwUhGEEx3KnypBAq4CgN2AJjmgyyzAE2a97fginJx7XZlx5lkbrw6KSOFlswDHKSkGoWU1LGjgB3vbzDsjhBUeQJSCQ3M73LPcig1tbYeTlCV/JWHZiSQUqFyzPXQglrOGBqTAu5IUSkgDlu4NHAoaE/C1Y5VJqujXbggc3gi3cs6bhANWDjT5P8AOMydgGNsocCpqTrQ6fCnlHZS5DKGVTrKslDQNRq3V59qvFOJcLlKCkZSlTsF+RKWGzgja0aP6fkrizMvWJP7ZwgRHikwziMKUODoWpuKfMGFQAYxvXZa12ESgaivcRIFMkEnXyeJHcl7nckKzEJNYCpsxbUUg2LxFE0hTxC9osjjZwuISsZVLUNEpFi/YX/aBol5CQqtqmlLuA8ZqAb9RXtHSIbEJHK5DOWGZ7FmFXbUXMK3xDVmfNlAFtiRbYtDeBkJKhVhQk9AH7Dzh3FcF8VX8kHMA5cmriwcXv8A9pdiQIDK4d4akhawghrX6davHZErtdCKO9m3wviiUBaZKphBDKCXZQ/uyj9vqHEyUzM2UlADNnKyVE5mSMiakEVqLiFEcTzLTLzLDumilEKUaJoTS/SLzMJMlnmKgDShFWqd9T8Ynb6K6XR0vA5KuHIVOUtEyUUIc+7lUT7mVRKqWdm10jJxfFRiFleVSncAE5WAysUkA5hcZSzMKxjTCCofqOhc/wCB5CHMKtQuqjEUd6gU/BDzy8o8SMMaU3PyGlE5iGt+3lF0ihLtWF5GJS7PWvveekGzcrHeIliIwucgNmP3pfSG5+FVlSAgA5XASEOUBwCcnvEFwSa0c6mAYla0S2BSoLbMkKUGY2WBlIUOh7aGBTuKhMxk8oQD4ZUkZi5BDsm7vo1TBXm/yGHJGBzIJZ2YH/qsPzcbxmrl5daR0fDMUCiYgsHTmB0oGI8lAN/tjDnyXOZhXrvVn7xoypKEaIwk3KSfgXSsNqfKn2gSZYIsA/5d4YmAn0iqE/5jMOehAZmfvDHD8MZkxKBvVm+RNYUUCd41PZqZlmvqxb4RXDHlNIj6nL8LFLIldJsb4Zg8PLmF0+4HKlKo6vdC0B25mALZSAxq8ZvGylZ8VKiVrU6goi5sU8tvOjQLiZzTZmU5QVF2JqxLFoUQ9iokJFH0Z/q0NklS4ezGgr/uPtpa9vryK4iYTp1/Pz9/eFYxUtRKW1el6EsfMCCqlFoCiVl/PzWEjJXs6SYbEYiWohSTlNKbVLkP3FHgMksc+ccp0cKpqGoT3MLz8ONX9IDLwpQVMHYMQ1Q5ZyNxXzIijcWCMdmtNkLWorJelSal/wBIemahFRbKoNQRo4HGIly5iJiGWVBSOoLhWarMcwqauNQ7c1h/ESkpcsalLlqWLRocPadNAWopKuU0DVcNu3mKPEpLe+vwLc2tVs0JXtJkUkpQCp2c1atyWcn7VvHWyJZmEG4WMwUL8zE5h3/KRrcX9iMMqUmZLGVXvlj0ZzuDWMvh0nwBch65abXe4cv6iN/o/UrJa9jy/wD6GJqFx8nMe1Ps94ajM/rNALv+ryqPjHIGUpPNlNN20az3ju/bfjoLIAdQAOutWLVG9I4nxlmr3cedXbVoz5l9ttGn0Ck8Sc+/qhQTTuB0cj4RI9aJEdFqHpnDUhAJzAix63B7h7P6RmqwJJf9O/8AgfaNfEqV4bqYA7ChaoozP+/mh4oXUA2rzdTTSmveCrNGTjVIUVhcod42fZ6fLQQtTqUSQkaAD9RY3rT10hFUhRcClHqfSrdYDJK5SgW5kGoNRVim3eK45U9kabR9axns5ml55bCYA4CaoJFaPpctUR82xGImLW62Ck0JDVrR+1vSN8/6iYlcjK4zOBmAOZmPVrpd21jlsVilrWpSrmpsKaWjTnknFJGX00Msb+I79jf9m/Y44tUyYpeVCCkPckmpArRh8xHY+0CZUtC5agCogMCC5sM2awVfqWG8fPeEe1uIkrzeKVA5ipLUzczAigNSD5+UeY72mmz1FUxTqLAvalHAHu+XwgLLGEPsrdE8mDJkyXKX2fZaKnFJUrKzVv8AC0aCkkAgrDEdW0vGLJNjDRWpYYuaX9LR5XF3o10avA0Ba0pcZSWCu5/eO34jwXDBLIJBRldLVVmLEZqAV17xxXBpLKAp1sWEdGnEgS8qJZUHD1FVCgVlysAz1bekb8UP7bUjNOX92L5deP3PMfhpOVIzNmUcwfmDUB5hRg9DdqkGMbESAkkZvMsXerhqfDyEF4riEpm/yypRYFgAEuGSzWPuFNaUcCBKkhJl2oUhRZwyQBrT3QfR+kZ5NTaaN6i42n7jOGmSMxExVctElBIBLubPRn11hLFjIogKCgLFJcEMDTeDfwktQEw5lKP9IKUoqn3jVwxZzQE1uDDHEcDJMxSQSAgDIUrBCnrlJVc3IqPi4eT5Y78IRKpV5e/wMgr3pBUKpZ48kyh5jz8j5wzNlhLMTncU0Gttxrs4iND+aImQVD3T5Byxta1jeG+FLlhRbmW5SxcAG1WY37fGBy+JBMwCjJBtueUkteoArt6+YzBoKlLlukuxbc+V6E/5hFJ93Q/FPQPHSUguNfqfz8rC3hADv6/lIckYNKKqqDS/41fzekshRKCwULK0OzivYtuTBsDiLBFtasNzAfAoXu1Gc2NW0VQLsaZetNriEk4cS0haVGa4UEsVJcVSpqtQHZrxlcPQ2XOSVJJSBYAh0sdSQCToK9nMGpK/0DODg6YjPFPj3o4gCpM5KimYlaCsBgtKgctCDVn/AEl9aGNqbw5KElZVlZTIOV3YWYHlLMQNRUUrEwuF8UhAWkkMauPfy+6KhgTUUvFsdW/boR6VmBMlKQebozP1/f1jT4SmiiQ5sHNA7v8ABNP90bvtZgpCZSQDlmUKToWFSSbA0LRxsrGLRVntUaB6WtU/GKzgoTojjyrLDlR23DPaCckBJUW727GmsL8a9pEvWYVEgJLhizuX7/EE7xyZ45MBJSWcEEMNfy8LTJhUXUXJ+NvtEskUtxJSjKWpPXsbvFUrWPEBzpUWzAuxG5/SW0U3aMSbLLkOEkFuv5rF8PipsohSRT+4JUgkaKSoFJodRqWgPEMYmYsHwxLOuVSspPRJJKezkdolFyvZtj8NQ06fseKmEUYltd/URICp1FyS5vb7xIpYjn7GgpRXysAAdw9QR2PpQ9zBeFcNE6clAXlzEVNQAWF9mhiTw/MOQFqkEW5Km5dwKnX6Th01chYUm+h0D0hoPab6EyxntI6/ivsPLk4dShMIIDqKnYsFNQC+3nHB+PlfKoEuK0B01uzh26R0nFvaqfMkrlrKmAYggAkihejvHOIwq8rUTSh6gu/e3kDD5pQl90708c+ONZHb8fIBLlFKi5ABS4pRwpmO1K9lCGuITHAIyB0gkkEnoBQki+j7xSXhlIJAY3fzqKvU2O0dt7KeyKZspRxTEOGQ5zoDM4INAaBujw0IPJX4HZs0cMHKR80XKP52ieISkO9KA9Pysdt7V8BThppTJ5QEClVF2LV0JIFTbNrHS+z3s/LXh0LnJ8VR1VZNSGSAQA17X8odYG5NN9f9M2T1UIY1k3s+YYTDrdOZJY0dqF/lG5iEiXLCQHIcP2A6U2aNT2mwwlzAiSCUKIOZ0lLjq9SDTp3jNxMr+S9SSpRJbfSAsNSaZ0s6aTj5KcDxVVhRqsMDTUEf/oUjvvZXhby1qWwQm/8AcRodS40YR844bw9S5qUoBUSQEhrk/asddxfiBl5ZEtZKJXvEH316nsGYDYdYlmm6+HHsvgwxb+LPpf7MvFYlBUVgEKWsqUGHwG9FP2S2rkSkrcWpRP5R2076xZWHSwmABkkAlzRTEa6EfM7PDCXqpy5oGAtQag0anX1jpOLX2Vspu9mZKStC0rSTmS+V/wBLgim1DC6JKwcpylJILm4asOzVV6jT4W+MCCKuzNe/1ha9jrPFpIDChDNtv5CginBZBXMuOUgnNs7lt3Zhu+jQ3kBUlKlBAI941FALWc1s8TEYjwx4aJgCQTVRAKlPdgTlFmDvTWIuXGVD02rRMfIlheYFglRypBdSiVWNPdo79WGpgcycUpTQu797/UloWmYgCYXKVPQNZmAGpanyjW4jiEgpY5tdAzOCPI6mvpD48bcW+0hZZEpqPl2ZeHQVqCcoSpTAOebQCj8o9ItPklCkUc5uY6iw5unyc7w1gsIZs3OSEIQBnUfdTUe8uwLWTc0YGDcV9oJSJmaSkFRAJmqoXtyD/wCs7qqoB8uUxOM7dR+vzL8K3Lr68B+KYMpSlZWhKw+VCgQch/UXZnIFwCXOwMYyXXNKpnIkBLOGKiyiXo6jVnOwFg0USjxKlRKQMxUGIcJY5quHIFT/AEwfEllIUOYkUpbK7HMWDk22d9A9IylFLGt/uTmot81r9gOOSUzEukZCQopISSpJqQ6nFanNex0BicN4glM4TFnKkLYO7BBBcZqsQ9y9hWrwvPWCpwXFCCXqCAQWJO+51hjhXE5cleeYMzfjEbQcSSmrdE8rbi12W49i0zh4imOU+GhtQAir7V9Ejcxgz0unKD1r0jTGIlzZmWWSAVKVzWSDUknQC5P0i2L4ERmDhTXykEEHY694ack5tsEI1BJdGMvAkahmcEEEEbgi/wC8BRiQkspIINO3WDqwxQQCogJdhYXq+76xXwwss4As5t0/zBb1sA1heHKWnNLJ5nFCwISWy5U0Bc2JrmFGrGdNCkq5g3Q6aNSNjhKJMrOla1pUQQoBSiFBxRIRerFlPVjCOPRLMx0ghNy7AnqwoP3iK2xmrQumZ2iQTwhvEg8ULxPqvsRhUeCCMqVF1kWUwo/ok/GMT2pVL8YqTMljWiu1di+466xyczETVOywQKEINDU7M+n0tRYAghRBysSKWyg2fSgvT1jbPOnCqIr0nHM8t9+AuMxWaa5AD7OcwAoA9CH1bUvHUey3BEYlSFTD7pLAEAlh0YFxlFKiofbmUYoqRmWKpZ0kkZiBq1/d1rX0a4PxRUopXJzJU5FfdDhupOnS/lDFKMZJs1ZlOUGo9+Dt/aT2eloCZsoeGsFlAavsHvpreOel8WmYdRCQSoJJIYEgmnPRqbqLXYCMzj3H5kwATF5lirpGUvQpCvIOwtStaYEziUx1MojNcJoD6RXLkXJOH6mbFCUcXw8rt/WjY4p7SqnKUssVKbflZqpfcU1odIrK9pJ4SQFkIS/LoSSHff8AeMSXJUfXW0NIlAAj4+YeI/ElF2nsdqNVQ3K4gpc0LF6OASHAp8q+fp1q+GzJiAAwYnQv5BrMR6xy/CMCVLASDfRqeZtH2P2e4XmSDMLhAdSv7Rbz0i2DjtyPN9VkanGMe2czhuGfwMgzFf8AOWClH9osVfSMFEwZapcnannZy/XW0dh7VzxNUQTlYfyxQUGg9I42Xg/EAEvmU4AAd2Zya21fb5csLj9p9v6o3x9VHLFKPS/T5hTjUhLBJSHc3JLU7JFbgQRc/Mt9KirkDLarU91r2UY9m8HnBJ5dQOUpVp+oJUTtXpDPAeGFitTtVx/U4s3elLl4aGNxl0dPNDjp38hZMvMQMvPrXX8aPV4bmYCp01KnoKRsFY8RQRLBD1YtQgEWofONDAy0SllaqDLsL0ts4LXahtDywpMg/U6tLfschjpBCgFDejV83tAFoyioAG3zjf4ugTlrmItVqBzpr3d7GByuCTZUsTlSQtCqcycwCSxG5SqlH0cG7jDkjUuzfiuUE2c+jh/ikJlIdRswr6CNLEypWFD4keJMIpKCyWa3iTP01/Sl1aOnRvF8VMiX4UqUZZbnmh3U/wDSpTZUttUsawpw3BBag5FW8nieLFkzT43SKPJHEr8mVjOK4iYlwU+H+lCUhKEjZKNLO9SbkmM1KTkLXN9WFmGzx13G+FoTUU1Pchy8ctO5c2UsDfyII+LRaeL4MuJKOb4q5WJS5aQ981u/bpDs+ckhDO4HN3AFvjCYBqwJatAad2tF8PMGYPUah9P3+sdKdKgjs8h6F0igfYbnWFQAtQQopSFH3lEgDuWJA7B4oqc7vyuXBuOwaPUT+xP2rbazxHZ2jQxGBkyvDCM3i5A6gpwpwFE5SaEEgFLAjK7alqQ4lqWkqzSyykZRYlyqnc0qzXItlYPiaws50+IlScoQ1M2ispJBUMxY6FT1g/Dpk1L55ZCj7qiSP7bZa0BOlPgdceL/AF/gLku0aGMUFSpSgmWRz0d1qSFkOrloaUrZo5XjajnWkJKWZwWYMATYkHzOsb2NnScnPLGbKbUJIFD71NN45KdOdGUVYV+cGCt2LVKhjBJcZySCSQWpSnp+0EzVLb+TfnyhYTMvhg0GUk0GpLX8oZwq6W+PpDSdIVs9Je8SPVLGw9DEheX4HchuZNdbcoI/UCSKCtqVPbziwxy8ocF02IJfoxvckg9b6w7NBuQokqDN1YH1f4DyyzjQmYfMEDq9NWb1eGqzSm62M4aaggFgLmoq5e7l6inRwYFIKMpS7KDsX12IaIZ6eb47XsWIPz0fUxQy0/pciwCqmr7esCvBR0ETJzjmILJCbWroPO8VTw9lk5g+/lWrGvYQSXLSQGVcgkj+pOjs9C9muG0JkxYDvlqxB86eRpYaiFslKFrkz3+GYGm96n81gZTq3r3Bj3+OUpxXzal9bu+t4k1JPT0G37QCLjYxw+bNKgEVOgFdiGEfSF+0owMlGHWc81gqdWuZR919wPj2jmPZSV/CS1Y2YP7JKSLzLlVrJABHfaOZxWIUtRmFTlRJNauTXvfv0hISlKdrpf7KZPTQWLa2/wDR16vaCXMKj4hBBPKr4Eb07wPhuNSFTCtkCYggKANCSDoCTUAFrPaOJCCVCrfONP8A4mAGVU5eua9GLtbesel/VXVmTH6SKTSZ9MPEpMvw8y0lbNRQJLAEhh2F2hGXxITZf8tbgaME/wDS1gbeRjhcPjxMWkVzAsP6iT2r841PHMtQBVlOZNi/KkEkO7EOQOjHejxzrutGVegUH3s1VKUEnxTkCXJrrc0Fn9YQxftAVA5VMCCzsRu5FWtt06xn8RllSTNzFaQS7vmAdnPQtcaEPcQjh0hYKUuHLMRtv2u16Rkzeot8UqRbFj4yuW2afs9x5SCEKrX3jlZnO9Tc2tfRo7DG4nxgFLmcgYXUMpU9EpD5hR6VDgagj5hOkGW+hBINdRHqcaopyJLjo4uB9tdoMJ01I1OKd7o6zinE0S0GWFKWnMooWKhTNRmqDR6j3Qd3T4LjOZSi5Cc3cE5Li7N4hfRo5hU5dSSaadTcjR+UekGw3tGtEtcqmVRcmrgszh/ynWHxNLJz68/mJlvhxW/Hto67jPFDNUSKJIbzzEgNqwCajpGMMCuYCEAqs7CgcsHOl7mM6RxIFQqHP6lP+3zEaWFxSpas6VrJDEFLMCLcoF+7xnzzlKV+R8UIwiorob4aJkoL8NYGUZpuUj3XSKgllgGoZyHozl+bx+DWh1KSyVklNQQalrHYH0jdw2Ky4dRQ48Q5FSiEqLAO6SQCkE2QxIahZozsfNeQhJSFAAqQXAINAS9SRVIa3nWDceKrvz/A9Pd9eP5MtCiqlSO2sPcKwHipVz5WpZRfyHQbxkScQUl/wxvcNUrkYsTX13GpgStIRdnsxcqSFAoJWw1PKWcEKZtXcVrYVjMm+0K1oCXqRXKACS+qrva0H40hMzEzSaAEBnuoJAUW3caQiopCgE6ep8hUx0YqrGbrRTFZwA9MxPegq+vTS8IJnFm0jQxvusTXY/lIQCBvFBGz0CCpmKGsVSHsO0MS8MSz2t94Do6gqMdS/wD4pPxKYkHRg1AMCPRJ+cSF0Gg+Iw7upy6TfTYWG1PvEkyUfqq6nUWYh6DbU/KzwaYtSljKGAFqdane8AxODWVE5ualB23oxr0jikZUVyJAUQcztlYde7jWjbReTLSpiVEZWFnJrQX+v0gc2YoXSOhFmNuhtfrFkYI5TXYm5B016kOdHhii8JIMjD2/SbtcCgu9tR5dY8SFEEFzn6l+VyT1YOWELkhDOokvlzEkJTb/AMR9Y2OIcHWhCVIXmBTVYzZTqQCNXPQ3caxnnNQkk/Jpjjco8q+dGdKwmWt6Me/r2jf9m/ZleKmpSgZQ/Mo2SmhJL9jGJh57kJu7EBNy9NLHy0EfWDjUcN4cECmImpzaOXP6nNmDebwmWbWl2yGONOzg/bviwmTxIk8sjDpyJ6t7yz1J+XWOYQktT184ZOMCwczguSavc0HlbsekXxUkAIAID7i3xL/CvnFIR4xoTK+UvcUlINWDv6uaagg+f0i+KxGYoCUtmt21sOa3l8YHPGVABd1W6pqDo93p00gOJnKDEF2tckbF+3yiiRybjGmaHDyqXMQEkCY/6hZ3ctqwBL7NvHUcO4alPMH0qa1cDMo7nQdO0fP5KJi5jpVUMSo2HUt8hetI7TB8V8JJBOfMwqAxABsnQUHwrtt9L8Jy4T8mbOpNJwf5Bsdw4KQQ5QVCpNC4DkK3QSxANjtQRzkglLNQ3H2+Hwg3FOMqXNJcsXcdCWr1N+8IY6cxAOor52+IiHqlCWSoLQkISS2zex+OkTZKfdE01cCx1SsAVrq2x74qUlBdmINtj+aVi/s/xMSZuZQdJZywKh1D9z6xv4/BpxPPJdRBAzPylgSxUdgAbWd94zfcdeDR3s5vEqUpz8n/AA+cILkF46PGcDmpISQOZJIIUCNHq4r94y8Th5jhKqEJsXKmIAf7Wi8ZJ9CyvyJmWw36w/hsQpmdinVqnY1+0VWkW1OmvpDmA4aVKCFOCQ6UlgSNavRtr9ITJSAr8CUxbmoJ0dRrd7C0Gw/uZsubxOUlhmvZJNVkjLVt94a4lwyVLfNMzLoQkV6sQAw8y8JzeIJWozZyjYeFIls4CRlQFG0tCQwAqo9HeBB30MtdjkngEqcshKZqVBnQfifcBD7MAGuXinGsMmQSkL5k0Ic8tHFQWfpcawsieZqBMqPDIAQA4y2JUd3Luf7ukI46URViAqwZm7D6w3G9hdIVmYu9am51Jignt7oaLSEczNS5HTt+Wi+PQGegqRSj700boNYa/AvHVi2ZydYKlLmw7kt5l7amA4c11P5bqCPylXEpFsvz6g0gPQg3gkGgVlYFgQQdKEFJrv5d4IJiaXcXtTShPT6x5LloDHMWN6FwOnN0bz849XODZUO5LO5JL6WFdgImaElwsuvD1q+mnSmsSBolLahS3UsfSPIX8yvwl4ixiUSnmBc+e9hY2MWnYnlBAOY7aR5JJIIY2YW/NoIiUElyzfnlD2Z0DkuySTU3Y1Kr0OpbrcXGlFJKUlImE8wNAaG1CDqO1QNnimJKAWq5vUkg82guLAxMHPDmpFAAxKS9bEbB/WDvstySW+wE2cZgyFKXoxDsTRtWqB/5dm6LgypsyWjCqWzKdDs3NlDEh1CqRoxjPkz0IUCpiWdzWtLkmtrnWCK4iUT/ABAENR5dQzMCKMakPRQJieSLmtI0emm4u30+zvPZn2J8HEGbiAAmSkHILE/pA0YUftHLe1PGJs2cZqwSCosxoAAMqdmsbaR1GI9tGwvhqIKiA9yQSAyXNSEjq1DvHz/i88lAIZqAVJJd3OxchnfbsMuCEm7mdkko7j1+H8ia5yjUqGzF6gVbVjfbvWCTS4FKVvrQ6QlhZBUX6vS9K+kakyaybc1Wfq4/O0bWYOVu2InlD5uYVancU1tAZ8wKUCbX01L7OB+UiyJxSt1OaH8G37wFKlJU7M9ob5AlK266NpOIQEgiw/SPUPsH+esJYeapS2TUqNNW6evo8CwwLgBKlksyQCSSLUFTcxr4HDzkTpKlJSCFhpZXLC1MapCHKqilRrBhUZAd1oz18MWJZmqSWBTof1ktXf7Qni8SlQSBo7n0+0fYvb/GJVg8qPCSFgFiFJIoCXU4CSKipB2BDkfOsFw9MxClJTgxl0SJ80gXcnxVJSCzOSOrRXIknonjlJpuRz8oljD2E4lMkjkUU5mJaoJFnBeoc16mNSWiWrIkSZBKiwIVNRmNW5sxSkfjxTFYWUU/8oyFAsXmpXKdykghXPLrqSq3nGdtPTLUwJ9qFn3ghfLl1SfLKeg0bpAMNj0KUpU3NmJABFgAA2v0gONwBS7hKgP1ImImJ9ZalAecJCSNHEBRj4Ot+TVXjwhRWgEmw0BS7EHXXTa8L4riCpigzMC7IDDW6r67tekUl4cZAVHt8YEspcaAP5/WGUUCzyYtRYAhPb41+0UkYoSy4ShRD++lx/2kt6vFlc1QcoFHP2sIS0u5cw4DV4NP8RZCy4U/KVBCXL9Rp57WhuQiYJRF5YUy9Q4ccyD7hfVgdi4jO4OopUSaJSHUWVYdiC576xq8NmLljOMyFF2mS8pYn3syDQhzUUNRekd4ZRNeTKSoZ3+X52j2cMwDjNm1cPS2hrePOI4ZUopdSSS7MaNRida3qKEMwgkkEgMquhTmB6tmSPPeE62GMrVIUl4bmYmkNyZYamXTQO+tbm3xhiZKDtl15TQFmsRTrpr2j2ZOTSznVtau57NUXfvHcrA8dXsAR6f1Ef5e3xiqSf0NWjad70hkTNy7/Xc1hadhWPLV9K/ggUJbSouK1KT5pFtLh7RIoEJ1UH1d/vEhqLLL+BqokhJavbXcx6kAuCztQbeWseTsS5NCevbrWBhVTXzqkeoqe0ISPJyCqWoajp+doTw/C1ByoWsN9/tDkuZlNmBt++0EBcG7tX4O50EdsKVimIlpsQ1S2w3/ACsK4hRSzUceXloKAfCH1Jfv1/PxorMkZmfmPn8hpHJnFMHPWUhLgAglySGLGp3p3uYEFZilK2IB6AVqb3840BhHok/2+XR2GnW0YiQ6wNSYKpjcqjRtSZaR7oAFqOxIuav0gXEEMQBavzgeGkrDDajN1tUbxoTky2Tncno/Wu7UjibVmVKwoUpszdTYH7tvBE4FASpyOW3+RFVLSo8oa+ofpQ1BPkY9lLABdNE160YCt2f1hjkEwU0yiWZyzBQDHuVBgKg6aVpXXw/E5qQ6kLQGopnT5LZQ8gQKxiiW4zE6bCvvF26EwzJC0D+WpQd82VRDvuxrEZSTdHKa6NLF4pPIuXNOZRcKyDMFpZ9XFTe9IV4hxXEKAM9BWCzL8Jpoeg/mFHehIdrC8BRN91HhJzAkhwlLOaZaXsNywrHQ8BXKSQZkuYrmdyCqgq6Qmlq1rFoRt6QG/s7Nf2P9nvHkicvL4hCikkMosSHUAQ5Le8Qa9RXnuPSCkqSpIAXmU6gTUUzOpxodxTQ33sd/qBIklsGMqDVQMuoUmguxqlri4prHJYlUtaEqUuZ4SyvOn9SbFJGbcu7vQdYtkhFpKCI4nk5NzejmhMQbgfWCy5CDYkfGDcQ4XLl8yFzSDbPKKQf+t2NDsIzES+sTaLDud0uSwrXWBTFDK6Q9WcwFeGo52hjDlpae5+UccBGEUb9+npFZuGDDtBZ+IvACuOOG+GryomgmhAYM9SQ2hb4a9i1iMauWAlIyZgLMUqFwQ9mY/G1ij44RLABClKIJTcBOgV1NKCw1c0Zx4cD+kKDC7OGIdv8ALRzObEFLzLdZUdyACewBIAjSw3DcpSQQp0ktmRRLEOQFGzG9KHzSOEN2Jenm32EMyJyghhoaMWYivnrCy60Pi+8HJNlKDFhSxGjauOtavA0LAJcO3Vw+ncxQYcGpUAoDqS13NG6XetqQZWEBCSVEkj+kM/8AdzOBsa00ELaXZVKTbrZeeMxdh3uT0Lf5EUZrOAdDcdvh0gEhRDivw/wYuBZjbX80hqIMIR1Pr9okMyuCTlgKCSAbVH3iQnKHv/kqvT5Hvi/0YyhfKzs4BKWBc2P+1vyoeBKwydBXrXbbSo12hJUwghD5TSzXIF1Bzo/kaVi65ypaScwL6MTQ7v50P1hqEap0w6BrrsPuKAQotcxJLOxeruN6ND8nGJUliyQXvc3u+gFAaORFETwkOQkhmZ/QC7D47GAFa0mWlFKUAu+a57gt1uw849kzweajfP8Ax0hWViM/K7bsTazMdfOHMLhuQaEDa33/AHhXoZ10SUpzV+vTboIJ4CACwqaj3da7VvFPDDkN2b9jWPVzmvpC2Tk6BGeSoOaUAqTXTVorxAEjcMHpXqdQBWGuFIlTV5TMMpX6DTKVbVsdq/GAcVwsyUwLqQ9FJNCQNdQQ5p1h0xFK1ZklQFWN6D5cx+3lD8iYCasSaMKnuQXPmfSB+A/MBbmIJcvclRuegaJKIDOphmrQhhuHevQVvQwz2hj3HzVe6fT/AB0+fnFcDNIDH5fn56QFKiW7/HWHDhlaAswJOwOvSIKNKidD2BlS/FClMRmAJDnvZtBYx9ZlcMlhCR4aWCrEO41O7t84+L4bEEcxKmqU05jpQXudR846iX/qLMQgJAGZN8wqacuYb9R5vHqYJxjGrpmH1uHJkrgxniEuXhMWpasqUggpGooLVqCM1A1WpaHOIf6gYOSD4P8AOUtlKYZUe4AyiU35agJ1Orx8943xabiFFaiVDVTfNrRmSJBV2imT1S6id/SrJFLI9pGrxXjfjuSkBRuzs7AE1Juw9BGPLVVo0U4EBGYjUDfQn6D1hTEYZYImIdlHlIBcKDigvo4IcdXBAxSk5O2boR4xUV0i0yWtQYJJJGx+ZoB1jyfh1pQkZTroemovD83GKZWY8yvfSXJd3udHLs9gGg2EDgKV2dhfu7tQVaJcqKzpRtGAtJTRTvtBsPIK3y2FyXYfnSNbE4LPmd77Ve9uxipQU8qQoU90O46lq+ZhlO0IrfgyzgS900rR9PKsNeIVBmcgOS1HeKrUkqZQN/O+0Fkr94EtRnevXV2ghoEietwA4r+fnWIpVi1avUBg9AQLOfmO8XUp0pq6q0pZnTnctvraPQ+Vv1FLvd0mn1+ccctABNcCrHXr3HleDhs3qwcsa3a47loCJD1sNXs+rMLRWcpykAVbTsXHX87R1FOfuOS1gkb/AF0+Me5k0CbvU66W9dvsFMKSVAE0o+7RFyfL5awKENOXJnKAILA2/mJFOxLxIW/4sU0ASwoHS57klJvfbZhEhOJr+Lj83+v8BMOsA5yCARXKOla/nwiicaSo5fd3tStS2ukGWQtJZVQA6RQ0prYWo5geCUCcoScpuSpI6EqYc1DqdYczW0MBjzUzMS4HVmr2+cBmzHoprvCs6QQohKsyRVrmpra5p2pDQSFEMLMNiTXfyF4SS8iSlvR4lYsBaumtumkHlzDv+bQXhKkh8wBB959RZul36eUJrwi0ryOHfcV2112vEtMm+WqNMFxf8HT7QrOS9oLMdI/Xl2CaEsAxV3ah3vFMPNZL5St3yt0yku+rR3g1vDzikmZxkto9NWMaEriKinJOOdBapLqDO1db2fsYhIKsp+HTuK7aRZOGG1NHAH1g8qMcsUsboTxMnIXScyVWI+XcUPkLWjT9nuCqxMxKFpISzZttXvUn40iglgUIcHQEjzB0I3jpfZvCyZH8x17pTmd/MAM3Y+UacM48lyEnKXB8e6NfD/6cyU1KlL2PKNmfYmu9w8cJxvDzcMtUsuKkupJrlJAIJo1KMTH0X/57h0FWcKSEijV12oB6x824xx9U+cVLKijMeUEA5SXagu1I2Zq4br/H/DH6SWfk/iWJYRAUACAVGldepOgFvKGcZwUCrhPbWre7666QORiUj3XAUz0fWt/e0oad4L/GVNLvQOWf1bb5R5jez0tFsJhGQ+t6sAOvQNBkpAv+WsBc1/HjwTXY1c9K1pT4D4wtPCQ7irFgHajnNSjav06QOx4RTa0ROLEzlUkMxLhw1Kgn9VW9TC38UTMBoBU0foa+gt/TpEk5CksmpYuSKXuGq7jaKYdKwqgAVcOUgit6t19ekPRpknJuIPE4hjbzcm7t2hqXi8w1LKYV5Swc0NXsRXVmiuIwRU6k7WVfTlJsfecNVqsLR4rCzOUAJ5QAEiqu6mFMxJLki7UaBqqI44zS4SWkODiedXNUl6aOp3JFA9dYVTisrpzECgdIym+wFUvRoLLWlBQ7LupqsSSRVLaNqNRTeYiWcpUke9SmZVL6g5aAUBe9WhaXRr5Sa52J43EZFMEpSW5gRlqa6MbHoPSAz86CoCgqC3UVDl+0PfwRUkLUm1EXq1RVOz3U1m0hNdFFIAoSLEfA1JNanfWkWTXgy5Itbfkk1ZJIDsAGFksL1f8Apfa8EwauZWcvQ1INtASCCxJrfSIlAa5DBydIk4oQgDPmUa0ACWAdrOSCTfpew7s7Gt2FmyQXIJ90FqFyRUEluUEdexqYXQNQAf7Af/Yj6fCBJxY28voIdyMBQD4nyhehZNN6AqvaraW6sAABFEpfQU+sW/hyd+rv+aj1iDMLPbT/ADBsk2CVhn0PxiQREokO3wH1MSOsHInDUDxJdND9Y0JqQJqgKDKKaekeRILH8ApPujz/APWHEpqr/YfkYkSMf/oGL76FgGWsCjLLdKptDS1NLWoUVTm1u172iRIfx+hq9IvtS+TE8SshiCxe+vrApc5SpOZRKlbkkmy9TEiRfwhp9Ie4KXXMf+l/NxWHFHmX/uP0jyJEX2Sn0AR7w7QfFzlBNCRQ2J/pMSJDLszLsFMmHKS5dh8CloyMUGUew+QiRIqd5LcPPP5H5Q0dfL5GJEiM/vAYYWV3+hjPxdFltz9T84kSDErjF8MHWjufk8E/UjuPlEiQ7LQ7+vwHOIJAQWDfzVf+pP0HpBpw5UK/UUVOpvcx7Eib8GvH1k+SM7HWHZPyMMSkjwX1zAPqzRIkUfRkj4+vB4tZCkkE1CgezppGpOkJKVOke6nQbJP1MSJEyvqOvr2Rkz5Y8RIYM9m6GCcakJCQQkA5bgDYRIkOu0YzO4b74840lCh7/eJEhpB8HiVVPl9Ypirjv9okSJrsi+jRwWHSUJJSknsN4kSJAH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" descr="data:image/jpeg;base64,/9j/4AAQSkZJRgABAQAAAQABAAD/2wCEAAkGBhQSEBUUEhQWFBQVFRgYFxQXFRUUFRgXFBUYFhgVFBQXHSYeFxkkGRUWHy8gIycpLCwsFx4xNTAqNSYrLCkBCQoKDgwOGg8PFykcHBwpKSkpLCkpLCksLCkpKSksLCkpLCwsKSwpKSwpKSkpLCktKS4pKSk1MTUpKTUtKSkuLv/AABEIAKcBLQMBIgACEQEDEQH/xAAcAAAABwEBAAAAAAAAAAAAAAAAAQIDBAUGBwj/xABLEAABAgMEBAgJCQcEAwEBAAABAhEAAyEEBRIxIkFRYQYTMlNxgZHRBxQXUpKTobHBFSMzQmJyc7LSJDRUgqPh8EOz0/ElY6JEFv/EABkBAAMBAQEAAAAAAAAAAAAAAAABAgQDBf/EACgRAQEAAgIBAgUEAwAAAAAAAAABAhEDITFBUQQSE2HwIjKBoUNxkf/aAAwDAQACEQMRAD8A2t+rtS7eqXZpkwNKQoaYTLSrFpFQKTj0W0Rtiut972oKmNMnCYFTwqWEnAiWlPza0aNCS1Xq8dDIg8O8xnvHb6t+HxeOOpcJdRzGbfVsAVhmTVIIkAmuJClJSSoUyOkDvaLaeJ6Z9rSLXOSJUpKkKUMScSwQXATUJcM1Rvjb4d5gYd8L6V91ZfG43xhJ/wA+32+zDyr1nmwlQVOBFoShc1+MIl0C1ylYQcPSKOYiWW2WubOly0zZ2E8bhUVGWVISvQWpWA1Z8xVo6Hh3+6Bh3+6H9O+5T4vGb1xzvbB3teVpRbZgRMmiWiZIBLkoSlTBbow6QO0ZPFfIvm1cXMPHTirExqpSkyuOSCsIMtgQnIgk1NNnTGO2Bh3wrxX3VPjMJJLxzrX9fw59br1nJURJn2haQhJkEpJ41ZmkLSvQ0gBSrUrDdrvq0BU0KmT0zXnMhOihCUpeXo4C77Qc46Lh3wMO+D6V9ynxmE/xz8/hzKbfVsY45k1JSmRVL4Vha6rAw5lGe8GLC3rnoXbQm02g8RLSqXsUpYqKJqxKWaN7h3n2QMO+HOK+534zG3rjk/J9vt/bnar3tOL6WdjxIARh0TJMl1TScPKxVd84mcErztUy0SUz1LKeIUpy4StyMJVTlCo6hG4beYSTv90E47LvZZfF45Y3Gcc79fyFFUMTLWgFioPsevZFJfF/jkoLDWrX/KNm+M8i3E6SAoirnIRV5PZkx49+W/TMB1xX2i/0JXgCVK2kMwjLTuEipYOeWz4mKocJSouWA6CX93uibyKnF7ugJv1D1dtv+Vhfy7L2nsjI2S8QoZpruESwx83qMTeSq+li0yL2ln6w64lpmAiheMNPBGuGU2mYnkKUk7i39j1wTl9xeH2dAgRlLr4XKCgmeKc4AxH307N4jVJUCHFQciI7TKZeHDLG4+SoKBAikhAgQDAAgRznhh4TJ1jti5CJUtSUhJBUVPpJCtR3xS+Wm0cxJ7V98MnYIEcf8tVo5iT2r74HlqtHMSe1ffANuwQI495abRzEntX3wflptHMSe1ffBoOvKhMciPhotHMSe1ffA8s9o5iT2r74NHK67AjlFi8ME9c1CDJlAKWlLgrfSUA+e+OsQj25x4X75nyJlmEmbMlhSZj4FFLspDO3SYwqb+vAgFNpnKcYmE1RIByJGp+2Nj4aJJXPsiU5qTNAz1ql7HMY5F2WlLJStDjRDBzysPKwanfOgVqdoqJLVe95jOdafWHvgk3zeRTiE60EMTSYolkgEkh3AZQ7YRMlWmWhZ4xBZySHUoYKHCcLAsa62zbW94laScKZyDiBCtHAAkp3o5LShlkQOmAG/lu8Xbj7Q+Ip+kPKSHIzzDjth2del5Jb5+epx9WaVHkhTEAuCyhESx2W0lOJC06aisvhqXIKlEpYhwTmWzpSH5VgtSVkCakKDuRUsAh9LDTkpoSKp7QAL4vI5TrTX/2KzybPOEov28TlPtD6VOMU+hyqO9IcEi0qUyZwJlqDYhhzl4ionCQzHDU+yGpdktKA6ZicRqAA6imaFTXCsFOQSz0OrOAG7Rwnt6DhXaZ6S2RmK749BXasmTLJLky0EnaSkVjzreN2TQgzJikqY4aGrq02AYP9I/XuLeibq+glfhI/IIVCVBQcFCMRij4QW5k4AanMD3Pq3xa220hCCo6h7YxomkqKjmaudkcuTLXTtx477NpsgNV5bNW5xrO6Ky8L6UFYUIYMano7BB3lwhAOBIptBZX9+yEWKyCYoHSB2Ev7Y4NUhviFYMS3UVGg2xF8UDjRD7CUv2f2iwvuexw1CRTq6orbLZ0KzUpIOxOF+kuCYcLK30WtgswdgtII+q7+4PF2LLTkgtsb+xivu+5UCqZhO46Q7/bFxLspAzI3g09E0MK0oqLWhY5J6jT3xUTJxxa0K2HLqP8AgjT2nJlAEbRl1jMdRiit1lGQJP2SfyLzHQfbELiMm16ljv6Rti+4MXwZChLUXkKOiSeQTv8AN3RlloIGZUnWCGUnp74VJn0w5pUW7c33s9YrG3GpzxmUdc8aR56fST3wXjSPPT6Se+K3g/PTMkhwCU0yGrL2RacQnzR2CNku5ths1dE+NI89PpJ74HjSPPT6Se+FcSnzU9ggcQnzR2CGThPhQWDec0ggjDLqC/8ApjZFBdkxAWrjGbAoBxiAVRizHfqjQeFFLXpNamjLy/DEUdgvJKEYVywvSxZI1hIZ1JJ+q3QokVYxRJiBZEs7lWiTUqQMSXUNHMJJbbSkMpNkeuMCldImpLkDKg93TAkXzLTKCDJSohJGI4SMRCBiAZyTgepJrSgaJE28QoYxZg2KqilFTMXjA5LVAIoNUAR0KsoWSyikYCApySXJUkgUyLPuyrCwiyYSXUCASQcb1KQEjaoaTatsA3ok/wD5w5d9BLZh9EJYFqOKw4i8ZaseORh0VsQhKi7ZHR87NRqNRGsBtKrJjUGXgODCalTgqxvrFCOvdEW8kSQEmU7kqJDuyQWT0E5scm3w9KveWyQZKThADgS3oliS6Kua1ftrAmXvLwKSmSElSMLjB2cl263OsmAIt0/vEn8WX+dMeljHmm6P3iT+LL/OmPSxhG5b4bPprJVtGbXZpS6xiptklulAnKJKlOrECAEpBSDpMNIkv8Y2fhv+ksv3Jv5kRzq7xL4wca+Crs7+ysOEtLRYZdf2gkEedidwksXOQU79EMpsiGQvjj/pOCoOMWEKYguGxLalAgvmIXaJVlEuhONSQUsSWL1K/tNqhuzqs5Ax6pYGFKSFY2qSocpyA24nJoAfkXTKUzT+USEp1jEkGtWdyza2grPd8slYVaCNIJBxDLRJfS0syKONHOGrOuy4lEhX1cKWUdQxV1jPPdCZvirhsTYw/K5LVFcxvzgB/wCTZQDi0EZPk5NQSGNKZP8AGCl2GVQ+MEUBNQGJJy0qkVz86FTF2N6pUCXfljDpJ5A+7iZ+uI1oVZ2XgFSk4ScbhWNJDamwOz6zXVACLwsiUISUTeMxEunY2T1zZu2PRl1fQSvw0fkEeY49OXV9BK/CR+QQqcSoIwcJMI1Hwnm6ASNZc9EZi2zimSW5SqCLy+puJat2j3++Ki0y9JL/AFEhhtUqvsjFnlutvFjqKizXI52q1nXGguq6MNTFldVkZOQrFkiWBDkXcvRVWi5gsuREKfcNKJBPRGlSIXhhue9MYm7TLyBfqaJ6Z6gO+LqfOlgkKNRmyVKb72EFuuGZ13JUHSaEOCGIIMFhzKVRWuZiFKH2GMxeU9aTkejNxuOuNHetzTUOpGkNYHdFKq0BYwr/ALiOFtxrRMdxBs14JWASWOo7NTK3QrimWSByRUaq7NzD2xXXjdqkHEjpB1KGw74du23OjePdlh6GEdJZrccrLts+Ct54JgB5K6F9R1H4RuxHK7JNZiKj2g7I6Tddq4yUlW0e2O/FfRm5sfVLgGBAaNDO4P4Uj/5Sb92X/tiMm8enJt3y1F1S0KO0oST2kQn5Jk8zL9WjugJ5lixF/LdGJiEKSpgSHKHFS9M9XU0eifkqTzMv1aO6C+SZPMy/Vo7oNh56VwlmkAOA2TODygrMF9WecEeEUzVhFXoCBygpmfJx163j0N8kyeZl+rR3QPkmTzUv1aO6DYeZiRuG6A8emFXVJ5mX6tHdCfkqTzMv1aO6DZ6edLoP7RJ/Fl/nTHpYxFF1yealv+GjuiVBs9OX+GaeET7IogFkzSxZjpI2xhBf6HfiUPuKRt2J2FqNrePRsySlXKSD0gH3wnxVHmI9FPdBtLznOvqWog8SlICwpgUigSzPhrVjXZvhf/8AQIxEiSlNFBLFAIxAAh8NRnvrQiPRPiqPMR6Ke6C8VR5iPRT3QbDzpIv5KEBKZaQQkB9CpSkpc6OWkTtcmrUhNqvlCkgIlIQaVGEmisWzXHo3xVHmJ9FPdA8VR5iPRT3QbDzzM4RIUSpUlJUQty6alZfEdGrU7IQq/ZZUVcSklSnLlJBHGFZDBIZwcJO6PRPiqPMT6Ke6Iq5CUzCeKcFCQ4lghwpb6t4g2Hna8LxRMFEBBBUaFIDKORAFddXj0fdX0Er8JH5BDbo5k+q/tDotf2F+gYWzSIROWwJ2CGvG/sL9AxDvW8GlKZK3NOQdcLK6hzuqSfpKG8+8/wB4r7baQbQlA2k9tH7A0Tpc9lEsrRHmq1BopLDPx2nEyjn9U7WjD3t6OLbSEskQ8mIkm0huSv0Fd0PWW1hZUAlYwEAlSSkHEH0SeVHSOdqQkQ6BDYhQXFRzqDKtKZRUlbpUVqIOFRx4iVDCQC6gKNno7GhyySyEVGF1KUE+aFKJAOw1y3wdqXpyvvn/AGpkPKXFUsZdkKjNcIeDgmOuXRY1aj/eNIowxMVSOVm3fC2OXzpxSFIUNxTrD0JHdqaI1osIBC0Gm0V6iNfvjY3/AHOJy3TorSl32klkg9QV7IyelLWUkMdaPinujjq4u3VPXfP6waEjZ3gxveBltdKpZzFfg8c+Epjxkug+sPiRF7wWvDDapZyxOgjVWqfjHXC6sZ+THcsdMgQQMB42sA4DxlOFXhDlWGcmVMlTFlSAt0lLMSQ1Tuim8tVn5id2y/1Qw6HABjnZ8NNn5id2y/1Qflos+fi87+n3wtB0R4Ec68tNn5id2y/1QPLVZ+Yndsv9UMOhqgo56fDRZ+Yndsv9UF5Z7PzE7+n+qBTocCMBZvDDIWtKBJnAqUlILy20iBWu+N/CGzsCABBtugIUJheGEtugAoOA26A26AAIKDaA0AFAaBAEACKi/wCZyE7VCLeM5fk754DYPg/dHLlusXXin6kC3z+LkzF9Q6zFBwUnuodD9pifwvW1kAGZqeoRTcBi5UdjDseMsbsY6LZ10h+IdnLZwi0X5JlviWHAchLqUw2pTUR0jnVkBBNEOxX3KmjRWH80kYg20AxK4yKR2YtQ0pX3z/tTIeivtluGNITp8W61hJSSlOBaa1zcmmdDE2XNBAIIINQRUHrhiFKEMTEw6u0pGZA64ob14VykhSZZxramEpCXLsColnoT1b4lRwZKV5yi3QnRHufrjM8JLJjTiTRScj8DGjVaUFDIIIAYV2CKa0B3haX6MpYb1AUytFQoX1/AxNmIaYiZKySUrLOySkg+3SHXFHe6cM8gCj9MLlrnEEJVho+AawKsd8P5NeHOZXLp3uRMxJBGsA9oeFxWcHLTxlkkqGuWn3N8IsnjTLuMlnbjfhk/fpf4CfzqjD2dOkCxZJBUQHYAhzG48Mf79L/AT+dUYqx21UokpaoaofW4LZOCBnFoXq7aWxmxukEhyli4UMSjRwWWM8iYZRfJo1m0dEFIScJKdwG49kQRfsxwdGjMGoGKDk//AK0579sS5F6WmcFBISXASSyQo50FanM9sAIXasaVgSdIMoDA2FAJWtRLaww90Om8SlL+LHlE4lJBoFAqTyGAwsnd1w69r40lQQFHCklRSyWcBTPQaStxeG7Zb7VLClLASFhno7LFAkO+SD7YARZ7cpKQFWfFhRgClJZmA1kfZPbSIt8T8ZB4soblEpbSUAWyG81rUwQv6btGvV5xc+2EWi+Zi5ZQojCS+VXzzgBF0/vEn8WX+dMeljHmm6f3iT+LL/OmPSxhU3MfDRa1omWbAtSXRNfCpSXZSM2Mc68etGHFxk3CSwPGLqdgrWOgeG/6Sy/cm/mRGEue2zUnDKSFEOqtS2FjhBLCh1VghGPlKfzs305nfBrt1oBYzJwNKY168tcWsy0WnCxQlIDJYFirGShgUqzderIwqXarWA2BnKSHorRJWlILu2cMKk2y0YcXGTsJJAONeaWcZ6nHbBJt1oLtMnFqnTmUbbXeItJKbSkUQllFZCXLOopcJYscwdYY11QiXOtKCU4QFKK5mkqtCCoDS1lLNrgCuTbrQXaZOLBzpzKAkAHPJyO2Ei8p7txs19mNb++LlNttJDCWjRwpwpJepCgwCtIUFdW6BPvK0oS6kJATU+cGWQQS7kHRBz0Ql94EK5bzmm0yQZswgzZYI4xfnjMPHo2PNVyl7XJO2cj84j0qYVAGMfeU17Qo7yB2AfAxriYx9orOPST2mkZ+a+GngnlXcLvogPs/ERH4DXfhlqVrKj7IsL7lY1hJ80e+BwbtiEoCSSDiUci1Du3ERlx81u6mKTa7OjjUKmF0HRKS7PhOHW2EnURm3RBWy/bMgYGB+ylL+wZQd/WUzZZEnEVFjRCtRB0SQwNKPGXsnB7jGVNClAp0UgBKMRHKIJ0q7Y0TtxupNzslN52diCKJUoBxyQFEjIuKERc3EvHM0lEoKXSgrWQxLAKdTFmdmpiMZ6w8DpvHAKlIEpKsSaJC30XxrGYDFm86Luy3DPRaSZaUiWxqVEh3fYK02VeHljrwnHL553NNVbbGhkaIAxpSw0QUqUHSQlnSdhpFff0xCEkjQWQWUnRL7dFn64dvBawBjGMlGiJZUnAtwAs10s6a9EsC8Z7hPKnTFsjAtkYgQ4CnFC1enOJvgYatUM+90luPUok1AdSksathL1G/tifdl+WQKJUXASEjEKVqd3m9kNSeB61WY45ZMxwWcGgyBBIfVQdUV1k4JEBZtAwqViIIQpIBJGEJYPRj2tWLmE1vZZZ5S6kaO8J1nXLJQlD0YpCeU4wjKodhC5KBhCRXCAH6IyV02RZncW6WSQSrkvQsSDrdo20mxYE5g73iPF06XubYHhRIwzH1kv8A9RJuUBbKLYkZnaljWFcM0vOSkZsD2xGuRBCiNRQQe3/uKyvTnhO9uqeDye9gljzSodTuPfGljOcCZGCzBO4HtcfCNFHXju4zZ9ZVj+GHg8FvnpmmeZeFARh4vHkSXfENsUXkUH8UfUj/AJI6c8NzrQlPKUB0n4R0RpzGR4GQoP40RVQ+hH1VFPn7omWXwRqlhQRbCMYY/MB+r5yh3xvrCdDpUs5NQzFEUO4gxIgGnOU+CWYC4tywdolNt/8AZvPbCZngfUoMq2rIYCsrUHb/AFN57Y6Q8HC2NOYeRMfxR9SP+SB5FB/FH1I/5I6fAhjTmtk8DYRMQvxonAtKm4kB8KgWfHujpUCBANOWeG/6Sy/cm/mlxzez2pcskoUUkhi2sbI6/wCFLgnabYuQbOgLCEzAp1oSxUUEcoh8jGG8lt4cyPWyv1QJVt3WWdPQWmsMQYF2cEKJJ1ZuBmSIkTLBPIC/GAWapKqE4iWpUDEqutzsiWPBbePMj1sr9UF5L7x5ketlfqhhDRYpwAaeGABDFWixbWPs6tghCrtn4pY40HGV4W1A8pRAGtumJ/kuvDmR62V+qB5L7x5ketlfqgCDNu20JCpnGhwAaEuS7AJpXLMU1RVzLzmKQUKU4Jc5Vq7dD1aNLM8Gt5KYGU4SGA46VQZsNKEeS68OZHrZX6oAoLlP7TJ/Fl/nEejzbk/a9BfdHGLr8GtvRPlLVJASmYhRPGyiwCgTTFsjtphU0ZduS31vQX3Rk1Wgcao11fVVqD7I2M7I9EZaaNNXT8Iy83lp4PVEtdpSZ2vIfVV3QngzajhICNJKlAkkJ1vvOuH5oecf81DviFdQwWmanUWUPaD7hGfDy2+mmrQhas1hP3U17VP7orJVzYJswIUSVssBZKg2RCR9XSclvPEWkldIRbFYcMzzC5+4qi+wMr+URo8s96u4hJu+a5ogPrziSRxKXUoqJoBrJOSUjbEq0WsIFaklkpGajsH+UFYrLUgs6i8xbIDZIC8wn+VyTrbVlE6P57eh2JSloExYYrmym1aAZmDnWVdLvFNPtIlWzAoMgvhOoA4aPsxKV0dkaSeGQgCgEyWAOgxmuEErDMSs5Ox16KqF91X6od8Hx491dzbCsh0KBB1KistF1TmJIloAclWZYVoInXbaDLQHrK25mX07Ub9XRlNtM0LUlAII5aqvQHRHWqv8phSHc7OkC6LkEpDrqtWkp9p1dQYdUQL2sstRbCBvAAMXNunsIzdrtNVKOQBPYIIdnXbPz7EFTlEVw6KX+zme2Hk3WEJChrDdZIiNZra5CZanWXKxhBABqFY3pV6NWLWw2MHCkurSfSL5N1ZxGSpf06jZ3JPSlAAdRwookFWonMUGesxZ8ZMOSQneoufRT3wi70sgdXsAES41Yftefn+6o/ipPKWo7hoD2V9sOSrMlPJSAduvrOcOQItAQIECHsBAeBAgAxBwkQqAwgQIEAOwIEBoEhCIW0IaACgQGg23QAUCDaCaAwgQIKCg3aDonojLzuV1/CNNaeSeiMzaOV1H3xk5vLVweDP+sr/NkQ5qsNpB85JHokGJYPzxipv20cXMkKORm4T0KSR72jjj5ad6aez2uJNpUVS1BJYlJA1Z7xl0xTZgEaofXPKUx23orjs5YGTNKcOAkAIBUVjCBpBBdhXNI2A9Ee33ymXaMKxyQcNQHKgnSdTA0cMC+e2JkpMvCBMKQVZAllPqIOb9ERryu8KITOGLUmY2exK9ivYfZD+6ZqXQrbwhATL0FNxiTVqkEMkYSWJrUsA2+KK+eFMtSyCk4QlQY4XLgigeK++LrnY1oQdFCHatCaj8vtinlcGyV6TrUqoG7arYIFSavTd3NeX7MHcFQIAHKJqHSCx31ZtcTLGgoBJShBwJGGXlovUlhWrfExWXdIEpNTpMzmjDYNghc62Eg7oWz1N7HeN4/wDUZ6+Jv7NMrygEj+Yge54JajMWdgMMXkp+LljzsR6E0HtMG/VOfZfB67cALI0WcqBDuMwx74ubtmjjKulhrBArXPKGrLMwyj0RZ3TJYg7S3sjlaJ011impKRhIPQQfdEiIqbKggOkHewftzhQsjcla0/zYh2KeNuPh5+XlIg4jNMGtKukFJ7Q49kA2lQ5SFdKSFD4H2QySYDwlCwQCMiAR0GsHABvBwUCGBiDghBw4AgQIEBuZeGa2TETLMJa1odMxwlSkvpIZ2zjn3jlrxYOMnYhq4xdGDl6sKAxu/Dd9LZfuTfzIjIeMWlSAUJSyx9UqdlJbNStJTVeppm0VEK9V6WkFjNng7CuYD2PBG9rRzs71i++LRF42kg6CFDGQQ4JxJKSfrvrYN5xA1MS7RapstWgkpmsS2YCSFPVWiDieuwnfAFYb1tHOzvTmauuFLvG0hnmTg7NpzKvlr1xam12sUMtJ+kAUWI0lnEysbGqiBtG3OETp9qJBMsOhWIaSjkGocZzeoBcs2qAK1V5WkZzZwoDy5mRyOcJ+VrRzs7NvpJmezPOLWRa7UFFPFJcAODoskgUSSpgCEZVqN0InWu1KCfmgwWFpFXdikJJKsRLO/wBYZuA0AN3VeFoFos+OZNAXMQzzF6Q4wJNHycEdUehSY88SZy1W6SJjYkzZY0S4YrC6Fy/Lzftzj0MqJpw1P5J6IzNo5RjS2jknojM2g6R6D7Yyc3lr4fCKpXzvX8IpOHckqs4bNKn/APkkHti3mqaZur8IhX5MStGEaT0o6tR1jfHLHy0ZeC+CV7ifJSTmzEbxGjsjGhjl3Bu0KkTFAckqapy2GnTG+sqioglfogD2lz7o6XWy7s2dvHg+VFS0TlSipOFVAQzk66DMxXItc7FxRmmc6TycCgUhgXxJwvXJ3jRixpaoxHaolR/+niBbFqQXEVjZFYWb7ig+VJstK0FM0rVQKMtRIZISC9XyfZFejxlIZIUnepKQN1VEqIAYVi+n8JlihQeyKyfeC5hqCN0VbHfWEnhCk3fapqhxk5LAvhwhus9eyNDa0JkWUId1N7Ts3QzdsrCCVdfdEK32zjJjkslMcrduHRJliXLD8o1PSf7RS3XaOOnqX9UaKega+suYj8Ir5JGBOaqdAyiXcdn4qT9o0A3mHeoje8v9LaUpy21UaOyJbDGeuqQ69wYfGNGQwpqT7WMcLe13w0souB0CHYjWJboHREh434Xp52U1TE+8ZSCy5ktBzZS0pLbWJhibfUjCfnpWR/1UbOmOT+Fwf+QH4KPeqMThjppG3o2y3xICEDjpVEpH0qNSRvh35akc/K9ajvjz0q5l4cQAIwpVQ6lgkZsDRJdnbqLA3HNY/N62aj5EuA+VM9eqDQ29CfLUjn5XrUd8H8tyOfletR3x53XdM0AlUsgAOSQwZ2eu+DRdE0u0t2Z+TRw+lWlNsPQ29Di+5HPyvWo74V8tSOfletl98edxc0wuyASMLgKSSy040kAGuiHplEWZJwllBiMxBobek03zIJYTpRJyAmIfqrEuPNV0p/aJP4sv86Y9LGDR7cs8N/0ll+5N/MiOeS7zmBBQFUoMgWA1B8hHWfClwVtNsXINnl4whMwK0kpYqKCOUdxjC+TC8OY/qS++CJUUm3zlLYLOJat1Sphs3DsEW0q7J7iXxwCaJIDlkksCzV5HSG1CJHkwvDmP6kvvgvJpePM/1EfqhhDTY7RMQF8aGwlVSzVBZ2Y1U9Mt0OS7rnqcccM6Zs+LSJJFNe86olq8HV5FISZRwpdhxiGGLNtLXCPJpeHM/wBRH6oAprdNmy16Ux1KAJUMqAgVapY+2GflWbzitWzV1Z79euL4+DO8OZ/qS/1QPJleHMf1JffAFNdcwrtckqqTOlvlXSSMuiPRBsEvm0einujjN1+Dm3InylqkslMxCicaMkqBOuO2kwqcQ59hl4T82jLzU90ZebZkYjoJyP1RGttStE9EZWYNJXR3xj5r218M6RF2ZGPkp9EboF70Q+pJSep2PshSlVhy85eKUobUxwjTWVslhdah1eiWf3Rb3dazLVgV1GIl2q+dH2gntZj7QYubwuzGlxmNcUr0X9gtAUIlqlp1xibBeqpRwrpv1Rdpv0R0xqLj2tJ0pBHJT2CKq0WZIOUMz72GYMVE++C+dILVSHbztWEMIzNvvAJTT/swq8r1c/CIMqxqUcSuoRJVEu6wmZNK1av8Ye6NSmV9UcrX9l9XS0RZEoyxojS9gfXvVs2Zxf3Jd2DCk1U2NZPx6/dCyy2mTSbd9kwBtlPZ/eLEphEhFHOtzEqWj3f3jkdTruVoxNiBYKRNeNvF4YuXy454Wz+3j8FHvVGekXAtaUqSpJBQFHMMcIVh2OxptaNB4W/38fgo96oxgWdp7Y0zw4LhFmnhWBMwAS8OQYJxIUpyyc8Lua5ipiX4laiRjmgPi1Aq0ThGjhdny2Z0jOBZ2ntMWN1WITQsrmKQEsSXoAo1UXNdjCAJMyXaFISrjcQUlIYvQTQhBS5TSmEZ1rviSbFaEhxOSByho1K0yhM5OF30QHOwExFl3fIxhJnkpCg4xJAIxEMC7BhV99M4j2+zS0pdE4rUcJZw1QcWt3yG2sAT0WCehZBmy3BDguQeKCQHKUvksDME1iMu4Ji1uVoKlEkuSKu6jlk56d0VBWdp7YAWdp7YAmXbLw2qWDqnIFKikwCkekzHmm6f3iT+LL/OmPSxhU4dgQIEIBDUCBAcFAgQIDCCeBAhACYhW68kyxXPUIECOedsi8JLVfKty5jksA1B3mK2byj1e4wcCMmV22YyRBmHS6vjDk1dD0fAwcCIdGfxYZyNhHxjZyaoG8QUCKh3wqrzu0F4ztps65fJURu1QIEOiVXTbfMGbdgiHNtK1Zn4QIEVCSLvu/EXMXfirFIGZy2DaTAgRNprezWFIIGpIxHb0++Jt1oJlrmHlTFU3JyA7PjAgRFSnqQyT933mJKE6XQPhAgQoR6xnPpiWkwcCNnF4Y+XyxHDTwfTLbaRNRNQgYEpZQUTok1p0xQ+Ruf/ABEr0VwIEd9uOg8jc7+IleiuB5G5/wDESvRXAgQfNRqB5Gp38RK9FcH5Gp/8RK9FcFAh7Gih4GZ/8RK9FcDyLz/4iV6MyBAg2NH7F4HpyJqFm0SiErSpglf1VAt7I6s8CBAN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QAAAQABAAD/2wCEAAkGBhQQEBQUEBQUFBQUFRUUFhQWFBQVFhYUFBUVFBUVFBUXHCceFxojGRQVIC8gIycpLCwsFx4xNTAqNSYrLCkBCQoKDQwOFA8PFCkcFBwpKSkpKSkpKSkpKSkpKSwpKSwpKSkpKSkpKSkpKSkpKSkpKSkpKSkpKSkpLCkpKSksLP/AABEIAOEA4AMBIgACEQEDEQH/xAAcAAABBQEBAQAAAAAAAAAAAAAAAQQFBgcDAgj/xABIEAACAQMCAwQHBAcFBgYDAAABAgMABBESIQUTMQYiQVEHIzJhcYGRFDNCUhVDU2KTodEkgrGy8DRUZHKSwURjc8Lh8RYXJf/EABgBAQEBAQEAAAAAAAAAAAAAAAABAgME/8QAGxEBAQEAAwEBAAAAAAAAAAAAAAERAiExQWH/2gAMAwEAAhEDEQA/ANwxSYpaKBMUYpaKBNI8hSaB5D6UaT516AoOMjIpUNpBY6VBxuQpbA8zpVj8jXh5YgWBKAoods6RpU6sM2eg7jb/ALpqr9tbaae4gS2JEkEct4v5WljMaRRsfJtUin3E1VOIQXMheaVHP26JLl7fG/ItLmNvsw/eNs5JB6nUPGg0Cw7UWVxII4pYmc+yMY14/ZkgB/7uaLftNYyS8pZYTIWKBDgEsCQVGQMnIOwqC7Q8cgv4Ft7LMlwZITGBHIv2cxyKxlkLKOVpUHY7noAc1ER38cvDZrJUeW6ea7EUQjfKO1zK0UpcjTGFyras7YoLtxPj9nbPomeNXxq0BdTBfzMqglR7zin9ryZUV4+W6MMqyhSpHuIqp8F4nHw6S5S+JSWWdpRMY3KzxsFCaXUHJUDTo6jGw3qT7FW7BLiTltFFNcvLDEw0ssbKgLFD7GtlZ9Phq99B3s+0djPJyo5YGkyQE7uSR1ABHePwpU49YtNyBJAZdZj5eBq1jIK9OuxqkQ3sc3CvscStJdmSXloqPmKQ3LukrPjEYUENqz7vGpHsvdaLueNrx42a+ucWvLjIkzITnWULDV12bwoLtcQwxozusaqoLMzKoAVRkknHQAGvMscClAyxAyEhAVXvEKWwu250gn4A1Xu30skwis4EMhmPMmUOqf2aJlLqXOy62Krny1VV44nuY7Gyuw6S215yX0v3xH9lnkt5VkXbIXT3h+KP5URf768tICRMYEKpzSGCjEeoJrO3TUwGfM0cLvbO6BNu1vLp9rRy2Iz01Abis57XxXStOLsa9FhoW4UYWdfttswYqPYcA95fPcbEVP3/AB23kvYrq1OqO1iuGurhFIQwmPuQ6yAJHMgUhRnGD50FxW0gYsAkRKEBgFTKkgMARjbYg/OmnDbyyuSRbtbSlfaCctioPTIG4qndnJrm1u1lu4pI14gSsjO8bKLglpLdVVWJQCPMWGAyQvwrj6MlYy2xudKlbI/ZQqYEsUjq0pdyctIjKo04AAbIznYNG/RcP7KP/oT+lJ+iYf2MX8NP6U7oopoeEQ/sYv4af0pP0PB+xi/hp/SnlFAz/Q8H7GL+Gn9KT9CQfsIf4Sf0p7RQMv0Hb/sIf4Sf0pP0Fb/sIf4Uf9KfUUBRSUtSUFFFFUFFFFAUmKWigMUUUUBRRRQFFFFB5K0uKKAKgNNGmloqjyVz1pdNLRQFFFFAUUUUBRRRQFFFFAgpaSlqQFFFFUFFFFAUUUUBRRXmRsAk+AJ+m9BB8f7RLEJI1JEnLBDjBCs5ZRnyI053HiKnqzDivEFf7S5D4dHYEI7AaZNtRUEKRv1rS4X1qrD8QDfUZoOlVG49IkMczxsNxIyKQeoRxExPwdZfko86tU0oRSzdFBY/ADJr544ZO0hWRtedJYf2VpQTK00pKkeBMg3+eNtw2mx7WpPNFGmMuZQy97ICKGUg7dQRtjz8s1YayjsVear22BTSQZtTFSmomKQABMY2EZycnw+A1eoIvtLxQ29u7J94w0RA43lYHT8hux9ymnPDL5ZYwVJJXutlWU612bZgD1Bqq+ke+KG3QeP2mQ/CO3ZMdQf1/nT7sRfh0kjxjQ7MMJpUh2bpuSTkH+VBZxS0mKKoWiiigQClooqSYCiiiqCiikJoOcMuoA+4V1rzilArMC0UUVoFFFFAUmKWkoFqvds+OC3t2AK63WQYyoYLypX1AMy+KYz7+hO1eu0valbVG0gu66chV1kZZBgrrU5w4PXxzWUPd6lIKyDVjPqtI70FxGcb7d5h0oOs0gInBKnAkQZMOQGaY7EsfLO1bNwo5t4v/Tj/AMgrCDedyc5Y5OrBYjYxTN0H/MPrW92UWiNF/Kir9FAoiudqr9kjv/JLDUu/4n+0qf8AIv1rFbDhsehNcWrKpk6QM5C530Nnx3rXPSU+LS/I6/Y4wfcDM4Gfq30rHYIEwCVX2Sc8qMHb3gZNUWv0axheJQoilV9a5GBjIilXOdA8HXb/AENurE/RFADxN9P6uCRvADLmFRsNvzb1teqpRnXpCVnvYwCfV2zdAx/2hzGehGPuxXjsPeMLlSxbDjBJz3tQJUEEnxIP1pt6QbwLf4YAg28Jyc+Fw3kwPn4/1ELwiZVZO6Rum6sUPdZRsZNQzvRW2UU3sLoSxh1zg+eM+W+CR9DTioFoooqgopMUtAUUlLQJS0mKWoPAr0K4M3vrpGaxxo6UUUV0BRSCloCq72v4lyVjIJz3yAGkXOlc7lJE2+OfhU/M+lSeuATj4DNZD2h42LqXXr6iQKmpioGgaRhW2Jzvtvt8gi+KcTZzIXbVrkiG7g52BGdUh8FWm0DqGjyI9ymfuP8AeSvkfAnr4e6m0kZOn3yW+e6x6w58TvXqIsGQkgYXOSqqO7ds3VmH5fE1UdeDwCbCLpDubVV9k5ZowvQKPMk7+B67mvoAVmPo47LuZI7h/u4wCvskPKsbQq8ekkFAkkg1Z3JGOladUVXfSBZ8zhd4ANzA7e86BrH+WsIspwcdN1GOo2PzHlX0rcQCRGRhlWBUjzDDBH0NfOMUYgaaBx3rXUjHJ/VySjIHlpI8fCqL96HLDMl5Pj9lECMb41SsNuuA0fn/AE07TkVX/R9wY23D4lkGJJMzSbYw0ve04HTSuhf7tWMCs31Ga+k2ApcRyA6dduyZyQcwyLJp2I6iUn+5VfSRwdtDYeXGoodwIyPbPnWo9rOAG8g0odMiEshOwJKNGyMcEhWR2UkdMg74wcpv2MbaZH5bc2TUsgQFC4QYYMf59D1BIINWDUuyUJCMSiJvjISMM2Mb6o2KkbmrBUb2fkDW8ZEfLyPZ7uCepZSpIKsdwfI9BUiKilpKKQrQLmjFeSma9YqdgAoJopMUCgUtJiloGOnIFdhTYPTDifDrmRswXZhG3d+zxS4+bEGuUq2Jtd664rO7uz40pPLuYnGeumBGx4EhosD4ZNMLhO0SqSrK/kAbPV/NAK7RlqdNZuJxISryIrDwLAHz2z1rEeIekXi1t3bkyxMB+OKBAT+6DD3v7pNRX/7X4oxA5538Fihz44GyHfp9a1g1LtV20BQC3kK5OJAU74AKdGLBdw2PHrWb2/fZVUE95hgCMddC4GM0zsu0/Erpyq3B1N3m1mCMYIAyxcBQPVL8dNXvhfCSsYN5eRXjMS5h56rbozZILrGOZc5J2UDST4dCAr0HZ/mMqojuVeLWEaIhAkelhI/sx7+DkfOtD7N+j6OIiScKzBQojBLRjDFwz5wJWyc+yFGBhcjVU7wS8QqsSq6lVzg201vHtgHlq6gKuTsoJPx3NStRSAUtFJQLWVdoOwJn48rLHmCYRzzN0A5Rwy+8uUQY/fNarTUcQQzmEMNYQSFcjIUtpBK9cHB391A4xRigikrNC1G8a4DFcgF0zInsSKQsi+5XPh+62VPiKkq8sKkFd4Nx3l4hmI0grGkoj5WljssVxF+pc7YOyPnu4yAbJTLiHC1lBOF16SuWUMrKescgPtxnxX5jB3qo8a4bcRrpteISWrLssMwDwH8qpPJHqx8S2OmNq2i+UVhfEu1PaC0LLMJdvxi2jkQ+8SJGVx86i4/S1xXBIlVtO7eph2Gcb4UVFfRFJXz5H6bOIg95oPnEP+zCrZwntZx64QvFaxFc4BeLlHOAfZkmUkYI3xj37VBrGKSqhbRcaZVLvYITgsvLmJX3ZBIJ+GRVk4ZDMq/2h1dj+RdKj4E7mgeUtFFWCNRBXZBXCGumquEarpy67IK8Ljxr1XSVmlmhVwVcBlPVWAII8iDsaoPFuxkkE7tZW0LxSIVCpy4mjygUoVYgMjEHJBBxK+xwtaAor1W4ih3V5IEk+0WUob7RHOp5aT6ljeN2j1IThgEdUJwCNPskkVLTdq+HSlGkmj5kbakVwyzI3TCxkCQE9CMb5xvVmoxVVAp22ttSrKZINerSbiN7dSFOMhpQAc+A679BT2TtLaqMtcQb9PWoc/AA7/KpB4wwwQCPI71zjskVtSoik+IVQfqBQRU/GZphixi1ZH304kiiHwUrzJT47AL+9UCnZPiUk3MuLy3fHsxm15ka757qFl0n37nbrV4xQTQRkVpdEYlnjHnyYCpPwMkjgfSm0nYq1MhlMbc47mcSzLKdgu8iuG6AbZwMdKnaQigjH4AD0muQOmBO/wDmOW+hqLuuwiuSRd8QQ+a3chx8A2as+aAaiK5w/hF3aE4na8jOMpMSswx+zlzpY+5lGdu8KeHtRAHCSkxEgfejl97funPw9r2T4E1MUhFFNLm50LrUM67exhjjxYDI1fAZPkDTeYR31uyxytoful4mwwwRqXP4TsQQRncgiux4Fbk5MEJJ8eVH/SvEnAYSchNB6ZiZoSR5ExFSR8aIrnaPgdrbQwxwRokjSxKgBYF0DqZucwYM8axh2YsdiAeuKqfFOzcFzcTCztCea2lH5bhCFhkUTB2GnSZ3jbIyMW+dy6htPt+z8CEkRqWOMs+ZHONxl5CW2+NSGKKi+E9mbe2RUhhiXT4iNQSfEk4zkn31KYopagQCjFLRVwFFFFURCE11TrSiKvQjxXljddRXvrXMb0oOK3KzXRR766A1zU10FdJULilpBS1sFFFFAVEXnCnaZ5FKjKwqucdY5HZycqSO62Bg+efA1L0UFb4fb3bKCzFTldQZj4GFu73NsqJQfDLbEgDD/h9rOrrzHDII8HvEkyYj726gDcSdMbMPgJWigirPh0iTvIzKVlGWXfZlYiMrsP1ZAOfFVqT016oqBKKMUhFUeqKSloCkApaKgMUUUVQlLRRQFFFFAyKV75e1euXScuvLGwgxQyV7C++uNlLzIkbprUN8AwyP8a0j3gilz768SMEDM5AVQWJPQKBkk/AA1EcR40q27E5SUp7GljpLKG0k406gp6Zq8bqWLAorw84BA820/PSW/wABWQPcFmA0Pu4XYtuNQU7CQe+uXD5zq1oJFK5kBGrbacDGqf8Ad/149oy2mioTs/xzmjQ/tqMEnQM4AzkCRjnzJp/fTleWwPd5iqw8w/qx9HZD8jVU8pCaWq7xzixguY9QLJoaUKAeqB0kOQDjaVOu21BYqKacK4kLiJZFBUMAcMMEZAOD4HYjpTugKTFLRQIRRilpKAxS0z4VMXj7xyQ8iE+9JGT/ANopxNKEUs3RQWPwAyagWSUKMkgbgb+bEKB8yQPnTLh3GFndlUYwiPnIPtlgVI8CGRh41n992rkmIUysNGkEpoUGRJYiW+9GcHPXY77Ypt2K4u/6QSMSsyuTq1eIVbzA2cjGtlOPP4DNGs15dwBknA/pvXqs79InGSlzFHqIwImAGdnaZjq2I30QsPgx6UF54fxaK41clw+klWx1BDMu4+Kt9Kd1mXox4z6xxM7l5UBXVzCMia4dwMkj8YP199abmgKKKKDk3SqxwjtkJ51idRHqDae9nLAqANwDvqONvCunbHjAiRYwyFnJypAY6VRnBI5iYBKYzv8ACsulBXBUgd0YPLI6zEbYJ8E61xnHpptPFn0wtp9psRr/AM8hEa/QsD8q6wSKMonSMKp8h3chc+enSfmPOqbwPjs90FTAMkTZDOWwXKHSzjlpgKpkOBnvaN981cbSyEaYzkklmbxZ2OWY/E+HgMDoKmYiE7a8T5cIRcEvqYjf7uEa2yADkFuWmMfjrP8Ai12SrF0JLNcuTohydCSY3+zA9ME7+Ge6ekx244rm4kCkMFj5OBJEMFSWfZlbxbB6ex7qq3FrxDgaCPVzb8y2O7RygHKwj/XTGxG+MHcIS49S2AzdVg8Jbo75t/KPy/CfDAHrhNu+k+pY4QjOiJuhm/4RvP8Al16YaTXCZPdH4z1hOP8Abz4QfvL9PDK6HVjySGyqn28Zx+ZvKzb83u+XStxEpdiRQ3qpACXB9UMbJMvhaL44+nh1HjhfEpCxCM4BMvdOsKAiLJsvLCZGD/8AFMb6GPqEHtt01AY5qD/ch+f+fQbA8uy0iiS2eQoqCYFssuWBWYKqjlAnLogJDdD79qjcqovpQjBWHJAOmcDIz4RH8y+IXz+FXW1m1orYxqVWwfDIBx/OqL6UsarYHqVucE6AAFRH6uwGcooxnO/yoplwPjP2QNy1i6EE9MnVIBkiQ5wIjj4nz30Lhd0ZYY3bGXUMcZxk+WaxiCDWZcYPefobXwjmPQSHxfwz/hWvdmlxaQ5/IPLxyfDb6bUEnRRSUHC+vVhQs5wBn5kAnH8jWddu+0jSyKkTYjR09zGQmZC2R3lxgY3HWnnbrtBr9Uo7ql98gZZUnXIPl3T9KqnG7/VI7HVnnMfvAPZnVx4eUlBaPQ1x97i3nWVizJLrBYksVkHiSSTgod/fVu7VvixuTnHqJRnpjKMPrvWXeiC9K3xj3CvbucZyNSmHB+OlWrQvSIf/AOdLvjL24yemDcRA52O2M+BoM8tJDymKSNuWYd9VHecONhPn8NdeyyseKQ5bOJZPxZ6C5/8ANb8x8+vzLWC6AgH3e6Jne366JP8Ahieo8/r4SfYiya4vhIgASKWWR2HL9kmQIoKxLuXB28lOwBFBrVYr2y4gJeKylS3qnVNs4zDA+cY/elb+dbNPLoVmPRQWPwAyetYHIG58zOMs5uZDlovadZDjcHoR0+mKCT4HeGJ4mUyDQSdlIOlZlyM56EMwOfP31sfDrvmxq2+6qdxjqAcj61j9hgMcgDCTeMf5UYfg+FaH2QvWYuGyVJbQcgqFjYKMYAG4cbj8lBZ6KKKDHeNdoo5GQat0LA6pJvFYh+skJxiU/Q1XkbmgYXUArElQW2Uk528PWCnXC1J5YAkwzeUm2Hsx0Mnu/wAPlbewfZoTBZW3iRgwBAGqWNidPtMcKwjYjbvJjB3rPgs/Yvs0LW2TI0yPrkfbGDKVIUjzVURfkfOrBI2kEk7AEn4DevYFQ3a8SfZJOVg9x1cHPsOjIW2BPdLBzgEkKRvmsZqstt3Mqs7yAlgXOJsAs0UshIHkW3+fvrlxEIM6pF9gjvTDqY7rpkeYUbefv298h4QVJjUBQPv4WBAglUEHSM5AOD7x5iome+1cw619rA0zQA7LcDY6wSO8fdv5kVsSFxLDh/WwHuv+vjOfV8Qxj1P/ACfNk/MNLyyitzrBa1O8m7TQ9DIgyPUb7E4qEacBGJkc5Vv/ABEJ/V3nXFyM+0P+o9dQD97TiKKznmMBl+sw8ZEPUX4/7/PqCHHFLW2X2TadWP3sGT6628oR4F/lq8AQevY61+0iG2YqySDBA3wiSTSMcrjBwpAzndh8Ki7y/Vx7WcZx65s9bc9PtjflPXy8wCtk9Ehzc4GDoglOrWWxqmUaSOYwGxz0B+pJ0jXwtQ3azhXPt20nS8ep1PmNLLIh9zxs6+7IPgKmE6b1X+3t08VjI8TaSCik74CysISTjfA5mrb8tRWf2pbTJnJ1GUnKM/UQLsfszj8fn5e7Oo9nVxaW46epj6DH4B4aVx/0j4VkkVowD4TOCcZjnbYva4ySPL/W4rXeBJptYAdiIYhjBGO4vgelUP6ie03GBa2zv3i2lgukaiG0sVJHkCKlqo/pF4cjRu5B1iPrk46Pjb4igpfH5QX9ggmR8jvfilvRsC23ht7qhOLN3ScNnDnYj8ls3n7z/rp1veNQmbKuuOaTtLE23OuT4E+Dqc+8eYppccSV0IEnRD0KnfkWwPRPNT9PrUTPoslP6QTyGoEnOcFZEGOu2SPEdDWudreEfarKaEDJdNh0yVIcAHOxJXHzqpeh/ggWCS5fBeWSSNfdHFI+dX7xcv8AJRWiVFYdGGFuCObHkDYRlRjTcEEd8d0jBHuNWr0b8TYuU1FgWcHITONdw67gk9Sx3Oe/5YNVzj/DORNNGBEAkpVdRwdDRvJGfbXPdZRnzWuvoiyb8jbAiuDhWYjJe2xsWI21NjG+5zQavxyBntplj3doZVUebFGAH1IrH+06iG5nPdAYvhTs6iRJHAZSMjIkU1t9Zb6VOGBJhKNuasatllAJi5oyATnOJF+gqSYK/a8bVXfJAyJQNvzJjwcflq79g+NI8jLryWLaQc5JJZz7UjkjEfy+dZ6e67DWf1n6xfDmDwJqc7N8Vjhug8jEqmtjpd2OwnOwGx6dCcb1RsNFeVbIB869UGM9h+zX2nC6U0YJaTQjYQuCOW2WGtjGBvkBdeQNtWwWlssaKkYCqoAAHQAVknYL0hRWyPHxBnSUuW5hSVsoFVUVurDSF26jfw8dO4P2htrsf2aeOXHUKwLD4r1HzFY70SVFLSE461cFG7X9jyqNLa6tKhme3GphpKvqNsoZdDesY6M6W6AAnfML23eMONRIMpZWDzaXTTIVcYY5BXBHXZvjX0G9wobQT3ipYL4kLgHHnjI+orHu3Xo+LFrzhjDlnLyJGxV43wdZQAjrk5T2gc7YOAn6Kw0kuGGW/WDAkuD+pnztnphz18z4Fsuozc5bTzzu4OGujvzYPKUeLL8SR44xXLvmaMtLKcbBWfWASACCNWVOCdsV2seBMzxfaWeCOQ6g7IxDDb2M7FslQCSFHiRiqLJwywuJnRe+MDmMZTMkaR8mHLyO82FXpuM+GxGANb7KcFighVo9y2pjJoKauYQW0ocaVJRSNt+vicwdr2EsLflRPLNqcqyxSXDKXdVCKSkeMkDYHoD0wauNpexzZ5UiOFODpYMAfIkH3Vm0OBXK7tlljZJAGRhpYHcEHYjFditRPFO09rbPouLiKJ9OvS7hTpyRnfrup2G+xpKjM0tuUJI2A1RsYyTHbknlOq6ssAe8sQb+9Wt8NGIIh5Rp0AH4R0A2Hyr5+4r2sa8vriSFisTuSmAAxUKEBORsTpB7xHWt54FIfssGoknkxZJxknlrnNao68T4otump1lfwCxQyTNn4RqcfE4FZn2w9JFrcxtHElwWII+5OB6uZRtnPtOv0rVg1Vri3YpJslJZUJ8GbmRjffuuC2+/4v6UlGM8S49qnD8iYqZC2CkwO7zvjBc/tB9D78xr8fjIwIiCF0EkbZ5UaZ9rPVCenj8q0fiPo4mAYrEr4O2FVWO+MgLIfjvis7S2NxOltbRLJKz6dDcwYIzq1EMNOMHOeg3rQ2P0QMzWLPuI2lblqRjAAUMep/Fkf3avWKY8D4Ulpbxwx40xqBt4nqzfNiT86f1lWZ+laJo3WRFdhKuDywpZWjypYhuoKT4yOhUZ6029DUQkluZV5mlcRjmacguQW2XYH1S588L5VMekICWZI2Psx6gupRq5jkE7kezyl8D7Xh4uPRbwrkQXG2C9wXxvnSY49IPhnr02xiqLrVH9K/DZJLVZIVDtGWVgSwxHKApYEOoyGCHJOAMk9KvFeJ4Q6srgFWBUg9CCMEH3YNB813F9e6iWijydWwlz7RYtgc8n8RrlBx+4SQs1uH2wQVuSu+sHdJN/vD4+Xvza+1vZD7HJpkWZ43LcqWNgcgAsFkGglX0gjrhsZGNwtIuY4CdEcMruTsGaQeJz3UyWOfIVUfS3Z3iZubaKUroLLkrnOPDfYY6Zxj69akqofoe4DLa2TGZGiM0msRN1VQoUMQQHBOOjE7KMYzir5UVTLn0U2j/iuRjp/aHbHwL5P86iR6GxFOs1reSwupBU8qNsEZ6YK7b7g5zvnNaDY3HNjSTGnWivg9RqUHB+Ga74rEtEEt/dwbTwrcL+1tjpf4tbyN/kdvhXVrtboYhmVTpIeGWMNt0YSREq6kdOuPcal643VhHKAJURwOgdVbHwyNq1opc3LdJGMil4WZY178ol0qrCSDJM8O+pMxvgFCd8U41KrSSxNcSSIIwrqjM7bnWkiqoE0YGk6iC27BTkAVc1UAADYDYAbADyApaChdtbEcVtzHbW8jS6lxNLCYOWAcnDzqGORthQeo8qew5jsRaSWsgkEPK0pEJYWbTpDhxiPGrvHWVOc/GrfijFTBS0tI+8JbKaNJEAkREZxzxqzzeQS06lSuHII7pzgsRXi0vVRYxI91Zlh655Q5UTKAFiWSYNGEOqRgEwDgDbODdyKTFQVT/8lurgutnaEqWxFcznlQldK5kKfeuNWrAVRkAHO+1XuvQs11K819eu8khyxjiVOgwApZjgAAADHhWp4oK1Ns8FH4X6IrCDOElYkKCWnkHs53HLK7nP9MVcVhAAAAAAwANgAOgAG1dglLpq9jgVxSxj312rzpxUTAar3BezMEV7dXMaASOwQtknvECSUgE4XUzLnHinvqw4qncM7UgShTrAb7Q7DQx1SmWI6AdPWNWdTg/hOR0qxVxUYr1VTs+0nMa3J5jnkM5Coy82RuSuhNWEbBZid9sdRg03g7SnD8uZI+/LIkckUsrMvNkUJ3TlBmJz0ONewwuDYOHpMbDQFeumXO5G2qLHskE75/nTb0a9pYgZLdmwzOHQE9WZVQoBqY57gYZ65byqP4zwS84txKQJJyYIoohrKkgLKgmC6M9+XLnO4AAHmM2ThXYiDhkJkQGWUNG8szgFyiMC+gD2ABqOF3OOp2rQsXFOOR2xjEuoGVljTCkhpGYKEB6BjnODjYHyrxe8VKmVEQ64kSXcAh42ZtQjwwy2EcYONyvgahePo0yu2mR4lUSLKLiOO3EagSCTA1cwgjPeUgaQQRtmCm49LK4mt3nEhRPat9UWl8Py2WJGcRkEYZ11hsY1BnACV9IPE45OH3Crq1CGO4Rt1ypcAPG3mDjUNjhx51WPQx2YuOYb6dm0NG0cQZ2ZpAzKSxz0UaMDzO/QbzkXBbiTVCEZojDLboZ1VY0tpRGYtx6xpFwAVYZITdkPW68K4altDHDEMJGoRR7h5+/xqB3RRRQeEXFeq8qK9CscQEUClpK0OJvUDaNQ1DTlepGr2cgdM4P0PlXeoq74LrkeTVhmEIA3wOTJzMbH8RwM9RUZY9lH5WmSQK2ACUX2sAYY5Y75LDbqMdDmrBaK4wXaSZ0MrY64IONyN/mrD4g+VNLDhJilL68gqF0BQoGNO+x3OQxyd+912pOF8H5Du2ssX8MYA9ZJJnqd8ykfACqJKiiioCkpaTFAUUtFQeaKWjFQeWFQ3EeyFvO+tk0yZ1cxCUbVtucbMcBQSQc6V8hibpCKCpv6PbWMEqzx/vM0bqBkZBWZWRgWCnDA4IGnT0rtY9n5o0Itb9tJZi2uGCUB2OpjHoCBM5zpwRvnG+83xSxM8JQHSSUOTnI0ur47pBB7uMg7VDX3Ap2lIWRuWwbB1uChZCgI72SVPf29okdNOaomeFcMECEamdmYvJI5BZ3IALHAAGyqAAAAFAHSnE1wqDLsqjzJAHn1PuB+lQ0vAZmWT+0YZwcHEnc1PM50jX1HMQD3RDptpfXnDmeSORWUOiSJhlLKRLoycAg5BjHxBYeORRwHZS11auUuNWvRluVqznUIc8vVnfOnrvUsRSKuAP8A6/l4UtAgFLRRioEFKRRilpg8CvQoorPBS0goorX1AaKKKn0LRRRWwUUUUBSUUVAtFFFAUhooqBaSiigWkoooCgUUUC0hoorQBS0UVICiii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935596" cy="31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6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8463" y="44450"/>
            <a:ext cx="6334125" cy="10810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288" y="2565400"/>
            <a:ext cx="52927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Inteligência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Artificial</a:t>
            </a: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Teoria da computação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65" name="CaixaDeTexto 15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6" name="CaixaDeTexto 16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22510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 smtClean="0"/>
              <a:t>PROBLEMAS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250825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>
            <a:spLocks/>
          </p:cNvSpPr>
          <p:nvPr/>
        </p:nvSpPr>
        <p:spPr bwMode="auto">
          <a:xfrm>
            <a:off x="403225" y="2068513"/>
            <a:ext cx="84169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Grande dependência do hardware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Ausência de certeza (decisão depende do usuário)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Longo tempo de treinamento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Requer uma grande base de dados por trás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Mais lento do que o desejável.</a:t>
            </a:r>
          </a:p>
        </p:txBody>
      </p:sp>
    </p:spTree>
    <p:extLst>
      <p:ext uri="{BB962C8B-B14F-4D97-AF65-F5344CB8AC3E}">
        <p14:creationId xmlns:p14="http://schemas.microsoft.com/office/powerpoint/2010/main" val="2773873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8463" y="44450"/>
            <a:ext cx="6334125" cy="10810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288" y="2565400"/>
            <a:ext cx="52927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Inteligência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Artificial</a:t>
            </a: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Teoria da computação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65" name="CaixaDeTexto 15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6" name="CaixaDeTexto 16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</p:spTree>
    <p:extLst>
      <p:ext uri="{BB962C8B-B14F-4D97-AF65-F5344CB8AC3E}">
        <p14:creationId xmlns:p14="http://schemas.microsoft.com/office/powerpoint/2010/main" val="258034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ourbest100.com/pic/people/philosophers/alan-t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1435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7413" name="Título 1"/>
          <p:cNvSpPr>
            <a:spLocks noGrp="1"/>
          </p:cNvSpPr>
          <p:nvPr>
            <p:ph type="ctrTitle"/>
          </p:nvPr>
        </p:nvSpPr>
        <p:spPr>
          <a:xfrm>
            <a:off x="398463" y="44450"/>
            <a:ext cx="6334125" cy="1081088"/>
          </a:xfrm>
        </p:spPr>
        <p:txBody>
          <a:bodyPr/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Teoria da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95288" y="1773238"/>
            <a:ext cx="5616575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QUE É?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8313" y="2492896"/>
            <a:ext cx="3743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Parte mais abstrata da computação, trata do limite das máquinas, complexidade dos problemas e estudo de que funções são ou não computáveis.</a:t>
            </a:r>
            <a:endParaRPr 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95288" y="1412776"/>
            <a:ext cx="7129040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ESSA FUNÇÃO É COMPUTÁVEL ?</a:t>
            </a:r>
          </a:p>
        </p:txBody>
      </p:sp>
      <p:sp>
        <p:nvSpPr>
          <p:cNvPr id="9" name="Subtítulo 2"/>
          <p:cNvSpPr>
            <a:spLocks/>
          </p:cNvSpPr>
          <p:nvPr/>
        </p:nvSpPr>
        <p:spPr bwMode="auto">
          <a:xfrm>
            <a:off x="403225" y="2068513"/>
            <a:ext cx="8259936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Máquina de Turing: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Infinita na teoria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Pode ler, escrever e se movimentar para a esquerda ou para a direita numa fita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Extremamente simples, resulta em algoritmos complicados.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068513"/>
            <a:ext cx="434347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398463" y="44450"/>
            <a:ext cx="6334125" cy="1081088"/>
          </a:xfrm>
        </p:spPr>
        <p:txBody>
          <a:bodyPr/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Teoria da Computação</a:t>
            </a:r>
          </a:p>
        </p:txBody>
      </p:sp>
    </p:spTree>
    <p:extLst>
      <p:ext uri="{BB962C8B-B14F-4D97-AF65-F5344CB8AC3E}">
        <p14:creationId xmlns:p14="http://schemas.microsoft.com/office/powerpoint/2010/main" val="236193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129040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ESSA FUNÇÃO É COMPUTÁVEL ?</a:t>
            </a:r>
          </a:p>
        </p:txBody>
      </p:sp>
      <p:sp>
        <p:nvSpPr>
          <p:cNvPr id="9" name="Subtítulo 2"/>
          <p:cNvSpPr>
            <a:spLocks/>
          </p:cNvSpPr>
          <p:nvPr/>
        </p:nvSpPr>
        <p:spPr bwMode="auto">
          <a:xfrm>
            <a:off x="395536" y="2060848"/>
            <a:ext cx="5112568" cy="38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Bare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Bones: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Linguagem de programação universal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Simples ao extremo (3 comandos, um tipo de variável e uma estrutura de laço).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6394"/>
            <a:ext cx="2952328" cy="397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398463" y="44450"/>
            <a:ext cx="63341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Teoria da Computação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1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67296" y="1412776"/>
            <a:ext cx="7129040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ESSA FUNÇÃO É COMPUTÁVEL ?</a:t>
            </a:r>
          </a:p>
        </p:txBody>
      </p:sp>
      <p:sp>
        <p:nvSpPr>
          <p:cNvPr id="9" name="Subtítulo 2"/>
          <p:cNvSpPr>
            <a:spLocks/>
          </p:cNvSpPr>
          <p:nvPr/>
        </p:nvSpPr>
        <p:spPr bwMode="auto">
          <a:xfrm>
            <a:off x="395536" y="2060848"/>
            <a:ext cx="8416925" cy="38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Tese Church-Turing: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Qualquer função que puder ser executado pela máquina de Turing é computável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Tese Church-Turing + Linguagem Universal =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Qualquer função computável pode ser traduzida para um programa escrito em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Bare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Bones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98463" y="44450"/>
            <a:ext cx="63341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Teoria da Computação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6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9036496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PARADOXOS E FUNÇÕES INCOMPUTÁVEIS</a:t>
            </a:r>
          </a:p>
        </p:txBody>
      </p:sp>
      <p:sp>
        <p:nvSpPr>
          <p:cNvPr id="9" name="Subtítulo 2"/>
          <p:cNvSpPr>
            <a:spLocks/>
          </p:cNvSpPr>
          <p:nvPr/>
        </p:nvSpPr>
        <p:spPr bwMode="auto">
          <a:xfrm>
            <a:off x="395536" y="2060848"/>
            <a:ext cx="8416925" cy="38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problema da parada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Paradoxo do mentiroso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Paradoxo do barbeiro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Paradoxo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Cantor.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98463" y="44450"/>
            <a:ext cx="63341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Teoria da Computação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7411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4860032" cy="503634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Complexidade</a:t>
            </a:r>
          </a:p>
        </p:txBody>
      </p:sp>
      <p:sp>
        <p:nvSpPr>
          <p:cNvPr id="9" name="Subtítulo 2"/>
          <p:cNvSpPr>
            <a:spLocks/>
          </p:cNvSpPr>
          <p:nvPr/>
        </p:nvSpPr>
        <p:spPr bwMode="auto">
          <a:xfrm>
            <a:off x="395537" y="2060848"/>
            <a:ext cx="4104456" cy="39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Polinomiais (P)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Polinomiais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não-determinísticos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(NP)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NP completos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Insolúveis</a:t>
            </a:r>
          </a:p>
        </p:txBody>
      </p:sp>
      <p:sp>
        <p:nvSpPr>
          <p:cNvPr id="2" name="AutoShape 2" descr="data:image/jpeg;base64,/9j/4AAQSkZJRgABAQAAAQABAAD/2wCEAAkGBhAQEBIQEhIUFRQSFhgQFRISEBgWEhcVFRUVFBYVEhYXGyYeGBojGRIUIS8gLycpLiwsFR4xNTIqNSctLCkBCQoKBQUFDQUFDSkYEhgpKSkpKSkpKSkpKSkpKSkpKSkpKSkpKSkpKSkpKSkpKSkpKSkpKSkpKSkpKSkpKSkpKf/AABEIAM0A9QMBIgACEQEDEQH/xAAcAAEAAQUBAQAAAAAAAAAAAAAABQEDBAcIAgb/xABIEAACAgECAgUIBgYIBAcAAAABAgADEQQhEjEFE0FRYQYHFCIycXOzFSMzNUKBFlJTYnKSNENUY4KRodEkpLG0CESTlNLT8f/EABQBAQAAAAAAAAAAAAAAAAAAAAD/xAAUEQEAAAAAAAAAAAAAAAAAAAAA/9oADAMBAAIRAxEAPwDeMREBERAREQEREBEs6rWV1LxWOqLnHE7BRnuye2Yn0uW+yptf95k6pB3ZNuCR4gNAkYkbwax+bU1DuVWub+ZuAD+U8+yPodj7epvbwDLWPEfVIp/1yOwwJKMyN/R7Tn2lZ/G22ywjwBsYkDwj9HNH/ZqT4tShP5kjJgSOZWRv6N6P+y0f+3r/APjH6OaTsorHgqBR/kuBAksxI36BrHsvcncF1NvCB3KjMVA9w27I+j9Qvsalj4XVI48MdWKz/mT2fmElEjfStUnt0rYOWabMN7+CzhAH+MncDfnPdXTVJYIxNbk4CWoayT3IWADn+EmBnxEQEREBERAREQEREBERAREQEREBE82WBQWJAAGSScAAcyT2CR3X3X/ZZqq/asB1jD+6RgQAf1mHZspBDQMnWdJV1EKSS7brWg4rG8Qo7OXrHAGdyJjhNTb7RFCH8KYe/Hi5yiHvADeDdsytH0fXSCEXHFuzElnY97uxLMfEkzIgYel6JqrbjC5s5da5L278/XbJA8BgeEzIiAiIgIiICJEeVPlNV0dpzqbgxQOlZ4RkjrHCcXuGc/lMbpvywr0rWhq3da9K+v4q2X1krYKyjiI3wwOc77/mH0ESB6H8qhfqG0rVMlgor1YwwdOrsJUBmA9V8j2TzG4zgyegJ4upV1KsoZTsVYAqR3EHYz3ED4rzgdJN0RoX1ul2Nb1r1DEmhldwpHB+DY7cPDyHPkYbyO8/Gg1fDXqv+FuO2XOdOx/ds/B7mAA7zM3z7fcl/wASn5qzl2B3DXYGAZSCCMgg5BB3BB7RPU5N8iPOlrui2VUc20DnprGJTH92dzWd+zbvBnRXkP5wtH0tVxUtw2qM2adyOtTlkgfiTJHrDv3wdoH1EREBERAREQEREBERASzq9WtS8Te4ADLMTyVR2k90avVLUhduQwNhkksQqqo7SWIAHeRMfSaVmbrrfb/AmcrWD2DvYjm35DbmHivRNcRZeNgeJaMhkUjcM5x67g79w2xkjiMjEQEREBERAREQERECG8qeh21VVVahCF1FFzq59Vq67VaxeRzlQRjkeU+Rfze6xRrKFtR9OdDbodH1jEW1i0qwqtIXBROHCtzxgY2E2PECM8n+hK9LSqJVWjkKbSm/FZgcTM5AZ9+RO+McuUk4iAiIga+8+33Jf8Sn5qzl2dRefb7kv+JT81Zy7ATJ6O6St09qXUu1diEMrqcEEf8AX3cjMaIHSnmt88VfSPBpNVhNWBgNsK78dqj8L43K8jvjuGz5w9VaVIZSQVIIIOCCNwQRyM6N80HnZ9PC6LVnGqUepZ2Xqoyc91gAJPeAT3wNqREgOhvKSzVtxVVJ1a2NVYH1HDqa+DiB62jqzwtxL7JfOCD4QJ+J8/ofLGu7pC3QCtx1aFluP2djVsq3IneazYgPiTyxvZPlPqfThoPR6usOnOr4/S34OAWirh/o+eLLd2MQPpoiICUJxvKyN6RPWuNMORAe491edk97lSv8IftxkGjBvcXt7C56lT2ggA3EHtO4XuU5/EQJKUAxKwEREBEwLekyzGuhRY6nhYk4qQ9odwD637oBO4zgHM8fQoffUMbj+o3q0DwFQOD724j4wKt07UciviuPL6lC65/VNg9RT72GMiU9L1TezQqDvuuGfyWsMD/MPzkiqgDAGANgP9pWBGmvWnfrNOnh1Nln58XWpj3Y7Ocp1Gt/bUe70Wwf6+kHEk4gRvW6xdzXS/gtzK2P3coQT7yo8Y+meH7Wm6vx4OsXx3pLY7OYHPwMkogWtNqksUPW6up5MjBl/wAxLswtT0PU7F8FHP8AWVMUsPdxMuOIDuORtyln0i+jawG2vl1qD60d3WVKN/4l/lAyYEnE8U3K6h0YMrDIZSCpB7QRsRPcBERA1959vuS/4lPzVnLs6i8+33Jf8Sn5qzl2AiIgJd02pep1srZkdCGV1JDKwOQVI5EGWogdWebXzg/SuiLDg9LpHDbWSVQtg8DgjJCNjfY4PEN8DNdT0Pr7Wr1S0VafW11v1ttd+a72FTpVURj1qzYyPlwSnBgZzmc6eQPle/Reur1K5KexagPt1t7Q8SNmHionXWi1ld1aXVsGSxRYjDkysAQR7wRA+Ov8h7KatDbpN9VpHVm67UWFbVsBXVKzHiCly7OWC7soOJKt0Jd9MLrcL1PoTaUni9YWG9bR6vdwrz7zJerVsdRZVtwpXVYNt8u96nJ7sVL/AKzMgIiIHi20KpZiAFBYk8gAMkmYXQ1TcBtcEPcxtIPMKdq0I7CtYQEd/Ee2eemzxLXR+3cVt8MK1lg790Rlz2Fxy5ySEBERASMaxtQzIp4aVPC1gPrOR7SVkclzsXznIYDHtD1r7DY406EjYWWsDgivJAUHmGcqR4KrnIPDM+usKAqgAAYAAwABsAAOQgUpoVFCKAqqMAAYAHhPcRAREQEREBERAREQI+7RtWxsoAyxy9RbCv8AvKeSv48m5HsZcvS6pbUV15MM7jBB5EMOxgQQR2EES7I3WfUP14+zba4dg7Bd/hwAx/V3/CIElERA1959vuS/4lPzVnLs6i8+33Jf8Sn5qzl2AiIgIiICdEf+Hryr67SWaB2y+mPHWD+xc8h38LlvydROd59j5pfKE6LpbTNnCXMNNZyxw2kKCSeWG4G/wwOn9P8A02/4FHzNXJORmn/pt/wNP8zVyTgIiIEYfX1o/uaM/nfZgH/lW/m7c7ScjejjnUapu5q6/wAxUj492LR+ZMkoCW9RetaM7HCoC7E8gFGSf8hLkjent60r/a211nu4eMM4PvRXH+IQLnQ9DCvrHGLLj1rjuLAAJ/hUKvZnhzzJmdEQEREBERAREQEREBERATzZWGBUgEEYIIyCDzBHaJ6iBHdDWEK9DElqG6vJO7JgNWxJ5nhYAntZGkjI1vV1q4/raW4vE0unCf8AmG9/byEkoGvvPt9yX/Ep+as5hXTuQpCsQzcCkKcFhjKjvPrLt4jvnT3n2+5L/iU/NWaQ6H6S0r9GV6G+xUD6u642YJel+o06U2so9qokXKwG42I5YYPmH6G1AUuaLQqkhmNTBQVPCwJxgYIIPcRMObF8pvLKlGa3TMLLfS+knRuI8KV6l1C2FMDiLIWxk423Uz4DV9XxfV8fDj8eOLP5dnKBZiIgJ6RiCCOY3BnmIHYXk30j6S41GMdfo9JfjGPtDqX5ZOPa7zPoZrPzM9KdZpqFVWPDpa62ZgQF6q/WLsT7WeIYA7AeWMTZkBERAjOiftdZ8df+100k5G9H7ajVL3tXZjt9aoV5931OPep8ZJQEjOlvtdH8dv8AtdTJORvTnqrVZ+zurY+AdupJz2AC0k+AMCSiIgIiICIiBr7pPy01o1mt0tAR7dPZp0o060MxtW1K7bTc4Y9Wqh8cewGBsTtNgyK6O8n0o1Wr1QdidWamZDjgU01CocOBncAZyZKwEREBERAREQI3pP7fSfEf5FskpG3etrKhzFdVlhHMBnZERvA8K3AHuLeMkoGvvPt9yX/Ep+as530fRtCaZdVqOsZbLn06V0sqHNS0vYzu6t2XoAApyc5IwM9Eefb7kv8AiU/NWc26Dpu2lOrAR6+IWiu2tbEDgY4lDDYkAA9jADOcDAZtvks7BrKmHCy26imq0hdS+mqLE2lBlR6iOccW/VsVyBk5es83erqVmLUEKrthbxxHq6BqmAUgEnqDx+A2OGIBj7/KvVOhVnXJRqesFai3qmYu1QcDIQlm2HYSvs7S5f5aax88Trv1n9Wo+20y6N+Q7aVA8Dvz3gVbySuFSXBq24qDrBUrN1nUq5rZiCoGzK2RnOFJGQMyS6a8grFv1nU7Uae26pGtfcihRY4LBeEEKybtwgl1AyTiYnSvlRnTaXT0kDh0o097cAFh/wCIvtNYfnwEOhIGMnnnExtZ5X6m7res6t+ud7jxUIQtliBLHrGMKWCrnHaqkYIBgZ/SfkSfSep01gdRp6tW5PGTWtlFFhLYqBYF7wF4VJORkAz5/pPo59PdZQ/Dx1MUbhYMuVODgj/9HI4O0z/0s1PEHJQnqRpG+qTFlSqiqtuB6+BXXgncdWpG4zIvU6g2OzkKCxzhECIPBVUAAeEDobzB1dJDSK1r1HQlHFCADrhZ17cZJAzw56zmTzXE2xPkPNJper6F0S4IzWbMHOfrHd879h4sjwIn18BERAjG9TWqf21JXPZml8qPfjUWHH7p7pJyN6bHCiX/ANnfrT/Bwslm3M4rdiB3qOfIyIMCssa7SC2t6m5OpQ45jIxkeI5y/EDD6K1RsqHF9ov1dg7rF2bHgTuO8Mp7ZmSM1X1FvXf1dmEt7lb2Ut93JG8OA7BTJOAiIgIiICIiAiIgIiICIkd0m5sPoyndxmxh+Go5Bx3M2Co7vWP4YFOh/rDZqey4jq/hIMIfcxLuPCwSSlFUAAAYA2AHLErA1959vuS/4lPzVnLs6i8+33Jf8Sn5qzl2AiIgIiICeqqyzBVBJJAAAySTsAAOZnmfaeaDydOt6W04xlKG9Ks5YxUQVByDnLlBjuJgdRdC9HDTaajTjlTUlI91aBO3+GZsRAREQPNlYYFSAQRggjIIPMEdomB0NYQrUsSWobq8k5JTnUxJ5koVyf1lbukjI7pNTUw1K/gHDaB+KrO5PimSw57FwPazAkYlFYEAjcHcEcpWBRlBBBGQdiDyI8ZGVu2mPC29BPqPnevOBwWZ/Bnk2duIAgYyZSUZQQQRkHYg8iPGBWJG+hWUb0YZP2DtgL8FsHh/gPq93DL2l6WqsbgyVs7arBw2e8KfaH7wyNucDMiIgIiICIiAiWdVra6l4rHVByy7ADPPAzzOx2mF6Rff9mDVX+1sXFpH93Uw9X3t/KecC/rNaQerqAa0jOCcKq/rWEA4GxwMZJ5bAlbmh0YqXGeJj6zufadsAFj3cthyAAA2AldJokqXhQczxEkkszdrOx3Y7Dc90vwEREDX3n2+5L/iU/NWcuzqLz7fcl/xKfmrOXYCIiAiIgJ0Z/4fvJT0fRPrXXFmqOEJ5ihNhjbI4n4j4gIZprzd+RrdKa6vT7isfWXOB7Na8/cWOFHi2eydb6bTJUi1ooVEUIqqMKqqMKqjsAAA/KBdiIgIiICIiBGab/h3FJ+yc/VHsQ7fUn/Ur4ZXbhHFJy1qdMtilGGQfHBBByCCNwQQCCNwQCJjafUMjCm05J+zsxgWADODjYWADcciASO1VDOiIgJZ1WjrtXhsRXHPDKCM94zyPjL0QI36LsT7K9wP1bR1yf5sRZ3fj/3jrtWnOuqwDtrtKOfcjqV8cF9u89slECN+lLRz0l3+F6CP9bRA6Vt/sl/81H/3SSiBG+mapvZ04XxuvAH5CsPn3HHvj0XVP7d61j9WmocX89vEDy/UHM+BklEDD0vRNVbcYXLkYNjsXsI7uJiSBsNuW0zIiAiIgIiIGvvPt9yX/Ep+as5dnUXn2+5L/iU/NWcuwEREBMjQ6Gy+xKakZ7LCFVFGWJPYBLen072OtaKWdyFVVBLMxOAFA3JJPKdJ+aXzTL0ao1epAbWONhzWhWGCqnkXIOGb8htksE/5tfINOidGKtmvsw99gzgtvhVz+FQcDv3O2cT62IgIiICIiAiIgJa1OmWxSjDIPjggg5BBG4IIBBG4IBl2IEaurej1biWTkuoIUDfktwXAU/vYC9+DgGSlGUHY8jI30O2j7DDVj/y7bYHdQ/4R+6QR2AqIEnExdH0jXbkLkMvtVupWxf4lO+PHkewmZUBERAREQEREBERAREQEREDX3n2+5L/iU/NWcuzqLz7fcl/xKfmrOXYCZvQ/Quo1ly0aetrLHOAqjxAyx5KozuxwB2z6/wAhfNBrukytjKdPpjv19i7sMZHUocF89+y+PZOh/I7yG0fRdPV6dPWPt3MAbbDt7Tdg22UbDugfM+bDzR09GBdTdizWFcZ51055rVt7WDgv7wMAnOxoiAiIgIiICIiAiIgIiICIiBjazo+u3HGu6+y4JV1zz4HXDLnwO8xeHVVdovQdhwl+PeMVufDCe/beTiBg0dMVMwRs12HYV2rwMSOfDn1X5HdSRtM6W79OlilXVWU81ZQVPbuDtML6EVfsrLavBH4kx3CuwMij3AQJGJGlNYnJqbR3MGqb82XjB/lEfSdy+3pbMdpretwB2nHGGPuCknuztAkokb9PV9qXj36S4/8ARDH6R6X8VyIe1bD1bj+JHww/MQJKJG/pJo/7RT/6q/7x+kFB9ku4/WqotsT3cVaEZ/OBJRI36az7FGoc93U9Xt35uKD8s58I9L1TezQiDvtu38MLWrA/zD84ElLWo1SVqXdlVRzZiAN9hufGYXoGof7TUEDtWisIMdxZ+Nu07gqeWMS7p+h6UYOF4nHKyxmssHgHckgbnYHG574HzXl10S/TGjbRUBlFjox1FiFagqOGPCDhrCQNsDhOfaEjvI7zJdHaDhstX0q4b8dyjq1P93VuB2bniPcRNhxAoBiV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8513"/>
            <a:ext cx="4104778" cy="343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398463" y="44450"/>
            <a:ext cx="63341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Teoria da Computação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Dúvidas?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15616" y="2852936"/>
            <a:ext cx="684076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lang="pt-BR" sz="2800" dirty="0" smtClean="0">
                <a:latin typeface="Helvetica" pitchFamily="34" charset="0"/>
                <a:cs typeface="Helvetica" pitchFamily="34" charset="0"/>
                <a:hlinkClick r:id="rId2"/>
              </a:rPr>
              <a:t>m</a:t>
            </a:r>
            <a:r>
              <a:rPr lang="pt-BR" sz="2800" noProof="0" dirty="0" smtClean="0">
                <a:latin typeface="Helvetica" pitchFamily="34" charset="0"/>
                <a:cs typeface="Helvetica" pitchFamily="34" charset="0"/>
                <a:hlinkClick r:id="rId2"/>
              </a:rPr>
              <a:t>onitoriaic-cc@googlegroups.com</a:t>
            </a:r>
            <a:endParaRPr lang="pt-BR" sz="2800" noProof="0" dirty="0" smtClean="0">
              <a:latin typeface="Helvetica" pitchFamily="34" charset="0"/>
              <a:cs typeface="Helvetic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  <a:hlinkClick r:id="rId3"/>
              </a:rPr>
              <a:t>www.cin.ufpe.br/~monitoriaic</a:t>
            </a: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1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8463" y="44450"/>
            <a:ext cx="6334125" cy="10810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5288" y="2565400"/>
            <a:ext cx="52927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Inteligência </a:t>
            </a:r>
            <a:r>
              <a:rPr lang="pt-BR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Artificial</a:t>
            </a: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Teoria da computação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365" name="CaixaDeTexto 15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6" name="CaixaDeTexto 16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</p:spTree>
    <p:extLst>
      <p:ext uri="{BB962C8B-B14F-4D97-AF65-F5344CB8AC3E}">
        <p14:creationId xmlns:p14="http://schemas.microsoft.com/office/powerpoint/2010/main" val="25803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288" y="1772816"/>
            <a:ext cx="5400848" cy="1079698"/>
          </a:xfrm>
        </p:spPr>
        <p:txBody>
          <a:bodyPr>
            <a:noAutofit/>
          </a:bodyPr>
          <a:lstStyle/>
          <a:p>
            <a:pPr algn="l"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que é IA?</a:t>
            </a: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390" name="Título 1"/>
          <p:cNvSpPr>
            <a:spLocks noGrp="1"/>
          </p:cNvSpPr>
          <p:nvPr>
            <p:ph type="ctrTitle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2" y="2924944"/>
            <a:ext cx="30176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 bwMode="auto">
          <a:xfrm>
            <a:off x="4283968" y="1558009"/>
            <a:ext cx="4464174" cy="31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área da computação que visa o desenvolvimento de tecnologias que demonstrem 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reconhecemos </a:t>
            </a:r>
            <a:r>
              <a:rPr lang="pt-BR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inteligência, seja por meio do raciocínio puro, ou da mímica da forma humana de agir.</a:t>
            </a:r>
          </a:p>
        </p:txBody>
      </p:sp>
      <p:pic>
        <p:nvPicPr>
          <p:cNvPr id="25602" name="Picture 2" descr="http://img.sparknotes.com/content/sparklife/sparktalk/thisrobotwillkillyou_Medium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419475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4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288" y="1773238"/>
            <a:ext cx="8424862" cy="4176712"/>
          </a:xfrm>
        </p:spPr>
        <p:txBody>
          <a:bodyPr>
            <a:noAutofit/>
          </a:bodyPr>
          <a:lstStyle/>
          <a:p>
            <a:pPr algn="l"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 níveis diferentes de IA:</a:t>
            </a:r>
          </a:p>
          <a:p>
            <a:pPr algn="l"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Pensar racionalmente</a:t>
            </a: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Pensar humanamente</a:t>
            </a: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Agir racionalmente</a:t>
            </a: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Clr>
                <a:srgbClr val="95B3D7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Agir humanamente.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389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6390" name="Título 1"/>
          <p:cNvSpPr>
            <a:spLocks noGrp="1"/>
          </p:cNvSpPr>
          <p:nvPr>
            <p:ph type="ctrTitle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pic>
        <p:nvPicPr>
          <p:cNvPr id="16403" name="Picture 19" descr="du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92375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8245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8246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38247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32048" y="1484313"/>
            <a:ext cx="6012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PENSAR RACIONALMENTE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395536" y="2132608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Segundo 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Aristóteles: um processo de raciocínio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irrefutável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Ver 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e entender o mundo através de sentenças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lógicas (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estilo as de discreta, mas BEM mais complexas)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Perceber 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a realidade através do raciocínio puramente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lógico.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38255" name="Picture 15" descr="ANd9GcR6v1sr_hWpH0Qk8wd5Js2-LGuo8e78hdNWkBZ7OyQC7ajOIM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2349500"/>
            <a:ext cx="1895475" cy="2419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9268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9269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39270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95536" y="1484784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PENSAR HUMANAMENTE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395536" y="2132608"/>
            <a:ext cx="8496944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excitante e novo esforço para fazer computadores pensarem... Máquinas com mentes, no sentido literal e completo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.”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Haugeland, 1985)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levar apenas em consideração a lógica do raciocínio, relevar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também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crenças, metas e informações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adquiridas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sentidos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Problema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modo como nós pensamos não foi completamente entendido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ainda.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0292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Mini-Prova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0293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0294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94518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AGIR RACIONALMENTE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395536" y="1916113"/>
            <a:ext cx="4321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>
                <a:latin typeface="Helvetica" pitchFamily="34" charset="0"/>
                <a:cs typeface="Helvetica" pitchFamily="34" charset="0"/>
              </a:rPr>
              <a:t> Agentes inteligentes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Percepção 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e Ação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Inteligência 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pode ser um fenômeno social, não apenas um modelo de raciocínio centrado no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indivíduo.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0298" name="Picture 10" descr="ABAAAAcMAAD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96975"/>
            <a:ext cx="3935413" cy="2495550"/>
          </a:xfrm>
          <a:prstGeom prst="rect">
            <a:avLst/>
          </a:prstGeom>
          <a:noFill/>
        </p:spPr>
      </p:pic>
      <p:pic>
        <p:nvPicPr>
          <p:cNvPr id="140300" name="Picture 12" descr="Roboc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860800"/>
            <a:ext cx="3671887" cy="231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97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1316" name="CaixaDeTexto 6"/>
          <p:cNvSpPr txBox="1">
            <a:spLocks noChangeArrowheads="1"/>
          </p:cNvSpPr>
          <p:nvPr/>
        </p:nvSpPr>
        <p:spPr bwMode="auto">
          <a:xfrm>
            <a:off x="468313" y="6453188"/>
            <a:ext cx="3743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Helvetica" pitchFamily="34" charset="0"/>
                <a:cs typeface="Helvetica" pitchFamily="34" charset="0"/>
              </a:rPr>
              <a:t>Aula de Revisão para </a:t>
            </a:r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Mini-Prova 4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1317" name="CaixaDeTexto 7"/>
          <p:cNvSpPr txBox="1">
            <a:spLocks noChangeArrowheads="1"/>
          </p:cNvSpPr>
          <p:nvPr/>
        </p:nvSpPr>
        <p:spPr bwMode="auto">
          <a:xfrm>
            <a:off x="5003800" y="6453188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Helvetica" pitchFamily="34" charset="0"/>
                <a:cs typeface="Helvetica" pitchFamily="34" charset="0"/>
              </a:rPr>
              <a:t>Monitoria de Introdução à Computação</a:t>
            </a:r>
          </a:p>
        </p:txBody>
      </p:sp>
      <p:sp>
        <p:nvSpPr>
          <p:cNvPr id="141318" name="Título 1"/>
          <p:cNvSpPr>
            <a:spLocks noGrp="1"/>
          </p:cNvSpPr>
          <p:nvPr>
            <p:ph type="ctrTitle" idx="4294967295"/>
          </p:nvPr>
        </p:nvSpPr>
        <p:spPr>
          <a:xfrm>
            <a:off x="395288" y="0"/>
            <a:ext cx="6334125" cy="1081088"/>
          </a:xfrm>
        </p:spPr>
        <p:txBody>
          <a:bodyPr/>
          <a:lstStyle/>
          <a:p>
            <a:pPr algn="l"/>
            <a:r>
              <a:rPr lang="pt-BR" sz="3600" smtClean="0">
                <a:latin typeface="Helvetica" pitchFamily="34" charset="0"/>
                <a:cs typeface="Helvetica" pitchFamily="34" charset="0"/>
              </a:rPr>
              <a:t>Inteligência Artificial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94518" y="1484313"/>
            <a:ext cx="468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/>
              <a:t>AGIR HUMANAMENTE</a:t>
            </a:r>
            <a:endParaRPr lang="en-US" sz="2800" dirty="0"/>
          </a:p>
        </p:txBody>
      </p:sp>
      <p:sp>
        <p:nvSpPr>
          <p:cNvPr id="3" name="Subtítulo 2"/>
          <p:cNvSpPr>
            <a:spLocks/>
          </p:cNvSpPr>
          <p:nvPr/>
        </p:nvSpPr>
        <p:spPr bwMode="auto">
          <a:xfrm>
            <a:off x="394493" y="1916113"/>
            <a:ext cx="6481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Teste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Turing</a:t>
            </a: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95B3D7"/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Demonstrar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algumas características humanas básicas: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Aprendizado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Capacidade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errar</a:t>
            </a:r>
          </a:p>
          <a:p>
            <a:pPr lvl="1">
              <a:spcBef>
                <a:spcPct val="20000"/>
              </a:spcBef>
              <a:buClr>
                <a:srgbClr val="95B3D7"/>
              </a:buClr>
              <a:buFont typeface="HGHangle" pitchFamily="34" charset="-127"/>
              <a:buChar char="­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Processamento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linguagem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natural.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983</Words>
  <Application>Microsoft Office PowerPoint</Application>
  <PresentationFormat>Apresentação na tela (4:3)</PresentationFormat>
  <Paragraphs>235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Monitoria de Introdução à Computação</vt:lpstr>
      <vt:lpstr>Apresentação do PowerPoint</vt:lpstr>
      <vt:lpstr>Apresentação do PowerPoint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Inteligência Artificial</vt:lpstr>
      <vt:lpstr>Apresentação do PowerPoint</vt:lpstr>
      <vt:lpstr>Teoria da Computação</vt:lpstr>
      <vt:lpstr>Teoria da Computação</vt:lpstr>
      <vt:lpstr>Apresentação do PowerPoint</vt:lpstr>
      <vt:lpstr>Apresentação do PowerPoint</vt:lpstr>
      <vt:lpstr>Apresentação do PowerPoint</vt:lpstr>
      <vt:lpstr>Apresentação do PowerPoint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Monitoria de Introdução à Computação</dc:title>
  <dc:creator>Usuário</dc:creator>
  <cp:lastModifiedBy>Thais Freire Cavalcante</cp:lastModifiedBy>
  <cp:revision>152</cp:revision>
  <dcterms:created xsi:type="dcterms:W3CDTF">2012-01-15T16:30:58Z</dcterms:created>
  <dcterms:modified xsi:type="dcterms:W3CDTF">2012-10-25T13:42:22Z</dcterms:modified>
</cp:coreProperties>
</file>