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sldIdLst>
    <p:sldId id="256" r:id="rId2"/>
    <p:sldId id="257" r:id="rId3"/>
    <p:sldId id="33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2" r:id="rId17"/>
    <p:sldId id="273" r:id="rId18"/>
    <p:sldId id="274" r:id="rId19"/>
    <p:sldId id="275" r:id="rId20"/>
    <p:sldId id="276" r:id="rId21"/>
    <p:sldId id="281" r:id="rId22"/>
    <p:sldId id="282" r:id="rId23"/>
    <p:sldId id="284" r:id="rId24"/>
    <p:sldId id="283" r:id="rId25"/>
    <p:sldId id="285" r:id="rId26"/>
    <p:sldId id="286" r:id="rId27"/>
    <p:sldId id="287" r:id="rId28"/>
    <p:sldId id="289" r:id="rId29"/>
    <p:sldId id="277" r:id="rId30"/>
    <p:sldId id="279" r:id="rId31"/>
    <p:sldId id="278" r:id="rId32"/>
    <p:sldId id="292" r:id="rId33"/>
    <p:sldId id="291" r:id="rId34"/>
    <p:sldId id="295" r:id="rId35"/>
    <p:sldId id="296" r:id="rId36"/>
    <p:sldId id="294" r:id="rId37"/>
    <p:sldId id="297" r:id="rId38"/>
    <p:sldId id="293" r:id="rId39"/>
    <p:sldId id="300" r:id="rId40"/>
    <p:sldId id="301" r:id="rId41"/>
    <p:sldId id="303" r:id="rId42"/>
    <p:sldId id="304" r:id="rId43"/>
    <p:sldId id="302" r:id="rId44"/>
    <p:sldId id="328" r:id="rId45"/>
    <p:sldId id="305" r:id="rId46"/>
    <p:sldId id="306" r:id="rId47"/>
    <p:sldId id="307" r:id="rId48"/>
    <p:sldId id="322" r:id="rId49"/>
    <p:sldId id="323" r:id="rId50"/>
    <p:sldId id="327" r:id="rId51"/>
    <p:sldId id="324" r:id="rId52"/>
    <p:sldId id="325" r:id="rId53"/>
    <p:sldId id="326" r:id="rId54"/>
    <p:sldId id="299" r:id="rId55"/>
    <p:sldId id="308" r:id="rId56"/>
    <p:sldId id="298" r:id="rId57"/>
    <p:sldId id="310" r:id="rId58"/>
    <p:sldId id="309" r:id="rId59"/>
    <p:sldId id="290" r:id="rId60"/>
    <p:sldId id="311" r:id="rId61"/>
    <p:sldId id="312" r:id="rId62"/>
    <p:sldId id="314" r:id="rId63"/>
    <p:sldId id="317" r:id="rId64"/>
    <p:sldId id="318" r:id="rId65"/>
    <p:sldId id="313" r:id="rId66"/>
    <p:sldId id="319" r:id="rId67"/>
    <p:sldId id="315" r:id="rId68"/>
    <p:sldId id="321" r:id="rId69"/>
    <p:sldId id="316" r:id="rId70"/>
    <p:sldId id="329" r:id="rId7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4" autoAdjust="0"/>
    <p:restoredTop sz="94628" autoAdjust="0"/>
  </p:normalViewPr>
  <p:slideViewPr>
    <p:cSldViewPr>
      <p:cViewPr>
        <p:scale>
          <a:sx n="90" d="100"/>
          <a:sy n="90" d="100"/>
        </p:scale>
        <p:origin x="-2244" y="-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929C71-BC86-41E8-B8A6-3642D8938A23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A439F-1A3F-47CA-AFE8-F4BCF61BAE2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4958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12</a:t>
            </a:fld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14</a:t>
            </a:fld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15</a:t>
            </a:fld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17</a:t>
            </a:fld>
            <a:endParaRPr 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18</a:t>
            </a:fld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19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20</a:t>
            </a:fld>
            <a:endParaRPr 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21</a:t>
            </a:fld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22</a:t>
            </a:fld>
            <a:endParaRPr 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23</a:t>
            </a:fld>
            <a:endParaRPr 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24</a:t>
            </a:fld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25</a:t>
            </a:fld>
            <a:endParaRPr 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26</a:t>
            </a:fld>
            <a:endParaRPr 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27</a:t>
            </a:fld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28</a:t>
            </a:fld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29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30</a:t>
            </a:fld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31</a:t>
            </a:fld>
            <a:endParaRPr lang="pt-B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32</a:t>
            </a:fld>
            <a:endParaRPr lang="pt-B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33</a:t>
            </a:fld>
            <a:endParaRPr lang="pt-B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34</a:t>
            </a:fld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35</a:t>
            </a:fld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36</a:t>
            </a:fld>
            <a:endParaRPr lang="pt-B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37</a:t>
            </a:fld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38</a:t>
            </a:fld>
            <a:endParaRPr lang="pt-B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39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40</a:t>
            </a:fld>
            <a:endParaRPr lang="pt-B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41</a:t>
            </a:fld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42</a:t>
            </a:fld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43</a:t>
            </a:fld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44</a:t>
            </a:fld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45</a:t>
            </a:fld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46</a:t>
            </a:fld>
            <a:endParaRPr lang="pt-BR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47</a:t>
            </a:fld>
            <a:endParaRPr lang="pt-BR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48</a:t>
            </a:fld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49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50</a:t>
            </a:fld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51</a:t>
            </a:fld>
            <a:endParaRPr lang="pt-BR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52</a:t>
            </a:fld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53</a:t>
            </a:fld>
            <a:endParaRPr lang="pt-BR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54</a:t>
            </a:fld>
            <a:endParaRPr lang="pt-BR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55</a:t>
            </a:fld>
            <a:endParaRPr lang="pt-BR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56</a:t>
            </a:fld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57</a:t>
            </a:fld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58</a:t>
            </a:fld>
            <a:endParaRPr lang="pt-BR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59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60</a:t>
            </a:fld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61</a:t>
            </a:fld>
            <a:endParaRPr lang="pt-B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62</a:t>
            </a:fld>
            <a:endParaRPr lang="pt-BR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63</a:t>
            </a:fld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64</a:t>
            </a:fld>
            <a:endParaRPr lang="pt-B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65</a:t>
            </a:fld>
            <a:endParaRPr lang="pt-BR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66</a:t>
            </a:fld>
            <a:endParaRPr lang="pt-BR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67</a:t>
            </a:fld>
            <a:endParaRPr lang="pt-BR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68</a:t>
            </a:fld>
            <a:endParaRPr lang="pt-BR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69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CA439F-1A3F-47CA-AFE8-F4BCF61BAE2B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586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71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805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79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275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904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3198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495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94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4926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923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F4450-BF7A-4FE2-BFFF-F548A7F24ED2}" type="datetimeFigureOut">
              <a:rPr lang="pt-BR" smtClean="0"/>
              <a:pPr/>
              <a:t>25/10/2012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1A052-A0C5-4E94-933F-2F909EC0963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9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n.ufpe.br/~monitoriaic" TargetMode="External"/><Relationship Id="rId2" Type="http://schemas.openxmlformats.org/officeDocument/2006/relationships/hyperlink" Target="mailto:monitoriaic-cc@googlegroups.co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838200" y="3903191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2800" noProof="0" dirty="0" smtClean="0">
                <a:latin typeface="Helvetica" pitchFamily="34" charset="0"/>
                <a:ea typeface="+mj-ea"/>
                <a:cs typeface="Helvetica" pitchFamily="34" charset="0"/>
              </a:rPr>
              <a:t>Aula de Revisão para </a:t>
            </a:r>
            <a:r>
              <a:rPr lang="pt-BR" sz="2800" noProof="0" dirty="0" err="1" smtClean="0">
                <a:latin typeface="Helvetica" pitchFamily="34" charset="0"/>
                <a:ea typeface="+mj-ea"/>
                <a:cs typeface="Helvetica" pitchFamily="34" charset="0"/>
              </a:rPr>
              <a:t>Mini-Prova</a:t>
            </a:r>
            <a:r>
              <a:rPr lang="pt-BR" sz="2800" noProof="0" dirty="0" smtClean="0">
                <a:latin typeface="Helvetica" pitchFamily="34" charset="0"/>
                <a:ea typeface="+mj-ea"/>
                <a:cs typeface="Helvetica" pitchFamily="34" charset="0"/>
              </a:rPr>
              <a:t> 3</a:t>
            </a:r>
            <a:endParaRPr kumimoji="0" lang="pt-BR" sz="4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43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Estruturas iterativas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São </a:t>
            </a:r>
            <a:r>
              <a:rPr lang="pt-BR" sz="2400" dirty="0">
                <a:latin typeface="Helvetica" pitchFamily="34" charset="0"/>
                <a:cs typeface="Helvetica" pitchFamily="34" charset="0"/>
              </a:rPr>
              <a:t>estruturas de repetição compostas 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de: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Iniciação: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define-se um estado inicial que será modificado para se atingir o estado de terminação.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Teste: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testa-se se o estado atual não é o estado de terminação.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Modificação: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se o teste fornecer um resultado negativo, modifica-se o estado atual para que se possa atingir o estado de terminação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					     </a:t>
            </a:r>
            <a:endParaRPr lang="pt-BR" dirty="0" smtClean="0">
              <a:solidFill>
                <a:srgbClr val="4F81BD">
                  <a:lumMod val="60000"/>
                  <a:lumOff val="40000"/>
                </a:srgbClr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>
              <a:solidFill>
                <a:schemeClr val="accent1">
                  <a:lumMod val="60000"/>
                  <a:lumOff val="4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46631">
            <a:off x="1497470" y="4869160"/>
            <a:ext cx="206057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122">
            <a:off x="3624092" y="4941168"/>
            <a:ext cx="15240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483">
            <a:off x="5883776" y="4959569"/>
            <a:ext cx="109696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09666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>
                <a:latin typeface="Helvetica" pitchFamily="34" charset="0"/>
                <a:cs typeface="Helvetica" pitchFamily="34" charset="0"/>
              </a:rPr>
              <a:t>E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struturas recursivas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Estruturas recursivas são estruturas em que existem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subtarefas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que tem elas mesmas como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subtarefas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. 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9" name="Picture 2" descr="http://www.linhadecodigo.com.br/artigos/img_artigos/Ricardo_Alves/Java_Recursividade/image0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63058" y="3429000"/>
            <a:ext cx="6817883" cy="230425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3054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96809"/>
            <a:ext cx="8363272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Eficiência e correção</a:t>
            </a:r>
            <a:endParaRPr lang="pt-BR" dirty="0">
              <a:latin typeface="Helvetica" pitchFamily="34" charset="0"/>
              <a:cs typeface="Helvetica" pitchFamily="34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0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Complexidade: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	A complexidade de um algoritmo consiste na quantidade de recursos que o mesmo demanda para ser executado, como memória e tempo. São 3 as escalas de complexidade: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Melhor caso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Caso médio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Pior caso</a:t>
            </a:r>
          </a:p>
          <a:p>
            <a:pPr lvl="2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endParaRPr lang="pt-BR" sz="10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	f(N) &gt;&gt;&gt; função que retorna a complexidade de um algoritmos com uma entrada de N elementos.</a:t>
            </a:r>
          </a:p>
        </p:txBody>
      </p:sp>
    </p:spTree>
    <p:extLst>
      <p:ext uri="{BB962C8B-B14F-4D97-AF65-F5344CB8AC3E}">
        <p14:creationId xmlns:p14="http://schemas.microsoft.com/office/powerpoint/2010/main" val="2260132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3500" dirty="0" smtClean="0">
                <a:latin typeface="Helvetica" pitchFamily="34" charset="0"/>
                <a:cs typeface="Helvetica" pitchFamily="34" charset="0"/>
              </a:rPr>
              <a:t>Eficiência e correção</a:t>
            </a:r>
            <a:endParaRPr lang="pt-BR" sz="35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Melhor caso</a:t>
            </a:r>
            <a:r>
              <a:rPr lang="pt-BR" sz="2400" dirty="0">
                <a:latin typeface="Helvetica" pitchFamily="34" charset="0"/>
                <a:cs typeface="Helvetica" pitchFamily="34" charset="0"/>
              </a:rPr>
              <a:t> (ômega 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(</a:t>
            </a:r>
            <a:r>
              <a:rPr lang="el-GR" sz="2400" dirty="0" smtClean="0">
                <a:latin typeface="Helvetica" pitchFamily="34" charset="0"/>
                <a:cs typeface="Helvetica" pitchFamily="34" charset="0"/>
              </a:rPr>
              <a:t>Ω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))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1900" dirty="0" smtClean="0">
                <a:latin typeface="Helvetica" pitchFamily="34" charset="0"/>
                <a:cs typeface="Helvetica" pitchFamily="34" charset="0"/>
              </a:rPr>
              <a:t>É o menor tempo de execução de um algoritmo para uma dada entrada N.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1900" dirty="0" smtClean="0">
                <a:latin typeface="Helvetica" pitchFamily="34" charset="0"/>
                <a:cs typeface="Helvetica" pitchFamily="34" charset="0"/>
              </a:rPr>
              <a:t>É pouco usado, por não ter muitas aplicações.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Caso Médio (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theta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(</a:t>
            </a:r>
            <a:r>
              <a:rPr lang="el-GR" sz="2400" dirty="0">
                <a:latin typeface="Helvetica" pitchFamily="34" charset="0"/>
                <a:cs typeface="Helvetica" pitchFamily="34" charset="0"/>
              </a:rPr>
              <a:t>Θ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))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1900" dirty="0" err="1" smtClean="0">
                <a:latin typeface="Helvetica" pitchFamily="34" charset="0"/>
                <a:cs typeface="Helvetica" pitchFamily="34" charset="0"/>
              </a:rPr>
              <a:t>Basea-se</a:t>
            </a:r>
            <a:r>
              <a:rPr lang="pt-BR" sz="1900" dirty="0" smtClean="0">
                <a:latin typeface="Helvetica" pitchFamily="34" charset="0"/>
                <a:cs typeface="Helvetica" pitchFamily="34" charset="0"/>
              </a:rPr>
              <a:t> na  média dos tempos de execução de todas as entradas de tamanho N, ou baseada na probabilidade de determinada entrada ocorrer.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1900" dirty="0" smtClean="0">
                <a:latin typeface="Helvetica" pitchFamily="34" charset="0"/>
                <a:cs typeface="Helvetica" pitchFamily="34" charset="0"/>
              </a:rPr>
              <a:t>Dos 3 é o mais difícil de determinar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Pior Caso (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ômicron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(O))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1900" dirty="0">
                <a:latin typeface="Helvetica" pitchFamily="34" charset="0"/>
                <a:cs typeface="Helvetica" pitchFamily="34" charset="0"/>
              </a:rPr>
              <a:t>Trata-se do maior tempo de execução em todas as entradas de tamanho </a:t>
            </a:r>
            <a:r>
              <a:rPr lang="pt-BR" sz="1900" dirty="0" smtClean="0">
                <a:latin typeface="Helvetica" pitchFamily="34" charset="0"/>
                <a:cs typeface="Helvetica" pitchFamily="34" charset="0"/>
              </a:rPr>
              <a:t>N.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1900" dirty="0" smtClean="0">
                <a:latin typeface="Helvetica" pitchFamily="34" charset="0"/>
                <a:cs typeface="Helvetica" pitchFamily="34" charset="0"/>
              </a:rPr>
              <a:t>A </a:t>
            </a:r>
            <a:r>
              <a:rPr lang="pt-BR" sz="1900" dirty="0">
                <a:latin typeface="Helvetica" pitchFamily="34" charset="0"/>
                <a:cs typeface="Helvetica" pitchFamily="34" charset="0"/>
              </a:rPr>
              <a:t>mais fácil se de ser obtida.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801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Conteúdos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95536" y="2564904"/>
            <a:ext cx="52920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Algoritmos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Linguagens de programação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Engenharia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015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O que é uma linguagem de programação?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É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uma maneira padronizada de se dar instruções a um computador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 Uma linguagem é composta por:</a:t>
            </a:r>
          </a:p>
          <a:p>
            <a:pPr marL="0" indent="0"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                         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Um conjunto de primitivas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+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Um conjunto de regras para a utilização dessas primitivas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963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Perspectiva histórica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1º Geração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Uso da própria linguagem de máquina, onde operações e operandos são dígitos numéricos. </a:t>
            </a:r>
            <a:endParaRPr lang="pt-BR" sz="20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2º Geração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Substituição dos dígitos numéricos por mnemônicos, ainda muito dependente da máquina e voltada as minúcias do programa.              </a:t>
            </a:r>
            <a:r>
              <a:rPr lang="pt-BR" sz="2000" dirty="0" err="1" smtClean="0">
                <a:latin typeface="Helvetica" pitchFamily="34" charset="0"/>
                <a:cs typeface="Helvetica" pitchFamily="34" charset="0"/>
              </a:rPr>
              <a:t>Ex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: Assembly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3º Geração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Independente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de máquina ao se utilizar primitivas de alto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nível. O “Tradutor” era responsável pela conversão alto nível/linguagem de máquina.  </a:t>
            </a:r>
            <a:r>
              <a:rPr lang="pt-BR" sz="2000" dirty="0" err="1" smtClean="0">
                <a:latin typeface="Helvetica" pitchFamily="34" charset="0"/>
                <a:cs typeface="Helvetica" pitchFamily="34" charset="0"/>
              </a:rPr>
              <a:t>Ex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: Fortran, </a:t>
            </a:r>
            <a:r>
              <a:rPr lang="pt-BR" sz="2000" dirty="0" err="1" smtClean="0">
                <a:latin typeface="Helvetica" pitchFamily="34" charset="0"/>
                <a:cs typeface="Helvetica" pitchFamily="34" charset="0"/>
              </a:rPr>
              <a:t>Cobol</a:t>
            </a:r>
            <a:endParaRPr lang="pt-BR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87786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pt-BR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Perspectiva </a:t>
            </a:r>
            <a:r>
              <a:rPr lang="pt-BR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histórica</a:t>
            </a:r>
            <a:endParaRPr lang="pt-BR" dirty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>
                <a:latin typeface="Helvetica" pitchFamily="34" charset="0"/>
                <a:cs typeface="Helvetica" pitchFamily="34" charset="0"/>
              </a:rPr>
              <a:t>Tradutores: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Compiladores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: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o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código é traduzido uma única vez e o resultado é guardado para uso futuro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Interpretadores: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o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código é traduzido aos poucos e executado logo em seguida. Logo, a cada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vez que for “rodado” é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preciso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traduzi-lo novamente.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endParaRPr lang="pt-BR" sz="20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Estamos migrando de um modelo em que os humanos se adaptam às características das máquinas para um modelo em que as máquinas se adaptam às características humanas.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712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Paradigmas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É um conjunto de práticas que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um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grupo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de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cientistas compartilha no que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diz respeito à resolução e entendimento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de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problemas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Paradigma imperativo (procedimental)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Paradigma declarativo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Paradigma funcional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Paradigma orientado a objeto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2136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Paradigmas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Imperativo: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Temos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uma sequência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de instruções (algoritmo) que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deve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ser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executada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para a resolução do problema em questão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. É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o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enfoque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 tradicional.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Ex: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C, FORTRAN, COBOL,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PASCAL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0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Declarativo: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Tem-se a elaboração de um algoritmo geral para a resolução de problemas usando Lógica Formal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Ex: Prolog</a:t>
            </a:r>
          </a:p>
          <a:p>
            <a:pPr algn="ctr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36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9747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2564904"/>
            <a:ext cx="52920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Algoritmos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Linguagens de programação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Engenharia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Conteúdos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14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4F81BD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Paradigmas</a:t>
            </a:r>
            <a:endParaRPr lang="pt-BR" dirty="0" smtClean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  <a:p>
            <a:pPr>
              <a:buClr>
                <a:srgbClr val="4F81BD">
                  <a:lumMod val="60000"/>
                  <a:lumOff val="40000"/>
                </a:srgbClr>
              </a:buClr>
            </a:pPr>
            <a:r>
              <a:rPr lang="pt-BR" sz="22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Paradigma Funcional</a:t>
            </a:r>
            <a:r>
              <a:rPr lang="pt-BR" sz="22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: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0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O programa é composto por um conjunto caixas pretas, cada qual com suas entradas e saídas, que se interligam para produzir o resultado desejado. Essas caixas pretas são funções</a:t>
            </a:r>
            <a:r>
              <a:rPr lang="pt-BR" sz="20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. 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0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Ex: </a:t>
            </a:r>
            <a:r>
              <a:rPr lang="pt-BR" sz="2000" dirty="0" err="1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Haskell</a:t>
            </a:r>
            <a:r>
              <a:rPr lang="pt-BR" sz="20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 e LISP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endParaRPr lang="pt-BR" sz="2000" dirty="0" smtClean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  <a:p>
            <a:pPr>
              <a:buClr>
                <a:srgbClr val="4F81BD">
                  <a:lumMod val="60000"/>
                  <a:lumOff val="40000"/>
                </a:srgbClr>
              </a:buClr>
            </a:pPr>
            <a:r>
              <a:rPr lang="pt-BR" sz="20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Paradigma Orientado a Objeto (POO):</a:t>
            </a:r>
          </a:p>
          <a:p>
            <a:pPr mar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0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No paradigma orientado à objeto, as entidades do problema são modeladas como objetos independentes, que se comunicam entre si através de funções</a:t>
            </a:r>
            <a:r>
              <a:rPr lang="pt-BR" sz="20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.  </a:t>
            </a:r>
          </a:p>
          <a:p>
            <a:pPr mar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0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Ex: </a:t>
            </a:r>
            <a:r>
              <a:rPr lang="pt-BR" sz="20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Java, C</a:t>
            </a:r>
            <a:r>
              <a:rPr lang="pt-BR" sz="20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++ (</a:t>
            </a:r>
            <a:r>
              <a:rPr lang="pt-BR" sz="20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também é considerada imperativa), Visual Basic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606566"/>
            <a:ext cx="8229600" cy="4785395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Conceitos tradicionais de programação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Variável: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Nome descritivo para um local na memória 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0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Tipos de dados: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Definem como os dados serão codificados, guardados na memória e quanto espaço ocuparão na mesma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0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dirty="0">
                <a:latin typeface="Helvetica" pitchFamily="34" charset="0"/>
                <a:cs typeface="Helvetica" pitchFamily="34" charset="0"/>
              </a:rPr>
              <a:t>I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nstruções declarativas: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Definem uma terminologia personalizada para se referenciar os dados, como os nomes das variáveis utilizadas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606566"/>
            <a:ext cx="8229600" cy="4785395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>
                <a:latin typeface="Helvetica" pitchFamily="34" charset="0"/>
                <a:cs typeface="Helvetica" pitchFamily="34" charset="0"/>
              </a:rPr>
              <a:t>Conceitos tradicionais de 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programação</a:t>
            </a:r>
          </a:p>
          <a:p>
            <a:pPr lvl="0">
              <a:lnSpc>
                <a:spcPct val="150000"/>
              </a:lnSpc>
              <a:buClr>
                <a:srgbClr val="4F81BD">
                  <a:lumMod val="60000"/>
                  <a:lumOff val="40000"/>
                </a:srgbClr>
              </a:buClr>
            </a:pPr>
            <a:r>
              <a:rPr lang="pt-BR" sz="28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Estruturas de dados: </a:t>
            </a:r>
          </a:p>
          <a:p>
            <a:pPr marL="0" lvl="0" indent="0">
              <a:lnSpc>
                <a:spcPct val="150000"/>
              </a:lnSpc>
              <a:buClr>
                <a:srgbClr val="4F81BD">
                  <a:lumMod val="60000"/>
                  <a:lumOff val="40000"/>
                </a:srgbClr>
              </a:buClr>
              <a:buNone/>
            </a:pPr>
            <a:endParaRPr lang="pt-BR" sz="1100" dirty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Homogêneas: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Todos os dados armazenados são do mesmo tipo.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Exemplos: Vetor, Árvore Binária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Heterogêneas: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Os dados armazenados podem ser de tipos diferentes.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Exemplos: Registro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606566"/>
            <a:ext cx="8229600" cy="4785395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pt-BR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Conceitos tradicionais de </a:t>
            </a:r>
            <a:r>
              <a:rPr lang="pt-BR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programação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Constante: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Valor fixo pré-determinado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rgbClr val="4F81BD">
                  <a:lumMod val="60000"/>
                  <a:lumOff val="40000"/>
                </a:srgb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Literal: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Aparecimento explícito de um valor num programa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rgbClr val="4F81BD">
                  <a:lumMod val="60000"/>
                  <a:lumOff val="40000"/>
                </a:srgb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Instruções de atribuição:</a:t>
            </a:r>
          </a:p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Instruções em que se especifica um valor a ser guardado numa variável. Exemplo: x = y ou x = 23</a:t>
            </a: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6901"/>
            <a:ext cx="8229600" cy="511256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1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Conceitos tradicionais de programação</a:t>
            </a: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Precedência de operador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Sobrecarga: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Um mesmo símbolo pode representar uma operação diferente dependendo do contexto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Instruções de controle: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São comandos que visam alterar a sequência de execução das instruções de um programa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1800" dirty="0" smtClean="0">
                <a:latin typeface="Helvetica" pitchFamily="34" charset="0"/>
                <a:cs typeface="Helvetica" pitchFamily="34" charset="0"/>
              </a:rPr>
              <a:t>Fluxo: Permitem que o programa possa executar certos trechos de código somente se certar condições forem verdadeiras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1800" dirty="0" smtClean="0">
                <a:latin typeface="Helvetica" pitchFamily="34" charset="0"/>
                <a:cs typeface="Helvetica" pitchFamily="34" charset="0"/>
              </a:rPr>
              <a:t>Laço: Permitem que um certo trecho de código seja executado mais de uma vez</a:t>
            </a:r>
          </a:p>
          <a:p>
            <a:pPr marL="800100" lvl="2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1800" dirty="0" smtClean="0">
                <a:latin typeface="Helvetica" pitchFamily="34" charset="0"/>
                <a:cs typeface="Helvetica" pitchFamily="34" charset="0"/>
              </a:rPr>
              <a:t>	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29600" cy="511256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 Módulos de programas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Fluxo de controle na chamada de um procedimento: </a:t>
            </a: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A unidade de programa chamadora ativa o procedimento e lhe confere o controle da execução do programa.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514350" indent="-51435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2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O procedimento executa sua tarefa.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514350" indent="-51435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2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514350" indent="-51435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2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Quando o procedimento termina sua tarefa, ele devolve para a unidade chamadora o controle da execução do programa.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4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A unidade chamadora continua sua execução.</a:t>
            </a:r>
          </a:p>
          <a:p>
            <a:pPr marL="571500" indent="-57150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 marL="800100" lvl="2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1800" dirty="0" smtClean="0">
                <a:latin typeface="Helvetica" pitchFamily="34" charset="0"/>
                <a:cs typeface="Helvetica" pitchFamily="34" charset="0"/>
              </a:rPr>
              <a:t>	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29600" cy="511256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lvl="0" indent="0">
              <a:buClr>
                <a:srgbClr val="4F81BD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pt-BR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 Módulos de programação </a:t>
            </a:r>
            <a:endParaRPr lang="pt-BR" dirty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</a:pPr>
            <a:r>
              <a:rPr lang="pt-BR" sz="2600" dirty="0" smtClean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Parâmetros</a:t>
            </a:r>
            <a:endParaRPr lang="pt-BR" sz="2600" dirty="0">
              <a:solidFill>
                <a:prstClr val="black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São dados passados para um procedimento pela unidade que o chama.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Passagem por valor: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1800" dirty="0" smtClean="0">
                <a:latin typeface="Helvetica" pitchFamily="34" charset="0"/>
                <a:cs typeface="Helvetica" pitchFamily="34" charset="0"/>
              </a:rPr>
              <a:t>Uma cópia dos dados originais é passada. Qualquer alteração nessas cópias não será refletida na versão original dos dados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  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Passagem por referência: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1800" dirty="0" smtClean="0">
                <a:latin typeface="Helvetica" pitchFamily="34" charset="0"/>
                <a:cs typeface="Helvetica" pitchFamily="34" charset="0"/>
              </a:rPr>
              <a:t>É passada para o procedimento uma referência aos dados originais ao invés de uma cópia dos mesmos. Geralmente essa referência é o endereço desses dados na memória. Logo, qualquer alteração feita no procedimento afetará os dados originais</a:t>
            </a:r>
          </a:p>
          <a:p>
            <a:pPr marL="800100" lvl="2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1800" dirty="0" smtClean="0">
                <a:latin typeface="Helvetica" pitchFamily="34" charset="0"/>
                <a:cs typeface="Helvetica" pitchFamily="34" charset="0"/>
              </a:rPr>
              <a:t>	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29600" cy="5112568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 Processo de tradução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O programa-fonte (aquele que é escrito por nós) passa pelo analisador léxico, que lê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caracter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a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caracter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do programa-fonte, identificando os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tokens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(menores elementos de uma linguagem, como palavras reservadas, delimitadores e identificadores).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marL="457200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2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O programa passa então pelo analisador sintático, que faz uma varredura dos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tokens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para identificar quais conjuntos de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tokens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fazem parte de uma mesma estrutura sintática (expressões, comandos,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etc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). </a:t>
            </a:r>
          </a:p>
          <a:p>
            <a:pPr marL="800100" lvl="2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8229600" cy="5112568"/>
          </a:xfrm>
          <a:solidFill>
            <a:schemeClr val="bg1"/>
          </a:solidFill>
        </p:spPr>
        <p:txBody>
          <a:bodyPr>
            <a:noAutofit/>
          </a:bodyPr>
          <a:lstStyle/>
          <a:p>
            <a:pPr lvl="1" indent="-3429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3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Passa-se então pelo analisador semântico, que verifica se as estruturas identificadas anteriormente fazem sentido, ou seja, se foram usadas corretamente (se existe compatibilidade entre operandos e operador de uma expressão, por exemplo). </a:t>
            </a: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 marL="857250" lvl="1" indent="-457200">
              <a:buClr>
                <a:schemeClr val="accent1">
                  <a:lumMod val="60000"/>
                  <a:lumOff val="40000"/>
                </a:schemeClr>
              </a:buClr>
              <a:buFont typeface="+mj-lt"/>
              <a:buAutoNum type="arabicPeriod" startAt="4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O gerador de código é responsável por gerar o código-objeto do programa a partir da representação dada pelo analisador semântico.	O código-objeto de um programa é definido como o resultado da tradução do código-fonte adicionado de informações acerca da alocação de memória para os dados e variáveis, entre outras informações.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 marL="400050" lvl="1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Linguagens de Programação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15492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Conteúdos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395536" y="2564904"/>
            <a:ext cx="52920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Algoritmos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Linguagens de programação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Engenharia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789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395536" y="2564904"/>
            <a:ext cx="529208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Helvetica" pitchFamily="34" charset="0"/>
                <a:cs typeface="Helvetica" pitchFamily="34" charset="0"/>
              </a:rPr>
              <a:t> Algoritmos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Linguagens de programação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8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Engenharia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3600" dirty="0" smtClean="0">
                <a:latin typeface="Helvetica" pitchFamily="34" charset="0"/>
                <a:ea typeface="+mj-ea"/>
                <a:cs typeface="Helvetica" pitchFamily="34" charset="0"/>
              </a:rPr>
              <a:t>Conteúdos</a:t>
            </a:r>
            <a:endParaRPr kumimoji="0" lang="pt-BR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elvetica" pitchFamily="34" charset="0"/>
              <a:ea typeface="+mj-ea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269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O que é Engenharia de Software?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	</a:t>
            </a:r>
          </a:p>
          <a:p>
            <a:pPr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Estudo ou aplicação de práticas relacionadas ao desenvolvimento, manutenção, extensão e operação de software complexo e de qualidade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Pontos iniciais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Dificuldade de se desenvolver sistemas de grande porte (complexidade inerente ao tamanho).	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Volatilidade: pessoal e o próprio sistema podem ser modificados ao longo do projeto.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Relaciona-se à áreas como Administração, devido ao gerenciamento da equipe do projeto.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Pontos iniciais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Como engenharia, está interessada em:</a:t>
            </a:r>
          </a:p>
          <a:p>
            <a:pPr>
              <a:lnSpc>
                <a:spcPct val="150000"/>
              </a:lnSpc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Estimar os recursos necessários para finalizar o projeto (custo financeiro, tempo,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etc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). 	</a:t>
            </a: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Dividir o projeto em partes operacionais que se comunicam entre si.</a:t>
            </a: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Medir o progresso e a qualidade.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Comparação entre Engenharia de Software e as demais engenharias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Reuso: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Demais engenharias: reuso de componentes genéricos (não se inventa um novo tijolo a cada vez que se vai fazer o projeto de um prédio).</a:t>
            </a: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E. S.: mais difícil de se reutilizar componentes, pois é necessário adaptá-los (especificidade).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Comparação entre Engenharia de Software e as demais engenharias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Tolerância a falhas: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Demais engenharias: ainda que pequena, há tolerância a falhas.</a:t>
            </a: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E. S.: ou o software está correto, ou está incorreto. Intolerância a falhas.</a:t>
            </a:r>
            <a:endParaRPr lang="pt-BR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Comparação entre Engenharia de Software e as demais engenharias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Métricas: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Demais Métricas bem estabelecidas e utilizáveis.</a:t>
            </a:r>
          </a:p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E. S.: escassez de métricas, devido ao fato de software não se comportar como o resto dos dispositivos tratados pela engenharia.</a:t>
            </a:r>
            <a:endParaRPr lang="pt-BR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19256" cy="4569371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Ciclo de vida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Desenvolvimento: etapa inicial em que se implementa o sistema de software, composta de várias etapas internas.	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Uso: etapa em que os usuários fazem uso do sistema.		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Modificação: correção de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bugs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do sistema, modificações das funcionalidades pré-existentes (ou até a remoção de algumas delas) e adição de novas funcionalidades.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29600" cy="4525963"/>
          </a:xfrm>
        </p:spPr>
        <p:txBody>
          <a:bodyPr>
            <a:normAutofit/>
          </a:bodyPr>
          <a:lstStyle/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pt-BR" sz="28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Ciclo de vida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0" name="Imagem 9" descr="Cicl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2348880"/>
            <a:ext cx="5450503" cy="398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19256" cy="4608512"/>
          </a:xfrm>
        </p:spPr>
        <p:txBody>
          <a:bodyPr>
            <a:normAutofit/>
          </a:bodyPr>
          <a:lstStyle/>
          <a:p>
            <a:pPr lvl="0">
              <a:buClr>
                <a:srgbClr val="4F81BD">
                  <a:lumMod val="60000"/>
                  <a:lumOff val="40000"/>
                </a:srgbClr>
              </a:buClr>
              <a:buFont typeface="Wingdings" pitchFamily="2" charset="2"/>
              <a:buChar char="§"/>
            </a:pPr>
            <a:r>
              <a:rPr lang="pt-BR" sz="2800" dirty="0">
                <a:solidFill>
                  <a:prstClr val="black"/>
                </a:solidFill>
                <a:latin typeface="Helvetica" pitchFamily="34" charset="0"/>
                <a:cs typeface="Helvetica" pitchFamily="34" charset="0"/>
              </a:rPr>
              <a:t>Ciclo de vida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Análise: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identificar com o cliente as funcionalidades que o sistema deve ter.	</a:t>
            </a:r>
          </a:p>
          <a:p>
            <a:pPr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Requisitos: linguagem informal, usada a linguagem do cliente.</a:t>
            </a:r>
          </a:p>
          <a:p>
            <a:pPr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Especificações: linguagem técnica, direcionada aos membros da equipe.</a:t>
            </a:r>
            <a:r>
              <a:rPr lang="pt-BR" sz="1100" dirty="0" smtClean="0">
                <a:latin typeface="Helvetica" pitchFamily="34" charset="0"/>
                <a:cs typeface="Helvetica" pitchFamily="34" charset="0"/>
              </a:rPr>
              <a:t> </a:t>
            </a:r>
          </a:p>
          <a:p>
            <a:pPr>
              <a:buClr>
                <a:srgbClr val="4F81BD">
                  <a:lumMod val="60000"/>
                  <a:lumOff val="40000"/>
                </a:srgbClr>
              </a:buClr>
              <a:buFont typeface="High Tower Text" pitchFamily="18" charset="0"/>
              <a:buChar char="–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Projeto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como serão implementadas as funcionalidades pedidas. Definição da estrutura do sistema.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Fases do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00050"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Implementação: criação dos programas que constituirão o sistema (escrita do código propriamente dito).</a:t>
            </a:r>
          </a:p>
          <a:p>
            <a:pPr marL="400050">
              <a:buClr>
                <a:schemeClr val="accent1">
                  <a:lumMod val="60000"/>
                  <a:lumOff val="40000"/>
                </a:schemeClr>
              </a:buClr>
            </a:pPr>
            <a:endParaRPr lang="en-US" sz="1100" dirty="0" smtClean="0">
              <a:latin typeface="Helvetica" pitchFamily="34" charset="0"/>
              <a:cs typeface="Helvetica" pitchFamily="34" charset="0"/>
            </a:endParaRPr>
          </a:p>
          <a:p>
            <a:pPr marL="400050"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00050"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Testes:</a:t>
            </a:r>
          </a:p>
          <a:p>
            <a:pPr marL="40005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Teste da caixa de vidro: os testadores tem conhecimento da implementação do módulo que está sendo testado.</a:t>
            </a:r>
          </a:p>
          <a:p>
            <a:pPr marL="40005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Teste da caixa preta: os testadores desconhecem a implementação interna do módulo que testam.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O que é um algoritmo?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400" dirty="0" smtClean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Definição formal: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Um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algoritmo é uma sequência finita e ordenada de passos executáveis e não-ambíguos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Diferença entre o algoritmo e sua representação: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Um algoritmo é algo abstrato, e pode ser representado de maneiras diferentes de acordo com o nível de detalhes que se utiliza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para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descrevê-lo.</a:t>
            </a:r>
            <a:endParaRPr lang="pt-BR" sz="2200" dirty="0" smtClean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40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dirty="0" smtClean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4608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273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3300" dirty="0" smtClean="0">
                <a:latin typeface="Helvetica" pitchFamily="34" charset="0"/>
                <a:cs typeface="Helvetica" pitchFamily="34" charset="0"/>
              </a:rPr>
              <a:t>Fases do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3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3100" dirty="0" smtClean="0">
                <a:latin typeface="Helvetica" pitchFamily="34" charset="0"/>
                <a:cs typeface="Helvetica" pitchFamily="34" charset="0"/>
              </a:rPr>
              <a:t>Teste da caixa de vidro: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000" dirty="0" smtClean="0">
              <a:latin typeface="Helvetica" pitchFamily="34" charset="0"/>
              <a:cs typeface="Helvetica" pitchFamily="34" charset="0"/>
            </a:endParaRPr>
          </a:p>
          <a:p>
            <a:pPr marL="571500" indent="-45720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Princípio de </a:t>
            </a:r>
            <a:r>
              <a:rPr lang="pt-BR" sz="2600" dirty="0" err="1" smtClean="0">
                <a:latin typeface="Helvetica" pitchFamily="34" charset="0"/>
                <a:cs typeface="Helvetica" pitchFamily="34" charset="0"/>
              </a:rPr>
              <a:t>Pareto</a:t>
            </a: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 (80/20):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Concentrar os esforços numa determinada área gera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resultados mais rapidamente, pois os erros de software 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tendem a se agrupar.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300" dirty="0" smtClean="0">
              <a:latin typeface="Helvetica" pitchFamily="34" charset="0"/>
              <a:cs typeface="Helvetica" pitchFamily="34" charset="0"/>
            </a:endParaRPr>
          </a:p>
          <a:p>
            <a:pPr marL="571500" indent="-45720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Teste do caminho de base: 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Definir um conjunto de dados de teste que garanta a execução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de cada uma das instruções do programa ao menos uma vez.</a:t>
            </a: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9324"/>
            <a:ext cx="8229600" cy="468052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Fases do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Teste da caixa preta: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5720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Versão Beta: 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Lançar uma versão preliminar do sistema a uma certa parcela 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do público.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5720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Análise dos valores de fronteira: 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Identificar os pontos de fronteira na especificação do sistema e</a:t>
            </a:r>
          </a:p>
          <a:p>
            <a:pPr marL="11430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testá-lo nesses pontos.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99324"/>
            <a:ext cx="8229600" cy="4569371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Fases do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Teste da caixa preta: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45720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Aplicar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Redundância: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esenvolver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dois sistemas separadamente e indicar as falhas em função das discrepâncias dos resultados com a mesma entrada.</a:t>
            </a:r>
          </a:p>
          <a:p>
            <a:pPr marL="457200"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 marL="342900" lvl="1" indent="-342900">
              <a:buClr>
                <a:schemeClr val="accent1">
                  <a:lumMod val="60000"/>
                  <a:lumOff val="40000"/>
                </a:schemeClr>
              </a:buClr>
              <a:buFont typeface="Arial" pitchFamily="34" charset="0"/>
              <a:buChar char="•"/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Modelo de cachoeira (</a:t>
            </a:r>
            <a:r>
              <a:rPr lang="pt-BR" sz="2200" dirty="0" err="1">
                <a:latin typeface="Helvetica" pitchFamily="34" charset="0"/>
                <a:cs typeface="Helvetica" pitchFamily="34" charset="0"/>
              </a:rPr>
              <a:t>waterfall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):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obediência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rígida à sequência de etapas do modelo tradicional, com abordagem imperativa.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1" name="Imagem 10" descr="waterfall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43808" y="3717032"/>
            <a:ext cx="2953519" cy="262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Modelo incremental: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esenvolvimento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de uma versão reduzida do sistema, com número de funcionalidades limitado. Protótipo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Evolucionário: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o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protótipo é melhorado a cada vez que se confirma o sucesso do que já foi implementado, adicionando a ele mais funcionalidades.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	</a:t>
            </a: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Descartável: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o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protótipo é descartado, para em seguida outro ser produzido usando todas os sucessos do primeiro.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3047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Modelo de programação extrema: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c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om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uma equipe pequena, desenvolve-se software de maneira incremental, com um ciclo que se repete diariamente e com a interferência	de qualquer membro em qualquer etapa: projeto, implementação, teste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CASE (Computer </a:t>
            </a:r>
            <a:r>
              <a:rPr lang="pt-BR" sz="2200" dirty="0" err="1">
                <a:latin typeface="Helvetica" pitchFamily="34" charset="0"/>
                <a:cs typeface="Helvetica" pitchFamily="34" charset="0"/>
              </a:rPr>
              <a:t>Assisted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 Software </a:t>
            </a:r>
            <a:r>
              <a:rPr lang="pt-BR" sz="2200" dirty="0" err="1">
                <a:latin typeface="Helvetica" pitchFamily="34" charset="0"/>
                <a:cs typeface="Helvetica" pitchFamily="34" charset="0"/>
              </a:rPr>
              <a:t>Engineering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):</a:t>
            </a:r>
            <a:r>
              <a:rPr lang="pt-BR" sz="18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u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so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de ferramentas de software para ajudar no ciclo de desenvolvimento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:</a:t>
            </a:r>
            <a:endParaRPr lang="pt-BR" sz="20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Planejamento e gerência de projetos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Suporte à programação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igh Tower Text" pitchFamily="18" charset="0"/>
              <a:buChar char="–"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Prototipação e simulação</a:t>
            </a:r>
            <a:endParaRPr lang="pt-BR" sz="20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Modelo V: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extensão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do modelo de cachoeira. Associa a cada fase do desenvolvimento uma fase de teste.</a:t>
            </a:r>
            <a:endParaRPr lang="pt-BR" sz="2000" dirty="0" smtClean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4" name="Imagem 13" descr="systems_engineering_process_ii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1620" y="3573016"/>
            <a:ext cx="5151511" cy="267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Modelo de Espiral: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c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ombina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o aspecto iterativo do modelo de prototipação com o controle do modelo de cachoeira ao seguir a mesma sequência de passos desse modelo.	A cada ciclo da espiral incrementam-se os protótipos e atualiza-se a documentação necessária.</a:t>
            </a:r>
            <a:endParaRPr lang="pt-BR" sz="20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2" name="Imagem 11" descr="333px-Spiral_model_(Boehm,_1988)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125603"/>
            <a:ext cx="2666032" cy="2225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2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RUP (</a:t>
            </a:r>
            <a:r>
              <a:rPr lang="pt-BR" sz="2200" dirty="0" err="1">
                <a:latin typeface="Helvetica" pitchFamily="34" charset="0"/>
                <a:cs typeface="Helvetica" pitchFamily="34" charset="0"/>
              </a:rPr>
              <a:t>Rational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200" dirty="0" err="1">
                <a:latin typeface="Helvetica" pitchFamily="34" charset="0"/>
                <a:cs typeface="Helvetica" pitchFamily="34" charset="0"/>
              </a:rPr>
              <a:t>Unified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200" dirty="0" err="1">
                <a:latin typeface="Helvetica" pitchFamily="34" charset="0"/>
                <a:cs typeface="Helvetica" pitchFamily="34" charset="0"/>
              </a:rPr>
              <a:t>Process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):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modelo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de desenvolvimento constituído de um conjunto de atividades e técnicas baseadas nas mais modernas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práticas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de Engenharia de Software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 Gerenciamento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de Requisitos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 Verificação contínua de qualidade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 Modelagem visual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000" dirty="0">
                <a:latin typeface="Helvetica" pitchFamily="34" charset="0"/>
                <a:cs typeface="Helvetica" pitchFamily="34" charset="0"/>
              </a:rPr>
              <a:t> Uso de arquitetura baseada em componentes</a:t>
            </a:r>
            <a:endParaRPr lang="pt-BR" sz="20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RUP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As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atividades são bem definidas e descritas (por diagramas UML, por exemplo),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interdependentes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, com entrada e saída e ordem de execução definida. Tem o papel de aumentar a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produtividade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dos membros da equipe de desenvolvimento do projeto e de atribuir tarefas e responsabilidades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aos </a:t>
            </a:r>
            <a:r>
              <a:rPr lang="pt-BR" sz="2000" dirty="0">
                <a:latin typeface="Helvetica" pitchFamily="34" charset="0"/>
                <a:cs typeface="Helvetica" pitchFamily="34" charset="0"/>
              </a:rPr>
              <a:t>mesmos.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20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Classificação </a:t>
            </a:r>
            <a:r>
              <a:rPr lang="pt-BR" dirty="0">
                <a:latin typeface="Helvetica" pitchFamily="34" charset="0"/>
                <a:cs typeface="Helvetica" pitchFamily="34" charset="0"/>
              </a:rPr>
              <a:t>de um algoritmo</a:t>
            </a:r>
            <a:r>
              <a:rPr lang="pt-BR" dirty="0" smtClean="0">
                <a:latin typeface="Helvetica" pitchFamily="34" charset="0"/>
                <a:cs typeface="Helvetica" pitchFamily="34" charset="0"/>
              </a:rPr>
              <a:t>:</a:t>
            </a: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Quanto a implementação: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Iterativo ou Recursivo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Exato ou aproximado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Determinístico ou não-determinístico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0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Quanto ao paradigma utilizado: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Guloso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Dividir e conquistar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Programação Dinâmica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q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Heurístico e probabilístico</a:t>
            </a:r>
            <a:endParaRPr lang="pt-BR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4642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>
                <a:latin typeface="Helvetica" pitchFamily="34" charset="0"/>
                <a:cs typeface="Helvetica" pitchFamily="34" charset="0"/>
              </a:rPr>
              <a:t>Tendências modernas no desenvolvimento de 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software</a:t>
            </a:r>
            <a:endParaRPr lang="pt-BR" sz="28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RUP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11" name="Imagem 10" descr="fig1_vspj5_p9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16581" y="3068960"/>
            <a:ext cx="4530816" cy="3074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65699" y="16287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ts val="3360"/>
              </a:lnSpc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3000" dirty="0" smtClean="0">
                <a:latin typeface="Helvetica" pitchFamily="34" charset="0"/>
                <a:cs typeface="Helvetica" pitchFamily="34" charset="0"/>
              </a:rPr>
              <a:t>Tendências modernas no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3000" dirty="0" smtClean="0">
                <a:latin typeface="Helvetica" pitchFamily="34" charset="0"/>
                <a:cs typeface="Helvetica" pitchFamily="34" charset="0"/>
              </a:rPr>
              <a:t>RUP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Aspectos estáticos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Disciplinas: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agrupam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as atividades de maneira lógica.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Ex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.: Requerimento, Análise e Design, Implementação, etc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.</a:t>
            </a:r>
            <a:endParaRPr lang="pt-BR" sz="1200" dirty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>
                <a:latin typeface="Helvetica" pitchFamily="34" charset="0"/>
                <a:cs typeface="Helvetica" pitchFamily="34" charset="0"/>
              </a:rPr>
              <a:t>Aspectos dinâmicos: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Fases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indicam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a ênfase que é dada no projeto num dado momento.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Ex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.: Fase de Elaboração(ênfase na arquitetura), Fase de Transição (ênfase na implementação), etc.	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–"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Iterações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as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fases são compostas de iterações, que são etapas com prazo definido.</a:t>
            </a:r>
            <a:endParaRPr lang="pt-BR" sz="2200" dirty="0" smtClean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6911" y="1596901"/>
            <a:ext cx="8496944" cy="5040560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Tendências modernas no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RUP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Artefatos: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	Produtos de trabalho final ou intermediário que são produzidos e usados durante o projeto. Servem de entrada e de saída para as atividades: é como elas se comunicam.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	Ex.: Um subsistema, um modelo de caso de uso, </a:t>
            </a:r>
            <a:r>
              <a:rPr lang="pt-BR" sz="2000" dirty="0" err="1" smtClean="0">
                <a:latin typeface="Helvetica" pitchFamily="34" charset="0"/>
                <a:cs typeface="Helvetica" pitchFamily="34" charset="0"/>
              </a:rPr>
              <a:t>etc</a:t>
            </a:r>
            <a:endParaRPr lang="pt-BR" sz="20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Papel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	Conjunto de atividades e os artefatos relacionados a elas.Descrevem responsabilidades, e um membro da equipe pode desempenhar muitos papéis.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	</a:t>
            </a:r>
            <a:endParaRPr lang="pt-BR" sz="1800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489" y="1596901"/>
            <a:ext cx="8229600" cy="5040560"/>
          </a:xfrm>
        </p:spPr>
        <p:txBody>
          <a:bodyPr>
            <a:no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Tendências modernas no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RUP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Trabalhador: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	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Alguém que desempenha um papel: é responsável pela realização de atividades.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800" dirty="0" smtClean="0">
              <a:latin typeface="Helvetica" pitchFamily="34" charset="0"/>
              <a:cs typeface="Helvetica" pitchFamily="34" charset="0"/>
            </a:endParaRP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O RUP é iterativo e incremental: cada iteração resulta numa versão executável do sistema.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err="1" smtClean="0">
                <a:latin typeface="Helvetica" pitchFamily="34" charset="0"/>
                <a:cs typeface="Helvetica" pitchFamily="34" charset="0"/>
              </a:rPr>
              <a:t>Modularidade</a:t>
            </a: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  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Divisão do sistema em módulos que executam </a:t>
            </a:r>
            <a:r>
              <a:rPr lang="pt-BR" sz="2200" smtClean="0">
                <a:latin typeface="Helvetica" pitchFamily="34" charset="0"/>
                <a:cs typeface="Helvetica" pitchFamily="34" charset="0"/>
              </a:rPr>
              <a:t>apenas uma parte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das funções do sistema individualmente.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Acoplamento:</a:t>
            </a:r>
            <a:r>
              <a:rPr lang="pt-BR" sz="26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é o grau de interdependência entre módulos. Minimizar o acoplamento é o ideal no desenvolvimento de software.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−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De controle: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um módulo passa o controle a outro.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−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De dados: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os módulos compartilham dados. (É aqui que se tenta minimizar o acoplamento)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err="1" smtClean="0">
                <a:latin typeface="Helvetica" pitchFamily="34" charset="0"/>
                <a:cs typeface="Helvetica" pitchFamily="34" charset="0"/>
              </a:rPr>
              <a:t>Modularidade</a:t>
            </a: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   </a:t>
            </a: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Coesão: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é o grau de relacionamento entre as partes internas de um módulo</a:t>
            </a:r>
            <a:endParaRPr lang="pt-BR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−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Lógica: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as funções que o módulo oferece são relacionadas entre si, tem o mesmo objetivo.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Helvetica" pitchFamily="34" charset="0"/>
              <a:buChar char="−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Funcional: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cada função do módulo oferece apenas uma tarefa. Essa tarefa é apenas uma parte da tarefa do método.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Padrões de projetos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	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Modelos desenvolvidos e aperfeiçoados com a prática dos engenheiros de software que visam resolver problemas de design ou implementar funcionalidades que aparecem recorrentemente nos projetos. Resolve-se aqui uma versão geral do problema, e não um caso particular.</a:t>
            </a: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  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Ex.: Editor-assinante, Recipiente-componente, </a:t>
            </a:r>
            <a:r>
              <a:rPr lang="pt-BR" sz="2200" dirty="0" err="1" smtClean="0">
                <a:latin typeface="Helvetica" pitchFamily="34" charset="0"/>
                <a:cs typeface="Helvetica" pitchFamily="34" charset="0"/>
              </a:rPr>
              <a:t>etc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3000" dirty="0" smtClean="0">
                <a:latin typeface="Helvetica" pitchFamily="34" charset="0"/>
                <a:cs typeface="Helvetica" pitchFamily="34" charset="0"/>
              </a:rPr>
              <a:t>Frameworks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    Unidades de programa que implementam a solução de um certo padrão parcialmente. Quando se utiliza um framework é preciso estendê-lo, ou seja, implementar o que falta nele de acordo com as especificidades da aplicação.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	</a:t>
            </a:r>
            <a:endParaRPr lang="pt-BR" sz="28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Frameworks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Frozen spots: são as partes do framework que já vêm implementadas. Definem as características mais gerais da implementação de um certo padrão de projeto. Não são mudados durante o desenvolvimento do projeto.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Hot spots: são as partes do framework que não vêm implementadas: é nesses pontos que se desenvolve a parte específica à aplicação.</a:t>
            </a:r>
          </a:p>
          <a:p>
            <a:pPr lvl="1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28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	</a:t>
            </a:r>
            <a:endParaRPr lang="pt-BR" sz="28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Alguns fatos sobre o desenvolvimento de software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A maior parte dos erros são cometidos durante as fases de Projeto e Arquitetura do sistema. Essa é a fase em que a correção de erros é menos cara.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A maior parte dos recursos é gasta na fase de manutenção do sistema, onde o custo de correção de erros é muito maior.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Representação de algoritmos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Primitivas: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100" dirty="0">
                <a:latin typeface="Helvetica" pitchFamily="34" charset="0"/>
                <a:cs typeface="Helvetica" pitchFamily="34" charset="0"/>
              </a:rPr>
              <a:t>Uma primitiva é um elemento </a:t>
            </a:r>
            <a:r>
              <a:rPr lang="pt-BR" sz="2100" dirty="0" smtClean="0">
                <a:latin typeface="Helvetica" pitchFamily="34" charset="0"/>
                <a:cs typeface="Helvetica" pitchFamily="34" charset="0"/>
              </a:rPr>
              <a:t>funcional </a:t>
            </a:r>
            <a:r>
              <a:rPr lang="pt-BR" sz="2100" dirty="0">
                <a:latin typeface="Helvetica" pitchFamily="34" charset="0"/>
                <a:cs typeface="Helvetica" pitchFamily="34" charset="0"/>
              </a:rPr>
              <a:t>básico de uma linguagem </a:t>
            </a:r>
            <a:endParaRPr lang="pt-BR" sz="2100" dirty="0" smtClean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100" dirty="0" smtClean="0">
                <a:latin typeface="Helvetica" pitchFamily="34" charset="0"/>
                <a:cs typeface="Helvetica" pitchFamily="34" charset="0"/>
              </a:rPr>
              <a:t>de programação, e </a:t>
            </a:r>
            <a:r>
              <a:rPr lang="pt-BR" sz="2100" dirty="0">
                <a:latin typeface="Helvetica" pitchFamily="34" charset="0"/>
                <a:cs typeface="Helvetica" pitchFamily="34" charset="0"/>
              </a:rPr>
              <a:t>é composta de sua </a:t>
            </a:r>
            <a:r>
              <a:rPr lang="pt-BR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sintaxe</a:t>
            </a:r>
            <a:r>
              <a:rPr lang="pt-BR" sz="2100" dirty="0" smtClean="0">
                <a:latin typeface="Helvetica" pitchFamily="34" charset="0"/>
                <a:cs typeface="Helvetica" pitchFamily="34" charset="0"/>
              </a:rPr>
              <a:t> (representação 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simbólica</a:t>
            </a:r>
            <a:r>
              <a:rPr lang="pt-BR" sz="2100" dirty="0" smtClean="0">
                <a:latin typeface="Helvetica" pitchFamily="34" charset="0"/>
                <a:cs typeface="Helvetica" pitchFamily="34" charset="0"/>
              </a:rPr>
              <a:t>) </a:t>
            </a:r>
            <a:r>
              <a:rPr lang="pt-BR" sz="2100" dirty="0">
                <a:latin typeface="Helvetica" pitchFamily="34" charset="0"/>
                <a:cs typeface="Helvetica" pitchFamily="34" charset="0"/>
              </a:rPr>
              <a:t>e de sua </a:t>
            </a:r>
            <a:r>
              <a:rPr lang="pt-BR" sz="21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semântica</a:t>
            </a:r>
            <a:r>
              <a:rPr lang="pt-BR" sz="2100" dirty="0" smtClean="0">
                <a:latin typeface="Helvetica" pitchFamily="34" charset="0"/>
                <a:cs typeface="Helvetica" pitchFamily="34" charset="0"/>
              </a:rPr>
              <a:t> (o </a:t>
            </a:r>
            <a:r>
              <a:rPr lang="pt-BR" sz="2100" dirty="0">
                <a:latin typeface="Helvetica" pitchFamily="34" charset="0"/>
                <a:cs typeface="Helvetica" pitchFamily="34" charset="0"/>
              </a:rPr>
              <a:t>significado da </a:t>
            </a:r>
            <a:r>
              <a:rPr lang="pt-BR" sz="2100" dirty="0" smtClean="0">
                <a:latin typeface="Helvetica" pitchFamily="34" charset="0"/>
                <a:cs typeface="Helvetica" pitchFamily="34" charset="0"/>
              </a:rPr>
              <a:t>primitiva). 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0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Linguagem de programação = 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Conjunto de primitivas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+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200" dirty="0">
                <a:latin typeface="Helvetica" pitchFamily="34" charset="0"/>
                <a:cs typeface="Helvetica" pitchFamily="34" charset="0"/>
              </a:rPr>
              <a:t>conjunto de regras acerca da utilização de tais primitivas. </a:t>
            </a:r>
            <a:endParaRPr lang="pt-BR" sz="22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759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Documentação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Usuário: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descreve as características do software e como usá-lo. Não tem caráter técnico e pode funcionar como propaganda.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Sistema: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descreve a estrutura interna do sistema, de modo a possibilitar sua posterior manutenção. Tem caráter técnico, fornecendo as especificações do sistema e como elas foram obtidas e os códigos-fonte de todos os programas do sistema, por exemplo.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Ferramentas do ofício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Dicionário de dados: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é um repositório central de informações que define o significado de qualquer informação pertinente ao sistema.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UML (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Unified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Modeling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dirty="0" err="1" smtClean="0">
                <a:latin typeface="Helvetica" pitchFamily="34" charset="0"/>
                <a:cs typeface="Helvetica" pitchFamily="34" charset="0"/>
              </a:rPr>
              <a:t>Language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):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sistema padrão de notações (principalmente gráficas) usado para visualizar, construir e especificar sistemas de software.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Ferramentas do ofício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Diagramas UML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estrutural: é um diagrama usado para descrever os elementos estáticos de uma modelo(classes, componentes).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de classes: diagrama estrutural usado para visualizar as relações entre as classes do sistema.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Espaço Reservado para Conteúdo 9" descr="Diagrama de Classe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1916832"/>
            <a:ext cx="7351469" cy="4326260"/>
          </a:xfrm>
        </p:spPr>
      </p:pic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3059832" y="1340768"/>
            <a:ext cx="35283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de classes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Ferramentas do ofício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Diagramas UML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Diagrama de interação: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é um diagrama que mostra as interações entre os objetos do sistema.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Diagrama de colaboração: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de interação que mostra os objetos do sistema e as interações que ocorrem entre eles através das mensagens que esses objetos trocam entre si.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ço Reservado para Conteúdo 8" descr="Diagrama_de_Colaboracao.jpe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907704" y="2204864"/>
            <a:ext cx="5519117" cy="3274500"/>
          </a:xfrm>
        </p:spPr>
      </p:pic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627784" y="1412776"/>
            <a:ext cx="35283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de colaboração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Ferramentas do ofício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Diagramas UML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Diagrama comportamental: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é um diagrama que descreve características comportamentais de um sistema.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Diagrama de fluxo de dados: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comportamental que descreve a trajetória dos dados no sistema, com origem, pontos de processamento e de destino.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ço Reservado para Conteúdo 8" descr="gerenciar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9592" y="2060848"/>
            <a:ext cx="7358531" cy="3919339"/>
          </a:xfrm>
        </p:spPr>
      </p:pic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763688" y="1340768"/>
            <a:ext cx="50405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de fluxo de dados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Ferramentas do ofício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800" dirty="0" smtClean="0">
                <a:latin typeface="Helvetica" pitchFamily="34" charset="0"/>
                <a:cs typeface="Helvetica" pitchFamily="34" charset="0"/>
              </a:rPr>
              <a:t>Diagramas UML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endParaRPr lang="pt-BR" sz="1100" dirty="0" smtClean="0">
              <a:latin typeface="Helvetica" pitchFamily="34" charset="0"/>
              <a:cs typeface="Helvetica" pitchFamily="34" charset="0"/>
            </a:endParaRP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Diagrama entidade-relacionamento</a:t>
            </a:r>
            <a:r>
              <a:rPr lang="pt-BR" sz="2400" smtClean="0">
                <a:latin typeface="Helvetica" pitchFamily="34" charset="0"/>
                <a:cs typeface="Helvetica" pitchFamily="34" charset="0"/>
              </a:rPr>
              <a:t>: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</a:t>
            </a:r>
            <a:r>
              <a:rPr lang="pt-BR" sz="2200" smtClean="0">
                <a:latin typeface="Helvetica" pitchFamily="34" charset="0"/>
                <a:cs typeface="Helvetica" pitchFamily="34" charset="0"/>
              </a:rPr>
              <a:t>iagrama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que mostra as entidades do sistema e os relacionamentos entre as mesmas.</a:t>
            </a: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Espaço Reservado para Conteúdo 8" descr="DiagramaEntidadeRelacionament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1484784"/>
            <a:ext cx="7450191" cy="4814510"/>
          </a:xfrm>
        </p:spPr>
      </p:pic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Engenharia de Software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907704" y="1412776"/>
            <a:ext cx="51845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Diagrama entidade-relacionamento</a:t>
            </a:r>
            <a:endParaRPr lang="pt-BR" sz="22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86536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Representação de algoritmos 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Pseudocódigo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Linguagem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simples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e </a:t>
            </a: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informal</a:t>
            </a:r>
            <a:r>
              <a:rPr lang="pt-BR" sz="2200" dirty="0" smtClean="0">
                <a:latin typeface="Helvetica" pitchFamily="34" charset="0"/>
                <a:cs typeface="Helvetica" pitchFamily="34" charset="0"/>
              </a:rPr>
              <a:t> com a qual podemos descrever algoritmos sem nos preocuparmos com a sintaxe específica de uma certa linguagem de programação. É bem próxima da linguagem natural.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2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Exemplo:</a:t>
            </a:r>
            <a:endParaRPr lang="pt-BR" sz="2400" dirty="0" smtClean="0">
              <a:latin typeface="Helvetica" pitchFamily="34" charset="0"/>
              <a:cs typeface="Helvetica" pitchFamily="34" charset="0"/>
            </a:endParaRP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200" dirty="0" smtClean="0">
              <a:solidFill>
                <a:schemeClr val="accent1">
                  <a:lumMod val="60000"/>
                  <a:lumOff val="40000"/>
                </a:schemeClr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9" name="Picture 2" descr="http://marcioleitaoexpress.files.wordpress.com/2011/06/pseudocodigo-1.jpg?w=630"/>
          <p:cNvPicPr>
            <a:picLocks noChangeAspect="1" noChangeArrowheads="1"/>
          </p:cNvPicPr>
          <p:nvPr/>
        </p:nvPicPr>
        <p:blipFill>
          <a:blip r:embed="rId3" cstate="print"/>
          <a:srcRect b="8232"/>
          <a:stretch>
            <a:fillRect/>
          </a:stretch>
        </p:blipFill>
        <p:spPr bwMode="auto">
          <a:xfrm>
            <a:off x="2661557" y="4221088"/>
            <a:ext cx="4114800" cy="2016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18909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Fluxograma: Documento 5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Mini-Prova 1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9" name="Título 1"/>
          <p:cNvSpPr>
            <a:spLocks noGrp="1"/>
          </p:cNvSpPr>
          <p:nvPr>
            <p:ph type="ctrTitle"/>
          </p:nvPr>
        </p:nvSpPr>
        <p:spPr>
          <a:xfrm>
            <a:off x="397768" y="44625"/>
            <a:ext cx="6334472" cy="1080119"/>
          </a:xfrm>
        </p:spPr>
        <p:txBody>
          <a:bodyPr>
            <a:normAutofit/>
          </a:bodyPr>
          <a:lstStyle/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Dúvidas?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10" name="Subtítulo 2"/>
          <p:cNvSpPr txBox="1">
            <a:spLocks/>
          </p:cNvSpPr>
          <p:nvPr/>
        </p:nvSpPr>
        <p:spPr>
          <a:xfrm>
            <a:off x="1115616" y="2852936"/>
            <a:ext cx="6840760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tabLst/>
              <a:defRPr/>
            </a:pPr>
            <a:r>
              <a:rPr lang="pt-BR" sz="2800" dirty="0" smtClean="0">
                <a:latin typeface="Helvetica" pitchFamily="34" charset="0"/>
                <a:cs typeface="Helvetica" pitchFamily="34" charset="0"/>
                <a:hlinkClick r:id="rId2"/>
              </a:rPr>
              <a:t>m</a:t>
            </a:r>
            <a:r>
              <a:rPr lang="pt-BR" sz="2800" noProof="0" dirty="0" smtClean="0">
                <a:latin typeface="Helvetica" pitchFamily="34" charset="0"/>
                <a:cs typeface="Helvetica" pitchFamily="34" charset="0"/>
                <a:hlinkClick r:id="rId2"/>
              </a:rPr>
              <a:t>onitoriaic-cc@googlegroups.com</a:t>
            </a:r>
            <a:endParaRPr lang="pt-BR" sz="2800" noProof="0" dirty="0" smtClean="0">
              <a:latin typeface="Helvetica" pitchFamily="34" charset="0"/>
              <a:cs typeface="Helvetica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Tx/>
              <a:tabLst/>
              <a:defRPr/>
            </a:pPr>
            <a:r>
              <a:rPr kumimoji="0" lang="pt-BR" sz="28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  <a:hlinkClick r:id="rId3"/>
              </a:rPr>
              <a:t>www.cin.ufpe.br/~monitoriaic</a:t>
            </a:r>
            <a:r>
              <a:rPr kumimoji="0" lang="pt-BR" sz="2800" b="0" i="0" u="none" strike="noStrike" kern="1200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 pitchFamily="34" charset="0"/>
                <a:cs typeface="Helvetica" pitchFamily="34" charset="0"/>
              </a:rPr>
              <a:t> 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714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Descoberta de algoritmos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dirty="0">
                <a:latin typeface="Helvetica" pitchFamily="34" charset="0"/>
                <a:cs typeface="Helvetica" pitchFamily="34" charset="0"/>
              </a:rPr>
              <a:t> </a:t>
            </a: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Descobrir o algoritmo  &gt;&gt;&gt;  </a:t>
            </a:r>
            <a:r>
              <a:rPr lang="pt-BR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Helvetica" pitchFamily="34" charset="0"/>
                <a:cs typeface="Helvetica" pitchFamily="34" charset="0"/>
              </a:rPr>
              <a:t>Um grande desafio</a:t>
            </a: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r>
              <a:rPr lang="pt-BR" sz="2400" dirty="0" smtClean="0">
                <a:latin typeface="Helvetica" pitchFamily="34" charset="0"/>
                <a:cs typeface="Helvetica" pitchFamily="34" charset="0"/>
              </a:rPr>
              <a:t>Afinal, descobrir o algoritmo é encontrar um método de solucionar um problema.</a:t>
            </a:r>
          </a:p>
          <a:p>
            <a:pPr marL="0" indent="0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sz="2400" dirty="0">
              <a:latin typeface="Helvetica" pitchFamily="34" charset="0"/>
              <a:cs typeface="Helvetica" pitchFamily="34" charset="0"/>
            </a:endParaRPr>
          </a:p>
          <a:p>
            <a:pPr marL="0" indent="0" algn="ctr">
              <a:buClr>
                <a:schemeClr val="accent1">
                  <a:lumMod val="60000"/>
                  <a:lumOff val="40000"/>
                </a:schemeClr>
              </a:buClr>
              <a:buNone/>
            </a:pPr>
            <a:endParaRPr lang="pt-BR" dirty="0" smtClean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pic>
        <p:nvPicPr>
          <p:cNvPr id="9" name="Picture 4" descr="http://engenheirasurtada.files.wordpress.com/2009/12/fotos-engracadas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7363" y="3573016"/>
            <a:ext cx="4948014" cy="26847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26199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dirty="0" smtClean="0">
                <a:latin typeface="Helvetica" pitchFamily="34" charset="0"/>
                <a:cs typeface="Helvetica" pitchFamily="34" charset="0"/>
              </a:rPr>
              <a:t>Abordagens: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Encontrar um problema semelhante e tentar adaptar uma solução conhecida de tal problema para tentar resolver o seu.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“Marcha-a-ré”: tentar gerar uma certa saída a partir de determinada entrada.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“Top-</a:t>
            </a:r>
            <a:r>
              <a:rPr lang="pt-BR" sz="2000" dirty="0" err="1" smtClean="0">
                <a:latin typeface="Helvetica" pitchFamily="34" charset="0"/>
                <a:cs typeface="Helvetica" pitchFamily="34" charset="0"/>
              </a:rPr>
              <a:t>down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” ou “Refinamento sucessivo”: consiste  na decomposição do problema em vários subproblemas menores, cujas soluções são triviais e compõem a solução do problema global.</a:t>
            </a:r>
          </a:p>
          <a:p>
            <a:pPr>
              <a:buClr>
                <a:schemeClr val="accent1">
                  <a:lumMod val="60000"/>
                  <a:lumOff val="40000"/>
                </a:schemeClr>
              </a:buClr>
              <a:buFont typeface="Wingdings" pitchFamily="2" charset="2"/>
              <a:buChar char="§"/>
            </a:pP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“</a:t>
            </a:r>
            <a:r>
              <a:rPr lang="pt-BR" sz="2000" dirty="0" err="1" smtClean="0">
                <a:latin typeface="Helvetica" pitchFamily="34" charset="0"/>
                <a:cs typeface="Helvetica" pitchFamily="34" charset="0"/>
              </a:rPr>
              <a:t>Bottom-up</a:t>
            </a:r>
            <a:r>
              <a:rPr lang="pt-BR" sz="2000" dirty="0" smtClean="0">
                <a:latin typeface="Helvetica" pitchFamily="34" charset="0"/>
                <a:cs typeface="Helvetica" pitchFamily="34" charset="0"/>
              </a:rPr>
              <a:t>”: nessa abordagem os elementos básicos individuais do sistema são especificados em grande detalhe, e, a partir deles, são formados subsistemas, que são ligados mais tarde para formar o sistema como um todo. Aumenta-se gradativamente a complexidade do sistema atual. </a:t>
            </a:r>
            <a:endParaRPr lang="pt-BR" sz="20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4" name="Fluxograma: Documento 3"/>
          <p:cNvSpPr/>
          <p:nvPr/>
        </p:nvSpPr>
        <p:spPr>
          <a:xfrm>
            <a:off x="0" y="0"/>
            <a:ext cx="9144000" cy="1196752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97768" y="44625"/>
            <a:ext cx="6334472" cy="10801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600" dirty="0" smtClean="0">
                <a:latin typeface="Helvetica" pitchFamily="34" charset="0"/>
                <a:cs typeface="Helvetica" pitchFamily="34" charset="0"/>
              </a:rPr>
              <a:t>Algoritmos</a:t>
            </a:r>
            <a:endParaRPr lang="pt-BR" sz="3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6453336"/>
            <a:ext cx="37444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Aula de Revisão para </a:t>
            </a:r>
            <a:r>
              <a:rPr lang="pt-BR" sz="1600" dirty="0" err="1" smtClean="0">
                <a:latin typeface="Helvetica" pitchFamily="34" charset="0"/>
                <a:cs typeface="Helvetica" pitchFamily="34" charset="0"/>
              </a:rPr>
              <a:t>Mini-Prova</a:t>
            </a:r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 3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004048" y="645333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latin typeface="Helvetica" pitchFamily="34" charset="0"/>
                <a:cs typeface="Helvetica" pitchFamily="34" charset="0"/>
              </a:rPr>
              <a:t>Monitoria de Introdução à Computação</a:t>
            </a:r>
            <a:endParaRPr lang="pt-BR" sz="1600" dirty="0">
              <a:latin typeface="Helvetica" pitchFamily="34" charset="0"/>
              <a:cs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6122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</TotalTime>
  <Words>3841</Words>
  <Application>Microsoft Office PowerPoint</Application>
  <PresentationFormat>Apresentação na tela (4:3)</PresentationFormat>
  <Paragraphs>752</Paragraphs>
  <Slides>70</Slides>
  <Notes>69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70</vt:i4>
      </vt:variant>
    </vt:vector>
  </HeadingPairs>
  <TitlesOfParts>
    <vt:vector size="71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Dúvidas?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Aline Correia</dc:creator>
  <cp:lastModifiedBy>Thais Freire Cavalcante</cp:lastModifiedBy>
  <cp:revision>224</cp:revision>
  <dcterms:created xsi:type="dcterms:W3CDTF">2012-02-21T19:34:48Z</dcterms:created>
  <dcterms:modified xsi:type="dcterms:W3CDTF">2012-10-25T13:41:29Z</dcterms:modified>
</cp:coreProperties>
</file>