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omments/comment3.xml" ContentType="application/vnd.openxmlformats-officedocument.presentationml.comments+xml"/>
  <Default Extension="wdp" ContentType="image/vnd.ms-photo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64" r:id="rId2"/>
    <p:sldId id="263" r:id="rId3"/>
    <p:sldId id="306" r:id="rId4"/>
    <p:sldId id="259" r:id="rId5"/>
    <p:sldId id="284" r:id="rId6"/>
    <p:sldId id="285" r:id="rId7"/>
    <p:sldId id="286" r:id="rId8"/>
    <p:sldId id="324" r:id="rId9"/>
    <p:sldId id="287" r:id="rId10"/>
    <p:sldId id="301" r:id="rId11"/>
    <p:sldId id="302" r:id="rId12"/>
    <p:sldId id="303" r:id="rId13"/>
    <p:sldId id="307" r:id="rId14"/>
    <p:sldId id="323" r:id="rId15"/>
    <p:sldId id="294" r:id="rId16"/>
    <p:sldId id="296" r:id="rId17"/>
    <p:sldId id="297" r:id="rId18"/>
    <p:sldId id="298" r:id="rId19"/>
    <p:sldId id="299" r:id="rId20"/>
    <p:sldId id="300" r:id="rId21"/>
    <p:sldId id="308" r:id="rId22"/>
    <p:sldId id="288" r:id="rId23"/>
    <p:sldId id="305" r:id="rId24"/>
    <p:sldId id="315" r:id="rId25"/>
    <p:sldId id="289" r:id="rId26"/>
    <p:sldId id="293" r:id="rId27"/>
    <p:sldId id="316" r:id="rId28"/>
    <p:sldId id="317" r:id="rId29"/>
    <p:sldId id="318" r:id="rId30"/>
    <p:sldId id="321" r:id="rId31"/>
    <p:sldId id="319" r:id="rId32"/>
    <p:sldId id="320" r:id="rId33"/>
    <p:sldId id="322" r:id="rId34"/>
    <p:sldId id="304" r:id="rId35"/>
    <p:sldId id="313" r:id="rId36"/>
    <p:sldId id="310" r:id="rId37"/>
    <p:sldId id="312" r:id="rId38"/>
    <p:sldId id="290" r:id="rId39"/>
    <p:sldId id="314" r:id="rId40"/>
    <p:sldId id="291" r:id="rId41"/>
    <p:sldId id="292" r:id="rId42"/>
    <p:sldId id="309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o Soares" initials="BS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AFFF"/>
    <a:srgbClr val="E1B9FF"/>
    <a:srgbClr val="DFADFD"/>
    <a:srgbClr val="E4ADFD"/>
    <a:srgbClr val="D5ABFF"/>
    <a:srgbClr val="CC99FF"/>
    <a:srgbClr val="D8C0D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247" autoAdjust="0"/>
  </p:normalViewPr>
  <p:slideViewPr>
    <p:cSldViewPr>
      <p:cViewPr>
        <p:scale>
          <a:sx n="64" d="100"/>
          <a:sy n="64" d="100"/>
        </p:scale>
        <p:origin x="-175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09T00:28:27.943" idx="7">
    <p:pos x="3950" y="1487"/>
    <p:text>Explicar nesse momento a execução de um programa no computador.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08T21:32:08.834" idx="12">
    <p:pos x="4399" y="3689"/>
    <p:text>Falar sobre a questão de camadas, quanto ao modelo de fato e ao modelo de direito respectivamente as 4 camadas que ficaram simplificadas e o modelo OSI que possui 7</p:text>
  </p:cm>
  <p:cm authorId="0" dt="2012-04-08T22:00:13.070" idx="13">
    <p:pos x="1127" y="3631"/>
    <p:text>Falar sobre as questões do TCP ser mais confiável e mais perder em eficiencia e o UPD ser menos confiável e ter mais eficiencia, diferenciar os dois e mostrar os motivos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08T20:50:00.162" idx="1">
    <p:pos x="3681" y="2254"/>
    <p:text>Estão apenas listados os servições, não se esquecer de falar sobre eles.</p:text>
  </p:cm>
  <p:cm authorId="0" dt="2012-04-08T20:59:42.782" idx="3">
    <p:pos x="2730" y="3289"/>
    <p:text>Falar da parte relacionada a resolução de nomes, com o IP funciona de forma geral, e a questão dos dominios de alto e baixo nível.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08T21:05:24.545" idx="2">
    <p:pos x="3681" y="2254"/>
    <p:text>Estão apenas listados os servições, não se esquecer de falar sobre eles.
hipertexto html, mas não apenas ele existe. Hoje ja temos outras tecnologias, caso o tempo permita dar uma pincelada sobre elas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23D3F-6E33-4C24-91CC-FEA67FC4C30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B78B5AA-B294-47B2-83D3-D2DC4EEF2CE5}">
      <dgm:prSet phldrT="[Texto]"/>
      <dgm:spPr/>
      <dgm:t>
        <a:bodyPr/>
        <a:lstStyle/>
        <a:p>
          <a:r>
            <a:rPr lang="pt-BR" dirty="0" smtClean="0"/>
            <a:t>Busca</a:t>
          </a:r>
          <a:endParaRPr lang="pt-BR" dirty="0"/>
        </a:p>
      </dgm:t>
    </dgm:pt>
    <dgm:pt modelId="{C29B9F34-0D89-4386-B407-99ADB5B4301B}" type="parTrans" cxnId="{9EAB1E9A-EBFD-4ECA-B645-BB213126ED4F}">
      <dgm:prSet/>
      <dgm:spPr/>
      <dgm:t>
        <a:bodyPr/>
        <a:lstStyle/>
        <a:p>
          <a:endParaRPr lang="pt-BR"/>
        </a:p>
      </dgm:t>
    </dgm:pt>
    <dgm:pt modelId="{B2A43195-99BB-4BFE-AE75-061A683F32A3}" type="sibTrans" cxnId="{9EAB1E9A-EBFD-4ECA-B645-BB213126ED4F}">
      <dgm:prSet/>
      <dgm:spPr/>
      <dgm:t>
        <a:bodyPr/>
        <a:lstStyle/>
        <a:p>
          <a:endParaRPr lang="pt-BR"/>
        </a:p>
      </dgm:t>
    </dgm:pt>
    <dgm:pt modelId="{A8D349E3-2144-41EC-8D1E-771C40C0E678}">
      <dgm:prSet phldrT="[Texto]"/>
      <dgm:spPr/>
      <dgm:t>
        <a:bodyPr/>
        <a:lstStyle/>
        <a:p>
          <a:r>
            <a:rPr lang="pt-BR" dirty="0" smtClean="0"/>
            <a:t>Decodifica</a:t>
          </a:r>
          <a:endParaRPr lang="pt-BR" dirty="0"/>
        </a:p>
      </dgm:t>
    </dgm:pt>
    <dgm:pt modelId="{F026C8D5-9A08-4EC6-B744-F901AE8623FD}" type="parTrans" cxnId="{830FCED9-AAE1-4CE4-9D82-E44D8ADA1068}">
      <dgm:prSet/>
      <dgm:spPr/>
      <dgm:t>
        <a:bodyPr/>
        <a:lstStyle/>
        <a:p>
          <a:endParaRPr lang="pt-BR"/>
        </a:p>
      </dgm:t>
    </dgm:pt>
    <dgm:pt modelId="{0E8B4293-90DE-4938-BAE2-BFCBCB5819A2}" type="sibTrans" cxnId="{830FCED9-AAE1-4CE4-9D82-E44D8ADA1068}">
      <dgm:prSet/>
      <dgm:spPr/>
      <dgm:t>
        <a:bodyPr/>
        <a:lstStyle/>
        <a:p>
          <a:endParaRPr lang="pt-BR"/>
        </a:p>
      </dgm:t>
    </dgm:pt>
    <dgm:pt modelId="{46EF2694-E45E-499C-87AD-A80EC173650B}">
      <dgm:prSet phldrT="[Texto]"/>
      <dgm:spPr/>
      <dgm:t>
        <a:bodyPr/>
        <a:lstStyle/>
        <a:p>
          <a:r>
            <a:rPr lang="pt-BR" dirty="0" smtClean="0"/>
            <a:t>Executa</a:t>
          </a:r>
          <a:endParaRPr lang="pt-BR" dirty="0"/>
        </a:p>
      </dgm:t>
    </dgm:pt>
    <dgm:pt modelId="{78B660D8-EBF8-437C-9ABE-136039BBA522}" type="parTrans" cxnId="{237127E7-4E86-4CF7-88BC-9F8112F53E9E}">
      <dgm:prSet/>
      <dgm:spPr/>
      <dgm:t>
        <a:bodyPr/>
        <a:lstStyle/>
        <a:p>
          <a:endParaRPr lang="pt-BR"/>
        </a:p>
      </dgm:t>
    </dgm:pt>
    <dgm:pt modelId="{8077E830-CFC7-4F47-AC54-65C4D544E1DA}" type="sibTrans" cxnId="{237127E7-4E86-4CF7-88BC-9F8112F53E9E}">
      <dgm:prSet/>
      <dgm:spPr/>
      <dgm:t>
        <a:bodyPr/>
        <a:lstStyle/>
        <a:p>
          <a:endParaRPr lang="pt-BR"/>
        </a:p>
      </dgm:t>
    </dgm:pt>
    <dgm:pt modelId="{142F6365-C8AA-4FB5-BCF2-EE598D8BCA44}" type="pres">
      <dgm:prSet presAssocID="{95C23D3F-6E33-4C24-91CC-FEA67FC4C3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B099AA4-2EFC-4124-A061-C8476490F9BA}" type="pres">
      <dgm:prSet presAssocID="{95C23D3F-6E33-4C24-91CC-FEA67FC4C30F}" presName="cycle" presStyleCnt="0"/>
      <dgm:spPr/>
    </dgm:pt>
    <dgm:pt modelId="{98212987-DD9C-4F3D-8D22-5E8856C44CCD}" type="pres">
      <dgm:prSet presAssocID="{1B78B5AA-B294-47B2-83D3-D2DC4EEF2CE5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DCF52-CD87-4438-99C3-064E5316FC4F}" type="pres">
      <dgm:prSet presAssocID="{B2A43195-99BB-4BFE-AE75-061A683F32A3}" presName="sibTransFirstNode" presStyleLbl="bgShp" presStyleIdx="0" presStyleCnt="1"/>
      <dgm:spPr/>
      <dgm:t>
        <a:bodyPr/>
        <a:lstStyle/>
        <a:p>
          <a:endParaRPr lang="pt-BR"/>
        </a:p>
      </dgm:t>
    </dgm:pt>
    <dgm:pt modelId="{68D6322F-6827-40AA-BE7E-E90BBA2A6776}" type="pres">
      <dgm:prSet presAssocID="{A8D349E3-2144-41EC-8D1E-771C40C0E678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CA6DC0-9E9A-4060-9655-C82F6DA64DDC}" type="pres">
      <dgm:prSet presAssocID="{46EF2694-E45E-499C-87AD-A80EC173650B}" presName="nodeFollowingNode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EAB1E9A-EBFD-4ECA-B645-BB213126ED4F}" srcId="{95C23D3F-6E33-4C24-91CC-FEA67FC4C30F}" destId="{1B78B5AA-B294-47B2-83D3-D2DC4EEF2CE5}" srcOrd="0" destOrd="0" parTransId="{C29B9F34-0D89-4386-B407-99ADB5B4301B}" sibTransId="{B2A43195-99BB-4BFE-AE75-061A683F32A3}"/>
    <dgm:cxn modelId="{57FA483F-D390-4661-ABD5-793A7EB25A90}" type="presOf" srcId="{95C23D3F-6E33-4C24-91CC-FEA67FC4C30F}" destId="{142F6365-C8AA-4FB5-BCF2-EE598D8BCA44}" srcOrd="0" destOrd="0" presId="urn:microsoft.com/office/officeart/2005/8/layout/cycle3"/>
    <dgm:cxn modelId="{689D052C-C1AF-4343-A2CD-32BFEAB1A93E}" type="presOf" srcId="{1B78B5AA-B294-47B2-83D3-D2DC4EEF2CE5}" destId="{98212987-DD9C-4F3D-8D22-5E8856C44CCD}" srcOrd="0" destOrd="0" presId="urn:microsoft.com/office/officeart/2005/8/layout/cycle3"/>
    <dgm:cxn modelId="{237127E7-4E86-4CF7-88BC-9F8112F53E9E}" srcId="{95C23D3F-6E33-4C24-91CC-FEA67FC4C30F}" destId="{46EF2694-E45E-499C-87AD-A80EC173650B}" srcOrd="2" destOrd="0" parTransId="{78B660D8-EBF8-437C-9ABE-136039BBA522}" sibTransId="{8077E830-CFC7-4F47-AC54-65C4D544E1DA}"/>
    <dgm:cxn modelId="{08BC43B3-D845-4D8A-86B3-65C469F332EB}" type="presOf" srcId="{A8D349E3-2144-41EC-8D1E-771C40C0E678}" destId="{68D6322F-6827-40AA-BE7E-E90BBA2A6776}" srcOrd="0" destOrd="0" presId="urn:microsoft.com/office/officeart/2005/8/layout/cycle3"/>
    <dgm:cxn modelId="{26DA70EE-CB6F-4CB9-933D-26A314BE6FEC}" type="presOf" srcId="{46EF2694-E45E-499C-87AD-A80EC173650B}" destId="{1DCA6DC0-9E9A-4060-9655-C82F6DA64DDC}" srcOrd="0" destOrd="0" presId="urn:microsoft.com/office/officeart/2005/8/layout/cycle3"/>
    <dgm:cxn modelId="{830FCED9-AAE1-4CE4-9D82-E44D8ADA1068}" srcId="{95C23D3F-6E33-4C24-91CC-FEA67FC4C30F}" destId="{A8D349E3-2144-41EC-8D1E-771C40C0E678}" srcOrd="1" destOrd="0" parTransId="{F026C8D5-9A08-4EC6-B744-F901AE8623FD}" sibTransId="{0E8B4293-90DE-4938-BAE2-BFCBCB5819A2}"/>
    <dgm:cxn modelId="{2EFC841A-5978-48D1-ACAA-8C23738C713F}" type="presOf" srcId="{B2A43195-99BB-4BFE-AE75-061A683F32A3}" destId="{2E0DCF52-CD87-4438-99C3-064E5316FC4F}" srcOrd="0" destOrd="0" presId="urn:microsoft.com/office/officeart/2005/8/layout/cycle3"/>
    <dgm:cxn modelId="{AF1A6FB8-4A77-4EA0-BBF7-60963356C74E}" type="presParOf" srcId="{142F6365-C8AA-4FB5-BCF2-EE598D8BCA44}" destId="{DB099AA4-2EFC-4124-A061-C8476490F9BA}" srcOrd="0" destOrd="0" presId="urn:microsoft.com/office/officeart/2005/8/layout/cycle3"/>
    <dgm:cxn modelId="{C5FE8CC0-60F3-4685-8DDA-0A43B5A00D1F}" type="presParOf" srcId="{DB099AA4-2EFC-4124-A061-C8476490F9BA}" destId="{98212987-DD9C-4F3D-8D22-5E8856C44CCD}" srcOrd="0" destOrd="0" presId="urn:microsoft.com/office/officeart/2005/8/layout/cycle3"/>
    <dgm:cxn modelId="{291ECE06-5DDA-4C5E-A1F8-3364168A52E4}" type="presParOf" srcId="{DB099AA4-2EFC-4124-A061-C8476490F9BA}" destId="{2E0DCF52-CD87-4438-99C3-064E5316FC4F}" srcOrd="1" destOrd="0" presId="urn:microsoft.com/office/officeart/2005/8/layout/cycle3"/>
    <dgm:cxn modelId="{20216C8A-58BF-45B5-8E10-94B69C7A1949}" type="presParOf" srcId="{DB099AA4-2EFC-4124-A061-C8476490F9BA}" destId="{68D6322F-6827-40AA-BE7E-E90BBA2A6776}" srcOrd="2" destOrd="0" presId="urn:microsoft.com/office/officeart/2005/8/layout/cycle3"/>
    <dgm:cxn modelId="{EE33DB34-5688-46BF-99D4-F9D3C252F082}" type="presParOf" srcId="{DB099AA4-2EFC-4124-A061-C8476490F9BA}" destId="{1DCA6DC0-9E9A-4060-9655-C82F6DA64DDC}" srcOrd="3" destOrd="0" presId="urn:microsoft.com/office/officeart/2005/8/layout/cycle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0DCF52-CD87-4438-99C3-064E5316FC4F}">
      <dsp:nvSpPr>
        <dsp:cNvPr id="0" name=""/>
        <dsp:cNvSpPr/>
      </dsp:nvSpPr>
      <dsp:spPr>
        <a:xfrm>
          <a:off x="1025824" y="-216056"/>
          <a:ext cx="4044351" cy="4044351"/>
        </a:xfrm>
        <a:prstGeom prst="circularArrow">
          <a:avLst>
            <a:gd name="adj1" fmla="val 5689"/>
            <a:gd name="adj2" fmla="val 340510"/>
            <a:gd name="adj3" fmla="val 12471172"/>
            <a:gd name="adj4" fmla="val 18234576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12987-DD9C-4F3D-8D22-5E8856C44CCD}">
      <dsp:nvSpPr>
        <dsp:cNvPr id="0" name=""/>
        <dsp:cNvSpPr/>
      </dsp:nvSpPr>
      <dsp:spPr>
        <a:xfrm>
          <a:off x="1640085" y="575"/>
          <a:ext cx="2815828" cy="1407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300" kern="1200" dirty="0" smtClean="0"/>
            <a:t>Busca</a:t>
          </a:r>
          <a:endParaRPr lang="pt-BR" sz="4300" kern="1200" dirty="0"/>
        </a:p>
      </dsp:txBody>
      <dsp:txXfrm>
        <a:off x="1640085" y="575"/>
        <a:ext cx="2815828" cy="1407914"/>
      </dsp:txXfrm>
    </dsp:sp>
    <dsp:sp modelId="{68D6322F-6827-40AA-BE7E-E90BBA2A6776}">
      <dsp:nvSpPr>
        <dsp:cNvPr id="0" name=""/>
        <dsp:cNvSpPr/>
      </dsp:nvSpPr>
      <dsp:spPr>
        <a:xfrm>
          <a:off x="3172913" y="2655510"/>
          <a:ext cx="2815828" cy="1407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300" kern="1200" dirty="0" smtClean="0"/>
            <a:t>Decodifica</a:t>
          </a:r>
          <a:endParaRPr lang="pt-BR" sz="4300" kern="1200" dirty="0"/>
        </a:p>
      </dsp:txBody>
      <dsp:txXfrm>
        <a:off x="3172913" y="2655510"/>
        <a:ext cx="2815828" cy="1407914"/>
      </dsp:txXfrm>
    </dsp:sp>
    <dsp:sp modelId="{1DCA6DC0-9E9A-4060-9655-C82F6DA64DDC}">
      <dsp:nvSpPr>
        <dsp:cNvPr id="0" name=""/>
        <dsp:cNvSpPr/>
      </dsp:nvSpPr>
      <dsp:spPr>
        <a:xfrm>
          <a:off x="107258" y="2655510"/>
          <a:ext cx="2815828" cy="1407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300" kern="1200" dirty="0" smtClean="0"/>
            <a:t>Executa</a:t>
          </a:r>
          <a:endParaRPr lang="pt-BR" sz="4300" kern="1200" dirty="0"/>
        </a:p>
      </dsp:txBody>
      <dsp:txXfrm>
        <a:off x="107258" y="2655510"/>
        <a:ext cx="2815828" cy="1407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6B410-AE1C-4862-884F-ED921E3C33DF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A6032-B2D7-412D-AD57-EA4016D57F9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5393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A6032-B2D7-412D-AD57-EA4016D57F9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7535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0749C-E859-411D-AD4B-A9FAA0894AD2}" type="datetimeFigureOut">
              <a:rPr lang="pt-BR" smtClean="0"/>
              <a:pPr/>
              <a:t>06/07/2013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EE07-17A7-433F-90E6-0D7599256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monitoriaic" TargetMode="External"/><Relationship Id="rId2" Type="http://schemas.openxmlformats.org/officeDocument/2006/relationships/hyperlink" Target="mailto:monitoriaic-cc@googlegroups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38200" y="39031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noProof="0" dirty="0" smtClean="0">
                <a:latin typeface="Helvetica" pitchFamily="34" charset="0"/>
                <a:ea typeface="+mj-ea"/>
                <a:cs typeface="Helvetica" pitchFamily="34" charset="0"/>
              </a:rPr>
              <a:t>Aula de Revisão para Mini-Prova 2</a:t>
            </a: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976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LINGUAGEM DE MAQUINA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Depende da maquina(RISC,CISC)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Possui três tipos básicos de função (movimentação de dados, aritméticas/lógicas e de controle)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Formada por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mnemonicos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Texto explicativo retangular com cantos arredondados 2"/>
          <p:cNvSpPr/>
          <p:nvPr/>
        </p:nvSpPr>
        <p:spPr>
          <a:xfrm>
            <a:off x="5724128" y="1318793"/>
            <a:ext cx="2088232" cy="936104"/>
          </a:xfrm>
          <a:prstGeom prst="wedgeRoundRectCallout">
            <a:avLst>
              <a:gd name="adj1" fmla="val -113486"/>
              <a:gd name="adj2" fmla="val 922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Reduced</a:t>
            </a:r>
            <a:r>
              <a:rPr lang="pt-BR" dirty="0"/>
              <a:t> </a:t>
            </a:r>
            <a:r>
              <a:rPr lang="pt-BR" dirty="0" err="1"/>
              <a:t>Instruction</a:t>
            </a:r>
            <a:r>
              <a:rPr lang="pt-BR" dirty="0"/>
              <a:t> Set Computer</a:t>
            </a:r>
          </a:p>
        </p:txBody>
      </p:sp>
      <p:sp>
        <p:nvSpPr>
          <p:cNvPr id="10" name="Texto explicativo retangular com cantos arredondados 9"/>
          <p:cNvSpPr/>
          <p:nvPr/>
        </p:nvSpPr>
        <p:spPr>
          <a:xfrm>
            <a:off x="6804248" y="3429000"/>
            <a:ext cx="2088232" cy="936104"/>
          </a:xfrm>
          <a:prstGeom prst="wedgeRoundRectCallout">
            <a:avLst>
              <a:gd name="adj1" fmla="val -118563"/>
              <a:gd name="adj2" fmla="val -988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Complex</a:t>
            </a:r>
            <a:r>
              <a:rPr lang="pt-BR" dirty="0" smtClean="0"/>
              <a:t> </a:t>
            </a:r>
            <a:r>
              <a:rPr lang="pt-BR" dirty="0" err="1"/>
              <a:t>Instruction</a:t>
            </a:r>
            <a:r>
              <a:rPr lang="pt-BR" dirty="0"/>
              <a:t> Set </a:t>
            </a:r>
            <a:r>
              <a:rPr lang="pt-BR" dirty="0" smtClean="0"/>
              <a:t>Computer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857978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allAtOnce"/>
      <p:bldP spid="3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29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CICLO DE VON NEUMANN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="" xmlns:p14="http://schemas.microsoft.com/office/powerpoint/2010/main" val="249883406"/>
              </p:ext>
            </p:extLst>
          </p:nvPr>
        </p:nvGraphicFramePr>
        <p:xfrm>
          <a:off x="152400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907025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212987-DD9C-4F3D-8D22-5E8856C44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98212987-DD9C-4F3D-8D22-5E8856C44C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E0DCF52-CD87-4438-99C3-064E5316F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2E0DCF52-CD87-4438-99C3-064E5316FC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D6322F-6827-40AA-BE7E-E90BBA2A6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68D6322F-6827-40AA-BE7E-E90BBA2A6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CA6DC0-9E9A-4060-9655-C82F6DA64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1DCA6DC0-9E9A-4060-9655-C82F6DA64D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OUTRAS ARQUITETURAS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i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i="1" dirty="0" err="1" smtClean="0">
                <a:latin typeface="Helvetica" pitchFamily="34" charset="0"/>
                <a:cs typeface="Helvetica" pitchFamily="34" charset="0"/>
              </a:rPr>
              <a:t>Pipelining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(Canalização)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i="1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Maquinas com multiprocessamento</a:t>
            </a:r>
          </a:p>
        </p:txBody>
      </p:sp>
    </p:spTree>
    <p:extLst>
      <p:ext uri="{BB962C8B-B14F-4D97-AF65-F5344CB8AC3E}">
        <p14:creationId xmlns="" xmlns:p14="http://schemas.microsoft.com/office/powerpoint/2010/main" val="29415535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5536" y="2407528"/>
            <a:ext cx="5292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Manipulação de Dados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 Sistemas Operacionais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Redes e Internet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3212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m inlin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Imagem inlin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Imagem inlin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85860"/>
            <a:ext cx="533422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luxograma: Documento 7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Sistemas Operacionais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50" name="Conector reto 49"/>
          <p:cNvCxnSpPr/>
          <p:nvPr/>
        </p:nvCxnSpPr>
        <p:spPr>
          <a:xfrm rot="5400000">
            <a:off x="-142511" y="3857231"/>
            <a:ext cx="3214710" cy="72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>
            <a:off x="1500166" y="2285992"/>
            <a:ext cx="221457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>
            <a:off x="1428728" y="5500702"/>
            <a:ext cx="78581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 rot="10800000">
            <a:off x="1428728" y="4357694"/>
            <a:ext cx="128588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 rot="16200000">
            <a:off x="557213" y="3800449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Helvetica"/>
              </a:rPr>
              <a:t>Conecta</a:t>
            </a:r>
            <a:endParaRPr lang="pt-BR" sz="2000" b="1" dirty="0">
              <a:latin typeface="Helvetica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6429388" y="2285992"/>
            <a:ext cx="2214578" cy="1754326"/>
          </a:xfrm>
          <a:prstGeom prst="rect">
            <a:avLst/>
          </a:prstGeom>
          <a:solidFill>
            <a:srgbClr val="FFFF00"/>
          </a:solidFill>
          <a:ln w="12700" cmpd="sng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pt-BR" dirty="0" smtClean="0">
                <a:latin typeface="Helvetica"/>
              </a:rPr>
              <a:t>Lembrando que o SO não faz parte do computador, porém é necessário para uso de programas</a:t>
            </a:r>
            <a:endParaRPr lang="pt-BR" dirty="0">
              <a:latin typeface="Helvetic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214282" y="1225689"/>
            <a:ext cx="892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FUNÇÕES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Permite que os programas armazenem e obtenham as informações.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Isola </a:t>
            </a:r>
            <a:r>
              <a:rPr lang="pt-BR" sz="2000" dirty="0" smtClean="0">
                <a:latin typeface="Helvetica"/>
              </a:rPr>
              <a:t>os programas dos detalhes específicos de hardware.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Controla o fluxo de dados entre os componentes de um computador.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Permite que os programas sejam executados sem interferência de outros programas.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Permite que os programas independentes cooperam periodicamente e compartilham informações.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Responde aos erros ou a solicitações dos usuários.</a:t>
            </a:r>
          </a:p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ü"/>
            </a:pPr>
            <a:r>
              <a:rPr lang="pt-BR" sz="2000" dirty="0" smtClean="0">
                <a:latin typeface="Helvetica"/>
              </a:rPr>
              <a:t> </a:t>
            </a:r>
            <a:r>
              <a:rPr lang="pt-BR" sz="2000" dirty="0" smtClean="0">
                <a:latin typeface="Helvetica"/>
              </a:rPr>
              <a:t>Impõe um escalonamento entre programas que solicitam recursos</a:t>
            </a:r>
            <a:r>
              <a:rPr lang="pt-BR" sz="2000" dirty="0" smtClean="0">
                <a:latin typeface="Helvetica"/>
              </a:rPr>
              <a:t>.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Exemplos 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 S.O’s: Windows,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Ubuntu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Android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Mac Os X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3632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7488832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TIPOS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Monotarefa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Multitarefa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Multiprocessado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Monoprocessado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Micro-kernel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Em </a:t>
            </a:r>
            <a:r>
              <a:rPr lang="pt-BR" sz="2400" dirty="0">
                <a:latin typeface="Helvetica" pitchFamily="34" charset="0"/>
                <a:cs typeface="Helvetica" pitchFamily="34" charset="0"/>
              </a:rPr>
              <a:t>camadas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Tempo real</a:t>
            </a: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1285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026" name="Picture 2" descr="C:\Users\Breno\Desktop\kerne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1147800"/>
            <a:ext cx="3248025" cy="3295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ixaDeTexto 21"/>
          <p:cNvSpPr txBox="1"/>
          <p:nvPr/>
        </p:nvSpPr>
        <p:spPr>
          <a:xfrm>
            <a:off x="395536" y="1340768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COMPONENTES BÁSICOS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Shell (Casca do sistema, por onde o usuário se comunica com o S.O. de forma amigável)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Núcleo (com os gerenciadores de arquivo, memória, dispositivos, escalonador de processos)</a:t>
            </a:r>
            <a:endParaRPr lang="pt-BR" sz="2400" b="1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84176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i="1" dirty="0" smtClean="0">
                <a:latin typeface="Helvetica" pitchFamily="34" charset="0"/>
                <a:cs typeface="Helvetica" pitchFamily="34" charset="0"/>
              </a:rPr>
              <a:t>BOOTING</a:t>
            </a:r>
            <a:endParaRPr lang="pt-BR" sz="2400" b="1" i="1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Executado pela maquina todas as vezes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Processo divido em estágios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S.O.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toma controle da maquina durante o processo</a:t>
            </a:r>
          </a:p>
        </p:txBody>
      </p:sp>
    </p:spTree>
    <p:extLst>
      <p:ext uri="{BB962C8B-B14F-4D97-AF65-F5344CB8AC3E}">
        <p14:creationId xmlns="" xmlns:p14="http://schemas.microsoft.com/office/powerpoint/2010/main" val="2099255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2565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OUTROS CONCEITOS</a:t>
            </a:r>
            <a:endParaRPr lang="pt-BR" sz="2400" b="1" i="1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Processos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Gerenciamento de Processos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Cliente-Servidor</a:t>
            </a:r>
          </a:p>
        </p:txBody>
      </p:sp>
    </p:spTree>
    <p:extLst>
      <p:ext uri="{BB962C8B-B14F-4D97-AF65-F5344CB8AC3E}">
        <p14:creationId xmlns="" xmlns:p14="http://schemas.microsoft.com/office/powerpoint/2010/main" val="413393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5536" y="2407528"/>
            <a:ext cx="5292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Manipulação de Dados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Sistemas Operacionais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Redes e Internet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reno\Desktop\deadlockfljkgg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2924088" cy="2193066"/>
          </a:xfrm>
          <a:prstGeom prst="rect">
            <a:avLst/>
          </a:prstGeom>
          <a:noFill/>
          <a:effectLst>
            <a:glow>
              <a:schemeClr val="accent1">
                <a:alpha val="0"/>
              </a:schemeClr>
            </a:glow>
            <a:softEdge rad="3048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Sistemas Operacionais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9"/>
            <a:ext cx="8748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CONCORRENCIA DE PROCESSOS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Os processos concorrem ferozmente por recursos da maquina.</a:t>
            </a: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Gerenciamento de processos pelo S.O. (semáforos,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spolling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etc.)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Impasses(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deadlocks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3419872" y="5229200"/>
            <a:ext cx="180041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30144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5536" y="2407528"/>
            <a:ext cx="5292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Manipulação de Dados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Sistemas Operacionais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 Redes e Internet</a:t>
            </a:r>
            <a:endParaRPr lang="pt-BR" sz="2400" dirty="0">
              <a:solidFill>
                <a:schemeClr val="tx2">
                  <a:lumMod val="40000"/>
                  <a:lumOff val="6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3212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Redes e Internet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2920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TOPOLOGIA DE REDES</a:t>
            </a:r>
            <a:endParaRPr lang="pt-BR" sz="2400" b="1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Anel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Estrela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Barramento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24460"/>
            <a:ext cx="5959004" cy="4304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ector de seta reta 10"/>
          <p:cNvCxnSpPr/>
          <p:nvPr/>
        </p:nvCxnSpPr>
        <p:spPr>
          <a:xfrm>
            <a:off x="1331640" y="278092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1691680" y="3933056"/>
            <a:ext cx="2376264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2339752" y="3501008"/>
            <a:ext cx="381642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89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COMPONENTES DE UMA REDE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Aplicações, protocolo, interface de rede, meio de transmissão e dispositivos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Objetivo de estabelecer uma comunicação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fim-a-fim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através de uma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infra-estrutura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de comunicação</a:t>
            </a:r>
          </a:p>
        </p:txBody>
      </p:sp>
    </p:spTree>
    <p:extLst>
      <p:ext uri="{BB962C8B-B14F-4D97-AF65-F5344CB8AC3E}">
        <p14:creationId xmlns="" xmlns:p14="http://schemas.microsoft.com/office/powerpoint/2010/main" val="41663335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APLICAÇÕES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Programas que rodam nos sistemas terminais ou hospedeiros (host) e comunicam-se entre si através da rede. Exemplo: correio eletrônico, bate-papo, etc.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INTERFACE DE REDES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Placa de rede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PROTOCOLOS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Conjunto de regras e padrões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Variam para cada topologia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 protocolo atualmente usado na internet é o TCP/IP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pic>
        <p:nvPicPr>
          <p:cNvPr id="9" name="Picture 2" descr="C:\Users\Breno\Desktop\osi_tcpip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34865" cy="5156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66333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OSI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Aplicação (aplicações que usam a rede)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Apresentação (padroniza a representação de dados, feito pela camada de aplicação no TCP/IP)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Sessão (gerencia as conexões entre as aplicações, autenticação e autorização,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socket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port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feito pela camada de transporte no TCP/IP)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OSI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Transporte (verifica se o dado recebido é igual ao enviado, detecta e corrige erros, no TCP/IP é função do TCP)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Rede (gerencia as conexões através da rede, isola os protocolos superiores dos detalhes da rede, responsável pelo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roteamento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OSI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Enlace (envio/recebimento de dados através do link físico)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Físico (define as características físicas do meio de transmissão)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5536" y="2407528"/>
            <a:ext cx="5292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 Manipulação de Dados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Sistemas Operacionais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Redes e Internet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90915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pic>
        <p:nvPicPr>
          <p:cNvPr id="9" name="Picture 2" descr="C:\Users\Breno\Desktop\osi_tcpip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34865" cy="5156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ve direita 9"/>
          <p:cNvSpPr/>
          <p:nvPr/>
        </p:nvSpPr>
        <p:spPr>
          <a:xfrm>
            <a:off x="3923928" y="1844824"/>
            <a:ext cx="1152128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have direita 10"/>
          <p:cNvSpPr/>
          <p:nvPr/>
        </p:nvSpPr>
        <p:spPr>
          <a:xfrm>
            <a:off x="4067944" y="4869160"/>
            <a:ext cx="936104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66333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TCP/IP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Aplicações (qualquer processo que ocorre acima do nível de transporte)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Transporte (cuida da entrega de dados “</a:t>
            </a:r>
            <a:r>
              <a:rPr lang="pt-BR" sz="2400" u="sng" dirty="0" smtClean="0">
                <a:latin typeface="Helvetica" pitchFamily="34" charset="0"/>
                <a:cs typeface="Helvetica" pitchFamily="34" charset="0"/>
              </a:rPr>
              <a:t>de uma ponta a outra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”, de forma </a:t>
            </a:r>
            <a:r>
              <a:rPr lang="pt-BR" sz="2400" u="sng" dirty="0" smtClean="0">
                <a:latin typeface="Helvetica" pitchFamily="34" charset="0"/>
                <a:cs typeface="Helvetica" pitchFamily="34" charset="0"/>
              </a:rPr>
              <a:t>confiável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 em </a:t>
            </a:r>
            <a:r>
              <a:rPr lang="pt-BR" sz="2400" u="sng" dirty="0" smtClean="0">
                <a:latin typeface="Helvetica" pitchFamily="34" charset="0"/>
                <a:cs typeface="Helvetica" pitchFamily="34" charset="0"/>
              </a:rPr>
              <a:t>sequência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para a aplicação)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TCP/IP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Internet (network, faz o </a:t>
            </a:r>
            <a:r>
              <a:rPr lang="pt-BR" sz="2400" u="sng" dirty="0" smtClean="0">
                <a:latin typeface="Helvetica" pitchFamily="34" charset="0"/>
                <a:cs typeface="Helvetica" pitchFamily="34" charset="0"/>
              </a:rPr>
              <a:t>melhor esforço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para entregar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datagramas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, ainda assim não é confiável)</a:t>
            </a:r>
            <a:endParaRPr lang="pt-BR" sz="2400" u="sng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Acesso à rede (link, transfere os dados </a:t>
            </a:r>
            <a:r>
              <a:rPr lang="pt-BR" sz="2400" u="sng" dirty="0" err="1" smtClean="0">
                <a:latin typeface="Helvetica" pitchFamily="34" charset="0"/>
                <a:cs typeface="Helvetica" pitchFamily="34" charset="0"/>
              </a:rPr>
              <a:t>ponto-a-ponto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entre hosts e roteadores ou entre roteadores)</a:t>
            </a: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Modelo TCP/IP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Cada nível acrescenta informações de controle no pacote a ser enviado (header)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Cada nível tem suas próprias estruturas de dados e uma terminologia própria para as descrever</a:t>
            </a:r>
          </a:p>
        </p:txBody>
      </p:sp>
      <p:pic>
        <p:nvPicPr>
          <p:cNvPr id="9" name="Picture 2" descr="http://www.sirmacstronger.eti.br/internet/img/tcpip.gif"/>
          <p:cNvPicPr>
            <a:picLocks noChangeAspect="1" noChangeArrowheads="1"/>
          </p:cNvPicPr>
          <p:nvPr/>
        </p:nvPicPr>
        <p:blipFill>
          <a:blip r:embed="rId2" cstate="print"/>
          <a:srcRect l="7746" t="6368" r="8600" b="24275"/>
          <a:stretch>
            <a:fillRect/>
          </a:stretch>
        </p:blipFill>
        <p:spPr bwMode="auto">
          <a:xfrm>
            <a:off x="1972511" y="4293096"/>
            <a:ext cx="4471697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pic>
        <p:nvPicPr>
          <p:cNvPr id="5122" name="Picture 2" descr="C:\Users\Breno\Desktop\tcp-versus-udp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756" y="2314922"/>
            <a:ext cx="4905484" cy="37063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95536" y="1340768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TCP vs. UDP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2135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pic>
        <p:nvPicPr>
          <p:cNvPr id="1026" name="Picture 2" descr="http://www.teleco.com.br/imagens/tutoriais/tutorialmvnoimp1_figur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7128792" cy="3118061"/>
          </a:xfrm>
          <a:prstGeom prst="rect">
            <a:avLst/>
          </a:prstGeom>
          <a:noFill/>
        </p:spPr>
      </p:pic>
      <p:sp>
        <p:nvSpPr>
          <p:cNvPr id="22" name="CaixaDeTexto 21"/>
          <p:cNvSpPr txBox="1"/>
          <p:nvPr/>
        </p:nvSpPr>
        <p:spPr>
          <a:xfrm>
            <a:off x="395536" y="1340768"/>
            <a:ext cx="80648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Endereçamento IP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Classes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IPV6 vs. IPV4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Endereçamento IP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49946"/>
            <a:ext cx="66294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425" y="2492896"/>
            <a:ext cx="69151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Html</a:t>
            </a: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2604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Redes e Internet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DISPOSITIVOS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  Podem se conectar redes independente da sua topologia?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47936" y="3356992"/>
            <a:ext cx="52920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Ponte</a:t>
            </a:r>
            <a:br>
              <a:rPr lang="pt-BR" sz="2400" dirty="0" smtClean="0">
                <a:latin typeface="Helvetica" pitchFamily="34" charset="0"/>
                <a:cs typeface="Helvetica" pitchFamily="34" charset="0"/>
              </a:rPr>
            </a:b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(hub, switch)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Roteador</a:t>
            </a:r>
          </a:p>
        </p:txBody>
      </p:sp>
      <p:pic>
        <p:nvPicPr>
          <p:cNvPr id="3074" name="Picture 2" descr="C:\Users\Breno\Desktop\2997976189_1_17_lC3FFvr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19210"/>
            <a:ext cx="4242048" cy="26300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34653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Redes e Internet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MEIOS DE TRANSMISSÃO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b="1" dirty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Cabos e fios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Metálicos, óticos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Sem fios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Rádio, sinal de satélite, 802.11 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wi-fi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/ wireless)</a:t>
            </a:r>
          </a:p>
        </p:txBody>
      </p:sp>
    </p:spTree>
    <p:extLst>
      <p:ext uri="{BB962C8B-B14F-4D97-AF65-F5344CB8AC3E}">
        <p14:creationId xmlns="" xmlns:p14="http://schemas.microsoft.com/office/powerpoint/2010/main" val="3934653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76711"/>
            <a:ext cx="60769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o Explicativo 2 14"/>
          <p:cNvSpPr/>
          <p:nvPr/>
        </p:nvSpPr>
        <p:spPr>
          <a:xfrm>
            <a:off x="1763688" y="2184623"/>
            <a:ext cx="4680520" cy="504056"/>
          </a:xfrm>
          <a:prstGeom prst="borderCallout2">
            <a:avLst>
              <a:gd name="adj1" fmla="val 45084"/>
              <a:gd name="adj2" fmla="val -3607"/>
              <a:gd name="adj3" fmla="val 45083"/>
              <a:gd name="adj4" fmla="val -15722"/>
              <a:gd name="adj5" fmla="val 168093"/>
              <a:gd name="adj6" fmla="val 28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979712" y="2247339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UCP ou CPU (Central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Processing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dirty="0" err="1" smtClean="0">
                <a:latin typeface="Helvetica" pitchFamily="34" charset="0"/>
                <a:cs typeface="Helvetica" pitchFamily="34" charset="0"/>
              </a:rPr>
              <a:t>Unit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)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95536" y="1340768"/>
            <a:ext cx="529208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Arquitetura de computadores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Redes e Internet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INTERNET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Rede mundial de computadores (milhões de usuários e diversos dispositivos conectados)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Oferta diverso serviços (e-mail, voip, streaming, compartilhamento de arquivos, trabalhos colaborativos, </a:t>
            </a:r>
            <a:r>
              <a:rPr lang="pt-BR" sz="2400" b="1" dirty="0" smtClean="0">
                <a:latin typeface="Helvetica" pitchFamily="34" charset="0"/>
                <a:cs typeface="Helvetica" pitchFamily="34" charset="0"/>
              </a:rPr>
              <a:t>world </a:t>
            </a:r>
            <a:r>
              <a:rPr lang="pt-BR" sz="2400" b="1" dirty="0" err="1" smtClean="0">
                <a:latin typeface="Helvetica" pitchFamily="34" charset="0"/>
                <a:cs typeface="Helvetica" pitchFamily="34" charset="0"/>
              </a:rPr>
              <a:t>wide</a:t>
            </a:r>
            <a:r>
              <a:rPr lang="pt-BR" sz="2400" b="1" dirty="0" smtClean="0">
                <a:latin typeface="Helvetica" pitchFamily="34" charset="0"/>
                <a:cs typeface="Helvetica" pitchFamily="34" charset="0"/>
              </a:rPr>
              <a:t> web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Endereçamento feito por IP</a:t>
            </a:r>
          </a:p>
        </p:txBody>
      </p:sp>
    </p:spTree>
    <p:extLst>
      <p:ext uri="{BB962C8B-B14F-4D97-AF65-F5344CB8AC3E}">
        <p14:creationId xmlns="" xmlns:p14="http://schemas.microsoft.com/office/powerpoint/2010/main" val="1481366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Helvetica" pitchFamily="34" charset="0"/>
                <a:cs typeface="Helvetica" pitchFamily="34" charset="0"/>
              </a:rPr>
              <a:t>Redes e Internet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WORD WIDE WEB (WWW)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Um dos serviços mais usados na internet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Permite acesso a milhões de informações paginas com hipertexto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Endereços amigáveis 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URL’s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lvl="2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Ex: www.cin.ufpe.br/~pet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7758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1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Dúvidas?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115616" y="2852936"/>
            <a:ext cx="68407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tabLst/>
              <a:defRPr/>
            </a:pPr>
            <a:r>
              <a:rPr lang="pt-BR" sz="2800" dirty="0" smtClean="0">
                <a:latin typeface="Helvetica" pitchFamily="34" charset="0"/>
                <a:cs typeface="Helvetica" pitchFamily="34" charset="0"/>
                <a:hlinkClick r:id="rId2"/>
              </a:rPr>
              <a:t>m</a:t>
            </a:r>
            <a:r>
              <a:rPr lang="pt-BR" sz="2800" noProof="0" dirty="0" smtClean="0">
                <a:latin typeface="Helvetica" pitchFamily="34" charset="0"/>
                <a:cs typeface="Helvetica" pitchFamily="34" charset="0"/>
                <a:hlinkClick r:id="rId2"/>
              </a:rPr>
              <a:t>onitoriaic-cc@googlegroups.com</a:t>
            </a:r>
            <a:endParaRPr lang="pt-BR" sz="2800" noProof="0" dirty="0" smtClean="0">
              <a:latin typeface="Helvetica" pitchFamily="34" charset="0"/>
              <a:cs typeface="Helvetic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tabLst/>
              <a:defRPr/>
            </a:pP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  <a:hlinkClick r:id="rId3"/>
              </a:rPr>
              <a:t>www.cin.ufpe.br/~monitoriaic</a:t>
            </a: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571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76711"/>
            <a:ext cx="60769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o Explicativo 2 13"/>
          <p:cNvSpPr/>
          <p:nvPr/>
        </p:nvSpPr>
        <p:spPr>
          <a:xfrm>
            <a:off x="1691680" y="2184623"/>
            <a:ext cx="5112568" cy="504056"/>
          </a:xfrm>
          <a:prstGeom prst="borderCallout2">
            <a:avLst>
              <a:gd name="adj1" fmla="val 45084"/>
              <a:gd name="adj2" fmla="val -3607"/>
              <a:gd name="adj3" fmla="val 45083"/>
              <a:gd name="adj4" fmla="val -15722"/>
              <a:gd name="adj5" fmla="val 448984"/>
              <a:gd name="adj6" fmla="val -30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835696" y="2247339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Contém os circuitos que manipulam os dados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95536" y="1340768"/>
            <a:ext cx="529208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Arquitetura de computadores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76711"/>
            <a:ext cx="60769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o Explicativo 2 13"/>
          <p:cNvSpPr/>
          <p:nvPr/>
        </p:nvSpPr>
        <p:spPr>
          <a:xfrm>
            <a:off x="1259632" y="2184623"/>
            <a:ext cx="6696744" cy="504056"/>
          </a:xfrm>
          <a:prstGeom prst="borderCallout2">
            <a:avLst>
              <a:gd name="adj1" fmla="val 45084"/>
              <a:gd name="adj2" fmla="val -3607"/>
              <a:gd name="adj3" fmla="val 48009"/>
              <a:gd name="adj4" fmla="val -9577"/>
              <a:gd name="adj5" fmla="val 489947"/>
              <a:gd name="adj6" fmla="val 378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331640" y="2247339"/>
            <a:ext cx="655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Contém os circuitos que coordenam as atividades da máquina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95536" y="1340768"/>
            <a:ext cx="529208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Arquitetura de computadores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76711"/>
            <a:ext cx="60769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4" name="Texto Explicativo 2 13"/>
          <p:cNvSpPr/>
          <p:nvPr/>
        </p:nvSpPr>
        <p:spPr>
          <a:xfrm>
            <a:off x="1907704" y="2112615"/>
            <a:ext cx="5112568" cy="792088"/>
          </a:xfrm>
          <a:prstGeom prst="borderCallout2">
            <a:avLst>
              <a:gd name="adj1" fmla="val 45084"/>
              <a:gd name="adj2" fmla="val -3607"/>
              <a:gd name="adj3" fmla="val 48009"/>
              <a:gd name="adj4" fmla="val -9577"/>
              <a:gd name="adj5" fmla="val 484361"/>
              <a:gd name="adj6" fmla="val 2505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120693" y="2184623"/>
            <a:ext cx="5043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Armazenamento temporário de informações</a:t>
            </a:r>
          </a:p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Podem ser de propósito geral ou específico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29208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Arquitetura de computadores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186386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</a:pPr>
            <a:r>
              <a:rPr lang="pt-BR" sz="2400" b="1" dirty="0" smtClean="0"/>
              <a:t>Mini-revisão</a:t>
            </a:r>
          </a:p>
          <a:p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___ </a:t>
            </a:r>
            <a:r>
              <a:rPr lang="pt-BR" sz="1600" dirty="0" smtClean="0"/>
              <a:t>são periféricos dos quais recebemos entrada de dados, ex: teclado, mouse, </a:t>
            </a:r>
            <a:r>
              <a:rPr lang="pt-BR" sz="1600" dirty="0" err="1" smtClean="0"/>
              <a:t>usb</a:t>
            </a:r>
            <a:r>
              <a:rPr lang="pt-BR" sz="1600" dirty="0" smtClean="0"/>
              <a:t> e ____ são periféricos através dos quais o computador fornece os </a:t>
            </a:r>
            <a:r>
              <a:rPr lang="pt-BR" sz="1600" dirty="0" smtClean="0"/>
              <a:t>resultados obtidos </a:t>
            </a:r>
            <a:r>
              <a:rPr lang="pt-BR" sz="1600" dirty="0" smtClean="0"/>
              <a:t>do processamento. Ex. Vídeo, </a:t>
            </a:r>
            <a:r>
              <a:rPr lang="pt-BR" sz="1600" dirty="0" smtClean="0"/>
              <a:t>Impressora</a:t>
            </a:r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____ é a unidade responsável pelo controle de todos os dispositivos que compõem</a:t>
            </a:r>
          </a:p>
          <a:p>
            <a:pPr>
              <a:buNone/>
            </a:pPr>
            <a:r>
              <a:rPr lang="pt-BR" sz="1600" dirty="0" smtClean="0"/>
              <a:t>o Hardware (CPU e Periféricos</a:t>
            </a:r>
            <a:r>
              <a:rPr lang="pt-BR" sz="1600" dirty="0" smtClean="0"/>
              <a:t>);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____ é a unidade responsável por todo o tipo de processamento que deve ser</a:t>
            </a:r>
          </a:p>
          <a:p>
            <a:pPr>
              <a:buNone/>
            </a:pPr>
            <a:r>
              <a:rPr lang="pt-BR" sz="1600" dirty="0" smtClean="0"/>
              <a:t>realizado dentro do computador, desde cálculos lógicos (comparações) e cálculos</a:t>
            </a:r>
          </a:p>
          <a:p>
            <a:pPr>
              <a:buNone/>
            </a:pPr>
            <a:r>
              <a:rPr lang="pt-BR" sz="1600" dirty="0" smtClean="0"/>
              <a:t>aritméticos (operações</a:t>
            </a:r>
            <a:r>
              <a:rPr lang="pt-BR" sz="1600" dirty="0" smtClean="0"/>
              <a:t>).</a:t>
            </a:r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____ é a memória de trabalho volátil, ou seja ____ seus dados quando</a:t>
            </a:r>
          </a:p>
          <a:p>
            <a:pPr>
              <a:buNone/>
            </a:pPr>
            <a:r>
              <a:rPr lang="pt-BR" sz="1600" dirty="0" smtClean="0"/>
              <a:t>são desligadas e a ____ é a memória não-volátil, ou seja, ____ seus dados quando são desligadas</a:t>
            </a:r>
            <a:r>
              <a:rPr lang="pt-BR" sz="1600" dirty="0" smtClean="0"/>
              <a:t>.</a:t>
            </a:r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memória RAM e ROM são exemplos de dispositivos de ______ e HD, DVD, </a:t>
            </a:r>
            <a:r>
              <a:rPr lang="pt-BR" sz="1600" dirty="0" err="1" smtClean="0"/>
              <a:t>pendrive</a:t>
            </a:r>
            <a:r>
              <a:rPr lang="pt-BR" sz="1600" dirty="0" smtClean="0"/>
              <a:t> são </a:t>
            </a:r>
            <a:r>
              <a:rPr lang="pt-BR" sz="1600" dirty="0" smtClean="0"/>
              <a:t>exemplos de </a:t>
            </a:r>
            <a:r>
              <a:rPr lang="pt-BR" sz="1600" dirty="0" smtClean="0"/>
              <a:t>dispositivos de armazenamento </a:t>
            </a:r>
            <a:r>
              <a:rPr lang="pt-BR" sz="1600" dirty="0" smtClean="0"/>
              <a:t>_____.</a:t>
            </a:r>
            <a:endParaRPr lang="pt-BR" sz="1600" dirty="0"/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Manipulação de Dados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49256" t="24609" r="10344" b="11407"/>
          <a:stretch>
            <a:fillRect/>
          </a:stretch>
        </p:blipFill>
        <p:spPr bwMode="auto">
          <a:xfrm>
            <a:off x="2123728" y="1988840"/>
            <a:ext cx="4968552" cy="4424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2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smtClean="0">
                <a:latin typeface="Helvetica" pitchFamily="34" charset="0"/>
                <a:cs typeface="Helvetica" pitchFamily="34" charset="0"/>
              </a:rPr>
              <a:t>Manipulação de Dados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1340768"/>
            <a:ext cx="52920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Arquitetura de computadores</a:t>
            </a:r>
          </a:p>
          <a:p>
            <a:pPr lvl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b="1" dirty="0" smtClean="0">
                <a:latin typeface="Helvetica" pitchFamily="34" charset="0"/>
                <a:cs typeface="Helvetica" pitchFamily="34" charset="0"/>
              </a:rPr>
              <a:t>Exemplo:</a:t>
            </a:r>
            <a:endParaRPr lang="pt-BR" b="1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1498</Words>
  <Application>Microsoft Office PowerPoint</Application>
  <PresentationFormat>Apresentação na tela (4:3)</PresentationFormat>
  <Paragraphs>331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Tema do Office</vt:lpstr>
      <vt:lpstr>Monitoria de Introdução à Computação</vt:lpstr>
      <vt:lpstr>Slide 2</vt:lpstr>
      <vt:lpstr>Slide 3</vt:lpstr>
      <vt:lpstr>Manipulação de Dados</vt:lpstr>
      <vt:lpstr>Manipulação de Dados</vt:lpstr>
      <vt:lpstr>Manipulação de Dados</vt:lpstr>
      <vt:lpstr>Manipulação de Dados</vt:lpstr>
      <vt:lpstr>Slide 8</vt:lpstr>
      <vt:lpstr>Manipulação de Dados</vt:lpstr>
      <vt:lpstr>Manipulação de Dados</vt:lpstr>
      <vt:lpstr>Manipulação de Dados</vt:lpstr>
      <vt:lpstr>Manipulação de Dados</vt:lpstr>
      <vt:lpstr>Slide 13</vt:lpstr>
      <vt:lpstr>Slide 14</vt:lpstr>
      <vt:lpstr>Sistemas Operacionais</vt:lpstr>
      <vt:lpstr>Sistemas Operacionais</vt:lpstr>
      <vt:lpstr>Sistemas Operacionais</vt:lpstr>
      <vt:lpstr>Sistemas Operacionais</vt:lpstr>
      <vt:lpstr>Sistemas Operacionais</vt:lpstr>
      <vt:lpstr>Sistemas Operacionais</vt:lpstr>
      <vt:lpstr>Slide 21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Redes e Internet</vt:lpstr>
      <vt:lpstr>Dúvidas?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Monitoria de Introdução à Computação</dc:title>
  <dc:creator>Usuário</dc:creator>
  <cp:lastModifiedBy>Anyovaldo</cp:lastModifiedBy>
  <cp:revision>166</cp:revision>
  <dcterms:created xsi:type="dcterms:W3CDTF">2012-01-15T16:30:58Z</dcterms:created>
  <dcterms:modified xsi:type="dcterms:W3CDTF">2013-07-06T18:45:44Z</dcterms:modified>
</cp:coreProperties>
</file>