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3"/>
  </p:notesMasterIdLst>
  <p:handoutMasterIdLst>
    <p:handoutMasterId r:id="rId64"/>
  </p:handoutMasterIdLst>
  <p:sldIdLst>
    <p:sldId id="283" r:id="rId2"/>
    <p:sldId id="322" r:id="rId3"/>
    <p:sldId id="285" r:id="rId4"/>
    <p:sldId id="332" r:id="rId5"/>
    <p:sldId id="334" r:id="rId6"/>
    <p:sldId id="344" r:id="rId7"/>
    <p:sldId id="346" r:id="rId8"/>
    <p:sldId id="291" r:id="rId9"/>
    <p:sldId id="306" r:id="rId10"/>
    <p:sldId id="307" r:id="rId11"/>
    <p:sldId id="309" r:id="rId12"/>
    <p:sldId id="311" r:id="rId13"/>
    <p:sldId id="312" r:id="rId14"/>
    <p:sldId id="313" r:id="rId15"/>
    <p:sldId id="347" r:id="rId16"/>
    <p:sldId id="352" r:id="rId17"/>
    <p:sldId id="295" r:id="rId18"/>
    <p:sldId id="325" r:id="rId19"/>
    <p:sldId id="323" r:id="rId20"/>
    <p:sldId id="324" r:id="rId21"/>
    <p:sldId id="335" r:id="rId22"/>
    <p:sldId id="353" r:id="rId23"/>
    <p:sldId id="354" r:id="rId24"/>
    <p:sldId id="293" r:id="rId25"/>
    <p:sldId id="342" r:id="rId26"/>
    <p:sldId id="329" r:id="rId27"/>
    <p:sldId id="348" r:id="rId28"/>
    <p:sldId id="292" r:id="rId29"/>
    <p:sldId id="321" r:id="rId30"/>
    <p:sldId id="349" r:id="rId31"/>
    <p:sldId id="294" r:id="rId32"/>
    <p:sldId id="338" r:id="rId33"/>
    <p:sldId id="339" r:id="rId34"/>
    <p:sldId id="326" r:id="rId35"/>
    <p:sldId id="315" r:id="rId36"/>
    <p:sldId id="316" r:id="rId37"/>
    <p:sldId id="317" r:id="rId38"/>
    <p:sldId id="318" r:id="rId39"/>
    <p:sldId id="319" r:id="rId40"/>
    <p:sldId id="327" r:id="rId41"/>
    <p:sldId id="365" r:id="rId42"/>
    <p:sldId id="314" r:id="rId43"/>
    <p:sldId id="336" r:id="rId44"/>
    <p:sldId id="350" r:id="rId45"/>
    <p:sldId id="298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7" r:id="rId56"/>
    <p:sldId id="378" r:id="rId57"/>
    <p:sldId id="379" r:id="rId58"/>
    <p:sldId id="380" r:id="rId59"/>
    <p:sldId id="381" r:id="rId60"/>
    <p:sldId id="382" r:id="rId61"/>
    <p:sldId id="383" r:id="rId62"/>
  </p:sldIdLst>
  <p:sldSz cx="9144000" cy="6858000" type="screen4x3"/>
  <p:notesSz cx="67183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79298" autoAdjust="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2003"/>
  <ax:ocxPr ax:name="_cy" ax:value="14601"/>
  <ax:ocxPr ax:name="FlashVars" ax:value=""/>
  <ax:ocxPr ax:name="Movie" ax:value="Celular.swf"/>
  <ax:ocxPr ax:name="Src" ax:value="Celular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715535662891608E-2"/>
          <c:y val="0"/>
          <c:w val="0.675043704227640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2"/>
            <c:explosion val="18"/>
          </c:dPt>
          <c:dPt>
            <c:idx val="3"/>
            <c:explosion val="13"/>
          </c:dPt>
          <c:cat>
            <c:strRef>
              <c:f>Plan1!$A$2:$A$5</c:f>
              <c:strCache>
                <c:ptCount val="4"/>
                <c:pt idx="0">
                  <c:v>Não enfrento filas</c:v>
                </c:pt>
                <c:pt idx="1">
                  <c:v>Menos de 10 min</c:v>
                </c:pt>
                <c:pt idx="2">
                  <c:v>Entre 10 e 30 min</c:v>
                </c:pt>
                <c:pt idx="3">
                  <c:v>Mais de 30 min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373640505540268"/>
          <c:y val="0.27284751567955012"/>
          <c:w val="0.30239888769465301"/>
          <c:h val="0.45430464643079815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marker val="1"/>
        <c:axId val="52912896"/>
        <c:axId val="52914432"/>
      </c:lineChart>
      <c:catAx>
        <c:axId val="52912896"/>
        <c:scaling>
          <c:orientation val="minMax"/>
        </c:scaling>
        <c:axPos val="b"/>
        <c:tickLblPos val="nextTo"/>
        <c:crossAx val="52914432"/>
        <c:crosses val="autoZero"/>
        <c:auto val="1"/>
        <c:lblAlgn val="ctr"/>
        <c:lblOffset val="100"/>
      </c:catAx>
      <c:valAx>
        <c:axId val="52914432"/>
        <c:scaling>
          <c:orientation val="minMax"/>
        </c:scaling>
        <c:axPos val="l"/>
        <c:majorGridlines/>
        <c:numFmt formatCode="General" sourceLinked="1"/>
        <c:tickLblPos val="nextTo"/>
        <c:crossAx val="5291289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effectLst>
      <a:outerShdw blurRad="50800" dist="38100" dir="8100000" algn="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6.9596754951085874E-2"/>
          <c:y val="5.8944700877907506E-2"/>
          <c:w val="0.64047712644079813"/>
          <c:h val="0.73264584459466831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mobiCLUB!$B$5:$F$5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marker val="1"/>
        <c:axId val="54780288"/>
        <c:axId val="54782208"/>
      </c:lineChart>
      <c:catAx>
        <c:axId val="54780288"/>
        <c:scaling>
          <c:orientation val="minMax"/>
        </c:scaling>
        <c:axPos val="b"/>
        <c:tickLblPos val="nextTo"/>
        <c:crossAx val="54782208"/>
        <c:crosses val="autoZero"/>
        <c:auto val="1"/>
        <c:lblAlgn val="ctr"/>
        <c:lblOffset val="100"/>
      </c:catAx>
      <c:valAx>
        <c:axId val="54782208"/>
        <c:scaling>
          <c:orientation val="minMax"/>
        </c:scaling>
        <c:axPos val="l"/>
        <c:majorGridlines/>
        <c:numFmt formatCode="General" sourceLinked="1"/>
        <c:tickLblPos val="nextTo"/>
        <c:crossAx val="5478028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effectLst>
      <a:outerShdw blurRad="50800" dist="38100" dir="8100000" algn="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76EDB-2D28-4C72-8193-A05BE64EA2DE}" type="datetimeFigureOut">
              <a:rPr lang="pt-BR"/>
              <a:pPr>
                <a:defRPr/>
              </a:pPr>
              <a:t>21/09/2009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C4C139-63E2-4465-8C81-E311F479A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8E802-4F4D-4FEF-B816-A9DB37075DB2}" type="datetimeFigureOut">
              <a:rPr lang="pt-BR"/>
              <a:pPr>
                <a:defRPr/>
              </a:pPr>
              <a:t>21/09/2009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BC254-0725-4129-9865-C48CBA5CB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ocasionou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do</a:t>
            </a:r>
          </a:p>
          <a:p>
            <a:r>
              <a:rPr lang="en-US" baseline="0" dirty="0" err="1" smtClean="0"/>
              <a:t>Consumo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consequentemente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pagar</a:t>
            </a:r>
            <a:r>
              <a:rPr lang="en-US" baseline="0" dirty="0" smtClean="0"/>
              <a:t>.</a:t>
            </a:r>
          </a:p>
        </p:txBody>
      </p:sp>
      <p:sp>
        <p:nvSpPr>
          <p:cNvPr id="77828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7D8164F9-24F4-452D-B349-B6352CFCD90D}" type="slidenum">
              <a:rPr lang="pt-BR" sz="1200"/>
              <a:pPr algn="r" defTabSz="912813"/>
              <a:t>4</a:t>
            </a:fld>
            <a:endParaRPr lang="pt-B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C5606AF2-0C17-48B2-A6B4-0759D4B2FDD4}" type="slidenum">
              <a:rPr lang="pt-BR" smtClean="0"/>
              <a:pPr defTabSz="912813"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21</a:t>
            </a:fld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22</a:t>
            </a:fld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23</a:t>
            </a:fld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 </a:t>
            </a:r>
            <a:r>
              <a:rPr lang="pt-BR" sz="1200" dirty="0" smtClean="0"/>
              <a:t>Uso de aparelhos celulares para efetuação do pagamento de contas de estabelecimentos comerciais.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5</a:t>
            </a:fld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934BAB2-7494-4E8C-94DD-F6958E033820}" type="slidenum">
              <a:rPr lang="pt-BR" smtClean="0"/>
              <a:pPr defTabSz="912813"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32</a:t>
            </a:fld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33</a:t>
            </a:fld>
            <a:endParaRPr lang="pt-B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3A5155-F0A9-4C42-A19A-FDDD5239D684}" type="slidenum">
              <a:rPr lang="pt-BR" smtClean="0"/>
              <a:pPr defTabSz="912813"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F043FC1-966A-4259-96B4-094B1C89E41A}" type="slidenum">
              <a:rPr lang="pt-BR" smtClean="0"/>
              <a:pPr defTabSz="912813"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B567CC12-4D56-4131-B1A3-004A84F0E9DF}" type="slidenum">
              <a:rPr lang="pt-BR" smtClean="0"/>
              <a:pPr defTabSz="912813"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43C2AEFD-9E11-4C9C-ABDF-953614CF3E5E}" type="slidenum">
              <a:rPr lang="pt-BR" smtClean="0"/>
              <a:pPr defTabSz="912813"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43</a:t>
            </a:fld>
            <a:endParaRPr lang="pt-BR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44</a:t>
            </a:fld>
            <a:endParaRPr lang="pt-BR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Utilizaremos o SGBD MySQL, pois é mais apropriado para web e</a:t>
            </a:r>
            <a:r>
              <a:rPr lang="pt-BR" baseline="0" dirty="0" smtClean="0"/>
              <a:t> por possuir maior disponibilidade nos servidores de hospedagem.</a:t>
            </a:r>
            <a:r>
              <a:rPr lang="pt-BR" dirty="0" smtClean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7</a:t>
            </a:fld>
            <a:endParaRPr lang="pt-BR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Documento de arquitetura – com definição de processos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Documento de arquitetura – com definição de processos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Criação do site -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Criação de um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prototipo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(no papel ou computador) das páginas web a serem desenvolvidas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Criação do site -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Criação de um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prototipo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(no papel ou computador) das páginas web a serem desenvolvidas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408CF0D-4988-4E4F-A9FF-AAE97F46A81B}" type="slidenum">
              <a:rPr lang="pt-BR" smtClean="0"/>
              <a:pPr defTabSz="912813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18434-45E2-4E2C-9B7B-A2234E91F54F}" type="slidenum">
              <a:rPr lang="pt-BR" smtClean="0"/>
              <a:pPr defTabSz="912813"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53219E7-A40C-4E6C-935C-08C550C8DF2F}" type="slidenum">
              <a:rPr lang="pt-BR" smtClean="0"/>
              <a:pPr defTabSz="912813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BB8610-D014-4FFA-8332-E1B0CB043D90}" type="slidenum">
              <a:rPr lang="pt-BR" smtClean="0"/>
              <a:pPr defTabSz="912813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936B53-BAF0-4CD7-90E9-3A781DB525AC}" type="slidenum">
              <a:rPr lang="pt-BR" smtClean="0"/>
              <a:pPr defTabSz="912813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11B7-14B1-470D-A868-422BB03D2A3A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2802-615B-454B-9368-7F29ADEE8B2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F2F29-89D2-4E35-BCA6-5AF9F0CD3A25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5B9-3A79-4C50-83E0-05C079865E9B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C1EF-CB5F-4978-B1C5-D56372FCDCEF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16A0-BE39-4780-9BD1-47480C10B446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0F174-2DBE-4BC3-B3DC-D358620133E8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33-D3FA-43C0-A14D-60E0C93C6F9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2CF3F-D1D7-41D9-976B-052DA3A4FC40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2D8-FD6C-481C-BB62-B6AB6B65AC5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5551-B1BA-4507-96AC-C5768325B556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976E-6389-45D2-B85F-7F25ED3713F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95C-8DF1-4C35-94EA-5FD1519D8233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9090-FCF0-4B53-BB5B-610FEEFD526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588D-FD29-402E-83F7-B9457CC833C5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09F-07DF-4B60-810A-992F0831AF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2885-BAC8-4418-A5EB-A67808FFCB50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3364-B898-4BB1-A86A-427FE7223C8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BFFE6-57D5-4F7D-AE11-C3E4AB284C5E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CE10-4203-4124-8102-11A72617B7D4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51F4-CF28-4F7B-8D34-BD48CBA19745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558A-BB37-47DA-B4C0-2480C6B3C6F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856B454-7856-45BC-A72E-6420367840DF}" type="datetimeFigureOut">
              <a:rPr lang="fr-FR"/>
              <a:pPr/>
              <a:t>21/09/2009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42078-98F2-4B73-A868-27AD84ACC464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0.png"/><Relationship Id="rId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2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calhost:1905/Externo/pagina_cadastro.aspx" TargetMode="External"/><Relationship Id="rId4" Type="http://schemas.openxmlformats.org/officeDocument/2006/relationships/hyperlink" Target="http://localhost:1905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4" descr="VectorBackground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3" y="0"/>
            <a:ext cx="9301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m 8" descr="back ci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4338638"/>
            <a:ext cx="9429751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-214313"/>
            <a:ext cx="6929438" cy="62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10" descr="Maraca DEFINITIV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130175"/>
            <a:ext cx="2238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grpSp>
        <p:nvGrpSpPr>
          <p:cNvPr id="98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45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6628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266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66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66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o 101"/>
          <p:cNvGrpSpPr>
            <a:grpSpLocks/>
          </p:cNvGrpSpPr>
          <p:nvPr/>
        </p:nvGrpSpPr>
        <p:grpSpPr bwMode="auto">
          <a:xfrm>
            <a:off x="2428875" y="4000500"/>
            <a:ext cx="1357313" cy="1131888"/>
            <a:chOff x="2308488" y="3798091"/>
            <a:chExt cx="1357322" cy="1131102"/>
          </a:xfrm>
        </p:grpSpPr>
        <p:sp>
          <p:nvSpPr>
            <p:cNvPr id="34" name="Texto explicativo em forma de nuvem 33"/>
            <p:cNvSpPr/>
            <p:nvPr/>
          </p:nvSpPr>
          <p:spPr bwMode="auto">
            <a:xfrm>
              <a:off x="2308488" y="3798091"/>
              <a:ext cx="1357322" cy="113110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6647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3174" y="3929066"/>
              <a:ext cx="73688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o 44"/>
          <p:cNvGrpSpPr>
            <a:grpSpLocks/>
          </p:cNvGrpSpPr>
          <p:nvPr/>
        </p:nvGrpSpPr>
        <p:grpSpPr bwMode="auto">
          <a:xfrm>
            <a:off x="1500188" y="2428875"/>
            <a:ext cx="801687" cy="831850"/>
            <a:chOff x="1571604" y="3071810"/>
            <a:chExt cx="801689" cy="831851"/>
          </a:xfrm>
        </p:grpSpPr>
        <p:grpSp>
          <p:nvGrpSpPr>
            <p:cNvPr id="26640" name="Grupo 97"/>
            <p:cNvGrpSpPr>
              <a:grpSpLocks/>
            </p:cNvGrpSpPr>
            <p:nvPr/>
          </p:nvGrpSpPr>
          <p:grpSpPr bwMode="auto">
            <a:xfrm>
              <a:off x="1571604" y="3071810"/>
              <a:ext cx="649289" cy="679451"/>
              <a:chOff x="6728041" y="1434594"/>
              <a:chExt cx="649289" cy="679451"/>
            </a:xfrm>
          </p:grpSpPr>
          <p:pic>
            <p:nvPicPr>
              <p:cNvPr id="2664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728041" y="1434594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5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870917" y="1577470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41" name="Grupo 97"/>
            <p:cNvGrpSpPr>
              <a:grpSpLocks/>
            </p:cNvGrpSpPr>
            <p:nvPr/>
          </p:nvGrpSpPr>
          <p:grpSpPr bwMode="auto">
            <a:xfrm>
              <a:off x="1724004" y="3224210"/>
              <a:ext cx="649289" cy="679451"/>
              <a:chOff x="6728041" y="1434594"/>
              <a:chExt cx="649289" cy="679451"/>
            </a:xfrm>
          </p:grpSpPr>
          <p:pic>
            <p:nvPicPr>
              <p:cNvPr id="2664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728041" y="1434594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3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870917" y="1577470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71654">
            <a:off x="4941888" y="5006975"/>
            <a:ext cx="5064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ixaDeTexto 38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0167E-6 L -0.33507 0.15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867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857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071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2357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5013" y="27289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5" y="32146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338613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6433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0225" y="38576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143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357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429388" y="364331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:35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de cantos arredondados 25"/>
          <p:cNvSpPr/>
          <p:nvPr/>
        </p:nvSpPr>
        <p:spPr>
          <a:xfrm>
            <a:off x="5857875" y="4786313"/>
            <a:ext cx="500063" cy="31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6929454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572132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643688" y="4786313"/>
            <a:ext cx="57150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278606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525" y="30718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463" y="32861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357563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33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40719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-0.04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146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43 -0.0104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019E-7 L 0.25191 0.13621 " pathEditMode="relative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071538" y="1928802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500" dirty="0" smtClean="0">
                <a:latin typeface="Arial Rounded MT Bold" pitchFamily="34" charset="0"/>
              </a:rPr>
              <a:t>     </a:t>
            </a:r>
            <a:r>
              <a:rPr lang="en-US" sz="2500" dirty="0" smtClean="0">
                <a:latin typeface="Arial Rounded MT Bold" pitchFamily="34" charset="0"/>
              </a:rPr>
              <a:t>“</a:t>
            </a:r>
            <a:r>
              <a:rPr lang="pt-BR" sz="2500" dirty="0" smtClean="0">
                <a:latin typeface="Arial Rounded MT Bold" pitchFamily="34" charset="0"/>
              </a:rPr>
              <a:t>Prefiro </a:t>
            </a:r>
            <a:r>
              <a:rPr lang="pt-BR" sz="2500" dirty="0">
                <a:latin typeface="Arial Rounded MT Bold" pitchFamily="34" charset="0"/>
              </a:rPr>
              <a:t>não ir </a:t>
            </a:r>
            <a:r>
              <a:rPr lang="pt-BR" sz="2500" dirty="0" smtClean="0">
                <a:latin typeface="Arial Rounded MT Bold" pitchFamily="34" charset="0"/>
              </a:rPr>
              <a:t>para o </a:t>
            </a:r>
            <a:r>
              <a:rPr lang="pt-BR" sz="2500" dirty="0" err="1" smtClean="0">
                <a:latin typeface="Arial Rounded MT Bold" pitchFamily="34" charset="0"/>
              </a:rPr>
              <a:t>PubShow</a:t>
            </a:r>
            <a:r>
              <a:rPr lang="pt-BR" sz="2500" dirty="0" smtClean="0">
                <a:latin typeface="Arial Rounded MT Bold" pitchFamily="34" charset="0"/>
              </a:rPr>
              <a:t>, odeio filas.”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5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000125" y="3786190"/>
            <a:ext cx="8143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sz="2500" dirty="0">
                <a:latin typeface="Arial Rounded MT Bold" pitchFamily="34" charset="0"/>
              </a:rPr>
              <a:t>	</a:t>
            </a:r>
            <a:r>
              <a:rPr lang="pt-BR" sz="2500" dirty="0" smtClean="0">
                <a:latin typeface="Arial Rounded MT Bold" pitchFamily="34" charset="0"/>
              </a:rPr>
              <a:t> “Vou sair mais cedo para não enfrentar fila.”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500" dirty="0">
              <a:latin typeface="Arial Rounded MT Bold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>
                <a:latin typeface="Myriad Pro Light"/>
              </a:rPr>
              <a:t>Cenário Atual - Conclusão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572" y="250030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42844" y="43576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2000240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000" dirty="0" smtClean="0">
                <a:latin typeface="Arial Rounded MT Bold" pitchFamily="34" charset="0"/>
              </a:rPr>
              <a:t>	A </a:t>
            </a:r>
            <a:r>
              <a:rPr lang="pt-BR" sz="4000" dirty="0" err="1" smtClean="0">
                <a:latin typeface="Arial Rounded MT Bold" pitchFamily="34" charset="0"/>
              </a:rPr>
              <a:t>PubShow</a:t>
            </a:r>
            <a:r>
              <a:rPr lang="pt-BR" sz="4000" dirty="0" smtClean="0">
                <a:latin typeface="Arial Rounded MT Bold" pitchFamily="34" charset="0"/>
              </a:rPr>
              <a:t> deixou de lucrar!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4000496" y="4071940"/>
            <a:ext cx="1016263" cy="2246768"/>
            <a:chOff x="115569" y="5260669"/>
            <a:chExt cx="572801" cy="1265534"/>
          </a:xfrm>
        </p:grpSpPr>
        <p:sp>
          <p:nvSpPr>
            <p:cNvPr id="14" name="Retângulo 13"/>
            <p:cNvSpPr/>
            <p:nvPr/>
          </p:nvSpPr>
          <p:spPr>
            <a:xfrm>
              <a:off x="115569" y="5260669"/>
              <a:ext cx="572801" cy="1265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40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$</a:t>
              </a:r>
            </a:p>
          </p:txBody>
        </p:sp>
        <p:pic>
          <p:nvPicPr>
            <p:cNvPr id="32779" name="Picture 3" descr="C:\Users\Bruno\Desktop\1251780879_Thumbs_dow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834" y="5743536"/>
              <a:ext cx="442914" cy="44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Cenário Atual - Conclusão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1857364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b="1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b="1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000" b="1" dirty="0" smtClean="0">
                <a:latin typeface="Arial Rounded MT Bold" pitchFamily="34" charset="0"/>
              </a:rPr>
              <a:t>	</a:t>
            </a:r>
            <a:r>
              <a:rPr lang="pt-BR" sz="6000" b="1" dirty="0" smtClean="0">
                <a:latin typeface="Myriad Pro Light" pitchFamily="34" charset="0"/>
              </a:rPr>
              <a:t>Dados Estatísticos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b="1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b="1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Questionário e Entrevista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28625" y="2071688"/>
            <a:ext cx="4357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b="1" dirty="0" smtClean="0">
                <a:latin typeface="Arial Rounded MT Bold" pitchFamily="34" charset="0"/>
              </a:rPr>
              <a:t>Perfil:</a:t>
            </a:r>
            <a:endParaRPr lang="pt-BR" sz="3200" b="1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28624" y="1285875"/>
            <a:ext cx="714377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250 pessoas </a:t>
            </a:r>
            <a:r>
              <a:rPr lang="pt-BR" sz="3200" dirty="0" smtClean="0">
                <a:latin typeface="Arial Rounded MT Bold" pitchFamily="34" charset="0"/>
              </a:rPr>
              <a:t>entrevistadas</a:t>
            </a:r>
            <a:r>
              <a:rPr lang="pt-BR" sz="3200" dirty="0">
                <a:latin typeface="Arial Rounded MT Bold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842965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2700" dirty="0">
                <a:latin typeface="Arial Rounded MT Bold" pitchFamily="34" charset="0"/>
              </a:rPr>
              <a:t>	</a:t>
            </a:r>
            <a:r>
              <a:rPr lang="pt-BR" sz="3200" dirty="0">
                <a:latin typeface="Arial Rounded MT Bold" pitchFamily="34" charset="0"/>
              </a:rPr>
              <a:t>Faixa etária: </a:t>
            </a:r>
            <a:r>
              <a:rPr lang="pt-BR" sz="3200" dirty="0" smtClean="0">
                <a:latin typeface="Arial Rounded MT Bold" pitchFamily="34" charset="0"/>
              </a:rPr>
              <a:t>18 </a:t>
            </a:r>
            <a:r>
              <a:rPr lang="pt-BR" sz="3200" dirty="0">
                <a:latin typeface="Arial Rounded MT Bold" pitchFamily="34" charset="0"/>
              </a:rPr>
              <a:t>a </a:t>
            </a:r>
            <a:r>
              <a:rPr lang="pt-BR" sz="3200" dirty="0" smtClean="0">
                <a:latin typeface="Arial Rounded MT Bold" pitchFamily="34" charset="0"/>
              </a:rPr>
              <a:t>30 </a:t>
            </a:r>
            <a:r>
              <a:rPr lang="pt-BR" sz="3200" dirty="0">
                <a:latin typeface="Arial Rounded MT Bold" pitchFamily="34" charset="0"/>
              </a:rPr>
              <a:t>anos.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3200" dirty="0">
                <a:latin typeface="Arial Rounded MT Bold" pitchFamily="34" charset="0"/>
              </a:rPr>
              <a:t> </a:t>
            </a: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	Freqüentadores de boates de Recife.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smtClean="0">
                <a:latin typeface="Myriad Pro Light"/>
                <a:ea typeface="Aharoni"/>
                <a:cs typeface="Aharoni"/>
              </a:rPr>
              <a:t>Resultados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57224" y="1785926"/>
            <a:ext cx="7500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Quanto tempo você acha, em média, que perde na fila do caixa de uma boate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571604" y="3429000"/>
          <a:ext cx="6858048" cy="31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3071802" y="4929198"/>
            <a:ext cx="1643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43174" y="3571876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00628" y="3929066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86182" y="3429000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28715" y="1643050"/>
            <a:ext cx="750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atin typeface="Arial Rounded MT Bold" pitchFamily="34" charset="0"/>
              </a:rPr>
              <a:t>Você sai mais cedo de um local para não enfrentar uma fila?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142976" y="2500306"/>
          <a:ext cx="6715172" cy="41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4214810" y="4000504"/>
            <a:ext cx="1785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57422" y="3643314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789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0" descr="Maraca DEFINITI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4429125"/>
            <a:ext cx="4214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282" y="1571612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i="1" dirty="0" smtClean="0">
                <a:latin typeface="Arial Rounded MT Bold"/>
              </a:rPr>
              <a:t>“Criar </a:t>
            </a:r>
            <a:r>
              <a:rPr lang="pt-BR" sz="4000" i="1" dirty="0">
                <a:latin typeface="Arial Rounded MT Bold"/>
              </a:rPr>
              <a:t>soluções </a:t>
            </a:r>
            <a:r>
              <a:rPr lang="pt-BR" sz="4000" i="1" dirty="0" smtClean="0">
                <a:latin typeface="Arial Rounded MT Bold"/>
              </a:rPr>
              <a:t>móveis </a:t>
            </a:r>
            <a:r>
              <a:rPr lang="pt-BR" sz="4000" i="1" dirty="0">
                <a:latin typeface="Arial Rounded MT Bold"/>
              </a:rPr>
              <a:t>inteligentes para aumentar a rentabilidade dos nossos </a:t>
            </a:r>
            <a:r>
              <a:rPr lang="pt-BR" sz="4000" i="1" dirty="0" smtClean="0">
                <a:latin typeface="Arial Rounded MT Bold"/>
              </a:rPr>
              <a:t>clientes.”</a:t>
            </a:r>
            <a:endParaRPr lang="pt-BR" sz="4000" i="1" dirty="0">
              <a:latin typeface="Arial Rounded MT Bold"/>
            </a:endParaRPr>
          </a:p>
        </p:txBody>
      </p:sp>
      <p:sp>
        <p:nvSpPr>
          <p:cNvPr id="16390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Missão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da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Empresa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1472" y="1643050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Você deixa de consumir produtos ou </a:t>
            </a:r>
            <a:r>
              <a:rPr lang="pt-BR" sz="3200" b="1" dirty="0" err="1">
                <a:latin typeface="Arial Rounded MT Bold" pitchFamily="34" charset="0"/>
              </a:rPr>
              <a:t>frequentar</a:t>
            </a:r>
            <a:r>
              <a:rPr lang="pt-BR" sz="3200" b="1" dirty="0">
                <a:latin typeface="Arial Rounded MT Bold" pitchFamily="34" charset="0"/>
              </a:rPr>
              <a:t> estabelecimentos que costumam ter fila na hora de pagar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43042" y="3286124"/>
          <a:ext cx="5786478" cy="31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4714876" y="464344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5984" y="392906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892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Resultados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785786" y="1428736"/>
            <a:ext cx="764383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800" i="1" dirty="0">
                <a:latin typeface="Arial Rounded MT Bold" pitchFamily="34" charset="0"/>
              </a:rPr>
              <a:t> “</a:t>
            </a:r>
            <a:r>
              <a:rPr lang="pt-BR" sz="2800" i="1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Filas </a:t>
            </a:r>
            <a:r>
              <a:rPr lang="pt-BR" sz="2800" i="1" dirty="0">
                <a:latin typeface="Arial Rounded MT Bold" pitchFamily="34" charset="0"/>
              </a:rPr>
              <a:t>de espera são consideradas como um importante e crescente </a:t>
            </a:r>
            <a:r>
              <a:rPr lang="pt-BR" sz="2800" i="1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problema de marketing </a:t>
            </a:r>
            <a:r>
              <a:rPr lang="pt-BR" sz="2800" i="1" dirty="0">
                <a:latin typeface="Arial Rounded MT Bold" pitchFamily="34" charset="0"/>
              </a:rPr>
              <a:t>e uma </a:t>
            </a:r>
            <a:r>
              <a:rPr lang="pt-BR" sz="2800" i="1" dirty="0">
                <a:solidFill>
                  <a:schemeClr val="bg1"/>
                </a:solidFill>
                <a:latin typeface="Arial Rounded MT Bold" pitchFamily="34" charset="0"/>
              </a:rPr>
              <a:t>boa gestão</a:t>
            </a:r>
            <a:r>
              <a:rPr lang="pt-BR" sz="2800" i="1" dirty="0">
                <a:latin typeface="Arial Rounded MT Bold" pitchFamily="34" charset="0"/>
              </a:rPr>
              <a:t> confere um alto valor ao negócio, pois tem </a:t>
            </a:r>
            <a:r>
              <a:rPr lang="pt-BR" sz="2800" i="1" dirty="0">
                <a:solidFill>
                  <a:schemeClr val="bg1"/>
                </a:solidFill>
                <a:latin typeface="Arial Rounded MT Bold" pitchFamily="34" charset="0"/>
              </a:rPr>
              <a:t>impacto positivo</a:t>
            </a:r>
            <a:r>
              <a:rPr lang="pt-BR" sz="2800" i="1" dirty="0">
                <a:latin typeface="Arial Rounded MT Bold" pitchFamily="34" charset="0"/>
              </a:rPr>
              <a:t>, direto e imediato </a:t>
            </a:r>
            <a:r>
              <a:rPr lang="pt-BR" sz="2800" i="1" dirty="0">
                <a:solidFill>
                  <a:schemeClr val="bg1"/>
                </a:solidFill>
                <a:latin typeface="Arial Rounded MT Bold" pitchFamily="34" charset="0"/>
              </a:rPr>
              <a:t>sobre a marca</a:t>
            </a:r>
            <a:r>
              <a:rPr lang="pt-BR" sz="2800" i="1" dirty="0">
                <a:latin typeface="Arial Rounded MT Bold" pitchFamily="34" charset="0"/>
              </a:rPr>
              <a:t>, a </a:t>
            </a:r>
            <a:r>
              <a:rPr lang="pt-BR" sz="2800" i="1" dirty="0">
                <a:solidFill>
                  <a:schemeClr val="bg1"/>
                </a:solidFill>
                <a:latin typeface="Arial Rounded MT Bold" pitchFamily="34" charset="0"/>
              </a:rPr>
              <a:t>credibilidade</a:t>
            </a:r>
            <a:r>
              <a:rPr lang="pt-BR" sz="2800" i="1" dirty="0">
                <a:latin typeface="Arial Rounded MT Bold" pitchFamily="34" charset="0"/>
              </a:rPr>
              <a:t> e a imagem da prestadora de serviços"</a:t>
            </a:r>
            <a:br>
              <a:rPr lang="pt-BR" sz="2800" i="1" dirty="0">
                <a:latin typeface="Arial Rounded MT Bold" pitchFamily="34" charset="0"/>
              </a:rPr>
            </a:br>
            <a:r>
              <a:rPr lang="pt-BR" sz="2800" i="1" dirty="0" err="1">
                <a:latin typeface="Arial Rounded MT Bold" pitchFamily="34" charset="0"/>
              </a:rPr>
              <a:t>Kostecki</a:t>
            </a:r>
            <a:r>
              <a:rPr lang="pt-BR" sz="2800" i="1" dirty="0">
                <a:latin typeface="Arial Rounded MT Bold" pitchFamily="34" charset="0"/>
              </a:rPr>
              <a:t> (1996)</a:t>
            </a:r>
          </a:p>
          <a:p>
            <a:pPr algn="just"/>
            <a:endParaRPr lang="pt-BR" sz="24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dirty="0"/>
          </a:p>
          <a:p>
            <a:pPr algn="just"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428596" y="500042"/>
            <a:ext cx="807249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latin typeface="Myriad Pro Light" pitchFamily="34" charset="0"/>
              </a:rPr>
              <a:t>Problema</a:t>
            </a:r>
          </a:p>
          <a:p>
            <a:pPr algn="just"/>
            <a:endParaRPr lang="pt-BR" sz="5400" dirty="0" smtClean="0">
              <a:latin typeface="Myriad Pro Light" pitchFamily="34" charset="0"/>
            </a:endParaRPr>
          </a:p>
          <a:p>
            <a:pPr algn="ctr"/>
            <a:r>
              <a:rPr lang="pt-BR" sz="5000" dirty="0" smtClean="0">
                <a:latin typeface="Myriad Pro Light" pitchFamily="34" charset="0"/>
              </a:rPr>
              <a:t>As boates perdem clientes e deixam de vender, devido às formas de pagamentos existentes. </a:t>
            </a:r>
            <a:endParaRPr lang="pt-BR" sz="5000" dirty="0">
              <a:latin typeface="Myriad Pro Light" pitchFamily="34" charset="0"/>
            </a:endParaRPr>
          </a:p>
          <a:p>
            <a:pPr algn="just"/>
            <a:endParaRPr lang="pt-BR" sz="24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dirty="0"/>
          </a:p>
          <a:p>
            <a:pPr algn="just"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428596" y="500042"/>
            <a:ext cx="807249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endParaRPr lang="pt-BR" dirty="0"/>
          </a:p>
          <a:p>
            <a:pPr algn="ctr"/>
            <a:r>
              <a:rPr lang="pt-BR" sz="6000" b="1" dirty="0" smtClean="0">
                <a:latin typeface="Myriad Pro Light"/>
              </a:rPr>
              <a:t>Relembrando...</a:t>
            </a:r>
            <a:endParaRPr lang="pt-BR" sz="6000" b="1" dirty="0">
              <a:latin typeface="Myriad Pro Light"/>
            </a:endParaRPr>
          </a:p>
        </p:txBody>
      </p:sp>
      <p:pic>
        <p:nvPicPr>
          <p:cNvPr id="5" name="Picture 2" descr="E:\Fotos\ibiza_p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6286544" cy="368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Formas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 de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pagamento</a:t>
            </a:r>
            <a:endParaRPr lang="en-US" sz="6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18454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786190"/>
            <a:ext cx="2571736" cy="189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285860"/>
            <a:ext cx="2500330" cy="21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Pagamentos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Móveis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929066"/>
            <a:ext cx="24034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72074"/>
            <a:ext cx="2184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357826"/>
            <a:ext cx="24717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285992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428596" y="135729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Vantagens </a:t>
            </a:r>
          </a:p>
          <a:p>
            <a:pPr>
              <a:buBlip>
                <a:blip r:embed="rId7"/>
              </a:buBlip>
            </a:pPr>
            <a:r>
              <a:rPr lang="pt-BR" sz="2800" dirty="0" smtClean="0"/>
              <a:t>Comodidade e Praticidade</a:t>
            </a:r>
          </a:p>
          <a:p>
            <a:pPr lvl="0">
              <a:buBlip>
                <a:blip r:embed="rId7"/>
              </a:buBlip>
            </a:pPr>
            <a:r>
              <a:rPr lang="pt-BR" sz="2800" dirty="0" smtClean="0"/>
              <a:t>Segurança</a:t>
            </a:r>
          </a:p>
          <a:p>
            <a:pPr lvl="0"/>
            <a:endParaRPr lang="pt-BR" sz="2800" dirty="0" smtClean="0"/>
          </a:p>
          <a:p>
            <a:r>
              <a:rPr lang="pt-BR" sz="2800" b="1" dirty="0" smtClean="0"/>
              <a:t>Desvantagens </a:t>
            </a:r>
          </a:p>
          <a:p>
            <a:pPr lvl="0">
              <a:buBlip>
                <a:blip r:embed="rId7"/>
              </a:buBlip>
            </a:pPr>
            <a:r>
              <a:rPr lang="pt-BR" sz="2800" dirty="0" smtClean="0"/>
              <a:t>Não evita a fila.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Dinheiro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em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Espécie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301034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85720" y="1285860"/>
            <a:ext cx="8572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Estabelecimento não paga comissão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Aceitabilidade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Insegurança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Cartão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de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Crédito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1428736"/>
            <a:ext cx="85725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Portabilidade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Segurança</a:t>
            </a:r>
          </a:p>
          <a:p>
            <a:pPr lvl="0"/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Aceitabilidade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Custo para estabelecimento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3214710" cy="27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1347788"/>
            <a:ext cx="88582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Disponibilidade </a:t>
            </a:r>
            <a:r>
              <a:rPr lang="pt-BR" sz="24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– Capacidade do sistema fornecer o serviço proposto quando preciso.</a:t>
            </a:r>
          </a:p>
          <a:p>
            <a:pPr>
              <a:buBlip>
                <a:blip r:embed="rId3"/>
              </a:buBlip>
            </a:pPr>
            <a:endParaRPr lang="en-US" sz="2400" dirty="0">
              <a:latin typeface="Arial Rounded MT Bold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Custo ($) – Custo de implementação e uso do sistema.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Segurança – Segurança no ambiente de utilização do serviço (antes e durante).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Praticidade – Facilidade em utilizar o serviço.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Espera para saída – Tempo gasto entre a decisão e o ato de sair do local.</a:t>
            </a: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/>
            <a:r>
              <a:rPr lang="pt-BR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4813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pt-BR" sz="5000" b="1" dirty="0" smtClean="0">
                <a:latin typeface="Myriad Pro Light"/>
                <a:ea typeface="Aharoni"/>
                <a:cs typeface="Aharoni"/>
              </a:rPr>
              <a:t>Valores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Comparados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>
                <a:latin typeface="Myriad Pro Light"/>
                <a:ea typeface="Aharoni"/>
                <a:cs typeface="Aharoni"/>
              </a:rPr>
              <a:t>Curva de Valores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214282" y="1142984"/>
          <a:ext cx="871543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Roteiro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17412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00187"/>
            <a:ext cx="6429375" cy="4500581"/>
          </a:xfrm>
        </p:spPr>
        <p:txBody>
          <a:bodyPr/>
          <a:lstStyle/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Contextualização</a:t>
            </a: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Cenário Atual</a:t>
            </a: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Questionários e estatísticas</a:t>
            </a: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Concorrentes e curva de Valores</a:t>
            </a: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Nossa Solução</a:t>
            </a: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Andamento</a:t>
            </a:r>
          </a:p>
          <a:p>
            <a:pPr eaLnBrk="1" hangingPunct="1">
              <a:spcBef>
                <a:spcPts val="1000"/>
              </a:spcBef>
              <a:buBlip>
                <a:blip r:embed="rId2"/>
              </a:buBlip>
            </a:pPr>
            <a:r>
              <a:rPr lang="pt-BR" sz="2800" dirty="0" smtClean="0">
                <a:latin typeface="Arial Rounded MT Bold" pitchFamily="34" charset="0"/>
              </a:rPr>
              <a:t>Planejamento da 2ª Iteração.</a:t>
            </a:r>
          </a:p>
          <a:p>
            <a:pPr eaLnBrk="1" hangingPunct="1">
              <a:spcBef>
                <a:spcPts val="1000"/>
              </a:spcBef>
              <a:buFont typeface="Arial" charset="0"/>
              <a:buNone/>
            </a:pPr>
            <a:endParaRPr lang="pt-BR" sz="2800" dirty="0" smtClean="0">
              <a:latin typeface="Berlin Sans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2500306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smtClean="0">
                <a:latin typeface="Myriad Pro Light"/>
                <a:ea typeface="Aharoni"/>
                <a:cs typeface="Aharoni"/>
              </a:rPr>
              <a:t>E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os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interessados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6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250825" y="1412875"/>
            <a:ext cx="8572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Boates (Cliente)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 Maior público no estabelecimento.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 Aumentar o consumo.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err="1">
                <a:latin typeface="Arial Rounded MT Bold" pitchFamily="34" charset="0"/>
              </a:rPr>
              <a:t>Frequentadores</a:t>
            </a:r>
            <a:r>
              <a:rPr lang="pt-BR" sz="3200" dirty="0">
                <a:latin typeface="Arial Rounded MT Bold" pitchFamily="34" charset="0"/>
              </a:rPr>
              <a:t> de boate (Usuários)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Forma prática, rápida e segura de fazer pagamentos.</a:t>
            </a: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>
                <a:latin typeface="Myriad Pro Light"/>
                <a:ea typeface="Aharoni"/>
                <a:cs typeface="Aharoni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5929322" y="-150022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  <a:ea typeface="Aharoni"/>
                <a:cs typeface="Aharoni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428728" y="-157166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Menos</a:t>
            </a:r>
            <a:r>
              <a:rPr lang="en-US" sz="2000" kern="1200" dirty="0" smtClean="0"/>
              <a:t> 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3857620" y="-124570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18507 0.7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7326 0.575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0967 0.47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4214810" y="3214686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3000364" y="235743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714876" y="192880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pic>
        <p:nvPicPr>
          <p:cNvPr id="10" name="Imagem 46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94"/>
            <a:ext cx="3193505" cy="28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2899 0.3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0382 0.4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8368 0.48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CaixaDeTexto 7"/>
          <p:cNvSpPr txBox="1">
            <a:spLocks noChangeArrowheads="1"/>
          </p:cNvSpPr>
          <p:nvPr/>
        </p:nvSpPr>
        <p:spPr bwMode="auto">
          <a:xfrm>
            <a:off x="357158" y="2500306"/>
            <a:ext cx="82153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2800" dirty="0">
                <a:latin typeface="Arial Rounded MT Bold" pitchFamily="34" charset="0"/>
              </a:rPr>
              <a:t> </a:t>
            </a:r>
            <a:r>
              <a:rPr lang="pt-BR" sz="2800" dirty="0" smtClean="0">
                <a:latin typeface="Arial Rounded MT Bold" pitchFamily="34" charset="0"/>
              </a:rPr>
              <a:t>Sistema Web.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Fácil </a:t>
            </a:r>
            <a:r>
              <a:rPr lang="pt-BR" sz="2800" dirty="0">
                <a:latin typeface="Arial Rounded MT Bold" pitchFamily="34" charset="0"/>
              </a:rPr>
              <a:t>integração com </a:t>
            </a:r>
            <a:r>
              <a:rPr lang="pt-BR" sz="2800" dirty="0" smtClean="0">
                <a:latin typeface="Arial Rounded MT Bold" pitchFamily="34" charset="0"/>
              </a:rPr>
              <a:t>sistemas financeiros.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Pagamento pelo celular.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Elimina a fila para pagar.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Serviços Agregados.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/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54277" name="Imagem 46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-785842"/>
            <a:ext cx="4429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7" name="Texto explicativo em forma de nuvem 26"/>
          <p:cNvSpPr/>
          <p:nvPr/>
        </p:nvSpPr>
        <p:spPr bwMode="auto">
          <a:xfrm>
            <a:off x="1247775" y="2292350"/>
            <a:ext cx="1466850" cy="10255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56351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37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 smtClean="0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8" name="Imagem 3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0" y="2444750"/>
            <a:ext cx="857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4143375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0" y="4143375"/>
            <a:ext cx="357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214678" y="4286256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714612" y="6286520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64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8574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857884" y="64172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857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tângulo de cantos arredondados 89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o explicativo em forma de nuvem 50"/>
          <p:cNvSpPr/>
          <p:nvPr/>
        </p:nvSpPr>
        <p:spPr bwMode="auto">
          <a:xfrm flipH="1">
            <a:off x="4643438" y="5072063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786314" y="5264363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91653071</a:t>
            </a:r>
          </a:p>
        </p:txBody>
      </p:sp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5000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50" y="5143500"/>
            <a:ext cx="785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3857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" y="1928813"/>
            <a:ext cx="785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63" y="71437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de cantos arredondados 6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40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3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43636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00100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14744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357290" y="171448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85720" y="3143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072198" y="28574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22014 -0.2250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382 -0.0571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0678 0.1841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13351 0.362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0.01615 0.383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37775 " pathEditMode="relative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981E-7 L 0.54757 -0.3779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8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151E-7 L 0.73542 -0.192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012E-6 L 0.7651 0.082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0643E-6 L 0.6552 0.2685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13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51" grpId="0" animBg="1"/>
      <p:bldP spid="51" grpId="1" animBg="1"/>
      <p:bldP spid="61" grpId="0" animBg="1"/>
      <p:bldP spid="61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04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o explicativo em forma de nuvem 33"/>
          <p:cNvSpPr/>
          <p:nvPr/>
        </p:nvSpPr>
        <p:spPr bwMode="auto">
          <a:xfrm>
            <a:off x="2357438" y="3786188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Picture 25" descr="C:\Documents and Settings\bics\Desktop\figuras\fila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63" y="3929063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exto explicativo em forma de nuvem 47"/>
          <p:cNvSpPr/>
          <p:nvPr/>
        </p:nvSpPr>
        <p:spPr bwMode="auto">
          <a:xfrm>
            <a:off x="4429125" y="4857750"/>
            <a:ext cx="1709738" cy="119538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9" name="Texto explicativo em forma de nuvem 48"/>
          <p:cNvSpPr/>
          <p:nvPr/>
        </p:nvSpPr>
        <p:spPr bwMode="auto">
          <a:xfrm>
            <a:off x="1214438" y="2571750"/>
            <a:ext cx="1428750" cy="99853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Texto explicativo em forma de nuvem 49"/>
          <p:cNvSpPr/>
          <p:nvPr/>
        </p:nvSpPr>
        <p:spPr bwMode="auto">
          <a:xfrm>
            <a:off x="3214688" y="1000125"/>
            <a:ext cx="1428750" cy="99853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2" name="Texto explicativo em forma de nuvem 51"/>
          <p:cNvSpPr/>
          <p:nvPr/>
        </p:nvSpPr>
        <p:spPr bwMode="auto">
          <a:xfrm>
            <a:off x="5786438" y="977900"/>
            <a:ext cx="1357312" cy="9493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3" name="Imagem 52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50" y="1022350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1071563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0" y="2643188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5000625"/>
            <a:ext cx="928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500" y="4071938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88" y="5143500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25" y="2714625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75" y="1214438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25" y="1143000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66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4" grpId="0" animBg="1"/>
      <p:bldP spid="48" grpId="0" animBg="1"/>
      <p:bldP spid="49" grpId="0" animBg="1"/>
      <p:bldP spid="50" grpId="0" animBg="1"/>
      <p:bldP spid="52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250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25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24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24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7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24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upo 97"/>
          <p:cNvGrpSpPr>
            <a:grpSpLocks/>
          </p:cNvGrpSpPr>
          <p:nvPr/>
        </p:nvGrpSpPr>
        <p:grpSpPr bwMode="auto">
          <a:xfrm>
            <a:off x="3571875" y="928688"/>
            <a:ext cx="649288" cy="679450"/>
            <a:chOff x="6728041" y="1434594"/>
            <a:chExt cx="649289" cy="679451"/>
          </a:xfrm>
        </p:grpSpPr>
        <p:pic>
          <p:nvPicPr>
            <p:cNvPr id="6248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Grupo 97"/>
          <p:cNvGrpSpPr>
            <a:grpSpLocks/>
          </p:cNvGrpSpPr>
          <p:nvPr/>
        </p:nvGrpSpPr>
        <p:grpSpPr bwMode="auto">
          <a:xfrm>
            <a:off x="1571625" y="3071813"/>
            <a:ext cx="649288" cy="679450"/>
            <a:chOff x="6728041" y="1434594"/>
            <a:chExt cx="649289" cy="679451"/>
          </a:xfrm>
        </p:grpSpPr>
        <p:pic>
          <p:nvPicPr>
            <p:cNvPr id="6248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upo 97"/>
          <p:cNvGrpSpPr>
            <a:grpSpLocks/>
          </p:cNvGrpSpPr>
          <p:nvPr/>
        </p:nvGrpSpPr>
        <p:grpSpPr bwMode="auto">
          <a:xfrm>
            <a:off x="2714625" y="4000500"/>
            <a:ext cx="649288" cy="679450"/>
            <a:chOff x="6728041" y="1434594"/>
            <a:chExt cx="649289" cy="679451"/>
          </a:xfrm>
        </p:grpSpPr>
        <p:pic>
          <p:nvPicPr>
            <p:cNvPr id="6248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4" name="Grupo 97"/>
          <p:cNvGrpSpPr>
            <a:grpSpLocks/>
          </p:cNvGrpSpPr>
          <p:nvPr/>
        </p:nvGrpSpPr>
        <p:grpSpPr bwMode="auto">
          <a:xfrm>
            <a:off x="4929188" y="4929188"/>
            <a:ext cx="649287" cy="679450"/>
            <a:chOff x="6728041" y="1434594"/>
            <a:chExt cx="649289" cy="679451"/>
          </a:xfrm>
        </p:grpSpPr>
        <p:pic>
          <p:nvPicPr>
            <p:cNvPr id="6248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51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786188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200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78645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25003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27146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292893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5" y="3143250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52149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572140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Nuvem 68"/>
          <p:cNvSpPr/>
          <p:nvPr/>
        </p:nvSpPr>
        <p:spPr>
          <a:xfrm>
            <a:off x="1928813" y="4000500"/>
            <a:ext cx="2143125" cy="119697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o 79"/>
          <p:cNvGrpSpPr>
            <a:grpSpLocks/>
          </p:cNvGrpSpPr>
          <p:nvPr/>
        </p:nvGrpSpPr>
        <p:grpSpPr bwMode="auto">
          <a:xfrm rot="1212875">
            <a:off x="3646040" y="4696613"/>
            <a:ext cx="396875" cy="500062"/>
            <a:chOff x="3786182" y="5072074"/>
            <a:chExt cx="357190" cy="428628"/>
          </a:xfrm>
        </p:grpSpPr>
        <p:sp>
          <p:nvSpPr>
            <p:cNvPr id="70" name="Elipse 69"/>
            <p:cNvSpPr/>
            <p:nvPr/>
          </p:nvSpPr>
          <p:spPr>
            <a:xfrm>
              <a:off x="3923504" y="5286970"/>
              <a:ext cx="214314" cy="21363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e 70"/>
            <p:cNvSpPr/>
            <p:nvPr/>
          </p:nvSpPr>
          <p:spPr>
            <a:xfrm>
              <a:off x="3781306" y="5070021"/>
              <a:ext cx="285752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 rot="1958519">
            <a:off x="3079840" y="5132177"/>
            <a:ext cx="338138" cy="393700"/>
            <a:chOff x="3786182" y="5072074"/>
            <a:chExt cx="357190" cy="428628"/>
          </a:xfrm>
        </p:grpSpPr>
        <p:sp>
          <p:nvSpPr>
            <p:cNvPr id="82" name="Elipse 81"/>
            <p:cNvSpPr/>
            <p:nvPr/>
          </p:nvSpPr>
          <p:spPr>
            <a:xfrm>
              <a:off x="3926505" y="5285529"/>
              <a:ext cx="214649" cy="21431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Elipse 82"/>
            <p:cNvSpPr/>
            <p:nvPr/>
          </p:nvSpPr>
          <p:spPr>
            <a:xfrm>
              <a:off x="3779581" y="5070361"/>
              <a:ext cx="285081" cy="2851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 rot="3092140">
            <a:off x="2080666" y="5270504"/>
            <a:ext cx="314325" cy="357187"/>
            <a:chOff x="3786182" y="5072074"/>
            <a:chExt cx="357190" cy="428628"/>
          </a:xfrm>
        </p:grpSpPr>
        <p:sp>
          <p:nvSpPr>
            <p:cNvPr id="85" name="Elipse 84"/>
            <p:cNvSpPr/>
            <p:nvPr/>
          </p:nvSpPr>
          <p:spPr>
            <a:xfrm>
              <a:off x="3926084" y="5279872"/>
              <a:ext cx="214675" cy="21336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3783696" y="5066148"/>
              <a:ext cx="285030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 rot="9578205">
            <a:off x="2163051" y="3349605"/>
            <a:ext cx="474502" cy="610441"/>
            <a:chOff x="3786182" y="5072074"/>
            <a:chExt cx="357190" cy="428628"/>
          </a:xfrm>
        </p:grpSpPr>
        <p:sp>
          <p:nvSpPr>
            <p:cNvPr id="88" name="Elipse 87"/>
            <p:cNvSpPr/>
            <p:nvPr/>
          </p:nvSpPr>
          <p:spPr>
            <a:xfrm>
              <a:off x="3929512" y="5294067"/>
              <a:ext cx="214315" cy="21431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Elipse 88"/>
            <p:cNvSpPr/>
            <p:nvPr/>
          </p:nvSpPr>
          <p:spPr>
            <a:xfrm>
              <a:off x="3784786" y="5079973"/>
              <a:ext cx="285752" cy="2863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 rot="6648005">
            <a:off x="1418492" y="4517248"/>
            <a:ext cx="441604" cy="588416"/>
            <a:chOff x="3786182" y="5072074"/>
            <a:chExt cx="357190" cy="428628"/>
          </a:xfrm>
        </p:grpSpPr>
        <p:sp>
          <p:nvSpPr>
            <p:cNvPr id="91" name="Elipse 90"/>
            <p:cNvSpPr/>
            <p:nvPr/>
          </p:nvSpPr>
          <p:spPr>
            <a:xfrm>
              <a:off x="3928705" y="5286897"/>
              <a:ext cx="213960" cy="21342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ipse 91"/>
            <p:cNvSpPr/>
            <p:nvPr/>
          </p:nvSpPr>
          <p:spPr>
            <a:xfrm>
              <a:off x="3779547" y="5072322"/>
              <a:ext cx="286459" cy="28634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3" name="Imagem 92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929063"/>
            <a:ext cx="1357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12" y="385762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43438" y="578645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71868" y="64886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71472" y="6488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00034" y="39290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4282" y="57864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143636" y="32861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42031 -0.094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2483 -0.1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67466 -0.1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9618 -0.023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70781 0.15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9"/>
          <p:cNvSpPr>
            <a:spLocks noGrp="1"/>
          </p:cNvSpPr>
          <p:nvPr>
            <p:ph type="title" idx="4294967295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z="5000" b="1" dirty="0" smtClean="0">
                <a:latin typeface="Myriad Pro Light"/>
                <a:ea typeface="Aharoni"/>
                <a:cs typeface="Aharoni"/>
              </a:rPr>
              <a:t>Breve História das Formas de Pagamento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110828" y="1928802"/>
            <a:ext cx="6922342" cy="35719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9" name="Forma livre 8"/>
          <p:cNvSpPr/>
          <p:nvPr/>
        </p:nvSpPr>
        <p:spPr>
          <a:xfrm>
            <a:off x="500580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Troca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(9000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2583909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667237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Papel</a:t>
            </a:r>
            <a:r>
              <a:rPr lang="en-US" sz="2300" kern="1200" dirty="0" smtClean="0"/>
              <a:t> </a:t>
            </a: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(800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6750566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Cartão</a:t>
            </a:r>
            <a:r>
              <a:rPr lang="en-US" sz="2300" kern="1200" dirty="0" smtClean="0"/>
              <a:t> de </a:t>
            </a:r>
            <a:r>
              <a:rPr lang="en-US" sz="2300" kern="1200" dirty="0" err="1" smtClean="0"/>
              <a:t>Crédito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(1950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pt-BR" sz="6000" b="1" dirty="0" smtClean="0">
                <a:latin typeface="Myriad Pro Light"/>
              </a:rPr>
              <a:t>Funcionamento</a:t>
            </a:r>
            <a:endParaRPr lang="en-US" sz="6000" b="1" dirty="0" smtClean="0">
              <a:latin typeface="Myriad Pro Light"/>
              <a:ea typeface="Aharoni"/>
              <a:cs typeface="Aharoni"/>
            </a:endParaRPr>
          </a:p>
        </p:txBody>
      </p:sp>
    </p:spTree>
    <p:controls>
      <p:control spid="4099" name="ShockwaveFlash1" r:id="rId2" imgW="4321523" imgH="525575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de cantos arredondados 38"/>
          <p:cNvSpPr/>
          <p:nvPr/>
        </p:nvSpPr>
        <p:spPr>
          <a:xfrm>
            <a:off x="642910" y="1357298"/>
            <a:ext cx="8143932" cy="4357718"/>
          </a:xfrm>
          <a:prstGeom prst="roundRect">
            <a:avLst>
              <a:gd name="adj" fmla="val 7765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29"/>
          <p:cNvGrpSpPr/>
          <p:nvPr/>
        </p:nvGrpSpPr>
        <p:grpSpPr>
          <a:xfrm>
            <a:off x="857224" y="1357298"/>
            <a:ext cx="7723053" cy="2798846"/>
            <a:chOff x="214282" y="642918"/>
            <a:chExt cx="8884095" cy="3219610"/>
          </a:xfrm>
        </p:grpSpPr>
        <p:pic>
          <p:nvPicPr>
            <p:cNvPr id="16" name="Picture 18" descr="server.png"/>
            <p:cNvPicPr>
              <a:picLocks noChangeAspect="1"/>
            </p:cNvPicPr>
            <p:nvPr/>
          </p:nvPicPr>
          <p:blipFill>
            <a:blip r:embed="rId3" cstate="print"/>
            <a:srcRect r="75245"/>
            <a:stretch>
              <a:fillRect/>
            </a:stretch>
          </p:blipFill>
          <p:spPr>
            <a:xfrm>
              <a:off x="3419209" y="642918"/>
              <a:ext cx="571504" cy="1245388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2761788" y="971628"/>
              <a:ext cx="1887302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Nosso Servidor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377602" y="1793404"/>
              <a:ext cx="2720775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Estabelecimento</a:t>
              </a:r>
              <a:endParaRPr lang="pt-BR" sz="1400" b="1" dirty="0"/>
            </a:p>
          </p:txBody>
        </p:sp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992" y="2204293"/>
              <a:ext cx="9620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214282" y="3108246"/>
              <a:ext cx="1972263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Usuário</a:t>
              </a:r>
            </a:p>
          </p:txBody>
        </p:sp>
        <p:pic>
          <p:nvPicPr>
            <p:cNvPr id="27" name="Picture 4" descr="C:\Documents and Settings\Vinícius_2\Desktop\Image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8892" y="2110907"/>
              <a:ext cx="2737920" cy="1751621"/>
            </a:xfrm>
            <a:prstGeom prst="rect">
              <a:avLst/>
            </a:prstGeom>
            <a:noFill/>
          </p:spPr>
        </p:pic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143248"/>
            <a:ext cx="13811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dirty="0" smtClean="0">
                <a:latin typeface="Myriad Pro Light"/>
                <a:ea typeface="Aharoni"/>
                <a:cs typeface="Aharoni"/>
              </a:rPr>
              <a:t>Processo de pagamento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072074"/>
            <a:ext cx="857256" cy="56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3231301" y="4643446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/>
              <a:t>Cartão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Crédito</a:t>
            </a:r>
            <a:endParaRPr lang="en-US" sz="1400" b="1" dirty="0"/>
          </a:p>
        </p:txBody>
      </p:sp>
      <p:cxnSp>
        <p:nvCxnSpPr>
          <p:cNvPr id="15" name="Conector em curva 14"/>
          <p:cNvCxnSpPr/>
          <p:nvPr/>
        </p:nvCxnSpPr>
        <p:spPr>
          <a:xfrm flipV="1">
            <a:off x="2071670" y="2071678"/>
            <a:ext cx="1285884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>
            <a:off x="4357686" y="2071678"/>
            <a:ext cx="1571636" cy="1143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em curva 36"/>
          <p:cNvCxnSpPr/>
          <p:nvPr/>
        </p:nvCxnSpPr>
        <p:spPr>
          <a:xfrm rot="10800000">
            <a:off x="4357686" y="2285992"/>
            <a:ext cx="1500198" cy="1214446"/>
          </a:xfrm>
          <a:prstGeom prst="curvedConnector3">
            <a:avLst>
              <a:gd name="adj1" fmla="val 620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em curva 43"/>
          <p:cNvCxnSpPr/>
          <p:nvPr/>
        </p:nvCxnSpPr>
        <p:spPr>
          <a:xfrm rot="10800000" flipV="1">
            <a:off x="2143108" y="2357430"/>
            <a:ext cx="1285884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5400000">
            <a:off x="2892412" y="3536157"/>
            <a:ext cx="178674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5400000" flipH="1" flipV="1">
            <a:off x="3071404" y="3500041"/>
            <a:ext cx="185738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142976" y="2151869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Solicita o pagamento</a:t>
            </a:r>
            <a:endParaRPr lang="pt-BR" sz="1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143504" y="207167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Solicita a Conta</a:t>
            </a:r>
            <a:endParaRPr lang="pt-BR" sz="1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643306" y="292893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Manda a Conta</a:t>
            </a:r>
            <a:endParaRPr lang="pt-BR" sz="1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928926" y="271462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a Conta</a:t>
            </a:r>
            <a:endParaRPr lang="pt-BR" sz="1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643174" y="3000372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Pode sair</a:t>
            </a:r>
            <a:endParaRPr lang="pt-BR" sz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214414" y="2223307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Efetua o pagamento</a:t>
            </a:r>
            <a:endParaRPr lang="pt-BR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357422" y="328612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Contacta</a:t>
            </a:r>
            <a:r>
              <a:rPr lang="pt-BR" sz="1200" dirty="0" smtClean="0"/>
              <a:t> o Cartão de Crédito</a:t>
            </a:r>
            <a:endParaRPr lang="pt-BR" sz="1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143372" y="342900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sucesso do pagamento</a:t>
            </a:r>
            <a:endParaRPr lang="pt-BR" sz="12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786314" y="1857364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o pagamento</a:t>
            </a:r>
            <a:endParaRPr lang="pt-BR" sz="12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143240" y="321468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Libera o Cartão da Boate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9" grpId="0"/>
      <p:bldP spid="29" grpId="1"/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Curva com o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14282" y="1428736"/>
          <a:ext cx="878687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Dados Estatísticos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“O número de pessoas </a:t>
            </a:r>
            <a:r>
              <a:rPr lang="pt-BR" sz="2800" dirty="0" err="1">
                <a:latin typeface="Arial Rounded MT Bold" pitchFamily="34" charset="0"/>
              </a:rPr>
              <a:t>utilizadoras</a:t>
            </a:r>
            <a:r>
              <a:rPr lang="pt-BR" sz="2800" dirty="0">
                <a:latin typeface="Arial Rounded MT Bold" pitchFamily="34" charset="0"/>
              </a:rPr>
              <a:t> de serviços financeiros via </a:t>
            </a:r>
            <a:r>
              <a:rPr lang="pt-BR" sz="2800" dirty="0" err="1">
                <a:latin typeface="Arial Rounded MT Bold" pitchFamily="34" charset="0"/>
              </a:rPr>
              <a:t>telemóvel</a:t>
            </a:r>
            <a:r>
              <a:rPr lang="pt-BR" sz="2800" dirty="0">
                <a:latin typeface="Arial Rounded MT Bold" pitchFamily="34" charset="0"/>
              </a:rPr>
              <a:t> vai crescer em média 89% ao ano, de 20 milhões no ano passado para 913 milhões em 2014. “</a:t>
            </a:r>
          </a:p>
          <a:p>
            <a:pPr lvl="1"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Fonte: empresa de pesquisas - Berg Insight</a:t>
            </a: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Dados Estatísticos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1857364"/>
            <a:ext cx="8429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/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Dispositivos móveis serão a principal ferramenta de conexão à internet, para a maioria das pessoas, em 2020.</a:t>
            </a:r>
          </a:p>
          <a:p>
            <a:pPr lvl="1"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Fonte: Relatório do </a:t>
            </a:r>
            <a:r>
              <a:rPr lang="pt-BR" sz="2800" dirty="0" err="1">
                <a:latin typeface="Arial Rounded MT Bold" pitchFamily="34" charset="0"/>
              </a:rPr>
              <a:t>Pew</a:t>
            </a:r>
            <a:r>
              <a:rPr lang="pt-BR" sz="2800" dirty="0">
                <a:latin typeface="Arial Rounded MT Bold" pitchFamily="34" charset="0"/>
              </a:rPr>
              <a:t> Internet Project. </a:t>
            </a: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Modelo de Negócio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500034" y="2357430"/>
            <a:ext cx="8215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2"/>
              </a:buBlip>
            </a:pPr>
            <a:r>
              <a:rPr lang="pt-BR" sz="3200" dirty="0">
                <a:latin typeface="Arial Rounded MT Bold" pitchFamily="34" charset="0"/>
              </a:rPr>
              <a:t>Publicidade no site do </a:t>
            </a:r>
            <a:r>
              <a:rPr lang="pt-BR" sz="3200" dirty="0" err="1">
                <a:latin typeface="Arial Rounded MT Bold" pitchFamily="34" charset="0"/>
              </a:rPr>
              <a:t>mobiCLUB</a:t>
            </a:r>
            <a:r>
              <a:rPr lang="pt-BR" sz="3200" dirty="0">
                <a:latin typeface="Arial Rounded MT Bold" pitchFamily="34" charset="0"/>
              </a:rPr>
              <a:t>.</a:t>
            </a:r>
          </a:p>
          <a:p>
            <a:pPr defTabSz="912813">
              <a:buBlip>
                <a:blip r:embed="rId2"/>
              </a:buBlip>
            </a:pPr>
            <a:endParaRPr lang="pt-BR" sz="3200" dirty="0">
              <a:latin typeface="Arial Rounded MT Bold" pitchFamily="34" charset="0"/>
            </a:endParaRPr>
          </a:p>
          <a:p>
            <a:pPr algn="just" defTabSz="912813">
              <a:buBlip>
                <a:blip r:embed="rId2"/>
              </a:buBlip>
            </a:pPr>
            <a:r>
              <a:rPr lang="pt-BR" sz="3200" dirty="0" smtClean="0">
                <a:latin typeface="Arial Rounded MT Bold" pitchFamily="34" charset="0"/>
              </a:rPr>
              <a:t>Propaganda </a:t>
            </a:r>
            <a:r>
              <a:rPr lang="pt-BR" sz="3200" dirty="0">
                <a:latin typeface="Arial Rounded MT Bold" pitchFamily="34" charset="0"/>
              </a:rPr>
              <a:t>de </a:t>
            </a:r>
            <a:r>
              <a:rPr lang="pt-BR" sz="3200" dirty="0" smtClean="0">
                <a:latin typeface="Arial Rounded MT Bold" pitchFamily="34" charset="0"/>
              </a:rPr>
              <a:t>produtos.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2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2"/>
              </a:buBlip>
            </a:pPr>
            <a:r>
              <a:rPr lang="pt-BR" sz="3200" dirty="0" smtClean="0">
                <a:latin typeface="Arial Rounded MT Bold" pitchFamily="34" charset="0"/>
              </a:rPr>
              <a:t>Mensalidade.</a:t>
            </a: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ta para a direita 10"/>
          <p:cNvSpPr/>
          <p:nvPr/>
        </p:nvSpPr>
        <p:spPr>
          <a:xfrm>
            <a:off x="142908" y="1714488"/>
            <a:ext cx="8929686" cy="3500462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42910" y="2714620"/>
            <a:ext cx="1714512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Concepção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714612" y="2714620"/>
            <a:ext cx="1714512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857752" y="2714620"/>
            <a:ext cx="1571636" cy="150019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Elaboração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786578" y="2714620"/>
            <a:ext cx="1571636" cy="150019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1ª Iteração</a:t>
            </a:r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3250397" y="4036223"/>
            <a:ext cx="26432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643306" y="5488560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Defesa do Tema</a:t>
            </a:r>
            <a:endParaRPr lang="pt-BR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pt-BR" sz="5000" b="1" dirty="0" smtClean="0">
                <a:latin typeface="Myriad Pro Light"/>
              </a:rPr>
              <a:t>Andamento</a:t>
            </a:r>
            <a:endParaRPr lang="pt-BR" sz="5000" b="1" dirty="0">
              <a:latin typeface="Myriad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1571612"/>
          <a:ext cx="8215370" cy="43119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0199"/>
                <a:gridCol w="1297164"/>
                <a:gridCol w="1467611"/>
                <a:gridCol w="1000132"/>
                <a:gridCol w="2000264"/>
              </a:tblGrid>
              <a:tr h="40369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Tarefa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Prazo</a:t>
                      </a:r>
                      <a:r>
                        <a:rPr lang="pt-BR" sz="1600" baseline="0" dirty="0" smtClean="0"/>
                        <a:t> inicial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Pré-requisito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Semáforo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Responsável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5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Documento de Requisitos.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10/09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Gerente de</a:t>
                      </a:r>
                      <a:r>
                        <a:rPr lang="pt-BR" sz="1600" baseline="0" dirty="0" smtClean="0"/>
                        <a:t> Projeto</a:t>
                      </a:r>
                      <a:endParaRPr lang="pt-BR" sz="1600" dirty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Criar um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documento de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arquitetura.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10/09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Gerente de Arquitetura</a:t>
                      </a:r>
                      <a:endParaRPr lang="pt-BR" sz="1600" dirty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Procurar clientes 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12/09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Gerente de Iteração como usuário</a:t>
                      </a:r>
                      <a:endParaRPr lang="pt-BR" sz="1600" dirty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Pesquisa</a:t>
                      </a:r>
                      <a:r>
                        <a:rPr lang="pt-BR" sz="1600" baseline="0" dirty="0" smtClean="0"/>
                        <a:t>r </a:t>
                      </a:r>
                      <a:r>
                        <a:rPr lang="pt-BR" sz="1600" dirty="0" smtClean="0"/>
                        <a:t>transferência pela web.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10/09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Gerente</a:t>
                      </a:r>
                      <a:r>
                        <a:rPr lang="pt-BR" sz="1600" baseline="0" dirty="0" smtClean="0"/>
                        <a:t> de Tecnologia</a:t>
                      </a:r>
                      <a:endParaRPr lang="pt-BR" sz="1600" dirty="0"/>
                    </a:p>
                  </a:txBody>
                  <a:tcPr/>
                </a:tc>
              </a:tr>
              <a:tr h="743404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Pesquisar</a:t>
                      </a:r>
                      <a:r>
                        <a:rPr lang="pt-BR" sz="1600" baseline="0" dirty="0" smtClean="0"/>
                        <a:t> tecnologias de desenvolvimento e de banco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12/09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Pesquisa</a:t>
                      </a:r>
                      <a:r>
                        <a:rPr lang="pt-BR" sz="1600" baseline="0" dirty="0" smtClean="0"/>
                        <a:t>r </a:t>
                      </a:r>
                      <a:r>
                        <a:rPr lang="pt-BR" sz="1600" dirty="0" smtClean="0"/>
                        <a:t>transferência pela web.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 de Tecnologia</a:t>
                      </a:r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Pesquisar</a:t>
                      </a:r>
                      <a:r>
                        <a:rPr lang="pt-BR" sz="1600" baseline="0" dirty="0" smtClean="0"/>
                        <a:t> integração com sistema financeiro da boate.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 de Tecnologia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 flipH="1">
            <a:off x="1785918" y="357166"/>
            <a:ext cx="55264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latin typeface="Myriad Pro Light"/>
              </a:rPr>
              <a:t>Elaboração</a:t>
            </a:r>
            <a:endParaRPr lang="pt-BR" sz="5000" b="1" dirty="0">
              <a:latin typeface="Myriad Pro Ligh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2910" y="1142984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Período: 3  a 13 de Setembro</a:t>
            </a:r>
            <a:endParaRPr lang="pt-BR" sz="2400" dirty="0"/>
          </a:p>
        </p:txBody>
      </p:sp>
      <p:sp>
        <p:nvSpPr>
          <p:cNvPr id="7" name="Elipse 6"/>
          <p:cNvSpPr/>
          <p:nvPr/>
        </p:nvSpPr>
        <p:spPr>
          <a:xfrm>
            <a:off x="6072198" y="2071678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072198" y="2643182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072198" y="3214686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072198" y="378619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072198" y="450057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072198" y="5286388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Elaboração - Resultados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r>
              <a:rPr lang="pt-BR" dirty="0" smtClean="0"/>
              <a:t>Parceria com a boate </a:t>
            </a:r>
            <a:r>
              <a:rPr lang="pt-BR" dirty="0" err="1" smtClean="0"/>
              <a:t>Club</a:t>
            </a:r>
            <a:r>
              <a:rPr lang="pt-BR" dirty="0" smtClean="0"/>
              <a:t> </a:t>
            </a:r>
            <a:r>
              <a:rPr lang="pt-BR" dirty="0" err="1" smtClean="0"/>
              <a:t>Nox</a:t>
            </a:r>
            <a:r>
              <a:rPr lang="pt-BR" dirty="0" smtClean="0"/>
              <a:t>.</a:t>
            </a:r>
          </a:p>
          <a:p>
            <a:r>
              <a:rPr lang="pt-BR" dirty="0" smtClean="0"/>
              <a:t>Visa.net irá disponibilizar WebService para fazer as transferências.</a:t>
            </a:r>
          </a:p>
          <a:p>
            <a:r>
              <a:rPr lang="pt-BR" dirty="0" smtClean="0"/>
              <a:t>Iremos Utilizar .NET no desenvolvimento.</a:t>
            </a:r>
          </a:p>
          <a:p>
            <a:r>
              <a:rPr lang="pt-BR" dirty="0" smtClean="0"/>
              <a:t>Utilizaremos o SGBD MySQL.</a:t>
            </a:r>
          </a:p>
          <a:p>
            <a:r>
              <a:rPr lang="pt-BR" dirty="0" smtClean="0"/>
              <a:t>Comunicação com a boate através de protocolo da camada aplicação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Elaboração - Resultados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792"/>
          </a:xfrm>
        </p:spPr>
        <p:txBody>
          <a:bodyPr/>
          <a:lstStyle/>
          <a:p>
            <a:r>
              <a:rPr lang="pt-BR" dirty="0" smtClean="0"/>
              <a:t>Criação do documento de arquitetura.</a:t>
            </a:r>
          </a:p>
          <a:p>
            <a:endParaRPr 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1000101" y="2214554"/>
            <a:ext cx="6357981" cy="4093397"/>
            <a:chOff x="1000101" y="2214554"/>
            <a:chExt cx="6357981" cy="4093397"/>
          </a:xfrm>
        </p:grpSpPr>
        <p:grpSp>
          <p:nvGrpSpPr>
            <p:cNvPr id="4" name="Grupo 3"/>
            <p:cNvGrpSpPr/>
            <p:nvPr/>
          </p:nvGrpSpPr>
          <p:grpSpPr>
            <a:xfrm>
              <a:off x="1500166" y="2928934"/>
              <a:ext cx="5857916" cy="3379017"/>
              <a:chOff x="1821637" y="1357298"/>
              <a:chExt cx="5500726" cy="2819053"/>
            </a:xfrm>
          </p:grpSpPr>
          <p:sp>
            <p:nvSpPr>
              <p:cNvPr id="5" name="Retângulo de cantos arredondados 4"/>
              <p:cNvSpPr/>
              <p:nvPr/>
            </p:nvSpPr>
            <p:spPr>
              <a:xfrm>
                <a:off x="1821637" y="1357298"/>
                <a:ext cx="2714644" cy="115399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6" name="Retângulo de cantos arredondados 5"/>
              <p:cNvSpPr/>
              <p:nvPr/>
            </p:nvSpPr>
            <p:spPr>
              <a:xfrm>
                <a:off x="1857357" y="2566249"/>
                <a:ext cx="5465006" cy="78581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7" name="Retângulo de cantos arredondados 6"/>
              <p:cNvSpPr/>
              <p:nvPr/>
            </p:nvSpPr>
            <p:spPr>
              <a:xfrm>
                <a:off x="1821637" y="3390533"/>
                <a:ext cx="5500726" cy="78581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8" name="CaixaDeTexto 6"/>
              <p:cNvSpPr txBox="1"/>
              <p:nvPr/>
            </p:nvSpPr>
            <p:spPr>
              <a:xfrm>
                <a:off x="2107389" y="1568223"/>
                <a:ext cx="2000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GUI</a:t>
                </a:r>
              </a:p>
              <a:p>
                <a:pPr algn="ctr"/>
                <a:r>
                  <a:rPr lang="pt-BR" dirty="0" smtClean="0"/>
                  <a:t>Web site – ASP.NET</a:t>
                </a:r>
                <a:endParaRPr lang="pt-BR" dirty="0"/>
              </a:p>
            </p:txBody>
          </p:sp>
          <p:sp>
            <p:nvSpPr>
              <p:cNvPr id="9" name="Retângulo de cantos arredondados 8"/>
              <p:cNvSpPr/>
              <p:nvPr/>
            </p:nvSpPr>
            <p:spPr>
              <a:xfrm>
                <a:off x="4643438" y="1357298"/>
                <a:ext cx="2678400" cy="7143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4857752" y="1428736"/>
                <a:ext cx="23217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Sistema Estabelecimento </a:t>
                </a:r>
                <a:endParaRPr lang="pt-BR" dirty="0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357554" y="2773916"/>
                <a:ext cx="2214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Serviços – C#</a:t>
                </a:r>
                <a:endParaRPr lang="pt-BR" dirty="0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2214546" y="3643314"/>
                <a:ext cx="4714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Banco de Dados – </a:t>
                </a:r>
                <a:r>
                  <a:rPr lang="pt-BR" dirty="0" err="1" smtClean="0"/>
                  <a:t>MySQL</a:t>
                </a:r>
                <a:endParaRPr lang="pt-BR" dirty="0"/>
              </a:p>
            </p:txBody>
          </p:sp>
          <p:sp>
            <p:nvSpPr>
              <p:cNvPr id="13" name="Retângulo de cantos arredondados 12"/>
              <p:cNvSpPr/>
              <p:nvPr/>
            </p:nvSpPr>
            <p:spPr>
              <a:xfrm>
                <a:off x="4643438" y="2143116"/>
                <a:ext cx="2678925" cy="3476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4" name="CaixaDeTexto 17"/>
              <p:cNvSpPr txBox="1"/>
              <p:nvPr/>
            </p:nvSpPr>
            <p:spPr>
              <a:xfrm>
                <a:off x="4643438" y="2126630"/>
                <a:ext cx="2678925" cy="284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Protocolo de comunicação</a:t>
                </a:r>
                <a:endParaRPr lang="pt-BR" dirty="0"/>
              </a:p>
            </p:txBody>
          </p:sp>
        </p:grpSp>
        <p:sp>
          <p:nvSpPr>
            <p:cNvPr id="17" name="Espaço Reservado para Conteúdo 2"/>
            <p:cNvSpPr txBox="1">
              <a:spLocks/>
            </p:cNvSpPr>
            <p:nvPr/>
          </p:nvSpPr>
          <p:spPr bwMode="auto">
            <a:xfrm>
              <a:off x="1000101" y="2214554"/>
              <a:ext cx="4643470" cy="71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1313" marR="0" lvl="0" indent="-341313" algn="l" defTabSz="912813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charset="0"/>
                <a:buBlip>
                  <a:blip r:embed="rId3"/>
                </a:buBlip>
                <a:tabLst/>
                <a:defRPr/>
              </a:pPr>
              <a:r>
                <a:rPr lang="pt-BR" sz="2400" dirty="0" smtClean="0">
                  <a:latin typeface="+mn-lt"/>
                </a:rPr>
                <a:t>Definição das camadas</a:t>
              </a:r>
              <a:endPara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1313" marR="0" lvl="0" indent="-341313" algn="l" defTabSz="912813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214290"/>
            <a:ext cx="87296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Consequência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: FILAS!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5" name="Picture 3" descr="E:\Fotos\205485212_95e8c73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28867"/>
            <a:ext cx="5357850" cy="39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Elaboração - Resultados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792"/>
          </a:xfrm>
        </p:spPr>
        <p:txBody>
          <a:bodyPr/>
          <a:lstStyle/>
          <a:p>
            <a:r>
              <a:rPr lang="pt-BR" dirty="0" smtClean="0"/>
              <a:t>Criação do documento de arquitetura.</a:t>
            </a:r>
          </a:p>
          <a:p>
            <a:endParaRPr lang="pt-BR" dirty="0"/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 bwMode="auto">
          <a:xfrm>
            <a:off x="1000101" y="2214554"/>
            <a:ext cx="4643470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281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lang="pt-BR" sz="2400" dirty="0" smtClean="0">
                <a:latin typeface="+mn-lt"/>
              </a:rPr>
              <a:t>Definição do fluxo principal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281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/>
              <a:ea typeface="+mn-ea"/>
              <a:cs typeface="+mn-cs"/>
            </a:endParaRPr>
          </a:p>
        </p:txBody>
      </p:sp>
      <p:pic>
        <p:nvPicPr>
          <p:cNvPr id="16" name="Picture 2" descr="C:\Users\vinicius\Desktop\process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9981"/>
            <a:ext cx="8001056" cy="6595167"/>
          </a:xfrm>
          <a:prstGeom prst="rect">
            <a:avLst/>
          </a:prstGeom>
          <a:noFill/>
          <a:effectLst>
            <a:outerShdw blurRad="50800" dist="38100" dir="10800000" sx="102000" sy="102000" algn="r" rotWithShape="0">
              <a:prstClr val="black">
                <a:alpha val="18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Elaboração - Dificuldades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Conciliação de horários dos membros do grupo.</a:t>
            </a:r>
          </a:p>
          <a:p>
            <a:pPr algn="just"/>
            <a:r>
              <a:rPr lang="pt-BR" dirty="0" smtClean="0"/>
              <a:t>Marcar reuniões com gerentes e donos das boates.</a:t>
            </a:r>
          </a:p>
          <a:p>
            <a:pPr algn="just"/>
            <a:r>
              <a:rPr lang="pt-BR" dirty="0" smtClean="0"/>
              <a:t>Definir as tecnologias a serem usadas no projeto.</a:t>
            </a:r>
            <a:endParaRPr lang="pt-BR" dirty="0"/>
          </a:p>
          <a:p>
            <a:pPr algn="just"/>
            <a:r>
              <a:rPr lang="pt-BR" dirty="0" smtClean="0"/>
              <a:t>Definir nossos concorrentes.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Elaboração – Pontos Positivos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Grupo coeso.</a:t>
            </a:r>
          </a:p>
          <a:p>
            <a:r>
              <a:rPr lang="pt-BR" dirty="0" smtClean="0"/>
              <a:t>Equipe empenhada com o projeto.</a:t>
            </a:r>
          </a:p>
          <a:p>
            <a:pPr algn="just"/>
            <a:r>
              <a:rPr lang="pt-BR" dirty="0" smtClean="0"/>
              <a:t>Cronograma conciliado a demanda da graduação.</a:t>
            </a:r>
          </a:p>
          <a:p>
            <a:r>
              <a:rPr lang="pt-BR" dirty="0" smtClean="0"/>
              <a:t>Atividades bem definidas.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Iteração 1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828668"/>
          </a:xfrm>
        </p:spPr>
        <p:txBody>
          <a:bodyPr/>
          <a:lstStyle/>
          <a:p>
            <a:r>
              <a:rPr lang="pt-BR" dirty="0" smtClean="0"/>
              <a:t>Período: 14 a 21 de Setembro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1928803"/>
          <a:ext cx="8215370" cy="37278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0199"/>
                <a:gridCol w="1297164"/>
                <a:gridCol w="1467611"/>
                <a:gridCol w="1062807"/>
                <a:gridCol w="1937589"/>
              </a:tblGrid>
              <a:tr h="33998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Tarefa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Prazo</a:t>
                      </a:r>
                      <a:r>
                        <a:rPr lang="pt-BR" sz="1600" baseline="0" dirty="0" smtClean="0"/>
                        <a:t> inicial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Pré-Requisitos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Semáforo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Responsável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7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Planejar a iteração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14/09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Gerente de</a:t>
                      </a:r>
                      <a:r>
                        <a:rPr lang="pt-BR" sz="1600" baseline="0" dirty="0" smtClean="0"/>
                        <a:t> Projeto</a:t>
                      </a:r>
                      <a:endParaRPr lang="pt-BR" sz="1600" dirty="0"/>
                    </a:p>
                  </a:txBody>
                  <a:tcPr/>
                </a:tc>
              </a:tr>
              <a:tr h="5541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Criação</a:t>
                      </a:r>
                      <a:r>
                        <a:rPr lang="pt-BR" sz="1600" baseline="0" dirty="0" smtClean="0"/>
                        <a:t> do</a:t>
                      </a:r>
                      <a:r>
                        <a:rPr lang="pt-BR" sz="1600" dirty="0" smtClean="0"/>
                        <a:t> banco de dados do nosso</a:t>
                      </a:r>
                      <a:r>
                        <a:rPr lang="pt-BR" sz="1600" baseline="0" dirty="0" smtClean="0"/>
                        <a:t> servidor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18/09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Gerente de Arquitetura</a:t>
                      </a:r>
                      <a:endParaRPr lang="pt-BR" sz="1600" dirty="0"/>
                    </a:p>
                  </a:txBody>
                  <a:tcPr/>
                </a:tc>
              </a:tr>
              <a:tr h="5541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Protótipos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17/09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Gerente de Iteração como usuário</a:t>
                      </a:r>
                      <a:endParaRPr lang="pt-BR" sz="1600" dirty="0"/>
                    </a:p>
                  </a:txBody>
                  <a:tcPr/>
                </a:tc>
              </a:tr>
              <a:tr h="5541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Desenvolvimento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20/09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Prótitipos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Desenvolvedores</a:t>
                      </a:r>
                      <a:endParaRPr lang="pt-BR" sz="1600" dirty="0"/>
                    </a:p>
                  </a:txBody>
                  <a:tcPr/>
                </a:tc>
              </a:tr>
              <a:tr h="43443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20/09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Desenvolvimento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Desenvolvedores</a:t>
                      </a:r>
                    </a:p>
                  </a:txBody>
                  <a:tcPr/>
                </a:tc>
              </a:tr>
              <a:tr h="55415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Criar o protocolo de comunicação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18/09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 de Tecnologia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5929322" y="235743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929322" y="2928934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929322" y="3500438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929322" y="521495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929322" y="4643446"/>
            <a:ext cx="357190" cy="28575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929322" y="4071942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2071670" y="1071546"/>
            <a:ext cx="4000528" cy="3357586"/>
          </a:xfrm>
          <a:prstGeom prst="wedgeRoundRectCallout">
            <a:avLst>
              <a:gd name="adj1" fmla="val 46438"/>
              <a:gd name="adj2" fmla="val 6045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dirty="0" smtClean="0"/>
          </a:p>
          <a:p>
            <a:r>
              <a:rPr lang="pt-BR" sz="2000" b="1" dirty="0" smtClean="0"/>
              <a:t>Motivo: </a:t>
            </a:r>
            <a:r>
              <a:rPr lang="pt-BR" sz="2000" dirty="0" smtClean="0"/>
              <a:t>Perdeu-se muito tempo tentando integrar .NET com o banco </a:t>
            </a:r>
            <a:r>
              <a:rPr lang="pt-BR" sz="2000" dirty="0" err="1" smtClean="0"/>
              <a:t>MySQL</a:t>
            </a:r>
            <a:r>
              <a:rPr lang="pt-BR" sz="2000" dirty="0" smtClean="0"/>
              <a:t> . </a:t>
            </a:r>
          </a:p>
          <a:p>
            <a:endParaRPr lang="pt-BR" sz="2000" dirty="0" smtClean="0"/>
          </a:p>
          <a:p>
            <a:r>
              <a:rPr lang="pt-BR" sz="2000" b="1" dirty="0" smtClean="0"/>
              <a:t>Plano de Mitigação: </a:t>
            </a:r>
            <a:r>
              <a:rPr lang="pt-BR" sz="2000" dirty="0" smtClean="0"/>
              <a:t>A tarefa de teste foi realocada para a próxima iteração.Iremos  alocar mais uma pessoa para a tarefa.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Iteração 1 - Resultados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r>
              <a:rPr lang="pt-BR" dirty="0" smtClean="0"/>
              <a:t>Protótipo da interface do site </a:t>
            </a:r>
            <a:r>
              <a:rPr lang="pt-BR" dirty="0" err="1" smtClean="0"/>
              <a:t>mobile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Criação da página inicial do site mobile</a:t>
            </a:r>
          </a:p>
          <a:p>
            <a:endParaRPr lang="pt-BR" dirty="0"/>
          </a:p>
        </p:txBody>
      </p:sp>
      <p:pic>
        <p:nvPicPr>
          <p:cNvPr id="98306" name="Picture 2" descr="M:\public_html\arquivos\prototipoMobiClub(mobil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85860"/>
            <a:ext cx="3500462" cy="373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M:\public_html\arquivos\prototipoCada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470" y="2129705"/>
            <a:ext cx="7097796" cy="472829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Iteração 1 - Resultados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4354"/>
          </a:xfrm>
        </p:spPr>
        <p:txBody>
          <a:bodyPr/>
          <a:lstStyle/>
          <a:p>
            <a:r>
              <a:rPr lang="pt-BR" dirty="0" smtClean="0"/>
              <a:t>Protótipo da interface do site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99330" name="Picture 2" descr="M:\public_html\arquivos\prototipoMobi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29705"/>
            <a:ext cx="7114958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Iteração 1 - Resultados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571472" y="1571612"/>
            <a:ext cx="6929486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indent="-341313" defTabSz="912813"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Criação Inicial do site:</a:t>
            </a:r>
          </a:p>
          <a:p>
            <a:pPr marL="341313" indent="-341313" defTabSz="912813">
              <a:spcBef>
                <a:spcPts val="1000"/>
              </a:spcBef>
              <a:buFont typeface="Arial" pitchFamily="34" charset="0"/>
              <a:buChar char="•"/>
            </a:pPr>
            <a:endParaRPr kumimoji="0" lang="pt-B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96926" lvl="1" indent="-341313" defTabSz="912813">
              <a:spcBef>
                <a:spcPts val="1000"/>
              </a:spcBef>
              <a:buFont typeface="Arial" charset="0"/>
              <a:buBlip>
                <a:blip r:embed="rId3"/>
              </a:buBlip>
            </a:pPr>
            <a:r>
              <a:rPr lang="pt-BR" sz="2800" noProof="0" dirty="0" smtClean="0">
                <a:latin typeface="+mn-lt"/>
              </a:rPr>
              <a:t>Página </a:t>
            </a:r>
            <a:r>
              <a:rPr lang="pt-BR" sz="2800" noProof="0" dirty="0" smtClean="0">
                <a:latin typeface="+mn-lt"/>
                <a:hlinkClick r:id="rId4"/>
              </a:rPr>
              <a:t>inicial </a:t>
            </a:r>
            <a:r>
              <a:rPr lang="pt-BR" sz="2800" noProof="0" dirty="0" smtClean="0">
                <a:latin typeface="+mn-lt"/>
              </a:rPr>
              <a:t>do site</a:t>
            </a:r>
          </a:p>
          <a:p>
            <a:pPr marL="796926" lvl="1" indent="-341313" defTabSz="912813">
              <a:spcBef>
                <a:spcPts val="1000"/>
              </a:spcBef>
              <a:buFont typeface="Arial" charset="0"/>
              <a:buBlip>
                <a:blip r:embed="rId3"/>
              </a:buBlip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96926" lvl="1" indent="-341313" defTabSz="912813">
              <a:spcBef>
                <a:spcPts val="1000"/>
              </a:spcBef>
              <a:buFont typeface="Arial" charset="0"/>
              <a:buBlip>
                <a:blip r:embed="rId3"/>
              </a:buBlip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Página de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cadastro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site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281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Iteração 1 - Resultados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792"/>
          </a:xfrm>
        </p:spPr>
        <p:txBody>
          <a:bodyPr/>
          <a:lstStyle/>
          <a:p>
            <a:r>
              <a:rPr lang="pt-BR" dirty="0" smtClean="0"/>
              <a:t>Criação do banco de dados</a:t>
            </a:r>
          </a:p>
          <a:p>
            <a:pPr>
              <a:buNone/>
            </a:pPr>
            <a:endParaRPr lang="pt-BR" dirty="0" smtClean="0"/>
          </a:p>
        </p:txBody>
      </p:sp>
      <p:grpSp>
        <p:nvGrpSpPr>
          <p:cNvPr id="10" name="Grupo 9"/>
          <p:cNvGrpSpPr/>
          <p:nvPr/>
        </p:nvGrpSpPr>
        <p:grpSpPr>
          <a:xfrm>
            <a:off x="357158" y="3071810"/>
            <a:ext cx="8501122" cy="1500198"/>
            <a:chOff x="428596" y="3071810"/>
            <a:chExt cx="8358246" cy="1357322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428596" y="3071810"/>
              <a:ext cx="2214578" cy="1357322"/>
            </a:xfrm>
            <a:prstGeom prst="round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Cartão</a:t>
              </a:r>
              <a:endParaRPr lang="pt-BR" dirty="0"/>
            </a:p>
          </p:txBody>
        </p:sp>
        <p:sp>
          <p:nvSpPr>
            <p:cNvPr id="6" name="Retângulo de cantos arredondados 5"/>
            <p:cNvSpPr/>
            <p:nvPr/>
          </p:nvSpPr>
          <p:spPr>
            <a:xfrm>
              <a:off x="3428992" y="3071810"/>
              <a:ext cx="2214578" cy="1357322"/>
            </a:xfrm>
            <a:prstGeom prst="round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Cliente</a:t>
              </a:r>
              <a:endParaRPr lang="pt-BR" dirty="0"/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6500826" y="3071810"/>
              <a:ext cx="2286016" cy="1357322"/>
            </a:xfrm>
            <a:prstGeom prst="round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Estabelecimento</a:t>
              </a:r>
              <a:endParaRPr lang="pt-BR" dirty="0"/>
            </a:p>
          </p:txBody>
        </p:sp>
        <p:sp>
          <p:nvSpPr>
            <p:cNvPr id="8" name="Seta para a esquerda e para a direita 7"/>
            <p:cNvSpPr/>
            <p:nvPr/>
          </p:nvSpPr>
          <p:spPr>
            <a:xfrm>
              <a:off x="2395242" y="3357562"/>
              <a:ext cx="1285884" cy="928694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Possui</a:t>
              </a:r>
              <a:endParaRPr lang="pt-BR" dirty="0"/>
            </a:p>
          </p:txBody>
        </p:sp>
        <p:sp>
          <p:nvSpPr>
            <p:cNvPr id="9" name="Seta para a esquerda e para a direita 8"/>
            <p:cNvSpPr/>
            <p:nvPr/>
          </p:nvSpPr>
          <p:spPr>
            <a:xfrm>
              <a:off x="5429256" y="3357562"/>
              <a:ext cx="1285884" cy="928694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Visita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Iteração 1 - Resultados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8734"/>
          </a:xfrm>
        </p:spPr>
        <p:txBody>
          <a:bodyPr/>
          <a:lstStyle/>
          <a:p>
            <a:r>
              <a:rPr lang="pt-BR" dirty="0" smtClean="0"/>
              <a:t>Criar o protocolo de comunicação (</a:t>
            </a:r>
            <a:r>
              <a:rPr lang="pt-BR" dirty="0" err="1" smtClean="0"/>
              <a:t>Servidor-Boate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28728" y="3286125"/>
          <a:ext cx="6286545" cy="21171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5515"/>
                <a:gridCol w="2095515"/>
                <a:gridCol w="2095515"/>
              </a:tblGrid>
              <a:tr h="89938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Versão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Tipo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Tamanho</a:t>
                      </a:r>
                      <a:r>
                        <a:rPr lang="pt-BR" sz="2800" baseline="0" dirty="0" smtClean="0"/>
                        <a:t> do corpo (byte)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2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 1 byte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</a:t>
                      </a:r>
                      <a:r>
                        <a:rPr lang="pt-BR" b="1" baseline="0" dirty="0" smtClean="0"/>
                        <a:t> byte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 bytes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2395">
                <a:tc gridSpan="3"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r>
                        <a:rPr lang="pt-BR" b="1" dirty="0" smtClean="0"/>
                        <a:t>CORPO</a:t>
                      </a:r>
                      <a:r>
                        <a:rPr lang="pt-BR" b="1" baseline="0" dirty="0" smtClean="0"/>
                        <a:t> (N bytes)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Iteração 1 - Dificuldades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pt-BR" dirty="0" smtClean="0"/>
              <a:t>Comunicação banco </a:t>
            </a:r>
            <a:r>
              <a:rPr lang="pt-BR" dirty="0" err="1" smtClean="0"/>
              <a:t>MySql</a:t>
            </a:r>
            <a:r>
              <a:rPr lang="pt-BR" dirty="0" smtClean="0"/>
              <a:t> com a aplicação .NET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pt-BR" dirty="0" err="1" smtClean="0"/>
              <a:t>Versionamento</a:t>
            </a:r>
            <a:r>
              <a:rPr lang="pt-BR" dirty="0" smtClean="0"/>
              <a:t> do código.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pt-BR" dirty="0" smtClean="0"/>
              <a:t>Utilização de CSS e </a:t>
            </a:r>
            <a:r>
              <a:rPr lang="pt-BR" dirty="0" err="1" smtClean="0"/>
              <a:t>Jquery</a:t>
            </a:r>
            <a:r>
              <a:rPr lang="pt-BR" dirty="0" smtClean="0"/>
              <a:t>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pt-BR" dirty="0" smtClean="0"/>
              <a:t>Conciliação de horários dos membros do grupo.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1857364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Onde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8195" name="Picture 3" descr="E:\Fotos\Jorge-f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3143272" cy="209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E:\Fotos\GD7775933@BULAWAYO,-ZIMBABWE----9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929066"/>
            <a:ext cx="3624126" cy="243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E:\Fotos\que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285750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2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Próxima Iteração</a:t>
            </a:r>
            <a:endParaRPr lang="pt-BR" sz="5000" b="1" dirty="0">
              <a:latin typeface="Myriad Pro Ligh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57158" y="1643050"/>
          <a:ext cx="8429684" cy="423773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5298659"/>
                <a:gridCol w="3131025"/>
              </a:tblGrid>
              <a:tr h="58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/>
                        <a:t>Tarefas</a:t>
                      </a:r>
                      <a:endParaRPr lang="pt-BR" sz="2400" b="1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/>
                        <a:t>Responsáveis</a:t>
                      </a:r>
                      <a:endParaRPr lang="pt-BR" sz="2400" b="1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Testes das</a:t>
                      </a:r>
                      <a:r>
                        <a:rPr lang="pt-BR" sz="1800" b="0" i="0" u="none" strike="noStrike" baseline="0" dirty="0" smtClean="0">
                          <a:solidFill>
                            <a:srgbClr val="010000"/>
                          </a:solidFill>
                          <a:latin typeface="+mn-lt"/>
                        </a:rPr>
                        <a:t> funcionalidades desenvolvidas na </a:t>
                      </a:r>
                      <a:r>
                        <a:rPr lang="pt-BR" sz="1800" b="0" i="0" u="none" strike="noStrike" baseline="0" smtClean="0">
                          <a:solidFill>
                            <a:srgbClr val="010000"/>
                          </a:solidFill>
                          <a:latin typeface="+mn-lt"/>
                        </a:rPr>
                        <a:t>1ª Iteração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Desenvolvedores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29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Criação do plano de iteração 2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098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Atualização da documento de arquitetura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Arquiteto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2743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Criar página do usuário depois de </a:t>
                      </a:r>
                      <a:r>
                        <a:rPr lang="pt-BR" sz="1800" u="none" strike="noStrike" dirty="0" err="1" smtClean="0"/>
                        <a:t>logado</a:t>
                      </a:r>
                      <a:r>
                        <a:rPr lang="pt-BR" sz="1800" u="none" strike="noStrike" dirty="0" smtClean="0"/>
                        <a:t>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Desenvolvedores</a:t>
                      </a:r>
                      <a:r>
                        <a:rPr lang="pt-BR" sz="1800" u="none" strike="noStrike" dirty="0"/>
                        <a:t> 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539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Requisito de editar </a:t>
                      </a:r>
                      <a:r>
                        <a:rPr lang="pt-BR" sz="1800" u="none" strike="noStrike" dirty="0" smtClean="0"/>
                        <a:t>informações.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 </a:t>
                      </a:r>
                      <a:r>
                        <a:rPr lang="pt-BR" sz="1800" u="none" strike="noStrike" dirty="0" smtClean="0"/>
                        <a:t>Desenvolvedores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569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Requisito de fechar conta do </a:t>
                      </a:r>
                      <a:r>
                        <a:rPr lang="pt-BR" sz="1800" u="none" strike="noStrike" dirty="0" smtClean="0"/>
                        <a:t>sistema.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Desenvolvedores</a:t>
                      </a:r>
                      <a:r>
                        <a:rPr lang="pt-BR" sz="1800" u="none" strike="noStrike" dirty="0"/>
                        <a:t> 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40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Transação pelo cartão.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Tecnologia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Envio de SMS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Tecnologia</a:t>
                      </a:r>
                      <a:r>
                        <a:rPr lang="pt-BR" sz="1800" u="none" strike="noStrike" dirty="0"/>
                        <a:t> 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428750" y="1143000"/>
            <a:ext cx="6643688" cy="4857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0" b="1" dirty="0">
                <a:solidFill>
                  <a:schemeClr val="bg1"/>
                </a:solidFill>
                <a:latin typeface="Berlin Sans FB Demi" pitchFamily="34" charset="0"/>
                <a:ea typeface="+mj-ea"/>
                <a:cs typeface="Aharoni" pitchFamily="2" charset="-79"/>
              </a:rPr>
              <a:t>?</a:t>
            </a:r>
          </a:p>
        </p:txBody>
      </p:sp>
      <p:sp>
        <p:nvSpPr>
          <p:cNvPr id="75783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Dúvidas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6" name="Imagem 10" descr="Maraca DEFINITI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244312"/>
            <a:ext cx="3357586" cy="141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982" y="5715016"/>
            <a:ext cx="15670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143644"/>
            <a:ext cx="914584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929330"/>
            <a:ext cx="1214446" cy="3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929586" y="6143644"/>
            <a:ext cx="1119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Imagem 46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72008"/>
            <a:ext cx="278193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142844" y="-142900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Boates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7170" name="Picture 2" descr="E:\Fotos\ibiza_p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6286544" cy="368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</a:t>
            </a:r>
            <a:r>
              <a:rPr lang="pt-BR" sz="5000" smtClean="0">
                <a:latin typeface="Myriad Pro Light"/>
              </a:rPr>
              <a:t> </a:t>
            </a:r>
            <a:r>
              <a:rPr lang="pt-BR" sz="5000" b="1" smtClean="0">
                <a:latin typeface="Myriad Pro Light"/>
              </a:rPr>
              <a:t>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048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247775" y="2292350"/>
            <a:ext cx="1466850" cy="1025525"/>
            <a:chOff x="1248487" y="2121505"/>
            <a:chExt cx="1709521" cy="1195607"/>
          </a:xfrm>
        </p:grpSpPr>
        <p:sp>
          <p:nvSpPr>
            <p:cNvPr id="27" name="Texto explicativo em forma de nuvem 26"/>
            <p:cNvSpPr/>
            <p:nvPr/>
          </p:nvSpPr>
          <p:spPr bwMode="auto">
            <a:xfrm>
              <a:off x="1248487" y="2121505"/>
              <a:ext cx="1709521" cy="1195607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541948" y="2531301"/>
              <a:ext cx="111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20509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42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3000364" y="4357694"/>
            <a:ext cx="142876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MOBINIGHT</a:t>
            </a:r>
            <a:endParaRPr lang="pt-BR" sz="1600" b="1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3214688" y="3643313"/>
            <a:ext cx="958850" cy="1446212"/>
            <a:chOff x="5286380" y="2143116"/>
            <a:chExt cx="958493" cy="1446550"/>
          </a:xfrm>
        </p:grpSpPr>
        <p:sp>
          <p:nvSpPr>
            <p:cNvPr id="61" name="Retângulo 60"/>
            <p:cNvSpPr/>
            <p:nvPr/>
          </p:nvSpPr>
          <p:spPr>
            <a:xfrm>
              <a:off x="5286380" y="278605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57818" y="2143116"/>
              <a:ext cx="78581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714612" y="6286520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64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8574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5857884" y="64172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grpSp>
        <p:nvGrpSpPr>
          <p:cNvPr id="74" name="Grupo 73"/>
          <p:cNvGrpSpPr>
            <a:grpSpLocks/>
          </p:cNvGrpSpPr>
          <p:nvPr/>
        </p:nvGrpSpPr>
        <p:grpSpPr bwMode="auto">
          <a:xfrm>
            <a:off x="4429125" y="2357438"/>
            <a:ext cx="1357313" cy="628650"/>
            <a:chOff x="4429124" y="2357430"/>
            <a:chExt cx="1357322" cy="628742"/>
          </a:xfrm>
        </p:grpSpPr>
        <p:pic>
          <p:nvPicPr>
            <p:cNvPr id="2256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2357430"/>
              <a:ext cx="571504" cy="54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1129" y="2357430"/>
              <a:ext cx="428628" cy="55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48319" y="2571744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4" y="2643182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86313" y="2143125"/>
            <a:ext cx="768350" cy="1092200"/>
            <a:chOff x="4786314" y="2143116"/>
            <a:chExt cx="767749" cy="1092607"/>
          </a:xfrm>
        </p:grpSpPr>
        <p:pic>
          <p:nvPicPr>
            <p:cNvPr id="22561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2428868"/>
              <a:ext cx="500066" cy="5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tângulo 76"/>
            <p:cNvSpPr/>
            <p:nvPr/>
          </p:nvSpPr>
          <p:spPr>
            <a:xfrm>
              <a:off x="4786314" y="2143116"/>
              <a:ext cx="767749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!</a:t>
              </a:r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9" name="Grupo 88"/>
          <p:cNvGrpSpPr>
            <a:grpSpLocks/>
          </p:cNvGrpSpPr>
          <p:nvPr/>
        </p:nvGrpSpPr>
        <p:grpSpPr bwMode="auto">
          <a:xfrm>
            <a:off x="1785938" y="3714750"/>
            <a:ext cx="2571750" cy="2286000"/>
            <a:chOff x="1785918" y="3714752"/>
            <a:chExt cx="2571762" cy="2286011"/>
          </a:xfrm>
        </p:grpSpPr>
        <p:sp>
          <p:nvSpPr>
            <p:cNvPr id="87" name="Texto explicativo em forma de nuvem 86"/>
            <p:cNvSpPr/>
            <p:nvPr/>
          </p:nvSpPr>
          <p:spPr bwMode="auto">
            <a:xfrm>
              <a:off x="3500426" y="5286385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8" name="Texto explicativo em forma de nuvem 87"/>
            <p:cNvSpPr/>
            <p:nvPr/>
          </p:nvSpPr>
          <p:spPr bwMode="auto">
            <a:xfrm>
              <a:off x="1785918" y="3714752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22558" name="Grupo 85"/>
            <p:cNvGrpSpPr>
              <a:grpSpLocks/>
            </p:cNvGrpSpPr>
            <p:nvPr/>
          </p:nvGrpSpPr>
          <p:grpSpPr bwMode="auto">
            <a:xfrm>
              <a:off x="1857356" y="3929066"/>
              <a:ext cx="2492289" cy="1910190"/>
              <a:chOff x="2071670" y="3929066"/>
              <a:chExt cx="2492289" cy="1910190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786182" y="5500702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2071670" y="3929066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90" name="Retângulo de cantos arredondados 89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2071670" y="23574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786182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71538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857356" y="32146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5214942" y="407194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2621 -0.2400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354 -0.0613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46 0.24116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6 L 0.7651 0.04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475 0.35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3021 0.1736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122 -0.2238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4 -0.40949 " pathEditMode="relative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</TotalTime>
  <Words>1662</Words>
  <Application>Microsoft Office PowerPoint</Application>
  <PresentationFormat>Apresentação na tela (4:3)</PresentationFormat>
  <Paragraphs>524</Paragraphs>
  <Slides>61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Tema do Office</vt:lpstr>
      <vt:lpstr>Slide 1</vt:lpstr>
      <vt:lpstr>Slide 2</vt:lpstr>
      <vt:lpstr> Roteiro</vt:lpstr>
      <vt:lpstr>Breve História das Formas de Pagamento</vt:lpstr>
      <vt:lpstr>Slide 5</vt:lpstr>
      <vt:lpstr>Slide 6</vt:lpstr>
      <vt:lpstr>Slide 7</vt:lpstr>
      <vt:lpstr> Cenário Atual</vt:lpstr>
      <vt:lpstr> Cenário Atual</vt:lpstr>
      <vt:lpstr> Cenário Atual</vt:lpstr>
      <vt:lpstr> Cenário Atual</vt:lpstr>
      <vt:lpstr> Cenário Atual</vt:lpstr>
      <vt:lpstr> Cenário Atual</vt:lpstr>
      <vt:lpstr>Slide 14</vt:lpstr>
      <vt:lpstr>Slide 15</vt:lpstr>
      <vt:lpstr>Slide 16</vt:lpstr>
      <vt:lpstr> Questionário e Entrevista</vt:lpstr>
      <vt:lpstr> Resultados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Funcionamento</vt:lpstr>
      <vt:lpstr>Slide 41</vt:lpstr>
      <vt:lpstr>Slide 42</vt:lpstr>
      <vt:lpstr> Dados Estatísticos</vt:lpstr>
      <vt:lpstr> Dados Estatísticos</vt:lpstr>
      <vt:lpstr> Modelo de Negócio</vt:lpstr>
      <vt:lpstr>Andamento</vt:lpstr>
      <vt:lpstr>Slide 47</vt:lpstr>
      <vt:lpstr>Elaboração - Resultados</vt:lpstr>
      <vt:lpstr>Elaboração - Resultados</vt:lpstr>
      <vt:lpstr>Elaboração - Resultados</vt:lpstr>
      <vt:lpstr>Elaboração - Dificuldades</vt:lpstr>
      <vt:lpstr>Elaboração – Pontos Positivos</vt:lpstr>
      <vt:lpstr>Iteração 1</vt:lpstr>
      <vt:lpstr>Iteração 1 - Resultados</vt:lpstr>
      <vt:lpstr>Iteração 1 - Resultados</vt:lpstr>
      <vt:lpstr>Iteração 1 - Resultados</vt:lpstr>
      <vt:lpstr>Iteração 1 - Resultados</vt:lpstr>
      <vt:lpstr>Iteração 1 - Resultados</vt:lpstr>
      <vt:lpstr>Iteração 1 - Dificuldades</vt:lpstr>
      <vt:lpstr>Próxima Iteração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Tiago</cp:lastModifiedBy>
  <cp:revision>323</cp:revision>
  <dcterms:created xsi:type="dcterms:W3CDTF">2008-03-12T12:45:45Z</dcterms:created>
  <dcterms:modified xsi:type="dcterms:W3CDTF">2009-09-21T11:01:02Z</dcterms:modified>
</cp:coreProperties>
</file>