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activeX/activeX1.xml" ContentType="application/vnd.ms-office.activeX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package" ContentType="application/vnd.openxmlformats-officedocument.package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3"/>
  </p:notesMasterIdLst>
  <p:handoutMasterIdLst>
    <p:handoutMasterId r:id="rId54"/>
  </p:handoutMasterIdLst>
  <p:sldIdLst>
    <p:sldId id="434" r:id="rId2"/>
    <p:sldId id="426" r:id="rId3"/>
    <p:sldId id="285" r:id="rId4"/>
    <p:sldId id="415" r:id="rId5"/>
    <p:sldId id="416" r:id="rId6"/>
    <p:sldId id="346" r:id="rId7"/>
    <p:sldId id="291" r:id="rId8"/>
    <p:sldId id="306" r:id="rId9"/>
    <p:sldId id="307" r:id="rId10"/>
    <p:sldId id="309" r:id="rId11"/>
    <p:sldId id="311" r:id="rId12"/>
    <p:sldId id="312" r:id="rId13"/>
    <p:sldId id="396" r:id="rId14"/>
    <p:sldId id="427" r:id="rId15"/>
    <p:sldId id="428" r:id="rId16"/>
    <p:sldId id="429" r:id="rId17"/>
    <p:sldId id="436" r:id="rId18"/>
    <p:sldId id="437" r:id="rId19"/>
    <p:sldId id="438" r:id="rId20"/>
    <p:sldId id="433" r:id="rId21"/>
    <p:sldId id="293" r:id="rId22"/>
    <p:sldId id="342" r:id="rId23"/>
    <p:sldId id="329" r:id="rId24"/>
    <p:sldId id="348" r:id="rId25"/>
    <p:sldId id="292" r:id="rId26"/>
    <p:sldId id="450" r:id="rId27"/>
    <p:sldId id="349" r:id="rId28"/>
    <p:sldId id="294" r:id="rId29"/>
    <p:sldId id="338" r:id="rId30"/>
    <p:sldId id="421" r:id="rId31"/>
    <p:sldId id="326" r:id="rId32"/>
    <p:sldId id="439" r:id="rId33"/>
    <p:sldId id="440" r:id="rId34"/>
    <p:sldId id="315" r:id="rId35"/>
    <p:sldId id="316" r:id="rId36"/>
    <p:sldId id="398" r:id="rId37"/>
    <p:sldId id="422" r:id="rId38"/>
    <p:sldId id="410" r:id="rId39"/>
    <p:sldId id="423" r:id="rId40"/>
    <p:sldId id="413" r:id="rId41"/>
    <p:sldId id="319" r:id="rId42"/>
    <p:sldId id="453" r:id="rId43"/>
    <p:sldId id="327" r:id="rId44"/>
    <p:sldId id="435" r:id="rId45"/>
    <p:sldId id="391" r:id="rId46"/>
    <p:sldId id="451" r:id="rId47"/>
    <p:sldId id="441" r:id="rId48"/>
    <p:sldId id="394" r:id="rId49"/>
    <p:sldId id="395" r:id="rId50"/>
    <p:sldId id="401" r:id="rId51"/>
    <p:sldId id="442" r:id="rId52"/>
  </p:sldIdLst>
  <p:sldSz cx="9144000" cy="6858000" type="screen4x3"/>
  <p:notesSz cx="6718300" cy="9855200"/>
  <p:custDataLst>
    <p:tags r:id="rId55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A7A1A"/>
    <a:srgbClr val="FFA015"/>
    <a:srgbClr val="009ED6"/>
    <a:srgbClr val="0B4755"/>
    <a:srgbClr val="CC0000"/>
    <a:srgbClr val="77CA24"/>
    <a:srgbClr val="41BAD7"/>
    <a:srgbClr val="D802EE"/>
    <a:srgbClr val="85CB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8" autoAdjust="0"/>
    <p:restoredTop sz="80244" autoAdjust="0"/>
  </p:normalViewPr>
  <p:slideViewPr>
    <p:cSldViewPr>
      <p:cViewPr>
        <p:scale>
          <a:sx n="60" d="100"/>
          <a:sy n="60" d="100"/>
        </p:scale>
        <p:origin x="-36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5403"/>
  <ax:ocxPr ax:name="_cy" ax:value="13401"/>
  <ax:ocxPr ax:name="FlashVars" ax:value=""/>
  <ax:ocxPr ax:name="Movie" ax:value="simulador.swf"/>
  <ax:ocxPr ax:name="Src" ax:value="simulador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715535662891608E-2"/>
          <c:y val="0"/>
          <c:w val="0.6750437042276406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CC0000"/>
              </a:solidFill>
            </c:spPr>
          </c:dPt>
          <c:dPt>
            <c:idx val="2"/>
            <c:explosion val="18"/>
            <c:spPr>
              <a:solidFill>
                <a:srgbClr val="77CA24"/>
              </a:solidFill>
              <a:ln>
                <a:solidFill>
                  <a:schemeClr val="accent2"/>
                </a:solidFill>
              </a:ln>
            </c:spPr>
          </c:dPt>
          <c:dPt>
            <c:idx val="3"/>
            <c:explosion val="13"/>
            <c:spPr>
              <a:solidFill>
                <a:srgbClr val="009ED6"/>
              </a:solidFill>
            </c:spPr>
          </c:dPt>
          <c:cat>
            <c:strRef>
              <c:f>Plan1!$A$2:$A$5</c:f>
              <c:strCache>
                <c:ptCount val="4"/>
                <c:pt idx="0">
                  <c:v>Não enfrento filas</c:v>
                </c:pt>
                <c:pt idx="1">
                  <c:v>Menos de 10 min</c:v>
                </c:pt>
                <c:pt idx="2">
                  <c:v>Entre 10 e 30 min</c:v>
                </c:pt>
                <c:pt idx="3">
                  <c:v>Mais de 30 min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</c:v>
                </c:pt>
                <c:pt idx="1">
                  <c:v>26</c:v>
                </c:pt>
                <c:pt idx="2">
                  <c:v>49</c:v>
                </c:pt>
                <c:pt idx="3">
                  <c:v>19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69373640505540268"/>
          <c:y val="0.2728475156795524"/>
          <c:w val="0.302398887694659"/>
          <c:h val="0.45430464643079815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solidFill>
                <a:srgbClr val="77CA24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20"/>
      <c:perspective val="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solidFill>
                <a:srgbClr val="77CA2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CC0000"/>
              </a:solidFill>
            </c:spPr>
          </c:dPt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5.6440972692840784E-2"/>
          <c:y val="7.3470125472849354E-2"/>
          <c:w val="0.69728421549409991"/>
          <c:h val="0.72159424955905815"/>
        </c:manualLayout>
      </c:layout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spPr>
            <a:ln w="38100"/>
          </c:spP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mobiCLUB!$B$2:$G$2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 w="41275">
              <a:solidFill>
                <a:schemeClr val="bg1">
                  <a:lumMod val="65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mobiCLUB!$B$3:$G$3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spPr>
            <a:ln w="38100"/>
          </c:spP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mobiCLUB!$B$4:$G$4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marker val="1"/>
        <c:axId val="70132480"/>
        <c:axId val="70134016"/>
      </c:lineChart>
      <c:catAx>
        <c:axId val="70132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0" kern="1200" baseline="0">
                <a:latin typeface="+mn-lt"/>
              </a:defRPr>
            </a:pPr>
            <a:endParaRPr lang="pt-BR"/>
          </a:p>
        </c:txPr>
        <c:crossAx val="70134016"/>
        <c:crosses val="autoZero"/>
        <c:auto val="1"/>
        <c:lblAlgn val="ctr"/>
        <c:lblOffset val="100"/>
      </c:catAx>
      <c:valAx>
        <c:axId val="70134016"/>
        <c:scaling>
          <c:orientation val="minMax"/>
        </c:scaling>
        <c:axPos val="l"/>
        <c:majorGridlines/>
        <c:numFmt formatCode="General" sourceLinked="1"/>
        <c:tickLblPos val="nextTo"/>
        <c:crossAx val="70132480"/>
        <c:crosses val="autoZero"/>
        <c:crossBetween val="between"/>
      </c:valAx>
      <c:spPr>
        <a:solidFill>
          <a:prstClr val="white"/>
        </a:solidFill>
        <a:ln w="60325" cap="rnd" cmpd="sng">
          <a:noFill/>
          <a:prstDash val="solid"/>
          <a:round/>
        </a:ln>
        <a:effectLst>
          <a:outerShdw blurRad="342900" dist="12700" dir="13500000" sx="102000" sy="102000" algn="br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77683577531597114"/>
          <c:y val="0.32394729778022291"/>
          <c:w val="0.20729426309242999"/>
          <c:h val="0.35380659164755057"/>
        </c:manualLayout>
      </c:layout>
      <c:txPr>
        <a:bodyPr/>
        <a:lstStyle/>
        <a:p>
          <a:pPr>
            <a:defRPr sz="1400" b="1" i="0" baseline="0">
              <a:latin typeface="+mn-lt"/>
            </a:defRPr>
          </a:pPr>
          <a:endParaRPr lang="pt-BR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5.7664289140279802E-2"/>
          <c:y val="6.1679735198030786E-2"/>
          <c:w val="0.66986167743213398"/>
          <c:h val="0.61419627993720216"/>
        </c:manualLayout>
      </c:layout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spPr>
            <a:ln w="41275"/>
          </c:spP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mobiCLUB!$B$2:$G$2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 w="412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mobiCLUB!$B$3:$G$3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spPr>
            <a:ln w="41275"/>
          </c:spP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mobiCLUB!$B$4:$G$4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mobiCLUB!$A$5</c:f>
              <c:strCache>
                <c:ptCount val="1"/>
                <c:pt idx="0">
                  <c:v>mobiCLUB</c:v>
                </c:pt>
              </c:strCache>
            </c:strRef>
          </c:tx>
          <c:spPr>
            <a:ln w="53975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</c:spPr>
          </c:marke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mobiCLUB!$B$5:$G$5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marker val="1"/>
        <c:axId val="81027840"/>
        <c:axId val="81029760"/>
      </c:lineChart>
      <c:catAx>
        <c:axId val="81027840"/>
        <c:scaling>
          <c:orientation val="minMax"/>
        </c:scaling>
        <c:axPos val="b"/>
        <c:tickLblPos val="nextTo"/>
        <c:crossAx val="81029760"/>
        <c:crosses val="autoZero"/>
        <c:auto val="1"/>
        <c:lblAlgn val="ctr"/>
        <c:lblOffset val="100"/>
      </c:catAx>
      <c:valAx>
        <c:axId val="81029760"/>
        <c:scaling>
          <c:orientation val="minMax"/>
        </c:scaling>
        <c:axPos val="l"/>
        <c:majorGridlines/>
        <c:numFmt formatCode="General" sourceLinked="1"/>
        <c:tickLblPos val="nextTo"/>
        <c:crossAx val="81027840"/>
        <c:crosses val="autoZero"/>
        <c:crossBetween val="between"/>
      </c:valAx>
      <c:spPr>
        <a:solidFill>
          <a:schemeClr val="bg1"/>
        </a:solidFill>
        <a:effectLst>
          <a:outerShdw blurRad="342900" dist="12700" dir="13500000" sx="102000" sy="102000" algn="br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74410463769195778"/>
          <c:y val="0.29168466685474542"/>
          <c:w val="0.24707999701064254"/>
          <c:h val="0.41389564269824081"/>
        </c:manualLayout>
      </c:layout>
      <c:txPr>
        <a:bodyPr/>
        <a:lstStyle/>
        <a:p>
          <a:pPr>
            <a:defRPr sz="1400" baseline="0"/>
          </a:pPr>
          <a:endParaRPr lang="pt-BR"/>
        </a:p>
      </c:txPr>
    </c:legend>
    <c:plotVisOnly val="1"/>
  </c:chart>
  <c:txPr>
    <a:bodyPr/>
    <a:lstStyle/>
    <a:p>
      <a:pPr>
        <a:defRPr sz="1200" b="1" i="0" baseline="0"/>
      </a:pPr>
      <a:endParaRPr lang="pt-BR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ctr"/>
          <a:r>
            <a:rPr lang="en-US" sz="2200" b="1" dirty="0" err="1" smtClean="0">
              <a:latin typeface="+mn-lt"/>
            </a:rPr>
            <a:t>Troca</a:t>
          </a:r>
          <a:endParaRPr lang="en-US" sz="2200" b="1" dirty="0" smtClean="0">
            <a:latin typeface="+mn-lt"/>
          </a:endParaRPr>
        </a:p>
        <a:p>
          <a:pPr algn="ctr"/>
          <a:r>
            <a:rPr lang="en-US" sz="2200" b="1" dirty="0" smtClean="0">
              <a:latin typeface="+mn-lt"/>
            </a:rPr>
            <a:t>(9000 </a:t>
          </a:r>
          <a:r>
            <a:rPr lang="en-US" sz="2200" b="1" dirty="0" err="1" smtClean="0">
              <a:latin typeface="+mn-lt"/>
            </a:rPr>
            <a:t>a.C</a:t>
          </a:r>
          <a:r>
            <a:rPr lang="en-US" sz="2200" b="1" dirty="0" smtClean="0">
              <a:latin typeface="+mn-lt"/>
            </a:rPr>
            <a:t>)</a:t>
          </a:r>
          <a:endParaRPr lang="en-US" sz="2200" b="1" dirty="0">
            <a:latin typeface="+mn-lt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ctr"/>
          <a:r>
            <a:rPr lang="en-US" sz="2200" b="1" dirty="0" err="1" smtClean="0">
              <a:latin typeface="Corbel" pitchFamily="34" charset="0"/>
            </a:rPr>
            <a:t>Moeda</a:t>
          </a:r>
          <a:r>
            <a:rPr lang="en-US" sz="2200" b="1" dirty="0" smtClean="0">
              <a:latin typeface="Corbel" pitchFamily="34" charset="0"/>
            </a:rPr>
            <a:t> </a:t>
          </a:r>
        </a:p>
        <a:p>
          <a:pPr algn="ctr"/>
          <a:r>
            <a:rPr lang="en-US" sz="2200" b="1" dirty="0" smtClean="0">
              <a:latin typeface="Corbel" pitchFamily="34" charset="0"/>
            </a:rPr>
            <a:t>(1000 </a:t>
          </a:r>
          <a:r>
            <a:rPr lang="en-US" sz="2200" b="1" dirty="0" err="1" smtClean="0">
              <a:latin typeface="Corbel" pitchFamily="34" charset="0"/>
            </a:rPr>
            <a:t>a.C</a:t>
          </a:r>
          <a:r>
            <a:rPr lang="en-US" sz="2200" b="1" dirty="0" smtClean="0">
              <a:latin typeface="Corbel" pitchFamily="34" charset="0"/>
            </a:rPr>
            <a:t>)</a:t>
          </a:r>
          <a:endParaRPr lang="en-US" sz="2200" b="1" dirty="0"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ctr"/>
          <a:r>
            <a:rPr lang="en-US" sz="2200" b="1" dirty="0" err="1" smtClean="0">
              <a:latin typeface="Corbel" pitchFamily="34" charset="0"/>
            </a:rPr>
            <a:t>Papel</a:t>
          </a:r>
          <a:r>
            <a:rPr lang="en-US" sz="2200" b="1" dirty="0" smtClean="0">
              <a:latin typeface="Corbel" pitchFamily="34" charset="0"/>
            </a:rPr>
            <a:t> </a:t>
          </a:r>
          <a:r>
            <a:rPr lang="en-US" sz="2200" b="1" dirty="0" err="1" smtClean="0">
              <a:latin typeface="Corbel" pitchFamily="34" charset="0"/>
            </a:rPr>
            <a:t>Moeda</a:t>
          </a:r>
          <a:r>
            <a:rPr lang="en-US" sz="2200" b="1" dirty="0" smtClean="0">
              <a:latin typeface="Corbel" pitchFamily="34" charset="0"/>
            </a:rPr>
            <a:t> (900 </a:t>
          </a:r>
          <a:r>
            <a:rPr lang="en-US" sz="2200" b="1" dirty="0" err="1" smtClean="0">
              <a:latin typeface="Corbel" pitchFamily="34" charset="0"/>
            </a:rPr>
            <a:t>d.C</a:t>
          </a:r>
          <a:r>
            <a:rPr lang="en-US" sz="2200" b="1" dirty="0" smtClean="0">
              <a:latin typeface="Corbel" pitchFamily="34" charset="0"/>
            </a:rPr>
            <a:t>)</a:t>
          </a:r>
          <a:endParaRPr lang="en-US" sz="2200" b="1" dirty="0"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ctr"/>
          <a:r>
            <a:rPr lang="en-US" sz="2400" b="1" dirty="0" err="1" smtClean="0">
              <a:latin typeface="+mn-lt"/>
            </a:rPr>
            <a:t>Cartão</a:t>
          </a:r>
          <a:r>
            <a:rPr lang="en-US" sz="2400" b="1" dirty="0" smtClean="0">
              <a:latin typeface="+mn-lt"/>
            </a:rPr>
            <a:t>  de</a:t>
          </a:r>
        </a:p>
        <a:p>
          <a:pPr algn="ctr"/>
          <a:r>
            <a:rPr lang="en-US" sz="2400" b="1" dirty="0" smtClean="0">
              <a:latin typeface="+mn-lt"/>
            </a:rPr>
            <a:t> </a:t>
          </a:r>
          <a:r>
            <a:rPr lang="en-US" sz="2400" b="1" dirty="0" err="1" smtClean="0">
              <a:latin typeface="+mn-lt"/>
            </a:rPr>
            <a:t>Crédito</a:t>
          </a:r>
          <a:r>
            <a:rPr lang="en-US" sz="2400" b="1" dirty="0" smtClean="0">
              <a:latin typeface="+mn-lt"/>
            </a:rPr>
            <a:t> (1950 </a:t>
          </a:r>
          <a:r>
            <a:rPr lang="en-US" sz="2400" b="1" dirty="0" err="1" smtClean="0">
              <a:latin typeface="+mn-lt"/>
            </a:rPr>
            <a:t>d.C</a:t>
          </a:r>
          <a:r>
            <a:rPr lang="en-US" sz="2400" b="1" dirty="0" smtClean="0">
              <a:latin typeface="+mn-lt"/>
            </a:rPr>
            <a:t>)</a:t>
          </a:r>
          <a:endParaRPr lang="en-US" sz="2400" b="1" dirty="0">
            <a:latin typeface="+mn-lt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noFill/>
        <a:ln>
          <a:noFill/>
        </a:ln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4"/>
      <dgm:spPr/>
    </dgm:pt>
    <dgm:pt modelId="{C43EB61A-2E04-409F-8F87-79F190ED3CE0}" type="pres">
      <dgm:prSet presAssocID="{476E4177-EF8D-419E-AB8A-93E66CC82482}" presName="imagNode" presStyleLbl="fgImgPlace1" presStyleIdx="0" presStyleCnt="4" custScaleX="76396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4"/>
      <dgm:spPr/>
    </dgm:pt>
    <dgm:pt modelId="{BF646D7A-C7D0-4489-A68F-61F32B7DB0C6}" type="pres">
      <dgm:prSet presAssocID="{5DD0A7D4-5781-4819-AF33-C5CE25A2D297}" presName="imagNode" presStyleLbl="fgImgPlace1" presStyleIdx="1" presStyleCnt="4" custScaleX="82681" custScaleY="82681"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4"/>
      <dgm:spPr/>
    </dgm:pt>
    <dgm:pt modelId="{41BC1ABA-1F87-4B1E-94EC-41724CD12655}" type="pres">
      <dgm:prSet presAssocID="{77AF15ED-F058-4A0B-B979-9880C6062DF0}" presName="imagNode" presStyleLbl="fgImgPlace1" presStyleIdx="2" presStyleCnt="4" custScaleY="139109" custLinFactNeighborX="670" custLinFactNeighborY="3053"/>
      <dgm:spPr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4"/>
      <dgm:spPr/>
    </dgm:pt>
    <dgm:pt modelId="{D88C7409-AB93-4FE3-A61D-F51EE8A4B008}" type="pres">
      <dgm:prSet presAssocID="{5DF8D196-4D3D-4940-9F32-682169997D7A}" presName="imagNode" presStyleLbl="fgImgPlace1" presStyleIdx="3" presStyleCnt="4"/>
      <dgm:spPr>
        <a:blipFill dpi="0" rotWithShape="0">
          <a:blip xmlns:r="http://schemas.openxmlformats.org/officeDocument/2006/relationships"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AFA194A-599F-474C-8CEF-8C67CA34B19A}" type="presOf" srcId="{AA690160-D328-4B69-A035-90D3C82FA0A6}" destId="{9E4DC8AD-1AC7-4E53-B32C-25202AFDB195}" srcOrd="0" destOrd="0" presId="urn:microsoft.com/office/officeart/2005/8/layout/pList2"/>
    <dgm:cxn modelId="{89FB6B87-AC5D-4477-937D-1D3167FB1D89}" type="presOf" srcId="{FD53903F-8A86-4D24-917A-36748269F973}" destId="{CAAEED2F-AC44-4514-84C2-160FDC42F579}" srcOrd="0" destOrd="0" presId="urn:microsoft.com/office/officeart/2005/8/layout/pList2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85D704A5-528C-47A3-A12D-C3CC6DF8C505}" type="presOf" srcId="{5DF8D196-4D3D-4940-9F32-682169997D7A}" destId="{87B5BDBA-3C7A-41F1-8C33-F13937A84B36}" srcOrd="0" destOrd="0" presId="urn:microsoft.com/office/officeart/2005/8/layout/pList2"/>
    <dgm:cxn modelId="{B3E55985-4166-4D87-99EB-54B44559AE1F}" type="presOf" srcId="{5DD0A7D4-5781-4819-AF33-C5CE25A2D297}" destId="{E4B0666F-2CF1-4C21-A251-46E6EBFF7C1D}" srcOrd="0" destOrd="0" presId="urn:microsoft.com/office/officeart/2005/8/layout/pList2"/>
    <dgm:cxn modelId="{DAF6DAA9-A317-4F11-806F-B0BF1A0B9A53}" type="presOf" srcId="{E3B236AA-E864-46E4-BC91-F2D73633FEA4}" destId="{A9D6457D-CBBF-4A28-8C38-C3F75EA43CF1}" srcOrd="0" destOrd="0" presId="urn:microsoft.com/office/officeart/2005/8/layout/pList2"/>
    <dgm:cxn modelId="{DD02BE7A-0A7C-4053-AE41-310FD0DCBA82}" type="presOf" srcId="{77AF15ED-F058-4A0B-B979-9880C6062DF0}" destId="{5284ED54-4761-44DA-8086-D5FD397A1C95}" srcOrd="0" destOrd="0" presId="urn:microsoft.com/office/officeart/2005/8/layout/pList2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D120C2BA-351D-47C5-8BB9-FA3678024D84}" type="presOf" srcId="{476E4177-EF8D-419E-AB8A-93E66CC82482}" destId="{2572025E-E8B8-4F94-94D0-DC22D7F762FB}" srcOrd="0" destOrd="0" presId="urn:microsoft.com/office/officeart/2005/8/layout/pList2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683F1566-6573-4D0C-98D1-D4878CAE57B2}" type="presOf" srcId="{A91F7A1B-DD1E-4B26-839C-2A5EF0A403AD}" destId="{3DB5F289-A8C3-40D5-8393-8636D9BFFD29}" srcOrd="0" destOrd="0" presId="urn:microsoft.com/office/officeart/2005/8/layout/pList2"/>
    <dgm:cxn modelId="{7C5B6E36-50D6-48AD-95C8-6ABEA64C1AEB}" type="presParOf" srcId="{9E4DC8AD-1AC7-4E53-B32C-25202AFDB195}" destId="{ACBF4AF3-FAB8-444C-81AB-52C89640E279}" srcOrd="0" destOrd="0" presId="urn:microsoft.com/office/officeart/2005/8/layout/pList2"/>
    <dgm:cxn modelId="{78127024-1843-4F1D-8CBB-8205A4898E7B}" type="presParOf" srcId="{9E4DC8AD-1AC7-4E53-B32C-25202AFDB195}" destId="{78248EF9-FFBB-4EB0-94C4-16A1D0A1A170}" srcOrd="1" destOrd="0" presId="urn:microsoft.com/office/officeart/2005/8/layout/pList2"/>
    <dgm:cxn modelId="{AEB1E875-3458-42D3-A14E-437A1A2D358E}" type="presParOf" srcId="{78248EF9-FFBB-4EB0-94C4-16A1D0A1A170}" destId="{CC8831C0-DF59-484B-83B2-A708366B3EB6}" srcOrd="0" destOrd="0" presId="urn:microsoft.com/office/officeart/2005/8/layout/pList2"/>
    <dgm:cxn modelId="{290A78C3-BA91-47D1-B81D-291EBDFDC725}" type="presParOf" srcId="{CC8831C0-DF59-484B-83B2-A708366B3EB6}" destId="{2572025E-E8B8-4F94-94D0-DC22D7F762FB}" srcOrd="0" destOrd="0" presId="urn:microsoft.com/office/officeart/2005/8/layout/pList2"/>
    <dgm:cxn modelId="{9890172E-442A-47EF-ADE6-5B5CB81D56FF}" type="presParOf" srcId="{CC8831C0-DF59-484B-83B2-A708366B3EB6}" destId="{2E2B4276-DB06-4C66-80FF-919CDE10A5FE}" srcOrd="1" destOrd="0" presId="urn:microsoft.com/office/officeart/2005/8/layout/pList2"/>
    <dgm:cxn modelId="{01F17B6C-CB70-4B27-A39D-9BE228AFF797}" type="presParOf" srcId="{CC8831C0-DF59-484B-83B2-A708366B3EB6}" destId="{C43EB61A-2E04-409F-8F87-79F190ED3CE0}" srcOrd="2" destOrd="0" presId="urn:microsoft.com/office/officeart/2005/8/layout/pList2"/>
    <dgm:cxn modelId="{AB9A7285-3C54-4094-AC8A-CB9F3772CA57}" type="presParOf" srcId="{78248EF9-FFBB-4EB0-94C4-16A1D0A1A170}" destId="{3DB5F289-A8C3-40D5-8393-8636D9BFFD29}" srcOrd="1" destOrd="0" presId="urn:microsoft.com/office/officeart/2005/8/layout/pList2"/>
    <dgm:cxn modelId="{F54ED763-13CD-49C2-9EDE-94FDFE00184A}" type="presParOf" srcId="{78248EF9-FFBB-4EB0-94C4-16A1D0A1A170}" destId="{0C509E44-86D3-42D8-94FF-9B9788BAB857}" srcOrd="2" destOrd="0" presId="urn:microsoft.com/office/officeart/2005/8/layout/pList2"/>
    <dgm:cxn modelId="{EBF4430B-203B-4189-BC18-C056991FFA28}" type="presParOf" srcId="{0C509E44-86D3-42D8-94FF-9B9788BAB857}" destId="{E4B0666F-2CF1-4C21-A251-46E6EBFF7C1D}" srcOrd="0" destOrd="0" presId="urn:microsoft.com/office/officeart/2005/8/layout/pList2"/>
    <dgm:cxn modelId="{BAA25BA8-CEA3-4419-8FF4-571D088DEA1A}" type="presParOf" srcId="{0C509E44-86D3-42D8-94FF-9B9788BAB857}" destId="{BBFA0B92-8C45-4EAA-A200-A78384D846A7}" srcOrd="1" destOrd="0" presId="urn:microsoft.com/office/officeart/2005/8/layout/pList2"/>
    <dgm:cxn modelId="{D1213D1E-EA7E-4613-9DF9-D08FE39A6AD3}" type="presParOf" srcId="{0C509E44-86D3-42D8-94FF-9B9788BAB857}" destId="{BF646D7A-C7D0-4489-A68F-61F32B7DB0C6}" srcOrd="2" destOrd="0" presId="urn:microsoft.com/office/officeart/2005/8/layout/pList2"/>
    <dgm:cxn modelId="{28657C87-0F47-41FC-9AC1-9D5CAD7AEFAA}" type="presParOf" srcId="{78248EF9-FFBB-4EB0-94C4-16A1D0A1A170}" destId="{CAAEED2F-AC44-4514-84C2-160FDC42F579}" srcOrd="3" destOrd="0" presId="urn:microsoft.com/office/officeart/2005/8/layout/pList2"/>
    <dgm:cxn modelId="{8EA1F699-19C0-4922-8371-810D7F789AB9}" type="presParOf" srcId="{78248EF9-FFBB-4EB0-94C4-16A1D0A1A170}" destId="{3617A269-0CD9-4948-9932-FA1AD12DE27E}" srcOrd="4" destOrd="0" presId="urn:microsoft.com/office/officeart/2005/8/layout/pList2"/>
    <dgm:cxn modelId="{38CF2459-A88C-4354-B5F2-5AB1723591FD}" type="presParOf" srcId="{3617A269-0CD9-4948-9932-FA1AD12DE27E}" destId="{5284ED54-4761-44DA-8086-D5FD397A1C95}" srcOrd="0" destOrd="0" presId="urn:microsoft.com/office/officeart/2005/8/layout/pList2"/>
    <dgm:cxn modelId="{A81CD4D5-7BFA-4C8D-BAD7-ED8D9E97403C}" type="presParOf" srcId="{3617A269-0CD9-4948-9932-FA1AD12DE27E}" destId="{9666B65F-B8AB-44AD-8F33-AF566667E781}" srcOrd="1" destOrd="0" presId="urn:microsoft.com/office/officeart/2005/8/layout/pList2"/>
    <dgm:cxn modelId="{565AF936-9ED5-4459-A5D9-B7073FB49F57}" type="presParOf" srcId="{3617A269-0CD9-4948-9932-FA1AD12DE27E}" destId="{41BC1ABA-1F87-4B1E-94EC-41724CD12655}" srcOrd="2" destOrd="0" presId="urn:microsoft.com/office/officeart/2005/8/layout/pList2"/>
    <dgm:cxn modelId="{BAF0FFAB-D2BE-4168-A8F1-2AB73BF41537}" type="presParOf" srcId="{78248EF9-FFBB-4EB0-94C4-16A1D0A1A170}" destId="{A9D6457D-CBBF-4A28-8C38-C3F75EA43CF1}" srcOrd="5" destOrd="0" presId="urn:microsoft.com/office/officeart/2005/8/layout/pList2"/>
    <dgm:cxn modelId="{279BD9D8-B821-43A4-8960-23ACC3610743}" type="presParOf" srcId="{78248EF9-FFBB-4EB0-94C4-16A1D0A1A170}" destId="{CDFA4098-C274-4C84-9513-F0698696D98A}" srcOrd="6" destOrd="0" presId="urn:microsoft.com/office/officeart/2005/8/layout/pList2"/>
    <dgm:cxn modelId="{6F2A8C1F-29A5-406C-9945-B36B579E3242}" type="presParOf" srcId="{CDFA4098-C274-4C84-9513-F0698696D98A}" destId="{87B5BDBA-3C7A-41F1-8C33-F13937A84B36}" srcOrd="0" destOrd="0" presId="urn:microsoft.com/office/officeart/2005/8/layout/pList2"/>
    <dgm:cxn modelId="{2A59D415-4A9B-49C5-9A8E-98EDC99F44BC}" type="presParOf" srcId="{CDFA4098-C274-4C84-9513-F0698696D98A}" destId="{928528D1-DD5F-4687-9BFE-878C43D23D5D}" srcOrd="1" destOrd="0" presId="urn:microsoft.com/office/officeart/2005/8/layout/pList2"/>
    <dgm:cxn modelId="{DC2A4F1E-DE41-43E4-8CA2-90F94DC7A0C0}" type="presParOf" srcId="{CDFA4098-C274-4C84-9513-F0698696D98A}" destId="{D88C7409-AB93-4FE3-A61D-F51EE8A4B008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2840DF-8D5B-484D-896D-B93D29C06196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6C300-2B5A-407A-B099-D883DF548D1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009ED6"/>
        </a:solidFill>
        <a:ln>
          <a:noFill/>
        </a:ln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</a:rPr>
            <a:t>Onde</a:t>
          </a:r>
          <a:r>
            <a:rPr lang="en-US" sz="2800" b="1" dirty="0" smtClean="0">
              <a:solidFill>
                <a:schemeClr val="bg1"/>
              </a:solidFill>
            </a:rPr>
            <a:t>?</a:t>
          </a:r>
          <a:endParaRPr lang="en-US" sz="2800" b="1" dirty="0">
            <a:solidFill>
              <a:schemeClr val="bg1"/>
            </a:solidFill>
          </a:endParaRPr>
        </a:p>
      </dgm:t>
    </dgm:pt>
    <dgm:pt modelId="{68C5C721-6E00-405F-83E5-B29DF76F19F9}" type="parTrans" cxnId="{205339F3-2144-4086-9C7C-9027AFF0017D}">
      <dgm:prSet/>
      <dgm:spPr/>
      <dgm:t>
        <a:bodyPr/>
        <a:lstStyle/>
        <a:p>
          <a:endParaRPr lang="en-US"/>
        </a:p>
      </dgm:t>
    </dgm:pt>
    <dgm:pt modelId="{8A61AD11-2142-4BF7-9215-DBF7E1ED59D1}" type="sibTrans" cxnId="{205339F3-2144-4086-9C7C-9027AFF0017D}">
      <dgm:prSet/>
      <dgm:spPr/>
      <dgm:t>
        <a:bodyPr/>
        <a:lstStyle/>
        <a:p>
          <a:endParaRPr lang="en-US"/>
        </a:p>
      </dgm:t>
    </dgm:pt>
    <dgm:pt modelId="{3E9217CB-9EB1-4AD5-BD05-547475D113B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 dirty="0"/>
        </a:p>
      </dgm:t>
    </dgm:pt>
    <dgm:pt modelId="{0CD48B97-400D-4D2D-9491-E81492B82A9E}" type="parTrans" cxnId="{90C12562-26D4-4E41-AD24-7D73232C41EE}">
      <dgm:prSet/>
      <dgm:spPr/>
      <dgm:t>
        <a:bodyPr/>
        <a:lstStyle/>
        <a:p>
          <a:endParaRPr lang="en-US"/>
        </a:p>
      </dgm:t>
    </dgm:pt>
    <dgm:pt modelId="{6BBE1B8F-388C-4870-B24A-820ADE916CDE}" type="sibTrans" cxnId="{90C12562-26D4-4E41-AD24-7D73232C41EE}">
      <dgm:prSet/>
      <dgm:spPr/>
      <dgm:t>
        <a:bodyPr/>
        <a:lstStyle/>
        <a:p>
          <a:endParaRPr lang="en-US"/>
        </a:p>
      </dgm:t>
    </dgm:pt>
    <dgm:pt modelId="{E5F014E3-1210-480A-83E5-B29A67FA9C1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840DCB-1B21-47A4-ABEA-46F935D3366E}" type="parTrans" cxnId="{B01C63A0-6D58-4802-8BA1-F4DB3D70B17C}">
      <dgm:prSet/>
      <dgm:spPr/>
      <dgm:t>
        <a:bodyPr/>
        <a:lstStyle/>
        <a:p>
          <a:endParaRPr lang="en-US"/>
        </a:p>
      </dgm:t>
    </dgm:pt>
    <dgm:pt modelId="{D7881529-E7ED-4826-8FE5-A00FC4714129}" type="sibTrans" cxnId="{B01C63A0-6D58-4802-8BA1-F4DB3D70B17C}">
      <dgm:prSet/>
      <dgm:spPr/>
      <dgm:t>
        <a:bodyPr/>
        <a:lstStyle/>
        <a:p>
          <a:endParaRPr lang="en-US"/>
        </a:p>
      </dgm:t>
    </dgm:pt>
    <dgm:pt modelId="{72DD7C74-4197-4F19-891E-14A58CDB7373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39D0F4-8B2F-4185-96CA-B7F219CA6193}" type="parTrans" cxnId="{3AB20DC2-A43B-4AE5-819B-5733F5208014}">
      <dgm:prSet/>
      <dgm:spPr/>
      <dgm:t>
        <a:bodyPr/>
        <a:lstStyle/>
        <a:p>
          <a:endParaRPr lang="en-US"/>
        </a:p>
      </dgm:t>
    </dgm:pt>
    <dgm:pt modelId="{A4351582-F698-453A-AB27-AAB2521D322C}" type="sibTrans" cxnId="{3AB20DC2-A43B-4AE5-819B-5733F5208014}">
      <dgm:prSet/>
      <dgm:spPr/>
      <dgm:t>
        <a:bodyPr/>
        <a:lstStyle/>
        <a:p>
          <a:endParaRPr lang="en-US"/>
        </a:p>
      </dgm:t>
    </dgm:pt>
    <dgm:pt modelId="{F40673E5-67FA-4A6C-92D6-BC10F59ADBC7}">
      <dgm:prSet phldrT="[Text]"/>
      <dgm:spPr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  <a:effectLst>
          <a:outerShdw blurRad="40000" dist="23000" dir="5400000" rotWithShape="0">
            <a:schemeClr val="bg1">
              <a:alpha val="35000"/>
            </a:schemeClr>
          </a:outerShdw>
        </a:effectLst>
      </dgm:spPr>
      <dgm:t>
        <a:bodyPr/>
        <a:lstStyle/>
        <a:p>
          <a:endParaRPr lang="en-US" dirty="0"/>
        </a:p>
      </dgm:t>
    </dgm:pt>
    <dgm:pt modelId="{8CDCE6B8-6F1E-4FF4-A449-5F25359941B9}" type="sibTrans" cxnId="{39C60404-DAF8-4A96-B8E9-64ED45889ED9}">
      <dgm:prSet/>
      <dgm:spPr/>
      <dgm:t>
        <a:bodyPr/>
        <a:lstStyle/>
        <a:p>
          <a:endParaRPr lang="en-US"/>
        </a:p>
      </dgm:t>
    </dgm:pt>
    <dgm:pt modelId="{ACC7DB61-3037-40E9-A547-4184C5344040}" type="parTrans" cxnId="{39C60404-DAF8-4A96-B8E9-64ED45889ED9}">
      <dgm:prSet/>
      <dgm:spPr/>
      <dgm:t>
        <a:bodyPr/>
        <a:lstStyle/>
        <a:p>
          <a:endParaRPr lang="en-US"/>
        </a:p>
      </dgm:t>
    </dgm:pt>
    <dgm:pt modelId="{6FB2D1F5-71BE-46C2-9752-FC4362EB43A7}" type="pres">
      <dgm:prSet presAssocID="{C52840DF-8D5B-484D-896D-B93D29C061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1EAEEC-E405-46FA-81D1-576EE0EA1C35}" type="pres">
      <dgm:prSet presAssocID="{C52840DF-8D5B-484D-896D-B93D29C06196}" presName="matrix" presStyleCnt="0"/>
      <dgm:spPr/>
      <dgm:t>
        <a:bodyPr/>
        <a:lstStyle/>
        <a:p>
          <a:endParaRPr lang="pt-BR"/>
        </a:p>
      </dgm:t>
    </dgm:pt>
    <dgm:pt modelId="{35894D2A-7448-4EEF-BE7A-AFECDF46E879}" type="pres">
      <dgm:prSet presAssocID="{C52840DF-8D5B-484D-896D-B93D29C06196}" presName="tile1" presStyleLbl="node1" presStyleIdx="0" presStyleCnt="4" custLinFactNeighborY="-3125"/>
      <dgm:spPr/>
      <dgm:t>
        <a:bodyPr/>
        <a:lstStyle/>
        <a:p>
          <a:endParaRPr lang="en-US"/>
        </a:p>
      </dgm:t>
    </dgm:pt>
    <dgm:pt modelId="{7D6BE7A4-F4F8-41A6-B378-82CB3DEF028B}" type="pres">
      <dgm:prSet presAssocID="{C52840DF-8D5B-484D-896D-B93D29C061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419D1-020B-4657-BF78-9F0E18F7ED53}" type="pres">
      <dgm:prSet presAssocID="{C52840DF-8D5B-484D-896D-B93D29C06196}" presName="tile2" presStyleLbl="node1" presStyleIdx="1" presStyleCnt="4"/>
      <dgm:spPr/>
      <dgm:t>
        <a:bodyPr/>
        <a:lstStyle/>
        <a:p>
          <a:endParaRPr lang="en-US"/>
        </a:p>
      </dgm:t>
    </dgm:pt>
    <dgm:pt modelId="{6AE1032C-5A52-45A7-B42C-E3AD4E29B0D4}" type="pres">
      <dgm:prSet presAssocID="{C52840DF-8D5B-484D-896D-B93D29C061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001CF-E85D-43CF-A52B-834DD35C680F}" type="pres">
      <dgm:prSet presAssocID="{C52840DF-8D5B-484D-896D-B93D29C06196}" presName="tile3" presStyleLbl="node1" presStyleIdx="2" presStyleCnt="4" custLinFactNeighborY="3125"/>
      <dgm:spPr/>
      <dgm:t>
        <a:bodyPr/>
        <a:lstStyle/>
        <a:p>
          <a:endParaRPr lang="en-US"/>
        </a:p>
      </dgm:t>
    </dgm:pt>
    <dgm:pt modelId="{7BA5ED7B-4C9D-4749-976E-6907BA0B55EF}" type="pres">
      <dgm:prSet presAssocID="{C52840DF-8D5B-484D-896D-B93D29C061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42C0B-1FA3-425E-90C8-A1C3A2B21B06}" type="pres">
      <dgm:prSet presAssocID="{C52840DF-8D5B-484D-896D-B93D29C06196}" presName="tile4" presStyleLbl="node1" presStyleIdx="3" presStyleCnt="4"/>
      <dgm:spPr/>
      <dgm:t>
        <a:bodyPr/>
        <a:lstStyle/>
        <a:p>
          <a:endParaRPr lang="en-US"/>
        </a:p>
      </dgm:t>
    </dgm:pt>
    <dgm:pt modelId="{5408CB34-D5AA-41FA-B3B2-04CFE8A47361}" type="pres">
      <dgm:prSet presAssocID="{C52840DF-8D5B-484D-896D-B93D29C061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9E059-1CF5-46B4-9BDC-6A89B9F2C818}" type="pres">
      <dgm:prSet presAssocID="{C52840DF-8D5B-484D-896D-B93D29C06196}" presName="centerTile" presStyleLbl="fgShp" presStyleIdx="0" presStyleCnt="1" custScaleX="76630" custScaleY="7663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05339F3-2144-4086-9C7C-9027AFF0017D}" srcId="{C52840DF-8D5B-484D-896D-B93D29C06196}" destId="{9126C300-2B5A-407A-B099-D883DF548D1F}" srcOrd="0" destOrd="0" parTransId="{68C5C721-6E00-405F-83E5-B29DF76F19F9}" sibTransId="{8A61AD11-2142-4BF7-9215-DBF7E1ED59D1}"/>
    <dgm:cxn modelId="{39C60404-DAF8-4A96-B8E9-64ED45889ED9}" srcId="{9126C300-2B5A-407A-B099-D883DF548D1F}" destId="{F40673E5-67FA-4A6C-92D6-BC10F59ADBC7}" srcOrd="0" destOrd="0" parTransId="{ACC7DB61-3037-40E9-A547-4184C5344040}" sibTransId="{8CDCE6B8-6F1E-4FF4-A449-5F25359941B9}"/>
    <dgm:cxn modelId="{6061A5B6-9ECD-4A78-AEAE-5FF6720A0F2B}" type="presOf" srcId="{F40673E5-67FA-4A6C-92D6-BC10F59ADBC7}" destId="{7D6BE7A4-F4F8-41A6-B378-82CB3DEF028B}" srcOrd="1" destOrd="0" presId="urn:microsoft.com/office/officeart/2005/8/layout/matrix1"/>
    <dgm:cxn modelId="{B8C38664-CCFA-4699-9275-A3DE3E7A369E}" type="presOf" srcId="{F40673E5-67FA-4A6C-92D6-BC10F59ADBC7}" destId="{35894D2A-7448-4EEF-BE7A-AFECDF46E879}" srcOrd="0" destOrd="0" presId="urn:microsoft.com/office/officeart/2005/8/layout/matrix1"/>
    <dgm:cxn modelId="{7FBA8FF9-0CAF-488F-8B96-7308EDCAD3B0}" type="presOf" srcId="{9126C300-2B5A-407A-B099-D883DF548D1F}" destId="{A4D9E059-1CF5-46B4-9BDC-6A89B9F2C818}" srcOrd="0" destOrd="0" presId="urn:microsoft.com/office/officeart/2005/8/layout/matrix1"/>
    <dgm:cxn modelId="{0A3A7EC3-7513-4C2E-B1FA-20D43F334C25}" type="presOf" srcId="{3E9217CB-9EB1-4AD5-BD05-547475D113B7}" destId="{261419D1-020B-4657-BF78-9F0E18F7ED53}" srcOrd="0" destOrd="0" presId="urn:microsoft.com/office/officeart/2005/8/layout/matrix1"/>
    <dgm:cxn modelId="{B01C63A0-6D58-4802-8BA1-F4DB3D70B17C}" srcId="{9126C300-2B5A-407A-B099-D883DF548D1F}" destId="{E5F014E3-1210-480A-83E5-B29A67FA9C19}" srcOrd="2" destOrd="0" parTransId="{E3840DCB-1B21-47A4-ABEA-46F935D3366E}" sibTransId="{D7881529-E7ED-4826-8FE5-A00FC4714129}"/>
    <dgm:cxn modelId="{677B3FD8-5D2B-435B-A798-BCBF18B9C5B6}" type="presOf" srcId="{C52840DF-8D5B-484D-896D-B93D29C06196}" destId="{6FB2D1F5-71BE-46C2-9752-FC4362EB43A7}" srcOrd="0" destOrd="0" presId="urn:microsoft.com/office/officeart/2005/8/layout/matrix1"/>
    <dgm:cxn modelId="{90C12562-26D4-4E41-AD24-7D73232C41EE}" srcId="{9126C300-2B5A-407A-B099-D883DF548D1F}" destId="{3E9217CB-9EB1-4AD5-BD05-547475D113B7}" srcOrd="1" destOrd="0" parTransId="{0CD48B97-400D-4D2D-9491-E81492B82A9E}" sibTransId="{6BBE1B8F-388C-4870-B24A-820ADE916CDE}"/>
    <dgm:cxn modelId="{91F02441-1D96-46CD-B1B6-7EA6AC63DB9C}" type="presOf" srcId="{3E9217CB-9EB1-4AD5-BD05-547475D113B7}" destId="{6AE1032C-5A52-45A7-B42C-E3AD4E29B0D4}" srcOrd="1" destOrd="0" presId="urn:microsoft.com/office/officeart/2005/8/layout/matrix1"/>
    <dgm:cxn modelId="{C55B85C5-490B-4EFE-A7AC-382277FE78D0}" type="presOf" srcId="{72DD7C74-4197-4F19-891E-14A58CDB7373}" destId="{5408CB34-D5AA-41FA-B3B2-04CFE8A47361}" srcOrd="1" destOrd="0" presId="urn:microsoft.com/office/officeart/2005/8/layout/matrix1"/>
    <dgm:cxn modelId="{E9468BC9-123B-4691-A1E5-168E18CDA5FF}" type="presOf" srcId="{E5F014E3-1210-480A-83E5-B29A67FA9C19}" destId="{94D001CF-E85D-43CF-A52B-834DD35C680F}" srcOrd="0" destOrd="0" presId="urn:microsoft.com/office/officeart/2005/8/layout/matrix1"/>
    <dgm:cxn modelId="{5FB70546-388F-4D4E-8607-64AF8AB759FF}" type="presOf" srcId="{E5F014E3-1210-480A-83E5-B29A67FA9C19}" destId="{7BA5ED7B-4C9D-4749-976E-6907BA0B55EF}" srcOrd="1" destOrd="0" presId="urn:microsoft.com/office/officeart/2005/8/layout/matrix1"/>
    <dgm:cxn modelId="{3AB20DC2-A43B-4AE5-819B-5733F5208014}" srcId="{9126C300-2B5A-407A-B099-D883DF548D1F}" destId="{72DD7C74-4197-4F19-891E-14A58CDB7373}" srcOrd="3" destOrd="0" parTransId="{0939D0F4-8B2F-4185-96CA-B7F219CA6193}" sibTransId="{A4351582-F698-453A-AB27-AAB2521D322C}"/>
    <dgm:cxn modelId="{B51F620D-B4CA-4646-9044-1C79EF88B7E8}" type="presOf" srcId="{72DD7C74-4197-4F19-891E-14A58CDB7373}" destId="{0CD42C0B-1FA3-425E-90C8-A1C3A2B21B06}" srcOrd="0" destOrd="0" presId="urn:microsoft.com/office/officeart/2005/8/layout/matrix1"/>
    <dgm:cxn modelId="{3B9C3C7F-2975-4827-83AA-30B06527A825}" type="presParOf" srcId="{6FB2D1F5-71BE-46C2-9752-FC4362EB43A7}" destId="{F81EAEEC-E405-46FA-81D1-576EE0EA1C35}" srcOrd="0" destOrd="0" presId="urn:microsoft.com/office/officeart/2005/8/layout/matrix1"/>
    <dgm:cxn modelId="{C2FB5BC9-5B66-4378-81ED-A7F8C47D1F9B}" type="presParOf" srcId="{F81EAEEC-E405-46FA-81D1-576EE0EA1C35}" destId="{35894D2A-7448-4EEF-BE7A-AFECDF46E879}" srcOrd="0" destOrd="0" presId="urn:microsoft.com/office/officeart/2005/8/layout/matrix1"/>
    <dgm:cxn modelId="{ACA6DCB4-702A-4626-89FD-8D730460DF8E}" type="presParOf" srcId="{F81EAEEC-E405-46FA-81D1-576EE0EA1C35}" destId="{7D6BE7A4-F4F8-41A6-B378-82CB3DEF028B}" srcOrd="1" destOrd="0" presId="urn:microsoft.com/office/officeart/2005/8/layout/matrix1"/>
    <dgm:cxn modelId="{B45122E8-4290-49A8-AE9E-1D16A9230ABC}" type="presParOf" srcId="{F81EAEEC-E405-46FA-81D1-576EE0EA1C35}" destId="{261419D1-020B-4657-BF78-9F0E18F7ED53}" srcOrd="2" destOrd="0" presId="urn:microsoft.com/office/officeart/2005/8/layout/matrix1"/>
    <dgm:cxn modelId="{5EB33518-0653-4924-B679-E9CD362A0EDB}" type="presParOf" srcId="{F81EAEEC-E405-46FA-81D1-576EE0EA1C35}" destId="{6AE1032C-5A52-45A7-B42C-E3AD4E29B0D4}" srcOrd="3" destOrd="0" presId="urn:microsoft.com/office/officeart/2005/8/layout/matrix1"/>
    <dgm:cxn modelId="{E80F46BE-E389-487B-9B92-657F5DED28B8}" type="presParOf" srcId="{F81EAEEC-E405-46FA-81D1-576EE0EA1C35}" destId="{94D001CF-E85D-43CF-A52B-834DD35C680F}" srcOrd="4" destOrd="0" presId="urn:microsoft.com/office/officeart/2005/8/layout/matrix1"/>
    <dgm:cxn modelId="{E0AA2937-AE50-498A-BC9B-8DE3466342EA}" type="presParOf" srcId="{F81EAEEC-E405-46FA-81D1-576EE0EA1C35}" destId="{7BA5ED7B-4C9D-4749-976E-6907BA0B55EF}" srcOrd="5" destOrd="0" presId="urn:microsoft.com/office/officeart/2005/8/layout/matrix1"/>
    <dgm:cxn modelId="{B8AAE993-B4C6-47FD-89C2-7BC8A6FA8AE7}" type="presParOf" srcId="{F81EAEEC-E405-46FA-81D1-576EE0EA1C35}" destId="{0CD42C0B-1FA3-425E-90C8-A1C3A2B21B06}" srcOrd="6" destOrd="0" presId="urn:microsoft.com/office/officeart/2005/8/layout/matrix1"/>
    <dgm:cxn modelId="{3B03DCA9-0C30-4499-8687-C0F87CBEA6C4}" type="presParOf" srcId="{F81EAEEC-E405-46FA-81D1-576EE0EA1C35}" destId="{5408CB34-D5AA-41FA-B3B2-04CFE8A47361}" srcOrd="7" destOrd="0" presId="urn:microsoft.com/office/officeart/2005/8/layout/matrix1"/>
    <dgm:cxn modelId="{82B94306-50B6-4469-A505-66B3D34F7AEA}" type="presParOf" srcId="{6FB2D1F5-71BE-46C2-9752-FC4362EB43A7}" destId="{A4D9E059-1CF5-46B4-9BDC-6A89B9F2C8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474166" y="243840"/>
          <a:ext cx="1411735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607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+mn-lt"/>
            </a:rPr>
            <a:t>Troca</a:t>
          </a:r>
          <a:endParaRPr lang="en-US" sz="2200" b="1" kern="1200" dirty="0" smtClean="0">
            <a:latin typeface="+mn-lt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n-lt"/>
            </a:rPr>
            <a:t>(9000 </a:t>
          </a:r>
          <a:r>
            <a:rPr lang="en-US" sz="2200" b="1" kern="1200" dirty="0" err="1" smtClean="0">
              <a:latin typeface="+mn-lt"/>
            </a:rPr>
            <a:t>a.C</a:t>
          </a:r>
          <a:r>
            <a:rPr lang="en-US" sz="2200" b="1" kern="1200" dirty="0" smtClean="0">
              <a:latin typeface="+mn-lt"/>
            </a:rPr>
            <a:t>)</a:t>
          </a:r>
          <a:endParaRPr lang="en-US" sz="2200" b="1" kern="1200" dirty="0">
            <a:latin typeface="+mn-lt"/>
          </a:endParaRPr>
        </a:p>
      </dsp:txBody>
      <dsp:txXfrm rot="10800000">
        <a:off x="256075" y="1828799"/>
        <a:ext cx="1847918" cy="2235200"/>
      </dsp:txXfrm>
    </dsp:sp>
    <dsp:sp modelId="{BF646D7A-C7D0-4489-A68F-61F32B7DB0C6}">
      <dsp:nvSpPr>
        <dsp:cNvPr id="0" name=""/>
        <dsp:cNvSpPr/>
      </dsp:nvSpPr>
      <dsp:spPr>
        <a:xfrm>
          <a:off x="2448806" y="359974"/>
          <a:ext cx="1527877" cy="110885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28878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Corbel" pitchFamily="34" charset="0"/>
            </a:rPr>
            <a:t>Moeda</a:t>
          </a:r>
          <a:r>
            <a:rPr lang="en-US" sz="2200" b="1" kern="1200" dirty="0" smtClean="0">
              <a:latin typeface="Corbel" pitchFamily="34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Corbel" pitchFamily="34" charset="0"/>
            </a:rPr>
            <a:t>(1000 </a:t>
          </a:r>
          <a:r>
            <a:rPr lang="en-US" sz="2200" b="1" kern="1200" dirty="0" err="1" smtClean="0">
              <a:latin typeface="Corbel" pitchFamily="34" charset="0"/>
            </a:rPr>
            <a:t>a.C</a:t>
          </a:r>
          <a:r>
            <a:rPr lang="en-US" sz="2200" b="1" kern="1200" dirty="0" smtClean="0">
              <a:latin typeface="Corbel" pitchFamily="34" charset="0"/>
            </a:rPr>
            <a:t>)</a:t>
          </a:r>
          <a:endParaRPr lang="en-US" sz="2200" b="1" kern="1200" dirty="0">
            <a:latin typeface="Corbel" pitchFamily="34" charset="0"/>
          </a:endParaRPr>
        </a:p>
      </dsp:txBody>
      <dsp:txXfrm rot="10800000">
        <a:off x="2288785" y="1828799"/>
        <a:ext cx="1847918" cy="2235200"/>
      </dsp:txXfrm>
    </dsp:sp>
    <dsp:sp modelId="{41BC1ABA-1F87-4B1E-94EC-41724CD12655}">
      <dsp:nvSpPr>
        <dsp:cNvPr id="0" name=""/>
        <dsp:cNvSpPr/>
      </dsp:nvSpPr>
      <dsp:spPr>
        <a:xfrm>
          <a:off x="4333876" y="31739"/>
          <a:ext cx="1847918" cy="186561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4321495" y="1838004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Corbel" pitchFamily="34" charset="0"/>
            </a:rPr>
            <a:t>Papel</a:t>
          </a:r>
          <a:r>
            <a:rPr lang="en-US" sz="2200" b="1" kern="1200" dirty="0" smtClean="0">
              <a:latin typeface="Corbel" pitchFamily="34" charset="0"/>
            </a:rPr>
            <a:t> </a:t>
          </a:r>
          <a:r>
            <a:rPr lang="en-US" sz="2200" b="1" kern="1200" dirty="0" err="1" smtClean="0">
              <a:latin typeface="Corbel" pitchFamily="34" charset="0"/>
            </a:rPr>
            <a:t>Moeda</a:t>
          </a:r>
          <a:r>
            <a:rPr lang="en-US" sz="2200" b="1" kern="1200" dirty="0" smtClean="0">
              <a:latin typeface="Corbel" pitchFamily="34" charset="0"/>
            </a:rPr>
            <a:t> (900 </a:t>
          </a:r>
          <a:r>
            <a:rPr lang="en-US" sz="2200" b="1" kern="1200" dirty="0" err="1" smtClean="0">
              <a:latin typeface="Corbel" pitchFamily="34" charset="0"/>
            </a:rPr>
            <a:t>d.C</a:t>
          </a:r>
          <a:r>
            <a:rPr lang="en-US" sz="2200" b="1" kern="1200" dirty="0" smtClean="0">
              <a:latin typeface="Corbel" pitchFamily="34" charset="0"/>
            </a:rPr>
            <a:t>)</a:t>
          </a:r>
          <a:endParaRPr lang="en-US" sz="2200" b="1" kern="1200" dirty="0">
            <a:latin typeface="Corbel" pitchFamily="34" charset="0"/>
          </a:endParaRPr>
        </a:p>
      </dsp:txBody>
      <dsp:txXfrm rot="10800000">
        <a:off x="4321495" y="1838004"/>
        <a:ext cx="1847918" cy="2235200"/>
      </dsp:txXfrm>
    </dsp:sp>
    <dsp:sp modelId="{D88C7409-AB93-4FE3-A61D-F51EE8A4B008}">
      <dsp:nvSpPr>
        <dsp:cNvPr id="0" name=""/>
        <dsp:cNvSpPr/>
      </dsp:nvSpPr>
      <dsp:spPr>
        <a:xfrm>
          <a:off x="6354206" y="243840"/>
          <a:ext cx="1847918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6354206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+mn-lt"/>
            </a:rPr>
            <a:t>Cartão</a:t>
          </a:r>
          <a:r>
            <a:rPr lang="en-US" sz="2400" b="1" kern="1200" dirty="0" smtClean="0">
              <a:latin typeface="+mn-lt"/>
            </a:rPr>
            <a:t>  de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</a:rPr>
            <a:t> </a:t>
          </a:r>
          <a:r>
            <a:rPr lang="en-US" sz="2400" b="1" kern="1200" dirty="0" err="1" smtClean="0">
              <a:latin typeface="+mn-lt"/>
            </a:rPr>
            <a:t>Crédito</a:t>
          </a:r>
          <a:r>
            <a:rPr lang="en-US" sz="2400" b="1" kern="1200" dirty="0" smtClean="0">
              <a:latin typeface="+mn-lt"/>
            </a:rPr>
            <a:t> (1950 </a:t>
          </a:r>
          <a:r>
            <a:rPr lang="en-US" sz="2400" b="1" kern="1200" dirty="0" err="1" smtClean="0">
              <a:latin typeface="+mn-lt"/>
            </a:rPr>
            <a:t>d.C</a:t>
          </a:r>
          <a:r>
            <a:rPr lang="en-US" sz="2400" b="1" kern="1200" dirty="0" smtClean="0">
              <a:latin typeface="+mn-lt"/>
            </a:rPr>
            <a:t>)</a:t>
          </a:r>
          <a:endParaRPr lang="en-US" sz="2400" b="1" kern="1200" dirty="0">
            <a:latin typeface="+mn-lt"/>
          </a:endParaRPr>
        </a:p>
      </dsp:txBody>
      <dsp:txXfrm rot="10800000">
        <a:off x="6354206" y="1828799"/>
        <a:ext cx="1847918" cy="2235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894D2A-7448-4EEF-BE7A-AFECDF46E879}">
      <dsp:nvSpPr>
        <dsp:cNvPr id="0" name=""/>
        <dsp:cNvSpPr/>
      </dsp:nvSpPr>
      <dsp:spPr>
        <a:xfrm rot="16200000">
          <a:off x="570496" y="-570496"/>
          <a:ext cx="2286016" cy="3427008"/>
        </a:xfrm>
        <a:prstGeom prst="round1Rect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chemeClr val="bg1">
              <a:alpha val="3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 rot="16200000">
        <a:off x="856248" y="-856248"/>
        <a:ext cx="1714512" cy="3427008"/>
      </dsp:txXfrm>
    </dsp:sp>
    <dsp:sp modelId="{261419D1-020B-4657-BF78-9F0E18F7ED53}">
      <dsp:nvSpPr>
        <dsp:cNvPr id="0" name=""/>
        <dsp:cNvSpPr/>
      </dsp:nvSpPr>
      <dsp:spPr>
        <a:xfrm>
          <a:off x="3427008" y="0"/>
          <a:ext cx="3427008" cy="2286016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>
        <a:off x="3427008" y="0"/>
        <a:ext cx="3427008" cy="1714512"/>
      </dsp:txXfrm>
    </dsp:sp>
    <dsp:sp modelId="{94D001CF-E85D-43CF-A52B-834DD35C680F}">
      <dsp:nvSpPr>
        <dsp:cNvPr id="0" name=""/>
        <dsp:cNvSpPr/>
      </dsp:nvSpPr>
      <dsp:spPr>
        <a:xfrm rot="10800000">
          <a:off x="0" y="2286016"/>
          <a:ext cx="3427008" cy="2286016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 </a:t>
          </a:r>
          <a:endParaRPr lang="en-US" sz="6000" kern="1200" dirty="0"/>
        </a:p>
      </dsp:txBody>
      <dsp:txXfrm rot="10800000">
        <a:off x="0" y="2857519"/>
        <a:ext cx="3427008" cy="1714512"/>
      </dsp:txXfrm>
    </dsp:sp>
    <dsp:sp modelId="{0CD42C0B-1FA3-425E-90C8-A1C3A2B21B06}">
      <dsp:nvSpPr>
        <dsp:cNvPr id="0" name=""/>
        <dsp:cNvSpPr/>
      </dsp:nvSpPr>
      <dsp:spPr>
        <a:xfrm rot="5400000">
          <a:off x="3997504" y="1715519"/>
          <a:ext cx="2286016" cy="3427008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 </a:t>
          </a:r>
          <a:endParaRPr lang="en-US" sz="6000" kern="1200" dirty="0"/>
        </a:p>
      </dsp:txBody>
      <dsp:txXfrm rot="5400000">
        <a:off x="4283256" y="2001271"/>
        <a:ext cx="1714512" cy="3427008"/>
      </dsp:txXfrm>
    </dsp:sp>
    <dsp:sp modelId="{A4D9E059-1CF5-46B4-9BDC-6A89B9F2C818}">
      <dsp:nvSpPr>
        <dsp:cNvPr id="0" name=""/>
        <dsp:cNvSpPr/>
      </dsp:nvSpPr>
      <dsp:spPr>
        <a:xfrm>
          <a:off x="2639173" y="1848072"/>
          <a:ext cx="1575669" cy="875887"/>
        </a:xfrm>
        <a:prstGeom prst="roundRect">
          <a:avLst/>
        </a:prstGeom>
        <a:solidFill>
          <a:srgbClr val="009ED6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</a:rPr>
            <a:t>Onde</a:t>
          </a:r>
          <a:r>
            <a:rPr lang="en-US" sz="2800" b="1" kern="1200" dirty="0" smtClean="0">
              <a:solidFill>
                <a:schemeClr val="bg1"/>
              </a:solidFill>
            </a:rPr>
            <a:t>?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2639173" y="1848072"/>
        <a:ext cx="1575669" cy="875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276EDB-2D28-4C72-8193-A05BE64EA2DE}" type="datetimeFigureOut">
              <a:rPr lang="pt-BR"/>
              <a:pPr>
                <a:defRPr/>
              </a:pPr>
              <a:t>29/11/2009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C4C139-63E2-4465-8C81-E311F479A8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28E802-4F4D-4FEF-B816-A9DB37075DB2}" type="datetimeFigureOut">
              <a:rPr lang="pt-BR"/>
              <a:pPr>
                <a:defRPr/>
              </a:pPr>
              <a:t>29/11/2009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1BC254-0725-4129-9865-C48CBA5CB9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BB8610-D014-4FFA-8332-E1B0CB043D90}" type="slidenum">
              <a:rPr lang="pt-BR" smtClean="0"/>
              <a:pPr defTabSz="912813"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7936B53-BAF0-4CD7-90E9-3A781DB525AC}" type="slidenum">
              <a:rPr lang="pt-BR" smtClean="0"/>
              <a:pPr defTabSz="912813"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EF775F0-6F32-407C-9327-D1B83AE01368}" type="slidenum">
              <a:rPr lang="pt-BR" smtClean="0"/>
              <a:pPr defTabSz="912813"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casa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tem um feedback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o show 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meios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divulgação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atuais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alcançam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frequentadores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precisam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saber do show, 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pessoas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gostariam</a:t>
            </a:r>
            <a:r>
              <a:rPr lang="en-US" baseline="0" dirty="0" smtClean="0"/>
              <a:t> de saber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teria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mesmo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daquela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banda</a:t>
            </a:r>
            <a:endParaRPr lang="en-US" dirty="0" smtClean="0"/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EF775F0-6F32-407C-9327-D1B83AE01368}" type="slidenum">
              <a:rPr lang="pt-BR" smtClean="0"/>
              <a:pPr defTabSz="912813"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C5606AF2-0C17-48B2-A6B4-0759D4B2FDD4}" type="slidenum">
              <a:rPr lang="pt-BR" smtClean="0"/>
              <a:pPr defTabSz="912813"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err="1" smtClean="0"/>
              <a:t>efetuada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email</a:t>
            </a:r>
          </a:p>
        </p:txBody>
      </p:sp>
      <p:sp>
        <p:nvSpPr>
          <p:cNvPr id="83972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6A79B252-9017-48E2-ACA8-F7928A3C2894}" type="slidenum">
              <a:rPr lang="pt-BR" sz="1200"/>
              <a:pPr algn="r" defTabSz="912813"/>
              <a:t>20</a:t>
            </a:fld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021505A-F900-47E9-AAF9-4510BDA803C5}" type="slidenum">
              <a:rPr lang="pt-BR" smtClean="0"/>
              <a:pPr defTabSz="912813"/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 </a:t>
            </a:r>
            <a:r>
              <a:rPr lang="pt-BR" sz="1200" dirty="0" smtClean="0"/>
              <a:t>Uso de aparelhos celulares para efetuação do pagamento de contas de estabelecimentos comerciais.</a:t>
            </a:r>
            <a:endParaRPr lang="pt-BR" sz="1200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491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1C4177F9-9975-4E2B-B64F-678BD89F1083}" type="slidenum">
              <a:rPr lang="pt-BR" smtClean="0"/>
              <a:pPr defTabSz="912813"/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9934BAB2-7494-4E8C-94DD-F6958E033820}" type="slidenum">
              <a:rPr lang="pt-BR" smtClean="0"/>
              <a:pPr defTabSz="912813"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 contexto das boates</a:t>
            </a:r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29</a:t>
            </a:fld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r>
              <a:rPr lang="pt-BR" dirty="0" err="1" smtClean="0"/>
              <a:t>pq</a:t>
            </a:r>
            <a:r>
              <a:rPr lang="pt-BR" dirty="0" smtClean="0"/>
              <a:t> houve o aumento de consumo com o </a:t>
            </a:r>
            <a:r>
              <a:rPr lang="pt-BR" dirty="0" err="1" smtClean="0"/>
              <a:t>mobiclub</a:t>
            </a:r>
            <a:r>
              <a:rPr lang="pt-BR" dirty="0" smtClean="0"/>
              <a:t>? </a:t>
            </a:r>
            <a:r>
              <a:rPr lang="pt-BR" dirty="0" err="1" smtClean="0"/>
              <a:t>nao</a:t>
            </a:r>
            <a:r>
              <a:rPr lang="pt-BR" dirty="0" smtClean="0"/>
              <a:t> ficou claro. 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None/>
            </a:pPr>
            <a:r>
              <a:rPr lang="pt-BR" dirty="0" smtClean="0"/>
              <a:t>Aumentou a praticidade! Dizer que </a:t>
            </a:r>
            <a:r>
              <a:rPr lang="pt-BR" dirty="0" err="1" smtClean="0"/>
              <a:t>nao</a:t>
            </a:r>
            <a:r>
              <a:rPr lang="pt-BR" dirty="0" smtClean="0"/>
              <a:t> precisa mais passar no caixa.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30</a:t>
            </a:fld>
            <a:endParaRPr lang="pt-BR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573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3A5155-F0A9-4C42-A19A-FDDD5239D684}" type="slidenum">
              <a:rPr lang="pt-BR" smtClean="0"/>
              <a:pPr defTabSz="912813"/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Comentar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</a:t>
            </a:r>
            <a:r>
              <a:rPr lang="en-US" baseline="0" dirty="0" smtClean="0"/>
              <a:t> ‘download’ </a:t>
            </a:r>
            <a:r>
              <a:rPr lang="en-US" baseline="0" dirty="0" err="1" smtClean="0"/>
              <a:t>automatico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tem </a:t>
            </a:r>
            <a:r>
              <a:rPr lang="en-US" baseline="0" dirty="0" err="1" smtClean="0"/>
              <a:t>mobiclub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servidor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saberá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boate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usuário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efetuar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pagamento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593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F043FC1-966A-4259-96B4-094B1C89E41A}" type="slidenum">
              <a:rPr lang="pt-BR" smtClean="0"/>
              <a:pPr defTabSz="912813"/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38</a:t>
            </a:fld>
            <a:endParaRPr 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SmartArt custom animation effects: horizontal picture list</a:t>
            </a:r>
          </a:p>
          <a:p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 effects on this page,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Choose a SmartArt Graphic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 pane, double-click </a:t>
            </a:r>
            <a:r>
              <a:rPr lang="en-US" sz="1200" b="1" baseline="0" dirty="0" smtClean="0"/>
              <a:t>Horizontal Picture List </a:t>
            </a:r>
            <a:r>
              <a:rPr lang="en-US" sz="1200" baseline="0" dirty="0" smtClean="0"/>
              <a:t>(third row, third option from the left) to insert the graphic into the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Press and hold CTRL, and select the picture placeholder and text shape (top and bottom shape) in one of the objects.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Create Graphic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Shape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Add Shape After</a:t>
            </a:r>
            <a:r>
              <a:rPr lang="en-US" sz="1200" b="0" baseline="0" dirty="0" smtClean="0"/>
              <a:t>. Repeat this process one more time for a total of five picture placeholders and text shapes.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graphic.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4.44”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9.25”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 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n-US" sz="1200" dirty="0" smtClean="0"/>
              <a:t>Press and hold </a:t>
            </a:r>
            <a:r>
              <a:rPr lang="en-US" sz="1200" baseline="0" dirty="0" smtClean="0"/>
              <a:t>CTRL, and then select all five text boxes in the graphic.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group, </a:t>
            </a:r>
            <a:r>
              <a:rPr lang="en-US" sz="1200" b="0" baseline="0" dirty="0" smtClean="0"/>
              <a:t>select </a:t>
            </a:r>
            <a:r>
              <a:rPr lang="en-US" sz="1200" b="1" baseline="0" dirty="0" smtClean="0"/>
              <a:t>Corbel </a:t>
            </a:r>
            <a:r>
              <a:rPr lang="en-US" sz="1200" baseline="0" dirty="0" smtClean="0"/>
              <a:t>from the </a:t>
            </a:r>
            <a:r>
              <a:rPr lang="en-US" sz="1200" b="1" baseline="0" dirty="0" smtClean="0"/>
              <a:t>Font </a:t>
            </a:r>
            <a:r>
              <a:rPr lang="en-US" sz="1200" b="0" baseline="0" dirty="0" smtClean="0"/>
              <a:t>list,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enter </a:t>
            </a:r>
            <a:r>
              <a:rPr lang="en-US" sz="1200" b="1" baseline="0" dirty="0" smtClean="0"/>
              <a:t>22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box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Colorful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Colorful Range – Accent Colors 2 to 3 </a:t>
            </a:r>
            <a:r>
              <a:rPr lang="en-US" sz="1200" b="0" baseline="0" dirty="0" smtClean="0"/>
              <a:t>(second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Best Match for Document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Moderate Effect </a:t>
            </a:r>
            <a:r>
              <a:rPr lang="en-US" sz="1200" b="0" baseline="0" dirty="0" smtClean="0"/>
              <a:t>(fourth option from the left).</a:t>
            </a:r>
          </a:p>
          <a:p>
            <a:pPr marL="228600" indent="-228600">
              <a:buFont typeface="+mj-lt"/>
              <a:buAutoNum type="arabicPeriod" startAt="10"/>
            </a:pPr>
            <a:r>
              <a:rPr lang="en-US" sz="1200" baseline="0" dirty="0" smtClean="0"/>
              <a:t>Select the rounded rectangle at the top of the graphic.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White, Background 1, Darker 35% </a:t>
            </a:r>
            <a:r>
              <a:rPr lang="en-US" sz="1200" b="0" baseline="0" dirty="0" smtClean="0"/>
              <a:t>(fifth row, first option from the left)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lang="en-US" sz="1200" baseline="0" dirty="0" smtClean="0"/>
              <a:t>Click each of the five picture placeholders in the SmartArt graphic,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graphic.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Moderate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Ascend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Ascend</a:t>
            </a:r>
            <a:r>
              <a:rPr lang="en-US" sz="1200" b="0" baseline="0" dirty="0" smtClean="0"/>
              <a:t>, 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pane, click the arrow to the right of the animation effect, and then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Ascend</a:t>
            </a:r>
            <a:r>
              <a:rPr lang="en-US" sz="1200" baseline="0" dirty="0" smtClean="0"/>
              <a:t> dialog box, on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Group Graphic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click the double-arrow below the animation effect to expand the list of effects.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do the following to modify the list of effects: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Select the first animation effect,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="0" baseline="0" dirty="0" smtClean="0"/>
              <a:t>, point to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, and then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Moderate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Compress</a:t>
            </a:r>
            <a:r>
              <a:rPr lang="en-US" sz="1200" baseline="0" dirty="0" smtClean="0"/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Compress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Press and hold CTRL, select the third, fifth, seventh, ninth, and 11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animation effects (effects for the text shapes),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="0" baseline="0" dirty="0" smtClean="0"/>
              <a:t>, point to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, and then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Peek In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From Top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Speed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  <a:endParaRPr lang="en-US" sz="1200" b="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Press and hold CTRL, select the second, fourth, sixth, eighth, and 10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 animation effects (effects for the pictures). Under </a:t>
            </a:r>
            <a:r>
              <a:rPr lang="en-US" sz="1200" b="1" baseline="0" dirty="0" smtClean="0"/>
              <a:t>Modify</a:t>
            </a:r>
            <a:r>
              <a:rPr lang="en-US" sz="1200" baseline="0" dirty="0" smtClean="0"/>
              <a:t>: </a:t>
            </a:r>
            <a:r>
              <a:rPr lang="en-US" sz="1200" b="1" baseline="0" dirty="0" smtClean="0"/>
              <a:t>Ascend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list, 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dirty="0" smtClean="0"/>
              <a:t>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130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126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102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 </a:t>
            </a:r>
          </a:p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69888" y="496888"/>
            <a:ext cx="3386137" cy="2541587"/>
          </a:xfr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6553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43C2AEFD-9E11-4C9C-ABDF-953614CF3E5E}" type="slidenum">
              <a:rPr lang="pt-BR" smtClean="0"/>
              <a:pPr defTabSz="912813"/>
              <a:t>41</a:t>
            </a:fld>
            <a:endParaRPr 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casa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tem um feedback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o show 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meios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divulgação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atuais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alcançam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frequentadores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precisam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saber do show, 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pessoas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gostariam</a:t>
            </a:r>
            <a:r>
              <a:rPr lang="en-US" baseline="0" dirty="0" smtClean="0"/>
              <a:t> de saber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teria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mesmo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daquela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banda</a:t>
            </a:r>
            <a:endParaRPr lang="en-US" dirty="0" smtClean="0"/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EF775F0-6F32-407C-9327-D1B83AE01368}" type="slidenum">
              <a:rPr lang="pt-BR" smtClean="0"/>
              <a:pPr defTabSz="912813"/>
              <a:t>42</a:t>
            </a:fld>
            <a:endParaRPr 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44</a:t>
            </a:fld>
            <a:endParaRPr lang="pt-B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Como seria o cenario com o mobiclub no mercado</a:t>
            </a:r>
          </a:p>
        </p:txBody>
      </p:sp>
      <p:sp>
        <p:nvSpPr>
          <p:cNvPr id="686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3313565-320E-4F94-A8AE-6CDD19B6C789}" type="slidenum">
              <a:rPr lang="pt-BR" smtClean="0"/>
              <a:pPr defTabSz="912813"/>
              <a:t>46</a:t>
            </a:fld>
            <a:endParaRPr lang="pt-B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48</a:t>
            </a:fld>
            <a:endParaRPr lang="pt-BR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49</a:t>
            </a:fld>
            <a:endParaRPr lang="pt-BR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SmartArt custom</a:t>
            </a:r>
            <a:r>
              <a:rPr lang="en-US" sz="1400" b="1" baseline="0" dirty="0" smtClean="0"/>
              <a:t> a</a:t>
            </a:r>
            <a:r>
              <a:rPr lang="en-US" sz="1400" b="1" dirty="0" smtClean="0"/>
              <a:t>nimation effects: pictures peek-in</a:t>
            </a:r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 effects on this page,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Choose a SmartArt Graphic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Matrix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Matrix</a:t>
            </a:r>
            <a:r>
              <a:rPr lang="en-US" sz="1200" b="0" baseline="0" dirty="0" smtClean="0"/>
              <a:t> pane, double-click </a:t>
            </a:r>
            <a:r>
              <a:rPr lang="en-US" sz="1200" b="1" baseline="0" dirty="0" smtClean="0"/>
              <a:t>Titled Matrix </a:t>
            </a:r>
            <a:r>
              <a:rPr lang="en-US" sz="1200" baseline="0" dirty="0" smtClean="0"/>
              <a:t>(second option from the left) to insert the graphic into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graphic.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5.67”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8.5”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 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 in the top-level bullet only (text for the rounded rectangle at the center of the graphic). To remove the </a:t>
            </a:r>
            <a:r>
              <a:rPr lang="en-US" sz="1200" b="1" baseline="0" dirty="0" smtClean="0"/>
              <a:t>[Text]</a:t>
            </a:r>
            <a:r>
              <a:rPr lang="en-US" sz="1200" b="0" baseline="0" dirty="0" smtClean="0"/>
              <a:t> placeholder in the second-level bullets, select each bullet and press SPACE.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slide, select the </a:t>
            </a:r>
            <a:r>
              <a:rPr lang="en-US" sz="1200" baseline="0" dirty="0" smtClean="0"/>
              <a:t>graphic.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Best Match for Document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Moderate Effect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rounded rectangle at the center of the graphic. </a:t>
            </a: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group, </a:t>
            </a:r>
            <a:r>
              <a:rPr lang="en-US" sz="1200" b="0" baseline="0" dirty="0" smtClean="0"/>
              <a:t>select </a:t>
            </a:r>
            <a:r>
              <a:rPr lang="en-US" sz="1200" b="1" baseline="0" dirty="0" smtClean="0"/>
              <a:t>28 </a:t>
            </a:r>
            <a:r>
              <a:rPr lang="en-US" sz="1200" b="0" baseline="0" dirty="0" smtClean="0"/>
              <a:t>from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list, click the arrow next to </a:t>
            </a:r>
            <a:r>
              <a:rPr lang="en-US" sz="1200" b="1" baseline="0" dirty="0" smtClean="0"/>
              <a:t>Font Color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White, Background 1 </a:t>
            </a:r>
            <a:r>
              <a:rPr lang="en-US" sz="1200" b="0" baseline="0" dirty="0" smtClean="0"/>
              <a:t>(first row, first option from the left)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With the rounded rectangle selected, under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bottom right corner of the 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 launcher. In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Type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Linear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Linear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Up (</a:t>
            </a:r>
            <a:r>
              <a:rPr lang="en-US" sz="1200" baseline="0" dirty="0" smtClean="0"/>
              <a:t>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35%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first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35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(fifth row, first option from the left)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(third row, first option from the left)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Right-click the top left shape in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  <a:endParaRPr lang="en-US" sz="1200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Right-click the top right shape in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  <a:endParaRPr lang="en-US" sz="1200" b="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Right-click the bottom left shape in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Right-click the bottom right shape in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</a:p>
          <a:p>
            <a:endParaRPr lang="en-US" sz="1200" b="1" baseline="0" dirty="0" smtClean="0"/>
          </a:p>
          <a:p>
            <a:endParaRPr lang="en-US" sz="1200" b="1" baseline="0" dirty="0" smtClean="0"/>
          </a:p>
          <a:p>
            <a:r>
              <a:rPr lang="en-US" sz="1200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graphic, and then do the following i</a:t>
            </a:r>
            <a:r>
              <a:rPr lang="en-US" sz="1200" b="0" baseline="0" dirty="0" smtClean="0"/>
              <a:t>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Expand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Expand</a:t>
            </a:r>
            <a:r>
              <a:rPr lang="en-US" sz="1200" b="0" baseline="0" dirty="0" smtClean="0"/>
              <a:t>, in the</a:t>
            </a:r>
            <a:r>
              <a:rPr lang="en-US" sz="1200" b="1" baseline="0" dirty="0" smtClean="0"/>
              <a:t> Speed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Fast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Expand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c</a:t>
            </a:r>
            <a:r>
              <a:rPr lang="en-US" sz="1200" b="0" baseline="0" dirty="0" smtClean="0"/>
              <a:t>lick the arrow to the right of the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animation effect, and then click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Options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Expand</a:t>
            </a:r>
            <a:r>
              <a:rPr lang="en-US" sz="1200" baseline="0" dirty="0" smtClean="0"/>
              <a:t> dialog box, on the </a:t>
            </a:r>
            <a:r>
              <a:rPr lang="en-US" sz="1200" b="1" baseline="0" dirty="0" smtClean="0"/>
              <a:t>SmartArt Animation </a:t>
            </a:r>
            <a:r>
              <a:rPr lang="en-US" sz="1200" baseline="0" dirty="0" smtClean="0"/>
              <a:t>tab, in the </a:t>
            </a:r>
            <a:r>
              <a:rPr lang="en-US" sz="1200" b="1" baseline="0" dirty="0" smtClean="0"/>
              <a:t>Group Graphic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pane, click the double-arrow below the animation effect to expand the list of effects,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CTRL, and then select all five animation effects in the </a:t>
            </a:r>
            <a:r>
              <a:rPr lang="en-US" sz="1200" b="1" baseline="0" dirty="0" smtClean="0"/>
              <a:t>Custom Animation</a:t>
            </a:r>
            <a:r>
              <a:rPr lang="en-US" sz="1200" baseline="0" dirty="0" smtClean="0"/>
              <a:t> task pane. Under </a:t>
            </a:r>
            <a:r>
              <a:rPr lang="en-US" sz="1200" b="1" baseline="0" dirty="0" smtClean="0"/>
              <a:t>Modify: Expand</a:t>
            </a:r>
            <a:r>
              <a:rPr lang="en-US" sz="1200" b="0" baseline="0" dirty="0" smtClean="0"/>
              <a:t>, in the</a:t>
            </a:r>
            <a:r>
              <a:rPr lang="en-US" sz="1200" b="1" baseline="0" dirty="0" smtClean="0"/>
              <a:t> 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With Previous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CTRL, select the second, third, fourth, and fifth animation effects (expand effects for the picture-filled rectangles),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Peek In</a:t>
            </a:r>
            <a:r>
              <a:rPr lang="en-US" sz="1200" baseline="0" dirty="0" smtClean="0"/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Select the second animation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Select the third animation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Direction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From Left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Select the fourth animation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From Right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Select the fifth animation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From Top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Corner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(fifth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(third row, first option from the left)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6</a:t>
            </a:fld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408CF0D-4988-4E4F-A9FF-AAE97F46A81B}" type="slidenum">
              <a:rPr lang="pt-BR" smtClean="0"/>
              <a:pPr defTabSz="912813"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24C18434-45E2-4E2C-9B7B-A2234E91F54F}" type="slidenum">
              <a:rPr lang="pt-BR" smtClean="0"/>
              <a:pPr defTabSz="912813"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Inojosa</a:t>
            </a:r>
            <a:r>
              <a:rPr lang="en-US" dirty="0" smtClean="0"/>
              <a:t> </a:t>
            </a:r>
            <a:r>
              <a:rPr lang="en-US" baseline="0" dirty="0" smtClean="0"/>
              <a:t> e Ana</a:t>
            </a:r>
          </a:p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Inojosa</a:t>
            </a:r>
            <a:r>
              <a:rPr lang="en-US" baseline="0" dirty="0" smtClean="0"/>
              <a:t> : ‘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cervejas</a:t>
            </a:r>
            <a:r>
              <a:rPr lang="en-US" baseline="0" dirty="0" smtClean="0"/>
              <a:t>?’</a:t>
            </a:r>
          </a:p>
          <a:p>
            <a:r>
              <a:rPr lang="en-US" dirty="0" smtClean="0"/>
              <a:t>Ana: ‘so 2 ate agora, é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caro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’</a:t>
            </a:r>
          </a:p>
          <a:p>
            <a:r>
              <a:rPr lang="en-US" dirty="0" err="1" smtClean="0"/>
              <a:t>Inojosa</a:t>
            </a:r>
            <a:r>
              <a:rPr lang="en-US" baseline="0" dirty="0" smtClean="0"/>
              <a:t> : ‘</a:t>
            </a:r>
            <a:r>
              <a:rPr lang="en-US" baseline="0" dirty="0" err="1" smtClean="0"/>
              <a:t>oche</a:t>
            </a:r>
            <a:r>
              <a:rPr lang="en-US" baseline="0" dirty="0" smtClean="0"/>
              <a:t>! </a:t>
            </a:r>
            <a:r>
              <a:rPr lang="en-US" baseline="0" dirty="0" err="1" smtClean="0"/>
              <a:t>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sabendo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?’</a:t>
            </a:r>
          </a:p>
          <a:p>
            <a:r>
              <a:rPr lang="en-US" baseline="0" dirty="0" smtClean="0"/>
              <a:t>Ana: ‘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promoção</a:t>
            </a:r>
            <a:r>
              <a:rPr lang="en-US" baseline="0" dirty="0" smtClean="0"/>
              <a:t>?’</a:t>
            </a:r>
          </a:p>
          <a:p>
            <a:r>
              <a:rPr lang="en-US" baseline="0" dirty="0" err="1" smtClean="0"/>
              <a:t>Inojosa</a:t>
            </a:r>
            <a:r>
              <a:rPr lang="en-US" baseline="0" dirty="0" smtClean="0"/>
              <a:t>: ‘</a:t>
            </a:r>
            <a:r>
              <a:rPr lang="en-US" baseline="0" dirty="0" err="1" smtClean="0"/>
              <a:t>tava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metade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preço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cerveja</a:t>
            </a:r>
            <a:r>
              <a:rPr lang="en-US" baseline="0" dirty="0" smtClean="0"/>
              <a:t> premium </a:t>
            </a:r>
            <a:r>
              <a:rPr lang="en-US" baseline="0" dirty="0" err="1" smtClean="0"/>
              <a:t>até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manha</a:t>
            </a:r>
            <a:r>
              <a:rPr lang="en-US" baseline="0" dirty="0" smtClean="0"/>
              <a:t>!’</a:t>
            </a:r>
            <a:endParaRPr lang="en-US" dirty="0" smtClean="0"/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53219E7-A40C-4E6C-935C-08C550C8DF2F}" type="slidenum">
              <a:rPr lang="pt-BR" smtClean="0"/>
              <a:pPr defTabSz="912813"/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A11B7-14B1-470D-A868-422BB03D2A3A}" type="datetimeFigureOut">
              <a:rPr lang="fr-FR"/>
              <a:pPr/>
              <a:t>29/11/2009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F2802-615B-454B-9368-7F29ADEE8B2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F2F29-89D2-4E35-BCA6-5AF9F0CD3A25}" type="datetimeFigureOut">
              <a:rPr lang="fr-FR"/>
              <a:pPr/>
              <a:t>29/11/2009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2B5B9-3A79-4C50-83E0-05C079865E9B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2C1EF-CB5F-4978-B1C5-D56372FCDCEF}" type="datetimeFigureOut">
              <a:rPr lang="fr-FR"/>
              <a:pPr/>
              <a:t>29/11/2009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16A0-BE39-4780-9BD1-47480C10B446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0F174-2DBE-4BC3-B3DC-D358620133E8}" type="datetimeFigureOut">
              <a:rPr lang="fr-FR"/>
              <a:pPr/>
              <a:t>29/11/2009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7733-D3FA-43C0-A14D-60E0C93C6F9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2CF3F-D1D7-41D9-976B-052DA3A4FC40}" type="datetimeFigureOut">
              <a:rPr lang="fr-FR"/>
              <a:pPr/>
              <a:t>29/11/2009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92D8-FD6C-481C-BB62-B6AB6B65AC5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25551-B1BA-4507-96AC-C5768325B556}" type="datetimeFigureOut">
              <a:rPr lang="fr-FR"/>
              <a:pPr/>
              <a:t>29/11/2009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3976E-6389-45D2-B85F-7F25ED3713F8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2095C-8DF1-4C35-94EA-5FD1519D8233}" type="datetimeFigureOut">
              <a:rPr lang="fr-FR"/>
              <a:pPr/>
              <a:t>29/11/2009</a:t>
            </a:fld>
            <a:endParaRPr lang="fr-CA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39090-FCF0-4B53-BB5B-610FEEFD526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8588D-FD29-402E-83F7-B9457CC833C5}" type="datetimeFigureOut">
              <a:rPr lang="fr-FR"/>
              <a:pPr/>
              <a:t>29/11/2009</a:t>
            </a:fld>
            <a:endParaRPr lang="fr-CA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309F-07DF-4B60-810A-992F0831AF23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E2885-BAC8-4418-A5EB-A67808FFCB50}" type="datetimeFigureOut">
              <a:rPr lang="fr-FR"/>
              <a:pPr/>
              <a:t>29/11/2009</a:t>
            </a:fld>
            <a:endParaRPr lang="fr-CA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73364-B898-4BB1-A86A-427FE7223C8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BFFE6-57D5-4F7D-AE11-C3E4AB284C5E}" type="datetimeFigureOut">
              <a:rPr lang="fr-FR"/>
              <a:pPr/>
              <a:t>29/11/2009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4CE10-4203-4124-8102-11A72617B7D4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C51F4-CF28-4F7B-8D34-BD48CBA19745}" type="datetimeFigureOut">
              <a:rPr lang="fr-FR"/>
              <a:pPr/>
              <a:t>29/11/2009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558A-BB37-47DA-B4C0-2480C6B3C6F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0000">
              <a:srgbClr val="85CBFF"/>
            </a:gs>
            <a:gs pos="93000">
              <a:srgbClr val="00B0F0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856B454-7856-45BC-A72E-6420367840DF}" type="datetimeFigureOut">
              <a:rPr lang="fr-FR"/>
              <a:pPr/>
              <a:t>29/11/2009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D42078-98F2-4B73-A868-27AD84ACC464}" type="slidenum">
              <a:rPr lang="fr-CA"/>
              <a:pPr/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1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49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53.pn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5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54.pn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4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7.gif"/><Relationship Id="rId5" Type="http://schemas.openxmlformats.org/officeDocument/2006/relationships/image" Target="../media/image19.png"/><Relationship Id="rId10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54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png"/><Relationship Id="rId7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1.pn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35.png"/><Relationship Id="rId9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2.png"/><Relationship Id="rId5" Type="http://schemas.openxmlformats.org/officeDocument/2006/relationships/image" Target="../media/image34.png"/><Relationship Id="rId10" Type="http://schemas.openxmlformats.org/officeDocument/2006/relationships/image" Target="../media/image46.png"/><Relationship Id="rId4" Type="http://schemas.openxmlformats.org/officeDocument/2006/relationships/image" Target="../media/image23.png"/><Relationship Id="rId9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0.png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.pn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-142900"/>
            <a:ext cx="6675165" cy="60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m 10" descr="Maraca DEFINITIVO.png"/>
          <p:cNvPicPr>
            <a:picLocks noChangeAspect="1"/>
          </p:cNvPicPr>
          <p:nvPr/>
        </p:nvPicPr>
        <p:blipFill>
          <a:blip r:embed="rId4" cstate="print">
            <a:lum bright="-17000" contrast="31000"/>
          </a:blip>
          <a:srcRect/>
          <a:stretch>
            <a:fillRect/>
          </a:stretch>
        </p:blipFill>
        <p:spPr bwMode="auto">
          <a:xfrm>
            <a:off x="6762750" y="130175"/>
            <a:ext cx="22383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Desk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71602" y="-24"/>
            <a:ext cx="10347691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857364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665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664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upo 101"/>
          <p:cNvGrpSpPr>
            <a:grpSpLocks/>
          </p:cNvGrpSpPr>
          <p:nvPr/>
        </p:nvGrpSpPr>
        <p:grpSpPr bwMode="auto">
          <a:xfrm>
            <a:off x="2428875" y="4000500"/>
            <a:ext cx="1357313" cy="1131888"/>
            <a:chOff x="2308488" y="3798091"/>
            <a:chExt cx="1357322" cy="1131102"/>
          </a:xfrm>
        </p:grpSpPr>
        <p:sp>
          <p:nvSpPr>
            <p:cNvPr id="34" name="Texto explicativo em forma de nuvem 33"/>
            <p:cNvSpPr/>
            <p:nvPr/>
          </p:nvSpPr>
          <p:spPr bwMode="auto">
            <a:xfrm>
              <a:off x="2308488" y="3798091"/>
              <a:ext cx="1357322" cy="113110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26647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43174" y="3929066"/>
              <a:ext cx="736884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CaixaDeTexto 38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5" name="Retângulo 34"/>
          <p:cNvSpPr/>
          <p:nvPr/>
        </p:nvSpPr>
        <p:spPr>
          <a:xfrm>
            <a:off x="6858016" y="1428736"/>
            <a:ext cx="1285884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tângulo 35"/>
          <p:cNvSpPr/>
          <p:nvPr/>
        </p:nvSpPr>
        <p:spPr>
          <a:xfrm>
            <a:off x="6903865" y="1357298"/>
            <a:ext cx="11961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:30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2285992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upo 3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4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9" name="Imagem 7" descr="versao 2.4.png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0" name="Imagem 7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tângulo de cantos arredondados 5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/>
          <p:cNvSpPr txBox="1"/>
          <p:nvPr/>
        </p:nvSpPr>
        <p:spPr>
          <a:xfrm>
            <a:off x="2571736" y="277391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3071802" y="1593050"/>
            <a:ext cx="714380" cy="759835"/>
            <a:chOff x="2441762" y="1521114"/>
            <a:chExt cx="963613" cy="963612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2441762" y="1521114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2594161" y="1673514"/>
              <a:ext cx="506412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 rot="21359943">
              <a:off x="2744563" y="1802477"/>
              <a:ext cx="506412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2898962" y="1978314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Grupo 58"/>
          <p:cNvGrpSpPr>
            <a:grpSpLocks/>
          </p:cNvGrpSpPr>
          <p:nvPr/>
        </p:nvGrpSpPr>
        <p:grpSpPr bwMode="auto">
          <a:xfrm>
            <a:off x="1357290" y="3071810"/>
            <a:ext cx="649288" cy="679450"/>
            <a:chOff x="6728041" y="1434594"/>
            <a:chExt cx="649289" cy="679451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sz="60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Atual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0167E-6 L -0.33507 0.154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214554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14324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286124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429000"/>
            <a:ext cx="928694" cy="928694"/>
          </a:xfrm>
          <a:prstGeom prst="rect">
            <a:avLst/>
          </a:prstGeom>
          <a:noFill/>
        </p:spPr>
      </p:pic>
      <p:pic>
        <p:nvPicPr>
          <p:cNvPr id="286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643314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857628"/>
            <a:ext cx="928694" cy="928694"/>
          </a:xfrm>
          <a:prstGeom prst="rect">
            <a:avLst/>
          </a:prstGeom>
          <a:noFill/>
        </p:spPr>
      </p:pic>
      <p:grpSp>
        <p:nvGrpSpPr>
          <p:cNvPr id="24" name="Grupo 23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Imagem 7" descr="versao 2.4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1" name="Imagem 7" descr="versao 2.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188" y="4286250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6622271" y="1643050"/>
            <a:ext cx="1307315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687575" y="1576976"/>
            <a:ext cx="11961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:00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25" y="4143375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6429388" y="364331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pic>
        <p:nvPicPr>
          <p:cNvPr id="2868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11" y="2285998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0686" y="2657473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46" y="4071926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de cantos arredondados 2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sz="60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Atual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143375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de cantos arredondados 25"/>
          <p:cNvSpPr/>
          <p:nvPr/>
        </p:nvSpPr>
        <p:spPr>
          <a:xfrm>
            <a:off x="5857875" y="4786313"/>
            <a:ext cx="500063" cy="3127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tângulo 26"/>
          <p:cNvSpPr/>
          <p:nvPr/>
        </p:nvSpPr>
        <p:spPr>
          <a:xfrm>
            <a:off x="6929454" y="3214686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572132" y="3214686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6715140" y="4714884"/>
            <a:ext cx="571500" cy="3571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278606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3525" y="30718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6463" y="328612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3357563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643313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40719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de cantos arredondados 27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6622271" y="1643050"/>
            <a:ext cx="1307315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tângulo 32"/>
          <p:cNvSpPr/>
          <p:nvPr/>
        </p:nvSpPr>
        <p:spPr>
          <a:xfrm>
            <a:off x="6687576" y="1576976"/>
            <a:ext cx="119616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:35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37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188" y="4286250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sz="60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Atual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226 -0.04209 " pathEditMode="relative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0.14685 " pathEditMode="relative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43 -0.0104 " pathEditMode="relative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019E-7 L 0.25191 0.13621 " pathEditMode="relative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3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614600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21481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143380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00438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0737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86322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429132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3000372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857364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1643050"/>
            <a:ext cx="928694" cy="928694"/>
          </a:xfrm>
          <a:prstGeom prst="rect">
            <a:avLst/>
          </a:prstGeom>
          <a:noFill/>
        </p:spPr>
      </p:pic>
      <p:pic>
        <p:nvPicPr>
          <p:cNvPr id="19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4643446"/>
            <a:ext cx="928694" cy="928694"/>
          </a:xfrm>
          <a:prstGeom prst="rect">
            <a:avLst/>
          </a:prstGeom>
          <a:noFill/>
        </p:spPr>
      </p:pic>
      <p:sp>
        <p:nvSpPr>
          <p:cNvPr id="20" name="CaixaDeTexto 19"/>
          <p:cNvSpPr txBox="1"/>
          <p:nvPr/>
        </p:nvSpPr>
        <p:spPr>
          <a:xfrm>
            <a:off x="7215206" y="464344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000496" y="385762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572000" y="557214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23" name="Texto explicativo em forma de nuvem 22"/>
          <p:cNvSpPr/>
          <p:nvPr/>
        </p:nvSpPr>
        <p:spPr bwMode="auto">
          <a:xfrm flipH="1">
            <a:off x="6215074" y="1714488"/>
            <a:ext cx="1892302" cy="1571636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7" y="1714488"/>
            <a:ext cx="9650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27"/>
          <p:cNvSpPr/>
          <p:nvPr/>
        </p:nvSpPr>
        <p:spPr>
          <a:xfrm>
            <a:off x="7358082" y="2071678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!!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5357819" y="3500438"/>
            <a:ext cx="1143008" cy="1000124"/>
            <a:chOff x="5500694" y="3857628"/>
            <a:chExt cx="1285875" cy="1071562"/>
          </a:xfrm>
        </p:grpSpPr>
        <p:sp>
          <p:nvSpPr>
            <p:cNvPr id="33" name="Texto explicativo em forma de nuvem 32"/>
            <p:cNvSpPr/>
            <p:nvPr/>
          </p:nvSpPr>
          <p:spPr bwMode="auto">
            <a:xfrm>
              <a:off x="5500694" y="3857628"/>
              <a:ext cx="1285875" cy="107156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5786446" y="3929066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572000" y="1928802"/>
            <a:ext cx="1285884" cy="1055193"/>
            <a:chOff x="4357687" y="2143116"/>
            <a:chExt cx="1279132" cy="825316"/>
          </a:xfrm>
        </p:grpSpPr>
        <p:sp>
          <p:nvSpPr>
            <p:cNvPr id="35" name="Texto explicativo em forma de nuvem 34"/>
            <p:cNvSpPr/>
            <p:nvPr/>
          </p:nvSpPr>
          <p:spPr bwMode="auto">
            <a:xfrm>
              <a:off x="4357687" y="2143116"/>
              <a:ext cx="1279132" cy="698167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4714876" y="2198991"/>
              <a:ext cx="57150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4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45" name="Retângulo de cantos arredondados 44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sz="60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Atual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Retângulo de cantos arredondados 1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928662" y="3602654"/>
            <a:ext cx="81438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pt-BR" sz="2800" b="1" dirty="0">
                <a:latin typeface="+mn-lt"/>
              </a:rPr>
              <a:t>	</a:t>
            </a:r>
            <a:r>
              <a:rPr lang="pt-BR" sz="2800" b="1" dirty="0" smtClean="0">
                <a:latin typeface="+mn-lt"/>
              </a:rPr>
              <a:t> “Vou sair mais cedo para não enfrentar fila.”</a:t>
            </a:r>
            <a:endParaRPr lang="pt-BR" sz="2800" b="1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800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+mn-lt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174026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Cenário Atual - Conclusão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5720" y="4214818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Inojosa</a:t>
            </a:r>
            <a:endParaRPr lang="en-US" sz="1600" b="1" dirty="0"/>
          </a:p>
        </p:txBody>
      </p:sp>
      <p:pic>
        <p:nvPicPr>
          <p:cNvPr id="2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spaço Reservado para Conteúdo 2"/>
          <p:cNvSpPr txBox="1">
            <a:spLocks/>
          </p:cNvSpPr>
          <p:nvPr/>
        </p:nvSpPr>
        <p:spPr bwMode="auto">
          <a:xfrm>
            <a:off x="1000100" y="4745662"/>
            <a:ext cx="77867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800" b="1" dirty="0" smtClean="0">
                <a:latin typeface="+mn-lt"/>
              </a:rPr>
              <a:t>     </a:t>
            </a:r>
            <a:r>
              <a:rPr lang="en-US" sz="2800" b="1" dirty="0" smtClean="0">
                <a:latin typeface="+mn-lt"/>
              </a:rPr>
              <a:t>“</a:t>
            </a:r>
            <a:r>
              <a:rPr lang="pt-BR" sz="2800" b="1" dirty="0" smtClean="0">
                <a:latin typeface="+mn-lt"/>
              </a:rPr>
              <a:t>Prefiro </a:t>
            </a:r>
            <a:r>
              <a:rPr lang="pt-BR" sz="2800" b="1" dirty="0">
                <a:latin typeface="+mn-lt"/>
              </a:rPr>
              <a:t>não ir </a:t>
            </a:r>
            <a:r>
              <a:rPr lang="pt-BR" sz="2800" b="1" dirty="0" smtClean="0">
                <a:latin typeface="+mn-lt"/>
              </a:rPr>
              <a:t>para o </a:t>
            </a:r>
            <a:r>
              <a:rPr lang="pt-BR" sz="2800" b="1" dirty="0" err="1" smtClean="0">
                <a:latin typeface="+mn-lt"/>
              </a:rPr>
              <a:t>PubShow</a:t>
            </a:r>
            <a:r>
              <a:rPr lang="pt-BR" sz="2800" b="1" dirty="0" smtClean="0">
                <a:latin typeface="+mn-lt"/>
              </a:rPr>
              <a:t>. Odeio filas!”</a:t>
            </a:r>
            <a:endParaRPr lang="pt-BR" sz="2800" b="1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800" dirty="0">
              <a:latin typeface="+mn-lt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64" y="4792816"/>
            <a:ext cx="857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aixaDeTexto 27"/>
          <p:cNvSpPr txBox="1"/>
          <p:nvPr/>
        </p:nvSpPr>
        <p:spPr>
          <a:xfrm>
            <a:off x="285720" y="5643578"/>
            <a:ext cx="954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Tavinho</a:t>
            </a:r>
            <a:endParaRPr lang="en-US" sz="1600" b="1" dirty="0"/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602390"/>
            <a:ext cx="13497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3" name="CaixaDeTexto 32"/>
          <p:cNvSpPr txBox="1"/>
          <p:nvPr/>
        </p:nvSpPr>
        <p:spPr>
          <a:xfrm>
            <a:off x="468197" y="2590380"/>
            <a:ext cx="746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Ana</a:t>
            </a:r>
            <a:endParaRPr lang="en-US" sz="1600" b="1" dirty="0"/>
          </a:p>
        </p:txBody>
      </p:sp>
      <p:sp>
        <p:nvSpPr>
          <p:cNvPr id="34" name="Espaço Reservado para Conteúdo 2"/>
          <p:cNvSpPr txBox="1">
            <a:spLocks/>
          </p:cNvSpPr>
          <p:nvPr/>
        </p:nvSpPr>
        <p:spPr bwMode="auto">
          <a:xfrm>
            <a:off x="1071538" y="1816704"/>
            <a:ext cx="79296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800" b="1" dirty="0">
                <a:latin typeface="+mn-lt"/>
              </a:rPr>
              <a:t>	</a:t>
            </a:r>
            <a:r>
              <a:rPr lang="pt-BR" sz="2800" b="1" dirty="0" smtClean="0">
                <a:latin typeface="+mn-lt"/>
              </a:rPr>
              <a:t> “O Show foi muito bom! Voltarei na próxima semana se essa banda tocar novamente.”</a:t>
            </a:r>
            <a:endParaRPr lang="pt-BR" sz="2800" b="1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6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1" name="Imagem 20" descr="1258228778_currency_dollar g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709983"/>
            <a:ext cx="1647828" cy="1647828"/>
          </a:xfrm>
          <a:prstGeom prst="rect">
            <a:avLst/>
          </a:prstGeom>
        </p:spPr>
      </p:pic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857224" y="1214422"/>
            <a:ext cx="7929618" cy="2071687"/>
          </a:xfrm>
        </p:spPr>
        <p:txBody>
          <a:bodyPr/>
          <a:lstStyle/>
          <a:p>
            <a:pPr marL="342900" indent="-342900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4400" b="1" dirty="0" smtClean="0"/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4400" b="1" dirty="0" smtClean="0"/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4400" b="1" dirty="0" smtClean="0"/>
              <a:t>	A </a:t>
            </a:r>
            <a:r>
              <a:rPr lang="pt-BR" sz="4400" b="1" dirty="0" err="1" smtClean="0"/>
              <a:t>PubShow</a:t>
            </a:r>
            <a:r>
              <a:rPr lang="pt-BR" sz="4400" b="1" dirty="0" smtClean="0"/>
              <a:t> deixou de lucrar! </a:t>
            </a: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4400" b="1" dirty="0" smtClean="0"/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4400" b="1" dirty="0" smtClean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Cenário Atual - Conclusão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 descr="1258228874_thumbs_down_4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374452" flipV="1">
            <a:off x="3263110" y="3977498"/>
            <a:ext cx="933869" cy="933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0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2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4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3071827"/>
            <a:ext cx="842965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3600" dirty="0">
              <a:latin typeface="+mn-lt"/>
            </a:endParaRP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3200" dirty="0" smtClean="0">
                <a:latin typeface="+mn-lt"/>
              </a:rPr>
              <a:t>Faixa etária: 18 a 30 anos.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pt-BR" sz="1100" dirty="0">
              <a:latin typeface="+mn-lt"/>
            </a:endParaRP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3200" dirty="0" smtClean="0">
                <a:latin typeface="+mn-lt"/>
              </a:rPr>
              <a:t>Freqüentadores </a:t>
            </a:r>
            <a:r>
              <a:rPr lang="pt-BR" sz="3200" dirty="0">
                <a:latin typeface="+mn-lt"/>
              </a:rPr>
              <a:t>de </a:t>
            </a:r>
            <a:r>
              <a:rPr lang="pt-BR" sz="3200" dirty="0" smtClean="0">
                <a:latin typeface="+mn-lt"/>
              </a:rPr>
              <a:t>boates.</a:t>
            </a:r>
            <a:endParaRPr lang="pt-BR" sz="3200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Questionário e Entrevistas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8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357158" y="1928802"/>
            <a:ext cx="8572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4"/>
              </a:buBlip>
            </a:pPr>
            <a:r>
              <a:rPr lang="pt-BR" sz="3600" dirty="0" smtClean="0">
                <a:latin typeface="+mn-lt"/>
              </a:rPr>
              <a:t> 250 pessoas entrevistadas.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sp>
        <p:nvSpPr>
          <p:cNvPr id="16" name="Retângulo 15"/>
          <p:cNvSpPr/>
          <p:nvPr/>
        </p:nvSpPr>
        <p:spPr>
          <a:xfrm>
            <a:off x="357158" y="2786058"/>
            <a:ext cx="8572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4"/>
              </a:buBlip>
            </a:pPr>
            <a:r>
              <a:rPr lang="pt-BR" sz="3600" dirty="0" smtClean="0">
                <a:latin typeface="+mn-lt"/>
              </a:rPr>
              <a:t> </a:t>
            </a:r>
            <a:r>
              <a:rPr lang="pt-BR" sz="3600" b="1" dirty="0" smtClean="0">
                <a:latin typeface="+mn-lt"/>
              </a:rPr>
              <a:t>Perfil:</a:t>
            </a:r>
            <a:endParaRPr lang="pt-BR" sz="3600" b="1" dirty="0" smtClean="0"/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Retângulo de cantos arredondados 22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57224" y="1643050"/>
            <a:ext cx="7500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+mn-lt"/>
              </a:rPr>
              <a:t>Quanto tempo você acha, em média, que perde na fila do caixa de uma boate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928662" y="3111517"/>
          <a:ext cx="6858048" cy="310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ângulo 7"/>
          <p:cNvSpPr/>
          <p:nvPr/>
        </p:nvSpPr>
        <p:spPr>
          <a:xfrm>
            <a:off x="2428860" y="4611715"/>
            <a:ext cx="16430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49%</a:t>
            </a:r>
          </a:p>
        </p:txBody>
      </p:sp>
      <p:sp>
        <p:nvSpPr>
          <p:cNvPr id="9" name="Retângulo 8"/>
          <p:cNvSpPr/>
          <p:nvPr/>
        </p:nvSpPr>
        <p:spPr>
          <a:xfrm>
            <a:off x="2000232" y="3254393"/>
            <a:ext cx="121444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357686" y="3611583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26%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14678" y="3254393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6%</a:t>
            </a:r>
          </a:p>
        </p:txBody>
      </p:sp>
      <p:sp>
        <p:nvSpPr>
          <p:cNvPr id="14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Resultados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" name="Retângulo de cantos arredondados 19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928715" y="1643050"/>
            <a:ext cx="7500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+mn-lt"/>
              </a:rPr>
              <a:t>Você sai mais cedo de um local para não enfrentar uma fila?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142976" y="2500306"/>
          <a:ext cx="6715172" cy="41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4714876" y="3857628"/>
            <a:ext cx="1785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214546" y="3500438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1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Resultados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9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" name="Retângulo de cantos arredondados 19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571472" y="1643050"/>
            <a:ext cx="8215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+mn-lt"/>
              </a:rPr>
              <a:t>Você deixa de consumir produtos ou </a:t>
            </a:r>
            <a:r>
              <a:rPr lang="pt-BR" sz="3200" b="1" dirty="0" err="1">
                <a:latin typeface="+mn-lt"/>
              </a:rPr>
              <a:t>frequentar</a:t>
            </a:r>
            <a:r>
              <a:rPr lang="pt-BR" sz="3200" b="1" dirty="0">
                <a:latin typeface="+mn-lt"/>
              </a:rPr>
              <a:t> estabelecimentos que costumam ter fila na hora de pagar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643042" y="3286124"/>
          <a:ext cx="5786478" cy="317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ângulo 7"/>
          <p:cNvSpPr/>
          <p:nvPr/>
        </p:nvSpPr>
        <p:spPr>
          <a:xfrm>
            <a:off x="2643174" y="4929198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00562" y="3929066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1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Resultados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9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9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01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03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06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388" name="CaixaDeTexto 6"/>
          <p:cNvSpPr txBox="1">
            <a:spLocks noChangeArrowheads="1"/>
          </p:cNvSpPr>
          <p:nvPr/>
        </p:nvSpPr>
        <p:spPr bwMode="auto">
          <a:xfrm>
            <a:off x="214282" y="2143116"/>
            <a:ext cx="87154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i="1" dirty="0" smtClean="0">
                <a:latin typeface="+mn-lt"/>
              </a:rPr>
              <a:t>“</a:t>
            </a:r>
            <a:r>
              <a:rPr lang="pt-BR" sz="3600" b="1" dirty="0" smtClean="0">
                <a:latin typeface="+mn-lt"/>
              </a:rPr>
              <a:t>Criar soluções móveis inteligentes para aumentar a rentabilidade dos nossos clientes.”</a:t>
            </a:r>
            <a:endParaRPr lang="pt-BR" sz="3600" b="1" dirty="0">
              <a:latin typeface="+mn-lt"/>
            </a:endParaRPr>
          </a:p>
        </p:txBody>
      </p:sp>
      <p:pic>
        <p:nvPicPr>
          <p:cNvPr id="6" name="Imagem 10" descr="Maraca DEFINITIVO.png"/>
          <p:cNvPicPr>
            <a:picLocks noChangeAspect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3214678" y="4644763"/>
            <a:ext cx="2714644" cy="114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" name="Retângulo de cantos arredondados 206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8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Missão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da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Empresa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5" name="Retângulo de cantos arredondados 34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Problema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3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CaixaDeTexto 14"/>
          <p:cNvSpPr txBox="1">
            <a:spLocks noChangeArrowheads="1"/>
          </p:cNvSpPr>
          <p:nvPr/>
        </p:nvSpPr>
        <p:spPr bwMode="auto">
          <a:xfrm>
            <a:off x="571472" y="2357430"/>
            <a:ext cx="807249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400" b="1" dirty="0" smtClean="0">
                <a:latin typeface="+mn-lt"/>
              </a:rPr>
              <a:t>As boates perdem clientes e deixam de vender mais, devido aos atuais processos de pagamento e às dificuldades na divulgação de promoções e eventos.</a:t>
            </a:r>
            <a:endParaRPr lang="pt-BR" sz="3400" b="1" dirty="0">
              <a:latin typeface="+mn-lt"/>
            </a:endParaRPr>
          </a:p>
        </p:txBody>
      </p:sp>
      <p:sp>
        <p:nvSpPr>
          <p:cNvPr id="14" name="CaixaDeTexto 14"/>
          <p:cNvSpPr txBox="1">
            <a:spLocks noChangeArrowheads="1"/>
          </p:cNvSpPr>
          <p:nvPr/>
        </p:nvSpPr>
        <p:spPr bwMode="auto">
          <a:xfrm>
            <a:off x="571472" y="2357430"/>
            <a:ext cx="807249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400" b="1" dirty="0" smtClean="0">
                <a:latin typeface="+mn-lt"/>
              </a:rPr>
              <a:t>As boates </a:t>
            </a:r>
            <a:r>
              <a:rPr lang="pt-BR" sz="3400" b="1" dirty="0" smtClean="0">
                <a:solidFill>
                  <a:schemeClr val="bg1"/>
                </a:solidFill>
                <a:latin typeface="+mn-lt"/>
              </a:rPr>
              <a:t>perdem clientes </a:t>
            </a:r>
            <a:r>
              <a:rPr lang="pt-BR" sz="3400" b="1" dirty="0" smtClean="0">
                <a:latin typeface="+mn-lt"/>
              </a:rPr>
              <a:t>e deixam de vender mais, devido aos atuais processos de pagamento e às dificuldades na divulgação de promoções e eventos.</a:t>
            </a:r>
            <a:endParaRPr lang="pt-BR" sz="3400" b="1" dirty="0">
              <a:latin typeface="+mn-lt"/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571472" y="2357430"/>
            <a:ext cx="807249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400" b="1" dirty="0" smtClean="0">
                <a:latin typeface="+mn-lt"/>
              </a:rPr>
              <a:t>As boates perdem clientes e </a:t>
            </a:r>
            <a:r>
              <a:rPr lang="pt-BR" sz="3400" b="1" dirty="0" smtClean="0">
                <a:solidFill>
                  <a:schemeClr val="bg1"/>
                </a:solidFill>
                <a:latin typeface="+mn-lt"/>
              </a:rPr>
              <a:t>deixam de vender mais</a:t>
            </a:r>
            <a:r>
              <a:rPr lang="pt-BR" sz="3400" b="1" dirty="0" smtClean="0">
                <a:latin typeface="+mn-lt"/>
              </a:rPr>
              <a:t>, devido aos atuais processos de pagamento e às dificuldades na divulgação de promoções e eventos.</a:t>
            </a:r>
            <a:endParaRPr lang="pt-BR" sz="3400" b="1" dirty="0">
              <a:latin typeface="+mn-lt"/>
            </a:endParaRPr>
          </a:p>
        </p:txBody>
      </p:sp>
      <p:sp>
        <p:nvSpPr>
          <p:cNvPr id="16" name="CaixaDeTexto 14"/>
          <p:cNvSpPr txBox="1">
            <a:spLocks noChangeArrowheads="1"/>
          </p:cNvSpPr>
          <p:nvPr/>
        </p:nvSpPr>
        <p:spPr bwMode="auto">
          <a:xfrm>
            <a:off x="571472" y="2357430"/>
            <a:ext cx="807249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400" b="1" dirty="0" smtClean="0">
                <a:latin typeface="+mn-lt"/>
              </a:rPr>
              <a:t>As boates perdem clientes e deixam de vender mais, devido aos </a:t>
            </a:r>
            <a:r>
              <a:rPr lang="pt-BR" sz="3400" b="1" dirty="0" smtClean="0">
                <a:solidFill>
                  <a:schemeClr val="bg1"/>
                </a:solidFill>
                <a:latin typeface="+mn-lt"/>
              </a:rPr>
              <a:t>atuais processos de pagamento</a:t>
            </a:r>
            <a:r>
              <a:rPr lang="pt-BR" sz="3400" b="1" dirty="0" smtClean="0">
                <a:latin typeface="+mn-lt"/>
              </a:rPr>
              <a:t> e às dificuldades na divulgação de promoções e eventos.</a:t>
            </a:r>
            <a:endParaRPr lang="pt-BR" sz="3400" b="1" dirty="0">
              <a:latin typeface="+mn-lt"/>
            </a:endParaRPr>
          </a:p>
        </p:txBody>
      </p:sp>
      <p:sp>
        <p:nvSpPr>
          <p:cNvPr id="18" name="CaixaDeTexto 14"/>
          <p:cNvSpPr txBox="1">
            <a:spLocks noChangeArrowheads="1"/>
          </p:cNvSpPr>
          <p:nvPr/>
        </p:nvSpPr>
        <p:spPr bwMode="auto">
          <a:xfrm>
            <a:off x="571472" y="2357430"/>
            <a:ext cx="807249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400" b="1" dirty="0" smtClean="0">
                <a:latin typeface="+mn-lt"/>
              </a:rPr>
              <a:t>As boates perdem clientes e deixam de vender mais, devido aos atuais processos de pagamento e às </a:t>
            </a:r>
            <a:r>
              <a:rPr lang="pt-BR" sz="3400" b="1" dirty="0" smtClean="0">
                <a:solidFill>
                  <a:schemeClr val="bg1"/>
                </a:solidFill>
                <a:latin typeface="+mn-lt"/>
              </a:rPr>
              <a:t>dificuldades na divulgação</a:t>
            </a:r>
            <a:r>
              <a:rPr lang="pt-BR" sz="3400" b="1" dirty="0" smtClean="0">
                <a:latin typeface="+mn-lt"/>
              </a:rPr>
              <a:t> de promoções e eventos.</a:t>
            </a:r>
            <a:endParaRPr lang="pt-BR" sz="3400" b="1" dirty="0">
              <a:latin typeface="+mn-lt"/>
            </a:endParaRPr>
          </a:p>
        </p:txBody>
      </p:sp>
      <p:sp>
        <p:nvSpPr>
          <p:cNvPr id="24" name="CaixaDeTexto 14"/>
          <p:cNvSpPr txBox="1">
            <a:spLocks noChangeArrowheads="1"/>
          </p:cNvSpPr>
          <p:nvPr/>
        </p:nvSpPr>
        <p:spPr bwMode="auto">
          <a:xfrm>
            <a:off x="571472" y="2357430"/>
            <a:ext cx="807249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400" b="1" dirty="0" smtClean="0">
                <a:latin typeface="+mn-lt"/>
              </a:rPr>
              <a:t>As boates perdem clientes e deixam de vender mais, devido aos atuais processos de pagamento e às dificuldades na divulgação de promoções e eventos.</a:t>
            </a:r>
            <a:endParaRPr lang="pt-BR" sz="3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  <p:bldP spid="14" grpId="0"/>
      <p:bldP spid="15" grpId="1"/>
      <p:bldP spid="16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2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7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Retângulo de cantos arredondados 18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de cantos arredondados 19"/>
          <p:cNvSpPr/>
          <p:nvPr/>
        </p:nvSpPr>
        <p:spPr>
          <a:xfrm>
            <a:off x="5715008" y="2000240"/>
            <a:ext cx="2357454" cy="2365684"/>
          </a:xfrm>
          <a:prstGeom prst="roundRect">
            <a:avLst>
              <a:gd name="adj" fmla="val 10000"/>
            </a:avLst>
          </a:prstGeom>
          <a:blipFill dpi="0" rotWithShape="0"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3335250"/>
              <a:satOff val="-2982"/>
              <a:lumOff val="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Imagem 26" descr="1258255831_Apple iPho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357694"/>
            <a:ext cx="2000264" cy="2000264"/>
          </a:xfrm>
          <a:prstGeom prst="rect">
            <a:avLst/>
          </a:prstGeom>
        </p:spPr>
      </p:pic>
      <p:pic>
        <p:nvPicPr>
          <p:cNvPr id="28" name="Imagem 27" descr="1258255874_credit_car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1857364"/>
            <a:ext cx="2500330" cy="2500330"/>
          </a:xfrm>
          <a:prstGeom prst="rect">
            <a:avLst/>
          </a:prstGeom>
        </p:spPr>
      </p:pic>
      <p:sp>
        <p:nvSpPr>
          <p:cNvPr id="21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pt-BR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Formas de Pagamento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2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Retângulo de cantos arredondados 18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072074"/>
            <a:ext cx="2263380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ângulo 13"/>
          <p:cNvSpPr/>
          <p:nvPr/>
        </p:nvSpPr>
        <p:spPr>
          <a:xfrm>
            <a:off x="428596" y="1562292"/>
            <a:ext cx="821537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5"/>
              </a:buBlip>
            </a:pPr>
            <a:r>
              <a:rPr lang="pt-BR" sz="3200" b="1" dirty="0" smtClean="0">
                <a:latin typeface="+mn-lt"/>
              </a:rPr>
              <a:t> Vantagens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>Comodidade e Praticidade.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 Segurança.</a:t>
            </a:r>
            <a:endParaRPr lang="pt-BR" sz="2800" dirty="0" smtClean="0"/>
          </a:p>
          <a:p>
            <a:r>
              <a:rPr lang="pt-BR" sz="3200" b="1" dirty="0" smtClean="0"/>
              <a:t> </a:t>
            </a:r>
          </a:p>
          <a:p>
            <a:pPr lvl="0">
              <a:buBlip>
                <a:blip r:embed="rId5"/>
              </a:buBlip>
            </a:pPr>
            <a:r>
              <a:rPr lang="pt-BR" sz="3200" dirty="0" smtClean="0">
                <a:latin typeface="+mn-lt"/>
              </a:rPr>
              <a:t> </a:t>
            </a:r>
            <a:r>
              <a:rPr lang="pt-BR" sz="3200" b="1" dirty="0" smtClean="0">
                <a:latin typeface="+mn-lt"/>
              </a:rPr>
              <a:t>Desvantagens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>Não evita a fila.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sp>
        <p:nvSpPr>
          <p:cNvPr id="10" name="Title 9"/>
          <p:cNvSpPr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Pagamentos Móveis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22" descr="img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2857496"/>
            <a:ext cx="163658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m 23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5357826"/>
            <a:ext cx="1792596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Retângulo de cantos arredondados 1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7"/>
            <a:ext cx="301034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Dinheiro em Espécie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357158" y="1500174"/>
            <a:ext cx="821537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5"/>
              </a:buBlip>
            </a:pPr>
            <a:r>
              <a:rPr lang="pt-BR" sz="3200" b="1" dirty="0" smtClean="0">
                <a:latin typeface="+mn-lt"/>
              </a:rPr>
              <a:t> Vantagens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>Confiável.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 Estabelecimento não paga comissão.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 Aceitabilidade.</a:t>
            </a:r>
            <a:endParaRPr lang="pt-BR" sz="2800" dirty="0" smtClean="0"/>
          </a:p>
          <a:p>
            <a:r>
              <a:rPr lang="pt-BR" sz="3200" b="1" dirty="0" smtClean="0"/>
              <a:t> </a:t>
            </a:r>
          </a:p>
          <a:p>
            <a:pPr lvl="5">
              <a:buBlip>
                <a:blip r:embed="rId5"/>
              </a:buBlip>
            </a:pPr>
            <a:r>
              <a:rPr lang="pt-BR" sz="3200" dirty="0" smtClean="0">
                <a:latin typeface="+mn-lt"/>
              </a:rPr>
              <a:t> </a:t>
            </a:r>
            <a:r>
              <a:rPr lang="pt-BR" sz="3200" b="1" dirty="0" smtClean="0">
                <a:latin typeface="+mn-lt"/>
              </a:rPr>
              <a:t>Desvantagens</a:t>
            </a:r>
          </a:p>
          <a:p>
            <a:pPr lvl="6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>Não evita a fila.</a:t>
            </a:r>
          </a:p>
          <a:p>
            <a:pPr lvl="6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 Insegurança.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Retângulo de cantos arredondados 16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Cartão de Crédito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1258255874_credit_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571612"/>
            <a:ext cx="3000396" cy="300039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357158" y="1500174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5"/>
              </a:buBlip>
            </a:pPr>
            <a:r>
              <a:rPr lang="pt-BR" sz="3200" b="1" dirty="0" smtClean="0">
                <a:latin typeface="+mn-lt"/>
              </a:rPr>
              <a:t> Vantagens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>Confiabilidade.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 Portabilidade.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Segurança.</a:t>
            </a:r>
          </a:p>
          <a:p>
            <a:r>
              <a:rPr lang="pt-BR" sz="3200" b="1" dirty="0" smtClean="0"/>
              <a:t> </a:t>
            </a:r>
          </a:p>
          <a:p>
            <a:pPr lvl="0">
              <a:buBlip>
                <a:blip r:embed="rId5"/>
              </a:buBlip>
            </a:pPr>
            <a:r>
              <a:rPr lang="pt-BR" sz="3200" dirty="0" smtClean="0">
                <a:latin typeface="+mn-lt"/>
              </a:rPr>
              <a:t> </a:t>
            </a:r>
            <a:r>
              <a:rPr lang="pt-BR" sz="3200" b="1" dirty="0" smtClean="0">
                <a:latin typeface="+mn-lt"/>
              </a:rPr>
              <a:t>Desvantagens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>Não evita a fila.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 Aceitabilidade.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 Custo para o estabelecimento.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" name="Retângulo de cantos arredondados 13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214313" y="1386260"/>
            <a:ext cx="885825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  <a:ea typeface="Calibri" pitchFamily="34" charset="0"/>
                <a:cs typeface="Times New Roman" pitchFamily="18" charset="0"/>
              </a:rPr>
              <a:t>Custo/Benefício ($) </a:t>
            </a:r>
            <a:r>
              <a:rPr lang="pt-BR" sz="2400" dirty="0" smtClean="0">
                <a:latin typeface="+mn-lt"/>
                <a:ea typeface="Calibri" pitchFamily="34" charset="0"/>
                <a:cs typeface="Times New Roman" pitchFamily="18" charset="0"/>
              </a:rPr>
              <a:t>– Custo de implementação e uso do sistema em detrimento às vantagens de usá-lo. </a:t>
            </a:r>
          </a:p>
          <a:p>
            <a:pPr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  <a:ea typeface="Calibri" pitchFamily="34" charset="0"/>
                <a:cs typeface="Times New Roman" pitchFamily="18" charset="0"/>
              </a:rPr>
              <a:t>Disponibilidade </a:t>
            </a:r>
            <a:r>
              <a:rPr lang="pt-BR" sz="2400" dirty="0">
                <a:latin typeface="+mn-lt"/>
                <a:ea typeface="Calibri" pitchFamily="34" charset="0"/>
                <a:cs typeface="Times New Roman" pitchFamily="18" charset="0"/>
              </a:rPr>
              <a:t>– Capacidade do sistema fornecer o serviço proposto quando preciso.</a:t>
            </a:r>
          </a:p>
          <a:p>
            <a:pPr eaLnBrk="0" hangingPunct="0"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</a:rPr>
              <a:t>Segurança</a:t>
            </a:r>
            <a:r>
              <a:rPr lang="pt-BR" sz="2400" dirty="0" smtClean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– Segurança no ambiente de utilização do serviço (antes e durante).</a:t>
            </a:r>
          </a:p>
          <a:p>
            <a:pPr eaLnBrk="0" hangingPunct="0"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</a:rPr>
              <a:t>Praticidade</a:t>
            </a:r>
            <a:r>
              <a:rPr lang="pt-BR" sz="2400" dirty="0" smtClean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– Facilidade em utilizar o serviço.</a:t>
            </a:r>
          </a:p>
          <a:p>
            <a:pPr eaLnBrk="0" hangingPunct="0"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</a:rPr>
              <a:t>Agilidade na saída </a:t>
            </a:r>
            <a:r>
              <a:rPr lang="pt-BR" sz="2400" dirty="0">
                <a:latin typeface="+mn-lt"/>
              </a:rPr>
              <a:t>– </a:t>
            </a:r>
            <a:r>
              <a:rPr lang="pt-BR" sz="2400" dirty="0" smtClean="0">
                <a:latin typeface="+mn-lt"/>
              </a:rPr>
              <a:t>Leva em conta o tempo </a:t>
            </a:r>
            <a:r>
              <a:rPr lang="pt-BR" sz="2400" dirty="0">
                <a:latin typeface="+mn-lt"/>
              </a:rPr>
              <a:t>gasto entre a decisão e o ato de sair do </a:t>
            </a:r>
            <a:r>
              <a:rPr lang="pt-BR" sz="2400" dirty="0" smtClean="0">
                <a:latin typeface="+mn-lt"/>
              </a:rPr>
              <a:t>local.</a:t>
            </a:r>
          </a:p>
          <a:p>
            <a:pPr eaLnBrk="0" hangingPunct="0"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</a:rPr>
              <a:t>Interação com Usuário </a:t>
            </a:r>
            <a:r>
              <a:rPr lang="pt-BR" sz="2400" dirty="0" smtClean="0">
                <a:latin typeface="+mn-lt"/>
              </a:rPr>
              <a:t>– Serviço extra agregado ao sistema.</a:t>
            </a:r>
          </a:p>
          <a:p>
            <a:pPr eaLnBrk="0" hangingPunct="0"/>
            <a:r>
              <a:rPr lang="pt-BR" sz="2400" dirty="0">
                <a:latin typeface="Arial Rounded MT Bold" pitchFamily="34" charset="0"/>
              </a:rPr>
              <a:t>	</a:t>
            </a:r>
          </a:p>
        </p:txBody>
      </p:sp>
      <p:sp>
        <p:nvSpPr>
          <p:cNvPr id="5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Valores Comparados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3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Retângulo de cantos arredondados 1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 smtClean="0">
                <a:solidFill>
                  <a:schemeClr val="bg1"/>
                </a:solidFill>
                <a:latin typeface="+mn-lt"/>
              </a:rPr>
              <a:t>urva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 de Valores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Gráfico 14"/>
          <p:cNvGraphicFramePr/>
          <p:nvPr/>
        </p:nvGraphicFramePr>
        <p:xfrm>
          <a:off x="142844" y="1500174"/>
          <a:ext cx="900115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285720" y="278605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182" name="Title 9"/>
          <p:cNvSpPr>
            <a:spLocks/>
          </p:cNvSpPr>
          <p:nvPr/>
        </p:nvSpPr>
        <p:spPr bwMode="auto">
          <a:xfrm>
            <a:off x="0" y="257175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E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os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interessados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?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Retângulo de cantos arredondados 12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CaixaDeTexto 4"/>
          <p:cNvSpPr txBox="1">
            <a:spLocks noChangeArrowheads="1"/>
          </p:cNvSpPr>
          <p:nvPr/>
        </p:nvSpPr>
        <p:spPr bwMode="auto">
          <a:xfrm>
            <a:off x="250825" y="1744698"/>
            <a:ext cx="85725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4"/>
              </a:buBlip>
            </a:pPr>
            <a:r>
              <a:rPr lang="pt-BR" sz="3200" b="1" dirty="0">
                <a:latin typeface="+mn-lt"/>
              </a:rPr>
              <a:t>Boates (Cliente)</a:t>
            </a:r>
          </a:p>
          <a:p>
            <a:pPr lvl="1" defTabSz="912813"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  Maior público no estabelecimento.</a:t>
            </a:r>
          </a:p>
          <a:p>
            <a:pPr lvl="1" defTabSz="912813"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  Aumento do consumo.</a:t>
            </a:r>
            <a:endParaRPr lang="pt-BR" sz="3000" dirty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3200" b="1" dirty="0">
              <a:latin typeface="+mn-lt"/>
            </a:endParaRPr>
          </a:p>
          <a:p>
            <a:pPr defTabSz="912813">
              <a:buBlip>
                <a:blip r:embed="rId4"/>
              </a:buBlip>
            </a:pPr>
            <a:r>
              <a:rPr lang="pt-BR" sz="3200" b="1" dirty="0">
                <a:latin typeface="+mn-lt"/>
              </a:rPr>
              <a:t>Frequentadores de boate (Usuários)</a:t>
            </a:r>
          </a:p>
          <a:p>
            <a:pPr marL="809625" lvl="1" indent="-352425" defTabSz="912813"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Forma prática, rápida e segura de fazer pagamentos</a:t>
            </a:r>
            <a:r>
              <a:rPr lang="pt-BR" sz="3000" dirty="0" smtClean="0">
                <a:latin typeface="Arial Rounded MT Bold" pitchFamily="34" charset="0"/>
              </a:rPr>
              <a:t>.</a:t>
            </a:r>
            <a:endParaRPr lang="pt-BR" sz="3000" dirty="0">
              <a:latin typeface="Arial Rounded MT Bold" pitchFamily="34" charset="0"/>
            </a:endParaRPr>
          </a:p>
        </p:txBody>
      </p:sp>
      <p:sp>
        <p:nvSpPr>
          <p:cNvPr id="52230" name="Title 9"/>
          <p:cNvSpPr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0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6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1" name="Retângulo de cantos arredondados 20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2189669" y="1928802"/>
            <a:ext cx="4901116" cy="1827972"/>
          </a:xfrm>
          <a:prstGeom prst="ellipse">
            <a:avLst/>
          </a:prstGeom>
          <a:solidFill>
            <a:schemeClr val="bg1">
              <a:alpha val="40000"/>
            </a:schemeClr>
          </a:solidFill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a 13"/>
          <p:cNvSpPr/>
          <p:nvPr/>
        </p:nvSpPr>
        <p:spPr>
          <a:xfrm>
            <a:off x="2000232" y="1857364"/>
            <a:ext cx="5179255" cy="4143404"/>
          </a:xfrm>
          <a:prstGeom prst="funnel">
            <a:avLst/>
          </a:prstGeom>
          <a:solidFill>
            <a:schemeClr val="tx2">
              <a:lumMod val="50000"/>
              <a:alpha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80902" name="Title 9"/>
          <p:cNvSpPr>
            <a:spLocks/>
          </p:cNvSpPr>
          <p:nvPr/>
        </p:nvSpPr>
        <p:spPr bwMode="auto">
          <a:xfrm>
            <a:off x="914432" y="14286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Nossa Solução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5929322" y="-1428784"/>
            <a:ext cx="1174262" cy="1174262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dirty="0" err="1" smtClean="0"/>
              <a:t>Mais</a:t>
            </a:r>
            <a:r>
              <a:rPr lang="en-US" sz="1500" b="1" kern="1200" dirty="0" smtClean="0"/>
              <a:t> </a:t>
            </a:r>
            <a:r>
              <a:rPr lang="en-US" sz="1500" b="1" kern="1200" dirty="0" err="1" smtClean="0"/>
              <a:t>Consumo</a:t>
            </a:r>
            <a:endParaRPr lang="en-US" sz="1500" b="1" kern="1200" dirty="0"/>
          </a:p>
        </p:txBody>
      </p:sp>
      <p:sp>
        <p:nvSpPr>
          <p:cNvPr id="12" name="Forma livre 11"/>
          <p:cNvSpPr/>
          <p:nvPr/>
        </p:nvSpPr>
        <p:spPr>
          <a:xfrm>
            <a:off x="1428728" y="-1540406"/>
            <a:ext cx="1214446" cy="1214446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 smtClean="0"/>
              <a:t>Menos</a:t>
            </a:r>
            <a:r>
              <a:rPr lang="en-US" b="1" kern="1200" dirty="0" smtClean="0"/>
              <a:t> Fila</a:t>
            </a:r>
            <a:endParaRPr lang="en-US" b="1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4000496" y="-1571660"/>
            <a:ext cx="1143032" cy="1143032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err="1" smtClean="0"/>
              <a:t>Comodidade</a:t>
            </a:r>
            <a:endParaRPr lang="en-US" sz="1600" b="1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9288E-6 L -0.21267 0.527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3154E-6 L 0.12778 0.561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828 L 0.16181 0.56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2" name="Retângulo de cantos arredondados 2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Roteiro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28596" y="1502570"/>
            <a:ext cx="857256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pt-BR" sz="3000" dirty="0" smtClean="0">
                <a:latin typeface="+mn-lt"/>
              </a:rPr>
              <a:t> </a:t>
            </a:r>
            <a:r>
              <a:rPr lang="pt-BR" sz="3000" b="1" dirty="0" smtClean="0">
                <a:latin typeface="+mn-lt"/>
              </a:rPr>
              <a:t>Contextualização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 Cenário Atual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 Questionários e Estatísticas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 Concorrentes e curva de valores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 O que é o </a:t>
            </a:r>
            <a:r>
              <a:rPr lang="pt-BR" sz="3000" b="1" dirty="0" err="1" smtClean="0">
                <a:latin typeface="+mn-lt"/>
              </a:rPr>
              <a:t>mobiCLUB</a:t>
            </a:r>
            <a:endParaRPr lang="pt-BR" sz="3000" b="1" dirty="0" smtClean="0">
              <a:latin typeface="+mn-lt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 Cenário com </a:t>
            </a:r>
            <a:r>
              <a:rPr lang="pt-BR" sz="3000" b="1" dirty="0" err="1" smtClean="0">
                <a:latin typeface="+mn-lt"/>
              </a:rPr>
              <a:t>mobiCLUB</a:t>
            </a:r>
            <a:endParaRPr lang="pt-BR" sz="3000" b="1" dirty="0" smtClean="0">
              <a:latin typeface="+mn-lt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 Funcionamento</a:t>
            </a:r>
          </a:p>
          <a:p>
            <a:pPr lvl="0">
              <a:buBlip>
                <a:blip r:embed="rId4"/>
              </a:buBlip>
            </a:pPr>
            <a:endParaRPr lang="pt-BR" sz="3600" dirty="0" smtClean="0">
              <a:latin typeface="+mn-lt"/>
            </a:endParaRP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0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6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2" name="Retângulo de cantos arredondados 2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7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00702"/>
            <a:ext cx="1936855" cy="174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2189669" y="1928802"/>
            <a:ext cx="4901116" cy="1827972"/>
          </a:xfrm>
          <a:prstGeom prst="ellipse">
            <a:avLst/>
          </a:prstGeom>
          <a:solidFill>
            <a:schemeClr val="bg1">
              <a:alpha val="40000"/>
            </a:schemeClr>
          </a:solidFill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902" name="Title 9"/>
          <p:cNvSpPr>
            <a:spLocks/>
          </p:cNvSpPr>
          <p:nvPr/>
        </p:nvSpPr>
        <p:spPr bwMode="auto">
          <a:xfrm>
            <a:off x="914432" y="14286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Nossa Solução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4000496" y="2183300"/>
            <a:ext cx="1174262" cy="1174262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dirty="0" err="1" smtClean="0"/>
              <a:t>Mais</a:t>
            </a:r>
            <a:r>
              <a:rPr lang="en-US" sz="1500" b="1" kern="1200" dirty="0" smtClean="0"/>
              <a:t> </a:t>
            </a:r>
            <a:r>
              <a:rPr lang="en-US" sz="1500" b="1" kern="1200" dirty="0" err="1" smtClean="0"/>
              <a:t>Consumo</a:t>
            </a:r>
            <a:endParaRPr lang="en-US" sz="1500" b="1" kern="1200" dirty="0"/>
          </a:p>
        </p:txBody>
      </p:sp>
      <p:sp>
        <p:nvSpPr>
          <p:cNvPr id="12" name="Forma livre 11"/>
          <p:cNvSpPr/>
          <p:nvPr/>
        </p:nvSpPr>
        <p:spPr>
          <a:xfrm>
            <a:off x="2571736" y="2285992"/>
            <a:ext cx="1214446" cy="1214446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 smtClean="0"/>
              <a:t>Menos</a:t>
            </a:r>
            <a:r>
              <a:rPr lang="en-US" b="1" kern="1200" dirty="0" smtClean="0"/>
              <a:t> Fila</a:t>
            </a:r>
            <a:endParaRPr lang="en-US" b="1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5429256" y="2285968"/>
            <a:ext cx="1143032" cy="1143032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err="1" smtClean="0"/>
              <a:t>Comodidade</a:t>
            </a:r>
            <a:endParaRPr lang="en-US" sz="1600" b="1" kern="1200" dirty="0"/>
          </a:p>
        </p:txBody>
      </p:sp>
      <p:sp>
        <p:nvSpPr>
          <p:cNvPr id="14" name="Forma 13"/>
          <p:cNvSpPr/>
          <p:nvPr/>
        </p:nvSpPr>
        <p:spPr>
          <a:xfrm>
            <a:off x="2000232" y="1857364"/>
            <a:ext cx="5179255" cy="4143404"/>
          </a:xfrm>
          <a:prstGeom prst="funnel">
            <a:avLst/>
          </a:prstGeom>
          <a:solidFill>
            <a:schemeClr val="tx2">
              <a:lumMod val="50000"/>
              <a:alpha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51711E-6 L 0.00607 0.34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97317E-7 L 0.13663 0.330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1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22109E-6 L -0.14045 0.34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2357422" y="285728"/>
            <a:ext cx="4143404" cy="1571636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276" name="CaixaDeTexto 7"/>
          <p:cNvSpPr txBox="1">
            <a:spLocks noChangeArrowheads="1"/>
          </p:cNvSpPr>
          <p:nvPr/>
        </p:nvSpPr>
        <p:spPr bwMode="auto">
          <a:xfrm>
            <a:off x="357158" y="2456795"/>
            <a:ext cx="82153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185738" algn="just" defTabSz="912813">
              <a:buBlip>
                <a:blip r:embed="rId3"/>
              </a:buBlip>
            </a:pPr>
            <a:r>
              <a:rPr lang="pt-BR" sz="3200" b="1" dirty="0" smtClean="0">
                <a:latin typeface="+mn-lt"/>
              </a:rPr>
              <a:t> Sistema Web.</a:t>
            </a:r>
          </a:p>
          <a:p>
            <a:pPr marL="358775" indent="-185738" algn="just" defTabSz="912813">
              <a:buBlip>
                <a:blip r:embed="rId3"/>
              </a:buBlip>
            </a:pPr>
            <a:endParaRPr lang="pt-BR" sz="3200" b="1" dirty="0" smtClean="0">
              <a:latin typeface="+mn-lt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3200" b="1" dirty="0" smtClean="0">
                <a:latin typeface="+mn-lt"/>
              </a:rPr>
              <a:t> Fácil de integrar com sistemas financeiros.</a:t>
            </a:r>
          </a:p>
          <a:p>
            <a:pPr marL="358775" indent="-185738" algn="just" defTabSz="912813">
              <a:buBlip>
                <a:blip r:embed="rId3"/>
              </a:buBlip>
            </a:pPr>
            <a:endParaRPr lang="pt-BR" sz="3200" b="1" dirty="0" smtClean="0">
              <a:latin typeface="+mn-lt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3200" b="1" dirty="0" smtClean="0">
                <a:latin typeface="+mn-lt"/>
              </a:rPr>
              <a:t> Pagamento pelo celular.</a:t>
            </a:r>
          </a:p>
          <a:p>
            <a:pPr marL="358775" indent="-185738" algn="just" defTabSz="912813"/>
            <a:endParaRPr lang="pt-BR" sz="3200" b="1" dirty="0" smtClean="0">
              <a:latin typeface="+mn-lt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3200" b="1" dirty="0" smtClean="0">
                <a:latin typeface="+mn-lt"/>
              </a:rPr>
              <a:t> Serviços Agregados.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algn="just" defTabSz="912813"/>
            <a:endParaRPr lang="pt-BR" sz="2800" dirty="0">
              <a:latin typeface="Arial Rounded MT Bold" pitchFamily="34" charset="0"/>
            </a:endParaRPr>
          </a:p>
        </p:txBody>
      </p:sp>
      <p:pic>
        <p:nvPicPr>
          <p:cNvPr id="54277" name="Imagem 46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-428652"/>
            <a:ext cx="325829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" name="Retângulo de cantos arredondados 17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en-US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Serviços Agregados 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357158" y="1571612"/>
            <a:ext cx="8215312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600" b="1" dirty="0" smtClean="0">
                <a:latin typeface="+mn-lt"/>
              </a:rPr>
              <a:t>SMS</a:t>
            </a:r>
          </a:p>
          <a:p>
            <a:pPr marL="441325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endParaRPr lang="pt-BR" sz="1100" b="1" dirty="0" smtClean="0">
              <a:latin typeface="+mn-lt"/>
            </a:endParaRP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000" dirty="0" smtClean="0">
                <a:latin typeface="+mn-lt"/>
              </a:rPr>
              <a:t>Boate</a:t>
            </a:r>
            <a:r>
              <a:rPr lang="pt-BR" sz="3000" b="1" dirty="0" smtClean="0">
                <a:latin typeface="+mn-lt"/>
              </a:rPr>
              <a:t>: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Divulgação de eventos em massa.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Insere promoções de produtos.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endParaRPr lang="pt-BR" sz="1100" dirty="0" smtClean="0">
              <a:latin typeface="+mn-lt"/>
            </a:endParaRPr>
          </a:p>
          <a:p>
            <a:pPr marL="898525" lvl="2" indent="-361950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000" dirty="0" smtClean="0">
                <a:latin typeface="+mn-lt"/>
              </a:rPr>
              <a:t>Usuário:</a:t>
            </a:r>
          </a:p>
          <a:p>
            <a:pPr marL="1355725" lvl="3" indent="-361950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Autoriza recebimento de mensagens.</a:t>
            </a:r>
          </a:p>
          <a:p>
            <a:pPr marL="1355725" lvl="3" indent="-361950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Visualiza promoções no evento.</a:t>
            </a:r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/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/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3200" dirty="0">
              <a:latin typeface="Arial Rounded MT Bold" pitchFamily="34" charset="0"/>
            </a:endParaRPr>
          </a:p>
        </p:txBody>
      </p: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3000372"/>
            <a:ext cx="357190" cy="35719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00826" y="5284526"/>
            <a:ext cx="357190" cy="4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500438"/>
            <a:ext cx="357190" cy="357190"/>
          </a:xfrm>
          <a:prstGeom prst="rect">
            <a:avLst/>
          </a:prstGeom>
        </p:spPr>
      </p:pic>
      <p:pic>
        <p:nvPicPr>
          <p:cNvPr id="17" name="Imagem 16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4786322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Retângulo de cantos arredondados 16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357158" y="1571612"/>
            <a:ext cx="785818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600" b="1" dirty="0" smtClean="0">
                <a:latin typeface="+mn-lt"/>
              </a:rPr>
              <a:t>Enquetes</a:t>
            </a:r>
          </a:p>
          <a:p>
            <a:pPr marL="441325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endParaRPr lang="pt-BR" sz="1100" b="1" dirty="0" smtClean="0">
              <a:latin typeface="+mn-lt"/>
            </a:endParaRP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000" dirty="0" smtClean="0">
                <a:latin typeface="+mn-lt"/>
              </a:rPr>
              <a:t>Boate</a:t>
            </a:r>
            <a:r>
              <a:rPr lang="pt-BR" sz="3000" b="1" dirty="0" smtClean="0">
                <a:latin typeface="+mn-lt"/>
              </a:rPr>
              <a:t>: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Insere enquete.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Visualiza resultados.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</a:pPr>
            <a:endParaRPr lang="pt-BR" sz="1200" dirty="0" smtClean="0">
              <a:latin typeface="+mn-lt"/>
            </a:endParaRPr>
          </a:p>
          <a:p>
            <a:pPr marL="898525" lvl="2" indent="-361950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000" dirty="0" smtClean="0">
                <a:latin typeface="+mn-lt"/>
              </a:rPr>
              <a:t>Usuário:</a:t>
            </a:r>
          </a:p>
          <a:p>
            <a:pPr marL="1355725" lvl="3" indent="-361950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Vota na enquete durante o evento.</a:t>
            </a:r>
          </a:p>
          <a:p>
            <a:pPr marL="1355725" lvl="3" indent="-361950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Votação opcional</a:t>
            </a:r>
          </a:p>
          <a:p>
            <a:pPr marL="1354138" lvl="2" indent="-346075" algn="just" defTabSz="912813"/>
            <a:endParaRPr lang="pt-BR" sz="3000" dirty="0" smtClean="0"/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/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3200" dirty="0">
              <a:latin typeface="Arial Rounded MT Bold" pitchFamily="34" charset="0"/>
            </a:endParaRPr>
          </a:p>
        </p:txBody>
      </p: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000372"/>
            <a:ext cx="357190" cy="35719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000892" y="4855898"/>
            <a:ext cx="357190" cy="4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571876"/>
            <a:ext cx="357190" cy="357190"/>
          </a:xfrm>
          <a:prstGeom prst="rect">
            <a:avLst/>
          </a:prstGeom>
        </p:spPr>
      </p:pic>
      <p:sp>
        <p:nvSpPr>
          <p:cNvPr id="19" name="Title 9"/>
          <p:cNvSpPr txBox="1"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Serviços Agregados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3" name="Retângulo de cantos arredondados 62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8627" y="2000240"/>
            <a:ext cx="762001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" y="3252786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3" y="5274232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786058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5274209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786050" y="3774045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3857628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27" name="Texto explicativo em forma de nuvem 26"/>
          <p:cNvSpPr/>
          <p:nvPr/>
        </p:nvSpPr>
        <p:spPr bwMode="auto">
          <a:xfrm>
            <a:off x="1247775" y="2078036"/>
            <a:ext cx="1466850" cy="102552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500166" y="2428868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3000364" y="4143380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3214675" y="3774045"/>
            <a:ext cx="812800" cy="1092200"/>
            <a:chOff x="7929586" y="2857496"/>
            <a:chExt cx="812800" cy="1092607"/>
          </a:xfrm>
        </p:grpSpPr>
        <p:pic>
          <p:nvPicPr>
            <p:cNvPr id="56351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37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6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61" name="Retângulo 60"/>
          <p:cNvSpPr/>
          <p:nvPr/>
        </p:nvSpPr>
        <p:spPr>
          <a:xfrm>
            <a:off x="1500166" y="2428868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" name="Grupo 71"/>
          <p:cNvGrpSpPr>
            <a:grpSpLocks/>
          </p:cNvGrpSpPr>
          <p:nvPr/>
        </p:nvGrpSpPr>
        <p:grpSpPr bwMode="auto">
          <a:xfrm>
            <a:off x="4857760" y="1357306"/>
            <a:ext cx="3643320" cy="4143388"/>
            <a:chOff x="4929200" y="1000086"/>
            <a:chExt cx="3643346" cy="4143416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429399" y="4071933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572276" y="4429122"/>
              <a:ext cx="958492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286662" y="1428709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429537" y="1785901"/>
              <a:ext cx="958492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929200" y="1000086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5072069" y="1357270"/>
              <a:ext cx="958494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201" y="163829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8214" y="200024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4714884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2285992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m 37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28" y="2109401"/>
            <a:ext cx="1071548" cy="96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50" y="3988357"/>
            <a:ext cx="501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62" y="4126633"/>
            <a:ext cx="3571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tângulo 42"/>
          <p:cNvSpPr/>
          <p:nvPr/>
        </p:nvSpPr>
        <p:spPr>
          <a:xfrm>
            <a:off x="3071802" y="4210218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000364" y="606006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28625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214810" y="27146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6786592" y="378618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857894" y="64886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16386" name="AutoShape 2" descr="https://mail.google.com/mail/?ui=2&amp;ik=33bab19274&amp;view=att&amp;th=124bc00b04bbefad&amp;attid=0.1&amp;disp=inline&amp;realattid=f_g1kza9r5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7" name="Imagem 46" descr="1258260946_computer-lapto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28794" y="3357562"/>
            <a:ext cx="785818" cy="785818"/>
          </a:xfrm>
          <a:prstGeom prst="rect">
            <a:avLst/>
          </a:prstGeom>
        </p:spPr>
      </p:pic>
      <p:pic>
        <p:nvPicPr>
          <p:cNvPr id="48" name="Imagem 47" descr="1258260946_computer-lapto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7554" y="2071678"/>
            <a:ext cx="785818" cy="785818"/>
          </a:xfrm>
          <a:prstGeom prst="rect">
            <a:avLst/>
          </a:prstGeom>
        </p:spPr>
      </p:pic>
      <p:pic>
        <p:nvPicPr>
          <p:cNvPr id="49" name="Imagem 48" descr="1258260946_computer-lapto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57422" y="5143512"/>
            <a:ext cx="785818" cy="785818"/>
          </a:xfrm>
          <a:prstGeom prst="rect">
            <a:avLst/>
          </a:prstGeom>
        </p:spPr>
      </p:pic>
      <p:pic>
        <p:nvPicPr>
          <p:cNvPr id="51" name="Imagem 50" descr="1258260946_computer-lapto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72066" y="5429264"/>
            <a:ext cx="785818" cy="785818"/>
          </a:xfrm>
          <a:prstGeom prst="rect">
            <a:avLst/>
          </a:prstGeom>
        </p:spPr>
      </p:pic>
      <p:pic>
        <p:nvPicPr>
          <p:cNvPr id="53" name="Imagem 52" descr="1258260946_computer-lapto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00760" y="3286124"/>
            <a:ext cx="785818" cy="785818"/>
          </a:xfrm>
          <a:prstGeom prst="rect">
            <a:avLst/>
          </a:prstGeom>
        </p:spPr>
      </p:pic>
      <p:sp>
        <p:nvSpPr>
          <p:cNvPr id="64" name="Título"/>
          <p:cNvSpPr txBox="1">
            <a:spLocks/>
          </p:cNvSpPr>
          <p:nvPr/>
        </p:nvSpPr>
        <p:spPr bwMode="auto">
          <a:xfrm>
            <a:off x="428625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71802" y="3429000"/>
            <a:ext cx="251461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fundoPRET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mobiCLUBGrand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20" y="1357298"/>
            <a:ext cx="8429684" cy="526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2" animBg="1"/>
      <p:bldP spid="44" grpId="3" animBg="1"/>
      <p:bldP spid="27" grpId="0" animBg="1"/>
      <p:bldP spid="27" grpId="1" animBg="1"/>
      <p:bldP spid="27" grpId="2" animBg="1"/>
      <p:bldP spid="73" grpId="0" animBg="1"/>
      <p:bldP spid="7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4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8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Retângulo de cantos arredondados 6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5857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7971" y="2039935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1776408" y="1396997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837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857356" y="157161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sp>
        <p:nvSpPr>
          <p:cNvPr id="82" name="Retângulo de cantos arredondados 81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  <a:solidFill>
            <a:srgbClr val="FA7A1A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714876" y="3571876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Retângulo de cantos arredondados 89"/>
          <p:cNvSpPr/>
          <p:nvPr/>
        </p:nvSpPr>
        <p:spPr>
          <a:xfrm>
            <a:off x="4714876" y="3571876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714876" y="3571876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o explicativo em forma de nuvem 50"/>
          <p:cNvSpPr/>
          <p:nvPr/>
        </p:nvSpPr>
        <p:spPr bwMode="auto">
          <a:xfrm flipH="1">
            <a:off x="4643438" y="5072063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4786314" y="5264363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91653071</a:t>
            </a:r>
          </a:p>
        </p:txBody>
      </p:sp>
      <p:pic>
        <p:nvPicPr>
          <p:cNvPr id="54" name="Imagem 53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3" y="5000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m 54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50" y="5143500"/>
            <a:ext cx="7858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55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3" y="3857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m 56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5" y="1928813"/>
            <a:ext cx="7858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m 57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1357298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tângulo de cantos arredondados 60"/>
          <p:cNvSpPr/>
          <p:nvPr/>
        </p:nvSpPr>
        <p:spPr>
          <a:xfrm>
            <a:off x="4714876" y="3571876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400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CaixaDeTexto 34"/>
          <p:cNvSpPr txBox="1"/>
          <p:nvPr/>
        </p:nvSpPr>
        <p:spPr>
          <a:xfrm>
            <a:off x="6143636" y="6215082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000100" y="5715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714744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2276448" y="239711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85720" y="31432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072198" y="285749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pic>
        <p:nvPicPr>
          <p:cNvPr id="49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ítulo"/>
          <p:cNvSpPr txBox="1">
            <a:spLocks/>
          </p:cNvSpPr>
          <p:nvPr/>
        </p:nvSpPr>
        <p:spPr bwMode="auto">
          <a:xfrm>
            <a:off x="428625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52451E-6 L -0.18507 -0.1292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382 -0.0571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0678 0.1841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13351 0.3624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0.01615 0.3835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37775 " pathEditMode="relative" ptsTypes="AA">
                                      <p:cBhvr>
                                        <p:cTn id="1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6981E-7 L 0.54757 -0.3779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18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9151E-7 L 0.73542 -0.1922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9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3012E-6 L 0.7651 0.0823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4463 L 0.56962 0.129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4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2" grpId="1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51" grpId="0" animBg="1"/>
      <p:bldP spid="51" grpId="1" animBg="1"/>
      <p:bldP spid="61" grpId="0" animBg="1"/>
      <p:bldP spid="61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0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1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2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5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7" name="Retângulo de cantos arredondados 56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Título"/>
          <p:cNvSpPr txBox="1">
            <a:spLocks/>
          </p:cNvSpPr>
          <p:nvPr/>
        </p:nvSpPr>
        <p:spPr bwMode="auto">
          <a:xfrm>
            <a:off x="428625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50" y="170236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046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5624" y="1416610"/>
            <a:ext cx="961739" cy="993775"/>
            <a:chOff x="2442698" y="1506033"/>
            <a:chExt cx="961740" cy="993775"/>
          </a:xfrm>
        </p:grpSpPr>
        <p:pic>
          <p:nvPicPr>
            <p:cNvPr id="60459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442698" y="15060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0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595098" y="16584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1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741349" y="1797642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2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899898" y="19632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0455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3" y="1488047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96"/>
          <p:cNvGrpSpPr>
            <a:grpSpLocks/>
          </p:cNvGrpSpPr>
          <p:nvPr/>
        </p:nvGrpSpPr>
        <p:grpSpPr bwMode="auto">
          <a:xfrm>
            <a:off x="5572125" y="1345172"/>
            <a:ext cx="935038" cy="965200"/>
            <a:chOff x="6728041" y="4792179"/>
            <a:chExt cx="935041" cy="965204"/>
          </a:xfrm>
        </p:grpSpPr>
        <p:pic>
          <p:nvPicPr>
            <p:cNvPr id="6044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CaixaDeTexto 60"/>
          <p:cNvSpPr txBox="1"/>
          <p:nvPr/>
        </p:nvSpPr>
        <p:spPr>
          <a:xfrm>
            <a:off x="4857752" y="2345288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3071802" y="27024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1604" y="3571876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3108" y="2345288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177005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5286388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488" y="5572140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ângulo 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44" y="2500306"/>
            <a:ext cx="1785951" cy="267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" name="Grupo 78"/>
          <p:cNvGrpSpPr/>
          <p:nvPr/>
        </p:nvGrpSpPr>
        <p:grpSpPr>
          <a:xfrm>
            <a:off x="2857488" y="1142984"/>
            <a:ext cx="3571900" cy="5357849"/>
            <a:chOff x="3286116" y="1142984"/>
            <a:chExt cx="3571900" cy="5357849"/>
          </a:xfrm>
        </p:grpSpPr>
        <p:pic>
          <p:nvPicPr>
            <p:cNvPr id="116745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86116" y="1142984"/>
              <a:ext cx="3571900" cy="5357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CaixaDeTexto 76"/>
            <p:cNvSpPr txBox="1"/>
            <p:nvPr/>
          </p:nvSpPr>
          <p:spPr>
            <a:xfrm>
              <a:off x="3500430" y="1928802"/>
              <a:ext cx="1782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>
                  <a:latin typeface="+mn-lt"/>
                </a:rPr>
                <a:t>From</a:t>
              </a:r>
              <a:r>
                <a:rPr lang="pt-BR" dirty="0" smtClean="0">
                  <a:latin typeface="+mn-lt"/>
                </a:rPr>
                <a:t>: </a:t>
              </a:r>
              <a:r>
                <a:rPr lang="pt-BR" dirty="0" err="1" smtClean="0">
                  <a:latin typeface="+mn-lt"/>
                </a:rPr>
                <a:t>mobiCLUB</a:t>
              </a:r>
              <a:endParaRPr lang="pt-BR" dirty="0">
                <a:latin typeface="+mn-lt"/>
              </a:endParaRP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3500430" y="2571744"/>
              <a:ext cx="321471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b="1" dirty="0" err="1" smtClean="0">
                  <a:latin typeface="+mn-lt"/>
                </a:rPr>
                <a:t>PubShow</a:t>
              </a:r>
              <a:r>
                <a:rPr lang="pt-BR" sz="1700" b="1" dirty="0" smtClean="0">
                  <a:latin typeface="+mn-lt"/>
                </a:rPr>
                <a:t>: cerveja Premium pela metade do preço até 1:30 AM de hoje! Aproveite! Bom show!</a:t>
              </a:r>
              <a:endParaRPr lang="pt-BR" sz="1700" b="1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23 C 0.00052 0.00254 0.00295 0.00601 0.00139 0.00694 C -0.01371 0.01457 -0.01041 0.00694 -0.00885 0.00023 C -0.00764 0.00069 -0.00486 0.0037 -0.00503 0.00185 C -0.00555 -0.00208 -0.01007 -0.00833 -0.01007 -0.0081 C -0.00885 -0.00879 -0.00746 -0.01064 -0.00625 -0.00995 C -0.00486 -0.00925 -0.00521 -0.00486 -0.00364 -0.00486 C -0.00225 -0.00486 -0.00451 -0.00833 -0.00503 -0.00995 C -0.00573 -0.0118 -0.00659 -0.01341 -0.00746 -0.01503 C -0.00625 -0.00486 -0.00607 -0.00139 0.00139 0.00185 C 0.00226 0.00347 0.00417 0.00509 0.00382 0.00694 C 0.00347 0.00902 0.00104 0.00902 -2.5E-6 0.01041 C -0.00573 0.01804 0.00122 0.01341 -0.00625 0.01711 C -0.01163 0.01503 -0.02274 0.01341 -0.00885 -0.00324 C -0.00607 -0.00671 -0.00121 -0.00208 0.00261 -0.00139 C 0.00799 0.00324 0.01181 0.00416 0.00521 0.01041 C 0.00313 0.00971 0.00052 0.01017 -0.00121 0.00856 C -0.00225 0.00763 -0.00364 0.00416 -0.00243 0.00347 C -0.00139 0.00277 0.00538 0.01179 0.00521 0.01203 C 0.00365 0.01411 0.00087 0.01087 -0.00121 0.01041 C -0.00399 0.00462 -0.00903 -0.00278 -0.01389 -0.00486 C -0.01215 0.00231 -0.00659 0.00786 -0.00121 0.01041 C -0.00364 0.01249 -0.0151 0.01781 -0.00503 0.00856 C -0.00538 0.00624 -0.00521 0.0037 -0.00625 0.00185 C -0.00833 -0.00162 -0.01441 0.00208 -0.00625 -0.00139 C -0.01718 -0.00671 -0.00104 8.69565E-7 -2.5E-6 0.00023 Z " pathEditMode="relative" rAng="0" ptsTypes="ffffffffffffffffffffffffff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4709E-6 C -0.00625 -0.00602 -0.00851 -0.00555 -0.00243 -0.01365 C -0.00382 -0.02128 -0.00278 -0.02035 -0.00747 -0.02544 C -0.00868 -0.02683 -0.01128 -0.0266 -0.01128 -0.02868 C -0.01128 -0.03053 -0.00868 -0.02752 -0.00747 -0.02706 C -0.00712 -0.02544 -0.00712 -0.02313 -0.00625 -0.02197 C -0.00382 -0.01874 0.00156 -0.02197 -0.00625 -0.01874 C 0.00365 -0.00972 -0.00625 -0.02059 -0.00747 -0.01365 C -0.00781 -0.01133 -0.00486 -0.01018 -0.00365 -0.00856 C -0.00538 -0.0081 -0.01007 -0.00879 -0.00885 -0.00694 C -0.00712 -0.0044 0.00052 -0.00763 -0.00122 -0.00509 C -0.00347 -0.00185 -0.00799 -0.00393 -0.01128 -0.00347 C -0.00955 -0.00232 -0.00816 -0.00047 -0.00625 1.14709E-6 C -0.00208 0.00115 0.0026 -0.00093 0.00642 0.00162 C 0.00868 0.003 0.00139 0.00323 -0.00122 0.00323 C -0.0026 0.00323 0.00139 0.00208 0.0026 0.00162 C -0.01024 -0.01133 0.00087 0.00254 0.0026 -0.00509 C 0.00312 -0.00717 -0.00451 -0.00995 -0.00503 -0.01018 C -0.00538 -0.01249 -0.00712 -0.0148 -0.00625 -0.01689 C -0.00451 -0.02082 0.00538 -0.01665 -0.00625 -0.02035 C 0.00243 -0.02405 -0.00608 -0.01897 -0.00747 -0.02706 C -0.00781 -0.02868 -0.00486 -0.02822 -0.00365 -0.02868 C -0.0158 -0.04047 -0.00313 -0.03146 -2.22222E-6 -0.02706 C -0.01493 -0.02429 -0.00677 -0.02868 -0.00365 -0.01689 C -0.00486 -0.01642 -0.00747 -0.01712 -0.00747 -0.01527 C -0.00747 -0.01295 -0.00469 -0.01226 -0.00365 -0.01018 C 0.00226 0.00162 -0.00972 -0.01249 0.0026 1.14709E-6 C -0.00174 0.00185 -0.00208 0.00277 -2.22222E-6 1.14709E-6 Z " pathEditMode="relative" ptsTypes="ffffffffffffffffffffffffffff">
                                      <p:cBhvr>
                                        <p:cTn id="7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89177E-6 C 0.00833 -0.00764 0.00173 0.00022 -0.00122 -0.0051 C -0.00209 -0.00648 -0.00035 -0.00855 2.22222E-6 -0.01018 C 0.00347 -0.00047 0.00069 0.00254 0.00885 -6.89177E-6 C 0.00156 -0.00648 0.00225 -0.01065 -0.00122 -0.00186 C -0.00191 -0.00024 -0.00209 0.00161 -0.00261 0.00323 C -0.00209 -0.00186 -0.0033 -0.00764 -0.00122 -0.0118 C 0.00017 -0.01458 -0.00122 -0.00486 2.22222E-6 -0.00186 C 0.00017 -0.00139 0.00729 0.00161 0.00763 0.00161 C 0.00052 0.01109 0.00503 0.0067 0.00503 0.00161 C 0.00503 -0.0007 0.00416 -0.00278 0.00381 -0.0051 C 0.0026 -0.00463 2.22222E-6 -0.00163 2.22222E-6 -0.00348 C 2.22222E-6 -0.00579 0.00381 -0.01088 0.00381 -0.00855 C 0.00381 -0.00232 -0.00487 0.00022 0.00381 -0.00348 C 0.00416 -0.0051 0.00625 -0.00787 0.00503 -0.00855 C 0.00364 -0.00949 0.00121 -0.00718 0.00121 -0.0051 C 0.00121 -0.00324 0.00798 -0.00047 0.00885 -6.89177E-6 C 0.00798 0.00161 0.0052 0.00369 0.00625 0.00508 C 0.00729 0.00647 0.01163 0.00207 0.01006 0.00161 C 0.00711 0.00046 0.00416 0.00277 0.00121 0.00323 C -0.00678 -0.00348 -0.00139 0.00161 0.00121 0.00161 C 0.00173 0.00161 0.00034 0.00046 2.22222E-6 -6.89177E-6 Z " pathEditMode="relative" ptsTypes="ffffffffffffffffffffff">
                                      <p:cBhvr>
                                        <p:cTn id="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7771E-6 C 0.00122 -0.00046 0.00382 0.00024 0.00382 -0.00161 C 0.00382 -0.00369 0.00139 -0.00601 5.55556E-7 -0.00508 C -0.00121 -0.00439 0.00035 -0.00115 0.00139 6.07771E-6 C 0.00243 0.00116 0.004 0.00116 0.00521 0.00163 C 0.004 0.00278 0.00139 0.00509 0.00139 0.00509 C -0.00035 0.0044 -0.00208 0.00417 -0.00364 0.00324 C -0.00503 0.00255 -0.00885 0.00093 -0.00746 6.07771E-6 C -0.00451 -0.00231 -0.00069 -0.00115 0.00261 -0.00161 C 0.00261 -0.00161 -0.00503 -0.00647 -0.00503 -0.00161 C -0.00503 0.00787 -0.00069 0.00093 5.55556E-7 6.07771E-6 Z " pathEditMode="relative" ptsTypes="fffffffffff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8575E-6 C -0.00503 -0.00208 -0.00503 -0.00116 -4.44444E-6 -0.00324 C 0.00157 -0.00393 0.0033 -0.00208 0.00504 -0.00162 C 0.00122 -0.00116 -0.0052 -0.00486 -0.00642 3.38575E-6 C -0.00746 0.0044 0.00035 0.00347 0.00382 0.00347 C 0.00938 0.00347 -0.01059 -0.00439 0.00382 0.00162 C 0.01285 -0.00069 0.01129 0.00093 0.00504 -0.00162 C 0.00244 -0.00254 -0.00017 -0.00347 -0.0026 -0.00509 C -0.00416 -0.00601 0.0007 -0.00393 0.00244 -0.00324 C 0.00122 -0.00439 -0.00243 -0.00532 -0.00138 -0.00671 C 0.00053 -0.00925 0.00434 -0.00578 0.00625 -0.00832 C 0.00747 -0.00994 0.00296 -0.01017 0.00122 -0.01017 C -0.00017 -0.01017 0.00382 -0.00902 0.00504 -0.00832 C -0.00086 -0.00786 -0.0085 -0.01226 -0.01267 -0.00671 C -0.01545 -0.00301 -0.00607 -0.00116 -0.0026 0.00162 C -0.00104 0.00301 0.00244 0.00763 0.00244 0.00509 C 0.00244 0.00231 -0.0026 0.00278 -0.0026 3.38575E-6 C -0.0026 -0.00139 0.00921 0.00971 -0.00138 3.38575E-6 C -0.00312 0.00046 -0.00746 -0.00023 -0.00642 0.00162 C -0.00486 0.00463 -0.00138 0.00509 0.00122 0.00509 C 0.00278 0.00509 -0.00364 0.00023 -0.0026 0.00162 C -0.00104 0.0037 0.00105 0.00463 0.00244 0.00671 C 0.00348 0.00833 -0.00138 0.00555 -0.00138 0.00347 C -0.00138 0.00162 0.00122 0.00463 0.00244 0.00509 C -0.01579 0.00902 0.00296 0.00416 0.00747 0.00856 C 0.00955 0.01064 0.00244 0.01064 -4.44444E-6 0.0118 C 0.00226 0.01249 0.01632 0.01781 0.01771 0.01688 C 0.01945 0.01573 0.01441 0.01457 0.01268 0.01365 C 0.01094 0.01272 0.00921 0.01249 0.00747 0.0118 C 0.00539 0.01018 0.00348 0.0081 0.00122 0.00671 C -0.00381 0.0037 -0.00937 0.00625 0.00382 0.00347 C -0.00329 -0.00301 -0.01197 -0.00046 0.00382 -0.00324 C -0.00572 -0.00948 -0.01909 -0.00694 0.00382 -0.01017 C -0.00069 -0.01295 -0.01527 -0.01688 0.00122 -0.01341 C -0.00104 -0.02289 -0.00763 -0.02081 -0.01406 -0.02359 C 0.00244 -0.00763 -0.01892 -0.02683 -0.00381 -0.01688 C 0.00122 -0.01364 0.00452 -0.00902 0.01007 -0.00671 C 0.00417 -0.00624 -0.00277 -0.00948 -0.00763 -0.00509 C -0.00781 -0.00486 0.01702 0.00786 0.00244 -0.00162 C -0.00295 0.0007 -0.00312 -0.00069 0.00382 0.00509 C 0.00869 0.00902 0.0191 0.01064 0.00747 0.00671 C 0.00417 0.00555 0.0007 0.00555 -0.0026 0.00509 C -0.01284 0.0007 0.00139 0.01064 0.00244 0.0118 C 0.004 0.01318 -0.00104 0.00971 -0.0026 0.00856 C -0.0092 0.0037 -0.00364 0.00601 -0.01145 0.00162 C -0.01267 0.00093 -0.01666 3.38575E-6 -0.01527 3.38575E-6 C 0.00035 3.38575E-6 -4.44444E-6 0.00856 -4.44444E-6 3.38575E-6 Z " pathEditMode="relative" ptsTypes="fffffffffffffffffffffffffffffffffffffffffffffff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47" grpId="0" animBg="1"/>
      <p:bldP spid="4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5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6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7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3" name="Retângulo de cantos arredondados 72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2656122" y="4243578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4870653" y="5244023"/>
            <a:ext cx="506411" cy="53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2808522" y="4395978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5023053" y="5396423"/>
            <a:ext cx="506411" cy="53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045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62344" y="1382703"/>
            <a:ext cx="504539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14744" y="1535103"/>
            <a:ext cx="504539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50" y="170236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046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3" y="1488047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96"/>
          <p:cNvGrpSpPr>
            <a:grpSpLocks/>
          </p:cNvGrpSpPr>
          <p:nvPr/>
        </p:nvGrpSpPr>
        <p:grpSpPr bwMode="auto">
          <a:xfrm>
            <a:off x="5572125" y="1345172"/>
            <a:ext cx="935038" cy="965200"/>
            <a:chOff x="6728041" y="4792179"/>
            <a:chExt cx="935041" cy="965204"/>
          </a:xfrm>
        </p:grpSpPr>
        <p:pic>
          <p:nvPicPr>
            <p:cNvPr id="6044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CaixaDeTexto 60"/>
          <p:cNvSpPr txBox="1"/>
          <p:nvPr/>
        </p:nvSpPr>
        <p:spPr>
          <a:xfrm>
            <a:off x="4857752" y="2345288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3071802" y="27024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grpSp>
        <p:nvGrpSpPr>
          <p:cNvPr id="49" name="Grupo 94"/>
          <p:cNvGrpSpPr>
            <a:grpSpLocks/>
          </p:cNvGrpSpPr>
          <p:nvPr/>
        </p:nvGrpSpPr>
        <p:grpSpPr bwMode="auto">
          <a:xfrm>
            <a:off x="3215624" y="1416610"/>
            <a:ext cx="961739" cy="993775"/>
            <a:chOff x="2442698" y="1506033"/>
            <a:chExt cx="961740" cy="993775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442698" y="15060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595098" y="16584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741349" y="1797642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899898" y="19632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1581151" y="3081339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1733551" y="3233739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ítulo"/>
          <p:cNvSpPr txBox="1">
            <a:spLocks/>
          </p:cNvSpPr>
          <p:nvPr/>
        </p:nvSpPr>
        <p:spPr bwMode="auto">
          <a:xfrm>
            <a:off x="428625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4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5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6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79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Retângulo de cantos arredondados 82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2 horas depois...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b="1" dirty="0">
                <a:latin typeface="+mn-lt"/>
                <a:ea typeface="+mj-ea"/>
                <a:cs typeface="+mj-cs"/>
              </a:rPr>
              <a:t>2 horas depois...</a:t>
            </a:r>
            <a:endParaRPr lang="en-US" sz="5400" b="1" dirty="0"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105" name="Ban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nuvem Inojosa"/>
          <p:cNvSpPr/>
          <p:nvPr/>
        </p:nvSpPr>
        <p:spPr bwMode="auto">
          <a:xfrm>
            <a:off x="2214546" y="3786190"/>
            <a:ext cx="1709737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6" name="fala inojosa FILA" descr="C:\Documents and Settings\bics\Desktop\figuras\fila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929066"/>
            <a:ext cx="812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Bonecos"/>
          <p:cNvGrpSpPr/>
          <p:nvPr/>
        </p:nvGrpSpPr>
        <p:grpSpPr>
          <a:xfrm>
            <a:off x="642938" y="2265361"/>
            <a:ext cx="5011739" cy="4283077"/>
            <a:chOff x="642938" y="2265361"/>
            <a:chExt cx="5011739" cy="4283077"/>
          </a:xfrm>
        </p:grpSpPr>
        <p:pic>
          <p:nvPicPr>
            <p:cNvPr id="15" name="Picture 16" descr="C:\Documents and Settings\bics\Desktop\figuras\clislin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6250" y="5929313"/>
              <a:ext cx="61912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938" y="3357563"/>
              <a:ext cx="1081087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931" y="2265361"/>
              <a:ext cx="785813" cy="102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57752" y="2319335"/>
              <a:ext cx="79692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Nuvens outros"/>
          <p:cNvGrpSpPr/>
          <p:nvPr/>
        </p:nvGrpSpPr>
        <p:grpSpPr>
          <a:xfrm>
            <a:off x="1214438" y="1336667"/>
            <a:ext cx="5357816" cy="4430729"/>
            <a:chOff x="1214438" y="1174723"/>
            <a:chExt cx="5357816" cy="4430729"/>
          </a:xfrm>
        </p:grpSpPr>
        <p:sp>
          <p:nvSpPr>
            <p:cNvPr id="48" name="Texto explicativo em forma de nuvem 47"/>
            <p:cNvSpPr/>
            <p:nvPr/>
          </p:nvSpPr>
          <p:spPr bwMode="auto">
            <a:xfrm>
              <a:off x="4357686" y="4410064"/>
              <a:ext cx="1709738" cy="119538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Texto explicativo em forma de nuvem 48"/>
            <p:cNvSpPr/>
            <p:nvPr/>
          </p:nvSpPr>
          <p:spPr bwMode="auto">
            <a:xfrm>
              <a:off x="1214438" y="2571750"/>
              <a:ext cx="1428750" cy="99853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o explicativo em forma de nuvem 49"/>
            <p:cNvSpPr/>
            <p:nvPr/>
          </p:nvSpPr>
          <p:spPr bwMode="auto">
            <a:xfrm>
              <a:off x="3214688" y="1196948"/>
              <a:ext cx="1428750" cy="99853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Texto explicativo em forma de nuvem 51"/>
            <p:cNvSpPr/>
            <p:nvPr/>
          </p:nvSpPr>
          <p:spPr bwMode="auto">
            <a:xfrm>
              <a:off x="5214942" y="1174723"/>
              <a:ext cx="1357312" cy="949325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mobiCLUBs"/>
          <p:cNvGrpSpPr/>
          <p:nvPr/>
        </p:nvGrpSpPr>
        <p:grpSpPr>
          <a:xfrm>
            <a:off x="1428734" y="1330344"/>
            <a:ext cx="4929210" cy="4170358"/>
            <a:chOff x="1428734" y="1022350"/>
            <a:chExt cx="4929210" cy="4170358"/>
          </a:xfrm>
        </p:grpSpPr>
        <p:pic>
          <p:nvPicPr>
            <p:cNvPr id="53" name="Imagem 52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29256" y="1022350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Imagem 53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29000" y="1142973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Imagem 54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28734" y="2406626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Imagem 55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86313" y="4357683"/>
              <a:ext cx="928687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66" name="Título"/>
          <p:cNvSpPr txBox="1">
            <a:spLocks/>
          </p:cNvSpPr>
          <p:nvPr/>
        </p:nvSpPr>
        <p:spPr bwMode="auto">
          <a:xfrm>
            <a:off x="428625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pSp>
        <p:nvGrpSpPr>
          <p:cNvPr id="57" name="Nomes"/>
          <p:cNvGrpSpPr/>
          <p:nvPr/>
        </p:nvGrpSpPr>
        <p:grpSpPr>
          <a:xfrm>
            <a:off x="928662" y="3000372"/>
            <a:ext cx="4838618" cy="3857628"/>
            <a:chOff x="928662" y="3000372"/>
            <a:chExt cx="4838618" cy="3857628"/>
          </a:xfrm>
        </p:grpSpPr>
        <p:sp>
          <p:nvSpPr>
            <p:cNvPr id="61" name="CaixaDeTexto 60"/>
            <p:cNvSpPr txBox="1"/>
            <p:nvPr/>
          </p:nvSpPr>
          <p:spPr>
            <a:xfrm>
              <a:off x="4714876" y="3000372"/>
              <a:ext cx="1052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Tavinho</a:t>
              </a:r>
              <a:endParaRPr lang="en-US" b="1" dirty="0"/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4214810" y="648866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Maria</a:t>
              </a:r>
              <a:endParaRPr lang="en-US" b="1" dirty="0"/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928662" y="44291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Ana</a:t>
              </a:r>
              <a:endParaRPr lang="en-US" b="1" dirty="0"/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2928926" y="328612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José</a:t>
              </a:r>
              <a:endParaRPr lang="en-US" b="1" dirty="0"/>
            </a:p>
          </p:txBody>
        </p:sp>
      </p:grpSp>
      <p:grpSp>
        <p:nvGrpSpPr>
          <p:cNvPr id="7" name="TEM mobiCLUB!!!"/>
          <p:cNvGrpSpPr/>
          <p:nvPr/>
        </p:nvGrpSpPr>
        <p:grpSpPr>
          <a:xfrm>
            <a:off x="1500166" y="1500174"/>
            <a:ext cx="4786346" cy="4071966"/>
            <a:chOff x="1500166" y="1328723"/>
            <a:chExt cx="4786346" cy="4071966"/>
          </a:xfrm>
        </p:grpSpPr>
        <p:pic>
          <p:nvPicPr>
            <p:cNvPr id="10246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00166" y="2786058"/>
              <a:ext cx="714380" cy="642942"/>
            </a:xfrm>
            <a:prstGeom prst="rect">
              <a:avLst/>
            </a:prstGeom>
            <a:noFill/>
          </p:spPr>
        </p:pic>
        <p:pic>
          <p:nvPicPr>
            <p:cNvPr id="66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71736" y="3843341"/>
              <a:ext cx="857256" cy="771530"/>
            </a:xfrm>
            <a:prstGeom prst="rect">
              <a:avLst/>
            </a:prstGeom>
            <a:noFill/>
          </p:spPr>
        </p:pic>
        <p:pic>
          <p:nvPicPr>
            <p:cNvPr id="67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6314" y="4629158"/>
              <a:ext cx="857256" cy="771531"/>
            </a:xfrm>
            <a:prstGeom prst="rect">
              <a:avLst/>
            </a:prstGeom>
            <a:noFill/>
          </p:spPr>
        </p:pic>
        <p:pic>
          <p:nvPicPr>
            <p:cNvPr id="68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72132" y="1328723"/>
              <a:ext cx="714380" cy="642943"/>
            </a:xfrm>
            <a:prstGeom prst="rect">
              <a:avLst/>
            </a:prstGeom>
            <a:noFill/>
          </p:spPr>
        </p:pic>
        <p:pic>
          <p:nvPicPr>
            <p:cNvPr id="69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00430" y="1400161"/>
              <a:ext cx="785818" cy="642942"/>
            </a:xfrm>
            <a:prstGeom prst="rect">
              <a:avLst/>
            </a:prstGeom>
            <a:noFill/>
          </p:spPr>
        </p:pic>
      </p:grpSp>
      <p:grpSp>
        <p:nvGrpSpPr>
          <p:cNvPr id="96" name="Cervejas galera"/>
          <p:cNvGrpSpPr/>
          <p:nvPr/>
        </p:nvGrpSpPr>
        <p:grpSpPr>
          <a:xfrm>
            <a:off x="4643438" y="1305410"/>
            <a:ext cx="1844487" cy="4946165"/>
            <a:chOff x="4643438" y="1305410"/>
            <a:chExt cx="1844487" cy="4946165"/>
          </a:xfrm>
        </p:grpSpPr>
        <p:grpSp>
          <p:nvGrpSpPr>
            <p:cNvPr id="92" name="Cervejas Tavinho"/>
            <p:cNvGrpSpPr/>
            <p:nvPr/>
          </p:nvGrpSpPr>
          <p:grpSpPr>
            <a:xfrm>
              <a:off x="5400487" y="1305410"/>
              <a:ext cx="1087438" cy="1117600"/>
              <a:chOff x="5400487" y="1305410"/>
              <a:chExt cx="1087438" cy="1117600"/>
            </a:xfrm>
          </p:grpSpPr>
          <p:grpSp>
            <p:nvGrpSpPr>
              <p:cNvPr id="6" name="Cervejas Tavinho"/>
              <p:cNvGrpSpPr>
                <a:grpSpLocks/>
              </p:cNvGrpSpPr>
              <p:nvPr/>
            </p:nvGrpSpPr>
            <p:grpSpPr bwMode="auto">
              <a:xfrm>
                <a:off x="5400487" y="1305410"/>
                <a:ext cx="935040" cy="965200"/>
                <a:chOff x="6556399" y="4954589"/>
                <a:chExt cx="935043" cy="965204"/>
              </a:xfrm>
            </p:grpSpPr>
            <p:pic>
              <p:nvPicPr>
                <p:cNvPr id="60447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556399" y="4954589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48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699276" y="5097465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49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842151" y="5240342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0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985029" y="5383218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5981514" y="1886437"/>
                <a:ext cx="506411" cy="536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4" name="Cervejas Maria"/>
            <p:cNvGrpSpPr/>
            <p:nvPr/>
          </p:nvGrpSpPr>
          <p:grpSpPr>
            <a:xfrm>
              <a:off x="4643438" y="5077931"/>
              <a:ext cx="935037" cy="1173644"/>
              <a:chOff x="4643438" y="5077931"/>
              <a:chExt cx="935037" cy="1173644"/>
            </a:xfrm>
          </p:grpSpPr>
          <p:pic>
            <p:nvPicPr>
              <p:cNvPr id="81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4799215" y="5077931"/>
                <a:ext cx="506412" cy="53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4909942" y="5244022"/>
                <a:ext cx="506412" cy="53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Cervejas Maria"/>
              <p:cNvGrpSpPr>
                <a:grpSpLocks/>
              </p:cNvGrpSpPr>
              <p:nvPr/>
            </p:nvGrpSpPr>
            <p:grpSpPr bwMode="auto">
              <a:xfrm>
                <a:off x="4643438" y="5286375"/>
                <a:ext cx="935037" cy="965200"/>
                <a:chOff x="6728041" y="4792179"/>
                <a:chExt cx="935041" cy="965204"/>
              </a:xfrm>
            </p:grpSpPr>
            <p:pic>
              <p:nvPicPr>
                <p:cNvPr id="60451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6728041" y="4792179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2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870917" y="4935055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3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7013793" y="5077932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4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7156669" y="5220808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106" name="Grupo 105"/>
          <p:cNvGrpSpPr/>
          <p:nvPr/>
        </p:nvGrpSpPr>
        <p:grpSpPr>
          <a:xfrm>
            <a:off x="3357554" y="1382703"/>
            <a:ext cx="961739" cy="1039808"/>
            <a:chOff x="3357554" y="1382703"/>
            <a:chExt cx="961739" cy="1039808"/>
          </a:xfrm>
        </p:grpSpPr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562344" y="1382703"/>
              <a:ext cx="504539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714744" y="1535103"/>
              <a:ext cx="504539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8" name="Grupo 94"/>
            <p:cNvGrpSpPr>
              <a:grpSpLocks/>
            </p:cNvGrpSpPr>
            <p:nvPr/>
          </p:nvGrpSpPr>
          <p:grpSpPr bwMode="auto">
            <a:xfrm>
              <a:off x="3357554" y="1428736"/>
              <a:ext cx="961739" cy="993775"/>
              <a:chOff x="2442698" y="1506033"/>
              <a:chExt cx="961740" cy="993775"/>
            </a:xfrm>
          </p:grpSpPr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442698" y="15060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595098" y="16584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741349" y="1797642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899898" y="19632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7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1581151" y="3081339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1733551" y="3233739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2656122" y="4243578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2808522" y="4395978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CaixaDeTexto 119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pic>
        <p:nvPicPr>
          <p:cNvPr id="8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34" grpId="1" animBg="1"/>
      <p:bldP spid="34" grpId="3" animBg="1"/>
      <p:bldP spid="1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Retângulo de cantos arredondados 6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5" name="Ban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Bonecos"/>
          <p:cNvGrpSpPr/>
          <p:nvPr/>
        </p:nvGrpSpPr>
        <p:grpSpPr>
          <a:xfrm>
            <a:off x="642938" y="2265361"/>
            <a:ext cx="5011739" cy="4283077"/>
            <a:chOff x="642938" y="2265361"/>
            <a:chExt cx="5011739" cy="4283077"/>
          </a:xfrm>
        </p:grpSpPr>
        <p:pic>
          <p:nvPicPr>
            <p:cNvPr id="15" name="Picture 16" descr="C:\Documents and Settings\bics\Desktop\figuras\clisli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6250" y="5929313"/>
              <a:ext cx="61912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938" y="3357563"/>
              <a:ext cx="1081087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931" y="2265361"/>
              <a:ext cx="785813" cy="102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57752" y="2319335"/>
              <a:ext cx="79692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66" name="Título"/>
          <p:cNvSpPr txBox="1">
            <a:spLocks/>
          </p:cNvSpPr>
          <p:nvPr/>
        </p:nvSpPr>
        <p:spPr bwMode="auto">
          <a:xfrm>
            <a:off x="428596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pSp>
        <p:nvGrpSpPr>
          <p:cNvPr id="5" name="Nomes"/>
          <p:cNvGrpSpPr/>
          <p:nvPr/>
        </p:nvGrpSpPr>
        <p:grpSpPr>
          <a:xfrm>
            <a:off x="928662" y="3000372"/>
            <a:ext cx="4838618" cy="3857628"/>
            <a:chOff x="928662" y="3000372"/>
            <a:chExt cx="4838618" cy="3857628"/>
          </a:xfrm>
        </p:grpSpPr>
        <p:sp>
          <p:nvSpPr>
            <p:cNvPr id="61" name="CaixaDeTexto 60"/>
            <p:cNvSpPr txBox="1"/>
            <p:nvPr/>
          </p:nvSpPr>
          <p:spPr>
            <a:xfrm>
              <a:off x="4714876" y="3000372"/>
              <a:ext cx="1052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Tavinho</a:t>
              </a:r>
              <a:endParaRPr lang="en-US" b="1" dirty="0"/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4214810" y="648866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Maria</a:t>
              </a:r>
              <a:endParaRPr lang="en-US" b="1" dirty="0"/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928662" y="44291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Ana</a:t>
              </a:r>
              <a:endParaRPr lang="en-US" b="1" dirty="0"/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2928926" y="328612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José</a:t>
              </a:r>
              <a:endParaRPr lang="en-US" b="1" dirty="0"/>
            </a:p>
          </p:txBody>
        </p:sp>
      </p:grpSp>
      <p:grpSp>
        <p:nvGrpSpPr>
          <p:cNvPr id="8" name="Cervejas Tavinho"/>
          <p:cNvGrpSpPr/>
          <p:nvPr/>
        </p:nvGrpSpPr>
        <p:grpSpPr>
          <a:xfrm>
            <a:off x="5400487" y="1305410"/>
            <a:ext cx="1087438" cy="1117600"/>
            <a:chOff x="5400487" y="1305410"/>
            <a:chExt cx="1087438" cy="1117600"/>
          </a:xfrm>
        </p:grpSpPr>
        <p:grpSp>
          <p:nvGrpSpPr>
            <p:cNvPr id="9" name="Cervejas Tavinho"/>
            <p:cNvGrpSpPr>
              <a:grpSpLocks/>
            </p:cNvGrpSpPr>
            <p:nvPr/>
          </p:nvGrpSpPr>
          <p:grpSpPr bwMode="auto">
            <a:xfrm>
              <a:off x="5400487" y="1305410"/>
              <a:ext cx="935040" cy="965200"/>
              <a:chOff x="6556399" y="4954589"/>
              <a:chExt cx="935043" cy="965204"/>
            </a:xfrm>
          </p:grpSpPr>
          <p:pic>
            <p:nvPicPr>
              <p:cNvPr id="60447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28346">
                <a:off x="6556399" y="4954589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448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28346">
                <a:off x="6699276" y="5097465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449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28346">
                <a:off x="6842151" y="5240342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450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28346">
                <a:off x="6985029" y="5383218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5981514" y="1886437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5" name="Grupo 74"/>
          <p:cNvGrpSpPr/>
          <p:nvPr/>
        </p:nvGrpSpPr>
        <p:grpSpPr>
          <a:xfrm>
            <a:off x="4643438" y="5077931"/>
            <a:ext cx="935037" cy="1173644"/>
            <a:chOff x="4643438" y="5077931"/>
            <a:chExt cx="935037" cy="1173644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799215" y="5077931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909942" y="5244022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643438" y="5286375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786313" y="5429250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929189" y="5572127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5072064" y="5715002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2" name="Grupo 71"/>
          <p:cNvGrpSpPr/>
          <p:nvPr/>
        </p:nvGrpSpPr>
        <p:grpSpPr>
          <a:xfrm>
            <a:off x="3357554" y="1382703"/>
            <a:ext cx="961739" cy="1039808"/>
            <a:chOff x="3357554" y="1382703"/>
            <a:chExt cx="961739" cy="1039808"/>
          </a:xfrm>
        </p:grpSpPr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562344" y="1382703"/>
              <a:ext cx="504539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714744" y="1535103"/>
              <a:ext cx="504539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upo 94"/>
            <p:cNvGrpSpPr>
              <a:grpSpLocks/>
            </p:cNvGrpSpPr>
            <p:nvPr/>
          </p:nvGrpSpPr>
          <p:grpSpPr bwMode="auto">
            <a:xfrm>
              <a:off x="3357554" y="1428736"/>
              <a:ext cx="961739" cy="993775"/>
              <a:chOff x="2442698" y="1506033"/>
              <a:chExt cx="961740" cy="993775"/>
            </a:xfrm>
          </p:grpSpPr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2442698" y="15060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2595098" y="16584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2741349" y="1797642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2899898" y="19632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4" name="Grupo 73"/>
          <p:cNvGrpSpPr/>
          <p:nvPr/>
        </p:nvGrpSpPr>
        <p:grpSpPr>
          <a:xfrm>
            <a:off x="1285875" y="2786063"/>
            <a:ext cx="954088" cy="984250"/>
            <a:chOff x="1285875" y="2786063"/>
            <a:chExt cx="954088" cy="984250"/>
          </a:xfrm>
        </p:grpSpPr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1285875" y="2786063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1428751" y="2928939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1581151" y="3081339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1733551" y="3233739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28346">
            <a:off x="2428875" y="4286250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Grupo 72"/>
          <p:cNvGrpSpPr/>
          <p:nvPr/>
        </p:nvGrpSpPr>
        <p:grpSpPr>
          <a:xfrm>
            <a:off x="2571808" y="4243578"/>
            <a:ext cx="831792" cy="1174560"/>
            <a:chOff x="2571808" y="4243578"/>
            <a:chExt cx="831792" cy="1174560"/>
          </a:xfrm>
        </p:grpSpPr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656122" y="4243578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808522" y="4395978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571808" y="4429200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714743" y="4643629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896981" y="4881281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CaixaDeTexto 119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pic>
        <p:nvPicPr>
          <p:cNvPr id="76" name="Imagem 75" descr="1258265490_muff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71802" y="1714488"/>
            <a:ext cx="428628" cy="428628"/>
          </a:xfrm>
          <a:prstGeom prst="rect">
            <a:avLst/>
          </a:prstGeom>
        </p:spPr>
      </p:pic>
      <p:pic>
        <p:nvPicPr>
          <p:cNvPr id="77" name="Imagem 76" descr="1258265490_muff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24202" y="1866888"/>
            <a:ext cx="428628" cy="428628"/>
          </a:xfrm>
          <a:prstGeom prst="rect">
            <a:avLst/>
          </a:prstGeom>
        </p:spPr>
      </p:pic>
      <p:pic>
        <p:nvPicPr>
          <p:cNvPr id="78" name="Imagem 77" descr="1258265490_muff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14942" y="1714488"/>
            <a:ext cx="428628" cy="428628"/>
          </a:xfrm>
          <a:prstGeom prst="rect">
            <a:avLst/>
          </a:prstGeom>
        </p:spPr>
      </p:pic>
      <p:pic>
        <p:nvPicPr>
          <p:cNvPr id="6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2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11" name="Diagram 10"/>
          <p:cNvGraphicFramePr/>
          <p:nvPr/>
        </p:nvGraphicFramePr>
        <p:xfrm>
          <a:off x="285720" y="1857364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de cantos arredondados 1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Formas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de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Pagamento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3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3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1" name="Imagem 7" descr="versao 2.4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6" name="Retângulo de cantos arredondados 4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338" y="2944817"/>
            <a:ext cx="125571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59800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500726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286256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5202808"/>
            <a:ext cx="744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38" y="4000504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4572000" y="507207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57554" y="627437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57224" y="62029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101710" y="337344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513137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grpSp>
        <p:nvGrpSpPr>
          <p:cNvPr id="43" name="Grupo 42"/>
          <p:cNvGrpSpPr/>
          <p:nvPr/>
        </p:nvGrpSpPr>
        <p:grpSpPr>
          <a:xfrm>
            <a:off x="2000232" y="1500174"/>
            <a:ext cx="2286016" cy="1500198"/>
            <a:chOff x="2000232" y="1500174"/>
            <a:chExt cx="2286016" cy="1500198"/>
          </a:xfrm>
        </p:grpSpPr>
        <p:sp>
          <p:nvSpPr>
            <p:cNvPr id="31" name="Texto explicativo em forma de nuvem 30"/>
            <p:cNvSpPr/>
            <p:nvPr/>
          </p:nvSpPr>
          <p:spPr bwMode="auto">
            <a:xfrm>
              <a:off x="2000232" y="1500174"/>
              <a:ext cx="2286016" cy="150019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047" y="1583518"/>
              <a:ext cx="911419" cy="130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tângulo 19"/>
            <p:cNvSpPr/>
            <p:nvPr/>
          </p:nvSpPr>
          <p:spPr>
            <a:xfrm>
              <a:off x="3214678" y="1857364"/>
              <a:ext cx="828432" cy="8848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!!!</a:t>
              </a:r>
              <a:endParaRPr lang="pt-B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3714744" y="3143248"/>
            <a:ext cx="1285884" cy="1071572"/>
            <a:chOff x="3500430" y="3143248"/>
            <a:chExt cx="1285884" cy="1071572"/>
          </a:xfrm>
        </p:grpSpPr>
        <p:sp>
          <p:nvSpPr>
            <p:cNvPr id="25" name="Texto explicativo em forma de nuvem 24"/>
            <p:cNvSpPr/>
            <p:nvPr/>
          </p:nvSpPr>
          <p:spPr bwMode="auto">
            <a:xfrm flipH="1">
              <a:off x="3500430" y="3143248"/>
              <a:ext cx="1285884" cy="107157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 flipH="1">
              <a:off x="3856230" y="3319605"/>
              <a:ext cx="57452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4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upo 36"/>
          <p:cNvGrpSpPr/>
          <p:nvPr/>
        </p:nvGrpSpPr>
        <p:grpSpPr>
          <a:xfrm>
            <a:off x="2500298" y="3556005"/>
            <a:ext cx="2844817" cy="2516201"/>
            <a:chOff x="2500298" y="3556005"/>
            <a:chExt cx="2844817" cy="251620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57752" y="4429132"/>
              <a:ext cx="4873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00298" y="5484831"/>
              <a:ext cx="4873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43174" y="3556005"/>
              <a:ext cx="4873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929322" y="2357430"/>
            <a:ext cx="1571636" cy="269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m 7" descr="versao 2.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upo 44"/>
          <p:cNvGrpSpPr/>
          <p:nvPr/>
        </p:nvGrpSpPr>
        <p:grpSpPr>
          <a:xfrm>
            <a:off x="2000232" y="4357694"/>
            <a:ext cx="1285884" cy="1000132"/>
            <a:chOff x="2000232" y="4296146"/>
            <a:chExt cx="1285884" cy="1000132"/>
          </a:xfrm>
        </p:grpSpPr>
        <p:sp>
          <p:nvSpPr>
            <p:cNvPr id="22" name="Texto explicativo em forma de nuvem 21"/>
            <p:cNvSpPr/>
            <p:nvPr/>
          </p:nvSpPr>
          <p:spPr bwMode="auto">
            <a:xfrm>
              <a:off x="2000232" y="4296146"/>
              <a:ext cx="1285884" cy="100013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2285984" y="4357694"/>
              <a:ext cx="71438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47" name="Título"/>
          <p:cNvSpPr txBox="1">
            <a:spLocks/>
          </p:cNvSpPr>
          <p:nvPr/>
        </p:nvSpPr>
        <p:spPr bwMode="auto">
          <a:xfrm>
            <a:off x="428625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6" name="Retângulo de cantos arredondados 5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 64"/>
          <p:cNvSpPr/>
          <p:nvPr/>
        </p:nvSpPr>
        <p:spPr>
          <a:xfrm>
            <a:off x="6572265" y="1643050"/>
            <a:ext cx="1214446" cy="7143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1612"/>
            <a:ext cx="129234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:00</a:t>
            </a:r>
            <a:endParaRPr lang="pt-B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45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786188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286124"/>
            <a:ext cx="125571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72008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5786454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52149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5572140"/>
            <a:ext cx="744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Nuvem 68"/>
          <p:cNvSpPr/>
          <p:nvPr/>
        </p:nvSpPr>
        <p:spPr>
          <a:xfrm>
            <a:off x="1928813" y="4000500"/>
            <a:ext cx="2143125" cy="1196975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0" name="Grupo 79"/>
          <p:cNvGrpSpPr>
            <a:grpSpLocks/>
          </p:cNvGrpSpPr>
          <p:nvPr/>
        </p:nvGrpSpPr>
        <p:grpSpPr bwMode="auto">
          <a:xfrm rot="1212875">
            <a:off x="3646040" y="4696613"/>
            <a:ext cx="396875" cy="500062"/>
            <a:chOff x="3786182" y="5072074"/>
            <a:chExt cx="357190" cy="428628"/>
          </a:xfrm>
        </p:grpSpPr>
        <p:sp>
          <p:nvSpPr>
            <p:cNvPr id="70" name="Elipse 69"/>
            <p:cNvSpPr/>
            <p:nvPr/>
          </p:nvSpPr>
          <p:spPr>
            <a:xfrm>
              <a:off x="3923504" y="5286970"/>
              <a:ext cx="214314" cy="21363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Elipse 70"/>
            <p:cNvSpPr/>
            <p:nvPr/>
          </p:nvSpPr>
          <p:spPr>
            <a:xfrm>
              <a:off x="3781306" y="5070021"/>
              <a:ext cx="285752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" name="Grupo 80"/>
          <p:cNvGrpSpPr>
            <a:grpSpLocks/>
          </p:cNvGrpSpPr>
          <p:nvPr/>
        </p:nvGrpSpPr>
        <p:grpSpPr bwMode="auto">
          <a:xfrm rot="1958519">
            <a:off x="3079840" y="5132177"/>
            <a:ext cx="338138" cy="393700"/>
            <a:chOff x="3786182" y="5072074"/>
            <a:chExt cx="357190" cy="428628"/>
          </a:xfrm>
        </p:grpSpPr>
        <p:sp>
          <p:nvSpPr>
            <p:cNvPr id="82" name="Elipse 81"/>
            <p:cNvSpPr/>
            <p:nvPr/>
          </p:nvSpPr>
          <p:spPr>
            <a:xfrm>
              <a:off x="3926505" y="5285529"/>
              <a:ext cx="214649" cy="21431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Elipse 82"/>
            <p:cNvSpPr/>
            <p:nvPr/>
          </p:nvSpPr>
          <p:spPr>
            <a:xfrm>
              <a:off x="3779581" y="5070361"/>
              <a:ext cx="285081" cy="285175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4" name="Grupo 83"/>
          <p:cNvGrpSpPr>
            <a:grpSpLocks/>
          </p:cNvGrpSpPr>
          <p:nvPr/>
        </p:nvGrpSpPr>
        <p:grpSpPr bwMode="auto">
          <a:xfrm rot="3092140">
            <a:off x="2080666" y="5270504"/>
            <a:ext cx="314325" cy="357187"/>
            <a:chOff x="3786182" y="5072074"/>
            <a:chExt cx="357190" cy="428628"/>
          </a:xfrm>
        </p:grpSpPr>
        <p:sp>
          <p:nvSpPr>
            <p:cNvPr id="85" name="Elipse 84"/>
            <p:cNvSpPr/>
            <p:nvPr/>
          </p:nvSpPr>
          <p:spPr>
            <a:xfrm>
              <a:off x="3926084" y="5279872"/>
              <a:ext cx="214675" cy="21336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Elipse 85"/>
            <p:cNvSpPr/>
            <p:nvPr/>
          </p:nvSpPr>
          <p:spPr>
            <a:xfrm>
              <a:off x="3783696" y="5066148"/>
              <a:ext cx="285030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7" name="Grupo 86"/>
          <p:cNvGrpSpPr>
            <a:grpSpLocks/>
          </p:cNvGrpSpPr>
          <p:nvPr/>
        </p:nvGrpSpPr>
        <p:grpSpPr bwMode="auto">
          <a:xfrm rot="9578205">
            <a:off x="2163051" y="3349605"/>
            <a:ext cx="474502" cy="610441"/>
            <a:chOff x="3786182" y="5072074"/>
            <a:chExt cx="357190" cy="428628"/>
          </a:xfrm>
        </p:grpSpPr>
        <p:sp>
          <p:nvSpPr>
            <p:cNvPr id="88" name="Elipse 87"/>
            <p:cNvSpPr/>
            <p:nvPr/>
          </p:nvSpPr>
          <p:spPr>
            <a:xfrm>
              <a:off x="3929512" y="5294067"/>
              <a:ext cx="214315" cy="214313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Elipse 88"/>
            <p:cNvSpPr/>
            <p:nvPr/>
          </p:nvSpPr>
          <p:spPr>
            <a:xfrm>
              <a:off x="3784786" y="5079973"/>
              <a:ext cx="285752" cy="2863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0" name="Grupo 89"/>
          <p:cNvGrpSpPr>
            <a:grpSpLocks/>
          </p:cNvGrpSpPr>
          <p:nvPr/>
        </p:nvGrpSpPr>
        <p:grpSpPr bwMode="auto">
          <a:xfrm rot="6648005">
            <a:off x="1418492" y="4517248"/>
            <a:ext cx="441604" cy="588416"/>
            <a:chOff x="3786182" y="5072074"/>
            <a:chExt cx="357190" cy="428628"/>
          </a:xfrm>
        </p:grpSpPr>
        <p:sp>
          <p:nvSpPr>
            <p:cNvPr id="91" name="Elipse 90"/>
            <p:cNvSpPr/>
            <p:nvPr/>
          </p:nvSpPr>
          <p:spPr>
            <a:xfrm>
              <a:off x="3928705" y="5286897"/>
              <a:ext cx="213960" cy="21342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Elipse 91"/>
            <p:cNvSpPr/>
            <p:nvPr/>
          </p:nvSpPr>
          <p:spPr>
            <a:xfrm>
              <a:off x="3779547" y="5072322"/>
              <a:ext cx="286459" cy="28634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93" name="Imagem 92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3929063"/>
            <a:ext cx="135731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12" y="385762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49" name="Title 9"/>
          <p:cNvSpPr txBox="1">
            <a:spLocks/>
          </p:cNvSpPr>
          <p:nvPr/>
        </p:nvSpPr>
        <p:spPr bwMode="auto">
          <a:xfrm>
            <a:off x="428596" y="13492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643438" y="578645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571868" y="64886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71472" y="64886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500034" y="39290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14282" y="57864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143636" y="32861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pic>
        <p:nvPicPr>
          <p:cNvPr id="43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1934" y="2357430"/>
            <a:ext cx="928694" cy="928694"/>
          </a:xfrm>
          <a:prstGeom prst="rect">
            <a:avLst/>
          </a:prstGeom>
          <a:noFill/>
        </p:spPr>
      </p:pic>
      <p:pic>
        <p:nvPicPr>
          <p:cNvPr id="44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24" y="2714620"/>
            <a:ext cx="1000132" cy="1000132"/>
          </a:xfrm>
          <a:prstGeom prst="rect">
            <a:avLst/>
          </a:prstGeom>
          <a:noFill/>
        </p:spPr>
      </p:pic>
      <p:pic>
        <p:nvPicPr>
          <p:cNvPr id="45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260563">
            <a:off x="4754114" y="3028818"/>
            <a:ext cx="1011328" cy="1011328"/>
          </a:xfrm>
          <a:prstGeom prst="rect">
            <a:avLst/>
          </a:prstGeom>
          <a:noFill/>
        </p:spPr>
      </p:pic>
      <p:pic>
        <p:nvPicPr>
          <p:cNvPr id="46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392933">
            <a:off x="5096779" y="3376564"/>
            <a:ext cx="1005984" cy="1005984"/>
          </a:xfrm>
          <a:prstGeom prst="rect">
            <a:avLst/>
          </a:prstGeom>
          <a:noFill/>
        </p:spPr>
      </p:pic>
      <p:pic>
        <p:nvPicPr>
          <p:cNvPr id="5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42031 -0.094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4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52483 -0.18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9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67466 -0.186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-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79618 -0.0231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1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70781 0.154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7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3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143248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ixaDeTexto 21"/>
          <p:cNvSpPr txBox="1"/>
          <p:nvPr/>
        </p:nvSpPr>
        <p:spPr>
          <a:xfrm>
            <a:off x="2571736" y="428625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5" name="Retângulo de cantos arredondados 44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sz="60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com </a:t>
            </a:r>
            <a:r>
              <a:rPr lang="pt-BR" b="1" dirty="0" err="1" smtClean="0">
                <a:solidFill>
                  <a:schemeClr val="bg1"/>
                </a:solidFill>
                <a:latin typeface="+mn-lt"/>
              </a:rPr>
              <a:t>mobiCLUB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39" name="Imagem 38" descr="notaFiscalNote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2714620"/>
            <a:ext cx="1785950" cy="1785950"/>
          </a:xfrm>
          <a:prstGeom prst="rect">
            <a:avLst/>
          </a:prstGeom>
        </p:spPr>
      </p:pic>
      <p:pic>
        <p:nvPicPr>
          <p:cNvPr id="37" name="Imagem 36" descr="notaFiscalNote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928670"/>
            <a:ext cx="5643578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Retângulo de cantos arredondados 1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pt-BR" sz="5000" b="1" dirty="0" smtClean="0">
                <a:solidFill>
                  <a:schemeClr val="bg1"/>
                </a:solidFill>
                <a:latin typeface="+mn-lt"/>
              </a:rPr>
              <a:t>Funcionamento</a:t>
            </a:r>
            <a:endParaRPr lang="en-US" sz="5000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  <p:controls>
      <p:control spid="4101" name="ShockwaveFlash1" r:id="rId2" imgW="5545080" imgH="48243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6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9" name="Retângulo de cantos arredondados 38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3"/>
            <a:ext cx="18811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9"/>
          <p:cNvSpPr>
            <a:spLocks/>
          </p:cNvSpPr>
          <p:nvPr/>
        </p:nvSpPr>
        <p:spPr bwMode="auto">
          <a:xfrm>
            <a:off x="914400" y="142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Processo de pagamento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86182" y="528638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ângulo 31"/>
          <p:cNvSpPr/>
          <p:nvPr/>
        </p:nvSpPr>
        <p:spPr>
          <a:xfrm>
            <a:off x="2928926" y="6457890"/>
            <a:ext cx="205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Cartão</a:t>
            </a:r>
            <a:r>
              <a:rPr lang="en-US" sz="2000" b="1" dirty="0" smtClean="0">
                <a:latin typeface="+mn-lt"/>
              </a:rPr>
              <a:t> de </a:t>
            </a:r>
            <a:r>
              <a:rPr lang="en-US" sz="2000" b="1" dirty="0" err="1" smtClean="0">
                <a:latin typeface="+mn-lt"/>
              </a:rPr>
              <a:t>Crédito</a:t>
            </a:r>
            <a:endParaRPr lang="en-US" sz="2000" b="1" dirty="0">
              <a:latin typeface="+mn-lt"/>
            </a:endParaRPr>
          </a:p>
        </p:txBody>
      </p:sp>
      <p:cxnSp>
        <p:nvCxnSpPr>
          <p:cNvPr id="15" name="Conector em curva 14"/>
          <p:cNvCxnSpPr/>
          <p:nvPr/>
        </p:nvCxnSpPr>
        <p:spPr>
          <a:xfrm flipV="1">
            <a:off x="1643042" y="2428868"/>
            <a:ext cx="2143140" cy="1143009"/>
          </a:xfrm>
          <a:prstGeom prst="curvedConnector3">
            <a:avLst>
              <a:gd name="adj1" fmla="val 50000"/>
            </a:avLst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em curva 34"/>
          <p:cNvCxnSpPr/>
          <p:nvPr/>
        </p:nvCxnSpPr>
        <p:spPr>
          <a:xfrm>
            <a:off x="4857752" y="2428868"/>
            <a:ext cx="1785950" cy="1214446"/>
          </a:xfrm>
          <a:prstGeom prst="curvedConnector3">
            <a:avLst>
              <a:gd name="adj1" fmla="val 50000"/>
            </a:avLst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em curva 36"/>
          <p:cNvCxnSpPr/>
          <p:nvPr/>
        </p:nvCxnSpPr>
        <p:spPr>
          <a:xfrm rot="10800000">
            <a:off x="4857752" y="3000372"/>
            <a:ext cx="1714512" cy="1214448"/>
          </a:xfrm>
          <a:prstGeom prst="curvedConnector3">
            <a:avLst>
              <a:gd name="adj1" fmla="val 50000"/>
            </a:avLst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em curva 43"/>
          <p:cNvCxnSpPr/>
          <p:nvPr/>
        </p:nvCxnSpPr>
        <p:spPr>
          <a:xfrm rot="10800000" flipV="1">
            <a:off x="1643042" y="2714619"/>
            <a:ext cx="2143140" cy="1214445"/>
          </a:xfrm>
          <a:prstGeom prst="curvedConnector3">
            <a:avLst>
              <a:gd name="adj1" fmla="val 50000"/>
            </a:avLst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 rot="5400000">
            <a:off x="3108315" y="4178305"/>
            <a:ext cx="2214577" cy="1588"/>
          </a:xfrm>
          <a:prstGeom prst="straightConnector1">
            <a:avLst/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rot="16200000" flipV="1">
            <a:off x="3286910" y="4142587"/>
            <a:ext cx="2286017" cy="2"/>
          </a:xfrm>
          <a:prstGeom prst="straightConnector1">
            <a:avLst/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1142976" y="2366184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Solicita o pagamento</a:t>
            </a:r>
            <a:endParaRPr lang="pt-BR" sz="1400" b="1" dirty="0">
              <a:latin typeface="+mn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214942" y="228599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Solicita a Conta</a:t>
            </a:r>
            <a:endParaRPr lang="pt-BR" sz="1400" b="1" dirty="0">
              <a:latin typeface="+mn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071934" y="3214686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Manda a Conta</a:t>
            </a:r>
            <a:endParaRPr lang="pt-BR" sz="1400" b="1" dirty="0">
              <a:latin typeface="+mn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928926" y="2928935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Informa a Conta</a:t>
            </a:r>
            <a:endParaRPr lang="pt-BR" sz="1400" b="1" dirty="0">
              <a:latin typeface="+mn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643174" y="3214687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Cartão liberado</a:t>
            </a:r>
            <a:endParaRPr lang="pt-BR" sz="1400" b="1" dirty="0">
              <a:latin typeface="+mn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214414" y="2437622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Efetua o pagamento</a:t>
            </a:r>
            <a:endParaRPr lang="pt-BR" sz="1400" b="1" dirty="0">
              <a:latin typeface="+mn-l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786050" y="350043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>
                <a:latin typeface="+mn-lt"/>
              </a:rPr>
              <a:t>Contacta</a:t>
            </a:r>
            <a:r>
              <a:rPr lang="pt-BR" sz="1400" b="1" dirty="0" smtClean="0">
                <a:latin typeface="+mn-lt"/>
              </a:rPr>
              <a:t> o Cartão de Crédito</a:t>
            </a:r>
            <a:endParaRPr lang="pt-BR" sz="1400" b="1" dirty="0">
              <a:latin typeface="+mn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429124" y="378619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Informa sucesso do pagamento</a:t>
            </a:r>
            <a:endParaRPr lang="pt-BR" sz="1400" b="1" dirty="0">
              <a:latin typeface="+mn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786314" y="2071679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Informa o pagamento</a:t>
            </a:r>
            <a:endParaRPr lang="pt-BR" sz="1400" b="1" dirty="0">
              <a:latin typeface="+mn-lt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643306" y="3429000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Libera o Cartão da Boate</a:t>
            </a:r>
            <a:endParaRPr lang="pt-BR" sz="1400" b="1" dirty="0">
              <a:latin typeface="+mn-lt"/>
            </a:endParaRPr>
          </a:p>
        </p:txBody>
      </p:sp>
      <p:pic>
        <p:nvPicPr>
          <p:cNvPr id="41" name="Imagem 40" descr="1258255831_Apple iPho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357562"/>
            <a:ext cx="1357321" cy="1357321"/>
          </a:xfrm>
          <a:prstGeom prst="rect">
            <a:avLst/>
          </a:prstGeom>
        </p:spPr>
      </p:pic>
      <p:sp>
        <p:nvSpPr>
          <p:cNvPr id="50" name="Retângulo 49"/>
          <p:cNvSpPr/>
          <p:nvPr/>
        </p:nvSpPr>
        <p:spPr>
          <a:xfrm>
            <a:off x="603637" y="2786058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Usuário</a:t>
            </a:r>
            <a:endParaRPr lang="en-US" sz="2000" b="1" dirty="0">
              <a:latin typeface="+mn-lt"/>
            </a:endParaRPr>
          </a:p>
        </p:txBody>
      </p:sp>
      <p:pic>
        <p:nvPicPr>
          <p:cNvPr id="27" name="Imagem 26" descr="1258292439_HP-MacPro-Dock-5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1643050"/>
            <a:ext cx="1357322" cy="1357322"/>
          </a:xfrm>
          <a:prstGeom prst="rect">
            <a:avLst/>
          </a:prstGeom>
        </p:spPr>
      </p:pic>
      <p:sp>
        <p:nvSpPr>
          <p:cNvPr id="43" name="Retângulo 42"/>
          <p:cNvSpPr/>
          <p:nvPr/>
        </p:nvSpPr>
        <p:spPr>
          <a:xfrm>
            <a:off x="3854198" y="1285860"/>
            <a:ext cx="1081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Servidor</a:t>
            </a:r>
            <a:endParaRPr lang="en-US" sz="2000" b="1" dirty="0">
              <a:latin typeface="+mn-lt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7206640" y="2928934"/>
            <a:ext cx="805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Boate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9" grpId="0"/>
      <p:bldP spid="29" grpId="1"/>
      <p:bldP spid="33" grpId="0"/>
      <p:bldP spid="33" grpId="1"/>
      <p:bldP spid="34" grpId="0"/>
      <p:bldP spid="34" grpId="1"/>
      <p:bldP spid="36" grpId="0"/>
      <p:bldP spid="36" grpId="1"/>
      <p:bldP spid="38" grpId="0"/>
      <p:bldP spid="38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Retângulo de cantos arredondados 12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en-US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Integração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428596" y="1785926"/>
            <a:ext cx="821531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algn="just" defTabSz="912813"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API simples para adaptação com  sistemas financeiros de terceiros.</a:t>
            </a:r>
            <a:endParaRPr lang="pt-BR" sz="3000" b="1" dirty="0">
              <a:latin typeface="+mn-lt"/>
            </a:endParaRPr>
          </a:p>
          <a:p>
            <a:pPr marL="266700" indent="-266700" algn="just" defTabSz="912813"/>
            <a:endParaRPr lang="pt-BR" sz="4400" dirty="0" smtClean="0">
              <a:latin typeface="+mn-lt"/>
            </a:endParaRPr>
          </a:p>
          <a:p>
            <a:pPr marL="266700" indent="-266700" algn="just" defTabSz="912813"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Tutorial explicativo.</a:t>
            </a:r>
          </a:p>
          <a:p>
            <a:pPr marL="266700" indent="-266700" algn="just" defTabSz="912813"/>
            <a:endParaRPr lang="pt-BR" sz="4400" dirty="0" smtClean="0">
              <a:latin typeface="+mn-lt"/>
            </a:endParaRPr>
          </a:p>
          <a:p>
            <a:pPr marL="266700" indent="-266700" algn="just" defTabSz="912813"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Modelo de implementação completo em Java (protótipo funcional).</a:t>
            </a:r>
          </a:p>
          <a:p>
            <a:pPr marL="266700" indent="-266700" algn="just" defTabSz="912813">
              <a:buBlip>
                <a:blip r:embed="rId4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marL="266700" indent="-266700" algn="just" defTabSz="912813">
              <a:buBlip>
                <a:blip r:embed="rId4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defTabSz="912813">
              <a:buBlip>
                <a:blip r:embed="rId4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/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Retângulo de cantos arredondados 12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Curva com o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214282" y="1500174"/>
          <a:ext cx="864399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Retângulo de cantos arredondados 1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en-US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Modelo de Negócio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500034" y="2214554"/>
            <a:ext cx="821531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4"/>
              </a:buBlip>
            </a:pPr>
            <a:r>
              <a:rPr lang="pt-BR" sz="3200" b="1" dirty="0" smtClean="0">
                <a:latin typeface="+mn-lt"/>
              </a:rPr>
              <a:t>Mensalidade (boates)</a:t>
            </a:r>
          </a:p>
          <a:p>
            <a:pPr defTabSz="912813">
              <a:buBlip>
                <a:blip r:embed="rId4"/>
              </a:buBlip>
            </a:pPr>
            <a:endParaRPr lang="pt-BR" sz="4000" b="1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r>
              <a:rPr lang="pt-BR" sz="3200" b="1" dirty="0" smtClean="0">
                <a:latin typeface="+mn-lt"/>
              </a:rPr>
              <a:t>Divulgação de eventos.</a:t>
            </a:r>
            <a:endParaRPr lang="pt-BR" sz="3200" b="1" dirty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4000" b="1" dirty="0">
              <a:latin typeface="+mn-lt"/>
            </a:endParaRPr>
          </a:p>
          <a:p>
            <a:pPr algn="just" defTabSz="912813">
              <a:buBlip>
                <a:blip r:embed="rId4"/>
              </a:buBlip>
            </a:pPr>
            <a:r>
              <a:rPr lang="pt-BR" sz="3200" b="1" dirty="0" smtClean="0">
                <a:latin typeface="+mn-lt"/>
              </a:rPr>
              <a:t>Propaganda </a:t>
            </a:r>
            <a:r>
              <a:rPr lang="pt-BR" sz="3200" b="1" dirty="0">
                <a:latin typeface="+mn-lt"/>
              </a:rPr>
              <a:t>de </a:t>
            </a:r>
            <a:r>
              <a:rPr lang="pt-BR" sz="3200" b="1" dirty="0" smtClean="0">
                <a:latin typeface="+mn-lt"/>
              </a:rPr>
              <a:t>produtos</a:t>
            </a:r>
            <a:endParaRPr lang="pt-BR" sz="3200" b="1" dirty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3600" b="1" dirty="0">
              <a:latin typeface="+mn-lt"/>
            </a:endParaRPr>
          </a:p>
        </p:txBody>
      </p:sp>
      <p:pic>
        <p:nvPicPr>
          <p:cNvPr id="13" name="Imagem 12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429000"/>
            <a:ext cx="357190" cy="35719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357818" y="3429000"/>
            <a:ext cx="357190" cy="4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72066" y="4498708"/>
            <a:ext cx="357190" cy="4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Retângulo de cantos arredondados 14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2285992"/>
            <a:ext cx="842962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 Dispositivos móveis serão a principal ferramenta de conexão à internet, para a maioria das pessoas, em 2020.</a:t>
            </a:r>
          </a:p>
          <a:p>
            <a:pPr algn="just" defTabSz="912813">
              <a:buBlip>
                <a:blip r:embed="rId4"/>
              </a:buBlip>
            </a:pPr>
            <a:endParaRPr lang="pt-BR" sz="2800" b="1" dirty="0" smtClean="0">
              <a:latin typeface="+mn-lt"/>
            </a:endParaRPr>
          </a:p>
          <a:p>
            <a:pPr marL="717550" lvl="1" indent="-185738" defTabSz="912813"/>
            <a:r>
              <a:rPr lang="pt-BR" sz="2800" dirty="0" smtClean="0">
                <a:latin typeface="+mn-lt"/>
              </a:rPr>
              <a:t>Fonte: Relatório do </a:t>
            </a:r>
            <a:r>
              <a:rPr lang="pt-BR" sz="2800" dirty="0" err="1" smtClean="0">
                <a:latin typeface="+mn-lt"/>
              </a:rPr>
              <a:t>Pew</a:t>
            </a:r>
            <a:r>
              <a:rPr lang="pt-BR" sz="2800" dirty="0" smtClean="0">
                <a:latin typeface="+mn-lt"/>
              </a:rPr>
              <a:t> Internet Project.</a:t>
            </a:r>
          </a:p>
          <a:p>
            <a:pPr defTabSz="912813">
              <a:buBlip>
                <a:blip r:embed="rId4"/>
              </a:buBlip>
            </a:pPr>
            <a:endParaRPr lang="pt-BR" sz="3200" b="1" dirty="0" smtClean="0">
              <a:latin typeface="+mn-lt"/>
            </a:endParaRPr>
          </a:p>
          <a:p>
            <a:pPr lvl="1"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  <a:p>
            <a:pPr lvl="1"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  <a:p>
            <a:pPr lvl="1"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  <a:p>
            <a:pPr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  <a:p>
            <a:pPr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</p:txBody>
      </p:sp>
      <p:pic>
        <p:nvPicPr>
          <p:cNvPr id="2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Dados Estatísticos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Retângulo de cantos arredondados 16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2285993"/>
            <a:ext cx="84296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Blip>
                <a:blip r:embed="rId4"/>
              </a:buBlip>
            </a:pPr>
            <a:r>
              <a:rPr lang="pt-BR" sz="2800" b="1" dirty="0" smtClean="0">
                <a:latin typeface="+mn-lt"/>
              </a:rPr>
              <a:t> “O número de pessoas </a:t>
            </a:r>
            <a:r>
              <a:rPr lang="pt-BR" sz="2800" b="1" dirty="0" err="1" smtClean="0">
                <a:latin typeface="+mn-lt"/>
              </a:rPr>
              <a:t>utilizadoras</a:t>
            </a:r>
            <a:r>
              <a:rPr lang="pt-BR" sz="2800" b="1" dirty="0" smtClean="0">
                <a:latin typeface="+mn-lt"/>
              </a:rPr>
              <a:t> de serviços financeiros via </a:t>
            </a:r>
            <a:r>
              <a:rPr lang="pt-BR" sz="2800" b="1" dirty="0" err="1" smtClean="0">
                <a:latin typeface="+mn-lt"/>
              </a:rPr>
              <a:t>telemóvel</a:t>
            </a:r>
            <a:r>
              <a:rPr lang="pt-BR" sz="2800" b="1" dirty="0" smtClean="0">
                <a:latin typeface="+mn-lt"/>
              </a:rPr>
              <a:t> vai crescer em média 89% ao ano, de 20 milhões no ano passado para 913 milhões em 2014.”</a:t>
            </a:r>
          </a:p>
          <a:p>
            <a:pPr marL="717550" lvl="1" indent="-185738" defTabSz="912813">
              <a:buBlip>
                <a:blip r:embed="rId4"/>
              </a:buBlip>
            </a:pPr>
            <a:endParaRPr lang="pt-BR" sz="2800" dirty="0" smtClean="0">
              <a:latin typeface="+mn-lt"/>
            </a:endParaRPr>
          </a:p>
          <a:p>
            <a:pPr marL="717550" lvl="1" indent="-185738" defTabSz="912813"/>
            <a:r>
              <a:rPr lang="pt-BR" sz="2800" dirty="0" smtClean="0">
                <a:latin typeface="+mn-lt"/>
              </a:rPr>
              <a:t>Fonte: empresa de pesquisas - Berg Insight</a:t>
            </a:r>
          </a:p>
          <a:p>
            <a:pPr defTabSz="912813">
              <a:buBlip>
                <a:blip r:embed="rId4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defTabSz="912813">
              <a:buBlip>
                <a:blip r:embed="rId4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  <p:pic>
        <p:nvPicPr>
          <p:cNvPr id="1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Dados Estatísticos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3" name="Diagram 2"/>
          <p:cNvGraphicFramePr/>
          <p:nvPr/>
        </p:nvGraphicFramePr>
        <p:xfrm>
          <a:off x="1147007" y="1428736"/>
          <a:ext cx="6854017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de cantos arredondados 17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8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Filas</a:t>
            </a:r>
            <a:r>
              <a:rPr lang="en-US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!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3" grpId="1" uiExpand="1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85720" y="278605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9"/>
          <p:cNvSpPr>
            <a:spLocks/>
          </p:cNvSpPr>
          <p:nvPr/>
        </p:nvSpPr>
        <p:spPr bwMode="auto">
          <a:xfrm>
            <a:off x="0" y="257175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pt-BR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Demonstração do Projeto</a:t>
            </a:r>
            <a:endParaRPr lang="pt-BR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Imagem 7" descr="versao 2.4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3" name="Imagem 7" descr="versao 2.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6" name="Retângulo de cantos arredondados 1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428728" y="857232"/>
            <a:ext cx="6643688" cy="4857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5000" b="1" dirty="0">
                <a:solidFill>
                  <a:schemeClr val="bg1"/>
                </a:solidFill>
                <a:latin typeface="Berlin Sans FB Demi" pitchFamily="34" charset="0"/>
                <a:ea typeface="+mj-ea"/>
                <a:cs typeface="Aharoni" pitchFamily="2" charset="-79"/>
              </a:rPr>
              <a:t>?</a:t>
            </a:r>
          </a:p>
        </p:txBody>
      </p:sp>
      <p:sp>
        <p:nvSpPr>
          <p:cNvPr id="75783" name="Title 9"/>
          <p:cNvSpPr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Dúvidas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714884"/>
            <a:ext cx="2716255" cy="244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0" descr="Maraca DEFINITIVO.png"/>
          <p:cNvPicPr>
            <a:picLocks noChangeAspect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642910" y="5286388"/>
            <a:ext cx="2884505" cy="1213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" name="Retângulo de cantos arredondados 3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8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Boates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7170" name="Picture 2" descr="E:\Fotos\ibiza_par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928802"/>
            <a:ext cx="6286544" cy="3687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7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8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tângulo de cantos arredondados 4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82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sz="60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Atual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0484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500306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" y="3467100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5286388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071810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857500" y="3929063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4071942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247775" y="2292350"/>
            <a:ext cx="1466850" cy="1025525"/>
            <a:chOff x="1248487" y="2121505"/>
            <a:chExt cx="1709521" cy="1195607"/>
          </a:xfrm>
        </p:grpSpPr>
        <p:sp>
          <p:nvSpPr>
            <p:cNvPr id="27" name="Texto explicativo em forma de nuvem 26"/>
            <p:cNvSpPr/>
            <p:nvPr/>
          </p:nvSpPr>
          <p:spPr bwMode="auto">
            <a:xfrm>
              <a:off x="1248487" y="2121505"/>
              <a:ext cx="1709521" cy="1195607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1541948" y="2531301"/>
              <a:ext cx="11176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52" name="Retângulo 51"/>
          <p:cNvSpPr/>
          <p:nvPr/>
        </p:nvSpPr>
        <p:spPr>
          <a:xfrm>
            <a:off x="3000364" y="4357694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9" name="Grupo 48"/>
          <p:cNvGrpSpPr>
            <a:grpSpLocks/>
          </p:cNvGrpSpPr>
          <p:nvPr/>
        </p:nvGrpSpPr>
        <p:grpSpPr bwMode="auto">
          <a:xfrm>
            <a:off x="3286125" y="3929063"/>
            <a:ext cx="812800" cy="1092200"/>
            <a:chOff x="7929586" y="2857496"/>
            <a:chExt cx="812800" cy="1092607"/>
          </a:xfrm>
        </p:grpSpPr>
        <p:pic>
          <p:nvPicPr>
            <p:cNvPr id="20509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42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3000364" y="4357694"/>
            <a:ext cx="142876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MOBINIGHT</a:t>
            </a:r>
            <a:endParaRPr lang="pt-BR" sz="1600" b="1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2" name="Grupo 61"/>
          <p:cNvGrpSpPr>
            <a:grpSpLocks/>
          </p:cNvGrpSpPr>
          <p:nvPr/>
        </p:nvGrpSpPr>
        <p:grpSpPr bwMode="auto">
          <a:xfrm>
            <a:off x="3214688" y="3643313"/>
            <a:ext cx="958850" cy="1446212"/>
            <a:chOff x="5286380" y="2143116"/>
            <a:chExt cx="958493" cy="1446550"/>
          </a:xfrm>
        </p:grpSpPr>
        <p:sp>
          <p:nvSpPr>
            <p:cNvPr id="61" name="Retângulo 60"/>
            <p:cNvSpPr/>
            <p:nvPr/>
          </p:nvSpPr>
          <p:spPr>
            <a:xfrm>
              <a:off x="5286380" y="278605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5357818" y="2143116"/>
              <a:ext cx="785818" cy="14465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grpSp>
        <p:nvGrpSpPr>
          <p:cNvPr id="72" name="Grupo 71"/>
          <p:cNvGrpSpPr>
            <a:grpSpLocks/>
          </p:cNvGrpSpPr>
          <p:nvPr/>
        </p:nvGrpSpPr>
        <p:grpSpPr bwMode="auto">
          <a:xfrm>
            <a:off x="4071934" y="1357298"/>
            <a:ext cx="3714749" cy="4357686"/>
            <a:chOff x="4643439" y="928670"/>
            <a:chExt cx="3714775" cy="4357715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286511" y="4214816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429388" y="4572005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072330" y="1500173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215206" y="1857362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643439" y="928670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786314" y="1285860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162561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17" y="2143135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42" y="4929198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313" y="250031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aixaDeTexto 33"/>
          <p:cNvSpPr txBox="1"/>
          <p:nvPr/>
        </p:nvSpPr>
        <p:spPr>
          <a:xfrm>
            <a:off x="2714612" y="607220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57200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857620" y="314324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6143636" y="40598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4786314" y="64886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5715016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tângulo de cantos arredondados 44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135731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857250" y="71437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020477" y="906645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grpSp>
        <p:nvGrpSpPr>
          <p:cNvPr id="74" name="Grupo 73"/>
          <p:cNvGrpSpPr>
            <a:grpSpLocks/>
          </p:cNvGrpSpPr>
          <p:nvPr/>
        </p:nvGrpSpPr>
        <p:grpSpPr bwMode="auto">
          <a:xfrm>
            <a:off x="4429125" y="2357438"/>
            <a:ext cx="1357313" cy="628650"/>
            <a:chOff x="4429124" y="2357430"/>
            <a:chExt cx="1357322" cy="628742"/>
          </a:xfrm>
        </p:grpSpPr>
        <p:pic>
          <p:nvPicPr>
            <p:cNvPr id="22563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29124" y="2357430"/>
              <a:ext cx="571504" cy="54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4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1129" y="2357430"/>
              <a:ext cx="428628" cy="55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5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48319" y="2571744"/>
              <a:ext cx="338127" cy="3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6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6314" y="2643182"/>
              <a:ext cx="338127" cy="3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" name="Grupo 77"/>
          <p:cNvGrpSpPr>
            <a:grpSpLocks/>
          </p:cNvGrpSpPr>
          <p:nvPr/>
        </p:nvGrpSpPr>
        <p:grpSpPr bwMode="auto">
          <a:xfrm>
            <a:off x="4786313" y="2143125"/>
            <a:ext cx="768350" cy="1092200"/>
            <a:chOff x="4786314" y="2143116"/>
            <a:chExt cx="767749" cy="1092607"/>
          </a:xfrm>
        </p:grpSpPr>
        <p:pic>
          <p:nvPicPr>
            <p:cNvPr id="22561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86314" y="2428868"/>
              <a:ext cx="500066" cy="52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tângulo 76"/>
            <p:cNvSpPr/>
            <p:nvPr/>
          </p:nvSpPr>
          <p:spPr>
            <a:xfrm>
              <a:off x="4786314" y="2143116"/>
              <a:ext cx="767749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!</a:t>
              </a:r>
              <a:endParaRPr lang="pt-BR" sz="6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82" name="Retângulo de cantos arredondados 81"/>
          <p:cNvSpPr/>
          <p:nvPr/>
        </p:nvSpPr>
        <p:spPr>
          <a:xfrm>
            <a:off x="4643438" y="3643314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643438" y="3643314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9" name="Grupo 88"/>
          <p:cNvGrpSpPr>
            <a:grpSpLocks/>
          </p:cNvGrpSpPr>
          <p:nvPr/>
        </p:nvGrpSpPr>
        <p:grpSpPr bwMode="auto">
          <a:xfrm>
            <a:off x="1785938" y="3714750"/>
            <a:ext cx="2571750" cy="2286000"/>
            <a:chOff x="1785918" y="3714752"/>
            <a:chExt cx="2571762" cy="2286011"/>
          </a:xfrm>
        </p:grpSpPr>
        <p:sp>
          <p:nvSpPr>
            <p:cNvPr id="87" name="Texto explicativo em forma de nuvem 86"/>
            <p:cNvSpPr/>
            <p:nvPr/>
          </p:nvSpPr>
          <p:spPr bwMode="auto">
            <a:xfrm>
              <a:off x="3500426" y="5286385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8" name="Texto explicativo em forma de nuvem 87"/>
            <p:cNvSpPr/>
            <p:nvPr/>
          </p:nvSpPr>
          <p:spPr bwMode="auto">
            <a:xfrm>
              <a:off x="1785918" y="3714752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pSp>
          <p:nvGrpSpPr>
            <p:cNvPr id="22558" name="Grupo 85"/>
            <p:cNvGrpSpPr>
              <a:grpSpLocks/>
            </p:cNvGrpSpPr>
            <p:nvPr/>
          </p:nvGrpSpPr>
          <p:grpSpPr bwMode="auto">
            <a:xfrm>
              <a:off x="1857356" y="3929066"/>
              <a:ext cx="2492289" cy="1910190"/>
              <a:chOff x="2071670" y="3929066"/>
              <a:chExt cx="2492289" cy="1910190"/>
            </a:xfrm>
          </p:grpSpPr>
          <p:sp>
            <p:nvSpPr>
              <p:cNvPr id="84" name="Retângulo 83"/>
              <p:cNvSpPr/>
              <p:nvPr/>
            </p:nvSpPr>
            <p:spPr>
              <a:xfrm>
                <a:off x="3786182" y="5500702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2071670" y="3929066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</p:grpSp>
      <p:sp>
        <p:nvSpPr>
          <p:cNvPr id="90" name="Retângulo de cantos arredondados 89"/>
          <p:cNvSpPr/>
          <p:nvPr/>
        </p:nvSpPr>
        <p:spPr>
          <a:xfrm>
            <a:off x="4643438" y="3643314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643438" y="3643314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ixaDeTexto 39"/>
          <p:cNvSpPr txBox="1"/>
          <p:nvPr/>
        </p:nvSpPr>
        <p:spPr>
          <a:xfrm>
            <a:off x="2071670" y="235743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3786182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000100" y="557214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928662" y="371475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5143504" y="400050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sp>
        <p:nvSpPr>
          <p:cNvPr id="56" name="Title 9"/>
          <p:cNvSpPr txBox="1">
            <a:spLocks/>
          </p:cNvSpPr>
          <p:nvPr/>
        </p:nvSpPr>
        <p:spPr bwMode="auto">
          <a:xfrm>
            <a:off x="914400" y="142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Cenário</a:t>
            </a: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pt-B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Atual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22621 -0.24004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36354 -0.0613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146 0.24116 " pathEditMode="relative" ptsTypes="AA">
                                      <p:cBhvr>
                                        <p:cTn id="9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2428E-6 L 0.7651 0.040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16475 0.3520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33021 0.1736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75122 -0.2238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-11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5434 -0.40949 " pathEditMode="relative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857364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9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b="1" dirty="0">
                <a:latin typeface="+mn-lt"/>
                <a:ea typeface="+mj-ea"/>
                <a:cs typeface="+mj-cs"/>
              </a:rPr>
              <a:t>2 horas depois...</a:t>
            </a:r>
            <a:endParaRPr lang="en-US" sz="5400" b="1" dirty="0">
              <a:latin typeface="+mn-lt"/>
              <a:ea typeface="+mj-ea"/>
              <a:cs typeface="Aharoni" pitchFamily="2" charset="-79"/>
            </a:endParaRPr>
          </a:p>
        </p:txBody>
      </p:sp>
      <p:grpSp>
        <p:nvGrpSpPr>
          <p:cNvPr id="98" name="Grupo 97"/>
          <p:cNvGrpSpPr>
            <a:grpSpLocks/>
          </p:cNvGrpSpPr>
          <p:nvPr/>
        </p:nvGrpSpPr>
        <p:grpSpPr bwMode="auto">
          <a:xfrm>
            <a:off x="1357290" y="3071810"/>
            <a:ext cx="649288" cy="679450"/>
            <a:chOff x="6728041" y="1434594"/>
            <a:chExt cx="649289" cy="679451"/>
          </a:xfrm>
        </p:grpSpPr>
        <p:pic>
          <p:nvPicPr>
            <p:cNvPr id="2460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5" name="Grupo 94"/>
          <p:cNvGrpSpPr>
            <a:grpSpLocks/>
          </p:cNvGrpSpPr>
          <p:nvPr/>
        </p:nvGrpSpPr>
        <p:grpSpPr bwMode="auto">
          <a:xfrm>
            <a:off x="3071802" y="1593050"/>
            <a:ext cx="714380" cy="759835"/>
            <a:chOff x="2441762" y="1521114"/>
            <a:chExt cx="963613" cy="963612"/>
          </a:xfrm>
        </p:grpSpPr>
        <p:pic>
          <p:nvPicPr>
            <p:cNvPr id="24598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441762" y="1521114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594161" y="1673514"/>
              <a:ext cx="506412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0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21359943">
              <a:off x="2744563" y="1802477"/>
              <a:ext cx="506412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898962" y="1978314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1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459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7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459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2285992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aixaDeTexto 28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571736" y="277391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3" name="Texto explicativo em forma de nuvem 32"/>
          <p:cNvSpPr/>
          <p:nvPr/>
        </p:nvSpPr>
        <p:spPr bwMode="auto">
          <a:xfrm>
            <a:off x="2857488" y="3500438"/>
            <a:ext cx="1285875" cy="1071562"/>
          </a:xfrm>
          <a:prstGeom prst="cloudCallou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3214678" y="357187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Texto explicativo em forma de nuvem 34"/>
          <p:cNvSpPr/>
          <p:nvPr/>
        </p:nvSpPr>
        <p:spPr bwMode="auto">
          <a:xfrm>
            <a:off x="571472" y="1928802"/>
            <a:ext cx="1285875" cy="1071562"/>
          </a:xfrm>
          <a:prstGeom prst="cloudCallou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1024842" y="2000240"/>
            <a:ext cx="41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928662" y="200024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286116" y="3571876"/>
            <a:ext cx="41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6858017" y="1428737"/>
            <a:ext cx="1285884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tângulo 43"/>
          <p:cNvSpPr/>
          <p:nvPr/>
        </p:nvSpPr>
        <p:spPr>
          <a:xfrm>
            <a:off x="6903865" y="1357298"/>
            <a:ext cx="11961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:30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3490" name="AutoShape 2" descr="https://mail.google.com/mail/?ui=2&amp;ik=33bab19274&amp;view=att&amp;th=124bc08bad3846a4&amp;attid=0.1&amp;disp=inline&amp;realattid=f_g1l73ouz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492" name="AutoShape 4" descr="https://mail.google.com/mail/?ui=2&amp;ik=33bab19274&amp;view=att&amp;th=124bc08bad3846a4&amp;attid=0.1&amp;disp=inline&amp;realattid=f_g1l73ouz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24" y="2143116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upo 41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0" name="Imagem 7" descr="versao 2.4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2" name="Imagem 7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tângulo de cantos arredondados 53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sz="60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Atual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29" grpId="0"/>
      <p:bldP spid="30" grpId="0"/>
      <p:bldP spid="31" grpId="0"/>
      <p:bldP spid="32" grpId="0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/>
      <p:bldP spid="34" grpId="1"/>
      <p:bldP spid="34" grpId="2"/>
      <p:bldP spid="34" grpId="3"/>
      <p:bldP spid="35" grpId="0" animBg="1"/>
      <p:bldP spid="35" grpId="1" animBg="1"/>
      <p:bldP spid="35" grpId="2" animBg="1"/>
      <p:bldP spid="35" grpId="3" animBg="1"/>
      <p:bldP spid="35" grpId="4" animBg="1"/>
      <p:bldP spid="36" grpId="0"/>
      <p:bldP spid="36" grpId="1"/>
      <p:bldP spid="40" grpId="0"/>
      <p:bldP spid="40" grpId="1"/>
      <p:bldP spid="40" grpId="4"/>
      <p:bldP spid="40" grpId="5"/>
      <p:bldP spid="41" grpId="0"/>
      <p:bldP spid="41" grpId="1"/>
      <p:bldP spid="41" grpId="4"/>
      <p:bldP spid="41" grpId="5"/>
      <p:bldP spid="43" grpId="0" animBg="1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0284&quot;&gt;&lt;object type=&quot;3&quot; unique_id=&quot;10286&quot;&gt;&lt;property id=&quot;20148&quot; value=&quot;5&quot;/&gt;&lt;property id=&quot;20300&quot; value=&quot;Slide 1&quot;/&gt;&lt;property id=&quot;20307&quot; value=&quot;283&quot;/&gt;&lt;/object&gt;&lt;object type=&quot;3&quot; unique_id=&quot;10287&quot;&gt;&lt;property id=&quot;20148&quot; value=&quot;5&quot;/&gt;&lt;property id=&quot;20300&quot; value=&quot;Slide 2&quot;/&gt;&lt;property id=&quot;20307&quot; value=&quot;417&quot;/&gt;&lt;/object&gt;&lt;object type=&quot;3&quot; unique_id=&quot;10288&quot;&gt;&lt;property id=&quot;20148&quot; value=&quot;5&quot;/&gt;&lt;property id=&quot;20300&quot; value=&quot;Slide 3&quot;/&gt;&lt;property id=&quot;20307&quot; value=&quot;285&quot;/&gt;&lt;/object&gt;&lt;object type=&quot;3&quot; unique_id=&quot;10289&quot;&gt;&lt;property id=&quot;20148&quot; value=&quot;5&quot;/&gt;&lt;property id=&quot;20300&quot; value=&quot;Slide 4&quot;/&gt;&lt;property id=&quot;20307&quot; value=&quot;415&quot;/&gt;&lt;/object&gt;&lt;object type=&quot;3&quot; unique_id=&quot;10290&quot;&gt;&lt;property id=&quot;20148&quot; value=&quot;5&quot;/&gt;&lt;property id=&quot;20300&quot; value=&quot;Slide 5&quot;/&gt;&lt;property id=&quot;20307&quot; value=&quot;416&quot;/&gt;&lt;/object&gt;&lt;object type=&quot;3&quot; unique_id=&quot;10291&quot;&gt;&lt;property id=&quot;20148&quot; value=&quot;5&quot;/&gt;&lt;property id=&quot;20300&quot; value=&quot;Slide 6&quot;/&gt;&lt;property id=&quot;20307&quot; value=&quot;346&quot;/&gt;&lt;/object&gt;&lt;object type=&quot;3&quot; unique_id=&quot;10292&quot;&gt;&lt;property id=&quot;20148&quot; value=&quot;5&quot;/&gt;&lt;property id=&quot;20300&quot; value=&quot;Slide 7 - &amp;quot; Cenário Atual&amp;quot;&quot;/&gt;&lt;property id=&quot;20307&quot; value=&quot;291&quot;/&gt;&lt;/object&gt;&lt;object type=&quot;3&quot; unique_id=&quot;10293&quot;&gt;&lt;property id=&quot;20148&quot; value=&quot;5&quot;/&gt;&lt;property id=&quot;20300&quot; value=&quot;Slide 8 - &amp;quot; Cenário Atual&amp;quot;&quot;/&gt;&lt;property id=&quot;20307&quot; value=&quot;306&quot;/&gt;&lt;/object&gt;&lt;object type=&quot;3&quot; unique_id=&quot;10294&quot;&gt;&lt;property id=&quot;20148&quot; value=&quot;5&quot;/&gt;&lt;property id=&quot;20300&quot; value=&quot;Slide 9&quot;/&gt;&lt;property id=&quot;20307&quot; value=&quot;307&quot;/&gt;&lt;/object&gt;&lt;object type=&quot;3&quot; unique_id=&quot;10295&quot;&gt;&lt;property id=&quot;20148&quot; value=&quot;5&quot;/&gt;&lt;property id=&quot;20300&quot; value=&quot;Slide 10&quot;/&gt;&lt;property id=&quot;20307&quot; value=&quot;309&quot;/&gt;&lt;/object&gt;&lt;object type=&quot;3&quot; unique_id=&quot;10296&quot;&gt;&lt;property id=&quot;20148&quot; value=&quot;5&quot;/&gt;&lt;property id=&quot;20300&quot; value=&quot;Slide 11&quot;/&gt;&lt;property id=&quot;20307&quot; value=&quot;311&quot;/&gt;&lt;/object&gt;&lt;object type=&quot;3&quot; unique_id=&quot;10297&quot;&gt;&lt;property id=&quot;20148&quot; value=&quot;5&quot;/&gt;&lt;property id=&quot;20300&quot; value=&quot;Slide 12&quot;/&gt;&lt;property id=&quot;20307&quot; value=&quot;312&quot;/&gt;&lt;/object&gt;&lt;object type=&quot;3&quot; unique_id=&quot;10298&quot;&gt;&lt;property id=&quot;20148&quot; value=&quot;5&quot;/&gt;&lt;property id=&quot;20300&quot; value=&quot;Slide 13&quot;/&gt;&lt;property id=&quot;20307&quot; value=&quot;396&quot;/&gt;&lt;/object&gt;&lt;object type=&quot;3&quot; unique_id=&quot;10299&quot;&gt;&lt;property id=&quot;20148&quot; value=&quot;5&quot;/&gt;&lt;property id=&quot;20300&quot; value=&quot;Slide 14&quot;/&gt;&lt;property id=&quot;20307&quot; value=&quot;313&quot;/&gt;&lt;/object&gt;&lt;object type=&quot;3&quot; unique_id=&quot;10300&quot;&gt;&lt;property id=&quot;20148&quot; value=&quot;5&quot;/&gt;&lt;property id=&quot;20300&quot; value=&quot;Slide 15&quot;/&gt;&lt;property id=&quot;20307&quot; value=&quot;347&quot;/&gt;&lt;/object&gt;&lt;object type=&quot;3&quot; unique_id=&quot;10301&quot;&gt;&lt;property id=&quot;20148&quot; value=&quot;5&quot;/&gt;&lt;property id=&quot;20300&quot; value=&quot;Slide 16&quot;/&gt;&lt;property id=&quot;20307&quot; value=&quot;295&quot;/&gt;&lt;/object&gt;&lt;object type=&quot;3&quot; unique_id=&quot;10302&quot;&gt;&lt;property id=&quot;20148&quot; value=&quot;5&quot;/&gt;&lt;property id=&quot;20300&quot; value=&quot;Slide 17&quot;/&gt;&lt;property id=&quot;20307&quot; value=&quot;325&quot;/&gt;&lt;/object&gt;&lt;object type=&quot;3&quot; unique_id=&quot;10303&quot;&gt;&lt;property id=&quot;20148&quot; value=&quot;5&quot;/&gt;&lt;property id=&quot;20300&quot; value=&quot;Slide 18&quot;/&gt;&lt;property id=&quot;20307&quot; value=&quot;323&quot;/&gt;&lt;/object&gt;&lt;object type=&quot;3&quot; unique_id=&quot;10304&quot;&gt;&lt;property id=&quot;20148&quot; value=&quot;5&quot;/&gt;&lt;property id=&quot;20300&quot; value=&quot;Slide 19&quot;/&gt;&lt;property id=&quot;20307&quot; value=&quot;324&quot;/&gt;&lt;/object&gt;&lt;object type=&quot;3&quot; unique_id=&quot;10305&quot;&gt;&lt;property id=&quot;20148&quot; value=&quot;5&quot;/&gt;&lt;property id=&quot;20300&quot; value=&quot;Slide 20&quot;/&gt;&lt;property id=&quot;20307&quot; value=&quot;353&quot;/&gt;&lt;/object&gt;&lt;object type=&quot;3&quot; unique_id=&quot;10306&quot;&gt;&lt;property id=&quot;20148&quot; value=&quot;5&quot;/&gt;&lt;property id=&quot;20300&quot; value=&quot;Slide 21&quot;/&gt;&lt;property id=&quot;20307&quot; value=&quot;293&quot;/&gt;&lt;/object&gt;&lt;object type=&quot;3&quot; unique_id=&quot;10307&quot;&gt;&lt;property id=&quot;20148&quot; value=&quot;5&quot;/&gt;&lt;property id=&quot;20300&quot; value=&quot;Slide 22&quot;/&gt;&lt;property id=&quot;20307&quot; value=&quot;342&quot;/&gt;&lt;/object&gt;&lt;object type=&quot;3&quot; unique_id=&quot;10308&quot;&gt;&lt;property id=&quot;20148&quot; value=&quot;5&quot;/&gt;&lt;property id=&quot;20300&quot; value=&quot;Slide 23&quot;/&gt;&lt;property id=&quot;20307&quot; value=&quot;329&quot;/&gt;&lt;/object&gt;&lt;object type=&quot;3&quot; unique_id=&quot;10309&quot;&gt;&lt;property id=&quot;20148&quot; value=&quot;5&quot;/&gt;&lt;property id=&quot;20300&quot; value=&quot;Slide 24&quot;/&gt;&lt;property id=&quot;20307&quot; value=&quot;348&quot;/&gt;&lt;/object&gt;&lt;object type=&quot;3&quot; unique_id=&quot;10310&quot;&gt;&lt;property id=&quot;20148&quot; value=&quot;5&quot;/&gt;&lt;property id=&quot;20300&quot; value=&quot;Slide 25&quot;/&gt;&lt;property id=&quot;20307&quot; value=&quot;292&quot;/&gt;&lt;/object&gt;&lt;object type=&quot;3&quot; unique_id=&quot;10311&quot;&gt;&lt;property id=&quot;20148&quot; value=&quot;5&quot;/&gt;&lt;property id=&quot;20300&quot; value=&quot;Slide 26&quot;/&gt;&lt;property id=&quot;20307&quot; value=&quot;321&quot;/&gt;&lt;/object&gt;&lt;object type=&quot;3&quot; unique_id=&quot;10312&quot;&gt;&lt;property id=&quot;20148&quot; value=&quot;5&quot;/&gt;&lt;property id=&quot;20300&quot; value=&quot;Slide 27&quot;/&gt;&lt;property id=&quot;20307&quot; value=&quot;349&quot;/&gt;&lt;/object&gt;&lt;object type=&quot;3&quot; unique_id=&quot;10313&quot;&gt;&lt;property id=&quot;20148&quot; value=&quot;5&quot;/&gt;&lt;property id=&quot;20300&quot; value=&quot;Slide 28&quot;/&gt;&lt;property id=&quot;20307&quot; value=&quot;294&quot;/&gt;&lt;/object&gt;&lt;object type=&quot;3&quot; unique_id=&quot;10314&quot;&gt;&lt;property id=&quot;20148&quot; value=&quot;5&quot;/&gt;&lt;property id=&quot;20300&quot; value=&quot;Slide 29&quot;/&gt;&lt;property id=&quot;20307&quot; value=&quot;338&quot;/&gt;&lt;/object&gt;&lt;object type=&quot;3&quot; unique_id=&quot;10315&quot;&gt;&lt;property id=&quot;20148&quot; value=&quot;5&quot;/&gt;&lt;property id=&quot;20300&quot; value=&quot;Slide 30&quot;/&gt;&lt;property id=&quot;20307&quot; value=&quot;421&quot;/&gt;&lt;/object&gt;&lt;object type=&quot;3&quot; unique_id=&quot;10316&quot;&gt;&lt;property id=&quot;20148&quot; value=&quot;5&quot;/&gt;&lt;property id=&quot;20300&quot; value=&quot;Slide 31&quot;/&gt;&lt;property id=&quot;20307&quot; value=&quot;326&quot;/&gt;&lt;/object&gt;&lt;object type=&quot;3&quot; unique_id=&quot;10317&quot;&gt;&lt;property id=&quot;20148&quot; value=&quot;5&quot;/&gt;&lt;property id=&quot;20300&quot; value=&quot;Slide 32 - &amp;quot; Serviços Agregados&amp;quot;&quot;/&gt;&lt;property id=&quot;20307&quot; value=&quot;389&quot;/&gt;&lt;/object&gt;&lt;object type=&quot;3&quot; unique_id=&quot;10318&quot;&gt;&lt;property id=&quot;20148&quot; value=&quot;5&quot;/&gt;&lt;property id=&quot;20300&quot; value=&quot;Slide 33&quot;/&gt;&lt;property id=&quot;20307&quot; value=&quot;315&quot;/&gt;&lt;/object&gt;&lt;object type=&quot;3&quot; unique_id=&quot;10319&quot;&gt;&lt;property id=&quot;20148&quot; value=&quot;5&quot;/&gt;&lt;property id=&quot;20300&quot; value=&quot;Slide 34&quot;/&gt;&lt;property id=&quot;20307&quot; value=&quot;316&quot;/&gt;&lt;/object&gt;&lt;object type=&quot;3&quot; unique_id=&quot;10320&quot;&gt;&lt;property id=&quot;20148&quot; value=&quot;5&quot;/&gt;&lt;property id=&quot;20300&quot; value=&quot;Slide 35&quot;/&gt;&lt;property id=&quot;20307&quot; value=&quot;398&quot;/&gt;&lt;/object&gt;&lt;object type=&quot;3&quot; unique_id=&quot;10321&quot;&gt;&lt;property id=&quot;20148&quot; value=&quot;5&quot;/&gt;&lt;property id=&quot;20300&quot; value=&quot;Slide 36&quot;/&gt;&lt;property id=&quot;20307&quot; value=&quot;422&quot;/&gt;&lt;/object&gt;&lt;object type=&quot;3&quot; unique_id=&quot;10322&quot;&gt;&lt;property id=&quot;20148&quot; value=&quot;5&quot;/&gt;&lt;property id=&quot;20300&quot; value=&quot;Slide 37&quot;/&gt;&lt;property id=&quot;20307&quot; value=&quot;410&quot;/&gt;&lt;/object&gt;&lt;object type=&quot;3&quot; unique_id=&quot;10323&quot;&gt;&lt;property id=&quot;20148&quot; value=&quot;5&quot;/&gt;&lt;property id=&quot;20300&quot; value=&quot;Slide 38&quot;/&gt;&lt;property id=&quot;20307&quot; value=&quot;423&quot;/&gt;&lt;/object&gt;&lt;object type=&quot;3&quot; unique_id=&quot;10324&quot;&gt;&lt;property id=&quot;20148&quot; value=&quot;5&quot;/&gt;&lt;property id=&quot;20300&quot; value=&quot;Slide 39&quot;/&gt;&lt;property id=&quot;20307&quot; value=&quot;413&quot;/&gt;&lt;/object&gt;&lt;object type=&quot;3&quot; unique_id=&quot;10325&quot;&gt;&lt;property id=&quot;20148&quot; value=&quot;5&quot;/&gt;&lt;property id=&quot;20300&quot; value=&quot;Slide 40&quot;/&gt;&lt;property id=&quot;20307&quot; value=&quot;319&quot;/&gt;&lt;/object&gt;&lt;object type=&quot;3&quot; unique_id=&quot;10326&quot;&gt;&lt;property id=&quot;20148&quot; value=&quot;5&quot;/&gt;&lt;property id=&quot;20300&quot; value=&quot;Slide 41 - &amp;quot;Funcionamento&amp;quot;&quot;/&gt;&lt;property id=&quot;20307&quot; value=&quot;327&quot;/&gt;&lt;/object&gt;&lt;object type=&quot;3&quot; unique_id=&quot;10327&quot;&gt;&lt;property id=&quot;20148&quot; value=&quot;5&quot;/&gt;&lt;property id=&quot;20300&quot; value=&quot;Slide 42&quot;/&gt;&lt;property id=&quot;20307&quot; value=&quot;365&quot;/&gt;&lt;/object&gt;&lt;object type=&quot;3&quot; unique_id=&quot;10328&quot;&gt;&lt;property id=&quot;20148&quot; value=&quot;5&quot;/&gt;&lt;property id=&quot;20300&quot; value=&quot;Slide 43 - &amp;quot; Integração&amp;quot;&quot;/&gt;&lt;property id=&quot;20307&quot; value=&quot;391&quot;/&gt;&lt;/object&gt;&lt;object type=&quot;3&quot; unique_id=&quot;10329&quot;&gt;&lt;property id=&quot;20148&quot; value=&quot;5&quot;/&gt;&lt;property id=&quot;20300&quot; value=&quot;Slide 44&quot;/&gt;&lt;property id=&quot;20307&quot; value=&quot;314&quot;/&gt;&lt;/object&gt;&lt;object type=&quot;3&quot; unique_id=&quot;10330&quot;&gt;&lt;property id=&quot;20148&quot; value=&quot;5&quot;/&gt;&lt;property id=&quot;20300&quot; value=&quot;Slide 45 - &amp;quot; Modelo de Negócio&amp;quot;&quot;/&gt;&lt;property id=&quot;20307&quot; value=&quot;298&quot;/&gt;&lt;/object&gt;&lt;object type=&quot;3&quot; unique_id=&quot;10331&quot;&gt;&lt;property id=&quot;20148&quot; value=&quot;5&quot;/&gt;&lt;property id=&quot;20300&quot; value=&quot;Slide 46 - &amp;quot; Dados Estatísticos&amp;quot;&quot;/&gt;&lt;property id=&quot;20307&quot; value=&quot;394&quot;/&gt;&lt;/object&gt;&lt;object type=&quot;3&quot; unique_id=&quot;10332&quot;&gt;&lt;property id=&quot;20148&quot; value=&quot;5&quot;/&gt;&lt;property id=&quot;20300&quot; value=&quot;Slide 47 - &amp;quot; Dados Estatísticos&amp;quot;&quot;/&gt;&lt;property id=&quot;20307&quot; value=&quot;395&quot;/&gt;&lt;/object&gt;&lt;object type=&quot;3&quot; unique_id=&quot;10333&quot;&gt;&lt;property id=&quot;20148&quot; value=&quot;5&quot;/&gt;&lt;property id=&quot;20300&quot; value=&quot;Slide 48 - &amp;quot;Próximas Iterações&amp;quot;&quot;/&gt;&lt;property id=&quot;20307&quot; value=&quot;401&quot;/&gt;&lt;/object&gt;&lt;object type=&quot;3&quot; unique_id=&quot;10334&quot;&gt;&lt;property id=&quot;20148&quot; value=&quot;5&quot;/&gt;&lt;property id=&quot;20300&quot; value=&quot;Slide 49 - &amp;quot;Requisitos para o 2ª Release&amp;quot;&quot;/&gt;&lt;property id=&quot;20307&quot; value=&quot;402&quot;/&gt;&lt;/object&gt;&lt;object type=&quot;3&quot; unique_id=&quot;10335&quot;&gt;&lt;property id=&quot;20148&quot; value=&quot;5&quot;/&gt;&lt;property id=&quot;20300&quot; value=&quot;Slide 50 - &amp;quot;Requisitos dos usuários &amp;#x0D;&amp;#x0A;para o 2º Release&amp;quot;&quot;/&gt;&lt;property id=&quot;20307&quot; value=&quot;403&quot;/&gt;&lt;/object&gt;&lt;object type=&quot;3&quot; unique_id=&quot;10336&quot;&gt;&lt;property id=&quot;20148&quot; value=&quot;5&quot;/&gt;&lt;property id=&quot;20300&quot; value=&quot;Slide 51 - &amp;quot;Requisitos dos estabelecimentos &amp;#x0D;&amp;#x0A;para o 2º Release&amp;quot;&quot;/&gt;&lt;property id=&quot;20307&quot; value=&quot;404&quot;/&gt;&lt;/object&gt;&lt;object type=&quot;3&quot; unique_id=&quot;10337&quot;&gt;&lt;property id=&quot;20148&quot; value=&quot;5&quot;/&gt;&lt;property id=&quot;20300&quot; value=&quot;Slide 52 - &amp;quot;Cronograma para as próximas iterações&amp;quot;&quot;/&gt;&lt;property id=&quot;20307&quot; value=&quot;405&quot;/&gt;&lt;/object&gt;&lt;object type=&quot;3&quot; unique_id=&quot;10338&quot;&gt;&lt;property id=&quot;20148&quot; value=&quot;5&quot;/&gt;&lt;property id=&quot;20300&quot; value=&quot;Slide 53 - &amp;quot;Cronograma para as próximas iterações&amp;quot;&quot;/&gt;&lt;property id=&quot;20307&quot; value=&quot;406&quot;/&gt;&lt;/object&gt;&lt;object type=&quot;3&quot; unique_id=&quot;10339&quot;&gt;&lt;property id=&quot;20148&quot; value=&quot;5&quot;/&gt;&lt;property id=&quot;20300&quot; value=&quot;Slide 54&quot;/&gt;&lt;property id=&quot;20307&quot; value=&quot;383&quot;/&gt;&lt;/object&gt;&lt;/object&gt;&lt;object type=&quot;8&quot; unique_id=&quot;1039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A7A1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4588</TotalTime>
  <Words>4048</Words>
  <Application>Microsoft Office PowerPoint</Application>
  <PresentationFormat>Apresentação na tela (4:3)</PresentationFormat>
  <Paragraphs>546</Paragraphs>
  <Slides>51</Slides>
  <Notes>49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 Cenário Atual</vt:lpstr>
      <vt:lpstr>Slide 8</vt:lpstr>
      <vt:lpstr> Cenário Atual</vt:lpstr>
      <vt:lpstr> Cenário Atual</vt:lpstr>
      <vt:lpstr> Cenário Atual</vt:lpstr>
      <vt:lpstr> Cenário Atual</vt:lpstr>
      <vt:lpstr> Cenário Atual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Formas de Pagamento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 Serviços Agregados 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 Cenário com mobiCLUB</vt:lpstr>
      <vt:lpstr>Funcionamento</vt:lpstr>
      <vt:lpstr>Slide 44</vt:lpstr>
      <vt:lpstr> Integração</vt:lpstr>
      <vt:lpstr>Slide 46</vt:lpstr>
      <vt:lpstr> Modelo de Negócio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jvwr</cp:lastModifiedBy>
  <cp:revision>640</cp:revision>
  <dcterms:created xsi:type="dcterms:W3CDTF">2008-03-12T12:45:45Z</dcterms:created>
  <dcterms:modified xsi:type="dcterms:W3CDTF">2009-11-29T22:24:08Z</dcterms:modified>
</cp:coreProperties>
</file>