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102475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5B927-E51B-48C0-8535-1700AEAB0DA3}" type="datetimeFigureOut">
              <a:rPr lang="pt-BR" smtClean="0"/>
              <a:pPr/>
              <a:t>22/06/2010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DF0D3-584C-4ED7-8277-C4965ECD37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pt-BR" dirty="0" smtClean="0">
                <a:solidFill>
                  <a:schemeClr val="tx1"/>
                </a:solidFill>
              </a:rPr>
              <a:t>JFET: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Estrutura: transistor de efeito de campo de </a:t>
            </a:r>
            <a:r>
              <a:rPr lang="pt-BR" dirty="0" err="1" smtClean="0">
                <a:solidFill>
                  <a:schemeClr val="tx1"/>
                </a:solidFill>
              </a:rPr>
              <a:t>juncao</a:t>
            </a:r>
            <a:r>
              <a:rPr lang="pt-BR" dirty="0" smtClean="0">
                <a:solidFill>
                  <a:schemeClr val="tx1"/>
                </a:solidFill>
              </a:rPr>
              <a:t> de zona n (o JFET de canal p </a:t>
            </a:r>
            <a:r>
              <a:rPr lang="pt-BR" dirty="0" err="1" smtClean="0">
                <a:solidFill>
                  <a:schemeClr val="tx1"/>
                </a:solidFill>
              </a:rPr>
              <a:t>eh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analogo</a:t>
            </a:r>
            <a:r>
              <a:rPr lang="pt-BR" dirty="0" smtClean="0">
                <a:solidFill>
                  <a:schemeClr val="tx1"/>
                </a:solidFill>
              </a:rPr>
              <a:t> ao de canal n). Modelo </a:t>
            </a:r>
            <a:r>
              <a:rPr lang="pt-BR" dirty="0" err="1" smtClean="0">
                <a:solidFill>
                  <a:schemeClr val="tx1"/>
                </a:solidFill>
              </a:rPr>
              <a:t>simetrico</a:t>
            </a:r>
            <a:r>
              <a:rPr lang="pt-BR" dirty="0" smtClean="0">
                <a:solidFill>
                  <a:schemeClr val="tx1"/>
                </a:solidFill>
              </a:rPr>
              <a:t> em </a:t>
            </a:r>
            <a:r>
              <a:rPr lang="pt-BR" dirty="0" err="1" smtClean="0">
                <a:solidFill>
                  <a:schemeClr val="tx1"/>
                </a:solidFill>
              </a:rPr>
              <a:t>relacao</a:t>
            </a:r>
            <a:r>
              <a:rPr lang="pt-BR" dirty="0" smtClean="0">
                <a:solidFill>
                  <a:schemeClr val="tx1"/>
                </a:solidFill>
              </a:rPr>
              <a:t> a </a:t>
            </a:r>
            <a:r>
              <a:rPr lang="pt-BR" dirty="0" err="1" smtClean="0">
                <a:solidFill>
                  <a:schemeClr val="tx1"/>
                </a:solidFill>
              </a:rPr>
              <a:t>regiao</a:t>
            </a:r>
            <a:r>
              <a:rPr lang="pt-BR" dirty="0" smtClean="0">
                <a:solidFill>
                  <a:schemeClr val="tx1"/>
                </a:solidFill>
              </a:rPr>
              <a:t> do canal.</a:t>
            </a:r>
          </a:p>
          <a:p>
            <a:pPr algn="l"/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Princípio </a:t>
            </a:r>
            <a:r>
              <a:rPr lang="pt-BR" dirty="0" err="1" smtClean="0">
                <a:solidFill>
                  <a:schemeClr val="tx1"/>
                </a:solidFill>
              </a:rPr>
              <a:t>Fisico</a:t>
            </a:r>
            <a:r>
              <a:rPr lang="pt-BR" dirty="0" smtClean="0">
                <a:solidFill>
                  <a:schemeClr val="tx1"/>
                </a:solidFill>
              </a:rPr>
              <a:t> de Funcionamento: Uma tensão </a:t>
            </a:r>
            <a:r>
              <a:rPr lang="pt-BR" dirty="0" err="1" smtClean="0">
                <a:solidFill>
                  <a:schemeClr val="tx1"/>
                </a:solidFill>
              </a:rPr>
              <a:t>variavel</a:t>
            </a:r>
            <a:r>
              <a:rPr lang="pt-BR" dirty="0" smtClean="0">
                <a:solidFill>
                  <a:schemeClr val="tx1"/>
                </a:solidFill>
              </a:rPr>
              <a:t> aplicada a porta controla a </a:t>
            </a:r>
            <a:r>
              <a:rPr lang="pt-BR" dirty="0" err="1" smtClean="0">
                <a:solidFill>
                  <a:schemeClr val="tx1"/>
                </a:solidFill>
              </a:rPr>
              <a:t>secao</a:t>
            </a:r>
            <a:r>
              <a:rPr lang="pt-BR" dirty="0" smtClean="0">
                <a:solidFill>
                  <a:schemeClr val="tx1"/>
                </a:solidFill>
              </a:rPr>
              <a:t> reta efetiva de um canal semicondutor por onde fluem portadores </a:t>
            </a:r>
            <a:r>
              <a:rPr lang="pt-BR" dirty="0" err="1" smtClean="0">
                <a:solidFill>
                  <a:schemeClr val="tx1"/>
                </a:solidFill>
              </a:rPr>
              <a:t>majoritarios</a:t>
            </a:r>
            <a:r>
              <a:rPr lang="pt-BR" dirty="0" smtClean="0">
                <a:solidFill>
                  <a:schemeClr val="tx1"/>
                </a:solidFill>
              </a:rPr>
              <a:t>. Em outras palavras, a diferença de potencial </a:t>
            </a:r>
            <a:r>
              <a:rPr lang="pt-BR" dirty="0" err="1" smtClean="0">
                <a:solidFill>
                  <a:schemeClr val="tx1"/>
                </a:solidFill>
              </a:rPr>
              <a:t>Vd</a:t>
            </a:r>
            <a:r>
              <a:rPr lang="pt-BR" dirty="0" smtClean="0">
                <a:solidFill>
                  <a:schemeClr val="tx1"/>
                </a:solidFill>
              </a:rPr>
              <a:t> entre Dreno e Fonte produz uma corrente Id predominantemente formada por </a:t>
            </a:r>
            <a:r>
              <a:rPr lang="pt-BR" dirty="0" err="1" smtClean="0">
                <a:solidFill>
                  <a:schemeClr val="tx1"/>
                </a:solidFill>
              </a:rPr>
              <a:t>eletrons</a:t>
            </a:r>
            <a:r>
              <a:rPr lang="pt-BR" dirty="0" smtClean="0">
                <a:solidFill>
                  <a:schemeClr val="tx1"/>
                </a:solidFill>
              </a:rPr>
              <a:t> a deriva da fonte para o dreno (oposta do sentido convencional). o valor da corrente </a:t>
            </a:r>
            <a:r>
              <a:rPr lang="pt-BR" dirty="0" err="1" smtClean="0">
                <a:solidFill>
                  <a:schemeClr val="tx1"/>
                </a:solidFill>
              </a:rPr>
              <a:t>eh</a:t>
            </a:r>
            <a:r>
              <a:rPr lang="pt-BR" dirty="0" smtClean="0">
                <a:solidFill>
                  <a:schemeClr val="tx1"/>
                </a:solidFill>
              </a:rPr>
              <a:t> definida por </a:t>
            </a:r>
            <a:r>
              <a:rPr lang="pt-BR" dirty="0" err="1" smtClean="0">
                <a:solidFill>
                  <a:schemeClr val="tx1"/>
                </a:solidFill>
              </a:rPr>
              <a:t>Vd</a:t>
            </a:r>
            <a:r>
              <a:rPr lang="pt-BR" dirty="0" smtClean="0">
                <a:solidFill>
                  <a:schemeClr val="tx1"/>
                </a:solidFill>
              </a:rPr>
              <a:t> e pela </a:t>
            </a:r>
            <a:r>
              <a:rPr lang="pt-BR" dirty="0" err="1" smtClean="0">
                <a:solidFill>
                  <a:schemeClr val="tx1"/>
                </a:solidFill>
              </a:rPr>
              <a:t>resistencia</a:t>
            </a:r>
            <a:r>
              <a:rPr lang="pt-BR" dirty="0" smtClean="0">
                <a:solidFill>
                  <a:schemeClr val="tx1"/>
                </a:solidFill>
              </a:rPr>
              <a:t> do cana (dependente da </a:t>
            </a:r>
            <a:r>
              <a:rPr lang="pt-BR" dirty="0" err="1" smtClean="0">
                <a:solidFill>
                  <a:schemeClr val="tx1"/>
                </a:solidFill>
              </a:rPr>
              <a:t>concentracao</a:t>
            </a:r>
            <a:r>
              <a:rPr lang="pt-BR" dirty="0" smtClean="0">
                <a:solidFill>
                  <a:schemeClr val="tx1"/>
                </a:solidFill>
              </a:rPr>
              <a:t> de impurezas do comprimento e da </a:t>
            </a:r>
            <a:r>
              <a:rPr lang="pt-BR" dirty="0" err="1" smtClean="0">
                <a:solidFill>
                  <a:schemeClr val="tx1"/>
                </a:solidFill>
              </a:rPr>
              <a:t>area</a:t>
            </a:r>
            <a:r>
              <a:rPr lang="pt-BR" dirty="0" smtClean="0">
                <a:solidFill>
                  <a:schemeClr val="tx1"/>
                </a:solidFill>
              </a:rPr>
              <a:t> efetiva da </a:t>
            </a:r>
            <a:r>
              <a:rPr lang="pt-BR" dirty="0" err="1" smtClean="0">
                <a:solidFill>
                  <a:schemeClr val="tx1"/>
                </a:solidFill>
              </a:rPr>
              <a:t>secao</a:t>
            </a:r>
            <a:r>
              <a:rPr lang="pt-BR" dirty="0" smtClean="0">
                <a:solidFill>
                  <a:schemeClr val="tx1"/>
                </a:solidFill>
              </a:rPr>
              <a:t> reta do canal).  A </a:t>
            </a:r>
            <a:r>
              <a:rPr lang="pt-BR" dirty="0" err="1" smtClean="0">
                <a:solidFill>
                  <a:schemeClr val="tx1"/>
                </a:solidFill>
              </a:rPr>
              <a:t>area</a:t>
            </a:r>
            <a:r>
              <a:rPr lang="pt-BR" dirty="0" smtClean="0">
                <a:solidFill>
                  <a:schemeClr val="tx1"/>
                </a:solidFill>
              </a:rPr>
              <a:t> da </a:t>
            </a:r>
            <a:r>
              <a:rPr lang="pt-BR" dirty="0" err="1" smtClean="0">
                <a:solidFill>
                  <a:schemeClr val="tx1"/>
                </a:solidFill>
              </a:rPr>
              <a:t>secao</a:t>
            </a:r>
            <a:r>
              <a:rPr lang="pt-BR" dirty="0" smtClean="0">
                <a:solidFill>
                  <a:schemeClr val="tx1"/>
                </a:solidFill>
              </a:rPr>
              <a:t> do canal pode ser controlada pelo tamanho das </a:t>
            </a:r>
            <a:r>
              <a:rPr lang="pt-BR" dirty="0" err="1" smtClean="0">
                <a:solidFill>
                  <a:schemeClr val="tx1"/>
                </a:solidFill>
              </a:rPr>
              <a:t>regioes</a:t>
            </a:r>
            <a:r>
              <a:rPr lang="pt-BR" dirty="0" smtClean="0">
                <a:solidFill>
                  <a:schemeClr val="tx1"/>
                </a:solidFill>
              </a:rPr>
              <a:t> de </a:t>
            </a:r>
            <a:r>
              <a:rPr lang="pt-BR" dirty="0" err="1" smtClean="0">
                <a:solidFill>
                  <a:schemeClr val="tx1"/>
                </a:solidFill>
              </a:rPr>
              <a:t>deplecao</a:t>
            </a:r>
            <a:r>
              <a:rPr lang="pt-BR" dirty="0" smtClean="0">
                <a:solidFill>
                  <a:schemeClr val="tx1"/>
                </a:solidFill>
              </a:rPr>
              <a:t> das </a:t>
            </a:r>
            <a:r>
              <a:rPr lang="pt-BR" dirty="0" err="1" smtClean="0">
                <a:solidFill>
                  <a:schemeClr val="tx1"/>
                </a:solidFill>
              </a:rPr>
              <a:t>juncoes</a:t>
            </a:r>
            <a:r>
              <a:rPr lang="pt-BR" dirty="0" smtClean="0">
                <a:solidFill>
                  <a:schemeClr val="tx1"/>
                </a:solidFill>
              </a:rPr>
              <a:t> p-n; que por sua vez dependem da </a:t>
            </a:r>
            <a:r>
              <a:rPr lang="pt-BR" dirty="0" err="1" smtClean="0">
                <a:solidFill>
                  <a:schemeClr val="tx1"/>
                </a:solidFill>
              </a:rPr>
              <a:t>tensao</a:t>
            </a:r>
            <a:r>
              <a:rPr lang="pt-BR" dirty="0" smtClean="0">
                <a:solidFill>
                  <a:schemeClr val="tx1"/>
                </a:solidFill>
              </a:rPr>
              <a:t> reversa na </a:t>
            </a:r>
            <a:r>
              <a:rPr lang="pt-BR" dirty="0" err="1" smtClean="0">
                <a:solidFill>
                  <a:schemeClr val="tx1"/>
                </a:solidFill>
              </a:rPr>
              <a:t>juncao</a:t>
            </a:r>
            <a:r>
              <a:rPr lang="pt-BR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Desta forma, a </a:t>
            </a:r>
            <a:r>
              <a:rPr lang="pt-BR" dirty="0" err="1" smtClean="0">
                <a:solidFill>
                  <a:schemeClr val="tx1"/>
                </a:solidFill>
              </a:rPr>
              <a:t>variacao</a:t>
            </a:r>
            <a:r>
              <a:rPr lang="pt-BR" dirty="0" smtClean="0">
                <a:solidFill>
                  <a:schemeClr val="tx1"/>
                </a:solidFill>
              </a:rPr>
              <a:t> da corrente Id no Dreno </a:t>
            </a:r>
            <a:r>
              <a:rPr lang="pt-BR" dirty="0" err="1" smtClean="0">
                <a:solidFill>
                  <a:schemeClr val="tx1"/>
                </a:solidFill>
              </a:rPr>
              <a:t>eh</a:t>
            </a:r>
            <a:r>
              <a:rPr lang="pt-BR" dirty="0" smtClean="0">
                <a:solidFill>
                  <a:schemeClr val="tx1"/>
                </a:solidFill>
              </a:rPr>
              <a:t> controlada pela tensão </a:t>
            </a:r>
            <a:r>
              <a:rPr lang="pt-BR" dirty="0" err="1" smtClean="0">
                <a:solidFill>
                  <a:schemeClr val="tx1"/>
                </a:solidFill>
              </a:rPr>
              <a:t>Vp</a:t>
            </a:r>
            <a:r>
              <a:rPr lang="pt-BR" dirty="0" smtClean="0">
                <a:solidFill>
                  <a:schemeClr val="tx1"/>
                </a:solidFill>
              </a:rPr>
              <a:t> entre a porta e a fonte.</a:t>
            </a:r>
          </a:p>
          <a:p>
            <a:pPr algn="l"/>
            <a:r>
              <a:rPr lang="pt-BR" dirty="0" err="1" smtClean="0">
                <a:solidFill>
                  <a:schemeClr val="tx1"/>
                </a:solidFill>
              </a:rPr>
              <a:t>Aplicacao</a:t>
            </a:r>
            <a:r>
              <a:rPr lang="pt-BR" dirty="0" smtClean="0">
                <a:solidFill>
                  <a:schemeClr val="tx1"/>
                </a:solidFill>
              </a:rPr>
              <a:t>: utilizado para </a:t>
            </a:r>
            <a:r>
              <a:rPr lang="pt-BR" dirty="0" err="1" smtClean="0">
                <a:solidFill>
                  <a:schemeClr val="tx1"/>
                </a:solidFill>
              </a:rPr>
              <a:t>amplificacao</a:t>
            </a:r>
            <a:r>
              <a:rPr lang="pt-BR" dirty="0" smtClean="0">
                <a:solidFill>
                  <a:schemeClr val="tx1"/>
                </a:solidFill>
              </a:rPr>
              <a:t> ou chaveamento em </a:t>
            </a:r>
            <a:r>
              <a:rPr lang="pt-BR" dirty="0" err="1" smtClean="0">
                <a:solidFill>
                  <a:schemeClr val="tx1"/>
                </a:solidFill>
              </a:rPr>
              <a:t>aplicacoes</a:t>
            </a:r>
            <a:r>
              <a:rPr lang="pt-BR" dirty="0" smtClean="0">
                <a:solidFill>
                  <a:schemeClr val="tx1"/>
                </a:solidFill>
              </a:rPr>
              <a:t> que requerem alta </a:t>
            </a:r>
            <a:r>
              <a:rPr lang="pt-BR" dirty="0" err="1" smtClean="0">
                <a:solidFill>
                  <a:schemeClr val="tx1"/>
                </a:solidFill>
              </a:rPr>
              <a:t>impedancia</a:t>
            </a:r>
            <a:r>
              <a:rPr lang="pt-BR" dirty="0" smtClean="0">
                <a:solidFill>
                  <a:schemeClr val="tx1"/>
                </a:solidFill>
              </a:rPr>
              <a:t> de entrada.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	|TBJ: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	|  </a:t>
            </a:r>
            <a:r>
              <a:rPr lang="en-US" u="sng" dirty="0" smtClean="0">
                <a:solidFill>
                  <a:schemeClr val="tx1"/>
                </a:solidFill>
              </a:rPr>
              <a:t>Se a </a:t>
            </a:r>
            <a:r>
              <a:rPr lang="en-US" u="sng" dirty="0" err="1" smtClean="0">
                <a:solidFill>
                  <a:schemeClr val="tx1"/>
                </a:solidFill>
              </a:rPr>
              <a:t>largura</a:t>
            </a:r>
            <a:r>
              <a:rPr lang="en-US" u="sng" dirty="0" smtClean="0">
                <a:solidFill>
                  <a:schemeClr val="tx1"/>
                </a:solidFill>
              </a:rPr>
              <a:t> de base for </a:t>
            </a:r>
            <a:r>
              <a:rPr lang="en-US" u="sng" dirty="0" err="1" smtClean="0">
                <a:solidFill>
                  <a:schemeClr val="tx1"/>
                </a:solidFill>
              </a:rPr>
              <a:t>muito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grande</a:t>
            </a:r>
            <a:r>
              <a:rPr lang="en-US" u="sng" dirty="0" smtClean="0">
                <a:solidFill>
                  <a:schemeClr val="tx1"/>
                </a:solidFill>
              </a:rPr>
              <a:t>:</a:t>
            </a:r>
            <a:r>
              <a:rPr lang="en-US" dirty="0" smtClean="0">
                <a:solidFill>
                  <a:schemeClr val="tx1"/>
                </a:solidFill>
              </a:rPr>
              <a:t>  A </a:t>
            </a:r>
            <a:r>
              <a:rPr lang="en-US" dirty="0" err="1" smtClean="0">
                <a:solidFill>
                  <a:schemeClr val="tx1"/>
                </a:solidFill>
              </a:rPr>
              <a:t>junção</a:t>
            </a:r>
            <a:r>
              <a:rPr lang="en-US" dirty="0" smtClean="0">
                <a:solidFill>
                  <a:schemeClr val="tx1"/>
                </a:solidFill>
              </a:rPr>
              <a:t> do </a:t>
            </a:r>
            <a:r>
              <a:rPr lang="en-US" dirty="0" err="1" smtClean="0">
                <a:solidFill>
                  <a:schemeClr val="tx1"/>
                </a:solidFill>
              </a:rPr>
              <a:t>coletor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estaria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isolada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	   |</a:t>
            </a:r>
            <a:r>
              <a:rPr lang="pt-BR" dirty="0" smtClean="0">
                <a:solidFill>
                  <a:schemeClr val="tx1"/>
                </a:solidFill>
              </a:rPr>
              <a:t>D	|do emissor e o sistema corresponderia a dois diodos em serie com </a:t>
            </a:r>
            <a:r>
              <a:rPr lang="pt-BR" dirty="0" err="1" smtClean="0">
                <a:solidFill>
                  <a:schemeClr val="tx1"/>
                </a:solidFill>
              </a:rPr>
              <a:t>polarida</a:t>
            </a:r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             </a:t>
            </a:r>
            <a:r>
              <a:rPr lang="pt-BR" dirty="0" smtClean="0">
                <a:solidFill>
                  <a:schemeClr val="tx1"/>
                </a:solidFill>
              </a:rPr>
              <a:t>|--|	</a:t>
            </a:r>
            <a:r>
              <a:rPr lang="pt-BR" dirty="0" err="1" smtClean="0">
                <a:solidFill>
                  <a:schemeClr val="tx1"/>
                </a:solidFill>
              </a:rPr>
              <a:t>|</a:t>
            </a:r>
            <a:r>
              <a:rPr lang="pt-BR" dirty="0" smtClean="0">
                <a:solidFill>
                  <a:schemeClr val="tx1"/>
                </a:solidFill>
              </a:rPr>
              <a:t>-</a:t>
            </a:r>
            <a:r>
              <a:rPr lang="pt-BR" dirty="0" err="1" smtClean="0">
                <a:solidFill>
                  <a:schemeClr val="tx1"/>
                </a:solidFill>
              </a:rPr>
              <a:t>des</a:t>
            </a:r>
            <a:r>
              <a:rPr lang="pt-BR" dirty="0" smtClean="0">
                <a:solidFill>
                  <a:schemeClr val="tx1"/>
                </a:solidFill>
              </a:rPr>
              <a:t> opostas. Neste caso a corrente do coletor seria muito pequena e inde</a:t>
            </a:r>
            <a:r>
              <a:rPr lang="pt-BR" dirty="0" smtClean="0">
                <a:solidFill>
                  <a:schemeClr val="tx1"/>
                </a:solidFill>
              </a:rPr>
              <a:t>-</a:t>
            </a:r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P   -seta</a:t>
            </a:r>
            <a:r>
              <a:rPr lang="pt-BR" dirty="0" smtClean="0">
                <a:solidFill>
                  <a:schemeClr val="tx1"/>
                </a:solidFill>
              </a:rPr>
              <a:t>|		</a:t>
            </a:r>
            <a:r>
              <a:rPr lang="pt-BR" dirty="0" err="1" smtClean="0">
                <a:solidFill>
                  <a:schemeClr val="tx1"/>
                </a:solidFill>
              </a:rPr>
              <a:t>|</a:t>
            </a:r>
            <a:r>
              <a:rPr lang="pt-BR" dirty="0" smtClean="0">
                <a:solidFill>
                  <a:schemeClr val="tx1"/>
                </a:solidFill>
              </a:rPr>
              <a:t>pendente da corrente do emissor.</a:t>
            </a:r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              </a:t>
            </a:r>
            <a:r>
              <a:rPr lang="pt-BR" dirty="0" smtClean="0">
                <a:solidFill>
                  <a:schemeClr val="tx1"/>
                </a:solidFill>
              </a:rPr>
              <a:t>|--|	</a:t>
            </a:r>
            <a:r>
              <a:rPr lang="pt-BR" dirty="0" err="1" smtClean="0">
                <a:solidFill>
                  <a:schemeClr val="tx1"/>
                </a:solidFill>
              </a:rPr>
              <a:t>|</a:t>
            </a:r>
            <a:r>
              <a:rPr lang="pt-BR" u="sng" dirty="0" smtClean="0">
                <a:solidFill>
                  <a:schemeClr val="tx1"/>
                </a:solidFill>
              </a:rPr>
              <a:t>Se a largura de base for muito pequena(Efeito </a:t>
            </a:r>
            <a:r>
              <a:rPr lang="pt-BR" u="sng" dirty="0" err="1" smtClean="0">
                <a:solidFill>
                  <a:schemeClr val="tx1"/>
                </a:solidFill>
              </a:rPr>
              <a:t>Early</a:t>
            </a:r>
            <a:r>
              <a:rPr lang="pt-BR" u="sng" dirty="0" smtClean="0">
                <a:solidFill>
                  <a:schemeClr val="tx1"/>
                </a:solidFill>
              </a:rPr>
              <a:t>): </a:t>
            </a:r>
            <a:r>
              <a:rPr lang="pt-BR" dirty="0" smtClean="0">
                <a:solidFill>
                  <a:schemeClr val="tx1"/>
                </a:solidFill>
              </a:rPr>
              <a:t>O efeito faz com que a </a:t>
            </a:r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         	   |</a:t>
            </a:r>
            <a:r>
              <a:rPr lang="pt-BR" dirty="0" smtClean="0">
                <a:solidFill>
                  <a:schemeClr val="tx1"/>
                </a:solidFill>
              </a:rPr>
              <a:t>F	|corrente de coletor dependa não apenas de </a:t>
            </a:r>
            <a:r>
              <a:rPr lang="pt-BR" dirty="0" err="1" smtClean="0">
                <a:solidFill>
                  <a:schemeClr val="tx1"/>
                </a:solidFill>
              </a:rPr>
              <a:t>Vbe</a:t>
            </a:r>
            <a:r>
              <a:rPr lang="pt-BR" dirty="0" smtClean="0">
                <a:solidFill>
                  <a:schemeClr val="tx1"/>
                </a:solidFill>
              </a:rPr>
              <a:t> mas também de </a:t>
            </a:r>
            <a:r>
              <a:rPr lang="pt-BR" dirty="0" err="1" smtClean="0">
                <a:solidFill>
                  <a:schemeClr val="tx1"/>
                </a:solidFill>
              </a:rPr>
              <a:t>Vce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	|</a:t>
            </a:r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	|	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dirty="0" smtClean="0"/>
              <a:t>MOSFET:</a:t>
            </a:r>
          </a:p>
          <a:p>
            <a:pPr>
              <a:buNone/>
            </a:pPr>
            <a:r>
              <a:rPr lang="pt-BR" dirty="0" smtClean="0"/>
              <a:t>Estrutura: Formado por duas </a:t>
            </a:r>
            <a:r>
              <a:rPr lang="pt-BR" dirty="0" err="1" smtClean="0"/>
              <a:t>regioes</a:t>
            </a:r>
            <a:r>
              <a:rPr lang="pt-BR" dirty="0" smtClean="0"/>
              <a:t> do tipo n+ difundidas (ou implantadas) num substrato tipo p, sendo uma para a fonte F e outra para o dreno D. A fonte e o dreno </a:t>
            </a:r>
            <a:r>
              <a:rPr lang="pt-BR" dirty="0" err="1" smtClean="0"/>
              <a:t>sao</a:t>
            </a:r>
            <a:r>
              <a:rPr lang="pt-BR" dirty="0" smtClean="0"/>
              <a:t> ligados ao circuitos </a:t>
            </a:r>
            <a:r>
              <a:rPr lang="pt-BR" dirty="0" err="1" smtClean="0"/>
              <a:t>atraves</a:t>
            </a:r>
            <a:r>
              <a:rPr lang="pt-BR" dirty="0" smtClean="0"/>
              <a:t> de contatos de </a:t>
            </a:r>
            <a:r>
              <a:rPr lang="pt-BR" dirty="0" err="1" smtClean="0"/>
              <a:t>aluminio</a:t>
            </a:r>
            <a:r>
              <a:rPr lang="pt-BR" dirty="0" smtClean="0"/>
              <a:t>. O canal de </a:t>
            </a:r>
            <a:r>
              <a:rPr lang="pt-BR" dirty="0" err="1" smtClean="0"/>
              <a:t>conducao</a:t>
            </a:r>
            <a:r>
              <a:rPr lang="pt-BR" dirty="0" smtClean="0"/>
              <a:t> entre a fonte e o dreno </a:t>
            </a:r>
            <a:r>
              <a:rPr lang="pt-BR" dirty="0" err="1" smtClean="0"/>
              <a:t>eh</a:t>
            </a:r>
            <a:r>
              <a:rPr lang="pt-BR" dirty="0" smtClean="0"/>
              <a:t> induzido no substrato por uma </a:t>
            </a:r>
            <a:r>
              <a:rPr lang="pt-BR" dirty="0" err="1" smtClean="0"/>
              <a:t>tensao</a:t>
            </a:r>
            <a:r>
              <a:rPr lang="pt-BR" dirty="0" smtClean="0"/>
              <a:t> aplicada a porta, cujo contato </a:t>
            </a:r>
            <a:r>
              <a:rPr lang="pt-BR" dirty="0" err="1" smtClean="0"/>
              <a:t>eh</a:t>
            </a:r>
            <a:r>
              <a:rPr lang="pt-BR" dirty="0" smtClean="0"/>
              <a:t> isolado do semicondutor por uma camada de oxido, </a:t>
            </a:r>
            <a:r>
              <a:rPr lang="pt-BR" dirty="0" err="1" smtClean="0"/>
              <a:t>atraves</a:t>
            </a:r>
            <a:r>
              <a:rPr lang="pt-BR" dirty="0" smtClean="0"/>
              <a:t> do </a:t>
            </a:r>
            <a:r>
              <a:rPr lang="pt-BR" dirty="0" err="1" smtClean="0"/>
              <a:t>fenomeno</a:t>
            </a:r>
            <a:r>
              <a:rPr lang="pt-BR" dirty="0" smtClean="0"/>
              <a:t> de </a:t>
            </a:r>
            <a:r>
              <a:rPr lang="pt-BR" dirty="0" err="1" smtClean="0"/>
              <a:t>inversao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Principio de Funcionamento: Se uma </a:t>
            </a:r>
            <a:r>
              <a:rPr lang="pt-BR" dirty="0" err="1" smtClean="0"/>
              <a:t>tensao</a:t>
            </a:r>
            <a:r>
              <a:rPr lang="pt-BR" dirty="0" smtClean="0"/>
              <a:t> for aplicada entre dreno e fonte, em qualquer sentido, uma das duas </a:t>
            </a:r>
            <a:r>
              <a:rPr lang="pt-BR" dirty="0" err="1" smtClean="0"/>
              <a:t>juncoes</a:t>
            </a:r>
            <a:r>
              <a:rPr lang="pt-BR" dirty="0" smtClean="0"/>
              <a:t> p-n </a:t>
            </a:r>
            <a:r>
              <a:rPr lang="pt-BR" dirty="0" err="1" smtClean="0"/>
              <a:t>estara</a:t>
            </a:r>
            <a:r>
              <a:rPr lang="pt-BR" dirty="0" smtClean="0"/>
              <a:t> polarizada diretamente, </a:t>
            </a:r>
            <a:r>
              <a:rPr lang="pt-BR" dirty="0" err="1" smtClean="0"/>
              <a:t>equanto</a:t>
            </a:r>
            <a:r>
              <a:rPr lang="pt-BR" dirty="0" smtClean="0"/>
              <a:t> a outra ficara polarizada reversamente. Neste caso, se </a:t>
            </a:r>
            <a:r>
              <a:rPr lang="pt-BR" dirty="0" err="1" smtClean="0"/>
              <a:t>nao</a:t>
            </a:r>
            <a:r>
              <a:rPr lang="pt-BR" dirty="0" smtClean="0"/>
              <a:t> houver </a:t>
            </a:r>
            <a:r>
              <a:rPr lang="pt-BR" dirty="0" err="1" smtClean="0"/>
              <a:t>tensao</a:t>
            </a:r>
            <a:r>
              <a:rPr lang="pt-BR" dirty="0" smtClean="0"/>
              <a:t> na porta </a:t>
            </a:r>
            <a:r>
              <a:rPr lang="pt-BR" dirty="0" err="1" smtClean="0"/>
              <a:t>nao</a:t>
            </a:r>
            <a:r>
              <a:rPr lang="pt-BR" dirty="0" smtClean="0"/>
              <a:t> </a:t>
            </a:r>
            <a:r>
              <a:rPr lang="pt-BR" dirty="0" err="1" smtClean="0"/>
              <a:t>havera</a:t>
            </a:r>
            <a:r>
              <a:rPr lang="pt-BR" dirty="0" smtClean="0"/>
              <a:t> canal, e portanto, a corrente entre fonte e dreno </a:t>
            </a:r>
            <a:r>
              <a:rPr lang="pt-BR" dirty="0" err="1" smtClean="0"/>
              <a:t>sera</a:t>
            </a:r>
            <a:r>
              <a:rPr lang="pt-BR" dirty="0" smtClean="0"/>
              <a:t> </a:t>
            </a:r>
            <a:r>
              <a:rPr lang="pt-BR" dirty="0" err="1" smtClean="0"/>
              <a:t>dresprezivel</a:t>
            </a:r>
            <a:r>
              <a:rPr lang="pt-BR" dirty="0" smtClean="0"/>
              <a:t> devido a </a:t>
            </a:r>
            <a:r>
              <a:rPr lang="pt-BR" dirty="0" err="1" smtClean="0"/>
              <a:t>presenca</a:t>
            </a:r>
            <a:r>
              <a:rPr lang="pt-BR" dirty="0" smtClean="0"/>
              <a:t> da </a:t>
            </a:r>
            <a:r>
              <a:rPr lang="pt-BR" dirty="0" err="1" smtClean="0"/>
              <a:t>juncao</a:t>
            </a:r>
            <a:r>
              <a:rPr lang="pt-BR" dirty="0" smtClean="0"/>
              <a:t> reversa. Quando uma </a:t>
            </a:r>
            <a:r>
              <a:rPr lang="pt-BR" dirty="0" err="1" smtClean="0"/>
              <a:t>tensao</a:t>
            </a:r>
            <a:r>
              <a:rPr lang="pt-BR" dirty="0" smtClean="0"/>
              <a:t> positiva </a:t>
            </a:r>
            <a:r>
              <a:rPr lang="pt-BR" dirty="0" err="1" smtClean="0"/>
              <a:t>eh</a:t>
            </a:r>
            <a:r>
              <a:rPr lang="pt-BR" dirty="0" smtClean="0"/>
              <a:t> aplicada a porta, uma camada de cargas negativas </a:t>
            </a:r>
            <a:r>
              <a:rPr lang="pt-BR" dirty="0" err="1" smtClean="0"/>
              <a:t>eh</a:t>
            </a:r>
            <a:r>
              <a:rPr lang="pt-BR" dirty="0" smtClean="0"/>
              <a:t> induzida no semicondutor, em frente ao contato </a:t>
            </a:r>
            <a:r>
              <a:rPr lang="pt-BR" dirty="0" err="1" smtClean="0"/>
              <a:t>metalico</a:t>
            </a:r>
            <a:r>
              <a:rPr lang="pt-BR" dirty="0" smtClean="0"/>
              <a:t> da porta. Esta camada de cargas </a:t>
            </a:r>
            <a:r>
              <a:rPr lang="pt-BR" dirty="0" err="1" smtClean="0"/>
              <a:t>porporciona</a:t>
            </a:r>
            <a:r>
              <a:rPr lang="pt-BR" dirty="0" smtClean="0"/>
              <a:t> um canal de </a:t>
            </a:r>
            <a:r>
              <a:rPr lang="pt-BR" dirty="0" err="1" smtClean="0"/>
              <a:t>conducao</a:t>
            </a:r>
            <a:r>
              <a:rPr lang="pt-BR" dirty="0" smtClean="0"/>
              <a:t> entre fonte e dreno, resultando numa corrente que varia com a amplitude da </a:t>
            </a:r>
            <a:r>
              <a:rPr lang="pt-BR" dirty="0" err="1" smtClean="0"/>
              <a:t>tensao</a:t>
            </a:r>
            <a:r>
              <a:rPr lang="pt-BR" dirty="0" smtClean="0"/>
              <a:t> da porta.</a:t>
            </a:r>
          </a:p>
          <a:p>
            <a:pPr>
              <a:buNone/>
            </a:pPr>
            <a:r>
              <a:rPr lang="pt-BR" dirty="0" err="1" smtClean="0"/>
              <a:t>Aplicacao</a:t>
            </a:r>
            <a:r>
              <a:rPr lang="pt-BR" dirty="0" smtClean="0"/>
              <a:t>: Variedade de circuitos digitais e amplamente usados em computadores. Devido ao numero reduzido de etapas durante a </a:t>
            </a:r>
            <a:r>
              <a:rPr lang="pt-BR" dirty="0" err="1" smtClean="0"/>
              <a:t>fabricacao</a:t>
            </a:r>
            <a:r>
              <a:rPr lang="pt-BR" dirty="0" smtClean="0"/>
              <a:t>, </a:t>
            </a:r>
            <a:r>
              <a:rPr lang="pt-BR" dirty="0" err="1" smtClean="0"/>
              <a:t>eh</a:t>
            </a:r>
            <a:r>
              <a:rPr lang="pt-BR" dirty="0" smtClean="0"/>
              <a:t> </a:t>
            </a:r>
            <a:r>
              <a:rPr lang="pt-BR" dirty="0" err="1" smtClean="0"/>
              <a:t>possivel</a:t>
            </a:r>
            <a:r>
              <a:rPr lang="pt-BR" dirty="0" smtClean="0"/>
              <a:t> fabricar </a:t>
            </a:r>
            <a:r>
              <a:rPr lang="pt-BR" dirty="0" err="1" smtClean="0"/>
              <a:t>MOSFETs</a:t>
            </a:r>
            <a:r>
              <a:rPr lang="pt-BR" dirty="0" smtClean="0"/>
              <a:t> com </a:t>
            </a:r>
            <a:r>
              <a:rPr lang="pt-BR" dirty="0" err="1" smtClean="0"/>
              <a:t>dimensoes</a:t>
            </a:r>
            <a:r>
              <a:rPr lang="pt-BR" dirty="0" smtClean="0"/>
              <a:t> inferiores a 1micrometro, dai a grande </a:t>
            </a:r>
            <a:r>
              <a:rPr lang="pt-BR" dirty="0" err="1" smtClean="0"/>
              <a:t>utilizacao</a:t>
            </a:r>
            <a:r>
              <a:rPr lang="pt-BR" dirty="0" smtClean="0"/>
              <a:t> em VLSI.</a:t>
            </a:r>
          </a:p>
          <a:p>
            <a:pPr>
              <a:buNone/>
            </a:pPr>
            <a:r>
              <a:rPr lang="pt-BR" dirty="0" smtClean="0"/>
              <a:t>OBS: a principal </a:t>
            </a:r>
            <a:r>
              <a:rPr lang="pt-BR" dirty="0" err="1" smtClean="0"/>
              <a:t>caracteristica</a:t>
            </a:r>
            <a:r>
              <a:rPr lang="pt-BR" dirty="0" smtClean="0"/>
              <a:t> do MOSFET </a:t>
            </a:r>
            <a:r>
              <a:rPr lang="pt-BR" dirty="0" err="1" smtClean="0"/>
              <a:t>eh</a:t>
            </a:r>
            <a:r>
              <a:rPr lang="pt-BR" dirty="0" smtClean="0"/>
              <a:t> o isolamento </a:t>
            </a:r>
            <a:r>
              <a:rPr lang="pt-BR" dirty="0" err="1" smtClean="0"/>
              <a:t>eletrico</a:t>
            </a:r>
            <a:r>
              <a:rPr lang="pt-BR" dirty="0" smtClean="0"/>
              <a:t> da porta. Sua </a:t>
            </a:r>
            <a:r>
              <a:rPr lang="pt-BR" dirty="0" err="1" smtClean="0"/>
              <a:t>impedancia</a:t>
            </a:r>
            <a:r>
              <a:rPr lang="pt-BR" dirty="0" smtClean="0"/>
              <a:t> de entrada </a:t>
            </a:r>
            <a:r>
              <a:rPr lang="pt-BR" dirty="0" err="1" smtClean="0"/>
              <a:t>eh</a:t>
            </a:r>
            <a:r>
              <a:rPr lang="pt-BR" dirty="0" smtClean="0"/>
              <a:t> da ordem de 10^14ohm, independente do sentido de </a:t>
            </a:r>
            <a:r>
              <a:rPr lang="pt-BR" dirty="0" err="1" smtClean="0"/>
              <a:t>tensao</a:t>
            </a:r>
            <a:r>
              <a:rPr lang="pt-BR" dirty="0" smtClean="0"/>
              <a:t> na porta.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          |D</a:t>
            </a:r>
          </a:p>
          <a:p>
            <a:pPr>
              <a:buNone/>
            </a:pPr>
            <a:r>
              <a:rPr lang="pt-BR" dirty="0" smtClean="0"/>
              <a:t>          |--|</a:t>
            </a:r>
          </a:p>
          <a:p>
            <a:pPr>
              <a:buNone/>
            </a:pPr>
            <a:r>
              <a:rPr lang="pt-BR" dirty="0" smtClean="0"/>
              <a:t>       | </a:t>
            </a:r>
            <a:r>
              <a:rPr lang="pt-BR" dirty="0" err="1" smtClean="0"/>
              <a:t>|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P ---| </a:t>
            </a:r>
            <a:r>
              <a:rPr lang="pt-BR" dirty="0" err="1" smtClean="0"/>
              <a:t>|</a:t>
            </a:r>
            <a:r>
              <a:rPr lang="pt-BR" dirty="0" smtClean="0"/>
              <a:t>--seta--- </a:t>
            </a:r>
            <a:r>
              <a:rPr lang="pt-BR" dirty="0" err="1" smtClean="0"/>
              <a:t>Subs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  | </a:t>
            </a:r>
            <a:r>
              <a:rPr lang="pt-BR" dirty="0" err="1" smtClean="0"/>
              <a:t>|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     |--|</a:t>
            </a:r>
          </a:p>
          <a:p>
            <a:pPr>
              <a:buNone/>
            </a:pPr>
            <a:r>
              <a:rPr lang="pt-BR" dirty="0" smtClean="0"/>
              <a:t>               |F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t-BR" dirty="0" smtClean="0"/>
              <a:t>LASER = Light </a:t>
            </a:r>
            <a:r>
              <a:rPr lang="pt-BR" dirty="0" err="1" smtClean="0"/>
              <a:t>Amplification</a:t>
            </a:r>
            <a:r>
              <a:rPr lang="pt-BR" dirty="0" smtClean="0"/>
              <a:t>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Stimulated</a:t>
            </a:r>
            <a:r>
              <a:rPr lang="pt-BR" dirty="0" smtClean="0"/>
              <a:t> </a:t>
            </a:r>
            <a:r>
              <a:rPr lang="pt-BR" dirty="0" err="1" smtClean="0"/>
              <a:t>Emission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Radiation</a:t>
            </a:r>
            <a:endParaRPr lang="pt-BR" dirty="0" smtClean="0"/>
          </a:p>
          <a:p>
            <a:pPr>
              <a:buNone/>
            </a:pPr>
            <a:r>
              <a:rPr lang="pt-BR" dirty="0" err="1" smtClean="0"/>
              <a:t>caracteristicas</a:t>
            </a:r>
            <a:r>
              <a:rPr lang="pt-BR" dirty="0" smtClean="0"/>
              <a:t> gerais: pequeno; de baixo custo de </a:t>
            </a:r>
            <a:r>
              <a:rPr lang="pt-BR" dirty="0" err="1" smtClean="0"/>
              <a:t>producao</a:t>
            </a:r>
            <a:r>
              <a:rPr lang="pt-BR" dirty="0" smtClean="0"/>
              <a:t> em massa; baixo consumo de potencia </a:t>
            </a:r>
            <a:r>
              <a:rPr lang="pt-BR" dirty="0" err="1" smtClean="0"/>
              <a:t>eletrica</a:t>
            </a:r>
            <a:r>
              <a:rPr lang="pt-BR" dirty="0" smtClean="0"/>
              <a:t>; lambda </a:t>
            </a:r>
            <a:r>
              <a:rPr lang="pt-BR" dirty="0" err="1" smtClean="0"/>
              <a:t>visivel</a:t>
            </a:r>
            <a:r>
              <a:rPr lang="pt-BR" dirty="0" smtClean="0"/>
              <a:t> a </a:t>
            </a:r>
            <a:r>
              <a:rPr lang="pt-BR" dirty="0" err="1" smtClean="0"/>
              <a:t>I.V.</a:t>
            </a:r>
            <a:r>
              <a:rPr lang="pt-BR" dirty="0" smtClean="0"/>
              <a:t> </a:t>
            </a:r>
            <a:r>
              <a:rPr lang="pt-BR" dirty="0" err="1" smtClean="0"/>
              <a:t>proximo</a:t>
            </a:r>
            <a:r>
              <a:rPr lang="pt-BR" dirty="0" smtClean="0"/>
              <a:t>; </a:t>
            </a:r>
            <a:r>
              <a:rPr lang="pt-BR" dirty="0" err="1" smtClean="0"/>
              <a:t>Pout</a:t>
            </a:r>
            <a:r>
              <a:rPr lang="pt-BR" dirty="0" smtClean="0"/>
              <a:t> = 1mW a 1W; bombeamento por </a:t>
            </a:r>
            <a:r>
              <a:rPr lang="pt-BR" dirty="0" err="1" smtClean="0"/>
              <a:t>insercao</a:t>
            </a:r>
            <a:r>
              <a:rPr lang="pt-BR" dirty="0" smtClean="0"/>
              <a:t> de portadores em </a:t>
            </a:r>
            <a:r>
              <a:rPr lang="pt-BR" dirty="0" err="1" smtClean="0"/>
              <a:t>juncao</a:t>
            </a:r>
            <a:r>
              <a:rPr lang="pt-BR" dirty="0" smtClean="0"/>
              <a:t> p-n polarizada diretamente (meio ativo); cavidade </a:t>
            </a:r>
            <a:r>
              <a:rPr lang="pt-BR" dirty="0" err="1" smtClean="0"/>
              <a:t>optica</a:t>
            </a:r>
            <a:r>
              <a:rPr lang="pt-BR" dirty="0" smtClean="0"/>
              <a:t> formada pelas </a:t>
            </a:r>
            <a:r>
              <a:rPr lang="pt-BR" dirty="0" err="1" smtClean="0"/>
              <a:t>facez</a:t>
            </a:r>
            <a:r>
              <a:rPr lang="pt-BR" dirty="0" smtClean="0"/>
              <a:t> clivadas do semicondutor</a:t>
            </a:r>
          </a:p>
          <a:p>
            <a:pPr>
              <a:buNone/>
            </a:pPr>
            <a:r>
              <a:rPr lang="pt-BR" dirty="0" smtClean="0"/>
              <a:t>Princípio de Funcionamento: A </a:t>
            </a:r>
            <a:r>
              <a:rPr lang="pt-BR" dirty="0" err="1" smtClean="0"/>
              <a:t>radiacao</a:t>
            </a:r>
            <a:r>
              <a:rPr lang="pt-BR" dirty="0" smtClean="0"/>
              <a:t> de um laser resulta das </a:t>
            </a:r>
            <a:r>
              <a:rPr lang="pt-BR" dirty="0" err="1" smtClean="0"/>
              <a:t>emissoes</a:t>
            </a:r>
            <a:r>
              <a:rPr lang="pt-BR" dirty="0" smtClean="0"/>
              <a:t> de </a:t>
            </a:r>
            <a:r>
              <a:rPr lang="pt-BR" dirty="0" err="1" smtClean="0"/>
              <a:t>atomos</a:t>
            </a:r>
            <a:r>
              <a:rPr lang="pt-BR" dirty="0" smtClean="0"/>
              <a:t> ou </a:t>
            </a:r>
            <a:r>
              <a:rPr lang="pt-BR" dirty="0" err="1" smtClean="0"/>
              <a:t>moleculas</a:t>
            </a:r>
            <a:r>
              <a:rPr lang="pt-BR" dirty="0" smtClean="0"/>
              <a:t> induzidas, ou estimuladas, por um campo </a:t>
            </a:r>
            <a:r>
              <a:rPr lang="pt-BR" dirty="0" err="1" smtClean="0"/>
              <a:t>eletromagnetico</a:t>
            </a:r>
            <a:r>
              <a:rPr lang="pt-BR" dirty="0" smtClean="0"/>
              <a:t> </a:t>
            </a:r>
            <a:r>
              <a:rPr lang="pt-BR" dirty="0" err="1" smtClean="0"/>
              <a:t>macroscopico</a:t>
            </a:r>
            <a:r>
              <a:rPr lang="pt-BR" dirty="0" smtClean="0"/>
              <a:t>. Neste processo as fases dos campos dos </a:t>
            </a:r>
            <a:r>
              <a:rPr lang="pt-BR" dirty="0" err="1" smtClean="0"/>
              <a:t>fotons</a:t>
            </a:r>
            <a:r>
              <a:rPr lang="pt-BR" dirty="0" smtClean="0"/>
              <a:t> </a:t>
            </a:r>
            <a:r>
              <a:rPr lang="pt-BR" dirty="0" err="1" smtClean="0"/>
              <a:t>emtidos</a:t>
            </a:r>
            <a:r>
              <a:rPr lang="pt-BR" dirty="0" smtClean="0"/>
              <a:t> </a:t>
            </a:r>
            <a:r>
              <a:rPr lang="pt-BR" dirty="0" err="1" smtClean="0"/>
              <a:t>sao</a:t>
            </a:r>
            <a:r>
              <a:rPr lang="pt-BR" dirty="0" smtClean="0"/>
              <a:t> </a:t>
            </a:r>
            <a:r>
              <a:rPr lang="pt-BR" dirty="0" err="1" smtClean="0"/>
              <a:t>corelacionadas</a:t>
            </a:r>
            <a:r>
              <a:rPr lang="pt-BR" dirty="0" smtClean="0"/>
              <a:t>, e em </a:t>
            </a:r>
            <a:r>
              <a:rPr lang="pt-BR" dirty="0" err="1" smtClean="0"/>
              <a:t>consequencia</a:t>
            </a:r>
            <a:r>
              <a:rPr lang="pt-BR" dirty="0" smtClean="0"/>
              <a:t> a </a:t>
            </a:r>
            <a:r>
              <a:rPr lang="pt-BR" dirty="0" err="1" smtClean="0"/>
              <a:t>radiacao</a:t>
            </a:r>
            <a:r>
              <a:rPr lang="pt-BR" dirty="0" smtClean="0"/>
              <a:t> </a:t>
            </a:r>
            <a:r>
              <a:rPr lang="pt-BR" dirty="0" err="1" smtClean="0"/>
              <a:t>eh</a:t>
            </a:r>
            <a:r>
              <a:rPr lang="pt-BR" dirty="0" smtClean="0"/>
              <a:t> coerente. Alem de coerente, a </a:t>
            </a:r>
            <a:r>
              <a:rPr lang="pt-BR" dirty="0" err="1" smtClean="0"/>
              <a:t>radiacao</a:t>
            </a:r>
            <a:r>
              <a:rPr lang="pt-BR" dirty="0" smtClean="0"/>
              <a:t> do laser e altamente </a:t>
            </a:r>
            <a:r>
              <a:rPr lang="pt-BR" dirty="0" err="1" smtClean="0"/>
              <a:t>monocromatica</a:t>
            </a:r>
            <a:r>
              <a:rPr lang="pt-BR" dirty="0" smtClean="0"/>
              <a:t>, isto e, tem </a:t>
            </a:r>
            <a:r>
              <a:rPr lang="pt-BR" dirty="0" err="1" smtClean="0"/>
              <a:t>frequencias</a:t>
            </a:r>
            <a:r>
              <a:rPr lang="pt-BR" dirty="0" smtClean="0"/>
              <a:t> numa estreita faixa de espectro. A intensidade depende do tipo do laser e da magnitude da </a:t>
            </a:r>
            <a:r>
              <a:rPr lang="pt-BR" dirty="0" err="1" smtClean="0"/>
              <a:t>excitacao</a:t>
            </a:r>
            <a:r>
              <a:rPr lang="pt-BR" dirty="0" smtClean="0"/>
              <a:t>, podendo variar num ampla faixa de valores.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Estrutura: Os principais componentes do laser </a:t>
            </a:r>
            <a:r>
              <a:rPr lang="pt-BR" dirty="0" err="1" smtClean="0"/>
              <a:t>sao</a:t>
            </a:r>
            <a:r>
              <a:rPr lang="pt-BR" dirty="0" smtClean="0"/>
              <a:t>: o </a:t>
            </a:r>
            <a:r>
              <a:rPr lang="pt-BR" dirty="0" err="1" smtClean="0"/>
              <a:t>ressoador</a:t>
            </a:r>
            <a:r>
              <a:rPr lang="pt-BR" dirty="0" smtClean="0"/>
              <a:t> ou cavidade </a:t>
            </a:r>
            <a:r>
              <a:rPr lang="pt-BR" dirty="0" err="1" smtClean="0"/>
              <a:t>optica</a:t>
            </a:r>
            <a:r>
              <a:rPr lang="pt-BR" dirty="0" smtClean="0"/>
              <a:t>, o meio ativo e o mecanismo de bombeamento. A cavidade </a:t>
            </a:r>
            <a:r>
              <a:rPr lang="pt-BR" dirty="0" err="1" smtClean="0"/>
              <a:t>eh</a:t>
            </a:r>
            <a:r>
              <a:rPr lang="pt-BR" dirty="0" smtClean="0"/>
              <a:t> formada por dois espelhos parciais, um em frente ao outro, que refletem a maior parte da </a:t>
            </a:r>
            <a:r>
              <a:rPr lang="pt-BR" dirty="0" err="1" smtClean="0"/>
              <a:t>radiacao</a:t>
            </a:r>
            <a:r>
              <a:rPr lang="pt-BR" dirty="0" smtClean="0"/>
              <a:t> emitida de volta para a </a:t>
            </a:r>
            <a:r>
              <a:rPr lang="pt-BR" dirty="0" err="1" smtClean="0"/>
              <a:t>regiao</a:t>
            </a:r>
            <a:r>
              <a:rPr lang="pt-BR" dirty="0" smtClean="0"/>
              <a:t> do meio ativo existente entre os espelhos. A estrutura entra em </a:t>
            </a:r>
            <a:r>
              <a:rPr lang="pt-BR" dirty="0" err="1" smtClean="0"/>
              <a:t>ressonancia</a:t>
            </a:r>
            <a:r>
              <a:rPr lang="pt-BR" dirty="0" smtClean="0"/>
              <a:t> em certos comprimentos de onda, resultando num campo </a:t>
            </a:r>
            <a:r>
              <a:rPr lang="pt-BR" dirty="0" err="1" smtClean="0"/>
              <a:t>eletromagnetico</a:t>
            </a:r>
            <a:r>
              <a:rPr lang="pt-BR" dirty="0" smtClean="0"/>
              <a:t> </a:t>
            </a:r>
            <a:r>
              <a:rPr lang="pt-BR" dirty="0" err="1" smtClean="0"/>
              <a:t>macroscopico</a:t>
            </a:r>
            <a:r>
              <a:rPr lang="pt-BR" dirty="0" smtClean="0"/>
              <a:t> que produz a </a:t>
            </a:r>
            <a:r>
              <a:rPr lang="pt-BR" dirty="0" err="1" smtClean="0"/>
              <a:t>emissao</a:t>
            </a:r>
            <a:r>
              <a:rPr lang="pt-BR" dirty="0" smtClean="0"/>
              <a:t> estimulada nos </a:t>
            </a:r>
            <a:r>
              <a:rPr lang="pt-BR" dirty="0" err="1" smtClean="0"/>
              <a:t>atomos</a:t>
            </a:r>
            <a:r>
              <a:rPr lang="pt-BR" dirty="0" smtClean="0"/>
              <a:t> ou </a:t>
            </a:r>
            <a:r>
              <a:rPr lang="pt-BR" dirty="0" err="1" smtClean="0"/>
              <a:t>moleculas</a:t>
            </a:r>
            <a:r>
              <a:rPr lang="pt-BR" dirty="0" smtClean="0"/>
              <a:t> do meio. Esta </a:t>
            </a:r>
            <a:r>
              <a:rPr lang="pt-BR" dirty="0" err="1" smtClean="0"/>
              <a:t>emissao</a:t>
            </a:r>
            <a:r>
              <a:rPr lang="pt-BR" dirty="0" smtClean="0"/>
              <a:t> amplifica o campo na cavidade e </a:t>
            </a:r>
            <a:r>
              <a:rPr lang="pt-BR" dirty="0" err="1" smtClean="0"/>
              <a:t>mantem</a:t>
            </a:r>
            <a:r>
              <a:rPr lang="pt-BR" dirty="0" smtClean="0"/>
              <a:t> a </a:t>
            </a:r>
            <a:r>
              <a:rPr lang="pt-BR" dirty="0" err="1" smtClean="0"/>
              <a:t>radiacao</a:t>
            </a:r>
            <a:r>
              <a:rPr lang="pt-BR" dirty="0" smtClean="0"/>
              <a:t> do laser. As principais </a:t>
            </a:r>
            <a:r>
              <a:rPr lang="pt-BR" dirty="0" err="1" smtClean="0"/>
              <a:t>caracteristicas</a:t>
            </a:r>
            <a:r>
              <a:rPr lang="pt-BR" dirty="0" smtClean="0"/>
              <a:t> do laser são determinadas pela natureza do meio ativo. Os lasers mais comuns </a:t>
            </a:r>
            <a:r>
              <a:rPr lang="pt-BR" dirty="0" err="1" smtClean="0"/>
              <a:t>sao</a:t>
            </a:r>
            <a:r>
              <a:rPr lang="pt-BR" dirty="0" smtClean="0"/>
              <a:t> de </a:t>
            </a:r>
            <a:r>
              <a:rPr lang="pt-BR" dirty="0" err="1" smtClean="0"/>
              <a:t>gas</a:t>
            </a:r>
            <a:r>
              <a:rPr lang="pt-BR" dirty="0" smtClean="0"/>
              <a:t>, de </a:t>
            </a:r>
            <a:r>
              <a:rPr lang="pt-BR" dirty="0" err="1" smtClean="0"/>
              <a:t>liquidos</a:t>
            </a:r>
            <a:r>
              <a:rPr lang="pt-BR" dirty="0" smtClean="0"/>
              <a:t> </a:t>
            </a:r>
            <a:r>
              <a:rPr lang="pt-BR" dirty="0" err="1" smtClean="0"/>
              <a:t>organicos</a:t>
            </a:r>
            <a:r>
              <a:rPr lang="pt-BR" dirty="0" smtClean="0"/>
              <a:t>, de </a:t>
            </a:r>
            <a:r>
              <a:rPr lang="pt-BR" dirty="0" err="1" smtClean="0"/>
              <a:t>solidos</a:t>
            </a:r>
            <a:r>
              <a:rPr lang="pt-BR" dirty="0" smtClean="0"/>
              <a:t> com </a:t>
            </a:r>
            <a:r>
              <a:rPr lang="pt-BR" dirty="0" err="1" smtClean="0"/>
              <a:t>niveis</a:t>
            </a:r>
            <a:r>
              <a:rPr lang="pt-BR" dirty="0" smtClean="0"/>
              <a:t> de impurezas luminescentes e de diodos semicondutores.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Laser a </a:t>
            </a:r>
            <a:r>
              <a:rPr lang="pt-BR" dirty="0" err="1" smtClean="0"/>
              <a:t>gas</a:t>
            </a:r>
            <a:r>
              <a:rPr lang="pt-BR" dirty="0" smtClean="0"/>
              <a:t>:</a:t>
            </a:r>
          </a:p>
          <a:p>
            <a:pPr>
              <a:buNone/>
            </a:pPr>
            <a:r>
              <a:rPr lang="pt-BR" dirty="0" smtClean="0"/>
              <a:t>   A </a:t>
            </a:r>
            <a:r>
              <a:rPr lang="pt-BR" dirty="0" err="1" smtClean="0"/>
              <a:t>emissao</a:t>
            </a:r>
            <a:r>
              <a:rPr lang="pt-BR" dirty="0" smtClean="0"/>
              <a:t> estimulada ocorre entre estados </a:t>
            </a:r>
            <a:r>
              <a:rPr lang="pt-BR" dirty="0" err="1" smtClean="0"/>
              <a:t>quanticos</a:t>
            </a:r>
            <a:r>
              <a:rPr lang="pt-BR" dirty="0" smtClean="0"/>
              <a:t> de </a:t>
            </a:r>
            <a:r>
              <a:rPr lang="pt-BR" dirty="0" err="1" smtClean="0"/>
              <a:t>atomos</a:t>
            </a:r>
            <a:r>
              <a:rPr lang="pt-BR" dirty="0" smtClean="0"/>
              <a:t> ou </a:t>
            </a:r>
            <a:r>
              <a:rPr lang="pt-BR" dirty="0" err="1" smtClean="0"/>
              <a:t>moleculas</a:t>
            </a:r>
            <a:r>
              <a:rPr lang="pt-BR" dirty="0" smtClean="0"/>
              <a:t>, que </a:t>
            </a:r>
            <a:r>
              <a:rPr lang="pt-BR" dirty="0" err="1" smtClean="0"/>
              <a:t>sao</a:t>
            </a:r>
            <a:r>
              <a:rPr lang="pt-BR" dirty="0" smtClean="0"/>
              <a:t> em geral excitados por meio de </a:t>
            </a:r>
            <a:r>
              <a:rPr lang="pt-BR" dirty="0" err="1" smtClean="0"/>
              <a:t>colisoes</a:t>
            </a:r>
            <a:r>
              <a:rPr lang="pt-BR" dirty="0" smtClean="0"/>
              <a:t> numa descarga </a:t>
            </a:r>
            <a:r>
              <a:rPr lang="pt-BR" dirty="0" err="1" smtClean="0"/>
              <a:t>eletrica</a:t>
            </a:r>
            <a:r>
              <a:rPr lang="pt-BR" dirty="0" smtClean="0"/>
              <a:t>. A alta </a:t>
            </a:r>
            <a:r>
              <a:rPr lang="pt-BR" dirty="0" err="1" smtClean="0"/>
              <a:t>tensao</a:t>
            </a:r>
            <a:r>
              <a:rPr lang="pt-BR" dirty="0" smtClean="0"/>
              <a:t> aplicada aos eletrodos do tubo </a:t>
            </a:r>
            <a:r>
              <a:rPr lang="pt-BR" dirty="0" err="1" smtClean="0"/>
              <a:t>mantem</a:t>
            </a:r>
            <a:r>
              <a:rPr lang="pt-BR" dirty="0" smtClean="0"/>
              <a:t> uma descarga </a:t>
            </a:r>
            <a:r>
              <a:rPr lang="pt-BR" dirty="0" err="1" smtClean="0"/>
              <a:t>eletrica</a:t>
            </a:r>
            <a:r>
              <a:rPr lang="pt-BR" dirty="0" smtClean="0"/>
              <a:t> no </a:t>
            </a:r>
            <a:r>
              <a:rPr lang="pt-BR" dirty="0" err="1" smtClean="0"/>
              <a:t>gas</a:t>
            </a:r>
            <a:r>
              <a:rPr lang="pt-BR" dirty="0" smtClean="0"/>
              <a:t>, que pode estar confinado ou circulando. Quando a cavidade </a:t>
            </a:r>
            <a:r>
              <a:rPr lang="pt-BR" dirty="0" err="1" smtClean="0"/>
              <a:t>optica</a:t>
            </a:r>
            <a:r>
              <a:rPr lang="pt-BR" dirty="0" smtClean="0"/>
              <a:t> </a:t>
            </a:r>
            <a:r>
              <a:rPr lang="pt-BR" dirty="0" err="1" smtClean="0"/>
              <a:t>eh</a:t>
            </a:r>
            <a:r>
              <a:rPr lang="pt-BR" dirty="0" smtClean="0"/>
              <a:t> formada por espelhos externos, as extremidades do tubo </a:t>
            </a:r>
            <a:r>
              <a:rPr lang="pt-BR" dirty="0" err="1" smtClean="0"/>
              <a:t>sao</a:t>
            </a:r>
            <a:r>
              <a:rPr lang="pt-BR" dirty="0" smtClean="0"/>
              <a:t> feitas com placas transparentes, inclinadas com angulo de Brewster, para minimizar perdas por </a:t>
            </a:r>
            <a:r>
              <a:rPr lang="pt-BR" dirty="0" err="1" smtClean="0"/>
              <a:t>reflexao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Laser de semicondutor (ou de diodo):</a:t>
            </a:r>
          </a:p>
          <a:p>
            <a:pPr>
              <a:buNone/>
            </a:pPr>
            <a:r>
              <a:rPr lang="pt-BR" dirty="0" smtClean="0"/>
              <a:t>   Enquanto os outros lasers mencionados na </a:t>
            </a:r>
            <a:r>
              <a:rPr lang="pt-BR" dirty="0" err="1" smtClean="0"/>
              <a:t>secao</a:t>
            </a:r>
            <a:r>
              <a:rPr lang="pt-BR" dirty="0" smtClean="0"/>
              <a:t> anterior </a:t>
            </a:r>
            <a:r>
              <a:rPr lang="pt-BR" dirty="0" err="1" smtClean="0"/>
              <a:t>sao</a:t>
            </a:r>
            <a:r>
              <a:rPr lang="pt-BR" dirty="0" smtClean="0"/>
              <a:t> grandes, dispendiosos e necessitam de potencias significativas para funcionar, o de diodo tem </a:t>
            </a:r>
            <a:r>
              <a:rPr lang="pt-BR" dirty="0" err="1" smtClean="0"/>
              <a:t>dimensoes</a:t>
            </a:r>
            <a:r>
              <a:rPr lang="pt-BR" dirty="0" smtClean="0"/>
              <a:t> </a:t>
            </a:r>
            <a:r>
              <a:rPr lang="pt-BR" dirty="0" err="1" smtClean="0"/>
              <a:t>sub-milimetricas</a:t>
            </a:r>
            <a:r>
              <a:rPr lang="pt-BR" dirty="0" smtClean="0"/>
              <a:t>, baixo custo e requer baixa potencia de </a:t>
            </a:r>
            <a:r>
              <a:rPr lang="pt-BR" dirty="0" err="1" smtClean="0"/>
              <a:t>alimentacao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   Atualmente </a:t>
            </a:r>
            <a:r>
              <a:rPr lang="pt-BR" dirty="0" err="1" smtClean="0"/>
              <a:t>sao</a:t>
            </a:r>
            <a:r>
              <a:rPr lang="pt-BR" dirty="0" smtClean="0"/>
              <a:t> feitos de com </a:t>
            </a:r>
            <a:r>
              <a:rPr lang="pt-BR" dirty="0" err="1" smtClean="0"/>
              <a:t>heterojuncoes</a:t>
            </a:r>
            <a:r>
              <a:rPr lang="pt-BR" dirty="0" smtClean="0"/>
              <a:t> </a:t>
            </a:r>
            <a:r>
              <a:rPr lang="pt-BR" dirty="0" err="1" smtClean="0"/>
              <a:t>multiplas</a:t>
            </a:r>
            <a:r>
              <a:rPr lang="pt-BR" dirty="0" smtClean="0"/>
              <a:t> de lias de semicondutores de </a:t>
            </a:r>
            <a:r>
              <a:rPr lang="pt-BR" dirty="0" err="1" smtClean="0"/>
              <a:t>gap</a:t>
            </a:r>
            <a:r>
              <a:rPr lang="pt-BR" dirty="0" smtClean="0"/>
              <a:t> direto, operam a temperatura ambiente e com baixas correntes, e produzem potencias de luz que variam de alguns mW a dezenas de Watts.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t-BR" dirty="0" smtClean="0"/>
              <a:t>Laser de diodo de </a:t>
            </a:r>
            <a:r>
              <a:rPr lang="pt-BR" dirty="0" err="1" smtClean="0"/>
              <a:t>juncao</a:t>
            </a:r>
            <a:r>
              <a:rPr lang="pt-BR" dirty="0" smtClean="0"/>
              <a:t> p-n:</a:t>
            </a:r>
          </a:p>
          <a:p>
            <a:pPr>
              <a:buNone/>
            </a:pPr>
            <a:r>
              <a:rPr lang="pt-BR" dirty="0" smtClean="0"/>
              <a:t>   Para atingir a </a:t>
            </a:r>
            <a:r>
              <a:rPr lang="pt-BR" dirty="0" err="1" smtClean="0"/>
              <a:t>condicao</a:t>
            </a:r>
            <a:r>
              <a:rPr lang="pt-BR" dirty="0" smtClean="0"/>
              <a:t> de laser, a </a:t>
            </a:r>
            <a:r>
              <a:rPr lang="pt-BR" dirty="0" err="1" smtClean="0"/>
              <a:t>juncao</a:t>
            </a:r>
            <a:r>
              <a:rPr lang="pt-BR" dirty="0" smtClean="0"/>
              <a:t> p-n deve ter grandes dopagens nos dois lados, ou seja, deve ser formada por semicondutores degenerados. Nesta </a:t>
            </a:r>
            <a:r>
              <a:rPr lang="pt-BR" dirty="0" err="1" smtClean="0"/>
              <a:t>juncao</a:t>
            </a:r>
            <a:r>
              <a:rPr lang="pt-BR" dirty="0" smtClean="0"/>
              <a:t>, o </a:t>
            </a:r>
            <a:r>
              <a:rPr lang="pt-BR" dirty="0" err="1" smtClean="0"/>
              <a:t>nivel</a:t>
            </a:r>
            <a:r>
              <a:rPr lang="pt-BR" dirty="0" smtClean="0"/>
              <a:t> de Fermi </a:t>
            </a:r>
            <a:r>
              <a:rPr lang="pt-BR" dirty="0" err="1" smtClean="0"/>
              <a:t>Efn</a:t>
            </a:r>
            <a:r>
              <a:rPr lang="pt-BR" dirty="0" smtClean="0"/>
              <a:t> do lado n esta acima do </a:t>
            </a:r>
            <a:r>
              <a:rPr lang="pt-BR" dirty="0" err="1" smtClean="0"/>
              <a:t>minimo</a:t>
            </a:r>
            <a:r>
              <a:rPr lang="pt-BR" dirty="0" smtClean="0"/>
              <a:t> da banda de </a:t>
            </a:r>
            <a:r>
              <a:rPr lang="pt-BR" dirty="0" err="1" smtClean="0"/>
              <a:t>conducao</a:t>
            </a:r>
            <a:r>
              <a:rPr lang="pt-BR" dirty="0" smtClean="0"/>
              <a:t> </a:t>
            </a:r>
            <a:r>
              <a:rPr lang="pt-BR" dirty="0" err="1" smtClean="0"/>
              <a:t>Ecn</a:t>
            </a:r>
            <a:r>
              <a:rPr lang="pt-BR" dirty="0" smtClean="0"/>
              <a:t>, enquanto no lado p o </a:t>
            </a:r>
            <a:r>
              <a:rPr lang="pt-BR" dirty="0" err="1" smtClean="0"/>
              <a:t>nivel</a:t>
            </a:r>
            <a:r>
              <a:rPr lang="pt-BR" dirty="0" smtClean="0"/>
              <a:t> </a:t>
            </a:r>
            <a:r>
              <a:rPr lang="pt-BR" dirty="0" err="1" smtClean="0"/>
              <a:t>Efp</a:t>
            </a:r>
            <a:r>
              <a:rPr lang="pt-BR" dirty="0" smtClean="0"/>
              <a:t> esta abaixo do </a:t>
            </a:r>
            <a:r>
              <a:rPr lang="pt-BR" dirty="0" err="1" smtClean="0"/>
              <a:t>maximo</a:t>
            </a:r>
            <a:r>
              <a:rPr lang="pt-BR" dirty="0" smtClean="0"/>
              <a:t> da banda de </a:t>
            </a:r>
            <a:r>
              <a:rPr lang="pt-BR" dirty="0" err="1" smtClean="0"/>
              <a:t>valencia</a:t>
            </a:r>
            <a:r>
              <a:rPr lang="pt-BR" dirty="0" smtClean="0"/>
              <a:t> </a:t>
            </a:r>
            <a:r>
              <a:rPr lang="pt-BR" dirty="0" err="1" smtClean="0"/>
              <a:t>Evp</a:t>
            </a:r>
            <a:r>
              <a:rPr lang="pt-BR" dirty="0" smtClean="0"/>
              <a:t>. Com </a:t>
            </a:r>
            <a:r>
              <a:rPr lang="pt-BR" dirty="0" err="1" smtClean="0"/>
              <a:t>tensao</a:t>
            </a:r>
            <a:r>
              <a:rPr lang="pt-BR" dirty="0" smtClean="0"/>
              <a:t> suficientemente alta para produzir </a:t>
            </a:r>
            <a:r>
              <a:rPr lang="pt-BR" dirty="0" err="1" smtClean="0"/>
              <a:t>inversao</a:t>
            </a:r>
            <a:r>
              <a:rPr lang="pt-BR" dirty="0" smtClean="0"/>
              <a:t> de </a:t>
            </a:r>
            <a:r>
              <a:rPr lang="pt-BR" dirty="0" err="1" smtClean="0"/>
              <a:t>populacao</a:t>
            </a:r>
            <a:r>
              <a:rPr lang="pt-BR" dirty="0" smtClean="0"/>
              <a:t> na </a:t>
            </a:r>
            <a:r>
              <a:rPr lang="pt-BR" dirty="0" err="1" smtClean="0"/>
              <a:t>regiao</a:t>
            </a:r>
            <a:r>
              <a:rPr lang="pt-BR" dirty="0" smtClean="0"/>
              <a:t> de </a:t>
            </a:r>
            <a:r>
              <a:rPr lang="pt-BR" dirty="0" err="1" smtClean="0"/>
              <a:t>transicao</a:t>
            </a:r>
            <a:r>
              <a:rPr lang="pt-BR" dirty="0" smtClean="0"/>
              <a:t>, a banda de </a:t>
            </a:r>
            <a:r>
              <a:rPr lang="pt-BR" dirty="0" err="1" smtClean="0"/>
              <a:t>conducao</a:t>
            </a:r>
            <a:r>
              <a:rPr lang="pt-BR" dirty="0" smtClean="0"/>
              <a:t> </a:t>
            </a:r>
            <a:r>
              <a:rPr lang="pt-BR" dirty="0" err="1" smtClean="0"/>
              <a:t>eh</a:t>
            </a:r>
            <a:r>
              <a:rPr lang="pt-BR" dirty="0" smtClean="0"/>
              <a:t> preenchida com </a:t>
            </a:r>
            <a:r>
              <a:rPr lang="pt-BR" dirty="0" err="1" smtClean="0"/>
              <a:t>eletrons</a:t>
            </a:r>
            <a:r>
              <a:rPr lang="pt-BR" dirty="0" smtClean="0"/>
              <a:t> provenientes do lado n, enquanto a banda de </a:t>
            </a:r>
            <a:r>
              <a:rPr lang="pt-BR" dirty="0" err="1" smtClean="0"/>
              <a:t>valencia</a:t>
            </a:r>
            <a:r>
              <a:rPr lang="pt-BR" dirty="0" smtClean="0"/>
              <a:t> recebe buracos do lado. Isto produz </a:t>
            </a:r>
            <a:r>
              <a:rPr lang="pt-BR" dirty="0" err="1" smtClean="0"/>
              <a:t>inversao</a:t>
            </a:r>
            <a:r>
              <a:rPr lang="pt-BR" dirty="0" smtClean="0"/>
              <a:t> de </a:t>
            </a:r>
            <a:r>
              <a:rPr lang="pt-BR" dirty="0" err="1" smtClean="0"/>
              <a:t>populacao</a:t>
            </a:r>
            <a:r>
              <a:rPr lang="pt-BR" dirty="0" smtClean="0"/>
              <a:t> nesta </a:t>
            </a:r>
            <a:r>
              <a:rPr lang="pt-BR" dirty="0" err="1" smtClean="0"/>
              <a:t>regiao</a:t>
            </a:r>
            <a:r>
              <a:rPr lang="pt-BR" dirty="0" smtClean="0"/>
              <a:t>, o que resulta em altas taxas de </a:t>
            </a:r>
            <a:r>
              <a:rPr lang="pt-BR" dirty="0" err="1" smtClean="0"/>
              <a:t>recombinacao</a:t>
            </a:r>
            <a:r>
              <a:rPr lang="pt-BR" dirty="0" smtClean="0"/>
              <a:t> acompanhada de </a:t>
            </a:r>
            <a:r>
              <a:rPr lang="pt-BR" dirty="0" err="1" smtClean="0"/>
              <a:t>emissao</a:t>
            </a:r>
            <a:r>
              <a:rPr lang="pt-BR" dirty="0" smtClean="0"/>
              <a:t> </a:t>
            </a:r>
            <a:r>
              <a:rPr lang="pt-BR" dirty="0" err="1" smtClean="0"/>
              <a:t>espontanea</a:t>
            </a:r>
            <a:r>
              <a:rPr lang="pt-BR" dirty="0" smtClean="0"/>
              <a:t> de luz. Os </a:t>
            </a:r>
            <a:r>
              <a:rPr lang="pt-BR" dirty="0" err="1" smtClean="0"/>
              <a:t>fotons</a:t>
            </a:r>
            <a:r>
              <a:rPr lang="pt-BR" dirty="0" smtClean="0"/>
              <a:t> criados neste processo e que ficam confinados na </a:t>
            </a:r>
            <a:r>
              <a:rPr lang="pt-BR" dirty="0" err="1" smtClean="0"/>
              <a:t>regiao</a:t>
            </a:r>
            <a:r>
              <a:rPr lang="pt-BR" dirty="0" smtClean="0"/>
              <a:t> da </a:t>
            </a:r>
            <a:r>
              <a:rPr lang="pt-BR" dirty="0" err="1" smtClean="0"/>
              <a:t>juncao</a:t>
            </a:r>
            <a:r>
              <a:rPr lang="pt-BR" dirty="0" smtClean="0"/>
              <a:t>, fazem a taxa de </a:t>
            </a:r>
            <a:r>
              <a:rPr lang="pt-BR" dirty="0" err="1" smtClean="0"/>
              <a:t>recombinacao</a:t>
            </a:r>
            <a:r>
              <a:rPr lang="pt-BR" dirty="0" smtClean="0"/>
              <a:t> aumentar ainda mais </a:t>
            </a:r>
            <a:r>
              <a:rPr lang="pt-BR" dirty="0" err="1" smtClean="0"/>
              <a:t>atraves</a:t>
            </a:r>
            <a:r>
              <a:rPr lang="pt-BR" dirty="0" smtClean="0"/>
              <a:t> da </a:t>
            </a:r>
            <a:r>
              <a:rPr lang="pt-BR" dirty="0" err="1" smtClean="0"/>
              <a:t>emissao</a:t>
            </a:r>
            <a:r>
              <a:rPr lang="pt-BR" dirty="0" smtClean="0"/>
              <a:t> estimulada. A </a:t>
            </a:r>
            <a:r>
              <a:rPr lang="pt-BR" dirty="0" err="1" smtClean="0"/>
              <a:t>acao</a:t>
            </a:r>
            <a:r>
              <a:rPr lang="pt-BR" dirty="0" smtClean="0"/>
              <a:t> do laser ocorre quando a corrente no diodo ultrapassa um certo valor critico para o qual o ganho </a:t>
            </a:r>
            <a:r>
              <a:rPr lang="pt-BR" dirty="0" err="1" smtClean="0"/>
              <a:t>optico</a:t>
            </a:r>
            <a:r>
              <a:rPr lang="pt-BR" dirty="0" smtClean="0"/>
              <a:t> iguala as perdas no sistema.</a:t>
            </a:r>
          </a:p>
          <a:p>
            <a:pPr>
              <a:buNone/>
            </a:pPr>
            <a:r>
              <a:rPr lang="pt-BR" dirty="0" smtClean="0"/>
              <a:t>   Para aumentar o ganho, diminuir as perdas e fazer a </a:t>
            </a:r>
            <a:r>
              <a:rPr lang="pt-BR" dirty="0" err="1" smtClean="0"/>
              <a:t>radiacao</a:t>
            </a:r>
            <a:r>
              <a:rPr lang="pt-BR" dirty="0" smtClean="0"/>
              <a:t> sair apenas numa </a:t>
            </a:r>
            <a:r>
              <a:rPr lang="pt-BR" dirty="0" err="1" smtClean="0"/>
              <a:t>direcao</a:t>
            </a:r>
            <a:r>
              <a:rPr lang="pt-BR" dirty="0" smtClean="0"/>
              <a:t>, </a:t>
            </a:r>
            <a:r>
              <a:rPr lang="pt-BR" dirty="0" err="1" smtClean="0"/>
              <a:t>eh</a:t>
            </a:r>
            <a:r>
              <a:rPr lang="pt-BR" dirty="0" smtClean="0"/>
              <a:t> preciso construir uma cavidade </a:t>
            </a:r>
            <a:r>
              <a:rPr lang="pt-BR" dirty="0" err="1" smtClean="0"/>
              <a:t>optica</a:t>
            </a:r>
            <a:r>
              <a:rPr lang="pt-BR" dirty="0" smtClean="0"/>
              <a:t> na </a:t>
            </a:r>
            <a:r>
              <a:rPr lang="pt-BR" dirty="0" err="1" smtClean="0"/>
              <a:t>juncao</a:t>
            </a:r>
            <a:r>
              <a:rPr lang="pt-BR" dirty="0" smtClean="0"/>
              <a:t>. As duas </a:t>
            </a:r>
            <a:r>
              <a:rPr lang="pt-BR" dirty="0" err="1" smtClean="0"/>
              <a:t>superficies</a:t>
            </a:r>
            <a:r>
              <a:rPr lang="pt-BR" dirty="0" smtClean="0"/>
              <a:t> planas e paralelas que formam os espelhos da cavidade </a:t>
            </a:r>
            <a:r>
              <a:rPr lang="pt-BR" dirty="0" err="1" smtClean="0"/>
              <a:t>sao</a:t>
            </a:r>
            <a:r>
              <a:rPr lang="pt-BR" dirty="0" smtClean="0"/>
              <a:t> feitas </a:t>
            </a:r>
            <a:r>
              <a:rPr lang="pt-BR" dirty="0" err="1" smtClean="0"/>
              <a:t>atraves</a:t>
            </a:r>
            <a:r>
              <a:rPr lang="pt-BR" dirty="0" smtClean="0"/>
              <a:t> da clivagem do chip da </a:t>
            </a:r>
            <a:r>
              <a:rPr lang="pt-BR" dirty="0" err="1" smtClean="0"/>
              <a:t>juncao</a:t>
            </a:r>
            <a:r>
              <a:rPr lang="pt-BR" dirty="0" smtClean="0"/>
              <a:t> nos planos cristalinos. para aumentar o ganho e fazer a </a:t>
            </a:r>
            <a:r>
              <a:rPr lang="pt-BR" dirty="0" err="1" smtClean="0"/>
              <a:t>radiacao</a:t>
            </a:r>
            <a:r>
              <a:rPr lang="pt-BR" dirty="0" smtClean="0"/>
              <a:t> sair apenas num sentido, cobre-se um dos lados com filme </a:t>
            </a:r>
            <a:r>
              <a:rPr lang="pt-BR" dirty="0" err="1" smtClean="0"/>
              <a:t>metalico</a:t>
            </a:r>
            <a:r>
              <a:rPr lang="pt-BR" dirty="0" smtClean="0"/>
              <a:t>. Alem disso, para evitar que a </a:t>
            </a:r>
            <a:r>
              <a:rPr lang="pt-BR" dirty="0" err="1" smtClean="0"/>
              <a:t>radiacao</a:t>
            </a:r>
            <a:r>
              <a:rPr lang="pt-BR" dirty="0" smtClean="0"/>
              <a:t> </a:t>
            </a:r>
            <a:r>
              <a:rPr lang="pt-BR" dirty="0" err="1" smtClean="0"/>
              <a:t>tambem</a:t>
            </a:r>
            <a:r>
              <a:rPr lang="pt-BR" dirty="0" smtClean="0"/>
              <a:t> saia lateralmente, usa-se um abrasivo para tornar </a:t>
            </a:r>
            <a:r>
              <a:rPr lang="pt-BR" dirty="0" err="1" smtClean="0"/>
              <a:t>asperas</a:t>
            </a:r>
            <a:r>
              <a:rPr lang="pt-BR" dirty="0" smtClean="0"/>
              <a:t> as duas </a:t>
            </a:r>
            <a:r>
              <a:rPr lang="pt-BR" dirty="0" err="1" smtClean="0"/>
              <a:t>superficies</a:t>
            </a:r>
            <a:r>
              <a:rPr lang="pt-BR" dirty="0" smtClean="0"/>
              <a:t> laterais. Isso elimina o efeito da cavidade ressonante na </a:t>
            </a:r>
            <a:r>
              <a:rPr lang="pt-BR" dirty="0" err="1" smtClean="0"/>
              <a:t>direcao</a:t>
            </a:r>
            <a:r>
              <a:rPr lang="pt-BR" dirty="0" smtClean="0"/>
              <a:t> lateral, fazendo com que o feixe de </a:t>
            </a:r>
            <a:r>
              <a:rPr lang="pt-BR" dirty="0" err="1" smtClean="0"/>
              <a:t>radiacao</a:t>
            </a:r>
            <a:r>
              <a:rPr lang="pt-BR" dirty="0" smtClean="0"/>
              <a:t> saia apenas pela </a:t>
            </a:r>
            <a:r>
              <a:rPr lang="pt-BR" dirty="0" err="1" smtClean="0"/>
              <a:t>superficie</a:t>
            </a:r>
            <a:r>
              <a:rPr lang="pt-BR" dirty="0" smtClean="0"/>
              <a:t> frontal.</a:t>
            </a:r>
          </a:p>
          <a:p>
            <a:pPr>
              <a:buNone/>
            </a:pPr>
            <a:r>
              <a:rPr lang="pt-BR" dirty="0" smtClean="0"/>
              <a:t>Laser de </a:t>
            </a:r>
            <a:r>
              <a:rPr lang="pt-BR" dirty="0" err="1" smtClean="0"/>
              <a:t>heterojuncoes</a:t>
            </a:r>
            <a:r>
              <a:rPr lang="pt-BR" dirty="0" smtClean="0"/>
              <a:t>:</a:t>
            </a:r>
          </a:p>
          <a:p>
            <a:pPr>
              <a:buNone/>
            </a:pPr>
            <a:r>
              <a:rPr lang="pt-BR" dirty="0" smtClean="0"/>
              <a:t>   Numa </a:t>
            </a:r>
            <a:r>
              <a:rPr lang="pt-BR" dirty="0" err="1" smtClean="0"/>
              <a:t>heterojuncao</a:t>
            </a:r>
            <a:r>
              <a:rPr lang="pt-BR" dirty="0" smtClean="0"/>
              <a:t> existe uma barreira de potencial devido a </a:t>
            </a:r>
            <a:r>
              <a:rPr lang="pt-BR" dirty="0" err="1" smtClean="0"/>
              <a:t>diferenca</a:t>
            </a:r>
            <a:r>
              <a:rPr lang="pt-BR" dirty="0" smtClean="0"/>
              <a:t> entre os </a:t>
            </a:r>
            <a:r>
              <a:rPr lang="pt-BR" dirty="0" err="1" smtClean="0"/>
              <a:t>gaps</a:t>
            </a:r>
            <a:r>
              <a:rPr lang="pt-BR" dirty="0" smtClean="0"/>
              <a:t> de energia dos dois lados. Isto permite construir estruturas de </a:t>
            </a:r>
            <a:r>
              <a:rPr lang="pt-BR" dirty="0" err="1" smtClean="0"/>
              <a:t>heterojuncoes</a:t>
            </a:r>
            <a:r>
              <a:rPr lang="pt-BR" dirty="0" smtClean="0"/>
              <a:t> com barreiras de potencial que produzem confinamento de </a:t>
            </a:r>
            <a:r>
              <a:rPr lang="pt-BR" dirty="0" err="1" smtClean="0"/>
              <a:t>eletrons</a:t>
            </a:r>
            <a:r>
              <a:rPr lang="pt-BR" dirty="0" smtClean="0"/>
              <a:t> e buracos numa camada fina. Ao mesmo tempo, como os </a:t>
            </a:r>
            <a:r>
              <a:rPr lang="pt-BR" dirty="0" err="1" smtClean="0"/>
              <a:t>indices</a:t>
            </a:r>
            <a:r>
              <a:rPr lang="pt-BR" dirty="0" smtClean="0"/>
              <a:t> de </a:t>
            </a:r>
            <a:r>
              <a:rPr lang="pt-BR" dirty="0" err="1" smtClean="0"/>
              <a:t>refracao</a:t>
            </a:r>
            <a:r>
              <a:rPr lang="pt-BR" dirty="0" smtClean="0"/>
              <a:t> nos dois lados da </a:t>
            </a:r>
            <a:r>
              <a:rPr lang="pt-BR" dirty="0" err="1" smtClean="0"/>
              <a:t>heterojuncao</a:t>
            </a:r>
            <a:r>
              <a:rPr lang="pt-BR" dirty="0" smtClean="0"/>
              <a:t> são diferentes, devido </a:t>
            </a:r>
            <a:r>
              <a:rPr lang="pt-BR" dirty="0" err="1" smtClean="0"/>
              <a:t>tambem</a:t>
            </a:r>
            <a:r>
              <a:rPr lang="pt-BR" dirty="0" smtClean="0"/>
              <a:t> a </a:t>
            </a:r>
            <a:r>
              <a:rPr lang="pt-BR" dirty="0" err="1" smtClean="0"/>
              <a:t>diferenca</a:t>
            </a:r>
            <a:r>
              <a:rPr lang="pt-BR" dirty="0" smtClean="0"/>
              <a:t> dos </a:t>
            </a:r>
            <a:r>
              <a:rPr lang="pt-BR" dirty="0" err="1" smtClean="0"/>
              <a:t>gaps</a:t>
            </a:r>
            <a:r>
              <a:rPr lang="pt-BR" dirty="0" smtClean="0"/>
              <a:t> de energia dos semicondutores, ha um confinamento dos </a:t>
            </a:r>
            <a:r>
              <a:rPr lang="pt-BR" dirty="0" err="1" smtClean="0"/>
              <a:t>fotons</a:t>
            </a:r>
            <a:r>
              <a:rPr lang="pt-BR" dirty="0" smtClean="0"/>
              <a:t> emitidos. O aumento da </a:t>
            </a:r>
            <a:r>
              <a:rPr lang="pt-BR" dirty="0" err="1" smtClean="0"/>
              <a:t>concentracao</a:t>
            </a:r>
            <a:r>
              <a:rPr lang="pt-BR" dirty="0" smtClean="0"/>
              <a:t> de pares </a:t>
            </a:r>
            <a:r>
              <a:rPr lang="pt-BR" dirty="0" err="1" smtClean="0"/>
              <a:t>eletrons-buracos</a:t>
            </a:r>
            <a:r>
              <a:rPr lang="pt-BR" dirty="0" smtClean="0"/>
              <a:t> e de </a:t>
            </a:r>
            <a:r>
              <a:rPr lang="pt-BR" dirty="0" err="1" smtClean="0"/>
              <a:t>fotons</a:t>
            </a:r>
            <a:r>
              <a:rPr lang="pt-BR" dirty="0" smtClean="0"/>
              <a:t> na mesma </a:t>
            </a:r>
            <a:r>
              <a:rPr lang="pt-BR" dirty="0" err="1" smtClean="0"/>
              <a:t>regiao</a:t>
            </a:r>
            <a:r>
              <a:rPr lang="pt-BR" dirty="0" smtClean="0"/>
              <a:t> espacial, resulta num maior taxa de </a:t>
            </a:r>
            <a:r>
              <a:rPr lang="pt-BR" dirty="0" err="1" smtClean="0"/>
              <a:t>recombinacao</a:t>
            </a:r>
            <a:r>
              <a:rPr lang="pt-BR" dirty="0" smtClean="0"/>
              <a:t> e portanto num menor corrente critica.</a:t>
            </a:r>
          </a:p>
          <a:p>
            <a:pPr>
              <a:buNone/>
            </a:pPr>
            <a:r>
              <a:rPr lang="pt-BR" dirty="0" err="1" smtClean="0"/>
              <a:t>Aplicacoes</a:t>
            </a:r>
            <a:r>
              <a:rPr lang="pt-BR" dirty="0" smtClean="0"/>
              <a:t> dos Lasers de Diodos:</a:t>
            </a:r>
          </a:p>
          <a:p>
            <a:pPr>
              <a:buNone/>
            </a:pPr>
            <a:r>
              <a:rPr lang="pt-BR" dirty="0" smtClean="0"/>
              <a:t>   </a:t>
            </a:r>
            <a:r>
              <a:rPr lang="pt-BR" dirty="0" err="1" smtClean="0"/>
              <a:t>Vao</a:t>
            </a:r>
            <a:r>
              <a:rPr lang="pt-BR" dirty="0" smtClean="0"/>
              <a:t> desde equipamentos muito simples, como o apontador laser, a sofisticados equipamentos de </a:t>
            </a:r>
            <a:r>
              <a:rPr lang="pt-BR" dirty="0" err="1" smtClean="0"/>
              <a:t>comunicacoes</a:t>
            </a:r>
            <a:r>
              <a:rPr lang="pt-BR" dirty="0" smtClean="0"/>
              <a:t> </a:t>
            </a:r>
            <a:r>
              <a:rPr lang="pt-BR" dirty="0" err="1" smtClean="0"/>
              <a:t>opticas</a:t>
            </a:r>
            <a:r>
              <a:rPr lang="pt-BR" dirty="0" smtClean="0"/>
              <a:t> de alta velocidade que conectam todo o globo terrestre (fibra </a:t>
            </a:r>
            <a:r>
              <a:rPr lang="pt-BR" dirty="0" err="1" smtClean="0"/>
              <a:t>optica</a:t>
            </a:r>
            <a:r>
              <a:rPr lang="pt-BR" dirty="0" smtClean="0"/>
              <a:t>). Muitos equipamentos tiveram seu desempenho melhorado e o custo reduzido com a </a:t>
            </a:r>
            <a:r>
              <a:rPr lang="pt-BR" dirty="0" err="1" smtClean="0"/>
              <a:t>substituicao</a:t>
            </a:r>
            <a:r>
              <a:rPr lang="pt-BR" dirty="0" smtClean="0"/>
              <a:t> da fonte de luz por lasers de diodo, como a leitora </a:t>
            </a:r>
            <a:r>
              <a:rPr lang="pt-BR" dirty="0" err="1" smtClean="0"/>
              <a:t>optica</a:t>
            </a:r>
            <a:r>
              <a:rPr lang="pt-BR" dirty="0" smtClean="0"/>
              <a:t> de </a:t>
            </a:r>
            <a:r>
              <a:rPr lang="pt-BR" dirty="0" err="1" smtClean="0"/>
              <a:t>codigo</a:t>
            </a:r>
            <a:r>
              <a:rPr lang="pt-BR" dirty="0" smtClean="0"/>
              <a:t> de barras nos supermercados, os aparelhos de fax, e </a:t>
            </a:r>
            <a:r>
              <a:rPr lang="pt-BR" dirty="0" err="1" smtClean="0"/>
              <a:t>inumeros</a:t>
            </a:r>
            <a:r>
              <a:rPr lang="pt-BR" dirty="0" smtClean="0"/>
              <a:t> equipamentos de diagnostico medico. Outros equipamentos novos </a:t>
            </a:r>
            <a:r>
              <a:rPr lang="pt-BR" dirty="0" err="1" smtClean="0"/>
              <a:t>so</a:t>
            </a:r>
            <a:r>
              <a:rPr lang="pt-BR" dirty="0" smtClean="0"/>
              <a:t> se tornaram </a:t>
            </a:r>
            <a:r>
              <a:rPr lang="pt-BR" dirty="0" err="1" smtClean="0"/>
              <a:t>possiveis</a:t>
            </a:r>
            <a:r>
              <a:rPr lang="pt-BR" dirty="0" smtClean="0"/>
              <a:t> com o desenvolvimento do laser de diodo, como os tocadores de CD e DVD. Cada </a:t>
            </a:r>
            <a:r>
              <a:rPr lang="pt-BR" dirty="0" err="1" smtClean="0"/>
              <a:t>aplicacao</a:t>
            </a:r>
            <a:r>
              <a:rPr lang="pt-BR" dirty="0" smtClean="0"/>
              <a:t> requer um laser com </a:t>
            </a:r>
            <a:r>
              <a:rPr lang="pt-BR" dirty="0" err="1" smtClean="0"/>
              <a:t>radiacao</a:t>
            </a:r>
            <a:r>
              <a:rPr lang="pt-BR" dirty="0" smtClean="0"/>
              <a:t> com comprimento de onda e outras </a:t>
            </a:r>
            <a:r>
              <a:rPr lang="pt-BR" dirty="0" err="1" smtClean="0"/>
              <a:t>caracterisiticas</a:t>
            </a:r>
            <a:r>
              <a:rPr lang="pt-BR" dirty="0" smtClean="0"/>
              <a:t> especificas, e portando utilizando materiais e estruturas especificas. Em geral, lasers </a:t>
            </a:r>
            <a:r>
              <a:rPr lang="pt-BR" dirty="0" err="1" smtClean="0"/>
              <a:t>sao</a:t>
            </a:r>
            <a:r>
              <a:rPr lang="pt-BR" dirty="0" smtClean="0"/>
              <a:t> feitos com </a:t>
            </a:r>
            <a:r>
              <a:rPr lang="pt-BR" dirty="0" err="1" smtClean="0"/>
              <a:t>heteroestrutura</a:t>
            </a:r>
            <a:r>
              <a:rPr lang="pt-BR" dirty="0" smtClean="0"/>
              <a:t> dupla, mas certas </a:t>
            </a:r>
            <a:r>
              <a:rPr lang="pt-BR" dirty="0" err="1" smtClean="0"/>
              <a:t>aplicacoes</a:t>
            </a:r>
            <a:r>
              <a:rPr lang="pt-BR" dirty="0" smtClean="0"/>
              <a:t> requerem estruturas de </a:t>
            </a:r>
            <a:r>
              <a:rPr lang="pt-BR" dirty="0" err="1" smtClean="0"/>
              <a:t>multiplos</a:t>
            </a:r>
            <a:r>
              <a:rPr lang="pt-BR" dirty="0" smtClean="0"/>
              <a:t> </a:t>
            </a:r>
            <a:r>
              <a:rPr lang="pt-BR" dirty="0" err="1" smtClean="0"/>
              <a:t>pocos</a:t>
            </a:r>
            <a:r>
              <a:rPr lang="pt-BR" dirty="0" smtClean="0"/>
              <a:t> </a:t>
            </a:r>
            <a:r>
              <a:rPr lang="pt-BR" dirty="0" err="1" smtClean="0"/>
              <a:t>quanticos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1523</Words>
  <Application>Microsoft Office PowerPoint</Application>
  <PresentationFormat>Apresentação na tela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Bruno Harada</dc:creator>
  <cp:lastModifiedBy>Lima</cp:lastModifiedBy>
  <cp:revision>64</cp:revision>
  <dcterms:created xsi:type="dcterms:W3CDTF">2010-06-22T15:12:24Z</dcterms:created>
  <dcterms:modified xsi:type="dcterms:W3CDTF">2010-06-23T03:42:41Z</dcterms:modified>
</cp:coreProperties>
</file>