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7"/>
  </p:notesMasterIdLst>
  <p:handoutMasterIdLst>
    <p:handoutMasterId r:id="rId38"/>
  </p:handoutMasterIdLst>
  <p:sldIdLst>
    <p:sldId id="258" r:id="rId3"/>
    <p:sldId id="345" r:id="rId4"/>
    <p:sldId id="347" r:id="rId5"/>
    <p:sldId id="348" r:id="rId6"/>
    <p:sldId id="349" r:id="rId7"/>
    <p:sldId id="350" r:id="rId8"/>
    <p:sldId id="353" r:id="rId9"/>
    <p:sldId id="354" r:id="rId10"/>
    <p:sldId id="351" r:id="rId11"/>
    <p:sldId id="355" r:id="rId12"/>
    <p:sldId id="356" r:id="rId13"/>
    <p:sldId id="357" r:id="rId14"/>
    <p:sldId id="361" r:id="rId15"/>
    <p:sldId id="362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2" r:id="rId24"/>
    <p:sldId id="373" r:id="rId25"/>
    <p:sldId id="359" r:id="rId26"/>
    <p:sldId id="358" r:id="rId27"/>
    <p:sldId id="360" r:id="rId28"/>
    <p:sldId id="374" r:id="rId29"/>
    <p:sldId id="375" r:id="rId30"/>
    <p:sldId id="376" r:id="rId31"/>
    <p:sldId id="378" r:id="rId32"/>
    <p:sldId id="380" r:id="rId33"/>
    <p:sldId id="377" r:id="rId34"/>
    <p:sldId id="371" r:id="rId35"/>
    <p:sldId id="363" r:id="rId36"/>
  </p:sldIdLst>
  <p:sldSz cx="9144000" cy="6858000" type="screen4x3"/>
  <p:notesSz cx="7099300" cy="10234613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ahoma" pitchFamily="34" charset="0"/>
        <a:ea typeface="DejaVu Sans" charset="0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E68B"/>
    <a:srgbClr val="F8C301"/>
    <a:srgbClr val="FFFF00"/>
    <a:srgbClr val="FF9900"/>
    <a:srgbClr val="7D7D7D"/>
    <a:srgbClr val="009999"/>
    <a:srgbClr val="800000"/>
    <a:srgbClr val="00B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89917" autoAdjust="0"/>
  </p:normalViewPr>
  <p:slideViewPr>
    <p:cSldViewPr>
      <p:cViewPr>
        <p:scale>
          <a:sx n="60" d="100"/>
          <a:sy n="60" d="100"/>
        </p:scale>
        <p:origin x="-312" y="-3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46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6D44D-00C2-41A6-BA70-0F0BC6B01825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7A57D-914C-427C-B357-BE6CBF4F33C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983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0" y="1"/>
            <a:ext cx="3076363" cy="515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1294" y="1"/>
            <a:ext cx="3074719" cy="509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84128" algn="l"/>
                <a:tab pos="1568257" algn="l"/>
                <a:tab pos="2352385" algn="l"/>
                <a:tab pos="3136514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5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9931" y="4861442"/>
            <a:ext cx="5677797" cy="460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>
            <a:off x="0" y="9719329"/>
            <a:ext cx="3076363" cy="515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1294" y="9721106"/>
            <a:ext cx="3074719" cy="509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84128" algn="l"/>
                <a:tab pos="1568257" algn="l"/>
                <a:tab pos="2352385" algn="l"/>
                <a:tab pos="3136514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00FE9639-8204-4CC8-86DB-6480C4E8BA1D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4761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10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11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12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13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14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15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16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17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18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19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20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21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22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23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24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25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26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27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28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29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3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30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31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32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33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4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5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6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7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8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83217" y="767596"/>
            <a:ext cx="4732867" cy="38379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9048" tIns="49524" rIns="99048" bIns="49524" anchor="ctr"/>
          <a:lstStyle/>
          <a:p>
            <a:endParaRPr lang="pt-B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09930" y="4861442"/>
            <a:ext cx="5679440" cy="4710410"/>
          </a:xfr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latinLnBrk="0">
              <a:lnSpc>
                <a:spcPct val="100000"/>
              </a:lnSpc>
              <a:buFont typeface="Times New Roman" pitchFamily="18" charset="0"/>
              <a:buNone/>
              <a:tabLst/>
              <a:defRPr/>
            </a:pPr>
            <a:endParaRPr lang="pt-BR" dirty="0" smtClean="0"/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7488" tIns="50694" rIns="97488" bIns="50694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Tahoma" pitchFamily="32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/>
            <a:fld id="{5400A443-E9C2-4E4B-9D5D-1755E55B593E}" type="slidenum">
              <a:rPr lang="en-GB" sz="1300">
                <a:solidFill>
                  <a:srgbClr val="FFFFFF"/>
                </a:solidFill>
              </a:rPr>
              <a:pPr algn="r" eaLnBrk="1" hangingPunct="1"/>
              <a:t>9</a:t>
            </a:fld>
            <a:endParaRPr lang="en-GB" sz="13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99E1E-EF88-4DF7-A520-34942DD4D81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1200" cy="6134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4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1437" cy="462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700213"/>
            <a:ext cx="3883025" cy="462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1200" cy="6134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4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1437" cy="462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700213"/>
            <a:ext cx="3883025" cy="462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1862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6862" cy="462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1862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6862" cy="462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720000"/>
          </a:solidFill>
          <a:latin typeface="Arial Narrow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6.png"/><Relationship Id="rId3" Type="http://schemas.openxmlformats.org/officeDocument/2006/relationships/image" Target="../media/image43.png"/><Relationship Id="rId7" Type="http://schemas.openxmlformats.org/officeDocument/2006/relationships/image" Target="../media/image38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44.png"/><Relationship Id="rId9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1.png"/><Relationship Id="rId3" Type="http://schemas.openxmlformats.org/officeDocument/2006/relationships/image" Target="../media/image47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49.png"/><Relationship Id="rId10" Type="http://schemas.openxmlformats.org/officeDocument/2006/relationships/image" Target="../media/image40.png"/><Relationship Id="rId4" Type="http://schemas.openxmlformats.org/officeDocument/2006/relationships/image" Target="../media/image48.png"/><Relationship Id="rId9" Type="http://schemas.openxmlformats.org/officeDocument/2006/relationships/image" Target="../media/image39.png"/><Relationship Id="rId14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56.png"/><Relationship Id="rId3" Type="http://schemas.openxmlformats.org/officeDocument/2006/relationships/image" Target="../media/image53.png"/><Relationship Id="rId7" Type="http://schemas.openxmlformats.org/officeDocument/2006/relationships/image" Target="../media/image38.png"/><Relationship Id="rId12" Type="http://schemas.openxmlformats.org/officeDocument/2006/relationships/image" Target="../media/image5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54.png"/><Relationship Id="rId9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48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6.png"/><Relationship Id="rId3" Type="http://schemas.openxmlformats.org/officeDocument/2006/relationships/image" Target="../media/image53.png"/><Relationship Id="rId7" Type="http://schemas.openxmlformats.org/officeDocument/2006/relationships/image" Target="../media/image38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44.png"/><Relationship Id="rId9" Type="http://schemas.openxmlformats.org/officeDocument/2006/relationships/image" Target="../media/image40.png"/><Relationship Id="rId14" Type="http://schemas.openxmlformats.org/officeDocument/2006/relationships/image" Target="../media/image5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58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60.png"/><Relationship Id="rId7" Type="http://schemas.openxmlformats.org/officeDocument/2006/relationships/image" Target="../media/image38.png"/><Relationship Id="rId12" Type="http://schemas.openxmlformats.org/officeDocument/2006/relationships/image" Target="../media/image6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61.png"/><Relationship Id="rId9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.png"/><Relationship Id="rId3" Type="http://schemas.openxmlformats.org/officeDocument/2006/relationships/image" Target="../media/image63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7.png"/><Relationship Id="rId10" Type="http://schemas.openxmlformats.org/officeDocument/2006/relationships/image" Target="../media/image62.png"/><Relationship Id="rId9" Type="http://schemas.openxmlformats.org/officeDocument/2006/relationships/image" Target="../media/image40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.png"/><Relationship Id="rId3" Type="http://schemas.openxmlformats.org/officeDocument/2006/relationships/image" Target="../media/image68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12" Type="http://schemas.openxmlformats.org/officeDocument/2006/relationships/image" Target="../media/image6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72.png"/><Relationship Id="rId10" Type="http://schemas.openxmlformats.org/officeDocument/2006/relationships/image" Target="../media/image71.png"/><Relationship Id="rId9" Type="http://schemas.openxmlformats.org/officeDocument/2006/relationships/image" Target="../media/image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12" Type="http://schemas.openxmlformats.org/officeDocument/2006/relationships/image" Target="../media/image6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png"/><Relationship Id="rId3" Type="http://schemas.openxmlformats.org/officeDocument/2006/relationships/image" Target="../media/image32.png"/><Relationship Id="rId12" Type="http://schemas.openxmlformats.org/officeDocument/2006/relationships/image" Target="../media/image6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14" Type="http://schemas.openxmlformats.org/officeDocument/2006/relationships/image" Target="../media/image74.pn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5.png"/><Relationship Id="rId12" Type="http://schemas.openxmlformats.org/officeDocument/2006/relationships/image" Target="../media/image6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77.png"/><Relationship Id="rId9" Type="http://schemas.openxmlformats.org/officeDocument/2006/relationships/image" Target="../media/image40.png"/><Relationship Id="rId14" Type="http://schemas.openxmlformats.org/officeDocument/2006/relationships/image" Target="../media/image7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31.png"/><Relationship Id="rId3" Type="http://schemas.openxmlformats.org/officeDocument/2006/relationships/image" Target="../media/image32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58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49.png"/><Relationship Id="rId10" Type="http://schemas.openxmlformats.org/officeDocument/2006/relationships/image" Target="../media/image40.png"/><Relationship Id="rId4" Type="http://schemas.openxmlformats.org/officeDocument/2006/relationships/image" Target="../media/image590.png"/><Relationship Id="rId9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2.png"/><Relationship Id="rId4" Type="http://schemas.openxmlformats.org/officeDocument/2006/relationships/image" Target="../media/image8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4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8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aplicar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leis da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lógica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560812"/>
            <a:ext cx="6400800" cy="1752600"/>
          </a:xfrm>
        </p:spPr>
        <p:txBody>
          <a:bodyPr/>
          <a:lstStyle/>
          <a:p>
            <a:r>
              <a:rPr lang="pt-BR" dirty="0" smtClean="0"/>
              <a:t>Matemática Discreta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61044" y="4221088"/>
            <a:ext cx="626734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Segoe Print" pitchFamily="2" charset="0"/>
              </a:rPr>
              <a:t>Pressione </a:t>
            </a:r>
            <a:r>
              <a:rPr lang="pt-BR" sz="3200" b="1" dirty="0" smtClean="0">
                <a:solidFill>
                  <a:srgbClr val="C00000"/>
                </a:solidFill>
                <a:latin typeface="+mn-lt"/>
              </a:rPr>
              <a:t>F5</a:t>
            </a:r>
            <a:r>
              <a:rPr lang="pt-BR" sz="2000" dirty="0" smtClean="0">
                <a:solidFill>
                  <a:srgbClr val="C00000"/>
                </a:solidFill>
                <a:latin typeface="Segoe Print" pitchFamily="2" charset="0"/>
              </a:rPr>
              <a:t> e leia esses slides em tela cheia.</a:t>
            </a:r>
          </a:p>
          <a:p>
            <a:r>
              <a:rPr lang="pt-BR" sz="2000" dirty="0" smtClean="0">
                <a:solidFill>
                  <a:srgbClr val="C00000"/>
                </a:solidFill>
                <a:latin typeface="Segoe Print" pitchFamily="2" charset="0"/>
              </a:rPr>
              <a:t>Existem animações nesses slides que são visíveis apenas em tela cheia.</a:t>
            </a:r>
            <a:endParaRPr lang="en-US" sz="2000" dirty="0">
              <a:solidFill>
                <a:srgbClr val="C000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195" r="-1103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7702318" y="2870707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18" y="2870707"/>
                <a:ext cx="150474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504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5195" r="-1103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3081336" y="2814192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336" y="2814192"/>
                <a:ext cx="1504744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6073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5693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25364 0.3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1" y="181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30659 0.352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17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1545 0.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17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29531 0.358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179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29583 0.367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92" y="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7" grpId="0"/>
      <p:bldP spid="28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3934152" y="5345262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52" y="5345262"/>
                <a:ext cx="474981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4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386263" y="5599733"/>
                <a:ext cx="21716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r>
                      <a:rPr lang="pt-BR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d>
                      <m:dPr>
                        <m:ctrlPr>
                          <a:rPr lang="pt-BR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pt-BR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</m:d>
                    <m:r>
                      <a:rPr lang="pt-BR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263" y="5599733"/>
                <a:ext cx="2171668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3090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3550412" y="5507401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412" y="5507401"/>
                <a:ext cx="58541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2422838" y="5325766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838" y="5325766"/>
                <a:ext cx="474981" cy="70788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tângulo 25"/>
              <p:cNvSpPr/>
              <p:nvPr/>
            </p:nvSpPr>
            <p:spPr>
              <a:xfrm>
                <a:off x="6930726" y="2765147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Retâ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726" y="2765147"/>
                <a:ext cx="585417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014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35885 -0.393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34" y="-1969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33455 -0.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19" y="-20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36614 -0.398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1990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40741E-7 L 0.28802 -0.3807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92" y="-190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L 0.37118 -0.4085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59" y="-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31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r="-64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7702318" y="2933645"/>
                <a:ext cx="15047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2000" dirty="0">
                          <a:solidFill>
                            <a:schemeClr val="tx1"/>
                          </a:solidFill>
                          <a:ea typeface="Cambria Math"/>
                        </a:rPr>
                        <m:t>(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0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¬</m:t>
                          </m:r>
                          <m:r>
                            <a:rPr lang="pt-BR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</m:d>
                      <m:r>
                        <a:rPr lang="pt-BR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))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18" y="2933645"/>
                <a:ext cx="1504744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2439" r="-3252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blipFill rotWithShape="1">
                <a:blip r:embed="rId12"/>
                <a:stretch>
                  <a:fillRect r="-64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3081336" y="2877030"/>
                <a:ext cx="16318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 smtClean="0">
                    <a:solidFill>
                      <a:schemeClr val="tx1"/>
                    </a:solidFill>
                    <a:ea typeface="Cambria Math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r>
                      <a:rPr lang="pt-BR" sz="20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d>
                      <m:dPr>
                        <m:ctrlPr>
                          <a:rPr lang="pt-BR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pt-BR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</m:d>
                    <m:r>
                      <a:rPr lang="pt-BR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336" y="2877030"/>
                <a:ext cx="1631834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373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2782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0.29115 0.43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49" y="216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0.25052 0.4275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17" y="2136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0.30156 0.4337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2169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21354 0.4303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77" y="2150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20763 0.4189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82" y="2094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0.20504 0.4289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21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ixaDeTexto 15"/>
          <p:cNvSpPr txBox="1"/>
          <p:nvPr/>
        </p:nvSpPr>
        <p:spPr>
          <a:xfrm>
            <a:off x="2382685" y="5331945"/>
            <a:ext cx="49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</a:t>
            </a:r>
            <a:endParaRPr lang="en-US" sz="4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4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6073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4631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15191 -0.39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-1990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389 -0.400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-2002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-0.16198 -0.389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1949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13733 -0.3821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-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r="-64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7702318" y="2870707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18" y="2870707"/>
                <a:ext cx="150474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504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blipFill rotWithShape="1">
                <a:blip r:embed="rId12"/>
                <a:stretch>
                  <a:fillRect r="-649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3081336" y="2814192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336" y="2814192"/>
                <a:ext cx="1504744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6073" t="-12000" b="-2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6399113" y="4551024"/>
                <a:ext cx="268647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>
                    <a:solidFill>
                      <a:srgbClr val="C00000"/>
                    </a:solidFill>
                    <a:latin typeface="Segoe Print" pitchFamily="2" charset="0"/>
                  </a:rPr>
                  <a:t>Um erro comum é aplicar dupla negação a este resultado:</a:t>
                </a:r>
              </a:p>
              <a:p>
                <a14:m>
                  <m:oMath xmlns:m="http://schemas.openxmlformats.org/officeDocument/2006/math">
                    <m:r>
                      <a:rPr lang="pt-BR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𝑝</m:t>
                    </m:r>
                  </m:oMath>
                </a14:m>
                <a:r>
                  <a:rPr lang="pt-BR" dirty="0">
                    <a:solidFill>
                      <a:srgbClr val="C0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pt-BR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⋁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¬</m:t>
                    </m:r>
                  </m:oMath>
                </a14:m>
                <a:r>
                  <a:rPr lang="pt-BR" dirty="0">
                    <a:solidFill>
                      <a:srgbClr val="C00000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pt-BR" i="1">
                        <a:solidFill>
                          <a:srgbClr val="C00000"/>
                        </a:solidFill>
                        <a:latin typeface="Cambria Math"/>
                      </a:rPr>
                      <m:t>𝑡</m:t>
                    </m:r>
                    <m:r>
                      <a:rPr lang="pt-BR" i="1">
                        <a:solidFill>
                          <a:srgbClr val="C00000"/>
                        </a:solidFill>
                        <a:latin typeface="Cambria Math"/>
                      </a:rPr>
                      <m:t>⟶</m:t>
                    </m:r>
                    <m:r>
                      <a:rPr lang="pt-BR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C00000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13" y="4551024"/>
                <a:ext cx="2686479" cy="1477328"/>
              </a:xfrm>
              <a:prstGeom prst="rect">
                <a:avLst/>
              </a:prstGeom>
              <a:blipFill rotWithShape="1">
                <a:blip r:embed="rId14"/>
                <a:stretch>
                  <a:fillRect l="-2045" t="-2066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xaDeTexto 5"/>
          <p:cNvSpPr txBox="1"/>
          <p:nvPr/>
        </p:nvSpPr>
        <p:spPr>
          <a:xfrm rot="19642782">
            <a:off x="6113636" y="4828023"/>
            <a:ext cx="276232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C00000"/>
                </a:solidFill>
              </a:rPr>
              <a:t>ERRADO</a:t>
            </a:r>
          </a:p>
          <a:p>
            <a:pPr algn="ctr"/>
            <a:r>
              <a:rPr lang="pt-BR" dirty="0" smtClean="0">
                <a:solidFill>
                  <a:srgbClr val="C00000"/>
                </a:solidFill>
              </a:rPr>
              <a:t>Dupla negação é outro passo de prova.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147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25364 0.3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1" y="181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30659 0.352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30" y="17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1545 0.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17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29531 0.358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179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29583 0.367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92" y="1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7" grpId="0"/>
      <p:bldP spid="28" grpId="0"/>
      <p:bldP spid="31" grpId="0"/>
      <p:bldP spid="2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ixaDeTexto 15"/>
          <p:cNvSpPr txBox="1"/>
          <p:nvPr/>
        </p:nvSpPr>
        <p:spPr>
          <a:xfrm>
            <a:off x="2382685" y="5331945"/>
            <a:ext cx="49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</a:t>
            </a:r>
            <a:endParaRPr lang="en-US" sz="4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893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15191 -0.39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-1990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389 -0.400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-2002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-0.16198 -0.389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1949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13733 -0.3821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-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662" y="2800701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7702318" y="2870707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318" y="2870707"/>
                <a:ext cx="1504744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aixaDeTexto 25"/>
          <p:cNvSpPr txBox="1"/>
          <p:nvPr/>
        </p:nvSpPr>
        <p:spPr>
          <a:xfrm>
            <a:off x="2992502" y="2736117"/>
            <a:ext cx="150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endParaRPr lang="en-US" sz="3200" i="1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6399113" y="4551024"/>
            <a:ext cx="2686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  <a:latin typeface="Segoe Print" pitchFamily="2" charset="0"/>
              </a:rPr>
              <a:t>O fato de     e     serem ambos K não é um problema.     e    podem ser iguais.</a:t>
            </a:r>
            <a:endParaRPr lang="en-US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36" name="Retângulo 35"/>
          <p:cNvSpPr/>
          <p:nvPr/>
        </p:nvSpPr>
        <p:spPr bwMode="auto">
          <a:xfrm>
            <a:off x="7702318" y="4551024"/>
            <a:ext cx="325670" cy="269345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40" name="Triângulo isósceles 39"/>
          <p:cNvSpPr/>
          <p:nvPr/>
        </p:nvSpPr>
        <p:spPr bwMode="auto">
          <a:xfrm>
            <a:off x="8245308" y="4551023"/>
            <a:ext cx="342574" cy="269345"/>
          </a:xfrm>
          <a:prstGeom prst="triangl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41" name="Retângulo 40"/>
          <p:cNvSpPr/>
          <p:nvPr/>
        </p:nvSpPr>
        <p:spPr bwMode="auto">
          <a:xfrm>
            <a:off x="8206815" y="5102817"/>
            <a:ext cx="325670" cy="269345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42" name="Triângulo isósceles 41"/>
          <p:cNvSpPr/>
          <p:nvPr/>
        </p:nvSpPr>
        <p:spPr bwMode="auto">
          <a:xfrm>
            <a:off x="8725061" y="5098937"/>
            <a:ext cx="342574" cy="269345"/>
          </a:xfrm>
          <a:prstGeom prst="triangl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769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27725 0.3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181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31441 0.352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29" y="17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21545 0.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17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0.29531 0.358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179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-0.24861 0.356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31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7" grpId="0"/>
      <p:bldP spid="28" grpId="0"/>
      <p:bldP spid="31" grpId="0"/>
      <p:bldP spid="29" grpId="0"/>
      <p:bldP spid="36" grpId="0" animBg="1"/>
      <p:bldP spid="40" grpId="0" animBg="1"/>
      <p:bldP spid="41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8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331796" y="2712871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tângulo 25"/>
              <p:cNvSpPr/>
              <p:nvPr/>
            </p:nvSpPr>
            <p:spPr>
              <a:xfrm>
                <a:off x="3089245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tâ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245" y="1700213"/>
                <a:ext cx="2230995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tângulo 28"/>
          <p:cNvSpPr/>
          <p:nvPr/>
        </p:nvSpPr>
        <p:spPr bwMode="auto">
          <a:xfrm>
            <a:off x="3190342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71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-0.16198 -0.4152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5836037" y="2737398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037" y="2737398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658040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585" y="2714959"/>
                <a:ext cx="938822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aixaDeTexto 25"/>
          <p:cNvSpPr txBox="1"/>
          <p:nvPr/>
        </p:nvSpPr>
        <p:spPr>
          <a:xfrm>
            <a:off x="2992502" y="2736117"/>
            <a:ext cx="150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i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</a:t>
            </a:r>
            <a:endParaRPr lang="en-US" sz="3200" i="1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ângulo 29"/>
              <p:cNvSpPr/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tâ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tângulo 36"/>
          <p:cNvSpPr/>
          <p:nvPr/>
        </p:nvSpPr>
        <p:spPr bwMode="auto">
          <a:xfrm>
            <a:off x="3165327" y="2649520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8412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27725 0.3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8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411760" y="5510433"/>
                <a:ext cx="144758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2800" dirty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</a:rPr>
                        <m:t>⟶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510433"/>
                <a:ext cx="144758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9367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2800" dirty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</a:rPr>
                        <m:t>⟶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sz="28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936792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331796" y="2712871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tângulo 25"/>
              <p:cNvSpPr/>
              <p:nvPr/>
            </p:nvSpPr>
            <p:spPr>
              <a:xfrm>
                <a:off x="3089245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tâ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245" y="1700213"/>
                <a:ext cx="2230995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tângulo 28"/>
          <p:cNvSpPr/>
          <p:nvPr/>
        </p:nvSpPr>
        <p:spPr bwMode="auto">
          <a:xfrm>
            <a:off x="3190342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1016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1342 -0.404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-202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-0.1776 -0.4152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89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Ela diz que: “negar (alguma coisa E outra)” é o mesmo que “(negar alguma coisa) OU (negar outra)”.</a:t>
            </a:r>
          </a:p>
          <a:p>
            <a:pPr>
              <a:spcBef>
                <a:spcPts val="1200"/>
              </a:spcBef>
              <a:buClr>
                <a:srgbClr val="FFCC66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1619672" y="2541201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⋀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≡¬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⋁¬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𝑞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541201"/>
                <a:ext cx="561662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092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5652120" y="2737398"/>
                <a:ext cx="13156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2400" dirty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⟶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737398"/>
                <a:ext cx="1315669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315" r="-1852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658040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270280" y="2714959"/>
                <a:ext cx="144743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2400" dirty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⟶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280" y="2714959"/>
                <a:ext cx="1447433" cy="83099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2992501" y="2695635"/>
                <a:ext cx="17206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2400" dirty="0">
                          <a:solidFill>
                            <a:schemeClr val="tx1"/>
                          </a:solidFill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⟶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501" y="2695635"/>
                <a:ext cx="1720669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ângulo 29"/>
              <p:cNvSpPr/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tâ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tângulo 36"/>
          <p:cNvSpPr/>
          <p:nvPr/>
        </p:nvSpPr>
        <p:spPr bwMode="auto">
          <a:xfrm>
            <a:off x="3165327" y="2649520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6476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27725 0.3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8</a:t>
            </a:r>
          </a:p>
          <a:p>
            <a:pPr>
              <a:spcBef>
                <a:spcPts val="1200"/>
              </a:spcBef>
              <a:buClr>
                <a:srgbClr val="FFCC66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no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lado esquerdo?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NÃO do lado esquerdo!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844" r="-10390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073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248592" y="2646848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" name="Elipse 1"/>
          <p:cNvSpPr/>
          <p:nvPr/>
        </p:nvSpPr>
        <p:spPr bwMode="auto">
          <a:xfrm>
            <a:off x="1316196" y="2596770"/>
            <a:ext cx="1273082" cy="764519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tângulo 24"/>
              <p:cNvSpPr/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tâ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tângulo 25"/>
          <p:cNvSpPr/>
          <p:nvPr/>
        </p:nvSpPr>
        <p:spPr bwMode="auto">
          <a:xfrm>
            <a:off x="3131991" y="2631817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9" name="Elipse 28"/>
          <p:cNvSpPr/>
          <p:nvPr/>
        </p:nvSpPr>
        <p:spPr bwMode="auto">
          <a:xfrm>
            <a:off x="3211507" y="2596770"/>
            <a:ext cx="1273082" cy="764519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6804249" y="2346544"/>
            <a:ext cx="23397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  <a:latin typeface="Segoe Print" pitchFamily="2" charset="0"/>
              </a:rPr>
              <a:t>O     pode ser qualquer expressão, mas uma vez definido que expressão ela será, tem que haver total consistência em toda a equação. Neste exemplo,     assume 2 possíveis valores, o que está incorreto.</a:t>
            </a:r>
            <a:endParaRPr lang="en-US" dirty="0">
              <a:solidFill>
                <a:srgbClr val="C00000"/>
              </a:solidFill>
              <a:latin typeface="Segoe Print" pitchFamily="2" charset="0"/>
            </a:endParaRPr>
          </a:p>
        </p:txBody>
      </p:sp>
      <p:sp>
        <p:nvSpPr>
          <p:cNvPr id="36" name="Retângulo 35"/>
          <p:cNvSpPr/>
          <p:nvPr/>
        </p:nvSpPr>
        <p:spPr bwMode="auto">
          <a:xfrm>
            <a:off x="7187236" y="2364109"/>
            <a:ext cx="325670" cy="269345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7" name="Retângulo 36"/>
          <p:cNvSpPr/>
          <p:nvPr/>
        </p:nvSpPr>
        <p:spPr bwMode="auto">
          <a:xfrm>
            <a:off x="8653430" y="4855061"/>
            <a:ext cx="325670" cy="269345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3427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0949 L -0.16198 -0.401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20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" grpId="0" animBg="1"/>
      <p:bldP spid="29" grpId="0" animBg="1"/>
      <p:bldP spid="30" grpId="0"/>
      <p:bldP spid="36" grpId="0" animBg="1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8 (pela direita)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SIM!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844" r="-10390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073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5202176" y="263109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719462" y="2660526"/>
            <a:ext cx="1854005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737886" y="2660526"/>
            <a:ext cx="2794554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tângulo 24"/>
              <p:cNvSpPr/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tâ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tângulo 25"/>
          <p:cNvSpPr/>
          <p:nvPr/>
        </p:nvSpPr>
        <p:spPr bwMode="auto">
          <a:xfrm>
            <a:off x="3131991" y="2631817"/>
            <a:ext cx="2052722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3024474" y="2660526"/>
                <a:ext cx="22309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q</m:t>
                          </m:r>
                          <m: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⋁</m:t>
                          </m:r>
                          <m:r>
                            <m:rPr>
                              <m:sty m:val="p"/>
                            </m:rP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p</m:t>
                          </m:r>
                        </m:e>
                      </m:d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  <m:d>
                        <m:dPr>
                          <m:ctrlP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t</m:t>
                          </m:r>
                          <m: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⟶</m:t>
                          </m:r>
                          <m:r>
                            <m:rPr>
                              <m:sty m:val="p"/>
                            </m:rP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474" y="2660526"/>
                <a:ext cx="2230995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ixaDeTexto 20"/>
              <p:cNvSpPr txBox="1"/>
              <p:nvPr/>
            </p:nvSpPr>
            <p:spPr>
              <a:xfrm>
                <a:off x="557474" y="2693542"/>
                <a:ext cx="21602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𝑞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⋁</m:t>
                          </m:r>
                          <m: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𝑝</m:t>
                          </m:r>
                        </m:e>
                      </m:d>
                      <m:r>
                        <a:rPr lang="pt-BR" sz="2400" i="1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  <m:d>
                        <m:dPr>
                          <m:ctrlPr>
                            <a:rPr lang="pt-BR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⟶</m:t>
                          </m:r>
                          <m: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US" sz="1400" i="1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74" y="2693542"/>
                <a:ext cx="2160239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005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31875 -0.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37" y="-200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0.30625 -0.391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958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0.29479 -0.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40" y="-2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8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276849" y="2649520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674394" y="2615465"/>
            <a:ext cx="1914884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797722" y="2658040"/>
            <a:ext cx="2014637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ângulo 29"/>
              <p:cNvSpPr/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⋀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tâ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474" y="1700213"/>
                <a:ext cx="2230995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tângulo 36"/>
          <p:cNvSpPr/>
          <p:nvPr/>
        </p:nvSpPr>
        <p:spPr bwMode="auto">
          <a:xfrm>
            <a:off x="3165327" y="2649520"/>
            <a:ext cx="2083554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3194368" y="2714959"/>
                <a:ext cx="21602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q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⋁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p</m:t>
                          </m:r>
                        </m:e>
                      </m:d>
                      <m:r>
                        <a:rPr lang="pt-BR" sz="24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  <m:d>
                        <m:dPr>
                          <m:ctrlPr>
                            <a:rPr lang="pt-BR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t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⟶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368" y="2714959"/>
                <a:ext cx="2160239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557474" y="2693542"/>
                <a:ext cx="21602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q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⋁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p</m:t>
                          </m:r>
                        </m:e>
                      </m:d>
                      <m:r>
                        <a:rPr lang="pt-BR" sz="24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  <m:d>
                        <m:dPr>
                          <m:ctrlPr>
                            <a:rPr lang="pt-BR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t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⟶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74" y="2693542"/>
                <a:ext cx="2160239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5652120" y="2719847"/>
                <a:ext cx="21602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400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q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⋁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p</m:t>
                          </m:r>
                        </m:e>
                      </m:d>
                      <m:r>
                        <a:rPr lang="pt-BR" sz="24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  <m:d>
                        <m:dPr>
                          <m:ctrlPr>
                            <a:rPr lang="pt-BR" sz="24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t</m:t>
                          </m:r>
                          <m:r>
                            <a:rPr lang="pt-BR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⟶</m:t>
                          </m:r>
                          <m:r>
                            <m:rPr>
                              <m:sty m:val="p"/>
                            </m:rPr>
                            <a:rPr lang="pt-BR" sz="24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k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719847"/>
                <a:ext cx="2160239" cy="461665"/>
              </a:xfrm>
              <a:prstGeom prst="rect">
                <a:avLst/>
              </a:prstGeom>
              <a:blipFill rotWithShape="1">
                <a:blip r:embed="rId15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9838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17431 0.4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2046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0.17934 0.409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58" y="2048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5185E-6 L 0.15868 0.396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4" y="1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NÃO!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382685" y="5331945"/>
            <a:ext cx="49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</a:t>
            </a:r>
            <a:endParaRPr lang="en-US" sz="4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844" r="-10390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6073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" name="Elipse 1"/>
          <p:cNvSpPr/>
          <p:nvPr/>
        </p:nvSpPr>
        <p:spPr bwMode="auto">
          <a:xfrm>
            <a:off x="528791" y="2789260"/>
            <a:ext cx="456894" cy="439892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1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389 -0.400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-200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-0.16198 -0.3895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1949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13733 -0.382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-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NÃO!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25</a:t>
            </a:fld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382685" y="5331945"/>
            <a:ext cx="49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</a:t>
            </a:r>
            <a:endParaRPr lang="en-US" sz="4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5844" r="-10390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073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" name="Elipse 1"/>
          <p:cNvSpPr/>
          <p:nvPr/>
        </p:nvSpPr>
        <p:spPr bwMode="auto">
          <a:xfrm>
            <a:off x="2689302" y="2745272"/>
            <a:ext cx="456894" cy="439892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/>
              <p:cNvSpPr/>
              <p:nvPr/>
            </p:nvSpPr>
            <p:spPr>
              <a:xfrm>
                <a:off x="3800846" y="5424319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3" name="Re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846" y="5424319"/>
                <a:ext cx="585417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53345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389 -0.400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-200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-0.16198 -0.3895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1949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13733 -0.382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-1912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15191 -0.3981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-1990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13663 -0.3965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0" y="-1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" grpId="0" animBg="1"/>
      <p:bldP spid="25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NÃO!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3934152" y="5345262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52" y="5345262"/>
                <a:ext cx="474981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822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pt-BR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𝑝</m:t>
                    </m:r>
                    <m:r>
                      <a:rPr lang="pt-BR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⋀</m:t>
                    </m:r>
                    <m:r>
                      <m:rPr>
                        <m:sty m:val="p"/>
                      </m:rPr>
                      <a:rPr lang="pt-BR" sz="2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q</m:t>
                    </m:r>
                    <m:r>
                      <a:rPr lang="pt-BR" sz="2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)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822469"/>
              </a:xfrm>
              <a:prstGeom prst="rect">
                <a:avLst/>
              </a:prstGeom>
              <a:blipFill rotWithShape="1">
                <a:blip r:embed="rId4"/>
                <a:stretch>
                  <a:fillRect l="-10390" r="-974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386263" y="5599733"/>
                <a:ext cx="21716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r>
                      <a:rPr lang="pt-BR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d>
                      <m:dPr>
                        <m:ctrlPr>
                          <a:rPr lang="pt-BR" sz="2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pt-BR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</m:d>
                    <m:r>
                      <a:rPr lang="pt-BR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6263" y="5599733"/>
                <a:ext cx="2171668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3090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3550412" y="5507401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412" y="5507401"/>
                <a:ext cx="58541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tângulo 25"/>
              <p:cNvSpPr/>
              <p:nvPr/>
            </p:nvSpPr>
            <p:spPr>
              <a:xfrm>
                <a:off x="6930726" y="2765147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6" name="Retâ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726" y="2765147"/>
                <a:ext cx="585417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lipse 28"/>
          <p:cNvSpPr/>
          <p:nvPr/>
        </p:nvSpPr>
        <p:spPr bwMode="auto">
          <a:xfrm>
            <a:off x="5089370" y="2921070"/>
            <a:ext cx="456894" cy="439892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8642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35885 -0.3939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34" y="-1969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33455 -0.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19" y="-20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36614 -0.398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1990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L 0.37118 -0.408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59" y="-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31" grpId="0"/>
      <p:bldP spid="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9: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9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NÃO!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27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3542656" y="5359821"/>
                <a:ext cx="30777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((</m:t>
                      </m:r>
                      <m:r>
                        <a:rPr lang="en-US" sz="4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4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t-BR" sz="4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𝑞</m:t>
                      </m:r>
                      <m:r>
                        <a:rPr lang="pt-BR" sz="4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)⋀</m:t>
                      </m:r>
                      <m:r>
                        <a:rPr lang="pt-BR" sz="4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r>
                        <a:rPr lang="pt-BR" sz="48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656" y="5359821"/>
                <a:ext cx="3077728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516650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3370577" y="2714959"/>
            <a:ext cx="1536311" cy="93006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1890132" y="2703850"/>
                <a:ext cx="72808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132" y="2703850"/>
                <a:ext cx="728083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940152" y="2733959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tângulo 24"/>
              <p:cNvSpPr/>
              <p:nvPr/>
            </p:nvSpPr>
            <p:spPr>
              <a:xfrm>
                <a:off x="2260008" y="2762112"/>
                <a:ext cx="126669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  </m:t>
                      </m:r>
                      <m:r>
                        <a:rPr lang="en-US" sz="4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Retâ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008" y="2762112"/>
                <a:ext cx="1266692" cy="76944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tângulo 29"/>
              <p:cNvSpPr/>
              <p:nvPr/>
            </p:nvSpPr>
            <p:spPr>
              <a:xfrm>
                <a:off x="2714514" y="1486227"/>
                <a:ext cx="263251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 ≡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tâ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514" y="1486227"/>
                <a:ext cx="2632516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ixaDeTexto 35"/>
              <p:cNvSpPr txBox="1"/>
              <p:nvPr/>
            </p:nvSpPr>
            <p:spPr>
              <a:xfrm>
                <a:off x="2944675" y="5336131"/>
                <a:ext cx="6639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CaixaDe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75" y="5336131"/>
                <a:ext cx="663916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tângulo 36"/>
              <p:cNvSpPr/>
              <p:nvPr/>
            </p:nvSpPr>
            <p:spPr>
              <a:xfrm>
                <a:off x="4751995" y="2714959"/>
                <a:ext cx="59503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Retângulo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95" y="2714959"/>
                <a:ext cx="595035" cy="76944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Elipse 1"/>
          <p:cNvSpPr/>
          <p:nvPr/>
        </p:nvSpPr>
        <p:spPr bwMode="auto">
          <a:xfrm>
            <a:off x="2618215" y="2904410"/>
            <a:ext cx="326460" cy="606900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aixaDeTexto 40"/>
              <p:cNvSpPr txBox="1"/>
              <p:nvPr/>
            </p:nvSpPr>
            <p:spPr>
              <a:xfrm>
                <a:off x="6335936" y="867476"/>
                <a:ext cx="2339752" cy="5170646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>
                    <a:solidFill>
                      <a:srgbClr val="C00000"/>
                    </a:solidFill>
                    <a:latin typeface="Segoe Print" pitchFamily="2" charset="0"/>
                  </a:rPr>
                  <a:t>A dupla negação deve ser aplicada quando a mesma expressão está sendo negada duas vezes. No caso deste exemplo, há uma negação de </a:t>
                </a:r>
                <a14:m>
                  <m:oMath xmlns:m="http://schemas.openxmlformats.org/officeDocument/2006/math"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𝑞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)⋀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𝑟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, mas a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segunda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negação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é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apenas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 smtClean="0">
                    <a:solidFill>
                      <a:srgbClr val="C00000"/>
                    </a:solidFill>
                    <a:latin typeface="Segoe Print" pitchFamily="2" charset="0"/>
                  </a:rPr>
                  <a:t>em</a:t>
                </a:r>
                <a:r>
                  <a:rPr lang="en-US" dirty="0" smtClean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 smtClean="0">
                    <a:solidFill>
                      <a:srgbClr val="C00000"/>
                    </a:solidFill>
                    <a:latin typeface="Segoe Print" pitchFamily="2" charset="0"/>
                  </a:rPr>
                  <a:t>cima</a:t>
                </a:r>
                <a:r>
                  <a:rPr lang="en-US" dirty="0" smtClean="0">
                    <a:solidFill>
                      <a:srgbClr val="C00000"/>
                    </a:solidFill>
                    <a:latin typeface="Segoe Print" pitchFamily="2" charset="0"/>
                  </a:rPr>
                  <a:t> de 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q. A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equação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9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poderia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ser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aplicada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em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¬¬</m:t>
                    </m:r>
                    <m:d>
                      <m:dPr>
                        <m:ctrlP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⋀</m:t>
                        </m:r>
                        <m: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d>
                    <m:r>
                      <a:rPr lang="pt-BR">
                        <a:solidFill>
                          <a:srgbClr val="C00000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mas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nunca</a:t>
                </a:r>
                <a:r>
                  <a:rPr lang="en-US" dirty="0">
                    <a:solidFill>
                      <a:srgbClr val="C00000"/>
                    </a:solidFill>
                    <a:latin typeface="Segoe Print" pitchFamily="2" charset="0"/>
                  </a:rPr>
                  <a:t> </a:t>
                </a:r>
                <a:r>
                  <a:rPr lang="en-US" dirty="0" err="1">
                    <a:solidFill>
                      <a:srgbClr val="C00000"/>
                    </a:solidFill>
                    <a:latin typeface="Segoe Print" pitchFamily="2" charset="0"/>
                  </a:rPr>
                  <a:t>em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¬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𝑞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⋀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𝑟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pt-BR" dirty="0" smtClean="0">
                    <a:solidFill>
                      <a:srgbClr val="C00000"/>
                    </a:solidFill>
                    <a:latin typeface="Segoe Print" pitchFamily="2" charset="0"/>
                  </a:rPr>
                  <a:t>.</a:t>
                </a:r>
                <a:endParaRPr lang="en-US" dirty="0">
                  <a:solidFill>
                    <a:srgbClr val="C00000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41" name="CaixaDeTexto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936" y="867476"/>
                <a:ext cx="2339752" cy="5170646"/>
              </a:xfrm>
              <a:prstGeom prst="rect">
                <a:avLst/>
              </a:prstGeom>
              <a:blipFill rotWithShape="1">
                <a:blip r:embed="rId9"/>
                <a:stretch>
                  <a:fillRect l="-2083" t="-589" r="-5729" b="-9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81410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-0.14236 -0.3840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18" y="-1921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11024 -0.382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-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2" grpId="0" animBg="1"/>
      <p:bldP spid="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47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47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SIM!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28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213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213393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5202176" y="263109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=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3491880" y="2561274"/>
            <a:ext cx="1087544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}=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pt-B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tângulo 23"/>
          <p:cNvSpPr/>
          <p:nvPr/>
        </p:nvSpPr>
        <p:spPr bwMode="auto">
          <a:xfrm>
            <a:off x="5737886" y="2468513"/>
            <a:ext cx="1087544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ixaDeTexto 26"/>
              <p:cNvSpPr txBox="1"/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            }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CaixaDe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ixaDeTexto 27"/>
              <p:cNvSpPr txBox="1"/>
              <p:nvPr/>
            </p:nvSpPr>
            <p:spPr>
              <a:xfrm>
                <a:off x="4645096" y="5510433"/>
                <a:ext cx="82493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   }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CaixaDe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096" y="5510433"/>
                <a:ext cx="824935" cy="646331"/>
              </a:xfrm>
              <a:prstGeom prst="rect">
                <a:avLst/>
              </a:prstGeom>
              <a:blipFill rotWithShape="1">
                <a:blip r:embed="rId6"/>
                <a:stretch>
                  <a:fillRect r="-2740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28678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-0.13264 -0.413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32" y="-206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09254 -0.413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-2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47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29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}=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pt-B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ixaDeTexto 17"/>
          <p:cNvSpPr txBox="1"/>
          <p:nvPr/>
        </p:nvSpPr>
        <p:spPr>
          <a:xfrm>
            <a:off x="5202176" y="263109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=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 bwMode="auto">
          <a:xfrm>
            <a:off x="3491880" y="2561274"/>
            <a:ext cx="1087544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0" name="Retângulo 19"/>
          <p:cNvSpPr/>
          <p:nvPr/>
        </p:nvSpPr>
        <p:spPr bwMode="auto">
          <a:xfrm>
            <a:off x="5737886" y="2468513"/>
            <a:ext cx="1087544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ixaDeTexto 20"/>
              <p:cNvSpPr txBox="1"/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    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      }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/>
              <p:cNvSpPr txBox="1"/>
              <p:nvPr/>
            </p:nvSpPr>
            <p:spPr>
              <a:xfrm>
                <a:off x="5863994" y="2564904"/>
                <a:ext cx="6886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994" y="2564904"/>
                <a:ext cx="688603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28466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17899 0.351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Text Box 2"/>
              <p:cNvSpPr txBox="1">
                <a:spLocks noChangeArrowheads="1"/>
              </p:cNvSpPr>
              <p:nvPr/>
            </p:nvSpPr>
            <p:spPr bwMode="auto">
              <a:xfrm>
                <a:off x="757238" y="1700213"/>
                <a:ext cx="7918450" cy="8646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Equação 16: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Onde se vê</a:t>
                </a:r>
                <a:r>
                  <a:rPr lang="pt-BR" sz="2400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𝑝</m:t>
                    </m:r>
                  </m:oMath>
                </a14:m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 e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𝑞</m:t>
                    </m:r>
                  </m:oMath>
                </a14:m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, leia-se “qualquer proposição”. 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Ou seja, vamos enxergá-la como sendo: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onde       e     significam qualquer proposição. </a:t>
                </a:r>
              </a:p>
              <a:p>
                <a:pPr>
                  <a:spcBef>
                    <a:spcPts val="1200"/>
                  </a:spcBef>
                  <a:buClr>
                    <a:srgbClr val="FFCC66"/>
                  </a:buClr>
                  <a:buSzPct val="8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en-GB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7238" y="1700213"/>
                <a:ext cx="7918450" cy="864691"/>
              </a:xfrm>
              <a:prstGeom prst="rect">
                <a:avLst/>
              </a:prstGeom>
              <a:blipFill rotWithShape="1">
                <a:blip r:embed="rId3"/>
                <a:stretch>
                  <a:fillRect l="-539" t="-4930" b="-44859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1619672" y="2541201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⋀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≡¬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⋁¬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𝑞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541201"/>
                <a:ext cx="5616624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1577951" y="4869160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      ⋀      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≡¬        ⋁¬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951" y="4869160"/>
                <a:ext cx="561662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tângulo 5"/>
          <p:cNvSpPr/>
          <p:nvPr/>
        </p:nvSpPr>
        <p:spPr bwMode="auto">
          <a:xfrm>
            <a:off x="2555776" y="4963579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8" name="Triângulo isósceles 7"/>
          <p:cNvSpPr/>
          <p:nvPr/>
        </p:nvSpPr>
        <p:spPr bwMode="auto">
          <a:xfrm>
            <a:off x="3635896" y="4947813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5436096" y="4963579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1" name="Triângulo isósceles 10"/>
          <p:cNvSpPr/>
          <p:nvPr/>
        </p:nvSpPr>
        <p:spPr bwMode="auto">
          <a:xfrm>
            <a:off x="6921686" y="4947813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978907" y="5972399"/>
            <a:ext cx="287834" cy="220863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3" name="Triângulo isósceles 12"/>
          <p:cNvSpPr/>
          <p:nvPr/>
        </p:nvSpPr>
        <p:spPr bwMode="auto">
          <a:xfrm>
            <a:off x="2722110" y="5964516"/>
            <a:ext cx="272889" cy="22874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690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47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47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SIM!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30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5" y="5510433"/>
                <a:ext cx="37793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pt-BR" sz="36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}</m:t>
                      </m:r>
                    </m:oMath>
                  </m:oMathPara>
                </a14:m>
                <a:endParaRPr lang="en-US" sz="36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5" y="5510433"/>
                <a:ext cx="3779321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5202176" y="263109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=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3233742" y="2564904"/>
            <a:ext cx="1482721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}=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pt-B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tângulo 23"/>
          <p:cNvSpPr/>
          <p:nvPr/>
        </p:nvSpPr>
        <p:spPr bwMode="auto">
          <a:xfrm>
            <a:off x="5737886" y="2468513"/>
            <a:ext cx="1087544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ixaDeTexto 26"/>
              <p:cNvSpPr txBox="1"/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              }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CaixaDe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7970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-0.15955 -0.413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-2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</a:t>
            </a:r>
            <a:r>
              <a:rPr lang="pt-BR" sz="3600" dirty="0" smtClean="0">
                <a:solidFill>
                  <a:srgbClr val="000000"/>
                </a:solidFill>
                <a:latin typeface="Arial" charset="0"/>
              </a:rPr>
              <a:t>47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</a:rPr>
              <a:t>Agora 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que temos um </a:t>
            </a:r>
            <a:r>
              <a:rPr lang="pt-BR" sz="2400" u="sng" dirty="0">
                <a:solidFill>
                  <a:schemeClr val="tx1"/>
                </a:solidFill>
                <a:latin typeface="Arial" charset="0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</a:rPr>
              <a:t> 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31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}=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pt-B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824" y="1673417"/>
                <a:ext cx="3290773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ixaDeTexto 17"/>
          <p:cNvSpPr txBox="1"/>
          <p:nvPr/>
        </p:nvSpPr>
        <p:spPr>
          <a:xfrm>
            <a:off x="5202176" y="263109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=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 bwMode="auto">
          <a:xfrm>
            <a:off x="3261823" y="2561274"/>
            <a:ext cx="1454639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0" name="Retângulo 19"/>
          <p:cNvSpPr/>
          <p:nvPr/>
        </p:nvSpPr>
        <p:spPr bwMode="auto">
          <a:xfrm>
            <a:off x="5737886" y="2522366"/>
            <a:ext cx="1642426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ixaDeTexto 20"/>
              <p:cNvSpPr txBox="1"/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∪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}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/>
              <p:cNvSpPr txBox="1"/>
              <p:nvPr/>
            </p:nvSpPr>
            <p:spPr>
              <a:xfrm>
                <a:off x="5863994" y="2564904"/>
                <a:ext cx="15163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3600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A</a:t>
                </a:r>
                <a14:m>
                  <m:oMath xmlns:m="http://schemas.openxmlformats.org/officeDocument/2006/math">
                    <m:r>
                      <a:rPr lang="pt-BR" sz="36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pt-BR" sz="36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∪</m:t>
                    </m:r>
                    <m:r>
                      <a:rPr lang="pt-BR" sz="36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sz="3600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994" y="2564904"/>
                <a:ext cx="1516318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12450" t="-14151" b="-349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2810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17899 0.351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47: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47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b="1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NÃO!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32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3542656" y="5359821"/>
                <a:ext cx="30777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656" y="5359821"/>
                <a:ext cx="3077728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516650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38" name="Retângulo 37"/>
          <p:cNvSpPr/>
          <p:nvPr/>
        </p:nvSpPr>
        <p:spPr bwMode="auto">
          <a:xfrm>
            <a:off x="5940152" y="2733959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" name="Elipse 1"/>
          <p:cNvSpPr/>
          <p:nvPr/>
        </p:nvSpPr>
        <p:spPr bwMode="auto">
          <a:xfrm>
            <a:off x="1763687" y="2553262"/>
            <a:ext cx="923691" cy="830997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3045163" y="1644103"/>
                <a:ext cx="329077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}=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pt-B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163" y="1644103"/>
                <a:ext cx="3290773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tângulo 16"/>
          <p:cNvSpPr/>
          <p:nvPr/>
        </p:nvSpPr>
        <p:spPr bwMode="auto">
          <a:xfrm>
            <a:off x="3560988" y="2536949"/>
            <a:ext cx="960185" cy="83462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 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pt-BR" sz="36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            }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259" y="2631098"/>
                <a:ext cx="362608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Elipse 19"/>
          <p:cNvSpPr/>
          <p:nvPr/>
        </p:nvSpPr>
        <p:spPr bwMode="auto">
          <a:xfrm>
            <a:off x="4677357" y="2562713"/>
            <a:ext cx="390580" cy="830997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aixaDeTexto 20"/>
              <p:cNvSpPr txBox="1"/>
              <p:nvPr/>
            </p:nvSpPr>
            <p:spPr>
              <a:xfrm>
                <a:off x="6354268" y="3501007"/>
                <a:ext cx="2339752" cy="2585323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BR" dirty="0" smtClean="0">
                    <a:solidFill>
                      <a:srgbClr val="C00000"/>
                    </a:solidFill>
                    <a:latin typeface="Segoe Print" pitchFamily="2" charset="0"/>
                  </a:rPr>
                  <a:t>A expressão </a:t>
                </a:r>
                <a14:m>
                  <m:oMath xmlns:m="http://schemas.openxmlformats.org/officeDocument/2006/math"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pt-BR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pt-BR" dirty="0" smtClean="0">
                    <a:solidFill>
                      <a:srgbClr val="C00000"/>
                    </a:solidFill>
                    <a:latin typeface="Segoe Print" pitchFamily="2" charset="0"/>
                  </a:rPr>
                  <a:t>é uma proposição. A equação 47 pede um conjunto.</a:t>
                </a:r>
              </a:p>
              <a:p>
                <a:endParaRPr lang="pt-BR" dirty="0">
                  <a:solidFill>
                    <a:srgbClr val="C00000"/>
                  </a:solidFill>
                  <a:latin typeface="Segoe Print" pitchFamily="2" charset="0"/>
                </a:endParaRPr>
              </a:p>
              <a:p>
                <a:r>
                  <a:rPr lang="pt-BR" dirty="0" smtClean="0">
                    <a:solidFill>
                      <a:srgbClr val="C00000"/>
                    </a:solidFill>
                    <a:latin typeface="Segoe Print" pitchFamily="2" charset="0"/>
                  </a:rPr>
                  <a:t>Não podemos transformar uma proposição em conjunto.</a:t>
                </a:r>
                <a:endParaRPr lang="en-US" dirty="0">
                  <a:solidFill>
                    <a:srgbClr val="C00000"/>
                  </a:solidFill>
                  <a:latin typeface="Segoe Print" pitchFamily="2" charset="0"/>
                </a:endParaRPr>
              </a:p>
            </p:txBody>
          </p:sp>
        </mc:Choice>
        <mc:Fallback xmlns="">
          <p:sp>
            <p:nvSpPr>
              <p:cNvPr id="21" name="CaixaDeTexto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268" y="3501007"/>
                <a:ext cx="2339752" cy="2585323"/>
              </a:xfrm>
              <a:prstGeom prst="rect">
                <a:avLst/>
              </a:prstGeom>
              <a:blipFill rotWithShape="1">
                <a:blip r:embed="rId6"/>
                <a:stretch>
                  <a:fillRect l="-2083" t="-708" r="-3125" b="-28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2540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-0.18177 -0.4020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97" y="-2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20" grpId="0" animBg="1"/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Podemos aplicar as leis da lógica a qualquer </a:t>
            </a:r>
            <a:r>
              <a:rPr lang="pt-BR" sz="2400" i="1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trecho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de uma expressão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Por exemplo, podemos aplicar a Equação 16 (De Morgan) aos trechos em </a:t>
            </a:r>
            <a:r>
              <a:rPr lang="pt-BR" sz="2400" dirty="0" smtClean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vermelho</a:t>
            </a:r>
          </a:p>
          <a:p>
            <a:pPr marL="1084263" lvl="1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33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1834453" y="3501008"/>
                <a:ext cx="5689875" cy="8309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d>
                        <m:dPr>
                          <m:ctrlPr>
                            <a:rPr lang="pt-BR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240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¬</m:t>
                          </m:r>
                          <m:d>
                            <m:dPr>
                              <m:ctrlPr>
                                <a:rPr lang="pt-BR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pt-BR" sz="24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  <m:r>
                                <a:rPr lang="pt-BR" sz="240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⋀</m:t>
                              </m:r>
                              <m:r>
                                <a:rPr lang="pt-BR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</m:d>
                          <m:r>
                            <a:rPr lang="pt-BR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⋀</m:t>
                          </m:r>
                          <m:r>
                            <a:rPr lang="pt-BR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pt-BR" sz="2400" b="0" i="1" dirty="0" smtClean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pt-BR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𝑞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⋁</m:t>
                    </m:r>
                    <m:d>
                      <m:dPr>
                        <m:ctrlPr>
                          <a:rPr lang="pt-BR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¬</m:t>
                        </m:r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⋁¬</m:t>
                        </m:r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)⋀</m:t>
                        </m:r>
                        <m:r>
                          <a:rPr lang="pt-BR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	[16]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453" y="3501008"/>
                <a:ext cx="5689875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214" b="-1366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ixaDeTexto 25"/>
              <p:cNvSpPr txBox="1"/>
              <p:nvPr/>
            </p:nvSpPr>
            <p:spPr>
              <a:xfrm>
                <a:off x="1776388" y="5013175"/>
                <a:ext cx="5747940" cy="8309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⋁</m:t>
                    </m:r>
                    <m:d>
                      <m:dPr>
                        <m:ctrlPr>
                          <a:rPr lang="pt-BR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t-BR" sz="240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¬</m:t>
                        </m:r>
                        <m:d>
                          <m:dPr>
                            <m:ctrlP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pt-BR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𝑝</m:t>
                            </m:r>
                            <m:r>
                              <a:rPr lang="pt-BR" sz="240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⋀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𝑟</m:t>
                            </m:r>
                            <m:r>
                              <a:rPr lang="pt-BR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⋀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pt-BR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⋁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d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pt-BR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⋀</m:t>
                        </m:r>
                        <m:r>
                          <a:rPr lang="pt-BR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pt-BR" sz="2400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:endParaRPr lang="pt-BR" sz="2400" i="1" dirty="0" smtClean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≡</m:t>
                    </m:r>
                    <m:r>
                      <a:rPr lang="pt-BR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⋁</m:t>
                    </m:r>
                    <m:d>
                      <m:dPr>
                        <m:ctrlPr>
                          <a:rPr lang="pt-BR" sz="2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(¬</m:t>
                        </m:r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⋁¬(</m:t>
                        </m:r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⋀</m:t>
                        </m:r>
                        <m:d>
                          <m:dPr>
                            <m:ctrlP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pt-BR" sz="2400" i="1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⋁</m:t>
                            </m:r>
                            <m:r>
                              <a:rPr lang="pt-BR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pt-BR" sz="24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pt-BR" sz="2400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pt-BR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⋀</m:t>
                        </m:r>
                        <m:r>
                          <a:rPr lang="pt-BR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	[16]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388" y="5013175"/>
                <a:ext cx="5747940" cy="830997"/>
              </a:xfrm>
              <a:prstGeom prst="rect">
                <a:avLst/>
              </a:prstGeom>
              <a:blipFill rotWithShape="1">
                <a:blip r:embed="rId4"/>
                <a:stretch>
                  <a:fillRect b="-1366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3645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aplicar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leis da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lógica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3560812"/>
            <a:ext cx="6400800" cy="1752600"/>
          </a:xfrm>
        </p:spPr>
        <p:txBody>
          <a:bodyPr/>
          <a:lstStyle/>
          <a:p>
            <a:r>
              <a:rPr lang="pt-BR" dirty="0" smtClean="0"/>
              <a:t>Matemática Discreta</a:t>
            </a:r>
          </a:p>
        </p:txBody>
      </p:sp>
    </p:spTree>
    <p:extLst>
      <p:ext uri="{BB962C8B-B14F-4D97-AF65-F5344CB8AC3E}">
        <p14:creationId xmlns:p14="http://schemas.microsoft.com/office/powerpoint/2010/main" val="19194457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Text Box 2"/>
              <p:cNvSpPr txBox="1">
                <a:spLocks noChangeArrowheads="1"/>
              </p:cNvSpPr>
              <p:nvPr/>
            </p:nvSpPr>
            <p:spPr bwMode="auto">
              <a:xfrm>
                <a:off x="757238" y="1700213"/>
                <a:ext cx="7918450" cy="8646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Equação 16: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     e      são como lacunas a serem preenchidas.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E quanto aos símbolos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¬</m:t>
                    </m:r>
                  </m:oMath>
                </a14:m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⋀</m:t>
                    </m:r>
                  </m:oMath>
                </a14:m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⋁</m:t>
                    </m:r>
                  </m:oMath>
                </a14:m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,  (, e ) ? 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Estes símbolos devem aparecer OBRIGATORIAMENTE!</a:t>
                </a: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 smtClean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>
                    <a:srgbClr val="FFCC66"/>
                  </a:buClr>
                  <a:buSzPct val="80000"/>
                  <a:buFont typeface="Wingdings" charset="2"/>
                  <a:buChar char="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  <a:p>
                <a:pPr>
                  <a:spcBef>
                    <a:spcPts val="1200"/>
                  </a:spcBef>
                  <a:buClr>
                    <a:srgbClr val="FFCC66"/>
                  </a:buClr>
                  <a:buSzPct val="8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pt-BR" sz="2400" dirty="0" smtClean="0">
                    <a:solidFill>
                      <a:srgbClr val="000000"/>
                    </a:solidFill>
                    <a:latin typeface="Arial" charset="0"/>
                    <a:ea typeface="+mn-ea"/>
                    <a:cs typeface="+mn-cs"/>
                  </a:rPr>
                  <a:t> </a:t>
                </a:r>
              </a:p>
              <a:p>
                <a:pPr>
                  <a:spcBef>
                    <a:spcPts val="1200"/>
                  </a:spcBef>
                  <a:buClr>
                    <a:srgbClr val="FFCC66"/>
                  </a:buClr>
                  <a:buSzPct val="8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pt-BR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+mn-cs"/>
                </a:endParaRPr>
              </a:p>
              <a:p>
                <a:pPr marL="341313" indent="-341313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lang="en-GB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22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7238" y="1700213"/>
                <a:ext cx="7918450" cy="864691"/>
              </a:xfrm>
              <a:prstGeom prst="rect">
                <a:avLst/>
              </a:prstGeom>
              <a:blipFill rotWithShape="1">
                <a:blip r:embed="rId3"/>
                <a:stretch>
                  <a:fillRect l="-539" t="-4930" b="-43098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1577950" y="2564904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      ⋀      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≡¬        ⋁¬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950" y="2564904"/>
                <a:ext cx="5616624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tângulo 5"/>
          <p:cNvSpPr/>
          <p:nvPr/>
        </p:nvSpPr>
        <p:spPr bwMode="auto">
          <a:xfrm>
            <a:off x="255577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8" name="Triângulo isósceles 7"/>
          <p:cNvSpPr/>
          <p:nvPr/>
        </p:nvSpPr>
        <p:spPr bwMode="auto">
          <a:xfrm>
            <a:off x="363589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543609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1" name="Triângulo isósceles 10"/>
          <p:cNvSpPr/>
          <p:nvPr/>
        </p:nvSpPr>
        <p:spPr bwMode="auto">
          <a:xfrm>
            <a:off x="692168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242764" y="3883538"/>
            <a:ext cx="287834" cy="220863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3" name="Triângulo isósceles 12"/>
          <p:cNvSpPr/>
          <p:nvPr/>
        </p:nvSpPr>
        <p:spPr bwMode="auto">
          <a:xfrm>
            <a:off x="1916834" y="3859214"/>
            <a:ext cx="272889" cy="228746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1577950" y="2564904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      ⋀      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≡¬        ⋁¬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950" y="2564904"/>
                <a:ext cx="561662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tângulo 5"/>
          <p:cNvSpPr/>
          <p:nvPr/>
        </p:nvSpPr>
        <p:spPr bwMode="auto">
          <a:xfrm>
            <a:off x="255577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8" name="Triângulo isósceles 7"/>
          <p:cNvSpPr/>
          <p:nvPr/>
        </p:nvSpPr>
        <p:spPr bwMode="auto">
          <a:xfrm>
            <a:off x="363589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543609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1" name="Triângulo isósceles 10"/>
          <p:cNvSpPr/>
          <p:nvPr/>
        </p:nvSpPr>
        <p:spPr bwMode="auto">
          <a:xfrm>
            <a:off x="692168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2944891" y="5301208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891" y="5301208"/>
                <a:ext cx="47498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ixaDeTexto 15"/>
          <p:cNvSpPr txBox="1"/>
          <p:nvPr/>
        </p:nvSpPr>
        <p:spPr>
          <a:xfrm>
            <a:off x="3389857" y="5301208"/>
            <a:ext cx="49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</a:t>
            </a:r>
            <a:endParaRPr lang="en-US" sz="4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3687821" y="5313343"/>
                <a:ext cx="3882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𝑟</m:t>
                      </m:r>
                    </m:oMath>
                  </m:oMathPara>
                </a14:m>
                <a:endParaRPr lang="en-US" sz="4000" i="1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821" y="5313343"/>
                <a:ext cx="388224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4026221" y="5313343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221" y="5313343"/>
                <a:ext cx="720081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2000" y="5317337"/>
                <a:ext cx="57245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𝑠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17337"/>
                <a:ext cx="572454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4858227" y="5317337"/>
                <a:ext cx="6461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227" y="5317337"/>
                <a:ext cx="646124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4175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-0.12327 -0.40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63" y="-2009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-0.12934 -0.4085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6" y="-204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11354 -0.4104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77" y="-2053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10573 -0.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-200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10365 -0.406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91" y="-2032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85185E-6 L -0.09062 -0.4085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-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Agora que temos um </a:t>
            </a:r>
            <a:r>
              <a:rPr lang="pt-BR" sz="2400" u="sng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aixaDeTexto 28"/>
              <p:cNvSpPr txBox="1"/>
              <p:nvPr/>
            </p:nvSpPr>
            <p:spPr>
              <a:xfrm>
                <a:off x="1577950" y="2564904"/>
                <a:ext cx="32820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¬</m:t>
                    </m:r>
                    <m:d>
                      <m:dPr>
                        <m:ctrlPr>
                          <a:rPr lang="pt-BR" sz="3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pt-BR" sz="3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 </m:t>
                        </m:r>
                        <m:r>
                          <a:rPr lang="pt-BR" sz="3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pt-BR" sz="3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  ⋀   </m:t>
                        </m:r>
                        <m:r>
                          <a:rPr lang="pt-BR" sz="3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pt-BR" sz="36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  </m:t>
                        </m:r>
                      </m:e>
                    </m:d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</a:rPr>
                  <a:t> ≡</a:t>
                </a:r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CaixaDe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950" y="2564904"/>
                <a:ext cx="3282082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15094" r="-4089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tângulo 29"/>
          <p:cNvSpPr/>
          <p:nvPr/>
        </p:nvSpPr>
        <p:spPr bwMode="auto">
          <a:xfrm>
            <a:off x="2281383" y="2693832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1" name="Triângulo isósceles 30"/>
          <p:cNvSpPr/>
          <p:nvPr/>
        </p:nvSpPr>
        <p:spPr bwMode="auto">
          <a:xfrm>
            <a:off x="3320584" y="2643557"/>
            <a:ext cx="652326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2" name="Retângulo 31"/>
          <p:cNvSpPr/>
          <p:nvPr/>
        </p:nvSpPr>
        <p:spPr bwMode="auto">
          <a:xfrm>
            <a:off x="543609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3" name="Triângulo isósceles 32"/>
          <p:cNvSpPr/>
          <p:nvPr/>
        </p:nvSpPr>
        <p:spPr bwMode="auto">
          <a:xfrm>
            <a:off x="692168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ângulo 8"/>
              <p:cNvSpPr/>
              <p:nvPr/>
            </p:nvSpPr>
            <p:spPr>
              <a:xfrm>
                <a:off x="4795730" y="2489227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tâ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730" y="2489227"/>
                <a:ext cx="673582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6324242" y="2489227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242" y="2489227"/>
                <a:ext cx="673582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ângulo 12"/>
              <p:cNvSpPr/>
              <p:nvPr/>
            </p:nvSpPr>
            <p:spPr>
              <a:xfrm>
                <a:off x="5453084" y="2549136"/>
                <a:ext cx="55867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tâ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084" y="2549136"/>
                <a:ext cx="558679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ângulo 13"/>
              <p:cNvSpPr/>
              <p:nvPr/>
            </p:nvSpPr>
            <p:spPr>
              <a:xfrm>
                <a:off x="6921593" y="2545871"/>
                <a:ext cx="55162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tâ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593" y="2545871"/>
                <a:ext cx="551625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6077316" y="2579915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316" y="2579915"/>
                <a:ext cx="585417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0169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-0.21875 0.384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38" y="191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24479 0.3756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40" y="187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 L -0.25174 0.375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7" y="1875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L -0.23628 0.3840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1919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-0.25573 0.375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95" y="18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4" grpId="0"/>
      <p:bldP spid="1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1577950" y="2564904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  <m:d>
                        <m:dPr>
                          <m:ctrlP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36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        ⋀       </m:t>
                          </m:r>
                        </m:e>
                      </m:d>
                      <m:r>
                        <a:rPr lang="pt-BR" sz="36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≡¬        ⋁¬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950" y="2564904"/>
                <a:ext cx="5616624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tângulo 5"/>
          <p:cNvSpPr/>
          <p:nvPr/>
        </p:nvSpPr>
        <p:spPr bwMode="auto">
          <a:xfrm>
            <a:off x="255577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8" name="Triângulo isósceles 7"/>
          <p:cNvSpPr/>
          <p:nvPr/>
        </p:nvSpPr>
        <p:spPr bwMode="auto">
          <a:xfrm>
            <a:off x="363589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543609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11" name="Triângulo isósceles 10"/>
          <p:cNvSpPr/>
          <p:nvPr/>
        </p:nvSpPr>
        <p:spPr bwMode="auto">
          <a:xfrm>
            <a:off x="6921685" y="2643557"/>
            <a:ext cx="545777" cy="457492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2944891" y="5301208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891" y="5301208"/>
                <a:ext cx="474981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3419872" y="5345602"/>
                <a:ext cx="3882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1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𝑡</m:t>
                      </m:r>
                    </m:oMath>
                  </m:oMathPara>
                </a14:m>
                <a:endParaRPr lang="en-US" sz="4000" i="1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345602"/>
                <a:ext cx="388224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737124" y="5376379"/>
                <a:ext cx="57245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1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𝑘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124" y="5376379"/>
                <a:ext cx="572454" cy="7078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3783284" y="5407157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284" y="5407157"/>
                <a:ext cx="636713" cy="6463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ixaDeTexto 21"/>
              <p:cNvSpPr txBox="1"/>
              <p:nvPr/>
            </p:nvSpPr>
            <p:spPr>
              <a:xfrm>
                <a:off x="4338648" y="5331853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648" y="5331853"/>
                <a:ext cx="474981" cy="7078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4084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21753 -0.3993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68" y="-1997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2309 -0.415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207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0.24201 -0.409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1" y="-2046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22309 -0.408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46" y="-2044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24844 -0.419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13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Agora que temos um </a:t>
            </a:r>
            <a:r>
              <a:rPr lang="pt-BR" sz="2400" u="sng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casamento de padrão</a:t>
            </a:r>
            <a:r>
              <a:rPr lang="pt-BR" sz="2400" dirty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perfeito, qual seria o resultado da transformação?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4324322" y="2557020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0" name="Retângulo 29"/>
          <p:cNvSpPr/>
          <p:nvPr/>
        </p:nvSpPr>
        <p:spPr bwMode="auto">
          <a:xfrm>
            <a:off x="2161227" y="2693832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1" name="Triângulo isósceles 30"/>
          <p:cNvSpPr/>
          <p:nvPr/>
        </p:nvSpPr>
        <p:spPr bwMode="auto">
          <a:xfrm>
            <a:off x="3225991" y="2557020"/>
            <a:ext cx="786956" cy="544029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2" name="Retângulo 31"/>
          <p:cNvSpPr/>
          <p:nvPr/>
        </p:nvSpPr>
        <p:spPr bwMode="auto">
          <a:xfrm>
            <a:off x="5436095" y="2659323"/>
            <a:ext cx="575668" cy="441726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3" name="Triângulo isósceles 32"/>
          <p:cNvSpPr/>
          <p:nvPr/>
        </p:nvSpPr>
        <p:spPr bwMode="auto">
          <a:xfrm>
            <a:off x="6921685" y="2569779"/>
            <a:ext cx="645763" cy="531270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ângulo 8"/>
              <p:cNvSpPr/>
              <p:nvPr/>
            </p:nvSpPr>
            <p:spPr>
              <a:xfrm>
                <a:off x="4795730" y="2489227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tâ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730" y="2489227"/>
                <a:ext cx="673582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6324242" y="2489227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242" y="2489227"/>
                <a:ext cx="673582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ângulo 12"/>
              <p:cNvSpPr/>
              <p:nvPr/>
            </p:nvSpPr>
            <p:spPr>
              <a:xfrm>
                <a:off x="5453084" y="2549136"/>
                <a:ext cx="52296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tâ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084" y="2549136"/>
                <a:ext cx="52296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ângulo 13"/>
              <p:cNvSpPr/>
              <p:nvPr/>
            </p:nvSpPr>
            <p:spPr>
              <a:xfrm>
                <a:off x="6932420" y="2531299"/>
                <a:ext cx="59734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tâ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2420" y="2531299"/>
                <a:ext cx="597343" cy="6463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6077316" y="2579915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316" y="2579915"/>
                <a:ext cx="585417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ângulo 1"/>
              <p:cNvSpPr/>
              <p:nvPr/>
            </p:nvSpPr>
            <p:spPr>
              <a:xfrm>
                <a:off x="1256482" y="2545870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482" y="2545870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/>
              <p:cNvSpPr/>
              <p:nvPr/>
            </p:nvSpPr>
            <p:spPr>
              <a:xfrm>
                <a:off x="2717714" y="2545871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714" y="2545871"/>
                <a:ext cx="63671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tângulo 16"/>
              <p:cNvSpPr/>
              <p:nvPr/>
            </p:nvSpPr>
            <p:spPr>
              <a:xfrm>
                <a:off x="1669416" y="2503412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tâ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416" y="2503412"/>
                <a:ext cx="521297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ângulo 17"/>
              <p:cNvSpPr/>
              <p:nvPr/>
            </p:nvSpPr>
            <p:spPr>
              <a:xfrm>
                <a:off x="3846892" y="254587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tângulo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892" y="2545871"/>
                <a:ext cx="521297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tângulo 18"/>
              <p:cNvSpPr/>
              <p:nvPr/>
            </p:nvSpPr>
            <p:spPr>
              <a:xfrm>
                <a:off x="2155256" y="2581357"/>
                <a:ext cx="52296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tâ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256" y="2581357"/>
                <a:ext cx="522964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tângulo 19"/>
              <p:cNvSpPr/>
              <p:nvPr/>
            </p:nvSpPr>
            <p:spPr>
              <a:xfrm>
                <a:off x="3320797" y="2531299"/>
                <a:ext cx="59734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tâ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797" y="2531299"/>
                <a:ext cx="597343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7799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6302 0.4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42" y="20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12778 0.4092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2046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0.1842 0.396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1" y="1983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0.18646 0.4030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2013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3664 0.407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23" y="203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0.11389 0.4071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2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7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7238" y="1700213"/>
            <a:ext cx="7918450" cy="8646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Equação 16: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pt-BR" sz="2400" dirty="0" smtClean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Exemplo: posso aplicar a Equação 16 a</a:t>
            </a:r>
          </a:p>
          <a:p>
            <a:pPr marL="341313" indent="-341313">
              <a:spcBef>
                <a:spcPts val="1200"/>
              </a:spcBef>
              <a:buClr>
                <a:srgbClr val="FFCC66"/>
              </a:buClr>
              <a:buSzPct val="8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pt-BR" sz="24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Sim! Veja: </a:t>
            </a: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200" b="1" dirty="0" smtClean="0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2" charset="0"/>
                <a:ea typeface="+mn-ea"/>
                <a:cs typeface="+mn-cs"/>
              </a:rPr>
              <a:t>Aplicação das Leis</a:t>
            </a:r>
            <a:endParaRPr lang="en-US" sz="3200" b="1" dirty="0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2" charset="0"/>
              <a:ea typeface="+mn-ea"/>
              <a:cs typeface="+mn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DE47A8-15BA-4D1D-AD88-4D531A2032B4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/>
              <p:cNvSpPr txBox="1"/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¬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CaixaDe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301208"/>
                <a:ext cx="474981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ixaDeTexto 15"/>
          <p:cNvSpPr txBox="1"/>
          <p:nvPr/>
        </p:nvSpPr>
        <p:spPr>
          <a:xfrm>
            <a:off x="2382685" y="5331945"/>
            <a:ext cx="49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rgbClr val="000000"/>
                </a:solidFill>
                <a:latin typeface="Arial" charset="0"/>
                <a:ea typeface="+mn-ea"/>
                <a:cs typeface="+mn-cs"/>
              </a:rPr>
              <a:t>(</a:t>
            </a:r>
            <a:endParaRPr lang="en-US" sz="40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ixaDeTexto 16"/>
              <p:cNvSpPr txBox="1"/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pt-BR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aixaDe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276" y="5510433"/>
                <a:ext cx="93882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5844" r="-10390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⋀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43" y="5328552"/>
                <a:ext cx="720081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</a:rPr>
                      <m:t>⟶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pt-BR" sz="2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424" y="5510434"/>
                <a:ext cx="1504744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6073" t="-11842" b="-27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0" smtClean="0">
                          <a:solidFill>
                            <a:srgbClr val="000000"/>
                          </a:solidFill>
                          <a:latin typeface="Cambria Math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latin typeface="Arial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247" y="5335843"/>
                <a:ext cx="646124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aixaDeTexto 21"/>
          <p:cNvSpPr txBox="1"/>
          <p:nvPr/>
        </p:nvSpPr>
        <p:spPr>
          <a:xfrm>
            <a:off x="4713171" y="2714959"/>
            <a:ext cx="53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≡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3" name="Retângulo 22"/>
          <p:cNvSpPr/>
          <p:nvPr/>
        </p:nvSpPr>
        <p:spPr bwMode="auto">
          <a:xfrm>
            <a:off x="1270280" y="2659323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24" name="Triângulo isósceles 23"/>
          <p:cNvSpPr/>
          <p:nvPr/>
        </p:nvSpPr>
        <p:spPr bwMode="auto">
          <a:xfrm>
            <a:off x="7553758" y="2736117"/>
            <a:ext cx="1558712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tângulo 26"/>
              <p:cNvSpPr/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tâ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026" y="2721861"/>
                <a:ext cx="673582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tângulo 27"/>
              <p:cNvSpPr/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Retâ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6307" y="2674135"/>
                <a:ext cx="673582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tângulo 30"/>
              <p:cNvSpPr/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2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⋁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1" name="Retâ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381" y="2764823"/>
                <a:ext cx="585417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tângulo 31"/>
              <p:cNvSpPr/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¬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Retângulo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7" y="2579915"/>
                <a:ext cx="673582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tângulo 32"/>
              <p:cNvSpPr/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tângulo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278" y="2603303"/>
                <a:ext cx="636713" cy="6463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tângulo 33"/>
              <p:cNvSpPr/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tângulo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341" y="2579915"/>
                <a:ext cx="433375" cy="6463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tângulo 34"/>
              <p:cNvSpPr/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tângulo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522" y="2686041"/>
                <a:ext cx="521297" cy="64633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tângulo 37"/>
          <p:cNvSpPr/>
          <p:nvPr/>
        </p:nvSpPr>
        <p:spPr bwMode="auto">
          <a:xfrm>
            <a:off x="5520357" y="2750375"/>
            <a:ext cx="1447433" cy="617817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  <p:sp>
        <p:nvSpPr>
          <p:cNvPr id="39" name="Triângulo isósceles 38"/>
          <p:cNvSpPr/>
          <p:nvPr/>
        </p:nvSpPr>
        <p:spPr bwMode="auto">
          <a:xfrm>
            <a:off x="2917749" y="2656310"/>
            <a:ext cx="1654251" cy="617817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967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-0.15191 -0.39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-1990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16389 -0.400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-2002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1441 -0.40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5" y="-20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-0.14254 -0.3914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35" y="-195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-0.16198 -0.389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-1949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13733 -0.3821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-1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 Narrow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30098</TotalTime>
  <Words>1634</Words>
  <Application>Microsoft Office PowerPoint</Application>
  <PresentationFormat>Apresentação na tela (4:3)</PresentationFormat>
  <Paragraphs>568</Paragraphs>
  <Slides>34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34</vt:i4>
      </vt:variant>
    </vt:vector>
  </HeadingPairs>
  <TitlesOfParts>
    <vt:vector size="36" baseType="lpstr">
      <vt:lpstr>Office Theme</vt:lpstr>
      <vt:lpstr>1_Office Theme</vt:lpstr>
      <vt:lpstr>Como aplicar leis da lógica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Como aplicar leis da lógica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Juliano Iyoda</dc:creator>
  <cp:lastModifiedBy>juliano</cp:lastModifiedBy>
  <cp:revision>1019</cp:revision>
  <cp:lastPrinted>1601-01-01T00:00:00Z</cp:lastPrinted>
  <dcterms:created xsi:type="dcterms:W3CDTF">2010-07-21T00:40:03Z</dcterms:created>
  <dcterms:modified xsi:type="dcterms:W3CDTF">2012-03-08T11:48:06Z</dcterms:modified>
</cp:coreProperties>
</file>