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72" r:id="rId33"/>
    <p:sldId id="310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11" r:id="rId52"/>
    <p:sldId id="306" r:id="rId53"/>
    <p:sldId id="307" r:id="rId54"/>
    <p:sldId id="309" r:id="rId55"/>
    <p:sldId id="308" r:id="rId5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ítu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6" name="Espaço Reservado para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8D26-FD3B-46CA-B78F-2685F7CEC171}" type="datetimeFigureOut">
              <a:rPr lang="pt-BR" smtClean="0"/>
              <a:pPr/>
              <a:t>21/10/2010</a:t>
            </a:fld>
            <a:endParaRPr lang="pt-BR"/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395A09B-5E5F-4377-815E-EDEE791EBA6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8D26-FD3B-46CA-B78F-2685F7CEC171}" type="datetimeFigureOut">
              <a:rPr lang="pt-BR" smtClean="0"/>
              <a:pPr/>
              <a:t>21/10/2010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A09B-5E5F-4377-815E-EDEE791EBA6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8D26-FD3B-46CA-B78F-2685F7CEC171}" type="datetimeFigureOut">
              <a:rPr lang="pt-BR" smtClean="0"/>
              <a:pPr/>
              <a:t>21/10/2010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A09B-5E5F-4377-815E-EDEE791EBA6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7" name="Espaço Reservado para Conteúd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8D26-FD3B-46CA-B78F-2685F7CEC171}" type="datetimeFigureOut">
              <a:rPr lang="pt-BR" smtClean="0"/>
              <a:pPr/>
              <a:t>21/10/2010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395A09B-5E5F-4377-815E-EDEE791EBA6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8D26-FD3B-46CA-B78F-2685F7CEC171}" type="datetimeFigureOut">
              <a:rPr lang="pt-BR" smtClean="0"/>
              <a:pPr/>
              <a:t>21/10/2010</a:t>
            </a:fld>
            <a:endParaRPr lang="pt-BR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A09B-5E5F-4377-815E-EDEE791EBA6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8D26-FD3B-46CA-B78F-2685F7CEC171}" type="datetimeFigureOut">
              <a:rPr lang="pt-BR" smtClean="0"/>
              <a:pPr/>
              <a:t>21/10/2010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A09B-5E5F-4377-815E-EDEE791EBA6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ítu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25" name="Espaço Reservado para Tex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8" name="Espaço Reservado para Conteúd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8D26-FD3B-46CA-B78F-2685F7CEC171}" type="datetimeFigureOut">
              <a:rPr lang="pt-BR" smtClean="0"/>
              <a:pPr/>
              <a:t>21/10/2010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395A09B-5E5F-4377-815E-EDEE791EBA6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ítu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8D26-FD3B-46CA-B78F-2685F7CEC171}" type="datetimeFigureOut">
              <a:rPr lang="pt-BR" smtClean="0"/>
              <a:pPr/>
              <a:t>21/10/2010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A09B-5E5F-4377-815E-EDEE791EBA6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8D26-FD3B-46CA-B78F-2685F7CEC171}" type="datetimeFigureOut">
              <a:rPr lang="pt-BR" smtClean="0"/>
              <a:pPr/>
              <a:t>21/10/2010</a:t>
            </a:fld>
            <a:endParaRPr lang="pt-BR"/>
          </a:p>
        </p:txBody>
      </p:sp>
      <p:sp>
        <p:nvSpPr>
          <p:cNvPr id="24" name="Espaço Reservado para Rodapé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A09B-5E5F-4377-815E-EDEE791EBA6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8D26-FD3B-46CA-B78F-2685F7CEC171}" type="datetimeFigureOut">
              <a:rPr lang="pt-BR" smtClean="0"/>
              <a:pPr/>
              <a:t>21/10/2010</a:t>
            </a:fld>
            <a:endParaRPr lang="pt-BR"/>
          </a:p>
        </p:txBody>
      </p:sp>
      <p:sp>
        <p:nvSpPr>
          <p:cNvPr id="29" name="Espaço Reservado para Rodapé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A09B-5E5F-4377-815E-EDEE791EBA6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ço Reservado para Imagem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E8D26-FD3B-46CA-B78F-2685F7CEC171}" type="datetimeFigureOut">
              <a:rPr lang="pt-BR" smtClean="0"/>
              <a:pPr/>
              <a:t>21/10/2010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A09B-5E5F-4377-815E-EDEE791EBA6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0FE8D26-FD3B-46CA-B78F-2685F7CEC171}" type="datetimeFigureOut">
              <a:rPr lang="pt-BR" smtClean="0"/>
              <a:pPr/>
              <a:t>21/10/2010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395A09B-5E5F-4377-815E-EDEE791EBA6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Títu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iki.apache.org/nutch/PublicServer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rawler.archive.org/" TargetMode="External"/><Relationship Id="rId2" Type="http://schemas.openxmlformats.org/officeDocument/2006/relationships/hyperlink" Target="http://www.openwebspider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java-source.net/open-source/crawlers" TargetMode="External"/><Relationship Id="rId4" Type="http://schemas.openxmlformats.org/officeDocument/2006/relationships/hyperlink" Target="http://j-spider.sourceforge.net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ndexdata.com/zebra" TargetMode="External"/><Relationship Id="rId3" Type="http://schemas.openxmlformats.org/officeDocument/2006/relationships/hyperlink" Target="http://swish-e.org/" TargetMode="External"/><Relationship Id="rId7" Type="http://schemas.openxmlformats.org/officeDocument/2006/relationships/hyperlink" Target="http://openfts.sourceforge.net/" TargetMode="External"/><Relationship Id="rId2" Type="http://schemas.openxmlformats.org/officeDocument/2006/relationships/hyperlink" Target="http://xapian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spseek.org/" TargetMode="External"/><Relationship Id="rId5" Type="http://schemas.openxmlformats.org/officeDocument/2006/relationships/hyperlink" Target="http://xqengine.sourceforge.net/" TargetMode="External"/><Relationship Id="rId4" Type="http://schemas.openxmlformats.org/officeDocument/2006/relationships/hyperlink" Target="http://sourceforge.net/projects/amberfish/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news.com/" TargetMode="External"/><Relationship Id="rId2" Type="http://schemas.openxmlformats.org/officeDocument/2006/relationships/hyperlink" Target="http://www.whitehouse.gov/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apache.org/nutch/Tutorial" TargetMode="External"/><Relationship Id="rId2" Type="http://schemas.openxmlformats.org/officeDocument/2006/relationships/hyperlink" Target="http://nutch.apache.org/about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iki.apache.org/nutch" TargetMode="Externa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hyperlink" Target="http://lucene.apache.org/java/3_0_2/gettingstarted.html" TargetMode="External"/><Relationship Id="rId2" Type="http://schemas.openxmlformats.org/officeDocument/2006/relationships/hyperlink" Target="http://www.informit.com/articles/article.aspx?p=46163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aginas.fe.up.pt/~ei04073/wiki/index.php?title=Pesquisa:Motores_de_Pesquisa:Benchmark" TargetMode="Externa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hyperlink" Target="http://lucene.apache.org/solr/tutorial.html" TargetMode="External"/><Relationship Id="rId2" Type="http://schemas.openxmlformats.org/officeDocument/2006/relationships/hyperlink" Target="http://lucene.apache.org/solr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nutch.apache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Open Source </a:t>
            </a:r>
            <a:r>
              <a:rPr lang="pt-BR" dirty="0" err="1" smtClean="0"/>
              <a:t>Projects</a:t>
            </a:r>
            <a:r>
              <a:rPr lang="pt-BR" dirty="0" smtClean="0"/>
              <a:t> for </a:t>
            </a:r>
            <a:r>
              <a:rPr lang="pt-BR" dirty="0" err="1" smtClean="0"/>
              <a:t>Information</a:t>
            </a:r>
            <a:r>
              <a:rPr lang="pt-BR" dirty="0" smtClean="0"/>
              <a:t> </a:t>
            </a:r>
            <a:r>
              <a:rPr lang="pt-BR" dirty="0" err="1" smtClean="0"/>
              <a:t>Retrieval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Breno do Vale</a:t>
            </a:r>
          </a:p>
          <a:p>
            <a:r>
              <a:rPr lang="pt-BR" dirty="0" smtClean="0"/>
              <a:t>Emerson de Lira</a:t>
            </a:r>
          </a:p>
          <a:p>
            <a:r>
              <a:rPr lang="pt-BR" dirty="0" smtClean="0"/>
              <a:t>Ranieri Valença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Arquitetura</a:t>
            </a:r>
            <a:endParaRPr lang="pt-BR" dirty="0"/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23158" y="1554163"/>
            <a:ext cx="8050083" cy="4525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Quem usa?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Creative</a:t>
            </a:r>
            <a:r>
              <a:rPr lang="pt-BR" dirty="0" smtClean="0"/>
              <a:t> </a:t>
            </a:r>
            <a:r>
              <a:rPr lang="pt-BR" dirty="0" err="1" smtClean="0"/>
              <a:t>Commons</a:t>
            </a:r>
            <a:endParaRPr lang="pt-BR" dirty="0" smtClean="0"/>
          </a:p>
          <a:p>
            <a:r>
              <a:rPr lang="pt-BR" dirty="0" err="1" smtClean="0"/>
              <a:t>Jumble</a:t>
            </a:r>
            <a:r>
              <a:rPr lang="pt-BR" dirty="0" smtClean="0"/>
              <a:t> Fox</a:t>
            </a:r>
          </a:p>
          <a:p>
            <a:r>
              <a:rPr lang="pt-BR" dirty="0" smtClean="0"/>
              <a:t>Governo de Quebec</a:t>
            </a:r>
          </a:p>
          <a:p>
            <a:r>
              <a:rPr lang="pt-BR" dirty="0" err="1" smtClean="0"/>
              <a:t>SimilarPages</a:t>
            </a:r>
            <a:endParaRPr lang="pt-BR" dirty="0" smtClean="0"/>
          </a:p>
          <a:p>
            <a:r>
              <a:rPr lang="pt-BR" dirty="0" smtClean="0"/>
              <a:t>...</a:t>
            </a:r>
          </a:p>
          <a:p>
            <a:pPr lvl="1"/>
            <a:r>
              <a:rPr lang="pt-BR" dirty="0" smtClean="0"/>
              <a:t>Lista completa disponível em </a:t>
            </a:r>
            <a:r>
              <a:rPr lang="pt-BR" dirty="0" smtClean="0">
                <a:hlinkClick r:id="rId2"/>
              </a:rPr>
              <a:t>http://wiki.apache.org/nutch/PublicServers</a:t>
            </a:r>
            <a:endParaRPr lang="pt-BR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Concorrentes do </a:t>
            </a:r>
            <a:r>
              <a:rPr lang="pt-BR" dirty="0" err="1" smtClean="0"/>
              <a:t>Nutch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Grande variedade de </a:t>
            </a:r>
            <a:r>
              <a:rPr lang="pt-BR" dirty="0" err="1" smtClean="0"/>
              <a:t>Crawlers</a:t>
            </a:r>
            <a:endParaRPr lang="pt-BR" dirty="0" smtClean="0"/>
          </a:p>
          <a:p>
            <a:pPr lvl="1"/>
            <a:r>
              <a:rPr lang="pt-BR" dirty="0" err="1" smtClean="0"/>
              <a:t>OpenWebSpider</a:t>
            </a:r>
            <a:r>
              <a:rPr lang="pt-BR" dirty="0" smtClean="0"/>
              <a:t>: </a:t>
            </a:r>
            <a:r>
              <a:rPr lang="pt-BR" dirty="0" smtClean="0">
                <a:hlinkClick r:id="rId2"/>
              </a:rPr>
              <a:t>http://www.openwebspider.org/</a:t>
            </a:r>
            <a:endParaRPr lang="pt-BR" dirty="0" smtClean="0"/>
          </a:p>
          <a:p>
            <a:pPr lvl="1"/>
            <a:r>
              <a:rPr lang="pt-BR" dirty="0" err="1" smtClean="0"/>
              <a:t>Heritrix</a:t>
            </a:r>
            <a:r>
              <a:rPr lang="pt-BR" dirty="0" smtClean="0"/>
              <a:t>: </a:t>
            </a:r>
            <a:r>
              <a:rPr lang="pt-BR" dirty="0" smtClean="0">
                <a:hlinkClick r:id="rId3"/>
              </a:rPr>
              <a:t>http://crawler.archive.org/</a:t>
            </a:r>
            <a:endParaRPr lang="pt-BR" dirty="0" smtClean="0"/>
          </a:p>
          <a:p>
            <a:pPr lvl="1"/>
            <a:r>
              <a:rPr lang="pt-BR" dirty="0" err="1" smtClean="0"/>
              <a:t>JSpider</a:t>
            </a:r>
            <a:r>
              <a:rPr lang="pt-BR" dirty="0" smtClean="0"/>
              <a:t>: </a:t>
            </a:r>
            <a:r>
              <a:rPr lang="pt-BR" dirty="0" smtClean="0">
                <a:hlinkClick r:id="rId4"/>
              </a:rPr>
              <a:t>http://j-spider.sourceforge.net/</a:t>
            </a:r>
            <a:endParaRPr lang="pt-BR" dirty="0" smtClean="0"/>
          </a:p>
          <a:p>
            <a:pPr lvl="1"/>
            <a:r>
              <a:rPr lang="pt-BR" dirty="0" smtClean="0"/>
              <a:t>...</a:t>
            </a:r>
          </a:p>
          <a:p>
            <a:pPr lvl="2"/>
            <a:r>
              <a:rPr lang="pt-BR" dirty="0" smtClean="0"/>
              <a:t>Uma lista de </a:t>
            </a:r>
            <a:r>
              <a:rPr lang="pt-BR" dirty="0" err="1" smtClean="0"/>
              <a:t>crawlers</a:t>
            </a:r>
            <a:r>
              <a:rPr lang="pt-BR" dirty="0" smtClean="0"/>
              <a:t> em Java pode ser encontrada em </a:t>
            </a:r>
            <a:r>
              <a:rPr lang="pt-BR" dirty="0" smtClean="0">
                <a:hlinkClick r:id="rId5"/>
              </a:rPr>
              <a:t>http://java-source.net/open-source/crawlers</a:t>
            </a:r>
            <a:endParaRPr lang="pt-BR" dirty="0" smtClean="0"/>
          </a:p>
          <a:p>
            <a:pPr lvl="1"/>
            <a:r>
              <a:rPr lang="pt-BR" dirty="0" smtClean="0"/>
              <a:t>Há ainda vários </a:t>
            </a:r>
            <a:r>
              <a:rPr lang="pt-BR" dirty="0" err="1" smtClean="0"/>
              <a:t>crawlers</a:t>
            </a:r>
            <a:r>
              <a:rPr lang="pt-BR" dirty="0" smtClean="0"/>
              <a:t> escritos em outras linguagens</a:t>
            </a:r>
          </a:p>
          <a:p>
            <a:r>
              <a:rPr lang="pt-BR" dirty="0" smtClean="0"/>
              <a:t>Poucos tão completos quanto o </a:t>
            </a:r>
            <a:r>
              <a:rPr lang="pt-BR" dirty="0" err="1" smtClean="0"/>
              <a:t>Nutch</a:t>
            </a:r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high-performance, full-featured text search engine library.</a:t>
            </a:r>
            <a:endParaRPr lang="pt-BR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Lucene</a:t>
            </a:r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Lucene</a:t>
            </a:r>
            <a:r>
              <a:rPr lang="en-US" dirty="0" smtClean="0"/>
              <a:t> é…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/>
              <a:t>… </a:t>
            </a:r>
            <a:r>
              <a:rPr lang="en-US" dirty="0" err="1"/>
              <a:t>uma</a:t>
            </a:r>
            <a:r>
              <a:rPr lang="en-US" dirty="0"/>
              <a:t> API </a:t>
            </a:r>
            <a:r>
              <a:rPr lang="en-US" dirty="0" err="1"/>
              <a:t>escrita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Java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indexação</a:t>
            </a:r>
            <a:r>
              <a:rPr lang="en-US" dirty="0"/>
              <a:t> e </a:t>
            </a:r>
            <a:r>
              <a:rPr lang="en-US" dirty="0" err="1"/>
              <a:t>busca</a:t>
            </a:r>
            <a:r>
              <a:rPr lang="en-US" dirty="0"/>
              <a:t> de </a:t>
            </a:r>
            <a:r>
              <a:rPr lang="en-US" dirty="0" err="1"/>
              <a:t>texto</a:t>
            </a:r>
            <a:r>
              <a:rPr lang="en-US" dirty="0"/>
              <a:t> (full-text).</a:t>
            </a:r>
          </a:p>
          <a:p>
            <a:pPr lvl="1">
              <a:defRPr/>
            </a:pPr>
            <a:r>
              <a:rPr lang="en-US" dirty="0" err="1"/>
              <a:t>Suporta</a:t>
            </a:r>
            <a:r>
              <a:rPr lang="en-US" dirty="0"/>
              <a:t> </a:t>
            </a:r>
            <a:r>
              <a:rPr lang="en-US" dirty="0" err="1"/>
              <a:t>objetos</a:t>
            </a:r>
            <a:r>
              <a:rPr lang="en-US" dirty="0"/>
              <a:t> de </a:t>
            </a:r>
            <a:r>
              <a:rPr lang="en-US" dirty="0" err="1"/>
              <a:t>bancos</a:t>
            </a:r>
            <a:r>
              <a:rPr lang="en-US" dirty="0"/>
              <a:t> de dados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vários</a:t>
            </a:r>
            <a:r>
              <a:rPr lang="en-US" dirty="0"/>
              <a:t> </a:t>
            </a:r>
            <a:r>
              <a:rPr lang="en-US" dirty="0" err="1"/>
              <a:t>formatos</a:t>
            </a:r>
            <a:r>
              <a:rPr lang="en-US" dirty="0"/>
              <a:t> de </a:t>
            </a:r>
            <a:r>
              <a:rPr lang="en-US" dirty="0" err="1"/>
              <a:t>documentos</a:t>
            </a:r>
            <a:r>
              <a:rPr lang="en-US" dirty="0"/>
              <a:t> (Microsoft Office documents, PDF, HTML, text, and so on)</a:t>
            </a:r>
          </a:p>
          <a:p>
            <a:pPr>
              <a:defRPr/>
            </a:pPr>
            <a:r>
              <a:rPr lang="en-US" dirty="0"/>
              <a:t>…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dirty="0" err="1"/>
              <a:t>biblioteca</a:t>
            </a:r>
            <a:r>
              <a:rPr lang="en-US" dirty="0"/>
              <a:t> de RI de </a:t>
            </a:r>
            <a:r>
              <a:rPr lang="en-US" dirty="0" err="1"/>
              <a:t>alta</a:t>
            </a:r>
            <a:r>
              <a:rPr lang="en-US" dirty="0"/>
              <a:t> performance e </a:t>
            </a:r>
            <a:r>
              <a:rPr lang="en-US" dirty="0" err="1"/>
              <a:t>escalável</a:t>
            </a:r>
            <a:r>
              <a:rPr lang="en-US" dirty="0"/>
              <a:t>.</a:t>
            </a:r>
          </a:p>
          <a:p>
            <a:pPr>
              <a:defRPr/>
            </a:pPr>
            <a:r>
              <a:rPr lang="en-US" dirty="0"/>
              <a:t>… um </a:t>
            </a:r>
            <a:r>
              <a:rPr lang="en-US" dirty="0" err="1"/>
              <a:t>projeto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Apache Software Foundation.</a:t>
            </a:r>
          </a:p>
          <a:p>
            <a:pPr>
              <a:defRPr/>
            </a:pPr>
            <a:r>
              <a:rPr lang="en-US" dirty="0"/>
              <a:t>… um </a:t>
            </a:r>
            <a:r>
              <a:rPr lang="en-US" dirty="0" err="1"/>
              <a:t>projeto</a:t>
            </a:r>
            <a:r>
              <a:rPr lang="en-US" dirty="0"/>
              <a:t> </a:t>
            </a:r>
            <a:r>
              <a:rPr lang="en-US" dirty="0" err="1"/>
              <a:t>maduro</a:t>
            </a:r>
            <a:r>
              <a:rPr lang="en-US" dirty="0"/>
              <a:t>, free e open source.</a:t>
            </a:r>
          </a:p>
          <a:p>
            <a:pPr>
              <a:defRPr/>
            </a:pPr>
            <a:r>
              <a:rPr lang="en-US" dirty="0"/>
              <a:t>… a </a:t>
            </a:r>
            <a:r>
              <a:rPr lang="en-US" dirty="0" err="1"/>
              <a:t>biblioteca</a:t>
            </a:r>
            <a:r>
              <a:rPr lang="en-US" dirty="0"/>
              <a:t> free </a:t>
            </a:r>
            <a:r>
              <a:rPr lang="en-US" dirty="0" err="1"/>
              <a:t>mais</a:t>
            </a:r>
            <a:r>
              <a:rPr lang="en-US" dirty="0"/>
              <a:t> popular de IR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Quem</a:t>
            </a:r>
            <a:r>
              <a:rPr lang="en-US" dirty="0" smtClean="0"/>
              <a:t> </a:t>
            </a:r>
            <a:r>
              <a:rPr lang="en-US" dirty="0" err="1" smtClean="0"/>
              <a:t>usa</a:t>
            </a:r>
            <a:r>
              <a:rPr lang="en-US" dirty="0" smtClean="0"/>
              <a:t>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en-US" dirty="0"/>
              <a:t>Eclipse IDE</a:t>
            </a:r>
          </a:p>
          <a:p>
            <a:pPr>
              <a:defRPr/>
            </a:pPr>
            <a:r>
              <a:rPr lang="pt-BR" dirty="0" err="1"/>
              <a:t>Encyclopedia</a:t>
            </a:r>
            <a:r>
              <a:rPr lang="pt-BR" dirty="0"/>
              <a:t> </a:t>
            </a:r>
            <a:r>
              <a:rPr lang="pt-BR" dirty="0" err="1"/>
              <a:t>Britannica</a:t>
            </a:r>
            <a:r>
              <a:rPr lang="pt-BR" dirty="0"/>
              <a:t> CD-ROM/DVD</a:t>
            </a:r>
          </a:p>
          <a:p>
            <a:pPr>
              <a:defRPr/>
            </a:pPr>
            <a:r>
              <a:rPr lang="pt-BR" dirty="0" err="1"/>
              <a:t>FedEx</a:t>
            </a:r>
            <a:endParaRPr lang="pt-BR" dirty="0"/>
          </a:p>
          <a:p>
            <a:pPr>
              <a:defRPr/>
            </a:pPr>
            <a:r>
              <a:rPr lang="pt-BR" dirty="0" err="1"/>
              <a:t>Mayo</a:t>
            </a:r>
            <a:r>
              <a:rPr lang="pt-BR" dirty="0"/>
              <a:t> </a:t>
            </a:r>
            <a:r>
              <a:rPr lang="pt-BR" dirty="0" err="1"/>
              <a:t>Clinic</a:t>
            </a:r>
            <a:endParaRPr lang="pt-BR" dirty="0"/>
          </a:p>
          <a:p>
            <a:pPr>
              <a:defRPr/>
            </a:pPr>
            <a:r>
              <a:rPr lang="pt-BR" dirty="0" err="1"/>
              <a:t>Netflix</a:t>
            </a:r>
            <a:endParaRPr lang="pt-BR" dirty="0"/>
          </a:p>
          <a:p>
            <a:pPr>
              <a:defRPr/>
            </a:pPr>
            <a:r>
              <a:rPr lang="pt-BR" dirty="0" err="1"/>
              <a:t>Linked</a:t>
            </a:r>
            <a:r>
              <a:rPr lang="pt-BR" dirty="0"/>
              <a:t> In</a:t>
            </a:r>
          </a:p>
          <a:p>
            <a:pPr>
              <a:defRPr/>
            </a:pPr>
            <a:r>
              <a:rPr lang="pt-BR" dirty="0"/>
              <a:t>Hewlett-Packard</a:t>
            </a:r>
          </a:p>
          <a:p>
            <a:pPr>
              <a:defRPr/>
            </a:pPr>
            <a:r>
              <a:rPr lang="pt-BR" i="1" dirty="0" err="1"/>
              <a:t>New</a:t>
            </a:r>
            <a:r>
              <a:rPr lang="pt-BR" i="1" dirty="0"/>
              <a:t> </a:t>
            </a:r>
            <a:r>
              <a:rPr lang="pt-BR" i="1" dirty="0" err="1"/>
              <a:t>Scientist</a:t>
            </a:r>
            <a:r>
              <a:rPr lang="pt-BR" i="1" dirty="0"/>
              <a:t> magazine</a:t>
            </a:r>
          </a:p>
          <a:p>
            <a:pPr>
              <a:defRPr/>
            </a:pPr>
            <a:r>
              <a:rPr lang="pt-BR" i="1" dirty="0"/>
              <a:t>Salesforce.com</a:t>
            </a:r>
          </a:p>
          <a:p>
            <a:pPr>
              <a:defRPr/>
            </a:pPr>
            <a:r>
              <a:rPr lang="pt-BR" i="1" dirty="0" err="1"/>
              <a:t>Atlassian</a:t>
            </a:r>
            <a:r>
              <a:rPr lang="pt-BR" i="1" dirty="0"/>
              <a:t> (</a:t>
            </a:r>
            <a:r>
              <a:rPr lang="pt-BR" i="1" dirty="0" err="1"/>
              <a:t>Jira</a:t>
            </a:r>
            <a:r>
              <a:rPr lang="pt-BR" i="1" dirty="0"/>
              <a:t>)</a:t>
            </a:r>
          </a:p>
          <a:p>
            <a:pPr>
              <a:defRPr/>
            </a:pPr>
            <a:r>
              <a:rPr lang="pt-BR" i="1" dirty="0" err="1"/>
              <a:t>Epiphany</a:t>
            </a:r>
            <a:endParaRPr lang="pt-BR" i="1" dirty="0"/>
          </a:p>
          <a:p>
            <a:pPr>
              <a:defRPr/>
            </a:pPr>
            <a:r>
              <a:rPr lang="pt-BR" i="1" dirty="0" err="1"/>
              <a:t>MIT’s</a:t>
            </a:r>
            <a:r>
              <a:rPr lang="pt-BR" i="1" dirty="0"/>
              <a:t> </a:t>
            </a:r>
            <a:r>
              <a:rPr lang="pt-BR" i="1" dirty="0" err="1"/>
              <a:t>OpenCourseware</a:t>
            </a:r>
            <a:r>
              <a:rPr lang="pt-BR" i="1" dirty="0"/>
              <a:t> </a:t>
            </a:r>
            <a:r>
              <a:rPr lang="pt-BR" i="1" dirty="0" err="1"/>
              <a:t>and</a:t>
            </a:r>
            <a:r>
              <a:rPr lang="pt-BR" i="1" dirty="0"/>
              <a:t> </a:t>
            </a:r>
            <a:r>
              <a:rPr lang="pt-BR" i="1" dirty="0" err="1"/>
              <a:t>DSpace</a:t>
            </a:r>
            <a:r>
              <a:rPr lang="pt-BR" i="1" dirty="0"/>
              <a:t>,</a:t>
            </a:r>
          </a:p>
          <a:p>
            <a:pPr>
              <a:defRPr/>
            </a:pPr>
            <a:r>
              <a:rPr lang="en-US" dirty="0" err="1"/>
              <a:t>Akamai’s</a:t>
            </a:r>
            <a:r>
              <a:rPr lang="en-US" dirty="0"/>
              <a:t> </a:t>
            </a:r>
            <a:r>
              <a:rPr lang="en-US" dirty="0" err="1"/>
              <a:t>EdgeComputing</a:t>
            </a:r>
            <a:r>
              <a:rPr lang="en-US" dirty="0"/>
              <a:t> platform</a:t>
            </a:r>
          </a:p>
          <a:p>
            <a:pPr>
              <a:defRPr/>
            </a:pPr>
            <a:r>
              <a:rPr lang="en-US" dirty="0" err="1"/>
              <a:t>Digg</a:t>
            </a:r>
            <a:r>
              <a:rPr lang="en-US" dirty="0"/>
              <a:t>, and so on.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Title 1"/>
          <p:cNvSpPr>
            <a:spLocks noGrp="1"/>
          </p:cNvSpPr>
          <p:nvPr>
            <p:ph type="title"/>
          </p:nvPr>
        </p:nvSpPr>
        <p:spPr>
          <a:xfrm>
            <a:off x="3276600" y="274638"/>
            <a:ext cx="5410200" cy="1143000"/>
          </a:xfrm>
        </p:spPr>
        <p:txBody>
          <a:bodyPr/>
          <a:lstStyle/>
          <a:p>
            <a:r>
              <a:rPr lang="en-US" smtClean="0"/>
              <a:t>Sistema de Busca</a:t>
            </a:r>
            <a:endParaRPr lang="pt-BR" smtClean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4213" y="441325"/>
            <a:ext cx="2447925" cy="1979613"/>
          </a:xfrm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2409825"/>
            <a:ext cx="2446337" cy="197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4213" y="4387850"/>
            <a:ext cx="244792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Content Placeholder 2"/>
          <p:cNvSpPr txBox="1">
            <a:spLocks/>
          </p:cNvSpPr>
          <p:nvPr/>
        </p:nvSpPr>
        <p:spPr bwMode="auto">
          <a:xfrm>
            <a:off x="3348038" y="1566863"/>
            <a:ext cx="5338762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3200">
                <a:latin typeface="Calibri" pitchFamily="34" charset="0"/>
              </a:rPr>
              <a:t>Componentes típicos de um sistema de busca.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3200">
                <a:latin typeface="Calibri" pitchFamily="34" charset="0"/>
              </a:rPr>
              <a:t>As partes cinzas são as partes que o Lucene toma conta.</a:t>
            </a:r>
            <a:endParaRPr lang="pt-BR" sz="32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Modelos de Busca</a:t>
            </a:r>
            <a:endParaRPr lang="pt-BR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smtClean="0"/>
              <a:t>Pure Boolean Model</a:t>
            </a:r>
          </a:p>
          <a:p>
            <a:pPr>
              <a:buFont typeface="Wingdings" pitchFamily="2" charset="2"/>
              <a:buChar char="ü"/>
            </a:pPr>
            <a:r>
              <a:rPr lang="en-US" smtClean="0"/>
              <a:t>Vector Space Model</a:t>
            </a:r>
          </a:p>
          <a:p>
            <a:pPr>
              <a:buFont typeface="Arial" charset="0"/>
              <a:buBlip>
                <a:blip r:embed="rId2"/>
              </a:buBlip>
            </a:pPr>
            <a:r>
              <a:rPr lang="en-US" smtClean="0"/>
              <a:t>Probabilistic Model</a:t>
            </a:r>
            <a:endParaRPr lang="pt-BR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Usando o Lucene</a:t>
            </a:r>
            <a:endParaRPr lang="pt-BR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Criando um índice.</a:t>
            </a:r>
          </a:p>
          <a:p>
            <a:r>
              <a:rPr lang="en-US" smtClean="0"/>
              <a:t>Indexando um documento.</a:t>
            </a:r>
          </a:p>
          <a:p>
            <a:r>
              <a:rPr lang="en-US" smtClean="0"/>
              <a:t>Buscando um documento.</a:t>
            </a:r>
          </a:p>
          <a:p>
            <a:r>
              <a:rPr lang="en-US" smtClean="0"/>
              <a:t>Ferramentas.</a:t>
            </a:r>
            <a:endParaRPr lang="pt-BR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A web search system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Nutch</a:t>
            </a:r>
            <a:endParaRPr lang="pt-B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Usando</a:t>
            </a:r>
            <a:r>
              <a:rPr lang="en-US" dirty="0" smtClean="0"/>
              <a:t> o </a:t>
            </a:r>
            <a:r>
              <a:rPr lang="en-US" dirty="0" err="1" smtClean="0"/>
              <a:t>Lucene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Criando</a:t>
            </a:r>
            <a:r>
              <a:rPr lang="en-US" dirty="0" smtClean="0"/>
              <a:t> um </a:t>
            </a:r>
            <a:r>
              <a:rPr lang="en-US" dirty="0" err="1" smtClean="0"/>
              <a:t>índice</a:t>
            </a:r>
            <a:endParaRPr lang="pt-BR" dirty="0"/>
          </a:p>
        </p:txBody>
      </p:sp>
      <p:sp>
        <p:nvSpPr>
          <p:cNvPr id="8195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IndexWriter</a:t>
            </a:r>
          </a:p>
          <a:p>
            <a:pPr lvl="1"/>
            <a:r>
              <a:rPr lang="en-US" smtClean="0"/>
              <a:t>Cria e abre índices.</a:t>
            </a:r>
          </a:p>
          <a:p>
            <a:pPr lvl="1"/>
            <a:r>
              <a:rPr lang="en-US" smtClean="0"/>
              <a:t>Adiciona, remove e atualiza documentos no índice.</a:t>
            </a:r>
          </a:p>
          <a:p>
            <a:r>
              <a:rPr lang="en-US" smtClean="0"/>
              <a:t>Directory</a:t>
            </a:r>
          </a:p>
          <a:p>
            <a:pPr lvl="1"/>
            <a:r>
              <a:rPr lang="en-US" smtClean="0"/>
              <a:t>Representa a localização do índice.</a:t>
            </a:r>
          </a:p>
          <a:p>
            <a:r>
              <a:rPr lang="en-US" smtClean="0"/>
              <a:t>Analyzer</a:t>
            </a:r>
          </a:p>
          <a:p>
            <a:pPr lvl="1"/>
            <a:r>
              <a:rPr lang="en-US" smtClean="0"/>
              <a:t>Limpeza do documento (stopwords, steeming, …).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Analyzers</a:t>
            </a:r>
            <a:endParaRPr lang="pt-BR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WhitespaceAnalyzer</a:t>
            </a:r>
            <a:endParaRPr lang="en-US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err="1" smtClean="0"/>
              <a:t>Separa</a:t>
            </a:r>
            <a:r>
              <a:rPr lang="en-US" dirty="0" smtClean="0"/>
              <a:t> o </a:t>
            </a:r>
            <a:r>
              <a:rPr lang="en-US" dirty="0" err="1" smtClean="0"/>
              <a:t>texto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tokens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caracteres</a:t>
            </a:r>
            <a:r>
              <a:rPr lang="en-US" dirty="0" smtClean="0"/>
              <a:t> de </a:t>
            </a:r>
            <a:r>
              <a:rPr lang="en-US" dirty="0" err="1" smtClean="0"/>
              <a:t>espaço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branco</a:t>
            </a:r>
            <a:r>
              <a:rPr lang="en-US" dirty="0" smtClean="0"/>
              <a:t>.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SimpleAnalyzer</a:t>
            </a:r>
            <a:endParaRPr lang="en-US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err="1" smtClean="0"/>
              <a:t>Separa</a:t>
            </a:r>
            <a:r>
              <a:rPr lang="en-US" dirty="0" smtClean="0"/>
              <a:t> o </a:t>
            </a:r>
            <a:r>
              <a:rPr lang="en-US" dirty="0" err="1" smtClean="0"/>
              <a:t>texto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tokens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caracteres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letras</a:t>
            </a:r>
            <a:r>
              <a:rPr lang="en-US" dirty="0" smtClean="0"/>
              <a:t>, e </a:t>
            </a:r>
            <a:r>
              <a:rPr lang="en-US" dirty="0" err="1" smtClean="0"/>
              <a:t>transforma</a:t>
            </a:r>
            <a:r>
              <a:rPr lang="en-US" dirty="0" smtClean="0"/>
              <a:t> </a:t>
            </a:r>
            <a:r>
              <a:rPr lang="en-US" dirty="0" err="1" smtClean="0"/>
              <a:t>cada</a:t>
            </a:r>
            <a:r>
              <a:rPr lang="en-US" dirty="0" smtClean="0"/>
              <a:t> token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minúsculo</a:t>
            </a:r>
            <a:r>
              <a:rPr lang="en-US" dirty="0" smtClean="0"/>
              <a:t>. </a:t>
            </a:r>
            <a:r>
              <a:rPr lang="en-US" dirty="0" err="1" smtClean="0"/>
              <a:t>Corre</a:t>
            </a:r>
            <a:r>
              <a:rPr lang="en-US" dirty="0" smtClean="0"/>
              <a:t> o </a:t>
            </a:r>
            <a:r>
              <a:rPr lang="en-US" dirty="0" err="1" smtClean="0"/>
              <a:t>risco</a:t>
            </a:r>
            <a:r>
              <a:rPr lang="en-US" dirty="0" smtClean="0"/>
              <a:t> de </a:t>
            </a:r>
            <a:r>
              <a:rPr lang="en-US" dirty="0" err="1" smtClean="0"/>
              <a:t>descartar</a:t>
            </a:r>
            <a:r>
              <a:rPr lang="en-US" dirty="0" smtClean="0"/>
              <a:t> </a:t>
            </a:r>
            <a:r>
              <a:rPr lang="en-US" dirty="0" err="1" smtClean="0"/>
              <a:t>caracteres</a:t>
            </a:r>
            <a:r>
              <a:rPr lang="en-US" dirty="0" smtClean="0"/>
              <a:t> </a:t>
            </a:r>
            <a:r>
              <a:rPr lang="en-US" dirty="0" err="1" smtClean="0"/>
              <a:t>númericos</a:t>
            </a:r>
            <a:r>
              <a:rPr lang="en-US" dirty="0" smtClean="0"/>
              <a:t>.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StopAnalyzer</a:t>
            </a:r>
            <a:endParaRPr lang="en-US" i="1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i="1" dirty="0" err="1" smtClean="0"/>
              <a:t>Igual</a:t>
            </a:r>
            <a:r>
              <a:rPr lang="en-US" i="1" dirty="0" smtClean="0"/>
              <a:t> </a:t>
            </a:r>
            <a:r>
              <a:rPr lang="en-US" i="1" dirty="0" err="1" smtClean="0"/>
              <a:t>ao</a:t>
            </a:r>
            <a:r>
              <a:rPr lang="en-US" i="1" dirty="0" smtClean="0"/>
              <a:t> </a:t>
            </a:r>
            <a:r>
              <a:rPr lang="en-US" i="1" dirty="0" err="1" smtClean="0"/>
              <a:t>SimpleAnalyzer</a:t>
            </a:r>
            <a:r>
              <a:rPr lang="en-US" i="1" dirty="0" smtClean="0"/>
              <a:t>, </a:t>
            </a:r>
            <a:r>
              <a:rPr lang="en-US" i="1" dirty="0" err="1" smtClean="0"/>
              <a:t>mas</a:t>
            </a:r>
            <a:r>
              <a:rPr lang="en-US" i="1" dirty="0" smtClean="0"/>
              <a:t> </a:t>
            </a:r>
            <a:r>
              <a:rPr lang="en-US" i="1" dirty="0" err="1" smtClean="0"/>
              <a:t>ele</a:t>
            </a:r>
            <a:r>
              <a:rPr lang="en-US" i="1" dirty="0" smtClean="0"/>
              <a:t> </a:t>
            </a:r>
            <a:r>
              <a:rPr lang="en-US" i="1" dirty="0" err="1" smtClean="0"/>
              <a:t>também</a:t>
            </a:r>
            <a:r>
              <a:rPr lang="en-US" i="1" dirty="0" smtClean="0"/>
              <a:t> remove as stop words (default é </a:t>
            </a:r>
            <a:r>
              <a:rPr lang="en-US" i="1" dirty="0" err="1" smtClean="0"/>
              <a:t>inglês</a:t>
            </a:r>
            <a:r>
              <a:rPr lang="en-US" i="1" dirty="0" smtClean="0"/>
              <a:t>, </a:t>
            </a:r>
            <a:r>
              <a:rPr lang="en-US" i="1" dirty="0" err="1" smtClean="0"/>
              <a:t>mas</a:t>
            </a:r>
            <a:r>
              <a:rPr lang="en-US" i="1" dirty="0" smtClean="0"/>
              <a:t> </a:t>
            </a:r>
            <a:r>
              <a:rPr lang="en-US" i="1" dirty="0" err="1" smtClean="0"/>
              <a:t>pode</a:t>
            </a:r>
            <a:r>
              <a:rPr lang="en-US" i="1" dirty="0" smtClean="0"/>
              <a:t> ser </a:t>
            </a:r>
            <a:r>
              <a:rPr lang="en-US" i="1" dirty="0" err="1" smtClean="0"/>
              <a:t>personalizado</a:t>
            </a:r>
            <a:r>
              <a:rPr lang="en-US" i="1" dirty="0" smtClean="0"/>
              <a:t>).</a:t>
            </a:r>
            <a:endParaRPr lang="en-US" i="1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KeywordAnalyzer</a:t>
            </a:r>
            <a:endParaRPr lang="en-US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err="1" smtClean="0"/>
              <a:t>Trata</a:t>
            </a:r>
            <a:r>
              <a:rPr lang="en-US" dirty="0" smtClean="0"/>
              <a:t> o </a:t>
            </a:r>
            <a:r>
              <a:rPr lang="en-US" dirty="0" err="1" smtClean="0"/>
              <a:t>texto</a:t>
            </a:r>
            <a:r>
              <a:rPr lang="en-US" dirty="0" smtClean="0"/>
              <a:t> </a:t>
            </a:r>
            <a:r>
              <a:rPr lang="en-US" dirty="0" err="1" smtClean="0"/>
              <a:t>todo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um </a:t>
            </a:r>
            <a:r>
              <a:rPr lang="en-US" dirty="0" err="1" smtClean="0"/>
              <a:t>único</a:t>
            </a:r>
            <a:r>
              <a:rPr lang="en-US" dirty="0" smtClean="0"/>
              <a:t> token.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StandardAnalyzer</a:t>
            </a:r>
            <a:endParaRPr lang="en-US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err="1" smtClean="0"/>
              <a:t>Analisador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sofisticado</a:t>
            </a:r>
            <a:r>
              <a:rPr lang="en-US" dirty="0" smtClean="0"/>
              <a:t> do </a:t>
            </a:r>
            <a:r>
              <a:rPr lang="en-US" dirty="0" err="1" smtClean="0"/>
              <a:t>Lucene</a:t>
            </a:r>
            <a:r>
              <a:rPr lang="en-US" dirty="0" smtClean="0"/>
              <a:t>. É </a:t>
            </a:r>
            <a:r>
              <a:rPr lang="en-US" dirty="0" err="1" smtClean="0"/>
              <a:t>capaz</a:t>
            </a:r>
            <a:r>
              <a:rPr lang="en-US" dirty="0" smtClean="0"/>
              <a:t> de </a:t>
            </a:r>
            <a:r>
              <a:rPr lang="en-US" dirty="0" err="1" smtClean="0"/>
              <a:t>identificar</a:t>
            </a:r>
            <a:r>
              <a:rPr lang="en-US" dirty="0" smtClean="0"/>
              <a:t> </a:t>
            </a:r>
            <a:r>
              <a:rPr lang="en-US" dirty="0" err="1" smtClean="0"/>
              <a:t>nomes</a:t>
            </a:r>
            <a:r>
              <a:rPr lang="en-US" dirty="0" smtClean="0"/>
              <a:t> de </a:t>
            </a:r>
            <a:r>
              <a:rPr lang="en-US" dirty="0" err="1" smtClean="0"/>
              <a:t>companhias</a:t>
            </a:r>
            <a:r>
              <a:rPr lang="en-US" dirty="0" smtClean="0"/>
              <a:t>, emails, host names, </a:t>
            </a:r>
            <a:r>
              <a:rPr lang="en-US" dirty="0" err="1" smtClean="0"/>
              <a:t>acrônimos</a:t>
            </a:r>
            <a:r>
              <a:rPr lang="en-US" dirty="0" smtClean="0"/>
              <a:t>, </a:t>
            </a:r>
            <a:r>
              <a:rPr lang="en-US" dirty="0" err="1" smtClean="0"/>
              <a:t>caracteres</a:t>
            </a:r>
            <a:r>
              <a:rPr lang="en-US" dirty="0" smtClean="0"/>
              <a:t> </a:t>
            </a:r>
            <a:r>
              <a:rPr lang="en-US" dirty="0" err="1" smtClean="0"/>
              <a:t>Chineses</a:t>
            </a:r>
            <a:r>
              <a:rPr lang="en-US" dirty="0" smtClean="0"/>
              <a:t>, </a:t>
            </a:r>
            <a:r>
              <a:rPr lang="en-US" dirty="0" err="1" smtClean="0"/>
              <a:t>Japoneses</a:t>
            </a:r>
            <a:r>
              <a:rPr lang="en-US" dirty="0" smtClean="0"/>
              <a:t> e </a:t>
            </a:r>
            <a:r>
              <a:rPr lang="en-US" dirty="0" err="1" smtClean="0"/>
              <a:t>Koreanos</a:t>
            </a:r>
            <a:r>
              <a:rPr lang="en-US" dirty="0" smtClean="0"/>
              <a:t>. 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 smtClean="0"/>
              <a:t>também</a:t>
            </a:r>
            <a:r>
              <a:rPr lang="en-US" dirty="0" smtClean="0"/>
              <a:t> </a:t>
            </a:r>
            <a:r>
              <a:rPr lang="en-US" dirty="0" err="1" smtClean="0"/>
              <a:t>identifica</a:t>
            </a:r>
            <a:r>
              <a:rPr lang="en-US" dirty="0" smtClean="0"/>
              <a:t> </a:t>
            </a:r>
            <a:r>
              <a:rPr lang="en-US" dirty="0" err="1" smtClean="0"/>
              <a:t>caracteres</a:t>
            </a:r>
            <a:r>
              <a:rPr lang="en-US" dirty="0" smtClean="0"/>
              <a:t> </a:t>
            </a:r>
            <a:r>
              <a:rPr lang="en-US" dirty="0" err="1" smtClean="0"/>
              <a:t>alfanuméricos</a:t>
            </a:r>
            <a:r>
              <a:rPr lang="en-US" dirty="0" smtClean="0"/>
              <a:t>, </a:t>
            </a:r>
            <a:r>
              <a:rPr lang="en-US" dirty="0" err="1" smtClean="0"/>
              <a:t>transforma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minúsculo</a:t>
            </a:r>
            <a:r>
              <a:rPr lang="en-US" dirty="0" smtClean="0"/>
              <a:t> </a:t>
            </a:r>
            <a:r>
              <a:rPr lang="en-US" dirty="0" err="1" smtClean="0"/>
              <a:t>cada</a:t>
            </a:r>
            <a:r>
              <a:rPr lang="en-US" dirty="0" smtClean="0"/>
              <a:t> token e remove as stop words.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SynonymAnalyzer</a:t>
            </a:r>
            <a:endParaRPr lang="en-US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err="1" smtClean="0"/>
              <a:t>Tesaurus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PositionalPorterStopAnalyzer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err="1" smtClean="0"/>
              <a:t>Steeming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Usando</a:t>
            </a:r>
            <a:r>
              <a:rPr lang="en-US" dirty="0" smtClean="0"/>
              <a:t> o </a:t>
            </a:r>
            <a:r>
              <a:rPr lang="en-US" dirty="0" err="1" smtClean="0"/>
              <a:t>Lucene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Criando</a:t>
            </a:r>
            <a:r>
              <a:rPr lang="en-US" dirty="0" smtClean="0"/>
              <a:t> um </a:t>
            </a:r>
            <a:r>
              <a:rPr lang="en-US" dirty="0" err="1" smtClean="0"/>
              <a:t>índice</a:t>
            </a:r>
            <a:endParaRPr lang="pt-BR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Código:</a:t>
            </a:r>
          </a:p>
          <a:p>
            <a:endParaRPr lang="en-US" smtClean="0"/>
          </a:p>
          <a:p>
            <a:pPr>
              <a:buFont typeface="Arial" charset="0"/>
              <a:buNone/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IndexWriter</a:t>
            </a:r>
            <a:r>
              <a:rPr lang="en-US" sz="2000" smtClean="0">
                <a:latin typeface="Courier New" pitchFamily="49" charset="0"/>
                <a:cs typeface="Courier New" pitchFamily="49" charset="0"/>
              </a:rPr>
              <a:t> indexWriter = new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IndexWriter</a:t>
            </a:r>
            <a:r>
              <a:rPr lang="en-US" sz="2000" smtClean="0"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sz="2000" i="1" smtClean="0">
                <a:latin typeface="Courier New" pitchFamily="49" charset="0"/>
                <a:cs typeface="Courier New" pitchFamily="49" charset="0"/>
              </a:rPr>
              <a:t>aulaRI</a:t>
            </a:r>
            <a:r>
              <a:rPr lang="en-US" sz="2000" smtClean="0">
                <a:latin typeface="Courier New" pitchFamily="49" charset="0"/>
                <a:cs typeface="Courier New" pitchFamily="49" charset="0"/>
              </a:rPr>
              <a:t>",</a:t>
            </a:r>
          </a:p>
          <a:p>
            <a:pPr>
              <a:buFont typeface="Arial" charset="0"/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    new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StandardAnalyzer</a:t>
            </a:r>
            <a:r>
              <a:rPr lang="en-US" sz="2000" smtClean="0">
                <a:latin typeface="Courier New" pitchFamily="49" charset="0"/>
                <a:cs typeface="Courier New" pitchFamily="49" charset="0"/>
              </a:rPr>
              <a:t>(), true);</a:t>
            </a:r>
          </a:p>
          <a:p>
            <a:pPr>
              <a:buFont typeface="Arial" charset="0"/>
              <a:buNone/>
            </a:pPr>
            <a:endParaRPr lang="en-US" sz="2000" b="1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Arial" charset="0"/>
              <a:buNone/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Directory </a:t>
            </a:r>
            <a:r>
              <a:rPr lang="en-US" sz="2000" smtClean="0">
                <a:latin typeface="Courier New" pitchFamily="49" charset="0"/>
                <a:cs typeface="Courier New" pitchFamily="49" charset="0"/>
              </a:rPr>
              <a:t>dir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 FSDirectory(</a:t>
            </a:r>
            <a:r>
              <a:rPr lang="en-US" sz="2000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 File(“</a:t>
            </a:r>
            <a:r>
              <a:rPr lang="en-US" sz="2000" i="1" smtClean="0">
                <a:latin typeface="Courier New" pitchFamily="49" charset="0"/>
                <a:cs typeface="Courier New" pitchFamily="49" charset="0"/>
              </a:rPr>
              <a:t>aulaRI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”), null);</a:t>
            </a:r>
          </a:p>
          <a:p>
            <a:pPr>
              <a:buFont typeface="Arial" charset="0"/>
              <a:buNone/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IndexWriter</a:t>
            </a:r>
            <a:r>
              <a:rPr lang="en-US" sz="2000" smtClean="0">
                <a:latin typeface="Courier New" pitchFamily="49" charset="0"/>
                <a:cs typeface="Courier New" pitchFamily="49" charset="0"/>
              </a:rPr>
              <a:t> indexWriter = new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IndexWriter</a:t>
            </a:r>
            <a:r>
              <a:rPr lang="en-US" sz="2000" smtClean="0">
                <a:latin typeface="Courier New" pitchFamily="49" charset="0"/>
                <a:cs typeface="Courier New" pitchFamily="49" charset="0"/>
              </a:rPr>
              <a:t>(dir,</a:t>
            </a:r>
          </a:p>
          <a:p>
            <a:pPr>
              <a:buFont typeface="Arial" charset="0"/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    new 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StandardAnalyzer</a:t>
            </a:r>
            <a:r>
              <a:rPr lang="en-US" sz="2000" smtClean="0">
                <a:latin typeface="Courier New" pitchFamily="49" charset="0"/>
                <a:cs typeface="Courier New" pitchFamily="49" charset="0"/>
              </a:rPr>
              <a:t>(), true);</a:t>
            </a:r>
            <a:endParaRPr lang="pt-BR" sz="200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Arial" charset="0"/>
              <a:buNone/>
            </a:pPr>
            <a:endParaRPr lang="en-US" sz="200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Usando</a:t>
            </a:r>
            <a:r>
              <a:rPr lang="en-US" dirty="0" smtClean="0"/>
              <a:t> o </a:t>
            </a:r>
            <a:r>
              <a:rPr lang="en-US" dirty="0" err="1" smtClean="0"/>
              <a:t>Lucene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Indexando</a:t>
            </a:r>
            <a:r>
              <a:rPr lang="en-US" dirty="0" smtClean="0"/>
              <a:t> um </a:t>
            </a:r>
            <a:r>
              <a:rPr lang="en-US" dirty="0" err="1" smtClean="0"/>
              <a:t>documento</a:t>
            </a:r>
            <a:endParaRPr lang="pt-BR" dirty="0"/>
          </a:p>
        </p:txBody>
      </p:sp>
      <p:pic>
        <p:nvPicPr>
          <p:cNvPr id="1126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47700" y="2349500"/>
            <a:ext cx="7837488" cy="3024188"/>
          </a:xfr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Usando</a:t>
            </a:r>
            <a:r>
              <a:rPr lang="en-US" dirty="0" smtClean="0"/>
              <a:t> o </a:t>
            </a:r>
            <a:r>
              <a:rPr lang="en-US" dirty="0" err="1" smtClean="0"/>
              <a:t>Lucene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Indexando</a:t>
            </a:r>
            <a:r>
              <a:rPr lang="en-US" dirty="0" smtClean="0"/>
              <a:t> um </a:t>
            </a:r>
            <a:r>
              <a:rPr lang="en-US" dirty="0" err="1" smtClean="0"/>
              <a:t>documento</a:t>
            </a:r>
            <a:endParaRPr lang="pt-BR" dirty="0"/>
          </a:p>
        </p:txBody>
      </p:sp>
      <p:sp>
        <p:nvSpPr>
          <p:cNvPr id="12291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Document</a:t>
            </a:r>
          </a:p>
          <a:p>
            <a:pPr lvl="1"/>
            <a:r>
              <a:rPr lang="en-US" smtClean="0"/>
              <a:t>Coleção de Fields.</a:t>
            </a:r>
          </a:p>
          <a:p>
            <a:r>
              <a:rPr lang="en-US" smtClean="0"/>
              <a:t>Field</a:t>
            </a:r>
          </a:p>
          <a:p>
            <a:pPr lvl="1"/>
            <a:r>
              <a:rPr lang="en-US" smtClean="0"/>
              <a:t>Associação Campo </a:t>
            </a:r>
            <a:r>
              <a:rPr lang="en-US" smtClean="0">
                <a:sym typeface="Wingdings" pitchFamily="2" charset="2"/>
              </a:rPr>
              <a:t> Valor.</a:t>
            </a: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Usando</a:t>
            </a:r>
            <a:r>
              <a:rPr lang="en-US" dirty="0" smtClean="0"/>
              <a:t> o </a:t>
            </a:r>
            <a:r>
              <a:rPr lang="en-US" dirty="0" err="1" smtClean="0"/>
              <a:t>Lucene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Indexando</a:t>
            </a:r>
            <a:r>
              <a:rPr lang="en-US" dirty="0" smtClean="0"/>
              <a:t> um </a:t>
            </a:r>
            <a:r>
              <a:rPr lang="en-US" dirty="0" err="1" smtClean="0"/>
              <a:t>documento</a:t>
            </a:r>
            <a:endParaRPr lang="pt-BR" dirty="0"/>
          </a:p>
        </p:txBody>
      </p:sp>
      <p:sp>
        <p:nvSpPr>
          <p:cNvPr id="13315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Código:</a:t>
            </a:r>
          </a:p>
          <a:p>
            <a:endParaRPr lang="en-US" smtClean="0"/>
          </a:p>
          <a:p>
            <a:pPr>
              <a:buFont typeface="Arial" charset="0"/>
              <a:buNone/>
            </a:pPr>
            <a:r>
              <a:rPr lang="pt-BR" sz="2000" b="1" smtClean="0">
                <a:latin typeface="Courier New" pitchFamily="49" charset="0"/>
                <a:cs typeface="Courier New" pitchFamily="49" charset="0"/>
              </a:rPr>
              <a:t>Document</a:t>
            </a:r>
            <a:r>
              <a:rPr lang="pt-BR" sz="2000" smtClean="0">
                <a:latin typeface="Courier New" pitchFamily="49" charset="0"/>
                <a:cs typeface="Courier New" pitchFamily="49" charset="0"/>
              </a:rPr>
              <a:t> doc = new </a:t>
            </a:r>
            <a:r>
              <a:rPr lang="pt-BR" sz="2000" b="1" smtClean="0">
                <a:latin typeface="Courier New" pitchFamily="49" charset="0"/>
                <a:cs typeface="Courier New" pitchFamily="49" charset="0"/>
              </a:rPr>
              <a:t>Document</a:t>
            </a:r>
            <a:r>
              <a:rPr lang="pt-BR" sz="2000" smtClean="0">
                <a:latin typeface="Courier New" pitchFamily="49" charset="0"/>
                <a:cs typeface="Courier New" pitchFamily="49" charset="0"/>
              </a:rPr>
              <a:t>(); </a:t>
            </a:r>
          </a:p>
          <a:p>
            <a:pPr>
              <a:buFont typeface="Arial" charset="0"/>
              <a:buNone/>
            </a:pPr>
            <a:r>
              <a:rPr lang="pt-BR" sz="2000" smtClean="0">
                <a:latin typeface="Courier New" pitchFamily="49" charset="0"/>
                <a:cs typeface="Courier New" pitchFamily="49" charset="0"/>
              </a:rPr>
              <a:t>doc.add(new </a:t>
            </a:r>
            <a:r>
              <a:rPr lang="pt-BR" sz="2000" b="1" smtClean="0">
                <a:latin typeface="Courier New" pitchFamily="49" charset="0"/>
                <a:cs typeface="Courier New" pitchFamily="49" charset="0"/>
              </a:rPr>
              <a:t>Field</a:t>
            </a:r>
            <a:r>
              <a:rPr lang="pt-BR" sz="200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pt-BR" sz="2000" i="1" smtClean="0">
                <a:latin typeface="Courier New" pitchFamily="49" charset="0"/>
                <a:cs typeface="Courier New" pitchFamily="49" charset="0"/>
              </a:rPr>
              <a:t>description</a:t>
            </a:r>
            <a:r>
              <a:rPr lang="pt-BR" sz="2000" smtClean="0">
                <a:latin typeface="Courier New" pitchFamily="49" charset="0"/>
                <a:cs typeface="Courier New" pitchFamily="49" charset="0"/>
              </a:rPr>
              <a:t>",</a:t>
            </a:r>
          </a:p>
          <a:p>
            <a:pPr>
              <a:buFont typeface="Arial" charset="0"/>
              <a:buNone/>
            </a:pPr>
            <a:r>
              <a:rPr lang="pt-BR" sz="2000" smtClean="0">
                <a:latin typeface="Courier New" pitchFamily="49" charset="0"/>
                <a:cs typeface="Courier New" pitchFamily="49" charset="0"/>
              </a:rPr>
              <a:t>                  hotel.getDescription(),</a:t>
            </a:r>
          </a:p>
          <a:p>
            <a:pPr>
              <a:buFont typeface="Arial" charset="0"/>
              <a:buNone/>
            </a:pPr>
            <a:r>
              <a:rPr lang="pt-BR" sz="2000" smtClean="0">
                <a:latin typeface="Courier New" pitchFamily="49" charset="0"/>
                <a:cs typeface="Courier New" pitchFamily="49" charset="0"/>
              </a:rPr>
              <a:t>                  Field.Store.YES,</a:t>
            </a:r>
          </a:p>
          <a:p>
            <a:pPr>
              <a:buFont typeface="Arial" charset="0"/>
              <a:buNone/>
            </a:pPr>
            <a:r>
              <a:rPr lang="pt-BR" sz="2000" smtClean="0">
                <a:latin typeface="Courier New" pitchFamily="49" charset="0"/>
                <a:cs typeface="Courier New" pitchFamily="49" charset="0"/>
              </a:rPr>
              <a:t>                  Field.Index.TOKENIZED)</a:t>
            </a:r>
          </a:p>
          <a:p>
            <a:pPr>
              <a:buFont typeface="Arial" charset="0"/>
              <a:buNone/>
            </a:pPr>
            <a:r>
              <a:rPr lang="pt-BR" sz="2000" smtClean="0">
                <a:latin typeface="Courier New" pitchFamily="49" charset="0"/>
                <a:cs typeface="Courier New" pitchFamily="49" charset="0"/>
              </a:rPr>
              <a:t>        );</a:t>
            </a:r>
          </a:p>
          <a:p>
            <a:pPr>
              <a:buFont typeface="Arial" charset="0"/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indexWriter</a:t>
            </a:r>
            <a:r>
              <a:rPr lang="pt-BR" sz="2000" smtClean="0">
                <a:latin typeface="Courier New" pitchFamily="49" charset="0"/>
                <a:cs typeface="Courier New" pitchFamily="49" charset="0"/>
              </a:rPr>
              <a:t>.addDocument(doc);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Usando</a:t>
            </a:r>
            <a:r>
              <a:rPr lang="en-US" dirty="0" smtClean="0"/>
              <a:t> o </a:t>
            </a:r>
            <a:r>
              <a:rPr lang="en-US" dirty="0" err="1" smtClean="0"/>
              <a:t>Lucene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Buscando</a:t>
            </a:r>
            <a:r>
              <a:rPr lang="en-US" dirty="0" smtClean="0"/>
              <a:t> um </a:t>
            </a:r>
            <a:r>
              <a:rPr lang="en-US" dirty="0" err="1" smtClean="0"/>
              <a:t>documento</a:t>
            </a:r>
            <a:r>
              <a:rPr lang="en-US" dirty="0" smtClean="0"/>
              <a:t>.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IndexSearcher</a:t>
            </a:r>
            <a:endParaRPr lang="en-US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err="1" smtClean="0"/>
              <a:t>Abre</a:t>
            </a:r>
            <a:r>
              <a:rPr lang="en-US" dirty="0" smtClean="0"/>
              <a:t> o </a:t>
            </a:r>
            <a:r>
              <a:rPr lang="en-US" dirty="0" err="1" smtClean="0"/>
              <a:t>índice</a:t>
            </a:r>
            <a:r>
              <a:rPr lang="en-US" dirty="0" smtClean="0"/>
              <a:t> </a:t>
            </a:r>
            <a:r>
              <a:rPr lang="en-US" dirty="0" err="1" smtClean="0"/>
              <a:t>criado</a:t>
            </a:r>
            <a:r>
              <a:rPr lang="en-US" dirty="0" smtClean="0"/>
              <a:t> </a:t>
            </a:r>
            <a:r>
              <a:rPr lang="en-US" dirty="0" err="1" smtClean="0"/>
              <a:t>pela</a:t>
            </a:r>
            <a:r>
              <a:rPr lang="en-US" dirty="0" smtClean="0"/>
              <a:t> </a:t>
            </a:r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dirty="0" err="1" smtClean="0"/>
              <a:t>IndexWriter</a:t>
            </a:r>
            <a:r>
              <a:rPr lang="en-US" dirty="0" smtClean="0"/>
              <a:t> no </a:t>
            </a:r>
            <a:r>
              <a:rPr lang="en-US" dirty="0" err="1" smtClean="0"/>
              <a:t>modo</a:t>
            </a:r>
            <a:r>
              <a:rPr lang="en-US" dirty="0" smtClean="0"/>
              <a:t> de </a:t>
            </a:r>
            <a:r>
              <a:rPr lang="en-US" dirty="0" err="1" smtClean="0"/>
              <a:t>leitura</a:t>
            </a:r>
            <a:r>
              <a:rPr lang="en-US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Term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É a </a:t>
            </a:r>
            <a:r>
              <a:rPr lang="en-US" dirty="0" err="1" smtClean="0"/>
              <a:t>unidade</a:t>
            </a:r>
            <a:r>
              <a:rPr lang="en-US" dirty="0" smtClean="0"/>
              <a:t> </a:t>
            </a:r>
            <a:r>
              <a:rPr lang="en-US" dirty="0" err="1" smtClean="0"/>
              <a:t>básica</a:t>
            </a:r>
            <a:r>
              <a:rPr lang="en-US" dirty="0" smtClean="0"/>
              <a:t> de </a:t>
            </a:r>
            <a:r>
              <a:rPr lang="en-US" dirty="0" err="1" smtClean="0"/>
              <a:t>pesquisa</a:t>
            </a:r>
            <a:r>
              <a:rPr lang="en-US" dirty="0" smtClean="0"/>
              <a:t> (Campo </a:t>
            </a:r>
            <a:r>
              <a:rPr lang="en-US" dirty="0" smtClean="0">
                <a:sym typeface="Wingdings" pitchFamily="2" charset="2"/>
              </a:rPr>
              <a:t> Valor)</a:t>
            </a:r>
            <a:r>
              <a:rPr lang="en-US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Query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Query </a:t>
            </a:r>
            <a:r>
              <a:rPr lang="en-US" dirty="0" err="1" smtClean="0"/>
              <a:t>que</a:t>
            </a:r>
            <a:r>
              <a:rPr lang="en-US" dirty="0" smtClean="0"/>
              <a:t> a </a:t>
            </a:r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dirty="0" err="1" smtClean="0"/>
              <a:t>IndexSearcher</a:t>
            </a:r>
            <a:r>
              <a:rPr lang="en-US" dirty="0" smtClean="0"/>
              <a:t> </a:t>
            </a:r>
            <a:r>
              <a:rPr lang="en-US" dirty="0" err="1" smtClean="0"/>
              <a:t>vai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TermQuery</a:t>
            </a:r>
            <a:endParaRPr lang="en-US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err="1" smtClean="0"/>
              <a:t>Consulta</a:t>
            </a:r>
            <a:r>
              <a:rPr lang="en-US" dirty="0" smtClean="0"/>
              <a:t> de </a:t>
            </a:r>
            <a:r>
              <a:rPr lang="en-US" dirty="0" err="1" smtClean="0"/>
              <a:t>termos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Lucene</a:t>
            </a:r>
            <a:r>
              <a:rPr lang="en-US" dirty="0" smtClean="0"/>
              <a:t>: Campo </a:t>
            </a:r>
            <a:r>
              <a:rPr lang="en-US" dirty="0" smtClean="0">
                <a:sym typeface="Wingdings" pitchFamily="2" charset="2"/>
              </a:rPr>
              <a:t> Valor.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TopDocs</a:t>
            </a:r>
            <a:endParaRPr lang="en-US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Top N documents retrieved from the query.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Usando</a:t>
            </a:r>
            <a:r>
              <a:rPr lang="en-US" dirty="0" smtClean="0"/>
              <a:t> o </a:t>
            </a:r>
            <a:r>
              <a:rPr lang="en-US" dirty="0" err="1" smtClean="0"/>
              <a:t>Lucene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Buscando</a:t>
            </a:r>
            <a:r>
              <a:rPr lang="en-US" dirty="0" smtClean="0"/>
              <a:t> um </a:t>
            </a:r>
            <a:r>
              <a:rPr lang="en-US" dirty="0" err="1" smtClean="0"/>
              <a:t>documento</a:t>
            </a:r>
            <a:r>
              <a:rPr lang="en-US" dirty="0" smtClean="0"/>
              <a:t>.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Código</a:t>
            </a:r>
            <a:r>
              <a:rPr lang="en-US" dirty="0" smtClean="0"/>
              <a:t>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IndexSearcher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is = new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IndexSearcher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aulaRI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”);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Query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q = new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TermQuery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Term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pt-BR" sz="2000" i="1" dirty="0" smtClean="0">
                <a:latin typeface="Courier New" pitchFamily="49" charset="0"/>
                <a:cs typeface="Courier New" pitchFamily="49" charset="0"/>
              </a:rPr>
              <a:t>description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", “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five stars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"));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TopDocs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hits = is.search(q, 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10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is.close();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i = 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; i &lt; hits.length(); i++) {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Document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doc = hits.doc(i);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String hotelDesc = doc.get("</a:t>
            </a:r>
            <a:r>
              <a:rPr lang="pt-BR" sz="2000" i="1" dirty="0" smtClean="0">
                <a:latin typeface="Courier New" pitchFamily="49" charset="0"/>
                <a:cs typeface="Courier New" pitchFamily="49" charset="0"/>
              </a:rPr>
              <a:t>description</a:t>
            </a: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    ...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Ferramentas</a:t>
            </a:r>
            <a:endParaRPr lang="pt-BR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Num esforço para acomodar as inúmeras contribuições, que vão além do core do Lucene, um repositório foi criado para armazená-las.</a:t>
            </a:r>
          </a:p>
          <a:p>
            <a:r>
              <a:rPr lang="en-US" smtClean="0"/>
              <a:t>Esse repositório se chama: Lucene’s Sandbox.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Ferramentas - Sandbox</a:t>
            </a:r>
            <a:endParaRPr lang="pt-BR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68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4343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Sandbox area</a:t>
                      </a:r>
                      <a:endParaRPr lang="pt-BR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pt-BR" dirty="0"/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analyzers</a:t>
                      </a:r>
                      <a:endParaRPr lang="pt-BR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Analyzers for various languages</a:t>
                      </a:r>
                      <a:endParaRPr lang="pt-BR" dirty="0"/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ant</a:t>
                      </a:r>
                      <a:endParaRPr lang="pt-BR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An Ant &lt;index&gt; task</a:t>
                      </a:r>
                      <a:endParaRPr lang="pt-BR" dirty="0"/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db</a:t>
                      </a:r>
                      <a:endParaRPr lang="pt-BR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Berkeley DB Directory implementation</a:t>
                      </a:r>
                      <a:endParaRPr lang="pt-BR" dirty="0"/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highlighter</a:t>
                      </a:r>
                      <a:endParaRPr lang="pt-BR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Search result snippet highlighting</a:t>
                      </a:r>
                      <a:endParaRPr lang="pt-BR" dirty="0"/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javascript</a:t>
                      </a:r>
                      <a:endParaRPr lang="pt-BR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Query builder and </a:t>
                      </a:r>
                      <a:r>
                        <a:rPr lang="en-US" dirty="0" err="1" smtClean="0"/>
                        <a:t>validator</a:t>
                      </a:r>
                      <a:r>
                        <a:rPr lang="en-US" dirty="0" smtClean="0"/>
                        <a:t> for web browsers</a:t>
                      </a:r>
                      <a:endParaRPr lang="pt-BR" dirty="0"/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lucli</a:t>
                      </a:r>
                      <a:endParaRPr lang="pt-BR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Command-line interface to interact with an index</a:t>
                      </a:r>
                      <a:endParaRPr lang="pt-BR" dirty="0"/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Luke</a:t>
                      </a:r>
                      <a:endParaRPr lang="pt-BR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Graphical interface to interact with an index</a:t>
                      </a:r>
                      <a:endParaRPr lang="pt-BR" dirty="0"/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limo</a:t>
                      </a:r>
                      <a:endParaRPr lang="pt-BR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Web-application (WAR) for interacting with an index</a:t>
                      </a:r>
                      <a:endParaRPr lang="pt-BR" dirty="0" smtClean="0"/>
                    </a:p>
                    <a:p>
                      <a:endParaRPr lang="pt-BR" dirty="0"/>
                    </a:p>
                  </a:txBody>
                  <a:tcPr marL="96520" marR="9652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é?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Um sistema Open Source para buscas na web</a:t>
            </a:r>
          </a:p>
          <a:p>
            <a:r>
              <a:rPr lang="pt-BR" dirty="0" smtClean="0"/>
              <a:t>Baseado na API do </a:t>
            </a:r>
            <a:r>
              <a:rPr lang="pt-BR" dirty="0" err="1" smtClean="0"/>
              <a:t>Lucene</a:t>
            </a:r>
            <a:endParaRPr lang="pt-BR" dirty="0" smtClean="0"/>
          </a:p>
          <a:p>
            <a:r>
              <a:rPr lang="pt-BR" dirty="0" smtClean="0"/>
              <a:t>Escrito em Java</a:t>
            </a:r>
          </a:p>
          <a:p>
            <a:r>
              <a:rPr lang="pt-BR" dirty="0" smtClean="0"/>
              <a:t>Com um ótimo </a:t>
            </a:r>
            <a:r>
              <a:rPr lang="pt-BR" dirty="0" err="1" smtClean="0"/>
              <a:t>crawler</a:t>
            </a:r>
            <a:endParaRPr lang="pt-BR" dirty="0" smtClean="0"/>
          </a:p>
          <a:p>
            <a:r>
              <a:rPr lang="pt-BR" dirty="0" smtClean="0"/>
              <a:t>Que faz indexação e </a:t>
            </a:r>
            <a:r>
              <a:rPr lang="pt-BR" dirty="0" err="1" smtClean="0"/>
              <a:t>clustering</a:t>
            </a:r>
            <a:r>
              <a:rPr lang="pt-BR" dirty="0" smtClean="0"/>
              <a:t> de documentos</a:t>
            </a:r>
          </a:p>
          <a:p>
            <a:r>
              <a:rPr lang="pt-BR" dirty="0" smtClean="0"/>
              <a:t>E ainda faz buscas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Ferramentas - Sandbox</a:t>
            </a:r>
            <a:endParaRPr lang="pt-BR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21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4343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Sandbox area</a:t>
                      </a:r>
                      <a:endParaRPr lang="pt-BR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pt-BR" dirty="0"/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miscellaneous</a:t>
                      </a:r>
                      <a:endParaRPr lang="pt-BR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few odds and ends, including the </a:t>
                      </a:r>
                      <a:r>
                        <a:rPr lang="en-US" dirty="0" err="1" smtClean="0"/>
                        <a:t>ChainedFilter</a:t>
                      </a:r>
                      <a:endParaRPr lang="pt-BR" dirty="0"/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Snowball</a:t>
                      </a:r>
                      <a:endParaRPr lang="pt-BR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Sophisticated family of stemmers and wrapping analyzer</a:t>
                      </a:r>
                      <a:endParaRPr lang="pt-BR" dirty="0"/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shingles</a:t>
                      </a:r>
                      <a:endParaRPr lang="pt-BR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Token filter to create shingles (single token from multiple adjacent tokens) from another Token Stream</a:t>
                      </a:r>
                      <a:endParaRPr lang="pt-BR" dirty="0"/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Ngrams</a:t>
                      </a:r>
                      <a:endParaRPr lang="pt-BR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Builds tokens from adjacent letters</a:t>
                      </a:r>
                      <a:endParaRPr lang="pt-BR" dirty="0"/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Memory indices</a:t>
                      </a:r>
                      <a:endParaRPr lang="pt-BR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Create custom memory-based indexes for fast searching</a:t>
                      </a:r>
                      <a:endParaRPr lang="pt-BR" dirty="0"/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Query extensions</a:t>
                      </a:r>
                      <a:endParaRPr lang="pt-BR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MoreLikeThis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FuzzyLikeThisQuery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BoostingQuery</a:t>
                      </a:r>
                      <a:endParaRPr lang="pt-BR" dirty="0"/>
                    </a:p>
                  </a:txBody>
                  <a:tcPr marL="96520" marR="9652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Ferramentas - Sandbox</a:t>
            </a:r>
            <a:endParaRPr lang="pt-BR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4343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Sandbox area</a:t>
                      </a:r>
                      <a:endParaRPr lang="pt-BR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pt-BR" dirty="0"/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spellchecker</a:t>
                      </a:r>
                      <a:endParaRPr lang="pt-BR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Correct spelling of terms in the user’s query</a:t>
                      </a:r>
                      <a:endParaRPr lang="pt-BR" dirty="0"/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xml-query-parser</a:t>
                      </a:r>
                      <a:endParaRPr lang="pt-BR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Creating a Query from XML strings</a:t>
                      </a:r>
                      <a:endParaRPr lang="pt-BR" dirty="0"/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WordNet</a:t>
                      </a:r>
                      <a:endParaRPr lang="pt-BR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Utility to build a synonym index from </a:t>
                      </a:r>
                      <a:r>
                        <a:rPr lang="en-US" dirty="0" err="1" smtClean="0"/>
                        <a:t>WordNet</a:t>
                      </a:r>
                      <a:r>
                        <a:rPr lang="en-US" dirty="0" smtClean="0"/>
                        <a:t> database</a:t>
                      </a:r>
                      <a:endParaRPr lang="pt-BR" dirty="0"/>
                    </a:p>
                  </a:txBody>
                  <a:tcPr marL="96520" marR="9652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Concorrentes do </a:t>
            </a:r>
            <a:r>
              <a:rPr lang="pt-BR" dirty="0" err="1" smtClean="0"/>
              <a:t>Lucene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b="1" dirty="0" err="1"/>
              <a:t>Xapian</a:t>
            </a:r>
            <a:r>
              <a:rPr lang="pt-BR" dirty="0"/>
              <a:t>: </a:t>
            </a:r>
            <a:r>
              <a:rPr lang="pt-BR" dirty="0">
                <a:hlinkClick r:id="rId2"/>
              </a:rPr>
              <a:t>http://xapian.org</a:t>
            </a:r>
            <a:r>
              <a:rPr lang="pt-BR" dirty="0" smtClean="0">
                <a:hlinkClick r:id="rId2"/>
              </a:rPr>
              <a:t>/</a:t>
            </a:r>
            <a:endParaRPr lang="pt-BR" dirty="0"/>
          </a:p>
          <a:p>
            <a:r>
              <a:rPr lang="pt-BR" b="1" dirty="0" err="1"/>
              <a:t>Swish-e</a:t>
            </a:r>
            <a:r>
              <a:rPr lang="pt-BR" dirty="0"/>
              <a:t>: </a:t>
            </a:r>
            <a:r>
              <a:rPr lang="pt-BR" dirty="0">
                <a:hlinkClick r:id="rId3"/>
              </a:rPr>
              <a:t>http://swish-e.org/</a:t>
            </a:r>
            <a:endParaRPr lang="pt-BR" dirty="0"/>
          </a:p>
          <a:p>
            <a:r>
              <a:rPr lang="pt-BR" b="1" dirty="0" err="1"/>
              <a:t>Amberfish</a:t>
            </a:r>
            <a:r>
              <a:rPr lang="pt-BR" dirty="0"/>
              <a:t>: </a:t>
            </a:r>
            <a:r>
              <a:rPr lang="pt-BR" dirty="0">
                <a:hlinkClick r:id="rId4"/>
              </a:rPr>
              <a:t>http://sourceforge.net/projects/amberfish/</a:t>
            </a:r>
            <a:endParaRPr lang="pt-BR" dirty="0"/>
          </a:p>
          <a:p>
            <a:r>
              <a:rPr lang="pt-BR" b="1" dirty="0" err="1"/>
              <a:t>XQEngine</a:t>
            </a:r>
            <a:r>
              <a:rPr lang="pt-BR" dirty="0"/>
              <a:t>: </a:t>
            </a:r>
            <a:r>
              <a:rPr lang="pt-BR" dirty="0">
                <a:hlinkClick r:id="rId5"/>
              </a:rPr>
              <a:t>http://xqengine.sourceforge.net/</a:t>
            </a:r>
            <a:endParaRPr lang="pt-BR" dirty="0"/>
          </a:p>
          <a:p>
            <a:r>
              <a:rPr lang="pt-BR" b="1" dirty="0" err="1"/>
              <a:t>ASPseek</a:t>
            </a:r>
            <a:r>
              <a:rPr lang="pt-BR" dirty="0"/>
              <a:t>: </a:t>
            </a:r>
            <a:r>
              <a:rPr lang="pt-BR" dirty="0">
                <a:hlinkClick r:id="rId6"/>
              </a:rPr>
              <a:t>http://www.aspseek.org/</a:t>
            </a:r>
            <a:endParaRPr lang="pt-BR" dirty="0"/>
          </a:p>
          <a:p>
            <a:r>
              <a:rPr lang="pt-BR" b="1" dirty="0" err="1"/>
              <a:t>OpenFTS</a:t>
            </a:r>
            <a:r>
              <a:rPr lang="pt-BR" dirty="0"/>
              <a:t>: </a:t>
            </a:r>
            <a:r>
              <a:rPr lang="pt-BR" dirty="0">
                <a:hlinkClick r:id="rId7"/>
              </a:rPr>
              <a:t>http://openfts.sourceforge.net/</a:t>
            </a:r>
            <a:endParaRPr lang="pt-BR" dirty="0"/>
          </a:p>
          <a:p>
            <a:r>
              <a:rPr lang="pt-BR" b="1" dirty="0"/>
              <a:t>Zebra</a:t>
            </a:r>
            <a:r>
              <a:rPr lang="pt-BR" dirty="0"/>
              <a:t>: </a:t>
            </a:r>
            <a:r>
              <a:rPr lang="pt-BR" dirty="0">
                <a:hlinkClick r:id="rId8"/>
              </a:rPr>
              <a:t>http://www.indexdata.com/zebra</a:t>
            </a:r>
            <a:endParaRPr lang="pt-BR" dirty="0"/>
          </a:p>
          <a:p>
            <a:endParaRPr lang="pt-B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Apache </a:t>
            </a:r>
            <a:r>
              <a:rPr lang="pt-BR" dirty="0" err="1" smtClean="0"/>
              <a:t>Solr</a:t>
            </a:r>
            <a:endParaRPr lang="pt-B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é?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>
                <a:solidFill>
                  <a:srgbClr val="4E3B30"/>
                </a:solidFill>
              </a:rPr>
              <a:t>É um servidor de busca de nível empresarial.</a:t>
            </a:r>
          </a:p>
          <a:p>
            <a:r>
              <a:rPr lang="pt-BR" dirty="0" smtClean="0">
                <a:solidFill>
                  <a:srgbClr val="4E3B30"/>
                </a:solidFill>
              </a:rPr>
              <a:t>Utiliza XML e HTTP para indexar documentos e  executar buscas nas bases de dados.</a:t>
            </a:r>
          </a:p>
          <a:p>
            <a:r>
              <a:rPr lang="pt-BR" dirty="0" smtClean="0">
                <a:solidFill>
                  <a:srgbClr val="4E3B30"/>
                </a:solidFill>
              </a:rPr>
              <a:t>Implementa um sistema de </a:t>
            </a:r>
            <a:r>
              <a:rPr lang="pt-BR" dirty="0" err="1" smtClean="0">
                <a:solidFill>
                  <a:srgbClr val="4E3B30"/>
                </a:solidFill>
              </a:rPr>
              <a:t>schema</a:t>
            </a:r>
            <a:r>
              <a:rPr lang="pt-BR" dirty="0" smtClean="0">
                <a:solidFill>
                  <a:srgbClr val="4E3B30"/>
                </a:solidFill>
              </a:rPr>
              <a:t> rico que é bastante flexível ao lidar com os vários tipos de campos dos documentos.</a:t>
            </a:r>
          </a:p>
          <a:p>
            <a:r>
              <a:rPr lang="pt-BR" dirty="0" smtClean="0">
                <a:solidFill>
                  <a:srgbClr val="4E3B30"/>
                </a:solidFill>
              </a:rPr>
              <a:t>Implementa uma API que permite ao desenvolvedor modificar o comportamento da busca.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é?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solidFill>
                  <a:srgbClr val="4E3B30"/>
                </a:solidFill>
              </a:rPr>
              <a:t>Começou originalmente como o Projeto Solar da CNET Networks em 2004.</a:t>
            </a:r>
          </a:p>
          <a:p>
            <a:r>
              <a:rPr lang="pt-BR" dirty="0">
                <a:solidFill>
                  <a:srgbClr val="4E3B30"/>
                </a:solidFill>
              </a:rPr>
              <a:t>Em 2005 vários produtos da CNET utilizavam o Solar.</a:t>
            </a:r>
          </a:p>
          <a:p>
            <a:r>
              <a:rPr lang="pt-BR" dirty="0">
                <a:solidFill>
                  <a:srgbClr val="4E3B30"/>
                </a:solidFill>
              </a:rPr>
              <a:t>O código foi doado e tornou-se o </a:t>
            </a:r>
            <a:r>
              <a:rPr lang="pt-BR" dirty="0" err="1">
                <a:solidFill>
                  <a:srgbClr val="4E3B30"/>
                </a:solidFill>
              </a:rPr>
              <a:t>Solr</a:t>
            </a:r>
            <a:r>
              <a:rPr lang="pt-BR" dirty="0">
                <a:solidFill>
                  <a:srgbClr val="4E3B30"/>
                </a:solidFill>
              </a:rPr>
              <a:t> em 2006.</a:t>
            </a:r>
          </a:p>
          <a:p>
            <a:r>
              <a:rPr lang="pt-BR" dirty="0">
                <a:solidFill>
                  <a:srgbClr val="4E3B30"/>
                </a:solidFill>
              </a:rPr>
              <a:t>Em 2007, o projeto graduou-se da incubadora Apache e virou um subprojeto do </a:t>
            </a:r>
            <a:r>
              <a:rPr lang="pt-BR" dirty="0" err="1">
                <a:solidFill>
                  <a:srgbClr val="4E3B30"/>
                </a:solidFill>
              </a:rPr>
              <a:t>Lucene</a:t>
            </a:r>
            <a:r>
              <a:rPr lang="pt-BR" dirty="0">
                <a:solidFill>
                  <a:srgbClr val="4E3B30"/>
                </a:solidFill>
              </a:rPr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Quem usa?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>
                <a:solidFill>
                  <a:srgbClr val="AD1F1F"/>
                </a:solidFill>
                <a:hlinkClick r:id="rId2"/>
              </a:rPr>
              <a:t>http://www.whitehouse.gov/</a:t>
            </a:r>
          </a:p>
          <a:p>
            <a:r>
              <a:rPr lang="pt-BR" dirty="0">
                <a:solidFill>
                  <a:srgbClr val="4E3B30"/>
                </a:solidFill>
              </a:rPr>
              <a:t>AT&amp;T </a:t>
            </a:r>
            <a:r>
              <a:rPr lang="pt-BR" dirty="0" err="1">
                <a:solidFill>
                  <a:srgbClr val="4E3B30"/>
                </a:solidFill>
              </a:rPr>
              <a:t>Interactive</a:t>
            </a:r>
            <a:endParaRPr lang="pt-BR" dirty="0">
              <a:solidFill>
                <a:srgbClr val="4E3B30"/>
              </a:solidFill>
            </a:endParaRPr>
          </a:p>
          <a:p>
            <a:r>
              <a:rPr lang="pt-BR" dirty="0">
                <a:solidFill>
                  <a:srgbClr val="4E3B30"/>
                </a:solidFill>
              </a:rPr>
              <a:t>AOL</a:t>
            </a:r>
          </a:p>
          <a:p>
            <a:r>
              <a:rPr lang="pt-BR" dirty="0">
                <a:solidFill>
                  <a:srgbClr val="4E3B30"/>
                </a:solidFill>
              </a:rPr>
              <a:t>CNET</a:t>
            </a:r>
          </a:p>
          <a:p>
            <a:r>
              <a:rPr lang="pt-BR" dirty="0" err="1">
                <a:solidFill>
                  <a:srgbClr val="4E3B30"/>
                </a:solidFill>
              </a:rPr>
              <a:t>SourceForge</a:t>
            </a:r>
            <a:endParaRPr lang="pt-BR" dirty="0">
              <a:solidFill>
                <a:srgbClr val="4E3B30"/>
              </a:solidFill>
            </a:endParaRPr>
          </a:p>
          <a:p>
            <a:r>
              <a:rPr lang="pt-BR" dirty="0" err="1">
                <a:solidFill>
                  <a:srgbClr val="4E3B30"/>
                </a:solidFill>
              </a:rPr>
              <a:t>Gamespot</a:t>
            </a:r>
            <a:endParaRPr lang="pt-BR" dirty="0">
              <a:solidFill>
                <a:srgbClr val="4E3B30"/>
              </a:solidFill>
            </a:endParaRPr>
          </a:p>
          <a:p>
            <a:r>
              <a:rPr lang="pt-BR" dirty="0">
                <a:solidFill>
                  <a:srgbClr val="AD1F1F"/>
                </a:solidFill>
                <a:hlinkClick r:id="rId3"/>
              </a:rPr>
              <a:t>http://news.com</a:t>
            </a:r>
          </a:p>
          <a:p>
            <a:r>
              <a:rPr lang="pt-BR" dirty="0" err="1">
                <a:solidFill>
                  <a:srgbClr val="4E3B30"/>
                </a:solidFill>
              </a:rPr>
              <a:t>Digg</a:t>
            </a:r>
            <a:endParaRPr lang="pt-BR" dirty="0">
              <a:solidFill>
                <a:srgbClr val="4E3B30"/>
              </a:solidFill>
            </a:endParaRPr>
          </a:p>
          <a:p>
            <a:r>
              <a:rPr lang="pt-BR" dirty="0" smtClean="0"/>
              <a:t>...</a:t>
            </a:r>
            <a:endParaRPr lang="pt-B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é preciso?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solidFill>
                  <a:srgbClr val="4E3B30"/>
                </a:solidFill>
              </a:rPr>
              <a:t>Para instalar o </a:t>
            </a:r>
            <a:r>
              <a:rPr lang="pt-BR" dirty="0" err="1">
                <a:solidFill>
                  <a:srgbClr val="4E3B30"/>
                </a:solidFill>
              </a:rPr>
              <a:t>Solr</a:t>
            </a:r>
            <a:r>
              <a:rPr lang="pt-BR" dirty="0">
                <a:solidFill>
                  <a:srgbClr val="4E3B30"/>
                </a:solidFill>
              </a:rPr>
              <a:t> é necessário:</a:t>
            </a:r>
          </a:p>
          <a:p>
            <a:pPr lvl="1"/>
            <a:r>
              <a:rPr lang="pt-BR" dirty="0">
                <a:solidFill>
                  <a:srgbClr val="4E3B30"/>
                </a:solidFill>
              </a:rPr>
              <a:t>Ter instalado Java versão 1.5 ou superior.</a:t>
            </a:r>
          </a:p>
          <a:p>
            <a:pPr lvl="1"/>
            <a:r>
              <a:rPr lang="pt-BR" dirty="0">
                <a:solidFill>
                  <a:srgbClr val="4E3B30"/>
                </a:solidFill>
              </a:rPr>
              <a:t>Uma distribuição do </a:t>
            </a:r>
            <a:r>
              <a:rPr lang="pt-BR" dirty="0" err="1">
                <a:solidFill>
                  <a:srgbClr val="4E3B30"/>
                </a:solidFill>
              </a:rPr>
              <a:t>Solr</a:t>
            </a:r>
            <a:r>
              <a:rPr lang="pt-BR" dirty="0">
                <a:solidFill>
                  <a:srgbClr val="4E3B30"/>
                </a:solidFill>
              </a:rPr>
              <a:t>, que pode ser adquirida em: http://www.apache.org/dyn/closer.</a:t>
            </a:r>
            <a:r>
              <a:rPr lang="pt-BR" dirty="0" err="1">
                <a:solidFill>
                  <a:srgbClr val="4E3B30"/>
                </a:solidFill>
              </a:rPr>
              <a:t>cgi</a:t>
            </a:r>
            <a:r>
              <a:rPr lang="pt-BR" dirty="0">
                <a:solidFill>
                  <a:srgbClr val="4E3B30"/>
                </a:solidFill>
              </a:rPr>
              <a:t>/</a:t>
            </a:r>
            <a:r>
              <a:rPr lang="pt-BR" dirty="0" err="1">
                <a:solidFill>
                  <a:srgbClr val="4E3B30"/>
                </a:solidFill>
              </a:rPr>
              <a:t>lucene</a:t>
            </a:r>
            <a:r>
              <a:rPr lang="pt-BR" dirty="0">
                <a:solidFill>
                  <a:srgbClr val="4E3B30"/>
                </a:solidFill>
              </a:rPr>
              <a:t>/</a:t>
            </a:r>
            <a:r>
              <a:rPr lang="pt-BR" dirty="0" err="1">
                <a:solidFill>
                  <a:srgbClr val="4E3B30"/>
                </a:solidFill>
              </a:rPr>
              <a:t>solr</a:t>
            </a:r>
            <a:r>
              <a:rPr lang="pt-BR" dirty="0">
                <a:solidFill>
                  <a:srgbClr val="4E3B30"/>
                </a:solidFill>
              </a:rPr>
              <a:t>/</a:t>
            </a:r>
          </a:p>
          <a:p>
            <a:pPr lvl="1"/>
            <a:endParaRPr lang="pt-BR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Por que usar o </a:t>
            </a:r>
            <a:r>
              <a:rPr lang="pt-BR" dirty="0" err="1" smtClean="0"/>
              <a:t>Solr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solidFill>
                  <a:srgbClr val="4E3B30"/>
                </a:solidFill>
              </a:rPr>
              <a:t>Usa o </a:t>
            </a:r>
            <a:r>
              <a:rPr lang="pt-BR" dirty="0" err="1">
                <a:solidFill>
                  <a:srgbClr val="4E3B30"/>
                </a:solidFill>
              </a:rPr>
              <a:t>Lucene</a:t>
            </a:r>
            <a:r>
              <a:rPr lang="pt-BR" dirty="0">
                <a:solidFill>
                  <a:srgbClr val="4E3B30"/>
                </a:solidFill>
              </a:rPr>
              <a:t> como motor de indexação e busca.</a:t>
            </a:r>
          </a:p>
          <a:p>
            <a:r>
              <a:rPr lang="pt-BR" dirty="0">
                <a:solidFill>
                  <a:srgbClr val="4E3B30"/>
                </a:solidFill>
              </a:rPr>
              <a:t>Possui uma API Java sólida e de fácil uso</a:t>
            </a:r>
            <a:r>
              <a:rPr lang="pt-BR" dirty="0" smtClean="0">
                <a:solidFill>
                  <a:srgbClr val="4E3B30"/>
                </a:solidFill>
              </a:rPr>
              <a:t>.</a:t>
            </a:r>
          </a:p>
          <a:p>
            <a:r>
              <a:rPr lang="pt-BR" dirty="0">
                <a:solidFill>
                  <a:srgbClr val="4E3B30"/>
                </a:solidFill>
              </a:rPr>
              <a:t>Também pode ser usado em conjunto com outras linguagens.</a:t>
            </a:r>
          </a:p>
          <a:p>
            <a:r>
              <a:rPr lang="pt-BR" dirty="0">
                <a:solidFill>
                  <a:srgbClr val="4E3B30"/>
                </a:solidFill>
              </a:rPr>
              <a:t>Integração com o </a:t>
            </a:r>
            <a:r>
              <a:rPr lang="pt-BR" dirty="0" err="1">
                <a:solidFill>
                  <a:srgbClr val="4E3B30"/>
                </a:solidFill>
              </a:rPr>
              <a:t>crawler</a:t>
            </a:r>
            <a:r>
              <a:rPr lang="pt-BR" dirty="0">
                <a:solidFill>
                  <a:srgbClr val="4E3B30"/>
                </a:solidFill>
              </a:rPr>
              <a:t> </a:t>
            </a:r>
            <a:r>
              <a:rPr lang="pt-BR" dirty="0" err="1">
                <a:solidFill>
                  <a:srgbClr val="4E3B30"/>
                </a:solidFill>
              </a:rPr>
              <a:t>Nutch</a:t>
            </a:r>
            <a:r>
              <a:rPr lang="pt-BR" dirty="0">
                <a:solidFill>
                  <a:srgbClr val="4E3B30"/>
                </a:solidFill>
              </a:rPr>
              <a:t>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é?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Altamente </a:t>
            </a:r>
            <a:r>
              <a:rPr lang="pt-BR" dirty="0" err="1" smtClean="0"/>
              <a:t>modularizado</a:t>
            </a:r>
            <a:endParaRPr lang="pt-BR" dirty="0" smtClean="0"/>
          </a:p>
          <a:p>
            <a:pPr lvl="1"/>
            <a:r>
              <a:rPr lang="pt-BR" dirty="0" smtClean="0"/>
              <a:t>Permite a criação de novos </a:t>
            </a:r>
            <a:r>
              <a:rPr lang="pt-BR" dirty="0" err="1" smtClean="0"/>
              <a:t>plugins</a:t>
            </a:r>
            <a:r>
              <a:rPr lang="pt-BR" dirty="0" smtClean="0"/>
              <a:t> para:</a:t>
            </a:r>
          </a:p>
          <a:p>
            <a:pPr lvl="2"/>
            <a:r>
              <a:rPr lang="pt-BR" dirty="0" err="1" smtClean="0"/>
              <a:t>Parsing</a:t>
            </a:r>
            <a:r>
              <a:rPr lang="pt-BR" dirty="0" smtClean="0"/>
              <a:t> de dados</a:t>
            </a:r>
          </a:p>
          <a:p>
            <a:pPr lvl="2"/>
            <a:r>
              <a:rPr lang="pt-BR" dirty="0" smtClean="0"/>
              <a:t>Recuperação de dados</a:t>
            </a:r>
          </a:p>
          <a:p>
            <a:pPr lvl="2"/>
            <a:r>
              <a:rPr lang="pt-BR" dirty="0" smtClean="0"/>
              <a:t>Indexação</a:t>
            </a:r>
          </a:p>
          <a:p>
            <a:pPr lvl="2"/>
            <a:r>
              <a:rPr lang="pt-BR" dirty="0" smtClean="0"/>
              <a:t>Consultas</a:t>
            </a:r>
          </a:p>
          <a:p>
            <a:pPr lvl="2"/>
            <a:r>
              <a:rPr lang="pt-BR" dirty="0" err="1" smtClean="0"/>
              <a:t>Clustering</a:t>
            </a:r>
            <a:r>
              <a:rPr lang="pt-BR" dirty="0" smtClean="0"/>
              <a:t> de documentos</a:t>
            </a:r>
          </a:p>
          <a:p>
            <a:r>
              <a:rPr lang="pt-BR" dirty="0" smtClean="0"/>
              <a:t>Pode rodar numa única máquina ou num cluster</a:t>
            </a:r>
          </a:p>
          <a:p>
            <a:r>
              <a:rPr lang="pt-BR" dirty="0" smtClean="0"/>
              <a:t>Possui fácil integração com o </a:t>
            </a:r>
            <a:r>
              <a:rPr lang="pt-BR" dirty="0" err="1" smtClean="0"/>
              <a:t>Tomcat</a:t>
            </a:r>
            <a:r>
              <a:rPr lang="pt-BR" dirty="0" smtClean="0"/>
              <a:t> web </a:t>
            </a:r>
            <a:r>
              <a:rPr lang="pt-BR" dirty="0" err="1" smtClean="0"/>
              <a:t>server</a:t>
            </a:r>
            <a:endParaRPr lang="pt-BR" dirty="0"/>
          </a:p>
          <a:p>
            <a:pPr lvl="2"/>
            <a:endParaRPr lang="pt-BR" dirty="0" smtClean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Por que usar o </a:t>
            </a:r>
            <a:r>
              <a:rPr lang="pt-BR" dirty="0" err="1" smtClean="0"/>
              <a:t>Solr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>
                <a:solidFill>
                  <a:srgbClr val="4E3B30"/>
                </a:solidFill>
              </a:rPr>
              <a:t>Escalonável</a:t>
            </a:r>
            <a:r>
              <a:rPr lang="pt-BR" dirty="0">
                <a:solidFill>
                  <a:srgbClr val="4E3B30"/>
                </a:solidFill>
              </a:rPr>
              <a:t>.</a:t>
            </a:r>
          </a:p>
          <a:p>
            <a:r>
              <a:rPr lang="pt-BR" dirty="0">
                <a:solidFill>
                  <a:srgbClr val="4E3B30"/>
                </a:solidFill>
              </a:rPr>
              <a:t>Poderoso analisador de texto: </a:t>
            </a:r>
            <a:r>
              <a:rPr lang="pt-BR" dirty="0" err="1">
                <a:solidFill>
                  <a:srgbClr val="4E3B30"/>
                </a:solidFill>
              </a:rPr>
              <a:t>stemming</a:t>
            </a:r>
            <a:r>
              <a:rPr lang="pt-BR" dirty="0">
                <a:solidFill>
                  <a:srgbClr val="4E3B30"/>
                </a:solidFill>
              </a:rPr>
              <a:t> e correção gramatical.</a:t>
            </a:r>
          </a:p>
          <a:p>
            <a:r>
              <a:rPr lang="pt-BR" dirty="0">
                <a:solidFill>
                  <a:srgbClr val="4E3B30"/>
                </a:solidFill>
              </a:rPr>
              <a:t>Funções auxiliares para busca:</a:t>
            </a:r>
          </a:p>
          <a:p>
            <a:pPr lvl="1"/>
            <a:r>
              <a:rPr lang="pt-BR" dirty="0" err="1">
                <a:solidFill>
                  <a:srgbClr val="4E3B30"/>
                </a:solidFill>
              </a:rPr>
              <a:t>Highlighting</a:t>
            </a:r>
            <a:endParaRPr lang="pt-BR" dirty="0">
              <a:solidFill>
                <a:srgbClr val="4E3B30"/>
              </a:solidFill>
            </a:endParaRPr>
          </a:p>
          <a:p>
            <a:pPr lvl="1"/>
            <a:r>
              <a:rPr lang="pt-BR" dirty="0" err="1">
                <a:solidFill>
                  <a:srgbClr val="4E3B30"/>
                </a:solidFill>
              </a:rPr>
              <a:t>Clustering</a:t>
            </a:r>
            <a:endParaRPr lang="pt-BR" dirty="0">
              <a:solidFill>
                <a:srgbClr val="4E3B30"/>
              </a:solidFill>
            </a:endParaRPr>
          </a:p>
          <a:p>
            <a:pPr lvl="1"/>
            <a:r>
              <a:rPr lang="pt-BR" dirty="0">
                <a:solidFill>
                  <a:srgbClr val="4E3B30"/>
                </a:solidFill>
              </a:rPr>
              <a:t>More </a:t>
            </a:r>
            <a:r>
              <a:rPr lang="pt-BR" dirty="0" err="1">
                <a:solidFill>
                  <a:srgbClr val="4E3B30"/>
                </a:solidFill>
              </a:rPr>
              <a:t>Like</a:t>
            </a:r>
            <a:r>
              <a:rPr lang="pt-BR" dirty="0">
                <a:solidFill>
                  <a:srgbClr val="4E3B30"/>
                </a:solidFill>
              </a:rPr>
              <a:t> </a:t>
            </a:r>
            <a:r>
              <a:rPr lang="pt-BR" dirty="0" err="1">
                <a:solidFill>
                  <a:srgbClr val="4E3B30"/>
                </a:solidFill>
              </a:rPr>
              <a:t>This</a:t>
            </a:r>
            <a:endParaRPr lang="pt-BR" dirty="0">
              <a:solidFill>
                <a:srgbClr val="4E3B30"/>
              </a:solidFill>
            </a:endParaRPr>
          </a:p>
          <a:p>
            <a:pPr lvl="1"/>
            <a:r>
              <a:rPr lang="pt-BR" dirty="0">
                <a:solidFill>
                  <a:srgbClr val="4E3B30"/>
                </a:solidFill>
              </a:rPr>
              <a:t>Busca Facetada</a:t>
            </a:r>
          </a:p>
          <a:p>
            <a:pPr lvl="1"/>
            <a:endParaRPr lang="pt-BR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Por que usar o </a:t>
            </a:r>
            <a:r>
              <a:rPr lang="pt-BR" dirty="0" err="1" smtClean="0"/>
              <a:t>Solr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solidFill>
                  <a:srgbClr val="4E3B30"/>
                </a:solidFill>
              </a:rPr>
              <a:t>Modular e sistema de plug-ins: personalização.</a:t>
            </a:r>
          </a:p>
          <a:p>
            <a:r>
              <a:rPr lang="pt-BR" dirty="0">
                <a:solidFill>
                  <a:srgbClr val="4E3B30"/>
                </a:solidFill>
              </a:rPr>
              <a:t>Comunidade ativa de usuários.</a:t>
            </a:r>
          </a:p>
          <a:p>
            <a:r>
              <a:rPr lang="pt-BR" b="1" dirty="0">
                <a:solidFill>
                  <a:srgbClr val="4E3B30"/>
                </a:solidFill>
              </a:rPr>
              <a:t>Grátis</a:t>
            </a:r>
            <a:r>
              <a:rPr lang="pt-BR" dirty="0">
                <a:solidFill>
                  <a:srgbClr val="4E3B30"/>
                </a:solidFill>
              </a:rPr>
              <a:t> e </a:t>
            </a:r>
            <a:r>
              <a:rPr lang="pt-BR" b="1" dirty="0">
                <a:solidFill>
                  <a:srgbClr val="4E3B30"/>
                </a:solidFill>
              </a:rPr>
              <a:t>open source</a:t>
            </a:r>
            <a:r>
              <a:rPr lang="pt-BR" dirty="0">
                <a:solidFill>
                  <a:srgbClr val="4E3B30"/>
                </a:solidFill>
              </a:rPr>
              <a:t> sob a </a:t>
            </a:r>
            <a:r>
              <a:rPr lang="pt-BR" dirty="0" err="1">
                <a:solidFill>
                  <a:srgbClr val="4E3B30"/>
                </a:solidFill>
              </a:rPr>
              <a:t>licensa</a:t>
            </a:r>
            <a:r>
              <a:rPr lang="pt-BR" dirty="0">
                <a:solidFill>
                  <a:srgbClr val="4E3B30"/>
                </a:solidFill>
              </a:rPr>
              <a:t> Apache.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Exemplos</a:t>
            </a:r>
            <a:endParaRPr lang="pt-BR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04800" y="2196341"/>
            <a:ext cx="8686800" cy="32416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Exmplos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Resultado da </a:t>
            </a:r>
            <a:r>
              <a:rPr lang="pt-BR" dirty="0" err="1" smtClean="0"/>
              <a:t>query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pt-BR" dirty="0" smtClean="0"/>
              <a:t>Documento</a:t>
            </a:r>
            <a:endParaRPr lang="pt-BR" dirty="0"/>
          </a:p>
        </p:txBody>
      </p:sp>
      <p:pic>
        <p:nvPicPr>
          <p:cNvPr id="7" name="Picture 6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942797" y="1316038"/>
            <a:ext cx="2967394" cy="3941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8" name="Picture 7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648200" y="1679387"/>
            <a:ext cx="4289425" cy="32150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4E3B30"/>
                </a:solidFill>
              </a:rPr>
              <a:t>Resultado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pt-BR" dirty="0" err="1" smtClean="0">
                <a:solidFill>
                  <a:srgbClr val="4E3B30"/>
                </a:solidFill>
              </a:rPr>
              <a:t>Schema</a:t>
            </a:r>
            <a:r>
              <a:rPr lang="pt-BR" dirty="0" smtClean="0">
                <a:solidFill>
                  <a:srgbClr val="4E3B30"/>
                </a:solidFill>
              </a:rPr>
              <a:t>.</a:t>
            </a:r>
            <a:r>
              <a:rPr lang="pt-BR" dirty="0" err="1" smtClean="0">
                <a:solidFill>
                  <a:srgbClr val="4E3B30"/>
                </a:solidFill>
              </a:rPr>
              <a:t>xml</a:t>
            </a:r>
            <a:endParaRPr lang="pt-BR" dirty="0" smtClean="0">
              <a:solidFill>
                <a:srgbClr val="4E3B30"/>
              </a:solidFill>
            </a:endParaRPr>
          </a:p>
          <a:p>
            <a:endParaRPr lang="pt-BR" dirty="0"/>
          </a:p>
        </p:txBody>
      </p:sp>
      <p:pic>
        <p:nvPicPr>
          <p:cNvPr id="7" name="Picture 7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80988" y="1678792"/>
            <a:ext cx="4291012" cy="3216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8" name="Picture 6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648200" y="1513782"/>
            <a:ext cx="4289425" cy="35462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Exemplos (Análise de Texto)</a:t>
            </a:r>
            <a:endParaRPr lang="pt-BR" dirty="0"/>
          </a:p>
        </p:txBody>
      </p:sp>
      <p:pic>
        <p:nvPicPr>
          <p:cNvPr id="12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04800" y="2499751"/>
            <a:ext cx="8686800" cy="26347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Exemplos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Texto Indexado</a:t>
            </a:r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pt-BR" dirty="0" err="1" smtClean="0">
                <a:latin typeface="Arial" charset="0"/>
              </a:rPr>
              <a:t>Query</a:t>
            </a:r>
            <a:endParaRPr lang="pt-BR" dirty="0"/>
          </a:p>
        </p:txBody>
      </p:sp>
      <p:pic>
        <p:nvPicPr>
          <p:cNvPr id="9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80988" y="1798745"/>
            <a:ext cx="4291012" cy="297634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0" name="Picture 5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648200" y="1798823"/>
            <a:ext cx="4289425" cy="29761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Exemplos (Filtros no </a:t>
            </a:r>
            <a:r>
              <a:rPr lang="pt-BR" dirty="0" err="1" smtClean="0"/>
              <a:t>Schema</a:t>
            </a:r>
            <a:r>
              <a:rPr lang="pt-BR" dirty="0" smtClean="0"/>
              <a:t>.</a:t>
            </a:r>
            <a:r>
              <a:rPr lang="pt-BR" dirty="0" err="1" smtClean="0"/>
              <a:t>xml</a:t>
            </a:r>
            <a:r>
              <a:rPr lang="pt-BR" dirty="0"/>
              <a:t>)</a:t>
            </a:r>
          </a:p>
        </p:txBody>
      </p:sp>
      <p:pic>
        <p:nvPicPr>
          <p:cNvPr id="8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04800" y="1943366"/>
            <a:ext cx="8686800" cy="37475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Exemplos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Estatísticas gerais</a:t>
            </a:r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pt-BR" dirty="0" smtClean="0">
                <a:latin typeface="Arial" charset="0"/>
              </a:rPr>
              <a:t>Estatísticas de </a:t>
            </a:r>
            <a:r>
              <a:rPr lang="pt-BR" dirty="0" err="1" smtClean="0">
                <a:latin typeface="Arial" charset="0"/>
              </a:rPr>
              <a:t>Query</a:t>
            </a:r>
            <a:endParaRPr lang="pt-BR" dirty="0" smtClean="0">
              <a:latin typeface="Arial" charset="0"/>
            </a:endParaRPr>
          </a:p>
        </p:txBody>
      </p:sp>
      <p:pic>
        <p:nvPicPr>
          <p:cNvPr id="9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80988" y="1911458"/>
            <a:ext cx="4291012" cy="27509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0" name="Picture 5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648200" y="2459835"/>
            <a:ext cx="4289425" cy="16541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Exemplos (</a:t>
            </a:r>
            <a:r>
              <a:rPr lang="pt-BR" dirty="0" err="1" smtClean="0"/>
              <a:t>Highlighting</a:t>
            </a:r>
            <a:r>
              <a:rPr lang="pt-BR" dirty="0" smtClean="0"/>
              <a:t>)</a:t>
            </a:r>
            <a:endParaRPr lang="pt-BR" dirty="0"/>
          </a:p>
        </p:txBody>
      </p:sp>
      <p:pic>
        <p:nvPicPr>
          <p:cNvPr id="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04800" y="1779224"/>
            <a:ext cx="8686800" cy="407583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Histórico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Pensado [e criado] por Doug </a:t>
            </a:r>
            <a:r>
              <a:rPr lang="pt-BR" dirty="0" err="1" smtClean="0"/>
              <a:t>Cutting</a:t>
            </a:r>
            <a:endParaRPr lang="pt-BR" dirty="0" smtClean="0"/>
          </a:p>
          <a:p>
            <a:pPr lvl="1"/>
            <a:r>
              <a:rPr lang="pt-BR" dirty="0" smtClean="0"/>
              <a:t>Mesmo criador do </a:t>
            </a:r>
            <a:r>
              <a:rPr lang="pt-BR" dirty="0" err="1" smtClean="0"/>
              <a:t>Lucene</a:t>
            </a:r>
            <a:endParaRPr lang="pt-BR" dirty="0" smtClean="0"/>
          </a:p>
          <a:p>
            <a:r>
              <a:rPr lang="pt-BR" dirty="0" smtClean="0"/>
              <a:t>Entre 2005 e março de 2010 foi um subprojeto do </a:t>
            </a:r>
            <a:r>
              <a:rPr lang="pt-BR" dirty="0" err="1" smtClean="0"/>
              <a:t>Lucene</a:t>
            </a:r>
            <a:endParaRPr lang="pt-BR" dirty="0" smtClean="0"/>
          </a:p>
          <a:p>
            <a:r>
              <a:rPr lang="pt-BR" dirty="0" smtClean="0"/>
              <a:t>Em abril de 2010 foi “promovido”, e agora é um projeto da </a:t>
            </a:r>
            <a:r>
              <a:rPr lang="pt-BR" i="1" dirty="0" smtClean="0"/>
              <a:t>Apache Software </a:t>
            </a:r>
            <a:r>
              <a:rPr lang="pt-BR" i="1" dirty="0" err="1" smtClean="0"/>
              <a:t>Foundation</a:t>
            </a:r>
            <a:endParaRPr lang="pt-BR" i="1" dirty="0" smtClean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Exemplos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Documento</a:t>
            </a:r>
            <a:endParaRPr lang="pt-BR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pt-BR" dirty="0" err="1" smtClean="0">
                <a:latin typeface="Arial" charset="0"/>
              </a:rPr>
              <a:t>Highlights</a:t>
            </a:r>
            <a:endParaRPr lang="pt-BR" dirty="0"/>
          </a:p>
        </p:txBody>
      </p:sp>
      <p:pic>
        <p:nvPicPr>
          <p:cNvPr id="8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80988" y="1807260"/>
            <a:ext cx="4291012" cy="29593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9" name="Picture 5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850893" y="1316038"/>
            <a:ext cx="3884038" cy="3941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Concorrentes do </a:t>
            </a:r>
            <a:r>
              <a:rPr lang="pt-BR" dirty="0" err="1" smtClean="0"/>
              <a:t>Solr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err="1">
                <a:solidFill>
                  <a:srgbClr val="000000"/>
                </a:solidFill>
                <a:latin typeface="Calibri" charset="0"/>
              </a:rPr>
              <a:t>Namazu</a:t>
            </a:r>
            <a:r>
              <a:rPr lang="pt-BR" dirty="0">
                <a:solidFill>
                  <a:srgbClr val="000000"/>
                </a:solidFill>
                <a:latin typeface="Calibri" charset="0"/>
              </a:rPr>
              <a:t>: http://www.namazu.org/</a:t>
            </a:r>
          </a:p>
          <a:p>
            <a:r>
              <a:rPr lang="pt-BR" b="1" dirty="0" err="1">
                <a:solidFill>
                  <a:srgbClr val="000000"/>
                </a:solidFill>
                <a:latin typeface="Calibri" charset="0"/>
              </a:rPr>
              <a:t>DataparkSearch</a:t>
            </a:r>
            <a:r>
              <a:rPr lang="pt-BR" b="1" dirty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pt-BR" b="1" dirty="0" err="1" smtClean="0">
                <a:solidFill>
                  <a:srgbClr val="000000"/>
                </a:solidFill>
                <a:latin typeface="Calibri" charset="0"/>
              </a:rPr>
              <a:t>Engine</a:t>
            </a:r>
            <a:r>
              <a:rPr lang="pt-BR" dirty="0" smtClean="0">
                <a:solidFill>
                  <a:srgbClr val="000000"/>
                </a:solidFill>
                <a:latin typeface="Calibri" charset="0"/>
              </a:rPr>
              <a:t>: http</a:t>
            </a:r>
            <a:r>
              <a:rPr lang="pt-BR" dirty="0">
                <a:solidFill>
                  <a:srgbClr val="000000"/>
                </a:solidFill>
                <a:latin typeface="Calibri" charset="0"/>
              </a:rPr>
              <a:t>://www.dataparksearch.org/</a:t>
            </a:r>
          </a:p>
          <a:p>
            <a:r>
              <a:rPr lang="pt-BR" b="1" dirty="0" err="1">
                <a:solidFill>
                  <a:srgbClr val="000000"/>
                </a:solidFill>
                <a:latin typeface="Calibri" charset="0"/>
              </a:rPr>
              <a:t>ht</a:t>
            </a:r>
            <a:r>
              <a:rPr lang="pt-BR" b="1" dirty="0">
                <a:solidFill>
                  <a:srgbClr val="000000"/>
                </a:solidFill>
                <a:latin typeface="Calibri" charset="0"/>
              </a:rPr>
              <a:t>://</a:t>
            </a:r>
            <a:r>
              <a:rPr lang="pt-BR" b="1" dirty="0" err="1">
                <a:solidFill>
                  <a:srgbClr val="000000"/>
                </a:solidFill>
                <a:latin typeface="Calibri" charset="0"/>
              </a:rPr>
              <a:t>Dig</a:t>
            </a:r>
            <a:r>
              <a:rPr lang="pt-BR" dirty="0">
                <a:solidFill>
                  <a:srgbClr val="000000"/>
                </a:solidFill>
                <a:latin typeface="Calibri" charset="0"/>
              </a:rPr>
              <a:t>: http://www.htdig.org/</a:t>
            </a:r>
          </a:p>
          <a:p>
            <a:r>
              <a:rPr lang="pt-BR" b="1" dirty="0" err="1">
                <a:solidFill>
                  <a:srgbClr val="000000"/>
                </a:solidFill>
                <a:latin typeface="Calibri" charset="0"/>
              </a:rPr>
              <a:t>mnoGoSearch</a:t>
            </a:r>
            <a:r>
              <a:rPr lang="pt-BR" dirty="0">
                <a:solidFill>
                  <a:srgbClr val="000000"/>
                </a:solidFill>
                <a:latin typeface="Calibri" charset="0"/>
              </a:rPr>
              <a:t>: http://mnogosearch.org/</a:t>
            </a:r>
          </a:p>
          <a:p>
            <a:r>
              <a:rPr lang="pt-BR" b="1" dirty="0" err="1">
                <a:solidFill>
                  <a:srgbClr val="000000"/>
                </a:solidFill>
                <a:latin typeface="Calibri" charset="0"/>
              </a:rPr>
              <a:t>XQEngine</a:t>
            </a:r>
            <a:r>
              <a:rPr lang="pt-BR" dirty="0">
                <a:solidFill>
                  <a:srgbClr val="000000"/>
                </a:solidFill>
                <a:latin typeface="Calibri" charset="0"/>
              </a:rPr>
              <a:t>: http://xqengine.sourceforge.net/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Apache </a:t>
            </a:r>
            <a:r>
              <a:rPr lang="pt-BR" dirty="0" err="1" smtClean="0"/>
              <a:t>Nutch</a:t>
            </a:r>
            <a:r>
              <a:rPr lang="pt-BR" dirty="0" smtClean="0"/>
              <a:t>: </a:t>
            </a:r>
            <a:r>
              <a:rPr lang="pt-BR" dirty="0" smtClean="0">
                <a:hlinkClick r:id="rId2"/>
              </a:rPr>
              <a:t>http://nutch.apache.org/about.html</a:t>
            </a:r>
            <a:endParaRPr lang="pt-BR" dirty="0" smtClean="0"/>
          </a:p>
          <a:p>
            <a:r>
              <a:rPr lang="pt-BR" dirty="0" err="1" smtClean="0"/>
              <a:t>Nutch</a:t>
            </a:r>
            <a:r>
              <a:rPr lang="pt-BR" dirty="0" smtClean="0"/>
              <a:t> tutorial: </a:t>
            </a:r>
            <a:r>
              <a:rPr lang="pt-BR" dirty="0" smtClean="0">
                <a:hlinkClick r:id="rId3"/>
              </a:rPr>
              <a:t>http://wiki.apache.org/nutch/Tutorial</a:t>
            </a:r>
            <a:endParaRPr lang="pt-BR" dirty="0" smtClean="0"/>
          </a:p>
          <a:p>
            <a:r>
              <a:rPr lang="pt-BR" dirty="0" err="1" smtClean="0"/>
              <a:t>Nutch</a:t>
            </a:r>
            <a:r>
              <a:rPr lang="pt-BR" dirty="0" smtClean="0"/>
              <a:t> </a:t>
            </a:r>
            <a:r>
              <a:rPr lang="pt-BR" dirty="0" err="1" smtClean="0"/>
              <a:t>wiki</a:t>
            </a:r>
            <a:r>
              <a:rPr lang="pt-BR" dirty="0" smtClean="0"/>
              <a:t>:</a:t>
            </a:r>
          </a:p>
          <a:p>
            <a:r>
              <a:rPr lang="pt-BR" dirty="0" smtClean="0">
                <a:hlinkClick r:id="rId4"/>
              </a:rPr>
              <a:t>http://wiki.apache.org/nutch</a:t>
            </a:r>
            <a:endParaRPr lang="pt-BR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>
                <a:hlinkClick r:id="rId2"/>
              </a:rPr>
              <a:t>http://www.informit.com/articles/article.</a:t>
            </a:r>
            <a:r>
              <a:rPr lang="pt-BR" dirty="0" err="1" smtClean="0">
                <a:hlinkClick r:id="rId2"/>
              </a:rPr>
              <a:t>aspx</a:t>
            </a:r>
            <a:r>
              <a:rPr lang="pt-BR" dirty="0" smtClean="0">
                <a:hlinkClick r:id="rId2"/>
              </a:rPr>
              <a:t>?p=461633</a:t>
            </a:r>
            <a:endParaRPr lang="pt-BR" dirty="0" smtClean="0"/>
          </a:p>
          <a:p>
            <a:r>
              <a:rPr lang="pt-BR" dirty="0" smtClean="0">
                <a:hlinkClick r:id="rId3"/>
              </a:rPr>
              <a:t>http://lucene.apache.org/java/3_0_2/gettingstarted.html</a:t>
            </a:r>
            <a:endParaRPr lang="pt-BR" dirty="0" smtClean="0"/>
          </a:p>
          <a:p>
            <a:r>
              <a:rPr lang="en-US" dirty="0" err="1" smtClean="0"/>
              <a:t>Lucene</a:t>
            </a:r>
            <a:r>
              <a:rPr lang="en-US" dirty="0" smtClean="0"/>
              <a:t> in Action, </a:t>
            </a:r>
            <a:r>
              <a:rPr lang="en-US" dirty="0" err="1" smtClean="0"/>
              <a:t>McCandless</a:t>
            </a:r>
            <a:r>
              <a:rPr lang="en-US" dirty="0" smtClean="0"/>
              <a:t>, Michael; Hatcher, Erik; </a:t>
            </a:r>
            <a:r>
              <a:rPr lang="en-US" dirty="0" err="1" smtClean="0"/>
              <a:t>Gospodnetić</a:t>
            </a:r>
            <a:r>
              <a:rPr lang="en-US" dirty="0" smtClean="0"/>
              <a:t>, Otis; Second Edition, July 2010.</a:t>
            </a:r>
          </a:p>
          <a:p>
            <a:r>
              <a:rPr lang="pt-BR" dirty="0">
                <a:hlinkClick r:id="rId4"/>
              </a:rPr>
              <a:t>http://paginas.fe.up.pt/~ei04073/wiki/index.</a:t>
            </a:r>
            <a:r>
              <a:rPr lang="pt-BR" dirty="0" err="1">
                <a:hlinkClick r:id="rId4"/>
              </a:rPr>
              <a:t>php</a:t>
            </a:r>
            <a:r>
              <a:rPr lang="pt-BR" dirty="0">
                <a:hlinkClick r:id="rId4"/>
              </a:rPr>
              <a:t>?</a:t>
            </a:r>
            <a:r>
              <a:rPr lang="pt-BR" dirty="0" err="1">
                <a:hlinkClick r:id="rId4"/>
              </a:rPr>
              <a:t>title</a:t>
            </a:r>
            <a:r>
              <a:rPr lang="pt-BR" dirty="0">
                <a:hlinkClick r:id="rId4"/>
              </a:rPr>
              <a:t>=Pesquisa:</a:t>
            </a:r>
            <a:r>
              <a:rPr lang="pt-BR" dirty="0" err="1">
                <a:hlinkClick r:id="rId4"/>
              </a:rPr>
              <a:t>Motores_de_Pesquisa</a:t>
            </a:r>
            <a:r>
              <a:rPr lang="pt-BR" dirty="0">
                <a:hlinkClick r:id="rId4"/>
              </a:rPr>
              <a:t>:Benchmark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Apache </a:t>
            </a:r>
            <a:r>
              <a:rPr lang="pt-BR" dirty="0" err="1" smtClean="0"/>
              <a:t>Solr</a:t>
            </a:r>
            <a:r>
              <a:rPr lang="pt-BR" dirty="0" smtClean="0"/>
              <a:t>: </a:t>
            </a:r>
            <a:r>
              <a:rPr lang="pt-BR" dirty="0" smtClean="0">
                <a:solidFill>
                  <a:srgbClr val="CCCCFF"/>
                </a:solidFill>
                <a:hlinkClick r:id="rId2"/>
              </a:rPr>
              <a:t>http://lucene.apache.org/solr/</a:t>
            </a:r>
          </a:p>
          <a:p>
            <a:r>
              <a:rPr lang="pt-BR" dirty="0" smtClean="0"/>
              <a:t>Tutorial </a:t>
            </a:r>
            <a:r>
              <a:rPr lang="pt-BR" dirty="0" err="1" smtClean="0"/>
              <a:t>Solr</a:t>
            </a:r>
            <a:r>
              <a:rPr lang="pt-BR" dirty="0" smtClean="0"/>
              <a:t>: </a:t>
            </a:r>
            <a:r>
              <a:rPr lang="pt-BR" dirty="0" smtClean="0">
                <a:solidFill>
                  <a:srgbClr val="CCCCFF"/>
                </a:solidFill>
                <a:hlinkClick r:id="rId3"/>
              </a:rPr>
              <a:t>http://lucene.apache.org/solr/tutorial.html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Histórico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Foi muito utilizado como </a:t>
            </a:r>
            <a:r>
              <a:rPr lang="pt-BR" dirty="0" err="1" smtClean="0"/>
              <a:t>crawler</a:t>
            </a:r>
            <a:r>
              <a:rPr lang="pt-BR" dirty="0" smtClean="0"/>
              <a:t>, principalmente em conjunto com o </a:t>
            </a:r>
            <a:r>
              <a:rPr lang="pt-BR" dirty="0" err="1" smtClean="0"/>
              <a:t>Lucene</a:t>
            </a:r>
            <a:r>
              <a:rPr lang="pt-BR" dirty="0" smtClean="0"/>
              <a:t> e o </a:t>
            </a:r>
            <a:r>
              <a:rPr lang="pt-BR" dirty="0" err="1" smtClean="0"/>
              <a:t>Solr</a:t>
            </a:r>
            <a:endParaRPr lang="pt-BR" dirty="0" smtClean="0"/>
          </a:p>
          <a:p>
            <a:r>
              <a:rPr lang="pt-BR" dirty="0" smtClean="0"/>
              <a:t>Mas pode ser usado como um buscador completo, desde o </a:t>
            </a:r>
            <a:r>
              <a:rPr lang="pt-BR" dirty="0" err="1" smtClean="0"/>
              <a:t>crawling</a:t>
            </a:r>
            <a:r>
              <a:rPr lang="pt-BR" dirty="0" smtClean="0"/>
              <a:t> até a busca</a:t>
            </a:r>
          </a:p>
          <a:p>
            <a:r>
              <a:rPr lang="pt-BR" dirty="0" smtClean="0"/>
              <a:t>Pode ser totalmente online, num servidor </a:t>
            </a:r>
            <a:r>
              <a:rPr lang="pt-BR" dirty="0" err="1" smtClean="0"/>
              <a:t>Tomcat</a:t>
            </a:r>
            <a:endParaRPr lang="pt-BR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Características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Crawling</a:t>
            </a:r>
            <a:r>
              <a:rPr lang="pt-BR" dirty="0" smtClean="0"/>
              <a:t> e indexação de documentos em paralelo ou distribuído</a:t>
            </a:r>
          </a:p>
          <a:p>
            <a:r>
              <a:rPr lang="pt-BR" dirty="0" err="1" smtClean="0"/>
              <a:t>Plugins</a:t>
            </a:r>
            <a:endParaRPr lang="pt-BR" dirty="0"/>
          </a:p>
          <a:p>
            <a:pPr lvl="1"/>
            <a:r>
              <a:rPr lang="pt-BR" dirty="0" smtClean="0"/>
              <a:t>Muitos ainda em desenvolvimento, por ser um projeto relativamente novo</a:t>
            </a:r>
          </a:p>
          <a:p>
            <a:pPr lvl="1"/>
            <a:r>
              <a:rPr lang="pt-BR" dirty="0" smtClean="0"/>
              <a:t>Alguns já em funcionamento, como o </a:t>
            </a:r>
            <a:r>
              <a:rPr lang="pt-BR" dirty="0" err="1" smtClean="0"/>
              <a:t>GeoPosition</a:t>
            </a:r>
            <a:endParaRPr lang="pt-BR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Características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Possui interpretador de vários formatos comuns na web:</a:t>
            </a:r>
          </a:p>
          <a:p>
            <a:pPr lvl="1"/>
            <a:r>
              <a:rPr lang="pt-BR" dirty="0" smtClean="0"/>
              <a:t>HTML</a:t>
            </a:r>
          </a:p>
          <a:p>
            <a:pPr lvl="1"/>
            <a:r>
              <a:rPr lang="pt-BR" dirty="0" smtClean="0"/>
              <a:t>XML</a:t>
            </a:r>
          </a:p>
          <a:p>
            <a:pPr lvl="1"/>
            <a:r>
              <a:rPr lang="pt-BR" dirty="0" smtClean="0"/>
              <a:t>PDF</a:t>
            </a:r>
          </a:p>
          <a:p>
            <a:pPr lvl="1"/>
            <a:r>
              <a:rPr lang="pt-BR" dirty="0" smtClean="0"/>
              <a:t>ZIP</a:t>
            </a:r>
          </a:p>
          <a:p>
            <a:pPr lvl="1"/>
            <a:r>
              <a:rPr lang="pt-BR" dirty="0" smtClean="0"/>
              <a:t>...</a:t>
            </a:r>
          </a:p>
          <a:p>
            <a:r>
              <a:rPr lang="pt-BR" dirty="0" smtClean="0"/>
              <a:t>Possui sistema de busca integrado</a:t>
            </a:r>
          </a:p>
          <a:p>
            <a:pPr lvl="1"/>
            <a:r>
              <a:rPr lang="pt-BR" dirty="0" smtClean="0"/>
              <a:t>Busca por expressões compostas (usando aspas)</a:t>
            </a:r>
          </a:p>
          <a:p>
            <a:pPr lvl="1"/>
            <a:r>
              <a:rPr lang="pt-BR" dirty="0" smtClean="0"/>
              <a:t>Concatenação / exclusão de termos (+, -)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Requisitos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Sistema operacional baseado em Linux</a:t>
            </a:r>
          </a:p>
          <a:p>
            <a:pPr lvl="1"/>
            <a:r>
              <a:rPr lang="pt-BR" dirty="0" smtClean="0"/>
              <a:t>Também funciona em plataforma Windows, porém é menos simples</a:t>
            </a:r>
          </a:p>
          <a:p>
            <a:r>
              <a:rPr lang="pt-BR" dirty="0" smtClean="0"/>
              <a:t>Código fonte</a:t>
            </a:r>
          </a:p>
          <a:p>
            <a:pPr lvl="1"/>
            <a:r>
              <a:rPr lang="pt-BR" dirty="0" smtClean="0"/>
              <a:t>Disponível em </a:t>
            </a:r>
            <a:r>
              <a:rPr lang="pt-BR" dirty="0" smtClean="0">
                <a:hlinkClick r:id="rId2"/>
              </a:rPr>
              <a:t>http://nutch.apache.org</a:t>
            </a:r>
            <a:endParaRPr lang="pt-BR" dirty="0" smtClean="0"/>
          </a:p>
          <a:p>
            <a:r>
              <a:rPr lang="pt-BR" dirty="0" smtClean="0"/>
              <a:t>Java 1.4 ou superior</a:t>
            </a:r>
          </a:p>
          <a:p>
            <a:r>
              <a:rPr lang="pt-BR" dirty="0" smtClean="0"/>
              <a:t>Servidor Apache </a:t>
            </a:r>
            <a:r>
              <a:rPr lang="pt-BR" dirty="0" err="1" smtClean="0"/>
              <a:t>Tomcat</a:t>
            </a:r>
            <a:endParaRPr lang="pt-BR" dirty="0" smtClean="0"/>
          </a:p>
          <a:p>
            <a:pPr lvl="1"/>
            <a:r>
              <a:rPr lang="pt-BR" dirty="0" smtClean="0"/>
              <a:t>Apenas para disponibilizar online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gem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gem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gem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33</TotalTime>
  <Words>1500</Words>
  <Application>Microsoft Office PowerPoint</Application>
  <PresentationFormat>Apresentação na tela (4:3)</PresentationFormat>
  <Paragraphs>313</Paragraphs>
  <Slides>55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55</vt:i4>
      </vt:variant>
    </vt:vector>
  </HeadingPairs>
  <TitlesOfParts>
    <vt:vector size="56" baseType="lpstr">
      <vt:lpstr>Viagem</vt:lpstr>
      <vt:lpstr>Open Source Projects for Information Retrieval</vt:lpstr>
      <vt:lpstr>Nutch</vt:lpstr>
      <vt:lpstr>O que é?</vt:lpstr>
      <vt:lpstr>O que é?</vt:lpstr>
      <vt:lpstr>Histórico</vt:lpstr>
      <vt:lpstr>Histórico</vt:lpstr>
      <vt:lpstr>Características</vt:lpstr>
      <vt:lpstr>Características</vt:lpstr>
      <vt:lpstr>Requisitos</vt:lpstr>
      <vt:lpstr>Arquitetura</vt:lpstr>
      <vt:lpstr>Quem usa?</vt:lpstr>
      <vt:lpstr>Concorrentes do Nutch</vt:lpstr>
      <vt:lpstr>Slide 13</vt:lpstr>
      <vt:lpstr>Lucene</vt:lpstr>
      <vt:lpstr>Lucene é…</vt:lpstr>
      <vt:lpstr>Quem usa?</vt:lpstr>
      <vt:lpstr>Sistema de Busca</vt:lpstr>
      <vt:lpstr>Modelos de Busca</vt:lpstr>
      <vt:lpstr>Usando o Lucene</vt:lpstr>
      <vt:lpstr>Usando o Lucene Criando um índice</vt:lpstr>
      <vt:lpstr>Analyzers</vt:lpstr>
      <vt:lpstr>Usando o Lucene Criando um índice</vt:lpstr>
      <vt:lpstr>Usando o Lucene Indexando um documento</vt:lpstr>
      <vt:lpstr>Usando o Lucene Indexando um documento</vt:lpstr>
      <vt:lpstr>Usando o Lucene Indexando um documento</vt:lpstr>
      <vt:lpstr>Usando o Lucene Buscando um documento.</vt:lpstr>
      <vt:lpstr>Usando o Lucene Buscando um documento.</vt:lpstr>
      <vt:lpstr>Ferramentas</vt:lpstr>
      <vt:lpstr>Ferramentas - Sandbox</vt:lpstr>
      <vt:lpstr>Ferramentas - Sandbox</vt:lpstr>
      <vt:lpstr>Ferramentas - Sandbox</vt:lpstr>
      <vt:lpstr>Concorrentes do Lucene</vt:lpstr>
      <vt:lpstr>Slide 33</vt:lpstr>
      <vt:lpstr>Apache Solr</vt:lpstr>
      <vt:lpstr>O que é?</vt:lpstr>
      <vt:lpstr>O que é?</vt:lpstr>
      <vt:lpstr>Quem usa?</vt:lpstr>
      <vt:lpstr>O que é preciso?</vt:lpstr>
      <vt:lpstr>Por que usar o Solr</vt:lpstr>
      <vt:lpstr>Por que usar o Solr</vt:lpstr>
      <vt:lpstr>Por que usar o Solr</vt:lpstr>
      <vt:lpstr>Exemplos</vt:lpstr>
      <vt:lpstr>Exmplos</vt:lpstr>
      <vt:lpstr>Exemplos</vt:lpstr>
      <vt:lpstr>Exemplos (Análise de Texto)</vt:lpstr>
      <vt:lpstr>Exemplos</vt:lpstr>
      <vt:lpstr>Exemplos (Filtros no Schema.xml)</vt:lpstr>
      <vt:lpstr>Exemplos</vt:lpstr>
      <vt:lpstr>Exemplos (Highlighting)</vt:lpstr>
      <vt:lpstr>Exemplos</vt:lpstr>
      <vt:lpstr>Concorrentes do Solr</vt:lpstr>
      <vt:lpstr>Slide 52</vt:lpstr>
      <vt:lpstr>Referências</vt:lpstr>
      <vt:lpstr>Referências</vt:lpstr>
      <vt:lpstr>Referências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Source Projects for Information Retrieval</dc:title>
  <dc:creator>Ranieri</dc:creator>
  <cp:lastModifiedBy>fab</cp:lastModifiedBy>
  <cp:revision>12</cp:revision>
  <dcterms:created xsi:type="dcterms:W3CDTF">2010-10-14T11:34:22Z</dcterms:created>
  <dcterms:modified xsi:type="dcterms:W3CDTF">2010-10-21T17:54:56Z</dcterms:modified>
</cp:coreProperties>
</file>