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5"/>
  </p:notesMasterIdLst>
  <p:sldIdLst>
    <p:sldId id="256" r:id="rId2"/>
    <p:sldId id="257" r:id="rId3"/>
    <p:sldId id="285" r:id="rId4"/>
    <p:sldId id="286" r:id="rId5"/>
    <p:sldId id="287" r:id="rId6"/>
    <p:sldId id="308" r:id="rId7"/>
    <p:sldId id="258" r:id="rId8"/>
    <p:sldId id="259" r:id="rId9"/>
    <p:sldId id="260" r:id="rId10"/>
    <p:sldId id="262" r:id="rId11"/>
    <p:sldId id="279" r:id="rId12"/>
    <p:sldId id="280" r:id="rId13"/>
    <p:sldId id="281" r:id="rId14"/>
    <p:sldId id="264" r:id="rId15"/>
    <p:sldId id="265" r:id="rId16"/>
    <p:sldId id="266" r:id="rId17"/>
    <p:sldId id="267" r:id="rId18"/>
    <p:sldId id="268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309" r:id="rId38"/>
    <p:sldId id="328" r:id="rId39"/>
    <p:sldId id="312" r:id="rId40"/>
    <p:sldId id="313" r:id="rId41"/>
    <p:sldId id="315" r:id="rId42"/>
    <p:sldId id="322" r:id="rId43"/>
    <p:sldId id="323" r:id="rId44"/>
    <p:sldId id="316" r:id="rId45"/>
    <p:sldId id="317" r:id="rId46"/>
    <p:sldId id="318" r:id="rId47"/>
    <p:sldId id="321" r:id="rId48"/>
    <p:sldId id="319" r:id="rId49"/>
    <p:sldId id="320" r:id="rId50"/>
    <p:sldId id="327" r:id="rId51"/>
    <p:sldId id="325" r:id="rId52"/>
    <p:sldId id="303" r:id="rId53"/>
    <p:sldId id="324" r:id="rId54"/>
    <p:sldId id="299" r:id="rId55"/>
    <p:sldId id="300" r:id="rId56"/>
    <p:sldId id="301" r:id="rId57"/>
    <p:sldId id="302" r:id="rId58"/>
    <p:sldId id="326" r:id="rId59"/>
    <p:sldId id="330" r:id="rId60"/>
    <p:sldId id="282" r:id="rId61"/>
    <p:sldId id="283" r:id="rId62"/>
    <p:sldId id="311" r:id="rId63"/>
    <p:sldId id="307" r:id="rId6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02" autoAdjust="0"/>
  </p:normalViewPr>
  <p:slideViewPr>
    <p:cSldViewPr>
      <p:cViewPr>
        <p:scale>
          <a:sx n="70" d="100"/>
          <a:sy n="70" d="100"/>
        </p:scale>
        <p:origin x="-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A3E2-40A8-446B-876C-2CD4B70B92A0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3A5EE-43A0-4BD6-A183-A20FD901B39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err="1" smtClean="0"/>
              <a:t>Precision</a:t>
            </a:r>
            <a:r>
              <a:rPr lang="pt-BR" dirty="0" smtClean="0"/>
              <a:t>: </a:t>
            </a:r>
            <a:r>
              <a:rPr lang="pt-BR" dirty="0" err="1" smtClean="0"/>
              <a:t>qtde</a:t>
            </a:r>
            <a:r>
              <a:rPr lang="pt-BR" dirty="0" smtClean="0"/>
              <a:t> de itens relevantes recomendados dentre os itens recomendados</a:t>
            </a:r>
            <a:endParaRPr lang="pt-BR" baseline="0" dirty="0" smtClean="0"/>
          </a:p>
          <a:p>
            <a:r>
              <a:rPr lang="pt-BR" baseline="0" dirty="0" smtClean="0"/>
              <a:t>Recall: </a:t>
            </a:r>
            <a:r>
              <a:rPr lang="pt-BR" baseline="0" dirty="0" err="1" smtClean="0"/>
              <a:t>qtde</a:t>
            </a:r>
            <a:r>
              <a:rPr lang="pt-BR" baseline="0" dirty="0" smtClean="0"/>
              <a:t> de itens relevantes recomendados dentre todos os itens relevantes contidos na base</a:t>
            </a:r>
          </a:p>
          <a:p>
            <a:r>
              <a:rPr lang="pt-BR" baseline="0" dirty="0" err="1" smtClean="0"/>
              <a:t>Coverage</a:t>
            </a:r>
            <a:r>
              <a:rPr lang="pt-BR" baseline="0" dirty="0" smtClean="0"/>
              <a:t>: </a:t>
            </a:r>
            <a:r>
              <a:rPr lang="pt-BR" baseline="0" dirty="0" err="1" smtClean="0"/>
              <a:t>qtde</a:t>
            </a:r>
            <a:r>
              <a:rPr lang="pt-BR" baseline="0" dirty="0" smtClean="0"/>
              <a:t> de itens relevantes que podem ser recomendados dentro todos os itens da base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3A5EE-43A0-4BD6-A183-A20FD901B39E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 algn="l">
              <a:defRPr/>
            </a:lvl1pPr>
            <a:lvl2pPr algn="l">
              <a:spcBef>
                <a:spcPts val="0"/>
              </a:spcBef>
              <a:spcAft>
                <a:spcPts val="300"/>
              </a:spcAft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eaLnBrk="1" latinLnBrk="0" hangingPunct="1"/>
            <a:r>
              <a:rPr lang="pt-BR" dirty="0" smtClean="0"/>
              <a:t>Clique para editar os estilos do texto mestre</a:t>
            </a:r>
          </a:p>
          <a:p>
            <a:pPr lvl="1" eaLnBrk="1" latinLnBrk="0" hangingPunct="1"/>
            <a:r>
              <a:rPr lang="pt-BR" dirty="0" smtClean="0"/>
              <a:t>Segundo nível</a:t>
            </a:r>
          </a:p>
          <a:p>
            <a:pPr lvl="2" eaLnBrk="1" latinLnBrk="0" hangingPunct="1"/>
            <a:r>
              <a:rPr lang="pt-BR" dirty="0" smtClean="0"/>
              <a:t>Terceiro nível</a:t>
            </a:r>
          </a:p>
          <a:p>
            <a:pPr lvl="3" eaLnBrk="1" latinLnBrk="0" hangingPunct="1"/>
            <a:r>
              <a:rPr lang="pt-BR" dirty="0" smtClean="0"/>
              <a:t>Quarto nível</a:t>
            </a:r>
          </a:p>
          <a:p>
            <a:pPr lvl="4" eaLnBrk="1" latinLnBrk="0" hangingPunct="1"/>
            <a:r>
              <a:rPr lang="pt-BR" dirty="0" smtClean="0"/>
              <a:t>Quinto nível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1F7FF0E-997F-4B97-ABE4-CB401EEF9742}" type="datetimeFigureOut">
              <a:rPr lang="pt-BR" smtClean="0"/>
              <a:pPr/>
              <a:t>04/10/2011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990F008-C75A-43A9-AA42-E01A7299A3CA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558924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pt-BR" sz="2000" dirty="0" smtClean="0"/>
              <a:t>Hilário Tomaz E Renê Gadelha</a:t>
            </a:r>
            <a:endParaRPr lang="pt-BR" sz="2000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755576" y="5589240"/>
            <a:ext cx="6480720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Coleta Implícita de Informação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3407" r="18373" b="15719"/>
          <a:stretch>
            <a:fillRect/>
          </a:stretch>
        </p:blipFill>
        <p:spPr bwMode="auto">
          <a:xfrm>
            <a:off x="179512" y="1484784"/>
            <a:ext cx="8784976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755576" y="5589240"/>
            <a:ext cx="6552728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de cantos arredondados 7"/>
          <p:cNvSpPr/>
          <p:nvPr/>
        </p:nvSpPr>
        <p:spPr>
          <a:xfrm>
            <a:off x="827584" y="3573016"/>
            <a:ext cx="7416824" cy="18722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Privacidade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Para que se possa recomendar itens de forma personalizada para os usuários, é necessário constantemente coletar dados sobre eles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o que muitas vezes é feita de forma implícita</a:t>
            </a:r>
          </a:p>
          <a:p>
            <a:pPr algn="just">
              <a:lnSpc>
                <a:spcPct val="150000"/>
              </a:lnSpc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/>
              <a:t>Isso acaba levantando questões sobre a </a:t>
            </a:r>
            <a:r>
              <a:rPr lang="pt-BR" u="sng" dirty="0" smtClean="0">
                <a:solidFill>
                  <a:srgbClr val="FF0000"/>
                </a:solidFill>
              </a:rPr>
              <a:t>privacidade</a:t>
            </a:r>
            <a:r>
              <a:rPr lang="pt-BR" dirty="0" smtClean="0"/>
              <a:t> desses dados</a:t>
            </a:r>
          </a:p>
          <a:p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Privacidade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Preocupações do Usuários: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Divulgação de dados fornecidos às empresas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Spam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Medidas: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Adotar uma política de privacidade adequada à Coleta de Dados</a:t>
            </a: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Privacidade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 cstate="print"/>
          <a:srcRect l="20750" t="17344" r="19479" b="15719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Estratégias de Recomendação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Diferentes estratégias podem ser usadas para personalizar ofertas para um usuário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Listas de recomendação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Avaliações de usuários 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Recomendações do Usuário</a:t>
            </a:r>
            <a:endParaRPr lang="pt-BR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"Usuários que se interessaram por X também se interessaram por Y" 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Associação por conteúdo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Listas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Consiste em manter uma lista de itens organizados por interesse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"Itens mais vendidos”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"Idéias para presentes“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Não necessita de uma análise profunda dos dados dos usuários para montar as listas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Listas de Recomendação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20297" r="20033" b="14735"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251520" y="2348880"/>
            <a:ext cx="2664296" cy="720080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Listas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Vantagem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Fácil Implementação</a:t>
            </a:r>
          </a:p>
          <a:p>
            <a:pPr lvl="1"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Desvantagem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Recomendação não é específica para um determinado usuário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Avaliações de Usuários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Utiliza o feedback dos usuários sobre um determinado produto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Usuário além de comprar um produto, deixa um comentário sobre o item adquirido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Utiliza as avaliações dos usuários para estabelecer a reputação de um item, ou produto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Avaliações de Usuários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34078" r="12285" b="34422"/>
          <a:stretch>
            <a:fillRect/>
          </a:stretch>
        </p:blipFill>
        <p:spPr bwMode="auto">
          <a:xfrm>
            <a:off x="0" y="1412776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4542" t="34250" r="14861" b="24407"/>
          <a:stretch>
            <a:fillRect/>
          </a:stretch>
        </p:blipFill>
        <p:spPr bwMode="auto">
          <a:xfrm>
            <a:off x="0" y="3833664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5076056" y="1844824"/>
            <a:ext cx="1368152" cy="5760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796136" y="6021288"/>
            <a:ext cx="3347864" cy="6480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pt-BR" dirty="0" smtClean="0"/>
              <a:t>Introdução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Coleta de Informações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Estratégias de Recomendação 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Técnicas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 Sistemas de Recomendação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pt-BR" dirty="0" smtClean="0">
                <a:solidFill>
                  <a:schemeClr val="tx1"/>
                </a:solidFill>
              </a:rPr>
              <a:t>Exemplos de aplicações</a:t>
            </a:r>
          </a:p>
          <a:p>
            <a:pPr>
              <a:lnSpc>
                <a:spcPct val="160000"/>
              </a:lnSpc>
            </a:pPr>
            <a:r>
              <a:rPr lang="pt-BR" dirty="0" smtClean="0"/>
              <a:t>Comentários Finais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Avaliações de Usuários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Vantagem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Fácil Implementação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Avaliação de outros clientes podem influenciar novos consumidores  </a:t>
            </a:r>
          </a:p>
          <a:p>
            <a:pPr lvl="1"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Desvantagem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Depende que o usuário forneça sua opinião sobre o item adquirido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Veracidade das opiniões fornecidas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Recomendações do Usuário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/>
              <a:t>Baseia-se nas sugestões feitas especificamente para um determinado usuário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Dois tipos de recomendação são possíveis:</a:t>
            </a:r>
          </a:p>
          <a:p>
            <a:pPr lvl="1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Preferências </a:t>
            </a:r>
            <a:r>
              <a:rPr lang="pt-BR" dirty="0" smtClean="0">
                <a:solidFill>
                  <a:srgbClr val="FF0000"/>
                </a:solidFill>
              </a:rPr>
              <a:t>Implícitas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smtClean="0">
                <a:solidFill>
                  <a:schemeClr val="tx1"/>
                </a:solidFill>
              </a:rPr>
              <a:t>e </a:t>
            </a:r>
            <a:r>
              <a:rPr lang="pt-BR" dirty="0" smtClean="0">
                <a:solidFill>
                  <a:srgbClr val="FF0000"/>
                </a:solidFill>
              </a:rPr>
              <a:t>Explícitas</a:t>
            </a:r>
            <a:endParaRPr lang="pt-BR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Recomendações do Usuário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19313" r="17819" b="15719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1763688" y="3068960"/>
            <a:ext cx="4320480" cy="43204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Recomendação por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</a:t>
            </a:r>
            <a:r>
              <a:rPr lang="pt-B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Usuários que se interessaram por X também se interessaram por Y”</a:t>
            </a:r>
          </a:p>
          <a:p>
            <a:pPr lvl="1" algn="just">
              <a:lnSpc>
                <a:spcPct val="150000"/>
              </a:lnSpc>
            </a:pP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5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recomendação é obtida através de técnicas capazes de encontrar em uma  base de dados associações entre itens avaliados por usuários 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comprados, lidos e outros</a:t>
            </a:r>
          </a:p>
          <a:p>
            <a:pPr lvl="1" algn="just">
              <a:lnSpc>
                <a:spcPct val="150000"/>
              </a:lnSpc>
            </a:pPr>
            <a:endParaRPr lang="pt-BR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Recomendação por Associação</a:t>
            </a:r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30141" r="18373" b="18672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0" y="4293096"/>
            <a:ext cx="3923928" cy="36004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Associação por Conteúdo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Estratégia baseada no conteúdo de determinado item, por exemplo, um autor, um compositor, um editor, entre outros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Necessário realizar uma análise mais complexa das informações dos produtos e usuários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lvl="1" algn="just">
              <a:lnSpc>
                <a:spcPct val="150000"/>
              </a:lnSpc>
            </a:pPr>
            <a:r>
              <a:rPr lang="pt-BR" b="1" dirty="0" smtClean="0">
                <a:solidFill>
                  <a:srgbClr val="FF0000"/>
                </a:solidFill>
              </a:rPr>
              <a:t>Ex: </a:t>
            </a:r>
            <a:r>
              <a:rPr lang="pt-BR" dirty="0" smtClean="0">
                <a:solidFill>
                  <a:schemeClr val="tx1"/>
                </a:solidFill>
              </a:rPr>
              <a:t>Os livros A e B de determinado autor são frequentemente vendidos em conjunto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Associação por Conteúdo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28172" r="17819" b="17688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de cantos arredondados 4"/>
          <p:cNvSpPr/>
          <p:nvPr/>
        </p:nvSpPr>
        <p:spPr>
          <a:xfrm>
            <a:off x="0" y="5229200"/>
            <a:ext cx="8892480" cy="36004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Técnicas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dirty="0" smtClean="0">
              <a:solidFill>
                <a:srgbClr val="FF0000"/>
              </a:solidFill>
            </a:endParaRPr>
          </a:p>
          <a:p>
            <a:r>
              <a:rPr lang="pt-BR" dirty="0" smtClean="0"/>
              <a:t>Filtragem Baseada em Conteúdo</a:t>
            </a:r>
          </a:p>
          <a:p>
            <a:endParaRPr lang="pt-BR" dirty="0" smtClean="0"/>
          </a:p>
          <a:p>
            <a:r>
              <a:rPr lang="pt-BR" dirty="0" smtClean="0"/>
              <a:t>Filtragem Colaborativa</a:t>
            </a:r>
          </a:p>
          <a:p>
            <a:endParaRPr lang="pt-BR" dirty="0" smtClean="0"/>
          </a:p>
          <a:p>
            <a:r>
              <a:rPr lang="pt-BR" dirty="0" smtClean="0"/>
              <a:t>Filtragem Híbrida</a:t>
            </a:r>
          </a:p>
          <a:p>
            <a:endParaRPr lang="pt-BR" dirty="0" smtClean="0"/>
          </a:p>
          <a:p>
            <a:r>
              <a:rPr lang="pt-BR" dirty="0" smtClean="0"/>
              <a:t>Filtragem Baseada em outros Contextos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baseada em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Tem por objetivo relacionar descritores dos itens com as preferências dos usuários </a:t>
            </a:r>
          </a:p>
          <a:p>
            <a:endParaRPr lang="pt-BR" dirty="0" smtClean="0"/>
          </a:p>
          <a:p>
            <a:r>
              <a:rPr lang="pt-BR" dirty="0" smtClean="0"/>
              <a:t>Interesses dos usuários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 podem ser fornecidos pelo próprio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coletados automaticamente através de ações como seleção e aquisição de itens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baseada em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Interesses dos usuários são transformados em vetores de termos  e suas respectivas </a:t>
            </a:r>
            <a:r>
              <a:rPr lang="pt-BR" dirty="0" err="1" smtClean="0"/>
              <a:t>frequências</a:t>
            </a:r>
            <a:r>
              <a:rPr lang="pt-BR" dirty="0" smtClean="0"/>
              <a:t> nos itens</a:t>
            </a:r>
          </a:p>
          <a:p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475656" y="3501008"/>
          <a:ext cx="576064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1064"/>
                <a:gridCol w="1080120"/>
                <a:gridCol w="845726"/>
                <a:gridCol w="882466"/>
                <a:gridCol w="864096"/>
                <a:gridCol w="817168"/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Usuário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JAVA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SQL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UML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MVC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LISP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D3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1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0</a:t>
                      </a:r>
                      <a:endParaRPr lang="pt-B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 smtClean="0"/>
                        <a:t>D5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2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7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smtClean="0"/>
                        <a:t>5</a:t>
                      </a:r>
                      <a:endParaRPr lang="pt-B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Cenário atual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Grande volume de informação é apresentado ao usuário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Problema: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Discernir o que é relevante dentre as opções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Identificação automática das necessidades do usuário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baseada em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Outras abordagens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Sistemas de recuperação booleanos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Sistema de filtragem probabilística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Processamento de linguagem natural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Utilizar aprovação do usuário após cada recomendação</a:t>
            </a:r>
          </a:p>
          <a:p>
            <a:endParaRPr lang="pt-BR" dirty="0" smtClean="0"/>
          </a:p>
          <a:p>
            <a:r>
              <a:rPr lang="pt-BR" dirty="0" smtClean="0"/>
              <a:t>O perfil do usuário é constantemente atualizado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novas aquisições, rejeições, etc...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baseada em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Limitações: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Alta similaridade entre itens pode confundir o mecanismo de recomendação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Conteúdo desestruturado dificulta a identificação do perfil do usuário ou do item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Não proporciona apresentação de conteúdo novo ao usuário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Colaborativa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Não necessita </a:t>
            </a:r>
            <a:r>
              <a:rPr lang="pt-BR" dirty="0" smtClean="0"/>
              <a:t>reconhecimento automático do </a:t>
            </a:r>
            <a:r>
              <a:rPr lang="pt-BR" dirty="0" smtClean="0"/>
              <a:t>conteúdo dos itens</a:t>
            </a:r>
          </a:p>
          <a:p>
            <a:pPr algn="just"/>
            <a:r>
              <a:rPr lang="pt-BR" dirty="0" smtClean="0"/>
              <a:t>Baseado na troca de experiências entre usuários que possuem interesses comuns</a:t>
            </a:r>
          </a:p>
          <a:p>
            <a:pPr algn="just"/>
            <a:r>
              <a:rPr lang="pt-BR" dirty="0" smtClean="0"/>
              <a:t>Relevância da recomendação é obtida pelo grau de “confiança” em outro usuário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Colaborativa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 smtClean="0"/>
              <a:t>1- calcular similaridade entre usuários</a:t>
            </a:r>
          </a:p>
          <a:p>
            <a:pPr>
              <a:buNone/>
            </a:pPr>
            <a:r>
              <a:rPr lang="pt-BR" dirty="0" smtClean="0"/>
              <a:t>2- selecionar similares para predição</a:t>
            </a:r>
          </a:p>
          <a:p>
            <a:pPr>
              <a:buNone/>
            </a:pPr>
            <a:r>
              <a:rPr lang="pt-BR" dirty="0" smtClean="0"/>
              <a:t>3- normalizar as avaliações e predizer de acordo com pesos dos vizinhos</a:t>
            </a:r>
          </a:p>
          <a:p>
            <a:endParaRPr lang="pt-BR" dirty="0"/>
          </a:p>
        </p:txBody>
      </p:sp>
      <p:pic>
        <p:nvPicPr>
          <p:cNvPr id="4" name="Imagem 3" descr="exemplo colabo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757809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Colaborativa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Limitações: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Um novo item nunca é recomendado até que um usuário o avalie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Número de usuários pequeno em relação ao número de itens implica pontuações esparsas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Um usuário exótico terá dificuldades para encontrar outros usuários com gostos similares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Filtragem Híbrida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Descoberta de novos relacionamentos entre usuários</a:t>
            </a:r>
          </a:p>
          <a:p>
            <a:r>
              <a:rPr lang="pt-BR" dirty="0" smtClean="0"/>
              <a:t>Recomendação de itens diretamente relacionado ao histórico</a:t>
            </a:r>
          </a:p>
          <a:p>
            <a:r>
              <a:rPr lang="pt-BR" dirty="0" smtClean="0"/>
              <a:t>Bons resultados para usuários incomuns</a:t>
            </a:r>
          </a:p>
          <a:p>
            <a:r>
              <a:rPr lang="pt-BR" dirty="0" smtClean="0"/>
              <a:t>Precisão independente do número de usuários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Filtragem baseada em outros contextos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Descoberta de novas características do usuário proporciona maior acerto nas recomendações</a:t>
            </a:r>
          </a:p>
          <a:p>
            <a:r>
              <a:rPr lang="pt-BR" dirty="0" smtClean="0"/>
              <a:t>Características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Preferências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Competências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Informações demográficas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Traços de Personalidade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 Descoberta de Conhecimento em Base de Dados (DCBD)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“Um processo de extração não trivial de informações potencialmente úteis, as quais não são previamente conhecidas e encontram-se implícitas em grandes coleções de dados”  (</a:t>
            </a:r>
            <a:r>
              <a:rPr lang="pt-BR" sz="2500" dirty="0" err="1" smtClean="0"/>
              <a:t>Zaiane</a:t>
            </a:r>
            <a:r>
              <a:rPr lang="pt-BR" sz="2500" dirty="0" smtClean="0"/>
              <a:t>, 2000)</a:t>
            </a:r>
          </a:p>
          <a:p>
            <a:pPr algn="just">
              <a:lnSpc>
                <a:spcPct val="150000"/>
              </a:lnSpc>
            </a:pPr>
            <a:endParaRPr lang="pt-BR" sz="25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500" dirty="0" smtClean="0"/>
              <a:t> Utiliza técnicas e ferramentas de mineração de </a:t>
            </a:r>
            <a:r>
              <a:rPr lang="pt-BR" sz="2500" dirty="0" smtClean="0"/>
              <a:t>dados</a:t>
            </a:r>
            <a:endParaRPr lang="pt-BR" sz="2500" dirty="0" smtClean="0"/>
          </a:p>
          <a:p>
            <a:pPr algn="just">
              <a:buNone/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 Descoberta de Conhecimento em Base de Dados (DCBD)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Em uma pesquisa realizada em uma grande loja de departamento nos EUA, alguns fatos foram observados:</a:t>
            </a:r>
            <a:endParaRPr lang="pt-BR" sz="2500" dirty="0" smtClean="0"/>
          </a:p>
          <a:p>
            <a:pPr algn="just">
              <a:lnSpc>
                <a:spcPct val="150000"/>
              </a:lnSpc>
            </a:pPr>
            <a:endParaRPr lang="pt-BR" sz="2500" dirty="0" smtClean="0"/>
          </a:p>
          <a:p>
            <a:pPr lvl="1" algn="just">
              <a:lnSpc>
                <a:spcPct val="150000"/>
              </a:lnSpc>
            </a:pPr>
            <a:r>
              <a:rPr lang="pt-BR" sz="2500" dirty="0" smtClean="0">
                <a:solidFill>
                  <a:schemeClr val="tx1"/>
                </a:solidFill>
              </a:rPr>
              <a:t>20</a:t>
            </a:r>
            <a:r>
              <a:rPr lang="pt-BR" sz="2500" dirty="0" smtClean="0">
                <a:solidFill>
                  <a:schemeClr val="tx1"/>
                </a:solidFill>
              </a:rPr>
              <a:t>% dos consumidores que compram </a:t>
            </a:r>
            <a:r>
              <a:rPr lang="pt-BR" sz="2500" b="1" dirty="0" smtClean="0">
                <a:solidFill>
                  <a:srgbClr val="FF0000"/>
                </a:solidFill>
              </a:rPr>
              <a:t>fraldas</a:t>
            </a:r>
            <a:r>
              <a:rPr lang="pt-BR" sz="2500" dirty="0" smtClean="0">
                <a:solidFill>
                  <a:schemeClr val="tx1"/>
                </a:solidFill>
              </a:rPr>
              <a:t> também compram </a:t>
            </a:r>
            <a:r>
              <a:rPr lang="pt-BR" sz="2500" b="1" dirty="0" smtClean="0">
                <a:solidFill>
                  <a:srgbClr val="FF0000"/>
                </a:solidFill>
              </a:rPr>
              <a:t>cerveja</a:t>
            </a:r>
            <a:endParaRPr lang="pt-BR" sz="2500" b="1" dirty="0" smtClean="0">
              <a:solidFill>
                <a:srgbClr val="FF0000"/>
              </a:solidFill>
            </a:endParaRPr>
          </a:p>
          <a:p>
            <a:pPr lvl="1" algn="just">
              <a:lnSpc>
                <a:spcPct val="150000"/>
              </a:lnSpc>
            </a:pPr>
            <a:endParaRPr lang="pt-BR" sz="2500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BR" sz="2500" dirty="0" smtClean="0">
                <a:solidFill>
                  <a:schemeClr val="tx1"/>
                </a:solidFill>
              </a:rPr>
              <a:t>80</a:t>
            </a:r>
            <a:r>
              <a:rPr lang="pt-BR" sz="2500" dirty="0" smtClean="0">
                <a:solidFill>
                  <a:schemeClr val="tx1"/>
                </a:solidFill>
              </a:rPr>
              <a:t>% dos consumidores que compram </a:t>
            </a:r>
            <a:r>
              <a:rPr lang="pt-BR" sz="2500" b="1" dirty="0" smtClean="0">
                <a:solidFill>
                  <a:srgbClr val="FF0000"/>
                </a:solidFill>
              </a:rPr>
              <a:t>fraldas</a:t>
            </a:r>
            <a:r>
              <a:rPr lang="pt-BR" sz="2500" dirty="0" smtClean="0">
                <a:solidFill>
                  <a:schemeClr val="tx1"/>
                </a:solidFill>
              </a:rPr>
              <a:t> e </a:t>
            </a:r>
            <a:r>
              <a:rPr lang="pt-BR" sz="2500" b="1" dirty="0" smtClean="0">
                <a:solidFill>
                  <a:srgbClr val="FF0000"/>
                </a:solidFill>
              </a:rPr>
              <a:t>cerveja</a:t>
            </a:r>
            <a:r>
              <a:rPr lang="pt-BR" sz="2500" dirty="0" smtClean="0">
                <a:solidFill>
                  <a:schemeClr val="tx1"/>
                </a:solidFill>
              </a:rPr>
              <a:t> em uma compra, </a:t>
            </a:r>
            <a:r>
              <a:rPr lang="pt-BR" sz="2500" dirty="0" smtClean="0">
                <a:solidFill>
                  <a:schemeClr val="tx1"/>
                </a:solidFill>
              </a:rPr>
              <a:t>voltam </a:t>
            </a:r>
            <a:r>
              <a:rPr lang="pt-BR" sz="2500" dirty="0" smtClean="0">
                <a:solidFill>
                  <a:schemeClr val="tx1"/>
                </a:solidFill>
              </a:rPr>
              <a:t>para comprar </a:t>
            </a:r>
            <a:r>
              <a:rPr lang="pt-BR" sz="2500" b="1" dirty="0" smtClean="0">
                <a:solidFill>
                  <a:srgbClr val="FF0000"/>
                </a:solidFill>
              </a:rPr>
              <a:t>carne</a:t>
            </a:r>
            <a:r>
              <a:rPr lang="pt-BR" sz="2500" dirty="0" smtClean="0">
                <a:solidFill>
                  <a:schemeClr val="tx1"/>
                </a:solidFill>
              </a:rPr>
              <a:t> e </a:t>
            </a:r>
            <a:r>
              <a:rPr lang="pt-BR" sz="2500" b="1" dirty="0" smtClean="0">
                <a:solidFill>
                  <a:srgbClr val="FF0000"/>
                </a:solidFill>
              </a:rPr>
              <a:t>carvão</a:t>
            </a:r>
            <a:r>
              <a:rPr lang="pt-BR" sz="2500" dirty="0" smtClean="0">
                <a:solidFill>
                  <a:schemeClr val="tx1"/>
                </a:solidFill>
              </a:rPr>
              <a:t> na </a:t>
            </a:r>
            <a:r>
              <a:rPr lang="pt-BR" sz="2500" dirty="0" smtClean="0">
                <a:solidFill>
                  <a:schemeClr val="tx1"/>
                </a:solidFill>
              </a:rPr>
              <a:t>sexta-feira</a:t>
            </a:r>
            <a:endParaRPr lang="pt-BR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pt-BR" dirty="0" smtClean="0"/>
              <a:t> Descoberta de Conhecimento em Base de Dados (DCBD)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Tipos de Descoberta: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Regra de Associação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Classificação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Agrupamento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Definição de Sistemas de Recomendação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Conjunto de estratégias e técnicas destinadas a identificar e recomendar itens relevantes para usuários 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E.g., produtos, pessoas, informações, etc...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</a:pPr>
            <a:r>
              <a:rPr lang="pt-BR" dirty="0" smtClean="0"/>
              <a:t>Utiliza </a:t>
            </a:r>
            <a:r>
              <a:rPr lang="pt-BR" i="1" dirty="0" smtClean="0"/>
              <a:t>Filtragem de Informação </a:t>
            </a:r>
            <a:r>
              <a:rPr lang="pt-BR" dirty="0" smtClean="0"/>
              <a:t>para identificar informações relevantes e recomendá-las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Regras de Associação</a:t>
            </a:r>
            <a:endParaRPr lang="pt-BR" dirty="0"/>
          </a:p>
        </p:txBody>
      </p:sp>
      <p:pic>
        <p:nvPicPr>
          <p:cNvPr id="604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7721" t="13248" r="12585" b="19028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de cantos arredondados 3"/>
          <p:cNvSpPr/>
          <p:nvPr/>
        </p:nvSpPr>
        <p:spPr>
          <a:xfrm>
            <a:off x="1835696" y="2420888"/>
            <a:ext cx="720080" cy="165618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835696" y="27809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de cantos arredondados 5"/>
          <p:cNvSpPr/>
          <p:nvPr/>
        </p:nvSpPr>
        <p:spPr>
          <a:xfrm>
            <a:off x="4139952" y="2420888"/>
            <a:ext cx="720080" cy="165618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de cantos arredondados 6"/>
          <p:cNvSpPr/>
          <p:nvPr/>
        </p:nvSpPr>
        <p:spPr>
          <a:xfrm>
            <a:off x="5364088" y="2420888"/>
            <a:ext cx="720080" cy="165618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139952" y="27809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5364088" y="2780928"/>
            <a:ext cx="7200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Regras de Associação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 l="5807" t="49828" r="31101" b="29500"/>
          <a:stretch>
            <a:fillRect/>
          </a:stretch>
        </p:blipFill>
        <p:spPr bwMode="auto">
          <a:xfrm>
            <a:off x="0" y="1628800"/>
            <a:ext cx="914400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Em um sistema de recomendação poderíamos utilizar a </a:t>
            </a:r>
            <a:r>
              <a:rPr lang="pt-BR" sz="2500" dirty="0" smtClean="0"/>
              <a:t>classificação: </a:t>
            </a:r>
          </a:p>
          <a:p>
            <a:pPr lvl="1" algn="just">
              <a:lnSpc>
                <a:spcPct val="150000"/>
              </a:lnSpc>
            </a:pPr>
            <a:r>
              <a:rPr lang="pt-BR" u="sng" dirty="0" smtClean="0">
                <a:solidFill>
                  <a:schemeClr val="tx1"/>
                </a:solidFill>
              </a:rPr>
              <a:t>Identificar </a:t>
            </a:r>
            <a:r>
              <a:rPr lang="pt-BR" u="sng" dirty="0" smtClean="0">
                <a:solidFill>
                  <a:schemeClr val="tx1"/>
                </a:solidFill>
              </a:rPr>
              <a:t>a classe de itens novos em categorias </a:t>
            </a:r>
            <a:r>
              <a:rPr lang="pt-BR" u="sng" dirty="0" smtClean="0">
                <a:solidFill>
                  <a:schemeClr val="tx1"/>
                </a:solidFill>
              </a:rPr>
              <a:t>pré-definidas</a:t>
            </a:r>
          </a:p>
          <a:p>
            <a:pPr lvl="1" algn="just">
              <a:lnSpc>
                <a:spcPct val="150000"/>
              </a:lnSpc>
            </a:pPr>
            <a:r>
              <a:rPr lang="pt-BR" u="sng" dirty="0" smtClean="0">
                <a:solidFill>
                  <a:schemeClr val="tx1"/>
                </a:solidFill>
              </a:rPr>
              <a:t>Classificar </a:t>
            </a:r>
            <a:r>
              <a:rPr lang="pt-BR" u="sng" dirty="0" smtClean="0">
                <a:solidFill>
                  <a:schemeClr val="tx1"/>
                </a:solidFill>
              </a:rPr>
              <a:t>usuários pelos seus </a:t>
            </a:r>
            <a:r>
              <a:rPr lang="pt-BR" u="sng" dirty="0" smtClean="0">
                <a:solidFill>
                  <a:schemeClr val="tx1"/>
                </a:solidFill>
              </a:rPr>
              <a:t>perfis</a:t>
            </a:r>
            <a:endParaRPr lang="pt-BR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Classificação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Supondo que um sistema de recomendação guarde algumas informações sobre os seus usuários (status na </a:t>
            </a:r>
            <a:r>
              <a:rPr lang="pt-BR" sz="2500" dirty="0" smtClean="0"/>
              <a:t>universidade</a:t>
            </a:r>
            <a:r>
              <a:rPr lang="pt-BR" sz="2500" dirty="0" smtClean="0"/>
              <a:t>, país e área de interesse)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Prever que tipo de usuário estaria mais interessado em qual área de pesquisa</a:t>
            </a:r>
          </a:p>
          <a:p>
            <a:pPr lvl="1"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20297" r="26121" b="20641"/>
          <a:stretch>
            <a:fillRect/>
          </a:stretch>
        </p:blipFill>
        <p:spPr bwMode="auto">
          <a:xfrm>
            <a:off x="0" y="1484784"/>
            <a:ext cx="9144000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 l="20196" t="35063" r="22800" b="14735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Classificação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 l="5254" t="37031" r="10071" b="25563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 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500" dirty="0" smtClean="0"/>
              <a:t>Permitir a formação de grupos de indivíduos que possuam características em comum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Um dos métodos de agrupamento mais utilizado é o</a:t>
            </a:r>
            <a:r>
              <a:rPr lang="pt-BR" b="1" dirty="0" smtClean="0">
                <a:solidFill>
                  <a:schemeClr val="tx1"/>
                </a:solidFill>
              </a:rPr>
              <a:t> </a:t>
            </a:r>
            <a:r>
              <a:rPr lang="pt-BR" b="1" dirty="0" err="1" smtClean="0">
                <a:solidFill>
                  <a:schemeClr val="tx1"/>
                </a:solidFill>
              </a:rPr>
              <a:t>k-means</a:t>
            </a:r>
            <a:endParaRPr lang="pt-BR" b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endParaRPr lang="pt-BR" sz="2500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500" dirty="0" smtClean="0">
                <a:solidFill>
                  <a:schemeClr val="tx1"/>
                </a:solidFill>
              </a:rPr>
              <a:t>Um sistema de recomendação pode empregar estes agrupamentos para oferecer itens apropriados de acordo com as características de cada </a:t>
            </a:r>
            <a:r>
              <a:rPr lang="pt-BR" sz="2500" dirty="0" smtClean="0">
                <a:solidFill>
                  <a:schemeClr val="tx1"/>
                </a:solidFill>
              </a:rPr>
              <a:t>grupo</a:t>
            </a:r>
            <a:endParaRPr lang="pt-BR" sz="2500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 l="41780" t="22266" r="16159" b="14735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Agrupamento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14391" r="23353" b="16704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Processo de indicação já bastante conhecido na relação social entre seres humanos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Tenta garantir satisfação dos usuários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algn="just">
              <a:lnSpc>
                <a:spcPct val="150000"/>
              </a:lnSpc>
            </a:pPr>
            <a:r>
              <a:rPr lang="pt-BR" dirty="0" smtClean="0"/>
              <a:t>Aumenta a lucratividade das Empresas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Avaliação de SR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Necessário verificar se as predições são aceitáveis para o propósito do SR</a:t>
            </a:r>
          </a:p>
          <a:p>
            <a:pPr>
              <a:lnSpc>
                <a:spcPct val="150000"/>
              </a:lnSpc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Principais métricas que podem ser adotadas na avaliação</a:t>
            </a:r>
          </a:p>
          <a:p>
            <a:pPr lvl="1">
              <a:lnSpc>
                <a:spcPct val="150000"/>
              </a:lnSpc>
            </a:pPr>
            <a:r>
              <a:rPr lang="pt-BR" sz="2400" u="sng" dirty="0" err="1" smtClean="0">
                <a:solidFill>
                  <a:schemeClr val="tx1"/>
                </a:solidFill>
              </a:rPr>
              <a:t>Precision</a:t>
            </a:r>
            <a:r>
              <a:rPr lang="pt-BR" sz="2400" u="sng" dirty="0" smtClean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pt-BR" sz="2400" u="sng" dirty="0" smtClean="0">
                <a:solidFill>
                  <a:schemeClr val="tx1"/>
                </a:solidFill>
              </a:rPr>
              <a:t>Recall</a:t>
            </a:r>
          </a:p>
          <a:p>
            <a:pPr lvl="1">
              <a:lnSpc>
                <a:spcPct val="150000"/>
              </a:lnSpc>
            </a:pPr>
            <a:r>
              <a:rPr lang="pt-BR" sz="2400" u="sng" dirty="0" err="1" smtClean="0">
                <a:solidFill>
                  <a:schemeClr val="tx1"/>
                </a:solidFill>
              </a:rPr>
              <a:t>Coverage</a:t>
            </a:r>
            <a:endParaRPr lang="pt-BR" sz="2400" u="sng" dirty="0" smtClean="0">
              <a:solidFill>
                <a:schemeClr val="tx1"/>
              </a:solidFill>
            </a:endParaRP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SR aplicado ao </a:t>
            </a:r>
            <a:r>
              <a:rPr lang="pt-BR" dirty="0" err="1" smtClean="0"/>
              <a:t>E-Commerce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SR aumentam as vendas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Auxiliam clientes na busca de produtos que ele desejaria comprar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Melhoram a venda cruzada de produtos (compras adicionais)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Estabelece relações de lealdade entre empresa e cliente (CRM)</a:t>
            </a:r>
          </a:p>
          <a:p>
            <a:r>
              <a:rPr lang="pt-BR" dirty="0" smtClean="0"/>
              <a:t>Recomendar produto por email é invasivo apenas se o produto for desinteressante para o cliente</a:t>
            </a:r>
            <a:endParaRPr lang="pt-BR" dirty="0" smtClean="0">
              <a:solidFill>
                <a:schemeClr val="tx1"/>
              </a:solidFill>
            </a:endParaRPr>
          </a:p>
          <a:p>
            <a:pPr lvl="1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Amazon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Para cada item comprado e avaliado pelo usuário tenta encontrar itens similares e recomendá-los ao usuário.</a:t>
            </a:r>
          </a:p>
          <a:p>
            <a:r>
              <a:rPr lang="pt-BR" dirty="0" smtClean="0"/>
              <a:t>Algoritmo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Para cada item do catálogo, I1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	   Para cada cliente C que comprou I1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	      Para cada item I2 comprado pelo cliente C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		         Registra que o cliente C comprou I1 e I2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       Para cada item I2</a:t>
            </a:r>
          </a:p>
          <a:p>
            <a:pPr lvl="1"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Calcula a similaridade entre I1 e I2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Livraria da </a:t>
            </a:r>
            <a:r>
              <a:rPr lang="pt-BR" dirty="0" err="1" smtClean="0"/>
              <a:t>Amazon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Para cada livro, o SR elabora duas listas de recomendação para cada página de livro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Livros frequentemente adquiridos pelos clientes compradores do livro selecionado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Autores de livros frequentemente adquiridos pelos clientes que compraram livros do autor do livro selecionado</a:t>
            </a:r>
          </a:p>
          <a:p>
            <a:r>
              <a:rPr lang="pt-BR" dirty="0" smtClean="0"/>
              <a:t>Critérios utilizados na recomendação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Itens adquiridos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Taxa de satisfação dos clientes que adquiriram o item</a:t>
            </a:r>
          </a:p>
          <a:p>
            <a:pPr lvl="1"/>
            <a:r>
              <a:rPr lang="pt-BR" dirty="0" err="1" smtClean="0">
                <a:solidFill>
                  <a:schemeClr val="tx1"/>
                </a:solidFill>
              </a:rPr>
              <a:t>Like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dirty="0" err="1" smtClean="0">
                <a:solidFill>
                  <a:schemeClr val="tx1"/>
                </a:solidFill>
              </a:rPr>
              <a:t>button</a:t>
            </a:r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Exemplos : PTV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PTV – recomendação de conteúdo na TV</a:t>
            </a:r>
          </a:p>
          <a:p>
            <a:r>
              <a:rPr lang="pt-BR" dirty="0" smtClean="0"/>
              <a:t>Problema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TV com programação cada vez maior e mais diversificada</a:t>
            </a:r>
          </a:p>
          <a:p>
            <a:r>
              <a:rPr lang="pt-BR" dirty="0" smtClean="0"/>
              <a:t>Guia de TV personalizado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Usa avaliação do usuário para montar o guia de outros usuários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/>
              <a:t>Feedback do usuário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Guias recebidos por e-mail ou celular (WAP)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24000" y="3276600"/>
            <a:ext cx="5943600" cy="733425"/>
            <a:chOff x="912" y="1872"/>
            <a:chExt cx="3744" cy="462"/>
          </a:xfrm>
        </p:grpSpPr>
        <p:pic>
          <p:nvPicPr>
            <p:cNvPr id="58372" name="Picture 4" descr="shot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" y="1872"/>
              <a:ext cx="3078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3" name="AutoShape 5"/>
            <p:cNvSpPr>
              <a:spLocks noChangeArrowheads="1"/>
            </p:cNvSpPr>
            <p:nvPr/>
          </p:nvSpPr>
          <p:spPr bwMode="auto">
            <a:xfrm>
              <a:off x="3964" y="1929"/>
              <a:ext cx="692" cy="288"/>
            </a:xfrm>
            <a:prstGeom prst="wedgeRoundRectCallout">
              <a:avLst>
                <a:gd name="adj1" fmla="val -69097"/>
                <a:gd name="adj2" fmla="val -45694"/>
                <a:gd name="adj3" fmla="val 16667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pt-BR" sz="1000"/>
                <a:t>Para dar a nota no programa</a:t>
              </a:r>
            </a:p>
          </p:txBody>
        </p:sp>
      </p:grpSp>
      <p:pic>
        <p:nvPicPr>
          <p:cNvPr id="58375" name="Picture 7" descr="shot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4495800"/>
            <a:ext cx="1550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6" name="Picture 8" descr="sho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4495800"/>
            <a:ext cx="1550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Ringo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Recomendações personalizadas de músicas  e artistas</a:t>
            </a:r>
          </a:p>
          <a:p>
            <a:r>
              <a:rPr lang="pt-BR" dirty="0" smtClean="0"/>
              <a:t>Utiliza a filtragem social da informação para recomendar automaticamente musicas para usuários</a:t>
            </a:r>
          </a:p>
          <a:p>
            <a:r>
              <a:rPr lang="pt-BR" dirty="0" smtClean="0"/>
              <a:t>Disponível em </a:t>
            </a:r>
            <a:r>
              <a:rPr lang="pt-BR" dirty="0" err="1" smtClean="0"/>
              <a:t>Shardanand</a:t>
            </a:r>
            <a:r>
              <a:rPr lang="pt-BR" dirty="0" smtClean="0"/>
              <a:t> e </a:t>
            </a:r>
            <a:r>
              <a:rPr lang="pt-BR" dirty="0" err="1" smtClean="0"/>
              <a:t>Maes</a:t>
            </a:r>
            <a:r>
              <a:rPr lang="pt-BR" dirty="0" smtClean="0"/>
              <a:t>, 1995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Resultados no sistema Ringo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r>
              <a:rPr lang="pt-BR" dirty="0" smtClean="0"/>
              <a:t>No </a:t>
            </a:r>
            <a:r>
              <a:rPr lang="pt-BR" dirty="0" smtClean="0"/>
              <a:t>sistema Ringo, esses algoritmos foram </a:t>
            </a:r>
            <a:r>
              <a:rPr lang="pt-BR" dirty="0" smtClean="0"/>
              <a:t>avaliados por meio da média ponderada das avaliações dos artistas dentro do conjunto de artistas similares</a:t>
            </a:r>
            <a:endParaRPr lang="pt-BR" dirty="0" smtClean="0"/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Melhores resultados foram encontrados pelo coeficiente de correlação de Pearson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Apresentou o melhor custo benefício entre erro geral nas predições, erro nos casos extremos e cobertura de casos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err="1" smtClean="0"/>
              <a:t>Last</a:t>
            </a:r>
            <a:r>
              <a:rPr lang="pt-BR" dirty="0" smtClean="0"/>
              <a:t> </a:t>
            </a:r>
            <a:r>
              <a:rPr lang="pt-BR" dirty="0" err="1" smtClean="0"/>
              <a:t>fm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Sistema de recomendação musical gratuito </a:t>
            </a:r>
          </a:p>
          <a:p>
            <a:r>
              <a:rPr lang="pt-BR" dirty="0" smtClean="0"/>
              <a:t>Utiliza um SR chamado "</a:t>
            </a:r>
            <a:r>
              <a:rPr lang="pt-BR" dirty="0" err="1" smtClean="0"/>
              <a:t>Audioscrobbler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Recomendação híbrida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Conhecimento prévio fornecido pelo usuário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Elabora uma lista de similaridade para cada artista baseada em avaliação dos outros usuários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Permite usuários recomendarem músicas para outros usuários,  ao fim pedi que o usuário avalie a recomendação</a:t>
            </a:r>
          </a:p>
          <a:p>
            <a:r>
              <a:rPr lang="pt-BR" dirty="0" smtClean="0"/>
              <a:t>Permite criar “grupos de usuários” e usa-os na recomendação também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Cenários de Aplicação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Cenários de Aplicação 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Recomendação de Produtos Baseadas em suas Características Subjetivas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Recomendação de Membros como parte de Grupos Sociais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Recomendação de Novos Amigos em Redes Sociais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Recomendação em Ambiente Educacional e Empresarial</a:t>
            </a:r>
          </a:p>
          <a:p>
            <a:pPr lvl="1" algn="just"/>
            <a:r>
              <a:rPr lang="pt-BR" dirty="0" smtClean="0">
                <a:solidFill>
                  <a:schemeClr val="tx1"/>
                </a:solidFill>
              </a:rPr>
              <a:t>Recomendação de casais em Sites de </a:t>
            </a:r>
            <a:r>
              <a:rPr lang="pt-BR" dirty="0" smtClean="0">
                <a:solidFill>
                  <a:schemeClr val="tx1"/>
                </a:solidFill>
              </a:rPr>
              <a:t>Relacionamento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Recomendação de pesquisadores em rede colaborativa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Recomendação de pessoas para vagas de emprego (RH)- </a:t>
            </a:r>
            <a:r>
              <a:rPr lang="pt-BR" dirty="0" err="1" smtClean="0">
                <a:solidFill>
                  <a:schemeClr val="tx1"/>
                </a:solidFill>
              </a:rPr>
              <a:t>Catho</a:t>
            </a:r>
            <a:r>
              <a:rPr lang="pt-BR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Recomendação de viagens – </a:t>
            </a:r>
            <a:r>
              <a:rPr lang="pt-BR" dirty="0" err="1" smtClean="0">
                <a:solidFill>
                  <a:schemeClr val="tx1"/>
                </a:solidFill>
              </a:rPr>
              <a:t>recomenTur</a:t>
            </a:r>
            <a:endParaRPr lang="pt-BR" dirty="0" smtClean="0">
              <a:solidFill>
                <a:schemeClr val="tx1"/>
              </a:solidFill>
            </a:endParaRP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Comunidades virtuais de aprendizagem - AMIGOS</a:t>
            </a:r>
          </a:p>
          <a:p>
            <a:pPr lvl="1"/>
            <a:r>
              <a:rPr lang="pt-BR" dirty="0" smtClean="0">
                <a:solidFill>
                  <a:schemeClr val="tx1"/>
                </a:solidFill>
              </a:rPr>
              <a:t>Recomendação de artigos científicos - STAR</a:t>
            </a:r>
          </a:p>
          <a:p>
            <a:pPr lvl="1" algn="just"/>
            <a:endParaRPr 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dirty="0" smtClean="0"/>
              <a:t>Arquitetura Padrão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 descr="estrutura de sistemas de recomendaçã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1800" y="1600200"/>
            <a:ext cx="5860399" cy="45259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3857620" y="6286520"/>
            <a:ext cx="1754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/>
              <a:t>(SCHAFER, 2000)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Comentários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Sistemas de recomendação possibilitam:</a:t>
            </a:r>
          </a:p>
          <a:p>
            <a:pPr algn="just">
              <a:lnSpc>
                <a:spcPct val="150000"/>
              </a:lnSpc>
            </a:pPr>
            <a:endParaRPr lang="pt-BR" dirty="0" smtClean="0"/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Conhecer melhor os hábitos de consumo e interesses dos clientes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Personalizar o relacionamento entre a empresa e seus consumidores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pPr algn="l"/>
            <a:r>
              <a:rPr lang="pt-BR" dirty="0" smtClean="0"/>
              <a:t>Comentários Finais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Tendências e desafios:</a:t>
            </a:r>
          </a:p>
          <a:p>
            <a:pPr algn="just"/>
            <a:endParaRPr lang="pt-BR" dirty="0" smtClean="0"/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Personalização de Ambientes Virtuais</a:t>
            </a:r>
            <a:endParaRPr lang="pt-BR" i="1" dirty="0" smtClean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pt-BR" i="1" dirty="0" smtClean="0">
                <a:solidFill>
                  <a:schemeClr val="tx1"/>
                </a:solidFill>
              </a:rPr>
              <a:t>Web Semântica</a:t>
            </a:r>
          </a:p>
          <a:p>
            <a:pPr lvl="1" algn="just"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</a:rPr>
              <a:t>Intensificar o uso de características comportamentais em sistemas de recomendação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sz="2500" dirty="0" smtClean="0"/>
              <a:t>Berry, M. J. A.; </a:t>
            </a:r>
            <a:r>
              <a:rPr lang="en-US" sz="2500" dirty="0" err="1" smtClean="0"/>
              <a:t>Linoff</a:t>
            </a:r>
            <a:r>
              <a:rPr lang="en-US" sz="2500" dirty="0" smtClean="0"/>
              <a:t>, G</a:t>
            </a:r>
            <a:r>
              <a:rPr lang="en-US" sz="2500" b="1" dirty="0" smtClean="0"/>
              <a:t>. Data Mining Techniques for Marketing, Sales and Customer  Support</a:t>
            </a:r>
            <a:r>
              <a:rPr lang="en-US" sz="2500" dirty="0" smtClean="0"/>
              <a:t>. Wiley Computer Publishing, 1997.</a:t>
            </a:r>
          </a:p>
          <a:p>
            <a:pPr algn="just">
              <a:lnSpc>
                <a:spcPct val="150000"/>
              </a:lnSpc>
            </a:pPr>
            <a:r>
              <a:rPr lang="pt-BR" sz="2500" dirty="0" err="1" smtClean="0"/>
              <a:t>Reategui</a:t>
            </a:r>
            <a:r>
              <a:rPr lang="pt-BR" sz="2500" dirty="0" smtClean="0"/>
              <a:t>, </a:t>
            </a:r>
            <a:r>
              <a:rPr lang="pt-BR" sz="2500" dirty="0" err="1" smtClean="0"/>
              <a:t>Eliseo</a:t>
            </a:r>
            <a:r>
              <a:rPr lang="pt-BR" sz="2500" dirty="0" smtClean="0"/>
              <a:t> B.; </a:t>
            </a:r>
            <a:r>
              <a:rPr lang="pt-BR" sz="2500" dirty="0" err="1" smtClean="0"/>
              <a:t>Cazella</a:t>
            </a:r>
            <a:r>
              <a:rPr lang="pt-BR" sz="2500" dirty="0" smtClean="0"/>
              <a:t>, Sílvio C. S. </a:t>
            </a:r>
            <a:r>
              <a:rPr lang="pt-BR" sz="2500" b="1" dirty="0" smtClean="0"/>
              <a:t>Sistemas de Recomendação. </a:t>
            </a:r>
            <a:r>
              <a:rPr lang="pt-BR" sz="2500" dirty="0" smtClean="0"/>
              <a:t>XXV Congresso da Sociedade Brasileira de Computação. São Leopoldo/RS. 2009.</a:t>
            </a:r>
          </a:p>
          <a:p>
            <a:pPr algn="just">
              <a:lnSpc>
                <a:spcPct val="150000"/>
              </a:lnSpc>
            </a:pPr>
            <a:r>
              <a:rPr lang="pt-BR" sz="2500" dirty="0" err="1" smtClean="0"/>
              <a:t>Herlocker</a:t>
            </a:r>
            <a:r>
              <a:rPr lang="pt-BR" sz="2500" dirty="0" smtClean="0"/>
              <a:t>, J. </a:t>
            </a:r>
            <a:r>
              <a:rPr lang="en-US" sz="2500" b="1" dirty="0" smtClean="0"/>
              <a:t>Evaluating Collaborative Filtering Recommender Systems</a:t>
            </a:r>
            <a:r>
              <a:rPr lang="pt-BR" sz="2500" b="1" dirty="0" smtClean="0"/>
              <a:t>. </a:t>
            </a:r>
            <a:r>
              <a:rPr lang="pt-BR" sz="2400" dirty="0" err="1" smtClean="0"/>
              <a:t>International</a:t>
            </a:r>
            <a:r>
              <a:rPr lang="pt-BR" sz="2400" dirty="0" smtClean="0"/>
              <a:t> </a:t>
            </a:r>
            <a:r>
              <a:rPr lang="pt-BR" sz="2400" dirty="0" err="1" smtClean="0"/>
              <a:t>Conference</a:t>
            </a:r>
            <a:r>
              <a:rPr lang="pt-BR" sz="2400" dirty="0" smtClean="0"/>
              <a:t> </a:t>
            </a:r>
            <a:r>
              <a:rPr lang="pt-BR" sz="2400" dirty="0" err="1" smtClean="0"/>
              <a:t>on</a:t>
            </a:r>
            <a:r>
              <a:rPr lang="pt-BR" sz="2400" dirty="0" smtClean="0"/>
              <a:t> </a:t>
            </a:r>
            <a:r>
              <a:rPr lang="pt-BR" sz="2400" dirty="0" err="1" smtClean="0"/>
              <a:t>Recommender</a:t>
            </a:r>
            <a:r>
              <a:rPr lang="pt-BR" sz="2400" dirty="0" smtClean="0"/>
              <a:t> Systems. 2004</a:t>
            </a:r>
            <a:endParaRPr lang="pt-BR" sz="2500" dirty="0" smtClean="0"/>
          </a:p>
          <a:p>
            <a:pPr algn="just"/>
            <a:endParaRPr lang="pt-BR" sz="2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2819400"/>
            <a:ext cx="7632848" cy="2697832"/>
          </a:xfrm>
        </p:spPr>
        <p:txBody>
          <a:bodyPr>
            <a:normAutofit/>
          </a:bodyPr>
          <a:lstStyle/>
          <a:p>
            <a:r>
              <a:rPr lang="pt-BR" sz="2000" dirty="0" smtClean="0"/>
              <a:t>Hilário Tomaz E Renê Gadelha</a:t>
            </a:r>
          </a:p>
          <a:p>
            <a:pPr algn="l"/>
            <a:endParaRPr lang="pt-BR" sz="2000" dirty="0" smtClean="0"/>
          </a:p>
          <a:p>
            <a:pPr algn="l"/>
            <a:endParaRPr lang="pt-BR" sz="2000" dirty="0" smtClean="0"/>
          </a:p>
          <a:p>
            <a:pPr algn="l"/>
            <a:endParaRPr lang="pt-BR" sz="2000" dirty="0" smtClean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3563888" y="3284984"/>
          <a:ext cx="2088232" cy="3024336"/>
        </p:xfrm>
        <a:graphic>
          <a:graphicData uri="http://schemas.openxmlformats.org/presentationml/2006/ole">
            <p:oleObj spid="_x0000_s1026" name="Clip" r:id="rId3" imgW="1857600" imgH="3995640" progId="">
              <p:embed/>
            </p:oleObj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1115616" y="5589240"/>
            <a:ext cx="3983037" cy="707508"/>
          </a:xfrm>
          <a:prstGeom prst="rect">
            <a:avLst/>
          </a:prstGeom>
          <a:noFill/>
        </p:spPr>
        <p:txBody>
          <a:bodyPr lIns="91065" tIns="45533" rIns="91065" bIns="45533">
            <a:spAutoFit/>
          </a:bodyPr>
          <a:lstStyle/>
          <a:p>
            <a:pPr>
              <a:defRPr/>
            </a:pPr>
            <a:r>
              <a:rPr lang="pt-BR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cs typeface="Times New Roman" pitchFamily="18" charset="0"/>
              </a:rPr>
              <a:t>Perguntas ??</a:t>
            </a:r>
            <a:endParaRPr lang="pt-BR" sz="4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Coleta de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Através da </a:t>
            </a:r>
            <a:r>
              <a:rPr lang="pt-BR" i="1" dirty="0" smtClean="0"/>
              <a:t>coleta de dados </a:t>
            </a:r>
            <a:r>
              <a:rPr lang="pt-BR" dirty="0" smtClean="0"/>
              <a:t>sobre o usuário, é possível conhecer melhor suas preferências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pt-BR" dirty="0" smtClean="0"/>
              <a:t>Para se recomendar itens a um usuário, primeiramente é necessário ter informações sobre</a:t>
            </a:r>
          </a:p>
          <a:p>
            <a:pPr lvl="1">
              <a:lnSpc>
                <a:spcPct val="150000"/>
              </a:lnSpc>
            </a:pPr>
            <a:r>
              <a:rPr lang="pt-BR" sz="2400" u="sng" dirty="0" smtClean="0">
                <a:solidFill>
                  <a:srgbClr val="FF0000"/>
                </a:solidFill>
              </a:rPr>
              <a:t>Dados pessoais </a:t>
            </a:r>
            <a:r>
              <a:rPr lang="pt-BR" sz="2400" dirty="0" smtClean="0"/>
              <a:t> </a:t>
            </a:r>
          </a:p>
          <a:p>
            <a:pPr lvl="1">
              <a:lnSpc>
                <a:spcPct val="150000"/>
              </a:lnSpc>
            </a:pPr>
            <a:r>
              <a:rPr lang="pt-BR" sz="2400" u="sng" dirty="0" smtClean="0">
                <a:solidFill>
                  <a:srgbClr val="FF0000"/>
                </a:solidFill>
              </a:rPr>
              <a:t>Dados comportamentais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É necessário identificar o usuário dentro do sistema</a:t>
            </a:r>
          </a:p>
          <a:p>
            <a:pPr lvl="1">
              <a:lnSpc>
                <a:spcPct val="150000"/>
              </a:lnSpc>
            </a:pPr>
            <a:r>
              <a:rPr lang="pt-BR" sz="2400" u="sng" dirty="0" smtClean="0">
                <a:solidFill>
                  <a:srgbClr val="FF0000"/>
                </a:solidFill>
              </a:rPr>
              <a:t>Identificação no Servidor</a:t>
            </a:r>
          </a:p>
          <a:p>
            <a:pPr lvl="1">
              <a:lnSpc>
                <a:spcPct val="150000"/>
              </a:lnSpc>
            </a:pPr>
            <a:r>
              <a:rPr lang="pt-BR" sz="2400" u="sng" dirty="0" smtClean="0">
                <a:solidFill>
                  <a:srgbClr val="FF0000"/>
                </a:solidFill>
              </a:rPr>
              <a:t>Identificação no Cliente</a:t>
            </a:r>
            <a:endParaRPr lang="pt-BR" sz="2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mtClean="0"/>
              <a:t>Coleta de 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Após identificar o usuário, é possível coletar dados sobre ele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A coleta pode ser:</a:t>
            </a:r>
          </a:p>
          <a:p>
            <a:pPr lvl="1" algn="just">
              <a:lnSpc>
                <a:spcPct val="150000"/>
              </a:lnSpc>
            </a:pPr>
            <a:r>
              <a:rPr lang="pt-BR" u="sng" dirty="0" smtClean="0">
                <a:solidFill>
                  <a:srgbClr val="FF0000"/>
                </a:solidFill>
              </a:rPr>
              <a:t>Explícita (Customização) </a:t>
            </a:r>
          </a:p>
          <a:p>
            <a:pPr lvl="2" algn="just">
              <a:lnSpc>
                <a:spcPct val="150000"/>
              </a:lnSpc>
            </a:pPr>
            <a:r>
              <a:rPr lang="pt-BR" dirty="0" smtClean="0"/>
              <a:t>usuário indica espontaneamente o que é importante para ele</a:t>
            </a:r>
          </a:p>
          <a:p>
            <a:pPr marL="548640" lvl="2" algn="just">
              <a:lnSpc>
                <a:spcPct val="150000"/>
              </a:lnSpc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pt-BR" sz="2200" u="sng" dirty="0" smtClean="0">
                <a:solidFill>
                  <a:srgbClr val="FF0000"/>
                </a:solidFill>
              </a:rPr>
              <a:t>Implícita</a:t>
            </a:r>
          </a:p>
          <a:p>
            <a:pPr marL="822960" lvl="3" algn="just">
              <a:lnSpc>
                <a:spcPct val="150000"/>
              </a:lnSpc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/>
                </a:solidFill>
              </a:rPr>
              <a:t>através de ações (dados de navegação) do usuário, inferem-se informações sobre  suas necessidades e preferências</a:t>
            </a:r>
          </a:p>
          <a:p>
            <a:pPr marL="1097280" lvl="4" algn="just">
              <a:lnSpc>
                <a:spcPct val="150000"/>
              </a:lnSpc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r>
              <a:rPr lang="pt-BR" dirty="0" smtClean="0"/>
              <a:t>páginas consultadas, produtos visualizados,  tempo de permanência, ...</a:t>
            </a:r>
          </a:p>
          <a:p>
            <a:pPr marL="1097280" lvl="4" algn="just">
              <a:buClr>
                <a:schemeClr val="accent1"/>
              </a:buClr>
              <a:buSzPct val="85000"/>
              <a:buFont typeface="Courier New" pitchFamily="49" charset="0"/>
              <a:buChar char="o"/>
            </a:pPr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2" algn="just"/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 algn="just"/>
            <a:endParaRPr lang="pt-BR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dirty="0" smtClean="0"/>
              <a:t>Coleta Explícita de Informação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1857" t="15375" r="20586" b="8829"/>
          <a:stretch>
            <a:fillRect/>
          </a:stretch>
        </p:blipFill>
        <p:spPr bwMode="auto">
          <a:xfrm>
            <a:off x="179512" y="1556792"/>
            <a:ext cx="87849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865</TotalTime>
  <Words>1798</Words>
  <Application>Microsoft Office PowerPoint</Application>
  <PresentationFormat>Apresentação na tela (4:3)</PresentationFormat>
  <Paragraphs>335</Paragraphs>
  <Slides>63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5" baseType="lpstr">
      <vt:lpstr>Cívico</vt:lpstr>
      <vt:lpstr>Clip</vt:lpstr>
      <vt:lpstr>Sistemas de Recomendação</vt:lpstr>
      <vt:lpstr>Agenda</vt:lpstr>
      <vt:lpstr>Motivação</vt:lpstr>
      <vt:lpstr>Definição de Sistemas de Recomendação</vt:lpstr>
      <vt:lpstr>Recomendação</vt:lpstr>
      <vt:lpstr>Arquitetura Padrão</vt:lpstr>
      <vt:lpstr>Coleta de Informação</vt:lpstr>
      <vt:lpstr>Coleta de Informação</vt:lpstr>
      <vt:lpstr>Coleta Explícita de Informação</vt:lpstr>
      <vt:lpstr>Coleta Implícita de Informação</vt:lpstr>
      <vt:lpstr>Privacidade</vt:lpstr>
      <vt:lpstr>Privacidade</vt:lpstr>
      <vt:lpstr>Privacidade</vt:lpstr>
      <vt:lpstr>Estratégias de Recomendação</vt:lpstr>
      <vt:lpstr>Listas de Recomendação</vt:lpstr>
      <vt:lpstr>Listas de Recomendação</vt:lpstr>
      <vt:lpstr>Listas de Recomendação</vt:lpstr>
      <vt:lpstr>Avaliações de Usuários</vt:lpstr>
      <vt:lpstr>Avaliações de Usuários</vt:lpstr>
      <vt:lpstr>Avaliações de Usuários</vt:lpstr>
      <vt:lpstr>Recomendações do Usuário</vt:lpstr>
      <vt:lpstr>Recomendações do Usuário</vt:lpstr>
      <vt:lpstr>Recomendação por Associação</vt:lpstr>
      <vt:lpstr>Recomendação por Associação</vt:lpstr>
      <vt:lpstr>Associação por Conteúdo </vt:lpstr>
      <vt:lpstr>Associação por Conteúdo </vt:lpstr>
      <vt:lpstr>Técnicas de Recomendação</vt:lpstr>
      <vt:lpstr>Filtragem baseada em Conteúdo</vt:lpstr>
      <vt:lpstr>Filtragem baseada em Conteúdo</vt:lpstr>
      <vt:lpstr>Filtragem baseada em Conteúdo</vt:lpstr>
      <vt:lpstr>Filtragem baseada em Conteúdo</vt:lpstr>
      <vt:lpstr>Filtragem Colaborativa</vt:lpstr>
      <vt:lpstr>Filtragem Colaborativa</vt:lpstr>
      <vt:lpstr>Filtragem Colaborativa</vt:lpstr>
      <vt:lpstr>Filtragem Híbrida</vt:lpstr>
      <vt:lpstr>Filtragem baseada em outros contextos</vt:lpstr>
      <vt:lpstr> Descoberta de Conhecimento em Base de Dados (DCBD) </vt:lpstr>
      <vt:lpstr> Descoberta de Conhecimento em Base de Dados (DCBD) </vt:lpstr>
      <vt:lpstr> Descoberta de Conhecimento em Base de Dados (DCBD) </vt:lpstr>
      <vt:lpstr>Regras de Associação</vt:lpstr>
      <vt:lpstr>Regras de Associação</vt:lpstr>
      <vt:lpstr> Classificação</vt:lpstr>
      <vt:lpstr> Classificação</vt:lpstr>
      <vt:lpstr>Classificação</vt:lpstr>
      <vt:lpstr>Classificação</vt:lpstr>
      <vt:lpstr>Classificação</vt:lpstr>
      <vt:lpstr> Agrupamento</vt:lpstr>
      <vt:lpstr>Agrupamento</vt:lpstr>
      <vt:lpstr>Agrupamento</vt:lpstr>
      <vt:lpstr>Avaliação de SR</vt:lpstr>
      <vt:lpstr>SR aplicado ao E-Commerce</vt:lpstr>
      <vt:lpstr>Amazon</vt:lpstr>
      <vt:lpstr>Livraria da Amazon</vt:lpstr>
      <vt:lpstr>Exemplos : PTV</vt:lpstr>
      <vt:lpstr>Feedback do usuário</vt:lpstr>
      <vt:lpstr>Ringo</vt:lpstr>
      <vt:lpstr>Resultados no sistema Ringo</vt:lpstr>
      <vt:lpstr>Last fm</vt:lpstr>
      <vt:lpstr>Cenários de Aplicação</vt:lpstr>
      <vt:lpstr>Comentários Finais</vt:lpstr>
      <vt:lpstr>Comentários Finais</vt:lpstr>
      <vt:lpstr>Referências</vt:lpstr>
      <vt:lpstr>Sistemas de Recomendação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Sistemas de Recomendação</dc:title>
  <dc:creator>Hilario</dc:creator>
  <cp:lastModifiedBy>Hilario</cp:lastModifiedBy>
  <cp:revision>230</cp:revision>
  <dcterms:created xsi:type="dcterms:W3CDTF">2011-09-23T00:21:49Z</dcterms:created>
  <dcterms:modified xsi:type="dcterms:W3CDTF">2011-10-04T18:01:45Z</dcterms:modified>
</cp:coreProperties>
</file>