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D25A-4018-41CF-A07F-D9E5951C8F84}" type="datetimeFigureOut">
              <a:rPr lang="pt-BR" smtClean="0"/>
              <a:t>25/04/2017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86721-CA3C-4047-8482-2232B1C9A50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Modelos de </a:t>
            </a:r>
            <a:r>
              <a:rPr lang="pt-BR" dirty="0" err="1" smtClean="0"/>
              <a:t>Markov</a:t>
            </a:r>
            <a:r>
              <a:rPr lang="pt-BR" smtClean="0"/>
              <a:t> Escondidos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1772816"/>
            <a:ext cx="2819400" cy="2408238"/>
            <a:chOff x="672" y="1728"/>
            <a:chExt cx="1776" cy="1517"/>
          </a:xfrm>
        </p:grpSpPr>
        <p:pic>
          <p:nvPicPr>
            <p:cNvPr id="102404" name="Picture 4" descr="i-duc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2" y="1728"/>
              <a:ext cx="1680" cy="1230"/>
            </a:xfrm>
            <a:prstGeom prst="rect">
              <a:avLst/>
            </a:prstGeom>
            <a:noFill/>
          </p:spPr>
        </p:pic>
        <p:sp>
          <p:nvSpPr>
            <p:cNvPr id="102405" name="Text Box 5"/>
            <p:cNvSpPr txBox="1">
              <a:spLocks noChangeArrowheads="1"/>
            </p:cNvSpPr>
            <p:nvPr/>
          </p:nvSpPr>
          <p:spPr bwMode="auto">
            <a:xfrm>
              <a:off x="912" y="2880"/>
              <a:ext cx="15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3200" b="1">
                  <a:solidFill>
                    <a:srgbClr val="33CC33"/>
                  </a:solidFill>
                  <a:latin typeface="Times New Roman" pitchFamily="18" charset="0"/>
                  <a:cs typeface="Arial" charset="0"/>
                </a:rPr>
                <a:t>1</a:t>
              </a:r>
              <a:r>
                <a:rPr lang="pt-BR" sz="3200" b="1">
                  <a:latin typeface="Times New Roman" pitchFamily="18" charset="0"/>
                  <a:cs typeface="Arial" charset="0"/>
                </a:rPr>
                <a:t>     </a:t>
              </a:r>
              <a:r>
                <a:rPr lang="pt-BR" sz="3200" b="1">
                  <a:solidFill>
                    <a:srgbClr val="0066FF"/>
                  </a:solidFill>
                  <a:latin typeface="Times New Roman" pitchFamily="18" charset="0"/>
                  <a:cs typeface="Arial" charset="0"/>
                </a:rPr>
                <a:t>2</a:t>
              </a:r>
              <a:r>
                <a:rPr lang="pt-BR" sz="3200" b="1">
                  <a:latin typeface="Times New Roman" pitchFamily="18" charset="0"/>
                  <a:cs typeface="Arial" charset="0"/>
                </a:rPr>
                <a:t>         </a:t>
              </a:r>
              <a:r>
                <a:rPr lang="pt-BR" sz="3200" b="1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3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343400" y="2286000"/>
            <a:ext cx="2438400" cy="1066800"/>
            <a:chOff x="3696" y="1968"/>
            <a:chExt cx="1536" cy="672"/>
          </a:xfrm>
        </p:grpSpPr>
        <p:sp>
          <p:nvSpPr>
            <p:cNvPr id="102407" name="Oval 7"/>
            <p:cNvSpPr>
              <a:spLocks noChangeArrowheads="1"/>
            </p:cNvSpPr>
            <p:nvPr/>
          </p:nvSpPr>
          <p:spPr bwMode="auto">
            <a:xfrm>
              <a:off x="3696" y="1968"/>
              <a:ext cx="1536" cy="672"/>
            </a:xfrm>
            <a:prstGeom prst="ellipse">
              <a:avLst/>
            </a:prstGeom>
            <a:solidFill>
              <a:srgbClr val="84C3E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408" name="Text Box 8"/>
            <p:cNvSpPr txBox="1">
              <a:spLocks noChangeArrowheads="1"/>
            </p:cNvSpPr>
            <p:nvPr/>
          </p:nvSpPr>
          <p:spPr bwMode="auto">
            <a:xfrm>
              <a:off x="4128" y="2160"/>
              <a:ext cx="7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>
                  <a:latin typeface="Times New Roman" pitchFamily="18" charset="0"/>
                  <a:cs typeface="Arial" charset="0"/>
                </a:rPr>
                <a:t>Lago L</a:t>
              </a:r>
              <a:r>
                <a:rPr lang="pt-BR" sz="2400" baseline="-25000">
                  <a:latin typeface="Times New Roman" pitchFamily="18" charset="0"/>
                  <a:cs typeface="Arial" charset="0"/>
                </a:rPr>
                <a:t>1</a:t>
              </a:r>
              <a:endParaRPr lang="pt-BR" sz="2400">
                <a:latin typeface="Times New Roman" pitchFamily="18" charset="0"/>
                <a:cs typeface="Arial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477000" y="3124200"/>
            <a:ext cx="2438400" cy="1066800"/>
            <a:chOff x="3744" y="2976"/>
            <a:chExt cx="1536" cy="672"/>
          </a:xfrm>
        </p:grpSpPr>
        <p:sp>
          <p:nvSpPr>
            <p:cNvPr id="102410" name="Oval 10"/>
            <p:cNvSpPr>
              <a:spLocks noChangeArrowheads="1"/>
            </p:cNvSpPr>
            <p:nvPr/>
          </p:nvSpPr>
          <p:spPr bwMode="auto">
            <a:xfrm>
              <a:off x="3744" y="2976"/>
              <a:ext cx="1536" cy="672"/>
            </a:xfrm>
            <a:prstGeom prst="ellipse">
              <a:avLst/>
            </a:prstGeom>
            <a:solidFill>
              <a:srgbClr val="84C3E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411" name="Text Box 11"/>
            <p:cNvSpPr txBox="1">
              <a:spLocks noChangeArrowheads="1"/>
            </p:cNvSpPr>
            <p:nvPr/>
          </p:nvSpPr>
          <p:spPr bwMode="auto">
            <a:xfrm>
              <a:off x="4176" y="3168"/>
              <a:ext cx="7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>
                  <a:latin typeface="Times New Roman" pitchFamily="18" charset="0"/>
                  <a:cs typeface="Arial" charset="0"/>
                </a:rPr>
                <a:t>Lago L</a:t>
              </a:r>
              <a:r>
                <a:rPr lang="pt-BR" sz="2400" baseline="-25000">
                  <a:latin typeface="Times New Roman" pitchFamily="18" charset="0"/>
                  <a:cs typeface="Arial" charset="0"/>
                </a:rPr>
                <a:t>2</a:t>
              </a:r>
              <a:endParaRPr lang="pt-BR" sz="2400"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1066800" y="4419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2413" name="Text Box 13"/>
          <p:cNvSpPr txBox="1">
            <a:spLocks noChangeArrowheads="1"/>
          </p:cNvSpPr>
          <p:nvPr/>
        </p:nvSpPr>
        <p:spPr bwMode="auto">
          <a:xfrm>
            <a:off x="1066800" y="4876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</a:rPr>
              <a:t>2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66FF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1066800" y="5334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3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FF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2415" name="Text Box 15"/>
          <p:cNvSpPr txBox="1">
            <a:spLocks noChangeArrowheads="1"/>
          </p:cNvSpPr>
          <p:nvPr/>
        </p:nvSpPr>
        <p:spPr bwMode="auto">
          <a:xfrm>
            <a:off x="2133600" y="6019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4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4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553200" y="4419600"/>
            <a:ext cx="2362200" cy="1524000"/>
            <a:chOff x="4128" y="2784"/>
            <a:chExt cx="1488" cy="960"/>
          </a:xfrm>
        </p:grpSpPr>
        <p:sp>
          <p:nvSpPr>
            <p:cNvPr id="102417" name="AutoShape 17"/>
            <p:cNvSpPr>
              <a:spLocks noChangeArrowheads="1"/>
            </p:cNvSpPr>
            <p:nvPr/>
          </p:nvSpPr>
          <p:spPr bwMode="auto">
            <a:xfrm>
              <a:off x="4128" y="2784"/>
              <a:ext cx="1488" cy="960"/>
            </a:xfrm>
            <a:prstGeom prst="cloudCallout">
              <a:avLst>
                <a:gd name="adj1" fmla="val -56454"/>
                <a:gd name="adj2" fmla="val 597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 sz="2400" baseline="-250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2418" name="Text Box 18"/>
            <p:cNvSpPr txBox="1">
              <a:spLocks noChangeArrowheads="1"/>
            </p:cNvSpPr>
            <p:nvPr/>
          </p:nvSpPr>
          <p:spPr bwMode="auto">
            <a:xfrm>
              <a:off x="4272" y="2976"/>
              <a:ext cx="1059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 sz="2000">
                  <a:latin typeface="Times New Roman" pitchFamily="18" charset="0"/>
                  <a:cs typeface="Arial" charset="0"/>
                </a:rPr>
                <a:t>Deseja-se</a:t>
              </a:r>
            </a:p>
            <a:p>
              <a:pPr algn="ctr"/>
              <a:r>
                <a:rPr lang="pt-BR" sz="2000">
                  <a:latin typeface="Times New Roman" pitchFamily="18" charset="0"/>
                  <a:cs typeface="Arial" charset="0"/>
                </a:rPr>
                <a:t>identificar este</a:t>
              </a:r>
            </a:p>
            <a:p>
              <a:pPr algn="ctr"/>
              <a:r>
                <a:rPr lang="pt-BR" sz="2000">
                  <a:latin typeface="Times New Roman" pitchFamily="18" charset="0"/>
                  <a:cs typeface="Arial" charset="0"/>
                </a:rPr>
                <a:t>pato!!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2" grpId="0" autoUpdateAnimBg="0"/>
      <p:bldP spid="102413" grpId="0" autoUpdateAnimBg="0"/>
      <p:bldP spid="102414" grpId="0" autoUpdateAnimBg="0"/>
      <p:bldP spid="10241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Ilustrativo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1905000" y="2209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00200" y="2743200"/>
            <a:ext cx="6843713" cy="1752600"/>
            <a:chOff x="1008" y="1728"/>
            <a:chExt cx="4311" cy="1104"/>
          </a:xfrm>
        </p:grpSpPr>
        <p:sp>
          <p:nvSpPr>
            <p:cNvPr id="103429" name="AutoShape 5"/>
            <p:cNvSpPr>
              <a:spLocks noChangeArrowheads="1"/>
            </p:cNvSpPr>
            <p:nvPr/>
          </p:nvSpPr>
          <p:spPr bwMode="auto">
            <a:xfrm>
              <a:off x="1872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30" name="AutoShape 6"/>
            <p:cNvSpPr>
              <a:spLocks noChangeArrowheads="1"/>
            </p:cNvSpPr>
            <p:nvPr/>
          </p:nvSpPr>
          <p:spPr bwMode="auto">
            <a:xfrm>
              <a:off x="3552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31" name="AutoShape 7"/>
            <p:cNvSpPr>
              <a:spLocks noChangeArrowheads="1"/>
            </p:cNvSpPr>
            <p:nvPr/>
          </p:nvSpPr>
          <p:spPr bwMode="auto">
            <a:xfrm>
              <a:off x="2784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3168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008" y="1968"/>
              <a:ext cx="4311" cy="864"/>
              <a:chOff x="1824" y="1776"/>
              <a:chExt cx="4311" cy="864"/>
            </a:xfrm>
          </p:grpSpPr>
          <p:sp>
            <p:nvSpPr>
              <p:cNvPr id="103434" name="Text Box 10"/>
              <p:cNvSpPr txBox="1">
                <a:spLocks noChangeArrowheads="1"/>
              </p:cNvSpPr>
              <p:nvPr/>
            </p:nvSpPr>
            <p:spPr bwMode="auto">
              <a:xfrm>
                <a:off x="1824" y="2016"/>
                <a:ext cx="225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4 transições que saem de L</a:t>
                </a:r>
                <a:r>
                  <a:rPr lang="pt-BR" sz="2400" baseline="-25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1</a:t>
                </a:r>
              </a:p>
              <a:p>
                <a:endParaRPr lang="pt-BR" sz="2400">
                  <a:solidFill>
                    <a:srgbClr val="84C3E2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aphicFrame>
            <p:nvGraphicFramePr>
              <p:cNvPr id="103435" name="Object 11"/>
              <p:cNvGraphicFramePr>
                <a:graphicFrameLocks noChangeAspect="1"/>
              </p:cNvGraphicFramePr>
              <p:nvPr/>
            </p:nvGraphicFramePr>
            <p:xfrm>
              <a:off x="4032" y="1776"/>
              <a:ext cx="360" cy="864"/>
            </p:xfrm>
            <a:graphic>
              <a:graphicData uri="http://schemas.openxmlformats.org/presentationml/2006/ole">
                <p:oleObj spid="_x0000_s1026" name="Equation" r:id="rId3" imgW="190440" imgH="457200" progId="Equation.3">
                  <p:embed/>
                </p:oleObj>
              </a:graphicData>
            </a:graphic>
          </p:graphicFrame>
          <p:sp>
            <p:nvSpPr>
              <p:cNvPr id="103436" name="Text Box 12"/>
              <p:cNvSpPr txBox="1">
                <a:spLocks noChangeArrowheads="1"/>
              </p:cNvSpPr>
              <p:nvPr/>
            </p:nvSpPr>
            <p:spPr bwMode="auto">
              <a:xfrm>
                <a:off x="4176" y="1920"/>
                <a:ext cx="1959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4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2 transições vão para L</a:t>
                </a:r>
                <a:r>
                  <a:rPr lang="pt-BR" sz="2400" baseline="-250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1</a:t>
                </a:r>
              </a:p>
              <a:p>
                <a:r>
                  <a:rPr lang="pt-BR" sz="24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2 transições vão para L</a:t>
                </a:r>
                <a:r>
                  <a:rPr lang="pt-BR" sz="2400" baseline="-250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2</a:t>
                </a:r>
              </a:p>
            </p:txBody>
          </p:sp>
        </p:grpSp>
      </p:grpSp>
      <p:graphicFrame>
        <p:nvGraphicFramePr>
          <p:cNvPr id="103464" name="Group 40"/>
          <p:cNvGraphicFramePr>
            <a:graphicFrameLocks noGrp="1"/>
          </p:cNvGraphicFramePr>
          <p:nvPr/>
        </p:nvGraphicFramePr>
        <p:xfrm>
          <a:off x="1371600" y="4267200"/>
          <a:ext cx="2819400" cy="195072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2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60" name="Text Box 36"/>
          <p:cNvSpPr txBox="1">
            <a:spLocks noChangeArrowheads="1"/>
          </p:cNvSpPr>
          <p:nvPr/>
        </p:nvSpPr>
        <p:spPr bwMode="auto">
          <a:xfrm>
            <a:off x="4556125" y="4460875"/>
            <a:ext cx="4362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Assume-se que a probabilidade de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se visitar um lago depende de que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lago foi visitado no dia anterior,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caracterizando uma 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Cadeia de Markov.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3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1905000" y="2209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graphicFrame>
        <p:nvGraphicFramePr>
          <p:cNvPr id="104452" name="Group 4"/>
          <p:cNvGraphicFramePr>
            <a:graphicFrameLocks noGrp="1"/>
          </p:cNvGraphicFramePr>
          <p:nvPr/>
        </p:nvGraphicFramePr>
        <p:xfrm>
          <a:off x="1371600" y="4267200"/>
          <a:ext cx="2819400" cy="146304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600200" y="2743200"/>
            <a:ext cx="6843713" cy="1752600"/>
            <a:chOff x="1008" y="1728"/>
            <a:chExt cx="4311" cy="1104"/>
          </a:xfrm>
        </p:grpSpPr>
        <p:sp>
          <p:nvSpPr>
            <p:cNvPr id="104476" name="AutoShape 28"/>
            <p:cNvSpPr>
              <a:spLocks noChangeArrowheads="1"/>
            </p:cNvSpPr>
            <p:nvPr/>
          </p:nvSpPr>
          <p:spPr bwMode="auto">
            <a:xfrm>
              <a:off x="2544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477" name="AutoShape 29"/>
            <p:cNvSpPr>
              <a:spLocks noChangeArrowheads="1"/>
            </p:cNvSpPr>
            <p:nvPr/>
          </p:nvSpPr>
          <p:spPr bwMode="auto">
            <a:xfrm>
              <a:off x="2208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008" y="1968"/>
              <a:ext cx="4311" cy="864"/>
              <a:chOff x="1824" y="1776"/>
              <a:chExt cx="4311" cy="864"/>
            </a:xfrm>
          </p:grpSpPr>
          <p:sp>
            <p:nvSpPr>
              <p:cNvPr id="104479" name="Text Box 31"/>
              <p:cNvSpPr txBox="1">
                <a:spLocks noChangeArrowheads="1"/>
              </p:cNvSpPr>
              <p:nvPr/>
            </p:nvSpPr>
            <p:spPr bwMode="auto">
              <a:xfrm>
                <a:off x="1824" y="2016"/>
                <a:ext cx="225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5 transições que saem de L</a:t>
                </a:r>
                <a:r>
                  <a:rPr lang="pt-BR" sz="2400" baseline="-25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2</a:t>
                </a:r>
              </a:p>
              <a:p>
                <a:endParaRPr lang="pt-BR" sz="2400">
                  <a:solidFill>
                    <a:srgbClr val="84C3E2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aphicFrame>
            <p:nvGraphicFramePr>
              <p:cNvPr id="104480" name="Object 32"/>
              <p:cNvGraphicFramePr>
                <a:graphicFrameLocks noChangeAspect="1"/>
              </p:cNvGraphicFramePr>
              <p:nvPr/>
            </p:nvGraphicFramePr>
            <p:xfrm>
              <a:off x="4032" y="1776"/>
              <a:ext cx="360" cy="864"/>
            </p:xfrm>
            <a:graphic>
              <a:graphicData uri="http://schemas.openxmlformats.org/presentationml/2006/ole">
                <p:oleObj spid="_x0000_s2050" name="Equation" r:id="rId3" imgW="190440" imgH="457200" progId="Equation.3">
                  <p:embed/>
                </p:oleObj>
              </a:graphicData>
            </a:graphic>
          </p:graphicFrame>
          <p:sp>
            <p:nvSpPr>
              <p:cNvPr id="104481" name="Text Box 33"/>
              <p:cNvSpPr txBox="1">
                <a:spLocks noChangeArrowheads="1"/>
              </p:cNvSpPr>
              <p:nvPr/>
            </p:nvSpPr>
            <p:spPr bwMode="auto">
              <a:xfrm>
                <a:off x="4176" y="1920"/>
                <a:ext cx="1959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4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1 transição vai para L</a:t>
                </a:r>
                <a:r>
                  <a:rPr lang="pt-BR" sz="2400" baseline="-250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1</a:t>
                </a:r>
              </a:p>
              <a:p>
                <a:r>
                  <a:rPr lang="pt-BR" sz="24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4 transições vão para L</a:t>
                </a:r>
                <a:r>
                  <a:rPr lang="pt-BR" sz="2400" baseline="-250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2</a:t>
                </a:r>
              </a:p>
            </p:txBody>
          </p:sp>
        </p:grpSp>
        <p:sp>
          <p:nvSpPr>
            <p:cNvPr id="104482" name="AutoShape 34"/>
            <p:cNvSpPr>
              <a:spLocks noChangeArrowheads="1"/>
            </p:cNvSpPr>
            <p:nvPr/>
          </p:nvSpPr>
          <p:spPr bwMode="auto">
            <a:xfrm>
              <a:off x="4512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483" name="AutoShape 35"/>
            <p:cNvSpPr>
              <a:spLocks noChangeArrowheads="1"/>
            </p:cNvSpPr>
            <p:nvPr/>
          </p:nvSpPr>
          <p:spPr bwMode="auto">
            <a:xfrm>
              <a:off x="4128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4484" name="AutoShape 36"/>
            <p:cNvSpPr>
              <a:spLocks noChangeArrowheads="1"/>
            </p:cNvSpPr>
            <p:nvPr/>
          </p:nvSpPr>
          <p:spPr bwMode="auto">
            <a:xfrm>
              <a:off x="3744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4556125" y="4460875"/>
            <a:ext cx="4362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Assume-se que a probabilidade de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se visitar um lago depende de que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lago foi visitado no dia anterior,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caracterizando uma 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Cadeia de Markov.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1905000" y="2209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8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2800" baseline="-250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2400">
                <a:solidFill>
                  <a:srgbClr val="33CC33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graphicFrame>
        <p:nvGraphicFramePr>
          <p:cNvPr id="105476" name="Group 4"/>
          <p:cNvGraphicFramePr>
            <a:graphicFrameLocks noGrp="1"/>
          </p:cNvGraphicFramePr>
          <p:nvPr/>
        </p:nvGraphicFramePr>
        <p:xfrm>
          <a:off x="1371600" y="4267200"/>
          <a:ext cx="2819400" cy="146304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600200" y="2743200"/>
            <a:ext cx="6843713" cy="1752600"/>
            <a:chOff x="1008" y="1728"/>
            <a:chExt cx="4311" cy="1104"/>
          </a:xfrm>
        </p:grpSpPr>
        <p:sp>
          <p:nvSpPr>
            <p:cNvPr id="105500" name="AutoShape 28"/>
            <p:cNvSpPr>
              <a:spLocks noChangeArrowheads="1"/>
            </p:cNvSpPr>
            <p:nvPr/>
          </p:nvSpPr>
          <p:spPr bwMode="auto">
            <a:xfrm>
              <a:off x="2544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501" name="AutoShape 29"/>
            <p:cNvSpPr>
              <a:spLocks noChangeArrowheads="1"/>
            </p:cNvSpPr>
            <p:nvPr/>
          </p:nvSpPr>
          <p:spPr bwMode="auto">
            <a:xfrm>
              <a:off x="2208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1008" y="1968"/>
              <a:ext cx="4311" cy="864"/>
              <a:chOff x="1824" y="1776"/>
              <a:chExt cx="4311" cy="864"/>
            </a:xfrm>
          </p:grpSpPr>
          <p:sp>
            <p:nvSpPr>
              <p:cNvPr id="105503" name="Text Box 31"/>
              <p:cNvSpPr txBox="1">
                <a:spLocks noChangeArrowheads="1"/>
              </p:cNvSpPr>
              <p:nvPr/>
            </p:nvSpPr>
            <p:spPr bwMode="auto">
              <a:xfrm>
                <a:off x="1824" y="2016"/>
                <a:ext cx="225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t-BR" sz="24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5 transições que saem de L</a:t>
                </a:r>
                <a:r>
                  <a:rPr lang="pt-BR" sz="2400" baseline="-25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2</a:t>
                </a:r>
              </a:p>
              <a:p>
                <a:endParaRPr lang="pt-BR" sz="2400">
                  <a:solidFill>
                    <a:srgbClr val="84C3E2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aphicFrame>
            <p:nvGraphicFramePr>
              <p:cNvPr id="105504" name="Object 32"/>
              <p:cNvGraphicFramePr>
                <a:graphicFrameLocks noChangeAspect="1"/>
              </p:cNvGraphicFramePr>
              <p:nvPr/>
            </p:nvGraphicFramePr>
            <p:xfrm>
              <a:off x="4032" y="1776"/>
              <a:ext cx="360" cy="864"/>
            </p:xfrm>
            <a:graphic>
              <a:graphicData uri="http://schemas.openxmlformats.org/presentationml/2006/ole">
                <p:oleObj spid="_x0000_s3074" name="Equation" r:id="rId3" imgW="190440" imgH="457200" progId="Equation.3">
                  <p:embed/>
                </p:oleObj>
              </a:graphicData>
            </a:graphic>
          </p:graphicFrame>
          <p:sp>
            <p:nvSpPr>
              <p:cNvPr id="105505" name="Text Box 33"/>
              <p:cNvSpPr txBox="1">
                <a:spLocks noChangeArrowheads="1"/>
              </p:cNvSpPr>
              <p:nvPr/>
            </p:nvSpPr>
            <p:spPr bwMode="auto">
              <a:xfrm>
                <a:off x="4176" y="1920"/>
                <a:ext cx="1959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t-BR" sz="24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1 transição vai para L</a:t>
                </a:r>
                <a:r>
                  <a:rPr lang="pt-BR" sz="2400" baseline="-250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1</a:t>
                </a:r>
              </a:p>
              <a:p>
                <a:r>
                  <a:rPr lang="pt-BR" sz="24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4 transições vão para L</a:t>
                </a:r>
                <a:r>
                  <a:rPr lang="pt-BR" sz="2400" baseline="-25000">
                    <a:solidFill>
                      <a:srgbClr val="0066FF"/>
                    </a:solidFill>
                    <a:latin typeface="Times New Roman" pitchFamily="18" charset="0"/>
                    <a:cs typeface="Arial" charset="0"/>
                  </a:rPr>
                  <a:t>2</a:t>
                </a:r>
              </a:p>
            </p:txBody>
          </p:sp>
        </p:grpSp>
        <p:sp>
          <p:nvSpPr>
            <p:cNvPr id="105506" name="AutoShape 34"/>
            <p:cNvSpPr>
              <a:spLocks noChangeArrowheads="1"/>
            </p:cNvSpPr>
            <p:nvPr/>
          </p:nvSpPr>
          <p:spPr bwMode="auto">
            <a:xfrm>
              <a:off x="4512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507" name="AutoShape 35"/>
            <p:cNvSpPr>
              <a:spLocks noChangeArrowheads="1"/>
            </p:cNvSpPr>
            <p:nvPr/>
          </p:nvSpPr>
          <p:spPr bwMode="auto">
            <a:xfrm>
              <a:off x="4128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5508" name="AutoShape 36"/>
            <p:cNvSpPr>
              <a:spLocks noChangeArrowheads="1"/>
            </p:cNvSpPr>
            <p:nvPr/>
          </p:nvSpPr>
          <p:spPr bwMode="auto">
            <a:xfrm>
              <a:off x="3744" y="1728"/>
              <a:ext cx="432" cy="240"/>
            </a:xfrm>
            <a:prstGeom prst="curvedUpArrow">
              <a:avLst>
                <a:gd name="adj1" fmla="val 36000"/>
                <a:gd name="adj2" fmla="val 72000"/>
                <a:gd name="adj3" fmla="val 3333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5509" name="Text Box 37"/>
          <p:cNvSpPr txBox="1">
            <a:spLocks noChangeArrowheads="1"/>
          </p:cNvSpPr>
          <p:nvPr/>
        </p:nvSpPr>
        <p:spPr bwMode="auto">
          <a:xfrm>
            <a:off x="4556125" y="4460875"/>
            <a:ext cx="4362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Assume-se que a probabilidade de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se visitar um lago depende de que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lago foi visitado no dia anterior,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caracterizando uma </a:t>
            </a:r>
          </a:p>
          <a:p>
            <a:r>
              <a:rPr lang="pt-BR" sz="2400">
                <a:latin typeface="Times New Roman" pitchFamily="18" charset="0"/>
                <a:cs typeface="Arial" charset="0"/>
              </a:rPr>
              <a:t>Cadeia de Markov.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2133600"/>
            <a:ext cx="7467600" cy="4279900"/>
            <a:chOff x="816" y="1344"/>
            <a:chExt cx="4704" cy="2696"/>
          </a:xfrm>
        </p:grpSpPr>
        <p:sp>
          <p:nvSpPr>
            <p:cNvPr id="106500" name="Rectangle 4"/>
            <p:cNvSpPr>
              <a:spLocks noChangeArrowheads="1"/>
            </p:cNvSpPr>
            <p:nvPr/>
          </p:nvSpPr>
          <p:spPr bwMode="auto">
            <a:xfrm>
              <a:off x="2148" y="232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0.8</a:t>
              </a:r>
            </a:p>
          </p:txBody>
        </p:sp>
        <p:sp>
          <p:nvSpPr>
            <p:cNvPr id="106501" name="Rectangle 5"/>
            <p:cNvSpPr>
              <a:spLocks noChangeArrowheads="1"/>
            </p:cNvSpPr>
            <p:nvPr/>
          </p:nvSpPr>
          <p:spPr bwMode="auto">
            <a:xfrm>
              <a:off x="1704" y="232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0.2</a:t>
              </a:r>
            </a:p>
          </p:txBody>
        </p:sp>
        <p:sp>
          <p:nvSpPr>
            <p:cNvPr id="106502" name="Rectangle 6"/>
            <p:cNvSpPr>
              <a:spLocks noChangeArrowheads="1"/>
            </p:cNvSpPr>
            <p:nvPr/>
          </p:nvSpPr>
          <p:spPr bwMode="auto">
            <a:xfrm>
              <a:off x="1260" y="232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</a:p>
          </p:txBody>
        </p:sp>
        <p:sp>
          <p:nvSpPr>
            <p:cNvPr id="106503" name="Rectangle 7"/>
            <p:cNvSpPr>
              <a:spLocks noChangeArrowheads="1"/>
            </p:cNvSpPr>
            <p:nvPr/>
          </p:nvSpPr>
          <p:spPr bwMode="auto">
            <a:xfrm>
              <a:off x="2148" y="1996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0.5</a:t>
              </a:r>
            </a:p>
          </p:txBody>
        </p:sp>
        <p:sp>
          <p:nvSpPr>
            <p:cNvPr id="106504" name="Rectangle 8"/>
            <p:cNvSpPr>
              <a:spLocks noChangeArrowheads="1"/>
            </p:cNvSpPr>
            <p:nvPr/>
          </p:nvSpPr>
          <p:spPr bwMode="auto">
            <a:xfrm>
              <a:off x="1704" y="1996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0.5</a:t>
              </a:r>
            </a:p>
          </p:txBody>
        </p:sp>
        <p:sp>
          <p:nvSpPr>
            <p:cNvPr id="106505" name="Rectangle 9"/>
            <p:cNvSpPr>
              <a:spLocks noChangeArrowheads="1"/>
            </p:cNvSpPr>
            <p:nvPr/>
          </p:nvSpPr>
          <p:spPr bwMode="auto">
            <a:xfrm>
              <a:off x="1260" y="1996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</a:p>
          </p:txBody>
        </p:sp>
        <p:sp>
          <p:nvSpPr>
            <p:cNvPr id="106506" name="Rectangle 10"/>
            <p:cNvSpPr>
              <a:spLocks noChangeArrowheads="1"/>
            </p:cNvSpPr>
            <p:nvPr/>
          </p:nvSpPr>
          <p:spPr bwMode="auto">
            <a:xfrm>
              <a:off x="2148" y="1670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07" name="Rectangle 11"/>
            <p:cNvSpPr>
              <a:spLocks noChangeArrowheads="1"/>
            </p:cNvSpPr>
            <p:nvPr/>
          </p:nvSpPr>
          <p:spPr bwMode="auto">
            <a:xfrm>
              <a:off x="1704" y="1670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08" name="Rectangle 12"/>
            <p:cNvSpPr>
              <a:spLocks noChangeArrowheads="1"/>
            </p:cNvSpPr>
            <p:nvPr/>
          </p:nvSpPr>
          <p:spPr bwMode="auto">
            <a:xfrm>
              <a:off x="1260" y="1670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US" sz="2600">
                <a:cs typeface="Arial" charset="0"/>
              </a:endParaRPr>
            </a:p>
          </p:txBody>
        </p:sp>
        <p:sp>
          <p:nvSpPr>
            <p:cNvPr id="106509" name="Rectangle 13"/>
            <p:cNvSpPr>
              <a:spLocks noChangeArrowheads="1"/>
            </p:cNvSpPr>
            <p:nvPr/>
          </p:nvSpPr>
          <p:spPr bwMode="auto">
            <a:xfrm>
              <a:off x="816" y="1670"/>
              <a:ext cx="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ctr"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Saída</a:t>
              </a:r>
            </a:p>
          </p:txBody>
        </p:sp>
        <p:sp>
          <p:nvSpPr>
            <p:cNvPr id="106510" name="Rectangle 14"/>
            <p:cNvSpPr>
              <a:spLocks noChangeArrowheads="1"/>
            </p:cNvSpPr>
            <p:nvPr/>
          </p:nvSpPr>
          <p:spPr bwMode="auto">
            <a:xfrm>
              <a:off x="1260" y="1344"/>
              <a:ext cx="133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Chegada</a:t>
              </a:r>
            </a:p>
          </p:txBody>
        </p:sp>
        <p:sp>
          <p:nvSpPr>
            <p:cNvPr id="106511" name="Rectangle 15"/>
            <p:cNvSpPr>
              <a:spLocks noChangeArrowheads="1"/>
            </p:cNvSpPr>
            <p:nvPr/>
          </p:nvSpPr>
          <p:spPr bwMode="auto">
            <a:xfrm>
              <a:off x="816" y="1344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A</a:t>
              </a:r>
              <a:r>
                <a:rPr lang="pt-BR" sz="2600" baseline="-25000">
                  <a:cs typeface="Arial" charset="0"/>
                </a:rPr>
                <a:t>1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12" name="Line 16"/>
            <p:cNvSpPr>
              <a:spLocks noChangeShapeType="1"/>
            </p:cNvSpPr>
            <p:nvPr/>
          </p:nvSpPr>
          <p:spPr bwMode="auto">
            <a:xfrm>
              <a:off x="816" y="1344"/>
              <a:ext cx="17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3" name="Line 17"/>
            <p:cNvSpPr>
              <a:spLocks noChangeShapeType="1"/>
            </p:cNvSpPr>
            <p:nvPr/>
          </p:nvSpPr>
          <p:spPr bwMode="auto">
            <a:xfrm>
              <a:off x="816" y="167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4" name="Line 18"/>
            <p:cNvSpPr>
              <a:spLocks noChangeShapeType="1"/>
            </p:cNvSpPr>
            <p:nvPr/>
          </p:nvSpPr>
          <p:spPr bwMode="auto">
            <a:xfrm>
              <a:off x="816" y="2648"/>
              <a:ext cx="17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5" name="Line 19"/>
            <p:cNvSpPr>
              <a:spLocks noChangeShapeType="1"/>
            </p:cNvSpPr>
            <p:nvPr/>
          </p:nvSpPr>
          <p:spPr bwMode="auto">
            <a:xfrm>
              <a:off x="816" y="1344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6" name="Line 20"/>
            <p:cNvSpPr>
              <a:spLocks noChangeShapeType="1"/>
            </p:cNvSpPr>
            <p:nvPr/>
          </p:nvSpPr>
          <p:spPr bwMode="auto">
            <a:xfrm>
              <a:off x="1260" y="1344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7" name="Line 21"/>
            <p:cNvSpPr>
              <a:spLocks noChangeShapeType="1"/>
            </p:cNvSpPr>
            <p:nvPr/>
          </p:nvSpPr>
          <p:spPr bwMode="auto">
            <a:xfrm>
              <a:off x="2592" y="1344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8" name="Line 22"/>
            <p:cNvSpPr>
              <a:spLocks noChangeShapeType="1"/>
            </p:cNvSpPr>
            <p:nvPr/>
          </p:nvSpPr>
          <p:spPr bwMode="auto">
            <a:xfrm>
              <a:off x="1704" y="1670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19" name="Line 23"/>
            <p:cNvSpPr>
              <a:spLocks noChangeShapeType="1"/>
            </p:cNvSpPr>
            <p:nvPr/>
          </p:nvSpPr>
          <p:spPr bwMode="auto">
            <a:xfrm>
              <a:off x="2148" y="1670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20" name="Line 24"/>
            <p:cNvSpPr>
              <a:spLocks noChangeShapeType="1"/>
            </p:cNvSpPr>
            <p:nvPr/>
          </p:nvSpPr>
          <p:spPr bwMode="auto">
            <a:xfrm>
              <a:off x="1260" y="1996"/>
              <a:ext cx="1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21" name="Line 25"/>
            <p:cNvSpPr>
              <a:spLocks noChangeShapeType="1"/>
            </p:cNvSpPr>
            <p:nvPr/>
          </p:nvSpPr>
          <p:spPr bwMode="auto">
            <a:xfrm>
              <a:off x="1260" y="2322"/>
              <a:ext cx="1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22" name="Rectangle 26"/>
            <p:cNvSpPr>
              <a:spLocks noChangeArrowheads="1"/>
            </p:cNvSpPr>
            <p:nvPr/>
          </p:nvSpPr>
          <p:spPr bwMode="auto">
            <a:xfrm>
              <a:off x="4992" y="2322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0.7</a:t>
              </a:r>
            </a:p>
          </p:txBody>
        </p:sp>
        <p:sp>
          <p:nvSpPr>
            <p:cNvPr id="106523" name="Rectangle 27"/>
            <p:cNvSpPr>
              <a:spLocks noChangeArrowheads="1"/>
            </p:cNvSpPr>
            <p:nvPr/>
          </p:nvSpPr>
          <p:spPr bwMode="auto">
            <a:xfrm>
              <a:off x="4464" y="2322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0.2</a:t>
              </a:r>
            </a:p>
          </p:txBody>
        </p:sp>
        <p:sp>
          <p:nvSpPr>
            <p:cNvPr id="106524" name="Rectangle 28"/>
            <p:cNvSpPr>
              <a:spLocks noChangeArrowheads="1"/>
            </p:cNvSpPr>
            <p:nvPr/>
          </p:nvSpPr>
          <p:spPr bwMode="auto">
            <a:xfrm>
              <a:off x="3936" y="2322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</a:p>
          </p:txBody>
        </p:sp>
        <p:sp>
          <p:nvSpPr>
            <p:cNvPr id="106525" name="Rectangle 29"/>
            <p:cNvSpPr>
              <a:spLocks noChangeArrowheads="1"/>
            </p:cNvSpPr>
            <p:nvPr/>
          </p:nvSpPr>
          <p:spPr bwMode="auto">
            <a:xfrm>
              <a:off x="4992" y="1996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0.6</a:t>
              </a:r>
            </a:p>
          </p:txBody>
        </p:sp>
        <p:sp>
          <p:nvSpPr>
            <p:cNvPr id="106526" name="Rectangle 30"/>
            <p:cNvSpPr>
              <a:spLocks noChangeArrowheads="1"/>
            </p:cNvSpPr>
            <p:nvPr/>
          </p:nvSpPr>
          <p:spPr bwMode="auto">
            <a:xfrm>
              <a:off x="4464" y="1996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0.4</a:t>
              </a:r>
            </a:p>
          </p:txBody>
        </p:sp>
        <p:sp>
          <p:nvSpPr>
            <p:cNvPr id="106527" name="Rectangle 31"/>
            <p:cNvSpPr>
              <a:spLocks noChangeArrowheads="1"/>
            </p:cNvSpPr>
            <p:nvPr/>
          </p:nvSpPr>
          <p:spPr bwMode="auto">
            <a:xfrm>
              <a:off x="3936" y="1996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</a:p>
          </p:txBody>
        </p:sp>
        <p:sp>
          <p:nvSpPr>
            <p:cNvPr id="106528" name="Rectangle 32"/>
            <p:cNvSpPr>
              <a:spLocks noChangeArrowheads="1"/>
            </p:cNvSpPr>
            <p:nvPr/>
          </p:nvSpPr>
          <p:spPr bwMode="auto">
            <a:xfrm>
              <a:off x="4992" y="1670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29" name="Rectangle 33"/>
            <p:cNvSpPr>
              <a:spLocks noChangeArrowheads="1"/>
            </p:cNvSpPr>
            <p:nvPr/>
          </p:nvSpPr>
          <p:spPr bwMode="auto">
            <a:xfrm>
              <a:off x="4464" y="1670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30" name="Rectangle 34"/>
            <p:cNvSpPr>
              <a:spLocks noChangeArrowheads="1"/>
            </p:cNvSpPr>
            <p:nvPr/>
          </p:nvSpPr>
          <p:spPr bwMode="auto">
            <a:xfrm>
              <a:off x="3936" y="1670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US" sz="2600">
                <a:cs typeface="Arial" charset="0"/>
              </a:endParaRPr>
            </a:p>
          </p:txBody>
        </p:sp>
        <p:sp>
          <p:nvSpPr>
            <p:cNvPr id="106531" name="Rectangle 35"/>
            <p:cNvSpPr>
              <a:spLocks noChangeArrowheads="1"/>
            </p:cNvSpPr>
            <p:nvPr/>
          </p:nvSpPr>
          <p:spPr bwMode="auto">
            <a:xfrm>
              <a:off x="3408" y="1670"/>
              <a:ext cx="52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ctr"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Saída</a:t>
              </a:r>
            </a:p>
          </p:txBody>
        </p:sp>
        <p:sp>
          <p:nvSpPr>
            <p:cNvPr id="106532" name="Rectangle 36"/>
            <p:cNvSpPr>
              <a:spLocks noChangeArrowheads="1"/>
            </p:cNvSpPr>
            <p:nvPr/>
          </p:nvSpPr>
          <p:spPr bwMode="auto">
            <a:xfrm>
              <a:off x="3936" y="1344"/>
              <a:ext cx="15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Chegada</a:t>
              </a:r>
            </a:p>
          </p:txBody>
        </p:sp>
        <p:sp>
          <p:nvSpPr>
            <p:cNvPr id="106533" name="Rectangle 37"/>
            <p:cNvSpPr>
              <a:spLocks noChangeArrowheads="1"/>
            </p:cNvSpPr>
            <p:nvPr/>
          </p:nvSpPr>
          <p:spPr bwMode="auto">
            <a:xfrm>
              <a:off x="3408" y="1344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A</a:t>
              </a:r>
              <a:r>
                <a:rPr lang="pt-BR" sz="2600" baseline="-25000">
                  <a:cs typeface="Arial" charset="0"/>
                </a:rPr>
                <a:t>2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34" name="Line 38"/>
            <p:cNvSpPr>
              <a:spLocks noChangeShapeType="1"/>
            </p:cNvSpPr>
            <p:nvPr/>
          </p:nvSpPr>
          <p:spPr bwMode="auto">
            <a:xfrm>
              <a:off x="3408" y="1344"/>
              <a:ext cx="211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35" name="Line 39"/>
            <p:cNvSpPr>
              <a:spLocks noChangeShapeType="1"/>
            </p:cNvSpPr>
            <p:nvPr/>
          </p:nvSpPr>
          <p:spPr bwMode="auto">
            <a:xfrm>
              <a:off x="3408" y="1670"/>
              <a:ext cx="21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36" name="Line 40"/>
            <p:cNvSpPr>
              <a:spLocks noChangeShapeType="1"/>
            </p:cNvSpPr>
            <p:nvPr/>
          </p:nvSpPr>
          <p:spPr bwMode="auto">
            <a:xfrm>
              <a:off x="3408" y="2648"/>
              <a:ext cx="211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37" name="Line 41"/>
            <p:cNvSpPr>
              <a:spLocks noChangeShapeType="1"/>
            </p:cNvSpPr>
            <p:nvPr/>
          </p:nvSpPr>
          <p:spPr bwMode="auto">
            <a:xfrm>
              <a:off x="3408" y="1344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38" name="Line 42"/>
            <p:cNvSpPr>
              <a:spLocks noChangeShapeType="1"/>
            </p:cNvSpPr>
            <p:nvPr/>
          </p:nvSpPr>
          <p:spPr bwMode="auto">
            <a:xfrm>
              <a:off x="3936" y="1344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39" name="Line 43"/>
            <p:cNvSpPr>
              <a:spLocks noChangeShapeType="1"/>
            </p:cNvSpPr>
            <p:nvPr/>
          </p:nvSpPr>
          <p:spPr bwMode="auto">
            <a:xfrm>
              <a:off x="5520" y="1344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40" name="Line 44"/>
            <p:cNvSpPr>
              <a:spLocks noChangeShapeType="1"/>
            </p:cNvSpPr>
            <p:nvPr/>
          </p:nvSpPr>
          <p:spPr bwMode="auto">
            <a:xfrm>
              <a:off x="4464" y="1670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41" name="Line 45"/>
            <p:cNvSpPr>
              <a:spLocks noChangeShapeType="1"/>
            </p:cNvSpPr>
            <p:nvPr/>
          </p:nvSpPr>
          <p:spPr bwMode="auto">
            <a:xfrm>
              <a:off x="4992" y="1670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42" name="Line 46"/>
            <p:cNvSpPr>
              <a:spLocks noChangeShapeType="1"/>
            </p:cNvSpPr>
            <p:nvPr/>
          </p:nvSpPr>
          <p:spPr bwMode="auto">
            <a:xfrm>
              <a:off x="3936" y="199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43" name="Line 47"/>
            <p:cNvSpPr>
              <a:spLocks noChangeShapeType="1"/>
            </p:cNvSpPr>
            <p:nvPr/>
          </p:nvSpPr>
          <p:spPr bwMode="auto">
            <a:xfrm>
              <a:off x="3936" y="2322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44" name="Rectangle 48"/>
            <p:cNvSpPr>
              <a:spLocks noChangeArrowheads="1"/>
            </p:cNvSpPr>
            <p:nvPr/>
          </p:nvSpPr>
          <p:spPr bwMode="auto">
            <a:xfrm>
              <a:off x="3636" y="3714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0.5</a:t>
              </a:r>
            </a:p>
          </p:txBody>
        </p:sp>
        <p:sp>
          <p:nvSpPr>
            <p:cNvPr id="106545" name="Rectangle 49"/>
            <p:cNvSpPr>
              <a:spLocks noChangeArrowheads="1"/>
            </p:cNvSpPr>
            <p:nvPr/>
          </p:nvSpPr>
          <p:spPr bwMode="auto">
            <a:xfrm>
              <a:off x="3192" y="3714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0.5</a:t>
              </a:r>
            </a:p>
          </p:txBody>
        </p:sp>
        <p:sp>
          <p:nvSpPr>
            <p:cNvPr id="106546" name="Rectangle 50"/>
            <p:cNvSpPr>
              <a:spLocks noChangeArrowheads="1"/>
            </p:cNvSpPr>
            <p:nvPr/>
          </p:nvSpPr>
          <p:spPr bwMode="auto">
            <a:xfrm>
              <a:off x="2748" y="3714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</a:p>
          </p:txBody>
        </p:sp>
        <p:sp>
          <p:nvSpPr>
            <p:cNvPr id="106547" name="Rectangle 51"/>
            <p:cNvSpPr>
              <a:spLocks noChangeArrowheads="1"/>
            </p:cNvSpPr>
            <p:nvPr/>
          </p:nvSpPr>
          <p:spPr bwMode="auto">
            <a:xfrm>
              <a:off x="3636" y="3388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0.6</a:t>
              </a:r>
            </a:p>
          </p:txBody>
        </p:sp>
        <p:sp>
          <p:nvSpPr>
            <p:cNvPr id="106548" name="Rectangle 52"/>
            <p:cNvSpPr>
              <a:spLocks noChangeArrowheads="1"/>
            </p:cNvSpPr>
            <p:nvPr/>
          </p:nvSpPr>
          <p:spPr bwMode="auto">
            <a:xfrm>
              <a:off x="3192" y="3388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0.4</a:t>
              </a:r>
            </a:p>
          </p:txBody>
        </p:sp>
        <p:sp>
          <p:nvSpPr>
            <p:cNvPr id="106549" name="Rectangle 53"/>
            <p:cNvSpPr>
              <a:spLocks noChangeArrowheads="1"/>
            </p:cNvSpPr>
            <p:nvPr/>
          </p:nvSpPr>
          <p:spPr bwMode="auto">
            <a:xfrm>
              <a:off x="2748" y="3388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</a:p>
          </p:txBody>
        </p:sp>
        <p:sp>
          <p:nvSpPr>
            <p:cNvPr id="106550" name="Rectangle 54"/>
            <p:cNvSpPr>
              <a:spLocks noChangeArrowheads="1"/>
            </p:cNvSpPr>
            <p:nvPr/>
          </p:nvSpPr>
          <p:spPr bwMode="auto">
            <a:xfrm>
              <a:off x="3636" y="306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2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51" name="Rectangle 55"/>
            <p:cNvSpPr>
              <a:spLocks noChangeArrowheads="1"/>
            </p:cNvSpPr>
            <p:nvPr/>
          </p:nvSpPr>
          <p:spPr bwMode="auto">
            <a:xfrm>
              <a:off x="3192" y="306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L</a:t>
              </a:r>
              <a:r>
                <a:rPr lang="pt-BR" sz="2600" baseline="-25000">
                  <a:cs typeface="Arial" charset="0"/>
                </a:rPr>
                <a:t>1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52" name="Rectangle 56"/>
            <p:cNvSpPr>
              <a:spLocks noChangeArrowheads="1"/>
            </p:cNvSpPr>
            <p:nvPr/>
          </p:nvSpPr>
          <p:spPr bwMode="auto">
            <a:xfrm>
              <a:off x="2748" y="3062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endParaRPr lang="en-US" sz="2600">
                <a:cs typeface="Arial" charset="0"/>
              </a:endParaRPr>
            </a:p>
          </p:txBody>
        </p:sp>
        <p:sp>
          <p:nvSpPr>
            <p:cNvPr id="106553" name="Rectangle 57"/>
            <p:cNvSpPr>
              <a:spLocks noChangeArrowheads="1"/>
            </p:cNvSpPr>
            <p:nvPr/>
          </p:nvSpPr>
          <p:spPr bwMode="auto">
            <a:xfrm>
              <a:off x="2304" y="3062"/>
              <a:ext cx="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 anchor="ctr"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Saída</a:t>
              </a:r>
            </a:p>
          </p:txBody>
        </p:sp>
        <p:sp>
          <p:nvSpPr>
            <p:cNvPr id="106554" name="Rectangle 58"/>
            <p:cNvSpPr>
              <a:spLocks noChangeArrowheads="1"/>
            </p:cNvSpPr>
            <p:nvPr/>
          </p:nvSpPr>
          <p:spPr bwMode="auto">
            <a:xfrm>
              <a:off x="2748" y="2736"/>
              <a:ext cx="133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Chegada</a:t>
              </a:r>
            </a:p>
          </p:txBody>
        </p:sp>
        <p:sp>
          <p:nvSpPr>
            <p:cNvPr id="106555" name="Rectangle 59"/>
            <p:cNvSpPr>
              <a:spLocks noChangeArrowheads="1"/>
            </p:cNvSpPr>
            <p:nvPr/>
          </p:nvSpPr>
          <p:spPr bwMode="auto">
            <a:xfrm>
              <a:off x="2304" y="2736"/>
              <a:ext cx="44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None/>
              </a:pPr>
              <a:r>
                <a:rPr lang="pt-BR" sz="2600">
                  <a:cs typeface="Arial" charset="0"/>
                </a:rPr>
                <a:t>A</a:t>
              </a:r>
              <a:r>
                <a:rPr lang="pt-BR" sz="2600" baseline="-25000">
                  <a:cs typeface="Arial" charset="0"/>
                </a:rPr>
                <a:t>3</a:t>
              </a:r>
              <a:endParaRPr lang="pt-BR" sz="2600">
                <a:cs typeface="Arial" charset="0"/>
              </a:endParaRPr>
            </a:p>
          </p:txBody>
        </p:sp>
        <p:sp>
          <p:nvSpPr>
            <p:cNvPr id="106556" name="Line 60"/>
            <p:cNvSpPr>
              <a:spLocks noChangeShapeType="1"/>
            </p:cNvSpPr>
            <p:nvPr/>
          </p:nvSpPr>
          <p:spPr bwMode="auto">
            <a:xfrm>
              <a:off x="2304" y="2736"/>
              <a:ext cx="17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57" name="Line 61"/>
            <p:cNvSpPr>
              <a:spLocks noChangeShapeType="1"/>
            </p:cNvSpPr>
            <p:nvPr/>
          </p:nvSpPr>
          <p:spPr bwMode="auto">
            <a:xfrm>
              <a:off x="2304" y="306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58" name="Line 62"/>
            <p:cNvSpPr>
              <a:spLocks noChangeShapeType="1"/>
            </p:cNvSpPr>
            <p:nvPr/>
          </p:nvSpPr>
          <p:spPr bwMode="auto">
            <a:xfrm>
              <a:off x="2304" y="4040"/>
              <a:ext cx="17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59" name="Line 63"/>
            <p:cNvSpPr>
              <a:spLocks noChangeShapeType="1"/>
            </p:cNvSpPr>
            <p:nvPr/>
          </p:nvSpPr>
          <p:spPr bwMode="auto">
            <a:xfrm>
              <a:off x="2304" y="2736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0" name="Line 64"/>
            <p:cNvSpPr>
              <a:spLocks noChangeShapeType="1"/>
            </p:cNvSpPr>
            <p:nvPr/>
          </p:nvSpPr>
          <p:spPr bwMode="auto">
            <a:xfrm>
              <a:off x="2748" y="2736"/>
              <a:ext cx="0" cy="13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1" name="Line 65"/>
            <p:cNvSpPr>
              <a:spLocks noChangeShapeType="1"/>
            </p:cNvSpPr>
            <p:nvPr/>
          </p:nvSpPr>
          <p:spPr bwMode="auto">
            <a:xfrm>
              <a:off x="4080" y="2736"/>
              <a:ext cx="0" cy="13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2" name="Line 66"/>
            <p:cNvSpPr>
              <a:spLocks noChangeShapeType="1"/>
            </p:cNvSpPr>
            <p:nvPr/>
          </p:nvSpPr>
          <p:spPr bwMode="auto">
            <a:xfrm>
              <a:off x="3192" y="3062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3" name="Line 67"/>
            <p:cNvSpPr>
              <a:spLocks noChangeShapeType="1"/>
            </p:cNvSpPr>
            <p:nvPr/>
          </p:nvSpPr>
          <p:spPr bwMode="auto">
            <a:xfrm>
              <a:off x="3636" y="3062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4" name="Line 68"/>
            <p:cNvSpPr>
              <a:spLocks noChangeShapeType="1"/>
            </p:cNvSpPr>
            <p:nvPr/>
          </p:nvSpPr>
          <p:spPr bwMode="auto">
            <a:xfrm>
              <a:off x="2748" y="3388"/>
              <a:ext cx="1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  <p:sp>
          <p:nvSpPr>
            <p:cNvPr id="106565" name="Line 69"/>
            <p:cNvSpPr>
              <a:spLocks noChangeShapeType="1"/>
            </p:cNvSpPr>
            <p:nvPr/>
          </p:nvSpPr>
          <p:spPr bwMode="auto">
            <a:xfrm>
              <a:off x="2748" y="3714"/>
              <a:ext cx="13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81125"/>
          </a:xfrm>
        </p:spPr>
        <p:txBody>
          <a:bodyPr/>
          <a:lstStyle/>
          <a:p>
            <a:r>
              <a:rPr lang="pt-BR"/>
              <a:t>Conclusões:</a:t>
            </a:r>
          </a:p>
          <a:p>
            <a:pPr lvl="1"/>
            <a:r>
              <a:rPr lang="pt-BR"/>
              <a:t>Probabilidade de P</a:t>
            </a:r>
            <a:r>
              <a:rPr lang="pt-BR" baseline="-25000"/>
              <a:t>X</a:t>
            </a:r>
            <a:r>
              <a:rPr lang="pt-BR"/>
              <a:t> ter sido gerado pelo Pato 1:</a:t>
            </a:r>
          </a:p>
          <a:p>
            <a:pPr lvl="1">
              <a:buFont typeface="Wingdings" pitchFamily="2" charset="2"/>
              <a:buNone/>
            </a:pPr>
            <a:endParaRPr lang="pt-BR"/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990600" y="3221038"/>
            <a:ext cx="701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6858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6324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7527" name="Group 7"/>
          <p:cNvGraphicFramePr>
            <a:graphicFrameLocks noGrp="1"/>
          </p:cNvGraphicFramePr>
          <p:nvPr/>
        </p:nvGraphicFramePr>
        <p:xfrm>
          <a:off x="1447800" y="4876800"/>
          <a:ext cx="2819400" cy="158496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50" name="AutoShape 30"/>
          <p:cNvSpPr>
            <a:spLocks noChangeArrowheads="1"/>
          </p:cNvSpPr>
          <p:nvPr/>
        </p:nvSpPr>
        <p:spPr bwMode="auto">
          <a:xfrm>
            <a:off x="5791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1" name="AutoShape 31"/>
          <p:cNvSpPr>
            <a:spLocks noChangeArrowheads="1"/>
          </p:cNvSpPr>
          <p:nvPr/>
        </p:nvSpPr>
        <p:spPr bwMode="auto">
          <a:xfrm>
            <a:off x="5181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2" name="AutoShape 32"/>
          <p:cNvSpPr>
            <a:spLocks noChangeArrowheads="1"/>
          </p:cNvSpPr>
          <p:nvPr/>
        </p:nvSpPr>
        <p:spPr bwMode="auto">
          <a:xfrm>
            <a:off x="4648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3" name="AutoShape 33"/>
          <p:cNvSpPr>
            <a:spLocks noChangeArrowheads="1"/>
          </p:cNvSpPr>
          <p:nvPr/>
        </p:nvSpPr>
        <p:spPr bwMode="auto">
          <a:xfrm>
            <a:off x="4038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3429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5" name="AutoShape 35"/>
          <p:cNvSpPr>
            <a:spLocks noChangeArrowheads="1"/>
          </p:cNvSpPr>
          <p:nvPr/>
        </p:nvSpPr>
        <p:spPr bwMode="auto">
          <a:xfrm>
            <a:off x="28194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6" name="AutoShape 36"/>
          <p:cNvSpPr>
            <a:spLocks noChangeArrowheads="1"/>
          </p:cNvSpPr>
          <p:nvPr/>
        </p:nvSpPr>
        <p:spPr bwMode="auto">
          <a:xfrm>
            <a:off x="22098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2133600" y="4191000"/>
            <a:ext cx="668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 </a:t>
            </a:r>
            <a:r>
              <a:rPr lang="pt-BR" sz="2000">
                <a:latin typeface="Times New Roman" pitchFamily="18" charset="0"/>
                <a:cs typeface="Arial" charset="0"/>
              </a:rPr>
              <a:t> 0.5 x  0.8 x  0.8 x 0.2 x  0.5 x 0.2 x 0.5 x 0.5 x 0.2 =  0.00032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81125"/>
          </a:xfrm>
        </p:spPr>
        <p:txBody>
          <a:bodyPr/>
          <a:lstStyle/>
          <a:p>
            <a:r>
              <a:rPr lang="pt-BR"/>
              <a:t>Conclusões:</a:t>
            </a:r>
          </a:p>
          <a:p>
            <a:pPr lvl="1"/>
            <a:r>
              <a:rPr lang="pt-BR"/>
              <a:t>Probabilidade de P</a:t>
            </a:r>
            <a:r>
              <a:rPr lang="pt-BR" baseline="-25000"/>
              <a:t>X</a:t>
            </a:r>
            <a:r>
              <a:rPr lang="pt-BR"/>
              <a:t> ter sido gerado pelo Pato 2:</a:t>
            </a:r>
          </a:p>
          <a:p>
            <a:pPr lvl="1">
              <a:buFont typeface="Wingdings" pitchFamily="2" charset="2"/>
              <a:buNone/>
            </a:pPr>
            <a:endParaRPr lang="pt-BR"/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90600" y="3221038"/>
            <a:ext cx="701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6858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6324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8551" name="Group 7"/>
          <p:cNvGraphicFramePr>
            <a:graphicFrameLocks noGrp="1"/>
          </p:cNvGraphicFramePr>
          <p:nvPr/>
        </p:nvGraphicFramePr>
        <p:xfrm>
          <a:off x="1447800" y="4876800"/>
          <a:ext cx="2819400" cy="158496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74" name="AutoShape 30"/>
          <p:cNvSpPr>
            <a:spLocks noChangeArrowheads="1"/>
          </p:cNvSpPr>
          <p:nvPr/>
        </p:nvSpPr>
        <p:spPr bwMode="auto">
          <a:xfrm>
            <a:off x="5791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75" name="AutoShape 31"/>
          <p:cNvSpPr>
            <a:spLocks noChangeArrowheads="1"/>
          </p:cNvSpPr>
          <p:nvPr/>
        </p:nvSpPr>
        <p:spPr bwMode="auto">
          <a:xfrm>
            <a:off x="5181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76" name="AutoShape 32"/>
          <p:cNvSpPr>
            <a:spLocks noChangeArrowheads="1"/>
          </p:cNvSpPr>
          <p:nvPr/>
        </p:nvSpPr>
        <p:spPr bwMode="auto">
          <a:xfrm>
            <a:off x="4648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77" name="AutoShape 33"/>
          <p:cNvSpPr>
            <a:spLocks noChangeArrowheads="1"/>
          </p:cNvSpPr>
          <p:nvPr/>
        </p:nvSpPr>
        <p:spPr bwMode="auto">
          <a:xfrm>
            <a:off x="4038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78" name="AutoShape 34"/>
          <p:cNvSpPr>
            <a:spLocks noChangeArrowheads="1"/>
          </p:cNvSpPr>
          <p:nvPr/>
        </p:nvSpPr>
        <p:spPr bwMode="auto">
          <a:xfrm>
            <a:off x="3429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79" name="AutoShape 35"/>
          <p:cNvSpPr>
            <a:spLocks noChangeArrowheads="1"/>
          </p:cNvSpPr>
          <p:nvPr/>
        </p:nvSpPr>
        <p:spPr bwMode="auto">
          <a:xfrm>
            <a:off x="28194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80" name="AutoShape 36"/>
          <p:cNvSpPr>
            <a:spLocks noChangeArrowheads="1"/>
          </p:cNvSpPr>
          <p:nvPr/>
        </p:nvSpPr>
        <p:spPr bwMode="auto">
          <a:xfrm>
            <a:off x="22098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8581" name="Text Box 37"/>
          <p:cNvSpPr txBox="1">
            <a:spLocks noChangeArrowheads="1"/>
          </p:cNvSpPr>
          <p:nvPr/>
        </p:nvSpPr>
        <p:spPr bwMode="auto">
          <a:xfrm>
            <a:off x="1692275" y="4191000"/>
            <a:ext cx="745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 </a:t>
            </a:r>
            <a:r>
              <a:rPr lang="pt-BR" sz="2000">
                <a:latin typeface="Times New Roman" pitchFamily="18" charset="0"/>
                <a:cs typeface="Arial" charset="0"/>
              </a:rPr>
              <a:t> 0.6 x 0.75 x 0.75 x 0.25 x 0.6 x 0.25 x 0.4 x 0.6 x 0.25 = 0.000759375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Ilustrativo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381125"/>
          </a:xfrm>
        </p:spPr>
        <p:txBody>
          <a:bodyPr/>
          <a:lstStyle/>
          <a:p>
            <a:r>
              <a:rPr lang="pt-BR"/>
              <a:t>Conclusões:</a:t>
            </a:r>
          </a:p>
          <a:p>
            <a:pPr lvl="1"/>
            <a:r>
              <a:rPr lang="pt-BR"/>
              <a:t>Probabilidade de P</a:t>
            </a:r>
            <a:r>
              <a:rPr lang="pt-BR" baseline="-25000"/>
              <a:t>X</a:t>
            </a:r>
            <a:r>
              <a:rPr lang="pt-BR"/>
              <a:t> ter sido gerado pelo Pato 3:</a:t>
            </a:r>
          </a:p>
          <a:p>
            <a:pPr lvl="1">
              <a:buFont typeface="Wingdings" pitchFamily="2" charset="2"/>
              <a:buNone/>
            </a:pPr>
            <a:endParaRPr lang="pt-BR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90600" y="3221038"/>
            <a:ext cx="701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X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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2</a:t>
            </a:r>
            <a:r>
              <a:rPr lang="pt-BR" sz="32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, L</a:t>
            </a:r>
            <a:r>
              <a:rPr lang="pt-BR" sz="3200" baseline="-25000">
                <a:solidFill>
                  <a:srgbClr val="000000"/>
                </a:solidFill>
                <a:latin typeface="Times New Roman" pitchFamily="18" charset="0"/>
                <a:cs typeface="Arial" charset="0"/>
                <a:sym typeface="Wingdings" pitchFamily="2" charset="2"/>
              </a:rPr>
              <a:t>1</a:t>
            </a:r>
            <a:r>
              <a:rPr lang="pt-BR" sz="2800">
                <a:latin typeface="Times New Roman" pitchFamily="18" charset="0"/>
                <a:cs typeface="Arial" charset="0"/>
                <a:sym typeface="Wingdings" pitchFamily="2" charset="2"/>
              </a:rPr>
              <a:t> </a:t>
            </a:r>
          </a:p>
        </p:txBody>
      </p:sp>
      <p:sp>
        <p:nvSpPr>
          <p:cNvPr id="109573" name="AutoShape 5"/>
          <p:cNvSpPr>
            <a:spLocks noChangeArrowheads="1"/>
          </p:cNvSpPr>
          <p:nvPr/>
        </p:nvSpPr>
        <p:spPr bwMode="auto">
          <a:xfrm>
            <a:off x="6858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574" name="AutoShape 6"/>
          <p:cNvSpPr>
            <a:spLocks noChangeArrowheads="1"/>
          </p:cNvSpPr>
          <p:nvPr/>
        </p:nvSpPr>
        <p:spPr bwMode="auto">
          <a:xfrm>
            <a:off x="6324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09575" name="Group 7"/>
          <p:cNvGraphicFramePr>
            <a:graphicFrameLocks noGrp="1"/>
          </p:cNvGraphicFramePr>
          <p:nvPr/>
        </p:nvGraphicFramePr>
        <p:xfrm>
          <a:off x="1447800" y="4876800"/>
          <a:ext cx="2819400" cy="1584960"/>
        </p:xfrm>
        <a:graphic>
          <a:graphicData uri="http://schemas.openxmlformats.org/drawingml/2006/table">
            <a:tbl>
              <a:tblPr/>
              <a:tblGrid>
                <a:gridCol w="704850"/>
                <a:gridCol w="704850"/>
                <a:gridCol w="704850"/>
                <a:gridCol w="704850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Chegada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655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Saída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</a:t>
                      </a:r>
                      <a:r>
                        <a:rPr kumimoji="0" lang="pt-BR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9598" name="AutoShape 30"/>
          <p:cNvSpPr>
            <a:spLocks noChangeArrowheads="1"/>
          </p:cNvSpPr>
          <p:nvPr/>
        </p:nvSpPr>
        <p:spPr bwMode="auto">
          <a:xfrm>
            <a:off x="5791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599" name="AutoShape 31"/>
          <p:cNvSpPr>
            <a:spLocks noChangeArrowheads="1"/>
          </p:cNvSpPr>
          <p:nvPr/>
        </p:nvSpPr>
        <p:spPr bwMode="auto">
          <a:xfrm>
            <a:off x="5181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0" name="AutoShape 32"/>
          <p:cNvSpPr>
            <a:spLocks noChangeArrowheads="1"/>
          </p:cNvSpPr>
          <p:nvPr/>
        </p:nvSpPr>
        <p:spPr bwMode="auto">
          <a:xfrm>
            <a:off x="46482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1" name="AutoShape 33"/>
          <p:cNvSpPr>
            <a:spLocks noChangeArrowheads="1"/>
          </p:cNvSpPr>
          <p:nvPr/>
        </p:nvSpPr>
        <p:spPr bwMode="auto">
          <a:xfrm>
            <a:off x="40386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2" name="AutoShape 34"/>
          <p:cNvSpPr>
            <a:spLocks noChangeArrowheads="1"/>
          </p:cNvSpPr>
          <p:nvPr/>
        </p:nvSpPr>
        <p:spPr bwMode="auto">
          <a:xfrm>
            <a:off x="34290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3" name="AutoShape 35"/>
          <p:cNvSpPr>
            <a:spLocks noChangeArrowheads="1"/>
          </p:cNvSpPr>
          <p:nvPr/>
        </p:nvSpPr>
        <p:spPr bwMode="auto">
          <a:xfrm>
            <a:off x="28194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4" name="AutoShape 36"/>
          <p:cNvSpPr>
            <a:spLocks noChangeArrowheads="1"/>
          </p:cNvSpPr>
          <p:nvPr/>
        </p:nvSpPr>
        <p:spPr bwMode="auto">
          <a:xfrm>
            <a:off x="2209800" y="3830638"/>
            <a:ext cx="762000" cy="3810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09605" name="Text Box 37"/>
          <p:cNvSpPr txBox="1">
            <a:spLocks noChangeArrowheads="1"/>
          </p:cNvSpPr>
          <p:nvPr/>
        </p:nvSpPr>
        <p:spPr bwMode="auto">
          <a:xfrm>
            <a:off x="2133600" y="4191000"/>
            <a:ext cx="643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 </a:t>
            </a:r>
            <a:r>
              <a:rPr lang="pt-BR" sz="2000">
                <a:latin typeface="Times New Roman" pitchFamily="18" charset="0"/>
                <a:cs typeface="Arial" charset="0"/>
              </a:rPr>
              <a:t> 0.5 x  0.5 x  0.5 x 0.6 x  0.5 x 0.6 x 0.4 x 0.5 x 0.6 =  0.0027</a:t>
            </a:r>
          </a:p>
        </p:txBody>
      </p:sp>
      <p:sp>
        <p:nvSpPr>
          <p:cNvPr id="109606" name="Text Box 38"/>
          <p:cNvSpPr txBox="1">
            <a:spLocks noChangeArrowheads="1"/>
          </p:cNvSpPr>
          <p:nvPr/>
        </p:nvSpPr>
        <p:spPr bwMode="auto">
          <a:xfrm>
            <a:off x="4724400" y="4876800"/>
            <a:ext cx="41084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400">
                <a:latin typeface="Times New Roman" pitchFamily="18" charset="0"/>
                <a:cs typeface="Arial" charset="0"/>
              </a:rPr>
              <a:t>Comparando as probabilidades, conclui-se que o mais provável é que o pato desconhecido seja o Pato 3!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Apresentação na tela (4:3)</PresentationFormat>
  <Paragraphs>154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Tema do Office</vt:lpstr>
      <vt:lpstr>Microsoft Equation 3.0</vt:lpstr>
      <vt:lpstr>Modelos de Markov Escondidos</vt:lpstr>
      <vt:lpstr>Exemplo Ilustrativo</vt:lpstr>
      <vt:lpstr>Exemplo Ilustrativo</vt:lpstr>
      <vt:lpstr>Exemplo Ilustrativo</vt:lpstr>
      <vt:lpstr>Exemplo Ilustrativo</vt:lpstr>
      <vt:lpstr>Exemplo Ilustrativo</vt:lpstr>
      <vt:lpstr>Exemplo Ilustrativo</vt:lpstr>
      <vt:lpstr>Exemplo Ilustrativo</vt:lpstr>
      <vt:lpstr>Exemplo Ilustrativo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Markov Escondidos</dc:title>
  <dc:creator>fab</dc:creator>
  <cp:lastModifiedBy>fab</cp:lastModifiedBy>
  <cp:revision>1</cp:revision>
  <dcterms:created xsi:type="dcterms:W3CDTF">2017-04-25T15:51:54Z</dcterms:created>
  <dcterms:modified xsi:type="dcterms:W3CDTF">2017-04-25T15:52:32Z</dcterms:modified>
</cp:coreProperties>
</file>