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10" r:id="rId2"/>
    <p:sldId id="411" r:id="rId3"/>
    <p:sldId id="398" r:id="rId4"/>
    <p:sldId id="397" r:id="rId5"/>
    <p:sldId id="261" r:id="rId6"/>
    <p:sldId id="383" r:id="rId7"/>
    <p:sldId id="336" r:id="rId8"/>
    <p:sldId id="384" r:id="rId9"/>
    <p:sldId id="385" r:id="rId10"/>
    <p:sldId id="386" r:id="rId11"/>
    <p:sldId id="387" r:id="rId12"/>
    <p:sldId id="415" r:id="rId13"/>
    <p:sldId id="352" r:id="rId14"/>
    <p:sldId id="389" r:id="rId15"/>
    <p:sldId id="399" r:id="rId16"/>
    <p:sldId id="416" r:id="rId17"/>
    <p:sldId id="422" r:id="rId18"/>
    <p:sldId id="379" r:id="rId19"/>
    <p:sldId id="430" r:id="rId20"/>
    <p:sldId id="390" r:id="rId21"/>
    <p:sldId id="380" r:id="rId22"/>
    <p:sldId id="392" r:id="rId23"/>
    <p:sldId id="381" r:id="rId24"/>
    <p:sldId id="393" r:id="rId25"/>
    <p:sldId id="417" r:id="rId26"/>
    <p:sldId id="394" r:id="rId27"/>
    <p:sldId id="419" r:id="rId28"/>
    <p:sldId id="421" r:id="rId29"/>
    <p:sldId id="353" r:id="rId30"/>
    <p:sldId id="395" r:id="rId31"/>
    <p:sldId id="396" r:id="rId32"/>
    <p:sldId id="382" r:id="rId33"/>
    <p:sldId id="420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348" r:id="rId42"/>
    <p:sldId id="431" r:id="rId43"/>
    <p:sldId id="266" r:id="rId44"/>
    <p:sldId id="405" r:id="rId45"/>
    <p:sldId id="406" r:id="rId46"/>
    <p:sldId id="407" r:id="rId47"/>
    <p:sldId id="408" r:id="rId48"/>
    <p:sldId id="412" r:id="rId49"/>
    <p:sldId id="413" r:id="rId50"/>
    <p:sldId id="414" r:id="rId51"/>
    <p:sldId id="409" r:id="rId5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2475" autoAdjust="0"/>
  </p:normalViewPr>
  <p:slideViewPr>
    <p:cSldViewPr>
      <p:cViewPr>
        <p:scale>
          <a:sx n="60" d="100"/>
          <a:sy n="60" d="100"/>
        </p:scale>
        <p:origin x="-8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A8DBD4-B0E2-4322-BCB5-816E9BD23852}" type="datetimeFigureOut">
              <a:rPr lang="zh-CN" altLang="pt-BR"/>
              <a:pPr>
                <a:defRPr/>
              </a:pPr>
              <a:t>2011-10-18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6C6C01B-2FEF-44D8-A00F-8979383BB8C8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12911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32164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13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 palavra sistemas possui diversos significados porém ela eh comumente utilizada para denominar estruturas complexas, tais como sistemas operacionais, sistemas de informação, sistemas de telecomunicação, dentre outros.</a:t>
            </a:r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14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 palavra sistemas possui diversos significados porém ela eh comumente utilizada para denominar estruturas complexas, tais como sistemas operacionais, sistemas de informação, sistemas de telecomunicação, dentre outros.</a:t>
            </a:r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16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18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19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 palavra sistemas possui diversos significados porém ela eh comumente utilizada para denominar estruturas complexas, tais como sistemas operacionais, sistemas de informação, sistemas de telecomunicação, dentre outros.</a:t>
            </a:r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20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 palavra sistemas possui diversos significados porém ela eh comumente utilizada para denominar estruturas complexas, tais como sistemas operacionais, sistemas de informação, sistemas de telecomunicação, dentre outros.</a:t>
            </a:r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21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 palavra sistemas possui diversos significados porém ela eh comumente utilizada para denominar estruturas complexas, tais como sistemas operacionais, sistemas de informação, sistemas de telecomunicação, dentre outros.</a:t>
            </a:r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22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palavra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significados</a:t>
            </a:r>
            <a:r>
              <a:rPr lang="en-US" dirty="0" smtClean="0"/>
              <a:t> </a:t>
            </a:r>
            <a:r>
              <a:rPr lang="en-US" dirty="0" err="1" smtClean="0"/>
              <a:t>porém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eh </a:t>
            </a:r>
            <a:r>
              <a:rPr lang="en-US" dirty="0" err="1" smtClean="0"/>
              <a:t>comumente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denominar</a:t>
            </a:r>
            <a:r>
              <a:rPr lang="en-US" dirty="0" smtClean="0"/>
              <a:t> </a:t>
            </a:r>
            <a:r>
              <a:rPr lang="en-US" dirty="0" err="1" smtClean="0"/>
              <a:t>estruturas</a:t>
            </a:r>
            <a:r>
              <a:rPr lang="en-US" dirty="0" smtClean="0"/>
              <a:t> </a:t>
            </a:r>
            <a:r>
              <a:rPr lang="en-US" dirty="0" err="1" smtClean="0"/>
              <a:t>complexas</a:t>
            </a:r>
            <a:r>
              <a:rPr lang="en-US" dirty="0" smtClean="0"/>
              <a:t>, </a:t>
            </a:r>
            <a:r>
              <a:rPr lang="en-US" dirty="0" err="1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operacionais</a:t>
            </a:r>
            <a:r>
              <a:rPr lang="en-US" dirty="0" smtClean="0"/>
              <a:t>,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,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telecomunicação</a:t>
            </a:r>
            <a:r>
              <a:rPr lang="en-US" dirty="0" smtClean="0"/>
              <a:t>, </a:t>
            </a:r>
            <a:r>
              <a:rPr lang="en-US" dirty="0" err="1" smtClean="0"/>
              <a:t>dentre</a:t>
            </a:r>
            <a:r>
              <a:rPr lang="en-US" dirty="0" smtClean="0"/>
              <a:t> outros.</a:t>
            </a:r>
            <a:endParaRPr lang="pt-BR" dirty="0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23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A próxima fase é de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merging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onde acontece a resolução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co-referenciada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ou resolução anafórica: o sistema examina cada entidade encontrada no texto e determina se tal entidade se refere a uma entidade já existente ou se ela é nova e deve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seradicionada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ao nível de discurso do sistema que representa o texto. </a:t>
            </a:r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24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mtClean="0"/>
              <a:t>Introducao onde vamos apresentar o assunto e o problema identificado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A próxima fase é de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merging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onde acontece a resolução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co-referenciada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ou resolução anafórica: o sistema examina cada entidade encontrada no texto e determina se tal entidade se refere a uma entidade já existente ou se ela é nova e deve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seradicionada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ao nível de discurso do sistema que representa o texto. </a:t>
            </a:r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26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Sumarização de Documentos Simples: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na sumarização de textos que tratam de um único objeto, na sumarização, algumas abordagens realizam a sumarização baseadas na extração de sentenças ou textos similares. O objetivo é unir os textos que relatam de opiniões parecidas ou que relatam de um mesmo aspecto, para mostrar os pontos positivos e negativos de cada aspecto. 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SimSun" pitchFamily="2" charset="-122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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Sumarização de </a:t>
            </a:r>
            <a:r>
              <a:rPr lang="pt-B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Multi-Documentos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este tipo de sumarização está relacionado ao resultado de vários objetos, ou produtos, analisados. O intuito dessa análise não é só mostrar ao usuário os pontos positivos e negativos de cada aspecto, mas também comparar cada um deles. Abaixo é mostrado um exemplo da sumarização de um resultado da comparação de três celulares de marcas diferentes: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palavra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significados</a:t>
            </a:r>
            <a:r>
              <a:rPr lang="en-US" dirty="0" smtClean="0"/>
              <a:t> </a:t>
            </a:r>
            <a:r>
              <a:rPr lang="en-US" dirty="0" err="1" smtClean="0"/>
              <a:t>porém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eh </a:t>
            </a:r>
            <a:r>
              <a:rPr lang="en-US" dirty="0" err="1" smtClean="0"/>
              <a:t>comumente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denominar</a:t>
            </a:r>
            <a:r>
              <a:rPr lang="en-US" dirty="0" smtClean="0"/>
              <a:t> </a:t>
            </a:r>
            <a:r>
              <a:rPr lang="en-US" dirty="0" err="1" smtClean="0"/>
              <a:t>estruturas</a:t>
            </a:r>
            <a:r>
              <a:rPr lang="en-US" dirty="0" smtClean="0"/>
              <a:t> </a:t>
            </a:r>
            <a:r>
              <a:rPr lang="en-US" dirty="0" err="1" smtClean="0"/>
              <a:t>complexas</a:t>
            </a:r>
            <a:r>
              <a:rPr lang="en-US" dirty="0" smtClean="0"/>
              <a:t>, </a:t>
            </a:r>
            <a:r>
              <a:rPr lang="en-US" dirty="0" err="1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operacionais</a:t>
            </a:r>
            <a:r>
              <a:rPr lang="en-US" dirty="0" smtClean="0"/>
              <a:t>,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,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telecomunicação</a:t>
            </a:r>
            <a:r>
              <a:rPr lang="en-US" dirty="0" smtClean="0"/>
              <a:t>, </a:t>
            </a:r>
            <a:r>
              <a:rPr lang="en-US" dirty="0" err="1" smtClean="0"/>
              <a:t>dentre</a:t>
            </a:r>
            <a:r>
              <a:rPr lang="en-US" dirty="0" smtClean="0"/>
              <a:t> outros.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Segundo o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Gartner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Group</a:t>
            </a:r>
            <a:r>
              <a:rPr lang="pt-BR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(Empresa de Consultoria fundada em 1979 por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Gideon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Gartner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), AS está entre as 10 tecnologias estratégicas para as corporações no próximo ano [IPNEWS, 2010]. A técnica de AS, não só é bastante desafiadora, como também muito útil na prática.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5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SimSun" pitchFamily="2" charset="-122"/>
              <a:cs typeface="+mn-cs"/>
            </a:endParaRP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Análise de Empresas na Bolsa de Valores: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Vetta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Labs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lançou na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TechCrunch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50 em 2008 a O StockMood.com, uma ferramenta para auxiliar pequenos investidores na bolsa dos EUA. Ela identifica o humor do mercado em relação às empresas negociadas na bolsa de valores baseado nas opiniões dos analistas, com o objetivo de identificar a tendência dos preços da Bolsa de Valores. 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SimSun" pitchFamily="2" charset="-122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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Análise de Um Produto: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Essa é um das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apliações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mais comuns para AS. Opinião dos usuários torna-se um fator de decisão na hora da compra de um produto, ou até mesmo para melhoras nos produtos das empresas. Um exemplo de aplicação com esse intuito é </a:t>
            </a:r>
            <a:r>
              <a:rPr lang="pt-B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Sentweet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da empresa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Vetta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Labs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e o Twittersentiment1 usados para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classficar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as opiniões postadas no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microblog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Twitter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. 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SimSun" pitchFamily="2" charset="-122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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Análise de Políticos: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Eleitorando2 é um software com o objetivo de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indentificar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as opiniões dos usuários do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Twitter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e do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Youtube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em torno dos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polícos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. O software analisa as opiniões dos usuários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disponibilisa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 as informações através de gráficos para o cliente. 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SimSun" pitchFamily="2" charset="-122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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Outras Aplicações: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SimSun" pitchFamily="2" charset="-122"/>
                <a:cs typeface="+mn-cs"/>
              </a:rPr>
              <a:t>opSys3 é um sistema de Mineração de Opinião para conteúdo Online, que indica a orientação semântica dos artigos filtrados, traçando um panorama de quanto as entidades pesquisadas estão sendo citadas positivamente ou negativamente.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273E73DA-9ED9-4C93-8DDF-0978828ACB03}" type="slidenum">
              <a:rPr lang="zh-CN" altLang="en-US" smtClean="0">
                <a:latin typeface="Calibri" pitchFamily="34" charset="0"/>
              </a:rPr>
              <a:pPr eaLnBrk="1" hangingPunct="1"/>
              <a:t>43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SimSun" pitchFamily="2" charset="-122"/>
                <a:cs typeface="+mn-cs"/>
              </a:rPr>
              <a:t>A fase de classificação é uma das principais etapas da AS, por se tratar da fase onde é realizada a caracterização da polaridade das opiniões, e é também a mais complexa, pela necessidade do tratamento dos mais diversos textos (como por exemplo, texto com ironias) e tratar diversos domínios, já que um adjetivo pode classificar positivamente em um domínio e negativamente para outro domínio.</a:t>
            </a:r>
            <a:endParaRPr lang="pt-BR" dirty="0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273E73DA-9ED9-4C93-8DDF-0978828ACB03}" type="slidenum">
              <a:rPr lang="zh-CN" altLang="en-US" smtClean="0">
                <a:latin typeface="Calibri" pitchFamily="34" charset="0"/>
              </a:rPr>
              <a:pPr eaLnBrk="1" hangingPunct="1"/>
              <a:t>44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51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368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8BE040A-79FD-494F-96C3-11636B887F18}" type="slidenum">
              <a:rPr lang="zh-CN" altLang="en-US" smtClean="0">
                <a:latin typeface="Calibri" pitchFamily="34" charset="0"/>
              </a:rPr>
              <a:pPr eaLnBrk="1" hangingPunct="1"/>
              <a:t>6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7246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7246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7246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7246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6C01B-2FEF-44D8-A00F-8979383BB8C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7246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Ci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143625"/>
            <a:ext cx="13144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1529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20242-4C64-4EDA-9191-51C2035EB09E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8675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3D3EC-A15E-4BBD-AF1F-84469B942F79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7858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F205-E5E3-4B08-8B66-EF7CBE2C7A85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965A-9E2A-4048-9979-F138A3C910CC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95392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496-9AD5-4F85-9E5A-D2A120C595A2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88C2-8D4B-46EF-AC38-EA1CA15F450E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3648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C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375400"/>
            <a:ext cx="13144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3929063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1D560-E365-4A0B-9923-C3591677396B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3E51-BFEB-4064-B635-2E6B2E702B52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953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3A74-9113-402C-8C08-EEDAD0081A47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A626-3EAC-43B7-8826-37F96DAEDCA5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97152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logoC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303963"/>
            <a:ext cx="13144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3929063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681E-F20B-4CA2-A740-30BA5F9B569C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98F0-8F84-4571-AD3E-E8381F9F4389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06246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8FDD1-B708-4F72-83ED-63A05EF9017F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4F43-C5A9-4301-9831-9B360905100F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9354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B4AB-D964-4DBD-8FFC-112414954738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30DA-C394-4CEA-AF98-548983AEFEE4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0163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D04D-5E1D-4693-9381-268EAA9890C6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1C51-C4AB-455F-8C95-A1D361B137BC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747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35E5-889B-4712-8D49-85B6442592B3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BC1C-D5FB-47D7-B5A1-D8B4E9FFBB6F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35044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B564-18E4-489A-9ECD-5D01D810DB65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FFEB-B072-4376-951A-8885FAE935AD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59308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4663"/>
            <a:ext cx="91440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14DAF36-1EC5-4686-B51D-F802B56C2688}" type="datetime1">
              <a:rPr lang="zh-CN" altLang="pt-BR"/>
              <a:pPr>
                <a:defRPr/>
              </a:pPr>
              <a:t>2011-10-18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498FA1-F0EF-498A-B82D-1776568EFC00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67" r:id="rId3"/>
    <p:sldLayoutId id="214748397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 advClick="0" advTm="300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  <a:reflection blurRad="6350" stA="55000" endA="300" endPos="45500" dir="5400000" sy="-100000" algn="bl" rotWithShape="0"/>
          </a:effectLst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6336704" cy="1470025"/>
          </a:xfrm>
        </p:spPr>
        <p:txBody>
          <a:bodyPr rtlCol="0">
            <a:noAutofit/>
          </a:bodyPr>
          <a:lstStyle/>
          <a:p>
            <a:pPr algn="l"/>
            <a:r>
              <a:rPr lang="pt-BR" sz="3600" dirty="0" smtClean="0"/>
              <a:t>Mineração de Opiniões</a:t>
            </a:r>
            <a:endParaRPr lang="zh-CN" altLang="en-US" sz="3600" dirty="0">
              <a:ea typeface="+mj-ea"/>
            </a:endParaRPr>
          </a:p>
        </p:txBody>
      </p:sp>
      <p:sp>
        <p:nvSpPr>
          <p:cNvPr id="1028" name="Subtítulo 4"/>
          <p:cNvSpPr>
            <a:spLocks noGrp="1"/>
          </p:cNvSpPr>
          <p:nvPr>
            <p:ph type="subTitle" idx="1"/>
          </p:nvPr>
        </p:nvSpPr>
        <p:spPr>
          <a:xfrm>
            <a:off x="142844" y="4071938"/>
            <a:ext cx="5500688" cy="1949350"/>
          </a:xfrm>
        </p:spPr>
        <p:txBody>
          <a:bodyPr/>
          <a:lstStyle/>
          <a:p>
            <a:pPr algn="l" eaLnBrk="1" hangingPunct="1"/>
            <a:r>
              <a:rPr lang="pt-BR" sz="2000" b="1" dirty="0" smtClean="0">
                <a:solidFill>
                  <a:schemeClr val="tx1"/>
                </a:solidFill>
              </a:rPr>
              <a:t>Emanuel de Barros Albuquerque Ferreira</a:t>
            </a:r>
          </a:p>
          <a:p>
            <a:pPr algn="l" eaLnBrk="1" hangingPunct="1"/>
            <a:r>
              <a:rPr lang="pt-BR" sz="2000" b="1" dirty="0" smtClean="0">
                <a:solidFill>
                  <a:schemeClr val="tx1"/>
                </a:solidFill>
              </a:rPr>
              <a:t>Paulo Ricardo da Silva Soares</a:t>
            </a:r>
          </a:p>
          <a:p>
            <a:pPr algn="l" eaLnBrk="1" hangingPunct="1"/>
            <a:r>
              <a:rPr lang="pt-BR" sz="2000" b="1" dirty="0" smtClean="0">
                <a:solidFill>
                  <a:schemeClr val="tx1"/>
                </a:solidFill>
              </a:rPr>
              <a:t>Nelson Gutemberg Rocha da Silva </a:t>
            </a:r>
          </a:p>
          <a:p>
            <a:pPr algn="l" eaLnBrk="1" hangingPunct="1"/>
            <a:endParaRPr lang="pt-BR" sz="2000" b="1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sz="1800" dirty="0" smtClean="0">
                <a:solidFill>
                  <a:schemeClr val="tx1"/>
                </a:solidFill>
              </a:rPr>
              <a:t>Outubro de 2011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500063" y="285750"/>
            <a:ext cx="5500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dirty="0" err="1">
                <a:latin typeface="+mn-lt"/>
                <a:ea typeface="宋体" pitchFamily="2" charset="-122"/>
              </a:rPr>
              <a:t>Universidade</a:t>
            </a:r>
            <a:r>
              <a:rPr lang="en-US" dirty="0">
                <a:latin typeface="+mn-lt"/>
                <a:ea typeface="宋体" pitchFamily="2" charset="-122"/>
              </a:rPr>
              <a:t> Federal de </a:t>
            </a:r>
            <a:r>
              <a:rPr lang="en-US" dirty="0" err="1">
                <a:latin typeface="+mn-lt"/>
                <a:ea typeface="宋体" pitchFamily="2" charset="-122"/>
              </a:rPr>
              <a:t>Pernambuco</a:t>
            </a:r>
            <a:r>
              <a:rPr lang="pt-BR" dirty="0">
                <a:latin typeface="+mn-lt"/>
                <a:ea typeface="宋体" pitchFamily="2" charset="-122"/>
              </a:rPr>
              <a:t> – UFPE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dirty="0">
                <a:latin typeface="+mn-lt"/>
                <a:ea typeface="宋体" pitchFamily="2" charset="-122"/>
              </a:rPr>
              <a:t>Centro de </a:t>
            </a:r>
            <a:r>
              <a:rPr lang="en-US" dirty="0" err="1">
                <a:latin typeface="+mn-lt"/>
                <a:ea typeface="宋体" pitchFamily="2" charset="-122"/>
              </a:rPr>
              <a:t>Informática</a:t>
            </a:r>
            <a:r>
              <a:rPr lang="en-US" dirty="0">
                <a:latin typeface="+mn-lt"/>
                <a:ea typeface="宋体" pitchFamily="2" charset="-122"/>
              </a:rPr>
              <a:t> – </a:t>
            </a:r>
            <a:r>
              <a:rPr lang="en-US" dirty="0" err="1" smtClean="0">
                <a:latin typeface="+mn-lt"/>
                <a:ea typeface="宋体" pitchFamily="2" charset="-122"/>
              </a:rPr>
              <a:t>Cin</a:t>
            </a:r>
            <a:endParaRPr lang="en-US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929313" y="214313"/>
          <a:ext cx="668337" cy="1143000"/>
        </p:xfrm>
        <a:graphic>
          <a:graphicData uri="http://schemas.openxmlformats.org/presentationml/2006/ole">
            <p:oleObj spid="_x0000_s83973" name="CorelDRAW" r:id="rId4" imgW="2907792" imgH="524865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28756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Estratégia Santander</a:t>
            </a:r>
            <a:endParaRPr lang="pt-BR" dirty="0">
              <a:ea typeface="+mj-ea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0169"/>
            <a:ext cx="8229600" cy="5007789"/>
          </a:xfrm>
        </p:spPr>
        <p:txBody>
          <a:bodyPr/>
          <a:lstStyle/>
          <a:p>
            <a:r>
              <a:rPr lang="pt-BR" dirty="0"/>
              <a:t>Foi identificado um problema de relacionamento devido </a:t>
            </a:r>
            <a:r>
              <a:rPr lang="pt-BR" dirty="0" smtClean="0"/>
              <a:t>à </a:t>
            </a:r>
            <a:r>
              <a:rPr lang="pt-BR" dirty="0"/>
              <a:t>fusão com o Banco Real</a:t>
            </a:r>
          </a:p>
          <a:p>
            <a:r>
              <a:rPr lang="pt-BR" dirty="0"/>
              <a:t>A partir daí foi criada a seguinte estratégia:</a:t>
            </a:r>
          </a:p>
          <a:p>
            <a:pPr lvl="1"/>
            <a:r>
              <a:rPr lang="pt-BR" dirty="0"/>
              <a:t>Foi criado o perfil @</a:t>
            </a:r>
            <a:r>
              <a:rPr lang="pt-BR" dirty="0" err="1"/>
              <a:t>santander_br</a:t>
            </a:r>
            <a:r>
              <a:rPr lang="pt-BR" dirty="0"/>
              <a:t>, como perfil institucional</a:t>
            </a:r>
          </a:p>
          <a:p>
            <a:pPr lvl="1"/>
            <a:r>
              <a:rPr lang="pt-BR" dirty="0"/>
              <a:t>Foi criado o perfil @</a:t>
            </a:r>
            <a:r>
              <a:rPr lang="pt-BR" dirty="0" err="1"/>
              <a:t>sacsantander_br</a:t>
            </a:r>
            <a:r>
              <a:rPr lang="pt-BR" dirty="0"/>
              <a:t> para ouvidoria/atendimento/relacionamento</a:t>
            </a:r>
          </a:p>
          <a:p>
            <a:r>
              <a:rPr lang="pt-BR" dirty="0"/>
              <a:t>Estratégia de monitoramento e respostas rápidas dos </a:t>
            </a:r>
            <a:r>
              <a:rPr lang="pt-BR" dirty="0" err="1"/>
              <a:t>tweets</a:t>
            </a:r>
            <a:r>
              <a:rPr lang="pt-BR" dirty="0"/>
              <a:t> de reclamação/críticas</a:t>
            </a:r>
          </a:p>
          <a:p>
            <a:r>
              <a:rPr lang="pt-BR" dirty="0"/>
              <a:t>Seguir todos os usuários que seguem o perfil @</a:t>
            </a:r>
            <a:r>
              <a:rPr lang="pt-BR" dirty="0" err="1"/>
              <a:t>santander_br</a:t>
            </a:r>
            <a:endParaRPr lang="pt-BR" dirty="0"/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/>
          </a:p>
          <a:p>
            <a:pPr lvl="1" eaLnBrk="1" hangingPunct="1"/>
            <a:endParaRPr lang="pt-BR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4346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Resultados Recebidos</a:t>
            </a:r>
            <a:endParaRPr lang="pt-BR" dirty="0">
              <a:ea typeface="+mj-ea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17555"/>
            <a:ext cx="8229600" cy="5007789"/>
          </a:xfrm>
        </p:spPr>
        <p:txBody>
          <a:bodyPr/>
          <a:lstStyle/>
          <a:p>
            <a:r>
              <a:rPr lang="pt-BR" dirty="0"/>
              <a:t>Divulgações e citações positivas sobre a estratégia</a:t>
            </a:r>
          </a:p>
          <a:p>
            <a:r>
              <a:rPr lang="pt-BR" dirty="0"/>
              <a:t>Citações positivas também sobre a agilidade do atendimento</a:t>
            </a:r>
          </a:p>
          <a:p>
            <a:r>
              <a:rPr lang="pt-BR" dirty="0"/>
              <a:t>O perfil @</a:t>
            </a:r>
            <a:r>
              <a:rPr lang="pt-BR" dirty="0" err="1" smtClean="0"/>
              <a:t>santander_br</a:t>
            </a:r>
            <a:endParaRPr lang="pt-BR" dirty="0" smtClean="0"/>
          </a:p>
          <a:p>
            <a:pPr lvl="1"/>
            <a:r>
              <a:rPr lang="pt-BR" dirty="0" smtClean="0"/>
              <a:t>possuía mais </a:t>
            </a:r>
            <a:r>
              <a:rPr lang="pt-BR" dirty="0"/>
              <a:t>de 2000 </a:t>
            </a:r>
            <a:r>
              <a:rPr lang="pt-BR" dirty="0" smtClean="0"/>
              <a:t>seguidores em março de 2010</a:t>
            </a:r>
          </a:p>
          <a:p>
            <a:pPr lvl="1"/>
            <a:r>
              <a:rPr lang="pt-BR" dirty="0" smtClean="0"/>
              <a:t>atualmente possui </a:t>
            </a:r>
            <a:r>
              <a:rPr lang="pt-BR" dirty="0"/>
              <a:t>mais de 25 </a:t>
            </a:r>
            <a:r>
              <a:rPr lang="pt-BR" dirty="0" smtClean="0"/>
              <a:t>mil seguidores</a:t>
            </a:r>
            <a:endParaRPr lang="pt-BR" dirty="0"/>
          </a:p>
          <a:p>
            <a:r>
              <a:rPr lang="pt-BR" dirty="0"/>
              <a:t>Melhora no relacionamento com o cliente</a:t>
            </a:r>
          </a:p>
          <a:p>
            <a:r>
              <a:rPr lang="pt-BR" dirty="0"/>
              <a:t>Reconhecimento da melhora por parte dos clientes</a:t>
            </a:r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/>
          </a:p>
          <a:p>
            <a:pPr lvl="1" eaLnBrk="1" hangingPunct="1"/>
            <a:endParaRPr lang="pt-BR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0300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7772400" cy="1470025"/>
          </a:xfrm>
        </p:spPr>
        <p:txBody>
          <a:bodyPr/>
          <a:lstStyle/>
          <a:p>
            <a:r>
              <a:rPr lang="pt-BR" dirty="0" smtClean="0"/>
              <a:t>Análise de Sentimentos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Sentimentos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 eaLnBrk="1" hangingPunct="1"/>
            <a:r>
              <a:rPr lang="pt-BR" sz="2400" dirty="0"/>
              <a:t>Análise de Sentimentos (AS), também conhecido como Mineração de Opinião é uma área da computação bastante recente, que estuda a classificação das emoções e opiniões expressas em textos opinativos </a:t>
            </a:r>
            <a:r>
              <a:rPr lang="pt-BR" sz="2400" dirty="0" smtClean="0"/>
              <a:t>[LIU </a:t>
            </a:r>
            <a:r>
              <a:rPr lang="pt-BR" sz="2400" dirty="0" err="1" smtClean="0"/>
              <a:t>at</a:t>
            </a:r>
            <a:r>
              <a:rPr lang="pt-BR" sz="2400" dirty="0" smtClean="0"/>
              <a:t> al., 2009]. </a:t>
            </a:r>
          </a:p>
          <a:p>
            <a:pPr eaLnBrk="1" hangingPunct="1"/>
            <a:endParaRPr lang="pt-BR" sz="2400" dirty="0" smtClean="0"/>
          </a:p>
          <a:p>
            <a:pPr eaLnBrk="1" hangingPunct="1"/>
            <a:r>
              <a:rPr lang="pt-BR" sz="2400" dirty="0" smtClean="0"/>
              <a:t>Tecnologia </a:t>
            </a:r>
            <a:r>
              <a:rPr lang="pt-BR" sz="2400" dirty="0"/>
              <a:t>do Momento</a:t>
            </a:r>
          </a:p>
          <a:p>
            <a:pPr lvl="1" eaLnBrk="1" hangingPunct="1"/>
            <a:r>
              <a:rPr lang="pt-BR" sz="2000" dirty="0"/>
              <a:t>Segundo o </a:t>
            </a:r>
            <a:r>
              <a:rPr lang="pt-BR" sz="2000" i="1" dirty="0" err="1"/>
              <a:t>Gartner</a:t>
            </a:r>
            <a:r>
              <a:rPr lang="pt-BR" sz="2000" i="1" dirty="0"/>
              <a:t> </a:t>
            </a:r>
            <a:r>
              <a:rPr lang="pt-BR" sz="2000" i="1" dirty="0" err="1"/>
              <a:t>Group</a:t>
            </a:r>
            <a:r>
              <a:rPr lang="pt-BR" sz="2000" b="1" baseline="30000" dirty="0"/>
              <a:t> </a:t>
            </a:r>
            <a:r>
              <a:rPr lang="pt-BR" sz="2000" dirty="0" smtClean="0"/>
              <a:t>(*), </a:t>
            </a:r>
            <a:r>
              <a:rPr lang="pt-BR" sz="2000" dirty="0"/>
              <a:t>AS está entre as 10 tecnologias estratégicas para as corporações no próximo </a:t>
            </a:r>
            <a:r>
              <a:rPr lang="pt-BR" sz="2000" dirty="0" smtClean="0"/>
              <a:t>ano [IPNEWS, 2010]</a:t>
            </a:r>
          </a:p>
          <a:p>
            <a:pPr lvl="2" eaLnBrk="1" hangingPunct="1">
              <a:buNone/>
            </a:pPr>
            <a:r>
              <a:rPr lang="pt-BR" sz="1600" dirty="0" smtClean="0"/>
              <a:t>(*) Empresa de Consultoria fundada em 1979 por </a:t>
            </a:r>
            <a:r>
              <a:rPr lang="pt-BR" sz="1600" dirty="0" err="1" smtClean="0"/>
              <a:t>Gideon</a:t>
            </a:r>
            <a:r>
              <a:rPr lang="pt-BR" sz="1600" dirty="0" smtClean="0"/>
              <a:t> </a:t>
            </a:r>
            <a:r>
              <a:rPr lang="pt-BR" sz="1600" dirty="0" err="1" smtClean="0"/>
              <a:t>Gartner</a:t>
            </a:r>
            <a:endParaRPr lang="pt-BR" sz="1600" dirty="0"/>
          </a:p>
          <a:p>
            <a:pPr lvl="1" eaLnBrk="1" hangingPunct="1">
              <a:spcBef>
                <a:spcPts val="1200"/>
              </a:spcBef>
            </a:pPr>
            <a:r>
              <a:rPr lang="pt-BR" sz="2000" dirty="0"/>
              <a:t>A técnica de AS, não só é bastante desafiadora, como também muito útil na prática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9219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Sentimentos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2008"/>
          </a:xfrm>
        </p:spPr>
        <p:txBody>
          <a:bodyPr/>
          <a:lstStyle/>
          <a:p>
            <a:pPr eaLnBrk="1" hangingPunct="1"/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Sentimentos</a:t>
            </a:r>
            <a:endParaRPr lang="en-US" dirty="0"/>
          </a:p>
          <a:p>
            <a:pPr lvl="1" eaLnBrk="1" hangingPunct="1"/>
            <a:r>
              <a:rPr lang="pt-BR" dirty="0"/>
              <a:t>Visa identificar textos </a:t>
            </a:r>
            <a:r>
              <a:rPr lang="pt-BR" dirty="0" smtClean="0"/>
              <a:t>opinativos, </a:t>
            </a:r>
            <a:endParaRPr lang="pt-BR" dirty="0"/>
          </a:p>
          <a:p>
            <a:pPr lvl="1" eaLnBrk="1" hangingPunct="1"/>
            <a:r>
              <a:rPr lang="pt-BR" dirty="0"/>
              <a:t>classificar as opiniões identificadas como positivas, negativas ou neutras, e</a:t>
            </a:r>
          </a:p>
          <a:p>
            <a:pPr lvl="1" eaLnBrk="1" hangingPunct="1"/>
            <a:r>
              <a:rPr lang="pt-BR" dirty="0"/>
              <a:t>disponibilizar o resultado da análise de forma clara para o </a:t>
            </a:r>
            <a:r>
              <a:rPr lang="pt-BR" dirty="0" smtClean="0"/>
              <a:t>usuário final.</a:t>
            </a:r>
          </a:p>
          <a:p>
            <a:pPr eaLnBrk="1" hangingPunct="1"/>
            <a:r>
              <a:rPr lang="pt-BR" dirty="0" smtClean="0"/>
              <a:t>Desafio </a:t>
            </a:r>
          </a:p>
          <a:p>
            <a:pPr lvl="1" eaLnBrk="1" hangingPunct="1"/>
            <a:r>
              <a:rPr lang="pt-BR" dirty="0" smtClean="0"/>
              <a:t>identificar trechos dos textos que expressam sentimentos/opiniões</a:t>
            </a:r>
          </a:p>
          <a:p>
            <a:pPr lvl="1" eaLnBrk="1" hangingPunct="1"/>
            <a:r>
              <a:rPr lang="pt-BR" dirty="0" smtClean="0"/>
              <a:t>indicar se uma opinião é positiva (favorável) ou negativa (desfavorável)  em relação ao item sendo abordado</a:t>
            </a:r>
          </a:p>
          <a:p>
            <a:pPr marL="457200" lvl="1" indent="0" eaLnBrk="1" hangingPunct="1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14590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Sentimentos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Elementos do texto</a:t>
            </a:r>
          </a:p>
          <a:p>
            <a:pPr lvl="1"/>
            <a:r>
              <a:rPr lang="pt-BR" sz="2400" dirty="0" smtClean="0"/>
              <a:t>Titular</a:t>
            </a:r>
          </a:p>
          <a:p>
            <a:pPr lvl="1"/>
            <a:r>
              <a:rPr lang="pt-BR" sz="2400" dirty="0" smtClean="0"/>
              <a:t>Objeto</a:t>
            </a:r>
          </a:p>
          <a:p>
            <a:pPr lvl="1"/>
            <a:r>
              <a:rPr lang="pt-BR" sz="2400" dirty="0" smtClean="0"/>
              <a:t>Opinião</a:t>
            </a:r>
          </a:p>
          <a:p>
            <a:pPr lvl="1"/>
            <a:r>
              <a:rPr lang="pt-BR" sz="2400" dirty="0" smtClean="0"/>
              <a:t>Tempo</a:t>
            </a:r>
          </a:p>
          <a:p>
            <a:pPr lvl="1"/>
            <a:endParaRPr lang="pt-B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23745" y="3962246"/>
            <a:ext cx="547889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Felipe Araújo:</a:t>
            </a:r>
          </a:p>
          <a:p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</a:rPr>
              <a:t>(12/09/2008)</a:t>
            </a:r>
          </a:p>
          <a:p>
            <a:endParaRPr lang="pt-B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 smtClean="0"/>
              <a:t>Não gostei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4030122" y="4628714"/>
            <a:ext cx="416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das lentes dos óculos de sol da marca </a:t>
            </a:r>
            <a:r>
              <a:rPr lang="pt-BR" dirty="0" err="1" smtClean="0"/>
              <a:t>X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3102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Análise de Sentimentos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3074"/>
            <a:ext cx="8229600" cy="47320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dirty="0" smtClean="0"/>
              <a:t>Tarefas </a:t>
            </a:r>
            <a:r>
              <a:rPr lang="pt-BR" dirty="0"/>
              <a:t>de Análise de Sentimentos</a:t>
            </a:r>
          </a:p>
          <a:p>
            <a:pPr lvl="1"/>
            <a:r>
              <a:rPr lang="pt-BR" dirty="0"/>
              <a:t>Extração de elementos do texto</a:t>
            </a:r>
          </a:p>
          <a:p>
            <a:pPr lvl="1"/>
            <a:r>
              <a:rPr lang="pt-BR" dirty="0"/>
              <a:t>Classificação das opiniões</a:t>
            </a:r>
          </a:p>
          <a:p>
            <a:pPr lvl="1"/>
            <a:r>
              <a:rPr lang="pt-BR" dirty="0" smtClean="0"/>
              <a:t>Apresentação dos resultados</a:t>
            </a:r>
          </a:p>
          <a:p>
            <a:pPr lvl="1"/>
            <a:endParaRPr lang="pt-BR" dirty="0"/>
          </a:p>
          <a:p>
            <a:pPr eaLnBrk="1" hangingPunct="1">
              <a:spcBef>
                <a:spcPts val="1200"/>
              </a:spcBef>
            </a:pPr>
            <a:r>
              <a:rPr lang="pt-BR" dirty="0" smtClean="0"/>
              <a:t>Abordagens</a:t>
            </a:r>
          </a:p>
          <a:p>
            <a:pPr lvl="1" eaLnBrk="1" hangingPunct="1"/>
            <a:r>
              <a:rPr lang="pt-BR" dirty="0"/>
              <a:t>Aprendizado de Máquina x Orientação </a:t>
            </a:r>
            <a:r>
              <a:rPr lang="pt-BR" dirty="0" smtClean="0"/>
              <a:t>Semântica</a:t>
            </a:r>
          </a:p>
          <a:p>
            <a:pPr lvl="1" eaLnBrk="1" hangingPunct="1"/>
            <a:endParaRPr lang="pt-BR" dirty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en-US" sz="2000" dirty="0"/>
          </a:p>
          <a:p>
            <a:pPr marL="457200" lvl="1" indent="0" eaLnBrk="1" hangingPunct="1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14590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1470025"/>
          </a:xfrm>
        </p:spPr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Baseada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Orientação</a:t>
            </a:r>
            <a:r>
              <a:rPr lang="en-US" dirty="0" smtClean="0"/>
              <a:t> </a:t>
            </a:r>
            <a:r>
              <a:rPr lang="en-US" dirty="0" err="1" smtClean="0"/>
              <a:t>Semântica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AS Baseada </a:t>
            </a:r>
            <a:r>
              <a:rPr lang="pt-BR" dirty="0" smtClean="0"/>
              <a:t>em Orientação Semântica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pt-BR" dirty="0"/>
              <a:t>Orientação Semântica</a:t>
            </a:r>
          </a:p>
          <a:p>
            <a:pPr lvl="1"/>
            <a:r>
              <a:rPr lang="pt-BR" dirty="0"/>
              <a:t>Abordagem baseada na classificação positiva ou </a:t>
            </a:r>
            <a:r>
              <a:rPr lang="pt-BR" dirty="0" smtClean="0"/>
              <a:t>negativa</a:t>
            </a:r>
          </a:p>
          <a:p>
            <a:r>
              <a:rPr lang="pt-BR" dirty="0" smtClean="0"/>
              <a:t>Não </a:t>
            </a:r>
            <a:r>
              <a:rPr lang="pt-BR" dirty="0"/>
              <a:t>requer </a:t>
            </a:r>
            <a:r>
              <a:rPr lang="pt-BR" dirty="0" smtClean="0"/>
              <a:t>treinamento</a:t>
            </a:r>
            <a:endParaRPr lang="pt-BR" dirty="0"/>
          </a:p>
          <a:p>
            <a:r>
              <a:rPr lang="pt-BR" dirty="0"/>
              <a:t>Técnicas:</a:t>
            </a:r>
          </a:p>
          <a:p>
            <a:pPr lvl="1"/>
            <a:r>
              <a:rPr lang="pt-BR" dirty="0" err="1" smtClean="0"/>
              <a:t>Corpus-based</a:t>
            </a:r>
            <a:r>
              <a:rPr lang="pt-BR" dirty="0" smtClean="0"/>
              <a:t> – Abordagem baseada em corpus (estatística)</a:t>
            </a:r>
            <a:endParaRPr lang="pt-BR" dirty="0"/>
          </a:p>
          <a:p>
            <a:pPr lvl="1"/>
            <a:r>
              <a:rPr lang="pt-BR" dirty="0" err="1" smtClean="0"/>
              <a:t>Dictionary-based</a:t>
            </a:r>
            <a:r>
              <a:rPr lang="pt-BR" dirty="0" smtClean="0"/>
              <a:t> (baseada em uso de dicionário)</a:t>
            </a:r>
            <a:endParaRPr lang="pt-BR" dirty="0"/>
          </a:p>
          <a:p>
            <a:pPr lvl="2"/>
            <a:r>
              <a:rPr lang="pt-BR" dirty="0" err="1"/>
              <a:t>WordNet</a:t>
            </a:r>
            <a:endParaRPr lang="pt-BR" dirty="0"/>
          </a:p>
          <a:p>
            <a:pPr lvl="2"/>
            <a:r>
              <a:rPr lang="pt-BR" dirty="0" err="1" smtClean="0"/>
              <a:t>SentiWordNet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428992" y="3714752"/>
            <a:ext cx="4752528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Determinar o sentimento das palavras através  de padrões de coocorrência .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707904" y="4509120"/>
            <a:ext cx="4752528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Usa sinônimos, antônimos e hierarquias de dicionários com informações de sentimento.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31799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AS Baseada em Orientação Semântica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pt-BR" dirty="0" err="1" smtClean="0"/>
              <a:t>SentiWordNet</a:t>
            </a:r>
            <a:endParaRPr lang="pt-BR" dirty="0"/>
          </a:p>
        </p:txBody>
      </p:sp>
      <p:pic>
        <p:nvPicPr>
          <p:cNvPr id="208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46" y="1714488"/>
            <a:ext cx="91523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31799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Roteiro</a:t>
            </a:r>
            <a:endParaRPr lang="pt-BR" dirty="0">
              <a:ea typeface="+mj-ea"/>
            </a:endParaRP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Motivação</a:t>
            </a:r>
          </a:p>
          <a:p>
            <a:pPr eaLnBrk="1" hangingPunct="1"/>
            <a:r>
              <a:rPr lang="pt-BR" dirty="0" smtClean="0"/>
              <a:t>Contexto</a:t>
            </a:r>
          </a:p>
          <a:p>
            <a:pPr eaLnBrk="1" hangingPunct="1"/>
            <a:r>
              <a:rPr lang="pt-BR" dirty="0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Sentimentos</a:t>
            </a:r>
            <a:endParaRPr lang="en-US" dirty="0" smtClean="0"/>
          </a:p>
          <a:p>
            <a:pPr eaLnBrk="1" hangingPunct="1"/>
            <a:r>
              <a:rPr lang="en-US" dirty="0" err="1" smtClean="0"/>
              <a:t>Baseado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Orientação</a:t>
            </a:r>
            <a:r>
              <a:rPr lang="en-US" dirty="0" smtClean="0"/>
              <a:t> </a:t>
            </a:r>
            <a:r>
              <a:rPr lang="en-US" dirty="0" err="1" smtClean="0"/>
              <a:t>Semântica</a:t>
            </a:r>
            <a:endParaRPr lang="en-US" dirty="0" smtClean="0"/>
          </a:p>
          <a:p>
            <a:pPr eaLnBrk="1" hangingPunct="1"/>
            <a:r>
              <a:rPr lang="en-US" dirty="0" err="1" smtClean="0"/>
              <a:t>Baseado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Aprendizagem</a:t>
            </a:r>
            <a:r>
              <a:rPr lang="en-US" dirty="0" smtClean="0"/>
              <a:t> de </a:t>
            </a:r>
            <a:r>
              <a:rPr lang="en-US" dirty="0" err="1" smtClean="0"/>
              <a:t>Máquinas</a:t>
            </a:r>
            <a:endParaRPr lang="en-US" dirty="0" smtClean="0"/>
          </a:p>
          <a:p>
            <a:pPr eaLnBrk="1" hangingPunct="1"/>
            <a:r>
              <a:rPr lang="en-US" dirty="0" err="1" smtClean="0"/>
              <a:t>Exemplos</a:t>
            </a:r>
            <a:r>
              <a:rPr lang="en-US" dirty="0" smtClean="0"/>
              <a:t> </a:t>
            </a:r>
            <a:r>
              <a:rPr lang="en-US" dirty="0" err="1" smtClean="0"/>
              <a:t>Acadêmicos</a:t>
            </a:r>
            <a:r>
              <a:rPr lang="en-US" dirty="0" smtClean="0"/>
              <a:t> e </a:t>
            </a:r>
            <a:r>
              <a:rPr lang="en-US" dirty="0" err="1" smtClean="0"/>
              <a:t>Comerciais</a:t>
            </a:r>
            <a:endParaRPr lang="en-US" dirty="0" smtClean="0"/>
          </a:p>
          <a:p>
            <a:pPr eaLnBrk="1" hangingPunct="1"/>
            <a:r>
              <a:rPr lang="en-US" dirty="0" err="1" smtClean="0"/>
              <a:t>Conclusão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10761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AS Baseada em Orientação Semântica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97388"/>
            <a:ext cx="8229600" cy="3946190"/>
          </a:xfrm>
        </p:spPr>
        <p:txBody>
          <a:bodyPr/>
          <a:lstStyle/>
          <a:p>
            <a:pPr eaLnBrk="1" hangingPunct="1"/>
            <a:r>
              <a:rPr lang="pt-BR" dirty="0" smtClean="0"/>
              <a:t>Etapas da Análise de Sentimentos</a:t>
            </a:r>
          </a:p>
          <a:p>
            <a:pPr lvl="1" eaLnBrk="1" hangingPunct="1"/>
            <a:r>
              <a:rPr lang="pt-BR" dirty="0" smtClean="0"/>
              <a:t>Análise de Subjetividade</a:t>
            </a:r>
          </a:p>
          <a:p>
            <a:pPr lvl="1" eaLnBrk="1" hangingPunct="1"/>
            <a:r>
              <a:rPr lang="pt-BR" dirty="0" smtClean="0"/>
              <a:t>Extração de características</a:t>
            </a:r>
          </a:p>
          <a:p>
            <a:pPr lvl="1" eaLnBrk="1" hangingPunct="1"/>
            <a:r>
              <a:rPr lang="pt-BR" dirty="0" smtClean="0"/>
              <a:t>Classificação de sentimentos</a:t>
            </a:r>
          </a:p>
          <a:p>
            <a:pPr lvl="1" eaLnBrk="1" hangingPunct="1"/>
            <a:r>
              <a:rPr lang="pt-BR" dirty="0" smtClean="0"/>
              <a:t>Visualização e sumarização</a:t>
            </a:r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74694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AS Baseada em Orientação Semântica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/>
              <a:t>Identificação de Opiniões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pt-BR" dirty="0" smtClean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39341"/>
            <a:ext cx="8534400" cy="4525963"/>
          </a:xfrm>
        </p:spPr>
        <p:txBody>
          <a:bodyPr/>
          <a:lstStyle/>
          <a:p>
            <a:pPr eaLnBrk="1" hangingPunct="1"/>
            <a:r>
              <a:rPr lang="pt-BR" dirty="0" smtClean="0"/>
              <a:t>Análise da Subjetividade</a:t>
            </a:r>
          </a:p>
          <a:p>
            <a:pPr lvl="1" eaLnBrk="1" hangingPunct="1"/>
            <a:r>
              <a:rPr lang="pt-BR" dirty="0" smtClean="0"/>
              <a:t>Texto Informativo X Texto Opinativo</a:t>
            </a:r>
          </a:p>
          <a:p>
            <a:pPr lvl="1" eaLnBrk="1" hangingPunct="1"/>
            <a:r>
              <a:rPr lang="pt-BR" dirty="0"/>
              <a:t>Sentenças Objetivas </a:t>
            </a:r>
            <a:r>
              <a:rPr lang="pt-BR" dirty="0" smtClean="0"/>
              <a:t>X </a:t>
            </a:r>
            <a:r>
              <a:rPr lang="pt-BR" dirty="0"/>
              <a:t>Sentenças Subjetivas </a:t>
            </a:r>
            <a:endParaRPr lang="pt-BR" dirty="0" smtClean="0"/>
          </a:p>
          <a:p>
            <a:pPr lvl="1" eaLnBrk="1" hangingPunct="1"/>
            <a:endParaRPr lang="pt-BR" dirty="0" smtClean="0"/>
          </a:p>
          <a:p>
            <a:pPr eaLnBrk="1" hangingPunct="1"/>
            <a:r>
              <a:rPr lang="pt-BR" dirty="0" smtClean="0"/>
              <a:t>Abordagens: </a:t>
            </a:r>
          </a:p>
          <a:p>
            <a:pPr lvl="1" eaLnBrk="1" hangingPunct="1"/>
            <a:r>
              <a:rPr lang="pt-BR" dirty="0" smtClean="0"/>
              <a:t>Analisa a </a:t>
            </a:r>
            <a:r>
              <a:rPr lang="pt-BR" dirty="0"/>
              <a:t>subjetividade das sentenças através das orientações dos </a:t>
            </a:r>
            <a:r>
              <a:rPr lang="pt-BR" dirty="0" smtClean="0"/>
              <a:t>adjetivos [HATZIVASSILOGLOU &amp; WIEBE, 2000] </a:t>
            </a:r>
          </a:p>
          <a:p>
            <a:pPr lvl="1" eaLnBrk="1" hangingPunct="1"/>
            <a:r>
              <a:rPr lang="de-DE" dirty="0"/>
              <a:t>[WIEBE, 2004] </a:t>
            </a:r>
            <a:r>
              <a:rPr lang="de-DE" dirty="0" smtClean="0"/>
              <a:t>[</a:t>
            </a:r>
            <a:r>
              <a:rPr lang="de-DE" dirty="0"/>
              <a:t>WILSON, 2004] [WIEBE, 2006] [OUNIS, 2006] </a:t>
            </a:r>
            <a:endParaRPr lang="en-US" dirty="0"/>
          </a:p>
          <a:p>
            <a:pPr marL="457200" lvl="1" indent="0" eaLnBrk="1" hangingPunct="1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76591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AS Baseada em Orientação Semântica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/>
              <a:t>Identificação de Opiniões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pt-BR" dirty="0" smtClean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39341"/>
            <a:ext cx="8534400" cy="4525963"/>
          </a:xfrm>
        </p:spPr>
        <p:txBody>
          <a:bodyPr/>
          <a:lstStyle/>
          <a:p>
            <a:pPr eaLnBrk="1" hangingPunct="1"/>
            <a:r>
              <a:rPr lang="pt-BR" dirty="0" smtClean="0"/>
              <a:t>Exemplos:</a:t>
            </a:r>
          </a:p>
          <a:p>
            <a:pPr lvl="1" eaLnBrk="1" hangingPunct="1">
              <a:spcBef>
                <a:spcPts val="1800"/>
              </a:spcBef>
            </a:pPr>
            <a:r>
              <a:rPr lang="pt-BR" i="1" dirty="0" smtClean="0"/>
              <a:t>(1</a:t>
            </a:r>
            <a:r>
              <a:rPr lang="pt-BR" i="1" dirty="0"/>
              <a:t>) Ontem comemoramos o aniversário do meu primo no </a:t>
            </a:r>
            <a:r>
              <a:rPr lang="pt-BR" i="1" dirty="0" err="1"/>
              <a:t>Spettus</a:t>
            </a:r>
            <a:r>
              <a:rPr lang="pt-BR" i="1" dirty="0"/>
              <a:t>. </a:t>
            </a:r>
            <a:r>
              <a:rPr lang="pt-BR" i="1" dirty="0" smtClean="0"/>
              <a:t>Comemos muita carne e sushi.</a:t>
            </a:r>
          </a:p>
          <a:p>
            <a:pPr lvl="1" eaLnBrk="1" hangingPunct="1">
              <a:spcBef>
                <a:spcPts val="1800"/>
              </a:spcBef>
            </a:pPr>
            <a:r>
              <a:rPr lang="pt-BR" i="1" dirty="0" smtClean="0"/>
              <a:t>(</a:t>
            </a:r>
            <a:r>
              <a:rPr lang="pt-BR" i="1" dirty="0"/>
              <a:t>2) </a:t>
            </a:r>
            <a:r>
              <a:rPr lang="pt-BR" i="1" dirty="0" smtClean="0"/>
              <a:t>A </a:t>
            </a:r>
            <a:r>
              <a:rPr lang="pt-BR" i="1" dirty="0"/>
              <a:t>comida do </a:t>
            </a:r>
            <a:r>
              <a:rPr lang="pt-BR" i="1" dirty="0" err="1"/>
              <a:t>Spettus</a:t>
            </a:r>
            <a:r>
              <a:rPr lang="pt-BR" i="1" dirty="0"/>
              <a:t> é maravilhosa, e </a:t>
            </a:r>
            <a:r>
              <a:rPr lang="pt-BR" i="1" dirty="0" smtClean="0"/>
              <a:t>lá </a:t>
            </a:r>
            <a:r>
              <a:rPr lang="pt-BR" i="1" dirty="0"/>
              <a:t>não é caro. </a:t>
            </a:r>
            <a:endParaRPr lang="pt-BR" i="1" dirty="0" smtClean="0"/>
          </a:p>
          <a:p>
            <a:pPr lvl="1" eaLnBrk="1" hangingPunct="1">
              <a:spcBef>
                <a:spcPts val="1800"/>
              </a:spcBef>
            </a:pPr>
            <a:r>
              <a:rPr lang="pt-BR" i="1" dirty="0" smtClean="0"/>
              <a:t>(</a:t>
            </a:r>
            <a:r>
              <a:rPr lang="pt-BR" i="1" dirty="0"/>
              <a:t>3) </a:t>
            </a:r>
            <a:r>
              <a:rPr lang="pt-BR" i="1" dirty="0" smtClean="0"/>
              <a:t>A </a:t>
            </a:r>
            <a:r>
              <a:rPr lang="pt-BR" i="1" dirty="0"/>
              <a:t>carne do </a:t>
            </a:r>
            <a:r>
              <a:rPr lang="pt-BR" i="1" dirty="0" err="1" smtClean="0"/>
              <a:t>Spettus</a:t>
            </a:r>
            <a:r>
              <a:rPr lang="pt-BR" i="1" dirty="0" smtClean="0"/>
              <a:t> é </a:t>
            </a:r>
            <a:r>
              <a:rPr lang="pt-BR" i="1" dirty="0"/>
              <a:t>muito boa, mas </a:t>
            </a:r>
            <a:r>
              <a:rPr lang="pt-BR" i="1" dirty="0" smtClean="0"/>
              <a:t>o </a:t>
            </a:r>
            <a:r>
              <a:rPr lang="pt-BR" i="1" dirty="0"/>
              <a:t>sushi não é um dos melhores</a:t>
            </a:r>
            <a:r>
              <a:rPr lang="pt-BR" i="1" dirty="0" smtClean="0"/>
              <a:t>.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73003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AS Baseada </a:t>
            </a:r>
            <a:r>
              <a:rPr lang="pt-BR" dirty="0" smtClean="0"/>
              <a:t>em Orientação Semântica </a:t>
            </a:r>
            <a:br>
              <a:rPr lang="pt-BR" dirty="0" smtClean="0"/>
            </a:br>
            <a:r>
              <a:rPr lang="pt-BR" sz="3600" dirty="0" smtClean="0"/>
              <a:t>Extração de Características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pt-BR" dirty="0" smtClean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39341"/>
            <a:ext cx="8534400" cy="4525963"/>
          </a:xfrm>
        </p:spPr>
        <p:txBody>
          <a:bodyPr/>
          <a:lstStyle/>
          <a:p>
            <a:pPr eaLnBrk="1" hangingPunct="1"/>
            <a:r>
              <a:rPr lang="pt-BR" dirty="0" smtClean="0"/>
              <a:t>Objetivo:</a:t>
            </a:r>
          </a:p>
          <a:p>
            <a:pPr lvl="1" eaLnBrk="1" hangingPunct="1"/>
            <a:r>
              <a:rPr lang="pt-BR" dirty="0" smtClean="0"/>
              <a:t>Identificar </a:t>
            </a:r>
            <a:r>
              <a:rPr lang="pt-BR" dirty="0"/>
              <a:t>os </a:t>
            </a:r>
            <a:r>
              <a:rPr lang="pt-BR" dirty="0">
                <a:solidFill>
                  <a:srgbClr val="C00000"/>
                </a:solidFill>
              </a:rPr>
              <a:t>aspectos</a:t>
            </a:r>
            <a:r>
              <a:rPr lang="pt-BR" dirty="0"/>
              <a:t> ou </a:t>
            </a:r>
            <a:r>
              <a:rPr lang="pt-BR" dirty="0" smtClean="0">
                <a:solidFill>
                  <a:srgbClr val="C00000"/>
                </a:solidFill>
              </a:rPr>
              <a:t>características</a:t>
            </a:r>
            <a:r>
              <a:rPr lang="pt-BR" dirty="0" smtClean="0"/>
              <a:t>, e </a:t>
            </a:r>
            <a:r>
              <a:rPr lang="pt-BR" dirty="0"/>
              <a:t>as </a:t>
            </a:r>
            <a:r>
              <a:rPr lang="pt-BR" dirty="0">
                <a:solidFill>
                  <a:srgbClr val="C00000"/>
                </a:solidFill>
              </a:rPr>
              <a:t>p</a:t>
            </a:r>
            <a:r>
              <a:rPr lang="pt-BR" dirty="0" smtClean="0">
                <a:solidFill>
                  <a:srgbClr val="C00000"/>
                </a:solidFill>
              </a:rPr>
              <a:t>alavras </a:t>
            </a:r>
            <a:r>
              <a:rPr lang="pt-BR" dirty="0">
                <a:solidFill>
                  <a:srgbClr val="C00000"/>
                </a:solidFill>
              </a:rPr>
              <a:t>o</a:t>
            </a:r>
            <a:r>
              <a:rPr lang="pt-BR" dirty="0" smtClean="0">
                <a:solidFill>
                  <a:srgbClr val="C00000"/>
                </a:solidFill>
              </a:rPr>
              <a:t>pinativas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  <a:p>
            <a:pPr lvl="1" eaLnBrk="1" hangingPunct="1"/>
            <a:r>
              <a:rPr lang="pt-BR" dirty="0" smtClean="0"/>
              <a:t>que </a:t>
            </a:r>
            <a:r>
              <a:rPr lang="pt-BR" dirty="0"/>
              <a:t>estão ligados ao objeto a ser </a:t>
            </a:r>
            <a:r>
              <a:rPr lang="pt-BR" dirty="0" smtClean="0"/>
              <a:t>analisado.</a:t>
            </a:r>
          </a:p>
          <a:p>
            <a:pPr lvl="6"/>
            <a:endParaRPr lang="pt-BR" dirty="0"/>
          </a:p>
          <a:p>
            <a:pPr marL="342900" lvl="1" indent="-342900" eaLnBrk="1" hangingPunct="1">
              <a:buClrTx/>
              <a:buBlip>
                <a:blip r:embed="rId3"/>
              </a:buBlip>
            </a:pPr>
            <a:r>
              <a:rPr lang="pt-BR" dirty="0"/>
              <a:t>A extração de características é uma das tarefas mais difíceis de ser </a:t>
            </a:r>
            <a:r>
              <a:rPr lang="pt-BR" dirty="0" smtClean="0"/>
              <a:t>realizada [</a:t>
            </a:r>
            <a:r>
              <a:rPr lang="pt-BR" dirty="0" smtClean="0"/>
              <a:t>SIQUEIRA, 2010]</a:t>
            </a:r>
          </a:p>
          <a:p>
            <a:pPr lvl="1" eaLnBrk="1" hangingPunct="1"/>
            <a:r>
              <a:rPr lang="pt-BR" dirty="0" smtClean="0"/>
              <a:t>sendo </a:t>
            </a:r>
            <a:r>
              <a:rPr lang="pt-BR" dirty="0"/>
              <a:t>menos propensa </a:t>
            </a:r>
            <a:r>
              <a:rPr lang="pt-BR" dirty="0" smtClean="0"/>
              <a:t>à automação</a:t>
            </a:r>
          </a:p>
          <a:p>
            <a:pPr lvl="1" eaLnBrk="1" hangingPunct="1"/>
            <a:r>
              <a:rPr lang="pt-BR" dirty="0" smtClean="0"/>
              <a:t>e, em </a:t>
            </a:r>
            <a:r>
              <a:rPr lang="pt-BR" dirty="0"/>
              <a:t>muitos </a:t>
            </a:r>
            <a:r>
              <a:rPr lang="pt-BR" dirty="0" smtClean="0"/>
              <a:t>casos, </a:t>
            </a:r>
            <a:r>
              <a:rPr lang="pt-BR" dirty="0"/>
              <a:t>é </a:t>
            </a:r>
            <a:r>
              <a:rPr lang="pt-BR" dirty="0" smtClean="0"/>
              <a:t>dependente do </a:t>
            </a:r>
            <a:r>
              <a:rPr lang="pt-BR" dirty="0" smtClean="0"/>
              <a:t>domínio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94011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AS Baseada </a:t>
            </a:r>
            <a:r>
              <a:rPr lang="pt-BR" dirty="0" smtClean="0"/>
              <a:t>em Orientação Semântica </a:t>
            </a:r>
            <a:br>
              <a:rPr lang="pt-BR" dirty="0" smtClean="0"/>
            </a:br>
            <a:r>
              <a:rPr lang="pt-BR" sz="3600" dirty="0" smtClean="0"/>
              <a:t>Extração de Características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pt-BR" dirty="0" smtClean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21160"/>
            <a:ext cx="8534400" cy="4525963"/>
          </a:xfrm>
        </p:spPr>
        <p:txBody>
          <a:bodyPr/>
          <a:lstStyle/>
          <a:p>
            <a:pPr eaLnBrk="1" hangingPunct="1"/>
            <a:r>
              <a:rPr lang="pt-BR" dirty="0" smtClean="0"/>
              <a:t>Abordagem proposta por [MAGALHÃES</a:t>
            </a:r>
            <a:r>
              <a:rPr lang="pt-BR" dirty="0"/>
              <a:t>, 2008</a:t>
            </a:r>
            <a:r>
              <a:rPr lang="pt-BR" dirty="0" smtClean="0"/>
              <a:t>]</a:t>
            </a:r>
          </a:p>
          <a:p>
            <a:pPr eaLnBrk="1" hangingPunct="1"/>
            <a:r>
              <a:rPr lang="pt-BR" dirty="0" smtClean="0"/>
              <a:t>Etapas: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Dividir o texto </a:t>
            </a:r>
            <a:r>
              <a:rPr lang="pt-BR" dirty="0"/>
              <a:t>em sentenças e palavras, para a aplicação de um </a:t>
            </a:r>
            <a:r>
              <a:rPr lang="pt-BR" dirty="0" err="1" smtClean="0"/>
              <a:t>Pos-Tagger</a:t>
            </a:r>
            <a:r>
              <a:rPr lang="pt-BR" dirty="0" smtClean="0"/>
              <a:t>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Identificar </a:t>
            </a:r>
            <a:r>
              <a:rPr lang="pt-BR" dirty="0"/>
              <a:t>os </a:t>
            </a:r>
            <a:r>
              <a:rPr lang="pt-BR" dirty="0" smtClean="0"/>
              <a:t>grupos </a:t>
            </a:r>
            <a:r>
              <a:rPr lang="pt-BR" dirty="0"/>
              <a:t>de substantivos, grupos de verbos, expressões preposicionais e outras estruturas </a:t>
            </a:r>
            <a:r>
              <a:rPr lang="pt-BR" dirty="0" smtClean="0"/>
              <a:t>simples</a:t>
            </a:r>
            <a:r>
              <a:rPr lang="pt-BR" dirty="0"/>
              <a:t>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Identificar </a:t>
            </a:r>
            <a:r>
              <a:rPr lang="pt-BR" dirty="0"/>
              <a:t>as entidades relevantes no </a:t>
            </a:r>
            <a:r>
              <a:rPr lang="pt-BR" dirty="0" smtClean="0"/>
              <a:t>texto</a:t>
            </a:r>
          </a:p>
          <a:p>
            <a:pPr marL="1314450" lvl="2" indent="-457200"/>
            <a:r>
              <a:rPr lang="pt-BR" dirty="0" smtClean="0"/>
              <a:t>Tarefa específica para o domínio da aplicação </a:t>
            </a:r>
            <a:endParaRPr lang="pt-BR" dirty="0"/>
          </a:p>
          <a:p>
            <a:pPr marL="914400" lvl="1" indent="-457200">
              <a:buFont typeface="+mj-lt"/>
              <a:buAutoNum type="arabicPeriod"/>
            </a:pPr>
            <a:r>
              <a:rPr lang="pt-BR" i="1" dirty="0" err="1" smtClean="0"/>
              <a:t>Merging</a:t>
            </a:r>
            <a:r>
              <a:rPr lang="pt-BR" i="1" dirty="0" smtClean="0"/>
              <a:t>, </a:t>
            </a:r>
            <a:r>
              <a:rPr lang="pt-BR" dirty="0" smtClean="0"/>
              <a:t>onde </a:t>
            </a:r>
            <a:r>
              <a:rPr lang="pt-BR" dirty="0"/>
              <a:t>acontece a resolução </a:t>
            </a:r>
            <a:r>
              <a:rPr lang="pt-BR" dirty="0" smtClean="0"/>
              <a:t>de co-referências </a:t>
            </a:r>
          </a:p>
          <a:p>
            <a:pPr marL="1314450" lvl="2" indent="-457200"/>
            <a:r>
              <a:rPr lang="pt-BR" dirty="0" smtClean="0"/>
              <a:t>ou </a:t>
            </a:r>
            <a:r>
              <a:rPr lang="pt-BR" dirty="0"/>
              <a:t>resolução </a:t>
            </a:r>
            <a:r>
              <a:rPr lang="pt-BR" dirty="0" smtClean="0"/>
              <a:t>de anáforas</a:t>
            </a: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59676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Baseada </a:t>
            </a:r>
            <a:r>
              <a:rPr lang="pt-BR" dirty="0" smtClean="0"/>
              <a:t>em Orientação Semântica </a:t>
            </a:r>
            <a:br>
              <a:rPr lang="pt-BR" dirty="0" smtClean="0"/>
            </a:br>
            <a:r>
              <a:rPr lang="pt-BR" sz="3600" dirty="0" smtClean="0"/>
              <a:t>Extração de Características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Blip>
                <a:blip r:embed="rId2"/>
              </a:buBlip>
            </a:pPr>
            <a:r>
              <a:rPr lang="pt-BR" sz="2000" i="1" dirty="0" smtClean="0"/>
              <a:t>A comida do Boi Preto é maravilhosa, e a sobremesa servida no Boi Preto não é cara. O sushi no </a:t>
            </a:r>
            <a:r>
              <a:rPr lang="pt-BR" sz="2000" i="1" dirty="0" err="1" smtClean="0"/>
              <a:t>Spettus</a:t>
            </a:r>
            <a:r>
              <a:rPr lang="pt-BR" sz="2000" i="1" dirty="0" smtClean="0"/>
              <a:t> é muito bom, é cada prato delicioso. Eu fui lá ontem comemorar o aniversário do meu primo.</a:t>
            </a:r>
          </a:p>
          <a:p>
            <a:pPr marL="342900" lvl="1" indent="-342900">
              <a:buClrTx/>
              <a:buBlip>
                <a:blip r:embed="rId2"/>
              </a:buBlip>
            </a:pPr>
            <a:r>
              <a:rPr lang="pt-BR" sz="2000" i="1" dirty="0" smtClean="0"/>
              <a:t>A </a:t>
            </a:r>
            <a:r>
              <a:rPr lang="pt-BR" sz="2000" b="1" i="1" dirty="0" smtClean="0"/>
              <a:t>comida</a:t>
            </a:r>
            <a:r>
              <a:rPr lang="pt-BR" sz="2000" i="1" dirty="0" smtClean="0"/>
              <a:t> do </a:t>
            </a:r>
            <a:r>
              <a:rPr lang="pt-BR" sz="2000" b="1" i="1" dirty="0" smtClean="0"/>
              <a:t>Boi Preto</a:t>
            </a:r>
            <a:r>
              <a:rPr lang="pt-BR" sz="2000" i="1" dirty="0" smtClean="0"/>
              <a:t> é </a:t>
            </a:r>
            <a:r>
              <a:rPr lang="pt-BR" sz="2000" i="1" dirty="0" smtClean="0">
                <a:solidFill>
                  <a:srgbClr val="FF0000"/>
                </a:solidFill>
              </a:rPr>
              <a:t>maravilhosa</a:t>
            </a:r>
            <a:r>
              <a:rPr lang="pt-BR" sz="2000" i="1" dirty="0" smtClean="0"/>
              <a:t>, e a </a:t>
            </a:r>
            <a:r>
              <a:rPr lang="pt-BR" sz="2000" b="1" i="1" dirty="0" smtClean="0"/>
              <a:t>sobremesa</a:t>
            </a:r>
            <a:r>
              <a:rPr lang="pt-BR" sz="2000" i="1" dirty="0" smtClean="0"/>
              <a:t> servida no </a:t>
            </a:r>
            <a:r>
              <a:rPr lang="pt-BR" sz="2000" b="1" i="1" dirty="0" smtClean="0"/>
              <a:t>Boi Preto</a:t>
            </a:r>
            <a:r>
              <a:rPr lang="pt-BR" sz="2000" i="1" dirty="0" smtClean="0"/>
              <a:t> </a:t>
            </a:r>
            <a:r>
              <a:rPr lang="pt-BR" sz="2000" b="1" i="1" dirty="0" smtClean="0">
                <a:solidFill>
                  <a:schemeClr val="accent6">
                    <a:lumMod val="50000"/>
                  </a:schemeClr>
                </a:solidFill>
              </a:rPr>
              <a:t>não</a:t>
            </a:r>
            <a:r>
              <a:rPr lang="pt-BR" sz="2000" i="1" dirty="0" smtClean="0"/>
              <a:t> é </a:t>
            </a:r>
            <a:r>
              <a:rPr lang="pt-BR" sz="2000" i="1" dirty="0" smtClean="0">
                <a:solidFill>
                  <a:srgbClr val="FF0000"/>
                </a:solidFill>
              </a:rPr>
              <a:t>cara</a:t>
            </a:r>
            <a:r>
              <a:rPr lang="pt-BR" sz="2000" i="1" dirty="0" smtClean="0"/>
              <a:t>. O </a:t>
            </a:r>
            <a:r>
              <a:rPr lang="pt-BR" sz="2000" b="1" i="1" dirty="0" smtClean="0"/>
              <a:t>sushi</a:t>
            </a:r>
            <a:r>
              <a:rPr lang="pt-BR" sz="2000" i="1" dirty="0" smtClean="0"/>
              <a:t> no </a:t>
            </a:r>
            <a:r>
              <a:rPr lang="pt-BR" sz="2000" b="1" i="1" dirty="0" err="1" smtClean="0"/>
              <a:t>Spettus</a:t>
            </a:r>
            <a:r>
              <a:rPr lang="pt-BR" sz="2000" i="1" dirty="0" smtClean="0"/>
              <a:t> é </a:t>
            </a:r>
            <a:r>
              <a:rPr lang="pt-BR" sz="2000" b="1" i="1" dirty="0" smtClean="0">
                <a:solidFill>
                  <a:schemeClr val="accent6">
                    <a:lumMod val="50000"/>
                  </a:schemeClr>
                </a:solidFill>
              </a:rPr>
              <a:t>muito</a:t>
            </a:r>
            <a:r>
              <a:rPr lang="pt-BR" sz="2000" i="1" dirty="0" smtClean="0"/>
              <a:t> </a:t>
            </a:r>
            <a:r>
              <a:rPr lang="pt-BR" sz="2000" i="1" dirty="0" smtClean="0">
                <a:solidFill>
                  <a:srgbClr val="FF0000"/>
                </a:solidFill>
              </a:rPr>
              <a:t>bom</a:t>
            </a:r>
            <a:r>
              <a:rPr lang="pt-BR" sz="2000" i="1" dirty="0" smtClean="0"/>
              <a:t>, é cada </a:t>
            </a:r>
            <a:r>
              <a:rPr lang="pt-BR" sz="2000" b="1" i="1" dirty="0" smtClean="0"/>
              <a:t>prato</a:t>
            </a:r>
            <a:r>
              <a:rPr lang="pt-BR" sz="2000" i="1" dirty="0" smtClean="0"/>
              <a:t> </a:t>
            </a:r>
            <a:r>
              <a:rPr lang="pt-BR" sz="2000" i="1" dirty="0" smtClean="0">
                <a:solidFill>
                  <a:srgbClr val="FF0000"/>
                </a:solidFill>
              </a:rPr>
              <a:t>delicioso</a:t>
            </a:r>
            <a:r>
              <a:rPr lang="pt-BR" sz="2000" i="1" dirty="0" smtClean="0"/>
              <a:t>. Eu fui </a:t>
            </a:r>
            <a:r>
              <a:rPr lang="pt-BR" sz="2000" b="1" i="1" dirty="0" smtClean="0">
                <a:solidFill>
                  <a:schemeClr val="accent6">
                    <a:lumMod val="50000"/>
                  </a:schemeClr>
                </a:solidFill>
              </a:rPr>
              <a:t>lá</a:t>
            </a:r>
            <a:r>
              <a:rPr lang="pt-BR" sz="2000" i="1" dirty="0" smtClean="0"/>
              <a:t> </a:t>
            </a:r>
            <a:r>
              <a:rPr lang="pt-BR" sz="2000" b="1" i="1" dirty="0" smtClean="0">
                <a:solidFill>
                  <a:schemeClr val="accent6">
                    <a:lumMod val="50000"/>
                  </a:schemeClr>
                </a:solidFill>
              </a:rPr>
              <a:t>ontem</a:t>
            </a:r>
            <a:r>
              <a:rPr lang="pt-BR" sz="2000" i="1" dirty="0" smtClean="0"/>
              <a:t> comemorar o </a:t>
            </a:r>
            <a:r>
              <a:rPr lang="pt-BR" sz="2000" b="1" i="1" dirty="0" smtClean="0"/>
              <a:t>aniversário</a:t>
            </a:r>
            <a:r>
              <a:rPr lang="pt-BR" sz="2000" i="1" dirty="0" smtClean="0"/>
              <a:t> do meu </a:t>
            </a:r>
            <a:r>
              <a:rPr lang="pt-BR" sz="2000" b="1" i="1" dirty="0" smtClean="0"/>
              <a:t>primo</a:t>
            </a:r>
            <a:r>
              <a:rPr lang="pt-BR" sz="2000" i="1" dirty="0" smtClean="0"/>
              <a:t>.</a:t>
            </a:r>
          </a:p>
          <a:p>
            <a:pPr marL="342900" lvl="1" indent="-342900">
              <a:buClrTx/>
              <a:buBlip>
                <a:blip r:embed="rId2"/>
              </a:buBlip>
            </a:pPr>
            <a:r>
              <a:rPr lang="pt-BR" sz="2000" i="1" dirty="0" smtClean="0"/>
              <a:t>A </a:t>
            </a:r>
            <a:r>
              <a:rPr lang="pt-BR" sz="2000" b="1" i="1" dirty="0" smtClean="0"/>
              <a:t>comida</a:t>
            </a:r>
            <a:r>
              <a:rPr lang="pt-BR" sz="2000" i="1" dirty="0" smtClean="0"/>
              <a:t> do </a:t>
            </a:r>
            <a:r>
              <a:rPr lang="pt-BR" sz="2000" b="1" i="1" dirty="0" smtClean="0"/>
              <a:t>Boi Preto</a:t>
            </a:r>
            <a:r>
              <a:rPr lang="pt-BR" sz="2000" i="1" dirty="0" smtClean="0"/>
              <a:t> é maravilhosa, e a </a:t>
            </a:r>
            <a:r>
              <a:rPr lang="pt-BR" sz="2000" b="1" i="1" dirty="0" smtClean="0"/>
              <a:t>sobremesa</a:t>
            </a:r>
            <a:r>
              <a:rPr lang="pt-BR" sz="2000" i="1" dirty="0" smtClean="0"/>
              <a:t> servida no </a:t>
            </a:r>
            <a:r>
              <a:rPr lang="pt-BR" sz="2000" b="1" i="1" dirty="0" smtClean="0"/>
              <a:t>Boi Preto</a:t>
            </a:r>
            <a:r>
              <a:rPr lang="pt-BR" sz="2000" i="1" dirty="0" smtClean="0"/>
              <a:t> não é cara. O </a:t>
            </a:r>
            <a:r>
              <a:rPr lang="pt-BR" sz="2000" b="1" i="1" dirty="0" smtClean="0"/>
              <a:t>sushi</a:t>
            </a:r>
            <a:r>
              <a:rPr lang="pt-BR" sz="2000" i="1" dirty="0" smtClean="0"/>
              <a:t> no </a:t>
            </a:r>
            <a:r>
              <a:rPr lang="pt-BR" sz="2000" b="1" i="1" dirty="0" err="1" smtClean="0"/>
              <a:t>Spettus</a:t>
            </a:r>
            <a:r>
              <a:rPr lang="pt-BR" sz="2000" i="1" dirty="0" smtClean="0"/>
              <a:t> é muito bom, é cada </a:t>
            </a:r>
            <a:r>
              <a:rPr lang="pt-BR" sz="2000" b="1" i="1" dirty="0" smtClean="0"/>
              <a:t>prato</a:t>
            </a:r>
            <a:r>
              <a:rPr lang="pt-BR" sz="2000" i="1" dirty="0" smtClean="0"/>
              <a:t> delicioso. Eu fui </a:t>
            </a:r>
            <a:r>
              <a:rPr lang="pt-BR" sz="2000" b="1" i="1" dirty="0" smtClean="0"/>
              <a:t>lá</a:t>
            </a:r>
            <a:r>
              <a:rPr lang="pt-BR" sz="2000" i="1" dirty="0" smtClean="0"/>
              <a:t> ontem comemorar o aniversário do meu primo.</a:t>
            </a:r>
          </a:p>
          <a:p>
            <a:pPr marL="342900" lvl="1" indent="-342900">
              <a:buClrTx/>
              <a:buBlip>
                <a:blip r:embed="rId2"/>
              </a:buBlip>
            </a:pPr>
            <a:endParaRPr lang="pt-BR" sz="2000" i="1" dirty="0" smtClean="0"/>
          </a:p>
          <a:p>
            <a:pPr marL="342900" lvl="1" indent="-342900">
              <a:buClrTx/>
              <a:buBlip>
                <a:blip r:embed="rId2"/>
              </a:buBlip>
            </a:pPr>
            <a:endParaRPr lang="pt-BR" sz="2000" i="1" dirty="0" smtClean="0"/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26" y="4857760"/>
            <a:ext cx="8786874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3050" lvl="1" indent="-82550" algn="ctr">
              <a:buFont typeface="+mj-lt"/>
              <a:buAutoNum type="arabicPeriod"/>
            </a:pPr>
            <a:r>
              <a:rPr lang="pt-BR" dirty="0" smtClean="0"/>
              <a:t>Dividir o texto em sentenças e palavras, para a aplicação de um </a:t>
            </a:r>
            <a:r>
              <a:rPr lang="pt-BR" dirty="0" err="1" smtClean="0"/>
              <a:t>Pos-Tagger</a:t>
            </a:r>
            <a:r>
              <a:rPr lang="pt-BR" dirty="0" smtClean="0"/>
              <a:t>;</a:t>
            </a:r>
          </a:p>
          <a:p>
            <a:pPr marL="273050" lvl="1" indent="-82550" algn="ctr">
              <a:buFont typeface="+mj-lt"/>
              <a:buAutoNum type="arabicPeriod"/>
            </a:pPr>
            <a:r>
              <a:rPr lang="pt-BR" dirty="0" smtClean="0"/>
              <a:t>Identificar os grupos de substantivos, grupos de verbos, expressões preposicionais e outras estruturas simples;</a:t>
            </a:r>
          </a:p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7126" y="5000636"/>
            <a:ext cx="8786874" cy="92333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33400" lvl="1" indent="-342900" algn="ctr">
              <a:buFont typeface="+mj-lt"/>
              <a:buAutoNum type="arabicPeriod" startAt="3"/>
            </a:pPr>
            <a:r>
              <a:rPr lang="pt-BR" dirty="0" smtClean="0"/>
              <a:t>Identificar as entidades relevantes no texto;</a:t>
            </a:r>
          </a:p>
          <a:p>
            <a:pPr marL="273050" lvl="1" indent="-82550" algn="ctr">
              <a:buFont typeface="+mj-lt"/>
              <a:buAutoNum type="arabicPeriod" startAt="3"/>
            </a:pPr>
            <a:r>
              <a:rPr lang="pt-BR" i="1" dirty="0" err="1" smtClean="0"/>
              <a:t>Merging</a:t>
            </a:r>
            <a:r>
              <a:rPr lang="pt-BR" i="1" dirty="0" smtClean="0"/>
              <a:t>, </a:t>
            </a:r>
            <a:r>
              <a:rPr lang="pt-BR" dirty="0" smtClean="0"/>
              <a:t>onde acontece a resolução de co-referências;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AS Baseada </a:t>
            </a:r>
            <a:r>
              <a:rPr lang="pt-BR" dirty="0" smtClean="0"/>
              <a:t>em Orientação Semântica </a:t>
            </a:r>
            <a:br>
              <a:rPr lang="pt-BR" dirty="0" smtClean="0"/>
            </a:br>
            <a:r>
              <a:rPr lang="pt-BR" sz="3600" dirty="0" smtClean="0"/>
              <a:t>Extração de Características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pt-BR" dirty="0" smtClean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39341"/>
            <a:ext cx="8534400" cy="4525963"/>
          </a:xfrm>
        </p:spPr>
        <p:txBody>
          <a:bodyPr/>
          <a:lstStyle/>
          <a:p>
            <a:pPr marL="342900" lvl="1" indent="-342900" eaLnBrk="1" hangingPunct="1">
              <a:buClrTx/>
              <a:buBlip>
                <a:blip r:embed="rId3"/>
              </a:buBlip>
            </a:pPr>
            <a:r>
              <a:rPr lang="pt-BR" sz="2800" dirty="0" smtClean="0"/>
              <a:t>Abordagem proposta por [HU, 2004] </a:t>
            </a:r>
          </a:p>
          <a:p>
            <a:pPr lvl="1"/>
            <a:r>
              <a:rPr lang="pt-BR" dirty="0" smtClean="0"/>
              <a:t>Baseada </a:t>
            </a:r>
            <a:r>
              <a:rPr lang="pt-BR" dirty="0"/>
              <a:t>em estatística e </a:t>
            </a:r>
            <a:r>
              <a:rPr lang="pt-BR" dirty="0" smtClean="0"/>
              <a:t>lingüística</a:t>
            </a:r>
          </a:p>
          <a:p>
            <a:pPr lvl="1"/>
            <a:r>
              <a:rPr lang="pt-BR" dirty="0" smtClean="0"/>
              <a:t>Utiliza-se:</a:t>
            </a:r>
          </a:p>
          <a:p>
            <a:pPr lvl="2"/>
            <a:r>
              <a:rPr lang="pt-BR" dirty="0" smtClean="0"/>
              <a:t>da </a:t>
            </a:r>
            <a:r>
              <a:rPr lang="pt-BR" dirty="0"/>
              <a:t>classe </a:t>
            </a:r>
            <a:r>
              <a:rPr lang="pt-BR" dirty="0" smtClean="0"/>
              <a:t>gramatical das palavras no texto;</a:t>
            </a:r>
          </a:p>
          <a:p>
            <a:pPr lvl="3"/>
            <a:r>
              <a:rPr lang="pt-BR" dirty="0" smtClean="0"/>
              <a:t>uma vez que </a:t>
            </a:r>
            <a:r>
              <a:rPr lang="pt-BR" dirty="0"/>
              <a:t>a maioria das características </a:t>
            </a:r>
            <a:r>
              <a:rPr lang="pt-BR" dirty="0" smtClean="0"/>
              <a:t>são </a:t>
            </a:r>
            <a:r>
              <a:rPr lang="pt-BR" dirty="0"/>
              <a:t>os substantivos das </a:t>
            </a:r>
            <a:r>
              <a:rPr lang="pt-BR" dirty="0" smtClean="0"/>
              <a:t>sentenças</a:t>
            </a:r>
          </a:p>
          <a:p>
            <a:pPr lvl="2"/>
            <a:r>
              <a:rPr lang="pt-BR" dirty="0" smtClean="0"/>
              <a:t>e da frequência </a:t>
            </a:r>
            <a:r>
              <a:rPr lang="pt-BR" dirty="0"/>
              <a:t>com que elas aparecem nas sentenças que tratam um determinado </a:t>
            </a:r>
            <a:r>
              <a:rPr lang="pt-BR" dirty="0" smtClean="0"/>
              <a:t>assunto.</a:t>
            </a:r>
            <a:endParaRPr lang="pt-BR" dirty="0"/>
          </a:p>
          <a:p>
            <a:pPr lvl="1"/>
            <a:endParaRPr lang="pt-BR" dirty="0" smtClean="0">
              <a:solidFill>
                <a:srgbClr val="FF0000"/>
              </a:solidFill>
            </a:endParaRPr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982670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Baseada </a:t>
            </a:r>
            <a:r>
              <a:rPr lang="pt-BR" dirty="0" smtClean="0"/>
              <a:t>em Orientação Semântica </a:t>
            </a:r>
            <a:br>
              <a:rPr lang="pt-BR" dirty="0" smtClean="0"/>
            </a:br>
            <a:r>
              <a:rPr lang="pt-BR" sz="3600" dirty="0" smtClean="0"/>
              <a:t>Extração de 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3367"/>
            <a:ext cx="8229600" cy="4525963"/>
          </a:xfrm>
        </p:spPr>
        <p:txBody>
          <a:bodyPr/>
          <a:lstStyle/>
          <a:p>
            <a:r>
              <a:rPr lang="pt-BR" sz="2800" dirty="0" smtClean="0"/>
              <a:t>Abordagem Proposta por [Siqueira, 2010]:</a:t>
            </a:r>
          </a:p>
          <a:p>
            <a:pPr lvl="1"/>
            <a:r>
              <a:rPr lang="pt-BR" sz="2400" dirty="0" smtClean="0"/>
              <a:t>Pré-processamento:</a:t>
            </a:r>
          </a:p>
          <a:p>
            <a:pPr lvl="2"/>
            <a:r>
              <a:rPr lang="pt-BR" sz="2000" dirty="0" err="1" smtClean="0"/>
              <a:t>TreeTagger</a:t>
            </a:r>
            <a:endParaRPr lang="pt-BR" sz="2000" dirty="0" smtClean="0"/>
          </a:p>
          <a:p>
            <a:pPr lvl="1"/>
            <a:r>
              <a:rPr lang="pt-BR" sz="2400" dirty="0" smtClean="0"/>
              <a:t>Identificação dos substantivos mais freqüentes</a:t>
            </a:r>
          </a:p>
          <a:p>
            <a:pPr lvl="2"/>
            <a:r>
              <a:rPr lang="pt-BR" sz="2000" dirty="0" smtClean="0"/>
              <a:t>3% dos substantivos com a maior contagem</a:t>
            </a:r>
          </a:p>
          <a:p>
            <a:pPr lvl="1"/>
            <a:r>
              <a:rPr lang="pt-BR" sz="2400" dirty="0" smtClean="0"/>
              <a:t>Identificação dos substantivos relevantes</a:t>
            </a:r>
          </a:p>
          <a:p>
            <a:pPr lvl="2"/>
            <a:r>
              <a:rPr lang="pt-BR" sz="2000" dirty="0" smtClean="0"/>
              <a:t>resolução de co-referências</a:t>
            </a:r>
          </a:p>
          <a:p>
            <a:pPr lvl="1"/>
            <a:r>
              <a:rPr lang="pt-BR" sz="2400" dirty="0" smtClean="0"/>
              <a:t>Mapeamento de Indicadores</a:t>
            </a:r>
          </a:p>
          <a:p>
            <a:pPr lvl="2"/>
            <a:r>
              <a:rPr lang="pt-BR" sz="2000" dirty="0" smtClean="0"/>
              <a:t>Foi construído manualmente uma lista de indicadores e as características a que eles se referem</a:t>
            </a:r>
          </a:p>
          <a:p>
            <a:pPr lvl="1"/>
            <a:r>
              <a:rPr lang="pt-BR" dirty="0" smtClean="0"/>
              <a:t>Remoção de Substantivos Não-Relacionados</a:t>
            </a:r>
          </a:p>
          <a:p>
            <a:pPr lvl="2"/>
            <a:r>
              <a:rPr lang="pt-BR" dirty="0" smtClean="0"/>
              <a:t>PMI-IR</a:t>
            </a:r>
          </a:p>
          <a:p>
            <a:pPr lvl="2"/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Baseada </a:t>
            </a:r>
            <a:r>
              <a:rPr lang="pt-BR" dirty="0" smtClean="0"/>
              <a:t>em Orientação Semântica </a:t>
            </a:r>
            <a:br>
              <a:rPr lang="pt-BR" dirty="0" smtClean="0"/>
            </a:br>
            <a:r>
              <a:rPr lang="pt-BR" sz="3600" dirty="0" smtClean="0"/>
              <a:t>Extração de 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3367"/>
            <a:ext cx="8229600" cy="4525963"/>
          </a:xfrm>
        </p:spPr>
        <p:txBody>
          <a:bodyPr/>
          <a:lstStyle/>
          <a:p>
            <a:r>
              <a:rPr lang="pt-BR" sz="2800" dirty="0" smtClean="0"/>
              <a:t>Abordagem Proposta por [Siqueira, 2010]:</a:t>
            </a:r>
          </a:p>
          <a:p>
            <a:pPr lvl="1"/>
            <a:r>
              <a:rPr lang="pt-BR" sz="2000" b="1" dirty="0" smtClean="0"/>
              <a:t>Passo 1: </a:t>
            </a:r>
            <a:r>
              <a:rPr lang="pt-BR" sz="2000" dirty="0" smtClean="0"/>
              <a:t>Compra, Entrega, Loja, Preço, Produto;</a:t>
            </a:r>
          </a:p>
          <a:p>
            <a:pPr lvl="1"/>
            <a:r>
              <a:rPr lang="pt-BR" sz="2000" b="1" dirty="0" smtClean="0"/>
              <a:t>Passo 1+2: </a:t>
            </a:r>
            <a:r>
              <a:rPr lang="pt-BR" sz="2000" dirty="0" smtClean="0"/>
              <a:t>Atendimento, Compra, Dia, Entrega, Facilidade, Internet, Loja, Prazo, Preço, Produto, Página, Qualidade, Segurança, Variedade;</a:t>
            </a:r>
          </a:p>
          <a:p>
            <a:pPr lvl="1"/>
            <a:r>
              <a:rPr lang="pt-BR" sz="2000" b="1" dirty="0" smtClean="0"/>
              <a:t>Passo 1+2+3: </a:t>
            </a:r>
            <a:r>
              <a:rPr lang="pt-BR" sz="2000" dirty="0" smtClean="0"/>
              <a:t>Atendimento, Compra, Dia, Embalagem, Entrega, Internet, Prazo, Preço, Produto, Promoção, Qualidade, Segurança, Usabilidade, Variedade;</a:t>
            </a:r>
          </a:p>
          <a:p>
            <a:pPr lvl="1"/>
            <a:r>
              <a:rPr lang="pt-BR" sz="2000" b="1" dirty="0" smtClean="0"/>
              <a:t>Passo 1+2+3+4: </a:t>
            </a:r>
            <a:r>
              <a:rPr lang="pt-BR" sz="2000" dirty="0" smtClean="0"/>
              <a:t>Atendimento, Embalagem, Entrega, Prazo, Preço, Promoção,Qualidade, Segurança, Usabilidade, Variedade;</a:t>
            </a:r>
          </a:p>
          <a:p>
            <a:pPr lvl="1"/>
            <a:r>
              <a:rPr lang="pt-BR" sz="2000" b="1" dirty="0" smtClean="0"/>
              <a:t>Esperada: </a:t>
            </a:r>
            <a:r>
              <a:rPr lang="pt-BR" sz="2000" dirty="0" smtClean="0"/>
              <a:t>Atendimento, Brindes, Embalagem, Entrega, Estoque, Frete, Prazo,Preço, Promoção, Qualidade, Segurança, Troca, Usabilidade, Variedade.</a:t>
            </a:r>
          </a:p>
          <a:p>
            <a:pPr lvl="2"/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AS Baseada </a:t>
            </a:r>
            <a:r>
              <a:rPr lang="pt-BR" dirty="0" smtClean="0"/>
              <a:t>em Orientação Semântica </a:t>
            </a:r>
            <a:br>
              <a:rPr lang="pt-BR" dirty="0" smtClean="0"/>
            </a:br>
            <a:r>
              <a:rPr lang="pt-BR" sz="3600" dirty="0" smtClean="0"/>
              <a:t>Classificação de Sentimentos</a:t>
            </a:r>
            <a:endParaRPr lang="pt-BR" dirty="0">
              <a:ea typeface="+mj-ea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eaLnBrk="1" hangingPunct="1"/>
            <a:r>
              <a:rPr lang="pt-BR" dirty="0" smtClean="0"/>
              <a:t>É uma </a:t>
            </a:r>
            <a:r>
              <a:rPr lang="pt-BR" dirty="0"/>
              <a:t>das </a:t>
            </a:r>
            <a:r>
              <a:rPr lang="pt-BR" dirty="0" smtClean="0"/>
              <a:t>principais fases da AS</a:t>
            </a:r>
          </a:p>
          <a:p>
            <a:pPr lvl="1" eaLnBrk="1" hangingPunct="1"/>
            <a:r>
              <a:rPr lang="pt-BR" dirty="0" smtClean="0"/>
              <a:t>é </a:t>
            </a:r>
            <a:r>
              <a:rPr lang="pt-BR" dirty="0"/>
              <a:t>nessa etapa que ocorrerá a identificação da polaridade do texto, que é o principal objetivo da AS. </a:t>
            </a:r>
            <a:endParaRPr lang="pt-BR" dirty="0" smtClean="0"/>
          </a:p>
          <a:p>
            <a:pPr lvl="1" eaLnBrk="1" hangingPunct="1"/>
            <a:endParaRPr lang="pt-BR" dirty="0" smtClean="0"/>
          </a:p>
          <a:p>
            <a:pPr eaLnBrk="1" hangingPunct="1"/>
            <a:r>
              <a:rPr lang="pt-BR" dirty="0" smtClean="0"/>
              <a:t>Níveis de classificação</a:t>
            </a:r>
          </a:p>
          <a:p>
            <a:pPr lvl="1" eaLnBrk="1" hangingPunct="1"/>
            <a:r>
              <a:rPr lang="pt-BR" dirty="0" smtClean="0"/>
              <a:t>No nível de documento</a:t>
            </a:r>
          </a:p>
          <a:p>
            <a:pPr lvl="1" eaLnBrk="1" hangingPunct="1"/>
            <a:r>
              <a:rPr lang="pt-BR" dirty="0" smtClean="0"/>
              <a:t>No nível de sentença</a:t>
            </a:r>
          </a:p>
          <a:p>
            <a:pPr lvl="1" eaLnBrk="1" hangingPunct="1"/>
            <a:r>
              <a:rPr lang="pt-BR" dirty="0" smtClean="0">
                <a:solidFill>
                  <a:srgbClr val="C00000"/>
                </a:solidFill>
              </a:rPr>
              <a:t>No nível de aspecto</a:t>
            </a:r>
          </a:p>
          <a:p>
            <a:pPr lvl="2" eaLnBrk="1" hangingPunct="1"/>
            <a:r>
              <a:rPr lang="pt-BR" dirty="0" smtClean="0"/>
              <a:t>Classificação mais refinada</a:t>
            </a:r>
          </a:p>
          <a:p>
            <a:pPr lvl="2" eaLnBrk="1" hangingPunct="1"/>
            <a:r>
              <a:rPr lang="pt-BR" dirty="0" smtClean="0"/>
              <a:t>Trata informação mais detalhada</a:t>
            </a:r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 smtClean="0"/>
          </a:p>
          <a:p>
            <a:pPr lvl="1" eaLnBrk="1" hangingPunct="1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948792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pic>
        <p:nvPicPr>
          <p:cNvPr id="6" name="Picture 5" descr="opinion-polls--1234804756093870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0" y="1805218"/>
            <a:ext cx="5882922" cy="4308619"/>
          </a:xfrm>
          <a:prstGeom prst="rect">
            <a:avLst/>
          </a:prstGeom>
        </p:spPr>
      </p:pic>
      <p:pic>
        <p:nvPicPr>
          <p:cNvPr id="7" name="Picture 6" descr="thumbs_up_down_article_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310">
            <a:off x="1529656" y="2097788"/>
            <a:ext cx="5689600" cy="378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futuroso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470">
            <a:off x="1771235" y="1789853"/>
            <a:ext cx="5120008" cy="4681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623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AS Baseada </a:t>
            </a:r>
            <a:r>
              <a:rPr lang="pt-BR" dirty="0" smtClean="0"/>
              <a:t>em Orientação Semântica </a:t>
            </a:r>
            <a:br>
              <a:rPr lang="pt-BR" dirty="0" smtClean="0"/>
            </a:br>
            <a:r>
              <a:rPr lang="pt-BR" sz="3600" dirty="0" smtClean="0"/>
              <a:t>Classificação de Sentimentos</a:t>
            </a:r>
            <a:endParaRPr lang="pt-BR" dirty="0">
              <a:ea typeface="+mj-ea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eaLnBrk="1" hangingPunct="1"/>
            <a:r>
              <a:rPr lang="pt-BR" dirty="0" smtClean="0"/>
              <a:t>Etapas:</a:t>
            </a:r>
          </a:p>
          <a:p>
            <a:pPr lvl="1" eaLnBrk="1" hangingPunct="1"/>
            <a:r>
              <a:rPr lang="pt-BR" dirty="0" smtClean="0"/>
              <a:t>Classifica os termos;</a:t>
            </a:r>
          </a:p>
          <a:p>
            <a:pPr lvl="1"/>
            <a:r>
              <a:rPr lang="pt-BR" dirty="0" smtClean="0"/>
              <a:t>Tratar Clausulas Negativas;</a:t>
            </a:r>
          </a:p>
          <a:p>
            <a:pPr lvl="1"/>
            <a:r>
              <a:rPr lang="pt-BR" dirty="0" smtClean="0"/>
              <a:t>Tratar Clausulas Adversativas;</a:t>
            </a:r>
          </a:p>
          <a:p>
            <a:pPr lvl="1"/>
            <a:r>
              <a:rPr lang="pt-BR" dirty="0" smtClean="0"/>
              <a:t>Tratar Sentenças Condicionais </a:t>
            </a:r>
            <a:r>
              <a:rPr lang="pt-BR" dirty="0"/>
              <a:t>[LIU, 2009</a:t>
            </a:r>
            <a:r>
              <a:rPr lang="pt-BR" dirty="0" smtClean="0"/>
              <a:t>];</a:t>
            </a:r>
          </a:p>
          <a:p>
            <a:pPr lvl="1"/>
            <a:r>
              <a:rPr lang="pt-BR" dirty="0" smtClean="0"/>
              <a:t>Detectar Ironias </a:t>
            </a:r>
            <a:r>
              <a:rPr lang="pt-BR" dirty="0"/>
              <a:t>[CARVALHO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/>
              <a:t>al., 2009</a:t>
            </a:r>
            <a:r>
              <a:rPr lang="pt-BR" dirty="0" smtClean="0"/>
              <a:t>].</a:t>
            </a:r>
          </a:p>
          <a:p>
            <a:pPr lvl="1"/>
            <a:endParaRPr lang="pt-BR" dirty="0"/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 smtClean="0"/>
          </a:p>
          <a:p>
            <a:pPr lvl="1" eaLnBrk="1" hangingPunct="1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61506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AS Baseada </a:t>
            </a:r>
            <a:r>
              <a:rPr lang="pt-BR" dirty="0" smtClean="0"/>
              <a:t>em Orientação Semântica </a:t>
            </a:r>
            <a:br>
              <a:rPr lang="pt-BR" dirty="0" smtClean="0"/>
            </a:br>
            <a:r>
              <a:rPr lang="pt-BR" sz="3600" dirty="0" smtClean="0"/>
              <a:t>Classificação de Sentimentos</a:t>
            </a:r>
            <a:endParaRPr lang="pt-BR" dirty="0">
              <a:ea typeface="+mj-ea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pt-BR" dirty="0" smtClean="0"/>
              <a:t>Exemplos:</a:t>
            </a:r>
          </a:p>
          <a:p>
            <a:pPr lvl="1"/>
            <a:r>
              <a:rPr lang="pt-BR" sz="2000" i="1" dirty="0" smtClean="0"/>
              <a:t>A </a:t>
            </a:r>
            <a:r>
              <a:rPr lang="pt-BR" sz="2000" i="1" dirty="0"/>
              <a:t>comida do Boi Preto é </a:t>
            </a:r>
            <a:r>
              <a:rPr lang="pt-BR" sz="2000" i="1" dirty="0" smtClean="0"/>
              <a:t>maravilhosa, e </a:t>
            </a:r>
            <a:r>
              <a:rPr lang="pt-BR" sz="2000" i="1" dirty="0"/>
              <a:t>a sobremesa servida no Boi Preto não é </a:t>
            </a:r>
            <a:r>
              <a:rPr lang="pt-BR" sz="2000" i="1" dirty="0" smtClean="0"/>
              <a:t>cara. </a:t>
            </a:r>
            <a:r>
              <a:rPr lang="pt-BR" sz="2000" i="1" dirty="0"/>
              <a:t>O sushi no </a:t>
            </a:r>
            <a:r>
              <a:rPr lang="pt-BR" sz="2000" i="1" dirty="0" err="1"/>
              <a:t>Spettus</a:t>
            </a:r>
            <a:r>
              <a:rPr lang="pt-BR" sz="2000" i="1" dirty="0"/>
              <a:t> é muito </a:t>
            </a:r>
            <a:r>
              <a:rPr lang="pt-BR" sz="2000" i="1" dirty="0" smtClean="0"/>
              <a:t>bom, </a:t>
            </a:r>
            <a:r>
              <a:rPr lang="pt-BR" sz="2000" i="1" dirty="0"/>
              <a:t>mas dizer que o camarão é bom </a:t>
            </a:r>
            <a:r>
              <a:rPr lang="pt-BR" sz="2000" i="1" dirty="0" smtClean="0"/>
              <a:t>é </a:t>
            </a:r>
            <a:r>
              <a:rPr lang="pt-BR" sz="2000" i="1" dirty="0"/>
              <a:t>piada</a:t>
            </a:r>
            <a:r>
              <a:rPr lang="pt-BR" sz="2000" i="1" dirty="0" smtClean="0"/>
              <a:t>.”</a:t>
            </a:r>
          </a:p>
          <a:p>
            <a:pPr lvl="1"/>
            <a:r>
              <a:rPr lang="pt-BR" sz="2000" i="1" dirty="0"/>
              <a:t>A comida do Boi Preto é maravilhosa </a:t>
            </a:r>
            <a:r>
              <a:rPr lang="pt-BR" sz="2000" b="1" i="1" dirty="0"/>
              <a:t>[+1]</a:t>
            </a:r>
            <a:r>
              <a:rPr lang="pt-BR" sz="2000" i="1" dirty="0"/>
              <a:t>, e a sobremesa servida no Boi Preto não é cara </a:t>
            </a:r>
            <a:r>
              <a:rPr lang="pt-BR" sz="2000" b="1" i="1" dirty="0"/>
              <a:t>[-1]</a:t>
            </a:r>
            <a:r>
              <a:rPr lang="pt-BR" sz="2000" i="1" dirty="0"/>
              <a:t>. O sushi no </a:t>
            </a:r>
            <a:r>
              <a:rPr lang="pt-BR" sz="2000" i="1" dirty="0" err="1"/>
              <a:t>Spettus</a:t>
            </a:r>
            <a:r>
              <a:rPr lang="pt-BR" sz="2000" i="1" dirty="0"/>
              <a:t> é muito bom </a:t>
            </a:r>
            <a:r>
              <a:rPr lang="pt-BR" sz="2000" b="1" i="1" dirty="0"/>
              <a:t>[+1]</a:t>
            </a:r>
            <a:r>
              <a:rPr lang="pt-BR" sz="2000" i="1" dirty="0"/>
              <a:t>, mas dizer que o camarão é bom </a:t>
            </a:r>
            <a:r>
              <a:rPr lang="pt-BR" sz="2000" b="1" i="1" dirty="0"/>
              <a:t>[+1] </a:t>
            </a:r>
            <a:r>
              <a:rPr lang="pt-BR" sz="2000" i="1" dirty="0"/>
              <a:t>é piada</a:t>
            </a:r>
            <a:r>
              <a:rPr lang="pt-BR" sz="2000" i="1" dirty="0" smtClean="0"/>
              <a:t>.”</a:t>
            </a:r>
          </a:p>
          <a:p>
            <a:pPr lvl="1"/>
            <a:r>
              <a:rPr lang="pt-BR" sz="2000" i="1" dirty="0" smtClean="0"/>
              <a:t>A </a:t>
            </a:r>
            <a:r>
              <a:rPr lang="pt-BR" sz="2000" i="1" dirty="0"/>
              <a:t>comida do Boi “Preto é maravilhosa </a:t>
            </a:r>
            <a:r>
              <a:rPr lang="pt-BR" sz="2000" b="1" i="1" dirty="0"/>
              <a:t>[+1]</a:t>
            </a:r>
            <a:r>
              <a:rPr lang="pt-BR" sz="2000" i="1" dirty="0"/>
              <a:t>, e a sobremesa servida no Boi Preto não é cara </a:t>
            </a:r>
            <a:r>
              <a:rPr lang="pt-BR" sz="2000" b="1" i="1" dirty="0"/>
              <a:t>[+1]”</a:t>
            </a:r>
            <a:r>
              <a:rPr lang="pt-BR" sz="2000" i="1" dirty="0"/>
              <a:t>. </a:t>
            </a:r>
            <a:endParaRPr lang="pt-BR" sz="2000" i="1" dirty="0" smtClean="0"/>
          </a:p>
          <a:p>
            <a:pPr lvl="1"/>
            <a:r>
              <a:rPr lang="pt-BR" sz="2000" i="1" dirty="0" smtClean="0"/>
              <a:t>“</a:t>
            </a:r>
            <a:r>
              <a:rPr lang="pt-BR" sz="2000" i="1" dirty="0"/>
              <a:t>O sushi no </a:t>
            </a:r>
            <a:r>
              <a:rPr lang="pt-BR" sz="2000" i="1" dirty="0" err="1"/>
              <a:t>Spettus</a:t>
            </a:r>
            <a:r>
              <a:rPr lang="pt-BR" sz="2000" i="1" dirty="0"/>
              <a:t> é muito bom </a:t>
            </a:r>
            <a:r>
              <a:rPr lang="pt-BR" sz="2000" b="1" i="1" dirty="0"/>
              <a:t>[+1]</a:t>
            </a:r>
            <a:r>
              <a:rPr lang="pt-BR" sz="2000" i="1" dirty="0"/>
              <a:t>, mas dizer que o camarão é bom </a:t>
            </a:r>
            <a:r>
              <a:rPr lang="pt-BR" sz="2000" b="1" i="1" dirty="0"/>
              <a:t>[-1] </a:t>
            </a:r>
            <a:r>
              <a:rPr lang="pt-BR" sz="2000" i="1" dirty="0"/>
              <a:t>é piada. </a:t>
            </a:r>
            <a:endParaRPr lang="pt-BR" sz="2000" dirty="0"/>
          </a:p>
          <a:p>
            <a:pPr lvl="1"/>
            <a:endParaRPr lang="pt-BR" dirty="0"/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 smtClean="0"/>
          </a:p>
          <a:p>
            <a:pPr lvl="1" eaLnBrk="1" hangingPunct="1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77555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AS Baseada </a:t>
            </a:r>
            <a:r>
              <a:rPr lang="pt-BR" dirty="0" smtClean="0"/>
              <a:t>em Orientação Semântica </a:t>
            </a:r>
            <a:br>
              <a:rPr lang="pt-BR" dirty="0" smtClean="0"/>
            </a:br>
            <a:r>
              <a:rPr lang="pt-BR" sz="3600" dirty="0" smtClean="0"/>
              <a:t>Visualização e Sumarização</a:t>
            </a:r>
            <a:endParaRPr lang="pt-BR" dirty="0">
              <a:ea typeface="+mj-ea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lvl="1" eaLnBrk="1" hangingPunct="1"/>
            <a:endParaRPr lang="pt-BR" dirty="0" smtClean="0"/>
          </a:p>
          <a:p>
            <a:pPr lvl="1" eaLnBrk="1" hangingPunct="1"/>
            <a:endParaRPr lang="pt-BR" dirty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 smtClean="0"/>
          </a:p>
          <a:p>
            <a:pPr lvl="1" eaLnBrk="1" hangingPunct="1"/>
            <a:endParaRPr lang="pt-BR" dirty="0" smtClean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268760"/>
            <a:ext cx="8229600" cy="4637112"/>
          </a:xfrm>
        </p:spPr>
        <p:txBody>
          <a:bodyPr/>
          <a:lstStyle/>
          <a:p>
            <a:pPr eaLnBrk="1" hangingPunct="1"/>
            <a:r>
              <a:rPr lang="pt-BR" sz="2400" dirty="0" smtClean="0"/>
              <a:t>É </a:t>
            </a:r>
            <a:r>
              <a:rPr lang="pt-BR" sz="2400" dirty="0"/>
              <a:t>responsável por agregar e representar os resultados da AS </a:t>
            </a:r>
            <a:endParaRPr lang="pt-BR" sz="2400" dirty="0" smtClean="0"/>
          </a:p>
          <a:p>
            <a:pPr eaLnBrk="1" hangingPunct="1"/>
            <a:r>
              <a:rPr lang="pt-BR" sz="2400" dirty="0" smtClean="0"/>
              <a:t>Tipos [</a:t>
            </a:r>
            <a:r>
              <a:rPr lang="pt-BR" sz="2400" dirty="0"/>
              <a:t>PANG &amp; LEE, 2008</a:t>
            </a:r>
            <a:r>
              <a:rPr lang="pt-BR" sz="2400" dirty="0" smtClean="0"/>
              <a:t>]:</a:t>
            </a:r>
          </a:p>
          <a:p>
            <a:pPr lvl="1" eaLnBrk="1" hangingPunct="1"/>
            <a:r>
              <a:rPr lang="pt-BR" sz="2000" dirty="0"/>
              <a:t>Sumarização de Documentos </a:t>
            </a:r>
            <a:r>
              <a:rPr lang="pt-BR" sz="2000" dirty="0" smtClean="0"/>
              <a:t>Simples</a:t>
            </a:r>
          </a:p>
          <a:p>
            <a:pPr lvl="1" eaLnBrk="1" hangingPunct="1"/>
            <a:r>
              <a:rPr lang="pt-BR" sz="2000" dirty="0" smtClean="0"/>
              <a:t>Sumarização </a:t>
            </a:r>
            <a:r>
              <a:rPr lang="pt-BR" sz="2000" dirty="0"/>
              <a:t>de </a:t>
            </a:r>
            <a:r>
              <a:rPr lang="pt-BR" sz="2000" dirty="0" err="1"/>
              <a:t>Multi-Documentos</a:t>
            </a:r>
            <a:endParaRPr lang="pt-BR" sz="2000" dirty="0"/>
          </a:p>
          <a:p>
            <a:pPr lvl="1"/>
            <a:endParaRPr lang="pt-BR" sz="2000" dirty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/>
          </a:p>
          <a:p>
            <a:pPr marL="0" indent="0" eaLnBrk="1" hangingPunct="1">
              <a:buNone/>
            </a:pPr>
            <a:endParaRPr lang="pt-BR" sz="2400" dirty="0" smtClean="0"/>
          </a:p>
          <a:p>
            <a:pPr marL="0" indent="0" eaLnBrk="1" hangingPunct="1">
              <a:buNone/>
            </a:pPr>
            <a:endParaRPr lang="pt-BR" sz="2400" dirty="0"/>
          </a:p>
          <a:p>
            <a:pPr marL="0" indent="0" eaLnBrk="1" hangingPunct="1">
              <a:buNone/>
            </a:pPr>
            <a:endParaRPr lang="pt-BR" sz="2400" dirty="0" smtClean="0"/>
          </a:p>
          <a:p>
            <a:pPr marL="0" indent="0" eaLnBrk="1" hangingPunct="1">
              <a:buNone/>
            </a:pPr>
            <a:endParaRPr lang="pt-BR" sz="2400" dirty="0" smtClean="0"/>
          </a:p>
          <a:p>
            <a:pPr marL="0" indent="0" eaLnBrk="1" hangingPunct="1">
              <a:buNone/>
            </a:pPr>
            <a:endParaRPr lang="pt-BR" sz="2400" dirty="0" smtClean="0"/>
          </a:p>
          <a:p>
            <a:pPr lvl="1" eaLnBrk="1" hangingPunct="1"/>
            <a:endParaRPr lang="pt-BR" sz="2000" dirty="0" smtClean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924944"/>
            <a:ext cx="4536504" cy="324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539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470025"/>
          </a:xfrm>
        </p:spPr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Baseada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Aprendizagem</a:t>
            </a:r>
            <a:r>
              <a:rPr lang="en-US" dirty="0" smtClean="0"/>
              <a:t> de </a:t>
            </a:r>
            <a:r>
              <a:rPr lang="en-US" dirty="0" err="1" smtClean="0"/>
              <a:t>Máquina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Baseada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Aprendizagem</a:t>
            </a:r>
            <a:r>
              <a:rPr lang="en-US" sz="4000" dirty="0" smtClean="0"/>
              <a:t> de </a:t>
            </a:r>
            <a:r>
              <a:rPr lang="en-US" sz="4000" dirty="0" err="1" smtClean="0"/>
              <a:t>Máquina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Etapas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Pré-processamento de dados</a:t>
            </a:r>
          </a:p>
          <a:p>
            <a:r>
              <a:rPr lang="pt-BR" sz="2800" dirty="0" smtClean="0"/>
              <a:t>Extração de Características</a:t>
            </a:r>
          </a:p>
          <a:p>
            <a:pPr lvl="1"/>
            <a:r>
              <a:rPr lang="pt-BR" sz="2400" dirty="0" smtClean="0"/>
              <a:t>Sintáticas (</a:t>
            </a:r>
            <a:r>
              <a:rPr lang="pt-BR" sz="2400" dirty="0" err="1" smtClean="0"/>
              <a:t>N-Grams</a:t>
            </a:r>
            <a:r>
              <a:rPr lang="pt-BR" sz="2400" dirty="0" smtClean="0"/>
              <a:t>, POS </a:t>
            </a:r>
            <a:r>
              <a:rPr lang="pt-BR" sz="2400" dirty="0" err="1" smtClean="0"/>
              <a:t>N-Grams</a:t>
            </a:r>
            <a:r>
              <a:rPr lang="pt-BR" sz="2400" dirty="0" smtClean="0"/>
              <a:t>)</a:t>
            </a:r>
          </a:p>
          <a:p>
            <a:pPr lvl="1"/>
            <a:r>
              <a:rPr lang="pt-BR" sz="2400" dirty="0" smtClean="0"/>
              <a:t>Grande  quantidade de características (&gt;100.000)</a:t>
            </a:r>
          </a:p>
          <a:p>
            <a:pPr lvl="1"/>
            <a:r>
              <a:rPr lang="pt-BR" sz="2400" dirty="0" smtClean="0"/>
              <a:t>Difícil interpretação dos dados</a:t>
            </a:r>
          </a:p>
          <a:p>
            <a:r>
              <a:rPr lang="pt-BR" sz="2800" dirty="0" smtClean="0"/>
              <a:t>Seleção de Características (Seleção de atributos)</a:t>
            </a:r>
          </a:p>
          <a:p>
            <a:pPr lvl="1"/>
            <a:r>
              <a:rPr lang="pt-BR" sz="2400" dirty="0" smtClean="0"/>
              <a:t>Melhor compreensão dos dados</a:t>
            </a:r>
          </a:p>
          <a:p>
            <a:pPr lvl="1"/>
            <a:r>
              <a:rPr lang="pt-BR" sz="2400" dirty="0" smtClean="0"/>
              <a:t>Menor tempo de treino e classificação</a:t>
            </a:r>
          </a:p>
          <a:p>
            <a:r>
              <a:rPr lang="pt-BR" sz="2800" dirty="0" smtClean="0"/>
              <a:t>Classificação</a:t>
            </a:r>
          </a:p>
          <a:p>
            <a:pPr lvl="1"/>
            <a:r>
              <a:rPr lang="pt-BR" sz="2400" dirty="0" smtClean="0"/>
              <a:t>SVM</a:t>
            </a:r>
          </a:p>
          <a:p>
            <a:pPr lvl="1"/>
            <a:r>
              <a:rPr lang="pt-BR" sz="2400" dirty="0" smtClean="0"/>
              <a:t>Classificador Bayesiano</a:t>
            </a:r>
          </a:p>
          <a:p>
            <a:pPr lvl="1"/>
            <a:r>
              <a:rPr lang="pt-BR" sz="2400" dirty="0" smtClean="0"/>
              <a:t>Combinações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615967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Baseada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Aprendizagem</a:t>
            </a:r>
            <a:r>
              <a:rPr lang="en-US" sz="4000" dirty="0" smtClean="0"/>
              <a:t> de </a:t>
            </a:r>
            <a:r>
              <a:rPr lang="en-US" sz="4000" dirty="0" err="1" smtClean="0"/>
              <a:t>Máquina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3600" dirty="0" smtClean="0"/>
              <a:t>Pré-processamento de dados</a:t>
            </a:r>
            <a:endParaRPr 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Dados rotulado manualmente</a:t>
            </a:r>
          </a:p>
          <a:p>
            <a:pPr lvl="1"/>
            <a:r>
              <a:rPr lang="pt-BR" sz="2400" dirty="0" smtClean="0"/>
              <a:t>Muito trabalhoso </a:t>
            </a:r>
          </a:p>
          <a:p>
            <a:pPr lvl="1"/>
            <a:r>
              <a:rPr lang="pt-BR" sz="2400" dirty="0" smtClean="0"/>
              <a:t>Geralmente “enviesado”</a:t>
            </a:r>
          </a:p>
          <a:p>
            <a:pPr lvl="2"/>
            <a:r>
              <a:rPr lang="pt-BR" sz="2000" dirty="0" smtClean="0"/>
              <a:t>Dependente da área de atuação.</a:t>
            </a:r>
          </a:p>
          <a:p>
            <a:pPr lvl="3"/>
            <a:r>
              <a:rPr lang="pt-BR" sz="1600" dirty="0" smtClean="0"/>
              <a:t>E.g.: Dilma vence as eleições. (PT vs. PMDB)</a:t>
            </a:r>
          </a:p>
          <a:p>
            <a:r>
              <a:rPr lang="pt-BR" sz="2800" dirty="0" smtClean="0"/>
              <a:t>Pré-processamento</a:t>
            </a:r>
          </a:p>
          <a:p>
            <a:pPr lvl="1"/>
            <a:r>
              <a:rPr lang="pt-BR" sz="2400" dirty="0" smtClean="0"/>
              <a:t>Remoção de repetições (</a:t>
            </a:r>
            <a:r>
              <a:rPr lang="pt-BR" sz="2400" dirty="0" err="1" smtClean="0"/>
              <a:t>goooooooooooooool</a:t>
            </a:r>
            <a:r>
              <a:rPr lang="pt-BR" sz="2400" dirty="0" smtClean="0"/>
              <a:t> = gol)</a:t>
            </a:r>
          </a:p>
          <a:p>
            <a:pPr lvl="1"/>
            <a:r>
              <a:rPr lang="pt-BR" sz="2400" dirty="0" smtClean="0"/>
              <a:t>Troca de risadas por algum </a:t>
            </a:r>
            <a:r>
              <a:rPr lang="pt-BR" sz="2400" dirty="0" err="1" smtClean="0"/>
              <a:t>token</a:t>
            </a:r>
            <a:r>
              <a:rPr lang="pt-BR" sz="2400" dirty="0" smtClean="0"/>
              <a:t> (e.g: LAUGH)</a:t>
            </a:r>
          </a:p>
          <a:p>
            <a:pPr lvl="1"/>
            <a:r>
              <a:rPr lang="pt-BR" sz="2400" dirty="0" smtClean="0"/>
              <a:t>Troca de </a:t>
            </a:r>
            <a:r>
              <a:rPr lang="pt-BR" sz="2400" i="1" dirty="0" err="1" smtClean="0"/>
              <a:t>Smiles</a:t>
            </a:r>
            <a:r>
              <a:rPr lang="pt-BR" sz="2400" dirty="0" smtClean="0"/>
              <a:t> por algum </a:t>
            </a:r>
            <a:r>
              <a:rPr lang="pt-BR" sz="2400" dirty="0" err="1" smtClean="0"/>
              <a:t>token</a:t>
            </a:r>
            <a:r>
              <a:rPr lang="pt-BR" sz="2400" dirty="0" smtClean="0"/>
              <a:t> (</a:t>
            </a:r>
            <a:r>
              <a:rPr lang="pt-BR" sz="2400" dirty="0" smtClean="0">
                <a:solidFill>
                  <a:srgbClr val="FF0000"/>
                </a:solidFill>
              </a:rPr>
              <a:t>=D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FF0000"/>
                </a:solidFill>
              </a:rPr>
              <a:t>:D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FF0000"/>
                </a:solidFill>
              </a:rPr>
              <a:t>;D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FF0000"/>
                </a:solidFill>
              </a:rPr>
              <a:t>=)</a:t>
            </a:r>
            <a:r>
              <a:rPr lang="pt-BR" sz="2400" dirty="0" smtClean="0"/>
              <a:t>)</a:t>
            </a:r>
          </a:p>
          <a:p>
            <a:pPr lvl="1"/>
            <a:r>
              <a:rPr lang="pt-BR" sz="2400" dirty="0" smtClean="0"/>
              <a:t>Etc.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8456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Baseada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Aprendizagem</a:t>
            </a:r>
            <a:r>
              <a:rPr lang="en-US" sz="4000" dirty="0" smtClean="0"/>
              <a:t> de </a:t>
            </a:r>
            <a:r>
              <a:rPr lang="en-US" sz="4000" dirty="0" err="1" smtClean="0"/>
              <a:t>Máquina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Extração</a:t>
            </a:r>
            <a:r>
              <a:rPr lang="en-US" sz="3600" dirty="0" smtClean="0"/>
              <a:t> de </a:t>
            </a:r>
            <a:r>
              <a:rPr lang="en-US" sz="3600" dirty="0" err="1" smtClean="0"/>
              <a:t>Características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Características Sintáticas</a:t>
            </a:r>
          </a:p>
          <a:p>
            <a:pPr lvl="1"/>
            <a:r>
              <a:rPr lang="pt-BR" sz="2400" dirty="0" err="1" smtClean="0"/>
              <a:t>N-Grams</a:t>
            </a:r>
            <a:r>
              <a:rPr lang="pt-BR" sz="2400" dirty="0" smtClean="0"/>
              <a:t> de caracteres</a:t>
            </a:r>
          </a:p>
          <a:p>
            <a:pPr lvl="1"/>
            <a:r>
              <a:rPr lang="pt-BR" sz="2400" dirty="0" err="1" smtClean="0"/>
              <a:t>N-Grams</a:t>
            </a:r>
            <a:r>
              <a:rPr lang="pt-BR" sz="2400" dirty="0" smtClean="0"/>
              <a:t> de palavras</a:t>
            </a:r>
          </a:p>
          <a:p>
            <a:pPr lvl="1"/>
            <a:r>
              <a:rPr lang="pt-BR" sz="2400" dirty="0" err="1" smtClean="0"/>
              <a:t>N-Grams</a:t>
            </a:r>
            <a:r>
              <a:rPr lang="pt-BR" sz="2400" dirty="0" smtClean="0"/>
              <a:t> de radicais de palavras</a:t>
            </a:r>
          </a:p>
          <a:p>
            <a:pPr lvl="1"/>
            <a:r>
              <a:rPr lang="pt-BR" sz="2400" dirty="0" smtClean="0"/>
              <a:t>POS </a:t>
            </a:r>
            <a:r>
              <a:rPr lang="pt-BR" sz="2400" dirty="0" err="1" smtClean="0"/>
              <a:t>N-Grams</a:t>
            </a:r>
            <a:endParaRPr lang="pt-BR" sz="2400" dirty="0" smtClean="0"/>
          </a:p>
          <a:p>
            <a:pPr lvl="1"/>
            <a:r>
              <a:rPr lang="pt-BR" sz="2400" dirty="0" smtClean="0"/>
              <a:t>Riqueza de Vocabulário</a:t>
            </a:r>
          </a:p>
          <a:p>
            <a:pPr lvl="1"/>
            <a:r>
              <a:rPr lang="pt-BR" sz="2400" dirty="0" smtClean="0"/>
              <a:t>Ocorrência de palavras funcionais</a:t>
            </a:r>
          </a:p>
          <a:p>
            <a:pPr lvl="1"/>
            <a:r>
              <a:rPr lang="pt-BR" sz="2400" dirty="0" smtClean="0"/>
              <a:t>Etc.</a:t>
            </a:r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076056" y="1764684"/>
            <a:ext cx="2736304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 dia está muito lindo.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76056" y="2236802"/>
            <a:ext cx="3888432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O, di, ia, </a:t>
            </a:r>
            <a:r>
              <a:rPr lang="pt-BR" sz="2000" dirty="0" err="1" smtClean="0"/>
              <a:t>es</a:t>
            </a:r>
            <a:r>
              <a:rPr lang="pt-BR" sz="2000" dirty="0" smtClean="0"/>
              <a:t>, </a:t>
            </a:r>
            <a:r>
              <a:rPr lang="pt-BR" sz="2000" dirty="0" err="1" smtClean="0"/>
              <a:t>st</a:t>
            </a:r>
            <a:r>
              <a:rPr lang="pt-BR" sz="2000" dirty="0" smtClean="0"/>
              <a:t>, tá, </a:t>
            </a:r>
            <a:r>
              <a:rPr lang="pt-BR" sz="2000" dirty="0" err="1" smtClean="0"/>
              <a:t>est</a:t>
            </a:r>
            <a:r>
              <a:rPr lang="pt-BR" sz="2000" dirty="0" smtClean="0"/>
              <a:t>, </a:t>
            </a:r>
            <a:r>
              <a:rPr lang="pt-BR" sz="2000" dirty="0" err="1" smtClean="0"/>
              <a:t>stá</a:t>
            </a:r>
            <a:r>
              <a:rPr lang="pt-BR" sz="2000" dirty="0" smtClean="0"/>
              <a:t>, ...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76056" y="2700788"/>
            <a:ext cx="3888432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 dia, dia está, está muito, ...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68144" y="3159258"/>
            <a:ext cx="3096344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..., </a:t>
            </a:r>
            <a:r>
              <a:rPr lang="pt-BR" sz="2000" dirty="0" err="1" smtClean="0"/>
              <a:t>est</a:t>
            </a:r>
            <a:r>
              <a:rPr lang="pt-BR" sz="2000" dirty="0" smtClean="0"/>
              <a:t>, </a:t>
            </a:r>
            <a:r>
              <a:rPr lang="pt-BR" sz="2000" dirty="0" err="1" smtClean="0"/>
              <a:t>lind</a:t>
            </a:r>
            <a:r>
              <a:rPr lang="pt-BR" sz="2000" dirty="0" smtClean="0"/>
              <a:t>, ...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76056" y="3604954"/>
            <a:ext cx="3888432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art</a:t>
            </a:r>
            <a:r>
              <a:rPr lang="pt-BR" sz="2000" dirty="0" smtClean="0"/>
              <a:t>, </a:t>
            </a:r>
            <a:r>
              <a:rPr lang="pt-BR" sz="2000" dirty="0" err="1" smtClean="0"/>
              <a:t>subs</a:t>
            </a:r>
            <a:r>
              <a:rPr lang="pt-BR" sz="2000" dirty="0" smtClean="0"/>
              <a:t>, </a:t>
            </a:r>
            <a:r>
              <a:rPr lang="pt-BR" sz="2000" dirty="0" err="1" smtClean="0"/>
              <a:t>verb</a:t>
            </a:r>
            <a:r>
              <a:rPr lang="pt-BR" sz="2000" dirty="0" smtClean="0"/>
              <a:t>, </a:t>
            </a:r>
            <a:r>
              <a:rPr lang="pt-BR" sz="2000" dirty="0" err="1" smtClean="0"/>
              <a:t>adve</a:t>
            </a:r>
            <a:r>
              <a:rPr lang="pt-BR" sz="2000" dirty="0" smtClean="0"/>
              <a:t>, </a:t>
            </a:r>
            <a:r>
              <a:rPr lang="pt-BR" sz="2000" dirty="0" err="1" smtClean="0"/>
              <a:t>adje</a:t>
            </a:r>
            <a:r>
              <a:rPr lang="pt-BR" sz="2000" dirty="0" smtClean="0"/>
              <a:t>, </a:t>
            </a:r>
            <a:r>
              <a:rPr lang="pt-BR" sz="2000" dirty="0" err="1" smtClean="0"/>
              <a:t>pont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964250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Baseada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Aprendizagem</a:t>
            </a:r>
            <a:r>
              <a:rPr lang="en-US" sz="4000" dirty="0" smtClean="0"/>
              <a:t> de </a:t>
            </a:r>
            <a:r>
              <a:rPr lang="en-US" sz="4000" dirty="0" err="1" smtClean="0"/>
              <a:t>Máquina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3600" dirty="0" smtClean="0"/>
              <a:t>Seleção de Características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Escolha das características mais relevantes</a:t>
            </a:r>
          </a:p>
          <a:p>
            <a:r>
              <a:rPr lang="pt-BR" dirty="0" smtClean="0"/>
              <a:t>Dezenas ou centenas de milhares de características</a:t>
            </a:r>
          </a:p>
          <a:p>
            <a:r>
              <a:rPr lang="pt-BR" dirty="0" smtClean="0"/>
              <a:t>Objetivos</a:t>
            </a:r>
          </a:p>
          <a:p>
            <a:pPr lvl="1"/>
            <a:r>
              <a:rPr lang="pt-BR" dirty="0" smtClean="0"/>
              <a:t>Melhorar performance</a:t>
            </a:r>
          </a:p>
          <a:p>
            <a:pPr lvl="1"/>
            <a:r>
              <a:rPr lang="pt-BR" dirty="0" smtClean="0"/>
              <a:t>Prover um processamento mais rápido do classificador</a:t>
            </a:r>
          </a:p>
          <a:p>
            <a:pPr lvl="1"/>
            <a:r>
              <a:rPr lang="pt-BR" dirty="0" smtClean="0"/>
              <a:t>Fornecer um melhor entendimento dos dados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4" name="Picture 3" descr="istock_presenter_ch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25" y="1663700"/>
            <a:ext cx="6949537" cy="4829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fast_slow.jpg-1024x52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3929"/>
            <a:ext cx="8117262" cy="4129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objetivo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" y="2456601"/>
            <a:ext cx="8892840" cy="31347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73887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Baseada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Aprendizagem</a:t>
            </a:r>
            <a:r>
              <a:rPr lang="en-US" sz="4000" dirty="0" smtClean="0"/>
              <a:t> de </a:t>
            </a:r>
            <a:r>
              <a:rPr lang="en-US" sz="4000" dirty="0" err="1" smtClean="0"/>
              <a:t>Máquina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Classifcação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Support</a:t>
            </a:r>
            <a:r>
              <a:rPr lang="pt-BR" sz="2800" dirty="0" smtClean="0"/>
              <a:t> </a:t>
            </a:r>
            <a:r>
              <a:rPr lang="pt-BR" sz="2800" dirty="0" err="1" smtClean="0"/>
              <a:t>Vector</a:t>
            </a:r>
            <a:r>
              <a:rPr lang="pt-BR" sz="2800" dirty="0" smtClean="0"/>
              <a:t> Machine</a:t>
            </a:r>
          </a:p>
          <a:p>
            <a:pPr lvl="1"/>
            <a:r>
              <a:rPr lang="pt-BR" sz="2400" dirty="0" smtClean="0"/>
              <a:t>Aproximação de </a:t>
            </a:r>
          </a:p>
          <a:p>
            <a:pPr lvl="1"/>
            <a:r>
              <a:rPr lang="pt-BR" sz="2400" dirty="0" smtClean="0"/>
              <a:t>Função </a:t>
            </a:r>
            <a:r>
              <a:rPr lang="pt-BR" sz="2400" dirty="0" err="1" smtClean="0"/>
              <a:t>Kernel</a:t>
            </a:r>
            <a:endParaRPr lang="pt-BR" sz="2400" dirty="0" smtClean="0"/>
          </a:p>
          <a:p>
            <a:pPr lvl="1"/>
            <a:r>
              <a:rPr lang="pt-BR" sz="2400" dirty="0" err="1" smtClean="0"/>
              <a:t>Caracterísiticas</a:t>
            </a:r>
            <a:endParaRPr lang="pt-BR" sz="2400" dirty="0" smtClean="0"/>
          </a:p>
          <a:p>
            <a:pPr lvl="2"/>
            <a:r>
              <a:rPr lang="pt-BR" sz="2000" dirty="0" smtClean="0"/>
              <a:t>Binário (2 classes)</a:t>
            </a:r>
          </a:p>
          <a:p>
            <a:pPr lvl="2"/>
            <a:r>
              <a:rPr lang="pt-BR" sz="2000" dirty="0" smtClean="0"/>
              <a:t>Versões extensíveis</a:t>
            </a:r>
          </a:p>
          <a:p>
            <a:r>
              <a:rPr lang="pt-BR" sz="2800" dirty="0" smtClean="0"/>
              <a:t>Classificador Bayesiano</a:t>
            </a:r>
          </a:p>
          <a:p>
            <a:pPr lvl="1"/>
            <a:r>
              <a:rPr lang="pt-BR" sz="2400" dirty="0" smtClean="0"/>
              <a:t>Classificador estatístico</a:t>
            </a:r>
          </a:p>
          <a:p>
            <a:pPr lvl="1"/>
            <a:r>
              <a:rPr lang="pt-BR" sz="2400" dirty="0" smtClean="0"/>
              <a:t>Regra de </a:t>
            </a:r>
            <a:r>
              <a:rPr lang="pt-BR" sz="2400" dirty="0" err="1" smtClean="0"/>
              <a:t>Bayes</a:t>
            </a:r>
            <a:endParaRPr lang="pt-BR" sz="2400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347864" y="2101792"/>
          <a:ext cx="2086620" cy="481528"/>
        </p:xfrm>
        <a:graphic>
          <a:graphicData uri="http://schemas.openxmlformats.org/presentationml/2006/ole">
            <p:oleObj spid="_x0000_s175106" name="Equação" r:id="rId4" imgW="93960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3334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Baseada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Aprendizagem</a:t>
            </a:r>
            <a:r>
              <a:rPr lang="en-US" sz="4000" dirty="0" smtClean="0"/>
              <a:t> de </a:t>
            </a:r>
            <a:r>
              <a:rPr lang="en-US" sz="4000" dirty="0" err="1" smtClean="0"/>
              <a:t>Máquina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3600" dirty="0" smtClean="0"/>
              <a:t>Combinações de Classificadores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Meta Classificadores (com </a:t>
            </a:r>
            <a:r>
              <a:rPr lang="pt-BR" sz="2400" i="1" dirty="0" smtClean="0"/>
              <a:t>n</a:t>
            </a:r>
            <a:r>
              <a:rPr lang="pt-BR" sz="2400" dirty="0" smtClean="0"/>
              <a:t> classificadores)</a:t>
            </a:r>
          </a:p>
          <a:p>
            <a:pPr lvl="1"/>
            <a:r>
              <a:rPr lang="pt-BR" sz="2000" dirty="0" smtClean="0"/>
              <a:t>Melhorar tempo de treino e classificação</a:t>
            </a:r>
          </a:p>
          <a:p>
            <a:pPr lvl="1"/>
            <a:r>
              <a:rPr lang="pt-BR" sz="2000" dirty="0" smtClean="0"/>
              <a:t>Perda na precisão quanto à polaridade</a:t>
            </a:r>
          </a:p>
          <a:p>
            <a:r>
              <a:rPr lang="pt-BR" sz="2400" dirty="0" err="1" smtClean="0"/>
              <a:t>Boosting</a:t>
            </a:r>
            <a:endParaRPr lang="pt-BR" sz="2400" dirty="0" smtClean="0"/>
          </a:p>
          <a:p>
            <a:pPr lvl="1"/>
            <a:r>
              <a:rPr lang="pt-BR" sz="2000" dirty="0" smtClean="0"/>
              <a:t>Melhorar precisão de classificação</a:t>
            </a:r>
          </a:p>
          <a:p>
            <a:pPr lvl="1"/>
            <a:r>
              <a:rPr lang="pt-BR" sz="2000" dirty="0" err="1" smtClean="0"/>
              <a:t>Boosting</a:t>
            </a:r>
            <a:r>
              <a:rPr lang="pt-BR" sz="2000" dirty="0" smtClean="0"/>
              <a:t> simples</a:t>
            </a:r>
          </a:p>
          <a:p>
            <a:pPr lvl="2"/>
            <a:r>
              <a:rPr lang="pt-BR" sz="1600" dirty="0" smtClean="0"/>
              <a:t>3 partições</a:t>
            </a:r>
          </a:p>
          <a:p>
            <a:pPr lvl="2"/>
            <a:r>
              <a:rPr lang="pt-BR" sz="1600" dirty="0" smtClean="0"/>
              <a:t>3 classificadores</a:t>
            </a:r>
          </a:p>
          <a:p>
            <a:pPr lvl="1"/>
            <a:r>
              <a:rPr lang="pt-BR" sz="2000" dirty="0" err="1" smtClean="0"/>
              <a:t>AdaBoosting</a:t>
            </a:r>
            <a:endParaRPr lang="pt-BR" sz="2000" dirty="0" smtClean="0"/>
          </a:p>
          <a:p>
            <a:pPr lvl="2"/>
            <a:r>
              <a:rPr lang="pt-BR" sz="1600" dirty="0" smtClean="0"/>
              <a:t>n -classificadores</a:t>
            </a:r>
          </a:p>
          <a:p>
            <a:pPr lvl="2"/>
            <a:r>
              <a:rPr lang="pt-BR" sz="1600" dirty="0" smtClean="0"/>
              <a:t>Seleção aleatória de exemplos com reposição</a:t>
            </a:r>
          </a:p>
        </p:txBody>
      </p:sp>
    </p:spTree>
    <p:extLst>
      <p:ext uri="{BB962C8B-B14F-4D97-AF65-F5344CB8AC3E}">
        <p14:creationId xmlns="" xmlns:p14="http://schemas.microsoft.com/office/powerpoint/2010/main" val="313334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t_or_opinion-300x2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10" y="1891386"/>
            <a:ext cx="5813608" cy="4321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te-recentemen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7" y="2044699"/>
            <a:ext cx="8062043" cy="3911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pic>
        <p:nvPicPr>
          <p:cNvPr id="7" name="Picture 6" descr="opiniã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8417">
            <a:off x="2705403" y="2083003"/>
            <a:ext cx="3710025" cy="3808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midi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555">
            <a:off x="2484246" y="1969758"/>
            <a:ext cx="3985646" cy="4154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focus-grou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25" y="1960416"/>
            <a:ext cx="5732436" cy="41780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web-2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930">
            <a:off x="1503119" y="1785861"/>
            <a:ext cx="5879813" cy="4236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figure-magnifying-glas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2044">
            <a:off x="2474374" y="2062247"/>
            <a:ext cx="3998454" cy="3998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010097" y="6229477"/>
            <a:ext cx="133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Liu [1]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31616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Baseada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Aprendizagem</a:t>
            </a:r>
            <a:r>
              <a:rPr lang="en-US" sz="4000" dirty="0" smtClean="0"/>
              <a:t> de </a:t>
            </a:r>
            <a:r>
              <a:rPr lang="en-US" sz="4000" dirty="0" err="1" smtClean="0"/>
              <a:t>Máquina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3600" dirty="0" smtClean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[ABBASI, 2010]: precisão de 91%</a:t>
            </a:r>
          </a:p>
          <a:p>
            <a:pPr lvl="1"/>
            <a:r>
              <a:rPr lang="pt-BR" sz="2400" dirty="0" smtClean="0"/>
              <a:t>Framework independente de linguagem</a:t>
            </a:r>
          </a:p>
          <a:p>
            <a:pPr lvl="1"/>
            <a:r>
              <a:rPr lang="pt-BR" sz="2400" dirty="0" smtClean="0"/>
              <a:t>Destaque na seleção de características</a:t>
            </a:r>
          </a:p>
          <a:p>
            <a:pPr lvl="2"/>
            <a:r>
              <a:rPr lang="pt-BR" sz="2000" i="1" dirty="0" smtClean="0"/>
              <a:t>EWGA</a:t>
            </a:r>
            <a:r>
              <a:rPr lang="pt-BR" sz="2000" dirty="0" smtClean="0"/>
              <a:t>: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Entropy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Weighted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Genetic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Agorithm</a:t>
            </a:r>
            <a:endParaRPr lang="pt-BR" sz="2000" i="1" dirty="0" smtClean="0"/>
          </a:p>
          <a:p>
            <a:pPr lvl="1"/>
            <a:r>
              <a:rPr lang="pt-BR" sz="2400" dirty="0" smtClean="0"/>
              <a:t>Textos com 2 classes de polaridade</a:t>
            </a:r>
          </a:p>
          <a:p>
            <a:pPr lvl="2"/>
            <a:r>
              <a:rPr lang="pt-BR" sz="2000" dirty="0" smtClean="0"/>
              <a:t>Positivo vs. Negativo</a:t>
            </a:r>
          </a:p>
          <a:p>
            <a:pPr lvl="1"/>
            <a:r>
              <a:rPr lang="pt-BR" sz="2400" dirty="0" smtClean="0"/>
              <a:t>Aplicação</a:t>
            </a:r>
          </a:p>
          <a:p>
            <a:pPr lvl="2"/>
            <a:r>
              <a:rPr lang="pt-BR" sz="2000" dirty="0" smtClean="0"/>
              <a:t>Textos em inglês e Indiano</a:t>
            </a:r>
            <a:endParaRPr lang="pt-BR" dirty="0" smtClean="0"/>
          </a:p>
          <a:p>
            <a:pPr lvl="2"/>
            <a:r>
              <a:rPr lang="pt-BR" sz="2000" dirty="0" smtClean="0"/>
              <a:t>Textos de fóruns</a:t>
            </a:r>
          </a:p>
        </p:txBody>
      </p:sp>
    </p:spTree>
    <p:extLst>
      <p:ext uri="{BB962C8B-B14F-4D97-AF65-F5344CB8AC3E}">
        <p14:creationId xmlns="" xmlns:p14="http://schemas.microsoft.com/office/powerpoint/2010/main" val="313334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 smtClean="0"/>
              <a:t>StockMood.com</a:t>
            </a:r>
            <a:r>
              <a:rPr lang="pt-BR" sz="3000" dirty="0"/>
              <a:t>, </a:t>
            </a:r>
          </a:p>
          <a:p>
            <a:pPr lvl="1"/>
            <a:r>
              <a:rPr lang="pt-BR" sz="2600" dirty="0" smtClean="0"/>
              <a:t>Análise </a:t>
            </a:r>
            <a:r>
              <a:rPr lang="pt-BR" sz="2600" dirty="0"/>
              <a:t>de Empresas na Bolsa de Valores </a:t>
            </a:r>
            <a:endParaRPr lang="pt-BR" sz="2600" dirty="0" smtClean="0"/>
          </a:p>
          <a:p>
            <a:pPr lvl="1"/>
            <a:r>
              <a:rPr lang="pt-BR" sz="2600" dirty="0" err="1" smtClean="0"/>
              <a:t>Vetta</a:t>
            </a:r>
            <a:r>
              <a:rPr lang="pt-BR" sz="2600" dirty="0" smtClean="0"/>
              <a:t> </a:t>
            </a:r>
            <a:r>
              <a:rPr lang="pt-BR" sz="2600" dirty="0" err="1"/>
              <a:t>Labs</a:t>
            </a:r>
            <a:r>
              <a:rPr lang="pt-BR" sz="2600" dirty="0"/>
              <a:t> </a:t>
            </a:r>
          </a:p>
          <a:p>
            <a:r>
              <a:rPr lang="pt-BR" sz="3000" dirty="0" err="1" smtClean="0"/>
              <a:t>Sentweet</a:t>
            </a:r>
            <a:r>
              <a:rPr lang="pt-BR" sz="3000" dirty="0" smtClean="0"/>
              <a:t> </a:t>
            </a:r>
            <a:endParaRPr lang="pt-BR" sz="3000" dirty="0"/>
          </a:p>
          <a:p>
            <a:pPr lvl="1"/>
            <a:r>
              <a:rPr lang="pt-BR" sz="2600" dirty="0" smtClean="0"/>
              <a:t>Análise </a:t>
            </a:r>
            <a:r>
              <a:rPr lang="pt-BR" sz="2600" dirty="0"/>
              <a:t>de Um </a:t>
            </a:r>
            <a:r>
              <a:rPr lang="pt-BR" sz="2600" dirty="0" smtClean="0"/>
              <a:t>Produto</a:t>
            </a:r>
            <a:endParaRPr lang="pt-BR" sz="2600" dirty="0"/>
          </a:p>
          <a:p>
            <a:pPr lvl="1"/>
            <a:r>
              <a:rPr lang="pt-BR" sz="2600" dirty="0" err="1" smtClean="0"/>
              <a:t>Vetta</a:t>
            </a:r>
            <a:r>
              <a:rPr lang="pt-BR" sz="2600" dirty="0" smtClean="0"/>
              <a:t> </a:t>
            </a:r>
            <a:r>
              <a:rPr lang="pt-BR" sz="2600" dirty="0" err="1"/>
              <a:t>Labs</a:t>
            </a:r>
            <a:r>
              <a:rPr lang="pt-BR" sz="2600" dirty="0"/>
              <a:t> </a:t>
            </a:r>
          </a:p>
          <a:p>
            <a:r>
              <a:rPr lang="pt-BR" sz="3000" dirty="0" err="1" smtClean="0"/>
              <a:t>Eleitorando</a:t>
            </a:r>
            <a:r>
              <a:rPr lang="pt-BR" sz="3000" dirty="0" smtClean="0"/>
              <a:t> </a:t>
            </a:r>
            <a:endParaRPr lang="pt-BR" sz="3000" dirty="0"/>
          </a:p>
          <a:p>
            <a:pPr lvl="1"/>
            <a:r>
              <a:rPr lang="pt-BR" sz="2600" dirty="0" smtClean="0"/>
              <a:t>Análise </a:t>
            </a:r>
            <a:r>
              <a:rPr lang="pt-BR" sz="2600" dirty="0"/>
              <a:t>de Políticos </a:t>
            </a:r>
          </a:p>
          <a:p>
            <a:r>
              <a:rPr lang="pt-BR" sz="3000" dirty="0" err="1" smtClean="0"/>
              <a:t>opSys</a:t>
            </a:r>
            <a:r>
              <a:rPr lang="pt-BR" sz="3000" dirty="0" smtClean="0"/>
              <a:t> </a:t>
            </a:r>
          </a:p>
          <a:p>
            <a:pPr lvl="1"/>
            <a:r>
              <a:rPr lang="pt-BR" sz="2600" dirty="0" smtClean="0"/>
              <a:t>indica </a:t>
            </a:r>
            <a:r>
              <a:rPr lang="pt-BR" sz="2600" dirty="0"/>
              <a:t>a orientação semântica dos artigos filtrados 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Orientação Semântica </a:t>
            </a:r>
            <a:r>
              <a:rPr lang="pt-BR" i="1" dirty="0" smtClean="0"/>
              <a:t>x</a:t>
            </a:r>
            <a:r>
              <a:rPr lang="pt-BR" dirty="0" smtClean="0"/>
              <a:t> Aprendizagem de Máquina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pt-BR" dirty="0" smtClean="0"/>
              <a:t>Pros e contras</a:t>
            </a:r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AS tornou-se possível com o advento da web 2.0</a:t>
            </a:r>
          </a:p>
          <a:p>
            <a:r>
              <a:rPr lang="pt-BR" sz="2800" dirty="0" smtClean="0"/>
              <a:t>Empresas têm usado AS para melhorar sua imagem frente a seus clientes</a:t>
            </a:r>
          </a:p>
          <a:p>
            <a:r>
              <a:rPr lang="pt-BR" sz="2800" dirty="0" smtClean="0"/>
              <a:t>Usuários podem ser beneficiados pelo uso da AS em sistemas de </a:t>
            </a:r>
            <a:r>
              <a:rPr lang="pt-BR" sz="2800" i="1" dirty="0" smtClean="0"/>
              <a:t>e-commerce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Chefes do governo podem usar AS para ter feedback mais rápido da população </a:t>
            </a:r>
          </a:p>
          <a:p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Difícil extrair opiniões de um texto</a:t>
            </a:r>
          </a:p>
          <a:p>
            <a:r>
              <a:rPr lang="pt-BR" sz="2800" dirty="0" smtClean="0"/>
              <a:t>Difícil computar todas as nuances de uma língua e o sentimento do escritor </a:t>
            </a:r>
          </a:p>
          <a:p>
            <a:pPr lvl="1"/>
            <a:r>
              <a:rPr lang="pt-BR" sz="2400" dirty="0" smtClean="0"/>
              <a:t>ironia, sarcasmo etc.</a:t>
            </a:r>
          </a:p>
          <a:p>
            <a:r>
              <a:rPr lang="pt-BR" sz="2800" dirty="0" smtClean="0"/>
              <a:t>Difícil tratar </a:t>
            </a:r>
            <a:r>
              <a:rPr lang="pt-BR" sz="2800" dirty="0" err="1" smtClean="0"/>
              <a:t>ambiguidade</a:t>
            </a:r>
            <a:endParaRPr lang="pt-BR" sz="2800" dirty="0" smtClean="0"/>
          </a:p>
          <a:p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35208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/>
              <a:t>[</a:t>
            </a:r>
            <a:r>
              <a:rPr lang="en-US" sz="1900" dirty="0" smtClean="0"/>
              <a:t>LIU, 2010] LIU, Bing. </a:t>
            </a:r>
            <a:r>
              <a:rPr lang="en-US" sz="1900" b="1" dirty="0" smtClean="0"/>
              <a:t>Sentiment Analysis and Subjectivity</a:t>
            </a:r>
            <a:r>
              <a:rPr lang="en-US" sz="1900" dirty="0" smtClean="0"/>
              <a:t>. In. Handbook of Natural Language Processing. </a:t>
            </a:r>
            <a:r>
              <a:rPr lang="en-US" sz="1900" dirty="0" err="1" smtClean="0"/>
              <a:t>Segunda</a:t>
            </a:r>
            <a:r>
              <a:rPr lang="en-US" sz="1900" dirty="0" smtClean="0"/>
              <a:t> </a:t>
            </a:r>
            <a:r>
              <a:rPr lang="en-US" sz="1900" dirty="0" err="1" smtClean="0"/>
              <a:t>Edição</a:t>
            </a:r>
            <a:r>
              <a:rPr lang="en-US" sz="1900" dirty="0" smtClean="0"/>
              <a:t>. 2010.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[</a:t>
            </a:r>
            <a:r>
              <a:rPr lang="en-US" sz="1900" dirty="0" smtClean="0"/>
              <a:t>ABBASI, 2010] ABBASI, Ahmed, et. al. </a:t>
            </a:r>
            <a:r>
              <a:rPr lang="en-US" sz="1900" b="1" dirty="0" smtClean="0"/>
              <a:t>Sentiment Analysis in Multiple Languages: Feature Selection for Opinion Classification in Web Forums</a:t>
            </a:r>
            <a:r>
              <a:rPr lang="en-US" sz="1900" dirty="0" smtClean="0"/>
              <a:t>. ACM Transactions on Information Systems, Vol. 26, No. 3, </a:t>
            </a:r>
            <a:r>
              <a:rPr lang="en-US" sz="1900" dirty="0" err="1" smtClean="0"/>
              <a:t>Artigo</a:t>
            </a:r>
            <a:r>
              <a:rPr lang="en-US" sz="1900" dirty="0" smtClean="0"/>
              <a:t> 12. 2008.</a:t>
            </a:r>
          </a:p>
          <a:p>
            <a:pPr marL="0" indent="0"/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[</a:t>
            </a:r>
            <a:r>
              <a:rPr lang="en-US" sz="1900" dirty="0" smtClean="0"/>
              <a:t>KOTSIANTIS, 2007] KOTSIANTIS, S. B. </a:t>
            </a:r>
            <a:r>
              <a:rPr lang="en-US" sz="1900" b="1" dirty="0" smtClean="0"/>
              <a:t>Supervised machine learning: A review of classification techniques</a:t>
            </a:r>
            <a:r>
              <a:rPr lang="en-US" sz="1900" dirty="0" smtClean="0"/>
              <a:t>. </a:t>
            </a:r>
            <a:r>
              <a:rPr lang="en-US" sz="1900" dirty="0" err="1" smtClean="0"/>
              <a:t>Informatica</a:t>
            </a:r>
            <a:r>
              <a:rPr lang="en-US" sz="1900" dirty="0" smtClean="0"/>
              <a:t>, vol. 31, no. 3, pp. 249-268. Slovene Society </a:t>
            </a:r>
            <a:r>
              <a:rPr lang="en-US" sz="1900" dirty="0" err="1" smtClean="0"/>
              <a:t>Informatika</a:t>
            </a:r>
            <a:r>
              <a:rPr lang="en-US" sz="1900" dirty="0" smtClean="0"/>
              <a:t>. 2007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[</a:t>
            </a:r>
            <a:r>
              <a:rPr lang="en-US" sz="1900" dirty="0" smtClean="0"/>
              <a:t>CORTES, 1995] CORTES, C.; VAPNIK, V. </a:t>
            </a:r>
            <a:r>
              <a:rPr lang="en-US" sz="1900" b="1" dirty="0" smtClean="0"/>
              <a:t>Support-vector networks</a:t>
            </a:r>
            <a:r>
              <a:rPr lang="en-US" sz="1900" dirty="0" smtClean="0"/>
              <a:t>. Machine Learning, 20:273- 297. 1995.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956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200" dirty="0"/>
              <a:t>[</a:t>
            </a:r>
            <a:r>
              <a:rPr lang="en-US" sz="2200" dirty="0" smtClean="0"/>
              <a:t>HEARST, 1998] </a:t>
            </a:r>
            <a:r>
              <a:rPr lang="en-US" sz="2200" dirty="0"/>
              <a:t>HEARST, M. et. al. </a:t>
            </a:r>
            <a:r>
              <a:rPr lang="en-US" sz="2200" b="1" dirty="0"/>
              <a:t>Trends and controversies – support </a:t>
            </a:r>
            <a:r>
              <a:rPr lang="en-US" sz="2200" b="1" dirty="0" smtClean="0"/>
              <a:t>vector machines</a:t>
            </a:r>
            <a:r>
              <a:rPr lang="en-US" sz="2200" dirty="0"/>
              <a:t>. IEEE Intelligent Systems. 1998.</a:t>
            </a:r>
          </a:p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r>
              <a:rPr lang="en-US" sz="2200" dirty="0"/>
              <a:t>[</a:t>
            </a:r>
            <a:r>
              <a:rPr lang="en-US" sz="2200" dirty="0" smtClean="0"/>
              <a:t>GUYON, 2003] </a:t>
            </a:r>
            <a:r>
              <a:rPr lang="en-US" sz="2200" dirty="0"/>
              <a:t>GUYON, I.; ELISSEEFF, A. </a:t>
            </a:r>
            <a:r>
              <a:rPr lang="en-US" sz="2200" b="1" dirty="0"/>
              <a:t>An introduction to variable and feature selection</a:t>
            </a:r>
            <a:r>
              <a:rPr lang="en-US" sz="2200" dirty="0"/>
              <a:t>. JMLR, 3:1157–1182. 2003</a:t>
            </a:r>
            <a:r>
              <a:rPr lang="en-US" sz="2200" dirty="0" smtClean="0"/>
              <a:t>.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[</a:t>
            </a:r>
            <a:r>
              <a:rPr lang="en-US" sz="2200" dirty="0" smtClean="0"/>
              <a:t>DANG, 2010] </a:t>
            </a:r>
            <a:r>
              <a:rPr lang="en-US" sz="2200" dirty="0"/>
              <a:t>DANG, V.; CROFT, W. B. </a:t>
            </a:r>
            <a:r>
              <a:rPr lang="en-US" sz="2200" b="1" dirty="0"/>
              <a:t>Feature Selection for Document Ranking using Best First Search and Coordinate Ascent</a:t>
            </a:r>
            <a:r>
              <a:rPr lang="en-US" sz="2200" dirty="0"/>
              <a:t>, workshop </a:t>
            </a:r>
            <a:r>
              <a:rPr lang="en-US" sz="2200" dirty="0" err="1"/>
              <a:t>apresentado</a:t>
            </a:r>
            <a:r>
              <a:rPr lang="en-US" sz="2200" dirty="0"/>
              <a:t> no 33rd Annual ACM SIGIR Conference, Geneva, Switzerland, 19-23. 2010</a:t>
            </a:r>
            <a:r>
              <a:rPr lang="en-US" sz="2200" dirty="0" smtClean="0"/>
              <a:t>.</a:t>
            </a:r>
          </a:p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r>
              <a:rPr lang="en-US" sz="2200" dirty="0"/>
              <a:t>[</a:t>
            </a:r>
            <a:r>
              <a:rPr lang="en-US" sz="2200" dirty="0" smtClean="0"/>
              <a:t>KOHAVI, 1997] KOHAVI, R; JOHN, G. </a:t>
            </a:r>
            <a:r>
              <a:rPr lang="en-US" sz="2200" b="1" dirty="0" smtClean="0"/>
              <a:t>Wrappers for feature selection</a:t>
            </a:r>
            <a:r>
              <a:rPr lang="en-US" sz="2200" dirty="0" smtClean="0"/>
              <a:t>. Artificial Intelligence, 97(1-2):273–324. 1997.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2081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smtClean="0"/>
              <a:t>CHOI, 2005] CHOI, Y. et. al. </a:t>
            </a:r>
            <a:r>
              <a:rPr lang="en-US" sz="2400" b="1" dirty="0" smtClean="0"/>
              <a:t>Identifying sources of opinions with conditional random fields and extraction patterns. </a:t>
            </a:r>
            <a:r>
              <a:rPr lang="en-US" sz="2400" dirty="0" smtClean="0"/>
              <a:t>Proceedings of the Human Language Technology Conference and the Conference on Empirical Methods in Natural Language Processing (HLT/EMNLP), 2005.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smtClean="0"/>
              <a:t>KIM, 2006] KIM, S. M.; HOVY, E. </a:t>
            </a:r>
            <a:r>
              <a:rPr lang="en-US" sz="2400" b="1" dirty="0" smtClean="0"/>
              <a:t>Automatic identification of pro and con reasons in online reviews</a:t>
            </a:r>
            <a:r>
              <a:rPr lang="en-US" sz="2400" dirty="0" smtClean="0"/>
              <a:t>. Proceedings of the COLING/ACL Main Conference Poster Sessions, pp. 483–490, 2006.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smtClean="0"/>
              <a:t>PANG, 2002] PANG, B. et. al. </a:t>
            </a:r>
            <a:r>
              <a:rPr lang="en-US" sz="2400" b="1" dirty="0" smtClean="0"/>
              <a:t>Thumbs up? Sentiment classification using machine learning techniques</a:t>
            </a:r>
            <a:r>
              <a:rPr lang="en-US" sz="2400" dirty="0" smtClean="0"/>
              <a:t>. Proceedings of the Conference on Empirical Methods in Natural Language Processing (EMNLP), pp. 79–86, 2002.</a:t>
            </a:r>
          </a:p>
        </p:txBody>
      </p:sp>
    </p:spTree>
    <p:extLst>
      <p:ext uri="{BB962C8B-B14F-4D97-AF65-F5344CB8AC3E}">
        <p14:creationId xmlns="" xmlns:p14="http://schemas.microsoft.com/office/powerpoint/2010/main" val="17605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[LIU at al., 2009] LIU, B.; NARAYNAN, R.; CHOUDHARY, A. Sentiment Analysis of Conditional Sentences. </a:t>
            </a:r>
            <a:r>
              <a:rPr lang="en-US" sz="2000" b="1" dirty="0"/>
              <a:t>Proceedings of the 2009 Conference on Empirical Methods in Natural Language Processing. </a:t>
            </a:r>
            <a:r>
              <a:rPr lang="en-US" sz="2000" dirty="0"/>
              <a:t>Singapore, v. 1, p. 180–189. 2009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pt-BR" sz="2000" dirty="0"/>
              <a:t>[HATZIVASSILOGLOU &amp; WIEBE, 2000] HATZIVASSILOGLOU, V.; WIEBE, J. M. </a:t>
            </a:r>
            <a:r>
              <a:rPr lang="pt-BR" sz="2000" dirty="0" err="1"/>
              <a:t>Effects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adjective</a:t>
            </a:r>
            <a:r>
              <a:rPr lang="pt-BR" sz="2000" dirty="0"/>
              <a:t> </a:t>
            </a:r>
            <a:r>
              <a:rPr lang="pt-BR" sz="2000" dirty="0" err="1"/>
              <a:t>orientation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gradability</a:t>
            </a:r>
            <a:r>
              <a:rPr lang="pt-BR" sz="2000" dirty="0"/>
              <a:t> </a:t>
            </a:r>
            <a:r>
              <a:rPr lang="pt-BR" sz="2000" dirty="0" err="1"/>
              <a:t>on</a:t>
            </a:r>
            <a:r>
              <a:rPr lang="pt-BR" sz="2000" dirty="0"/>
              <a:t> </a:t>
            </a:r>
            <a:r>
              <a:rPr lang="pt-BR" sz="2000" dirty="0" err="1"/>
              <a:t>sentence</a:t>
            </a:r>
            <a:r>
              <a:rPr lang="pt-BR" sz="2000" dirty="0"/>
              <a:t> </a:t>
            </a:r>
            <a:r>
              <a:rPr lang="pt-BR" sz="2000" dirty="0" err="1"/>
              <a:t>subjectivity</a:t>
            </a:r>
            <a:r>
              <a:rPr lang="pt-BR" sz="2000" dirty="0" smtClean="0"/>
              <a:t>, </a:t>
            </a:r>
            <a:r>
              <a:rPr lang="en-US" sz="2000" b="1" dirty="0" smtClean="0"/>
              <a:t>Proceedings </a:t>
            </a:r>
            <a:r>
              <a:rPr lang="en-US" sz="2000" b="1" dirty="0"/>
              <a:t>of the 18th conference on Computational linguistics. </a:t>
            </a:r>
            <a:r>
              <a:rPr lang="en-US" sz="2000" dirty="0" err="1"/>
              <a:t>Saarbrücken</a:t>
            </a:r>
            <a:r>
              <a:rPr lang="en-US" sz="2000" dirty="0"/>
              <a:t>-Germany, p.299-305. </a:t>
            </a:r>
            <a:r>
              <a:rPr lang="en-US" sz="2000" dirty="0" err="1"/>
              <a:t>Julho</a:t>
            </a:r>
            <a:r>
              <a:rPr lang="en-US" sz="2000" dirty="0"/>
              <a:t> 2000.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[WIEBE &amp; MIHALCEA, 2006] WIEBE, J.; MIHALCEA, R. Word sense and subjectivity. </a:t>
            </a:r>
            <a:r>
              <a:rPr lang="en-US" sz="2000" b="1" dirty="0"/>
              <a:t>Proceedings of the 21st International Conference on Computational Linguistics and the 44th annual meeting of the Association for Computational Linguistics. </a:t>
            </a:r>
            <a:r>
              <a:rPr lang="en-US" sz="2000" dirty="0"/>
              <a:t>Sydney, Australia, p. 1065-1072, </a:t>
            </a:r>
            <a:r>
              <a:rPr lang="en-US" sz="2000" dirty="0" err="1"/>
              <a:t>Julho</a:t>
            </a:r>
            <a:r>
              <a:rPr lang="en-US" sz="2000" dirty="0"/>
              <a:t> 2006,.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pt-BR" sz="2000" dirty="0" smtClean="0"/>
              <a:t>[</a:t>
            </a:r>
            <a:r>
              <a:rPr lang="pt-BR" sz="2000" dirty="0"/>
              <a:t>WIEBE </a:t>
            </a:r>
            <a:r>
              <a:rPr lang="pt-BR" sz="2000" dirty="0" err="1"/>
              <a:t>at</a:t>
            </a:r>
            <a:r>
              <a:rPr lang="pt-BR" sz="2000" dirty="0"/>
              <a:t> al., 2004] WIEBE, J. M.; WILSON, T.; BELL, M.; MARTIN, M. </a:t>
            </a:r>
            <a:r>
              <a:rPr lang="pt-BR" sz="2000" b="1" dirty="0"/>
              <a:t>Learning </a:t>
            </a:r>
            <a:r>
              <a:rPr lang="pt-BR" sz="2000" b="1" dirty="0" err="1"/>
              <a:t>subjective</a:t>
            </a:r>
            <a:r>
              <a:rPr lang="pt-BR" sz="2000" b="1" dirty="0"/>
              <a:t> </a:t>
            </a:r>
            <a:r>
              <a:rPr lang="pt-BR" sz="2000" b="1" dirty="0" err="1"/>
              <a:t>language</a:t>
            </a:r>
            <a:r>
              <a:rPr lang="pt-BR" sz="2000" b="1" dirty="0"/>
              <a:t>. </a:t>
            </a:r>
            <a:r>
              <a:rPr lang="pt-BR" sz="2000" b="1" dirty="0" err="1"/>
              <a:t>Computational</a:t>
            </a:r>
            <a:r>
              <a:rPr lang="pt-BR" sz="2000" b="1" dirty="0"/>
              <a:t> </a:t>
            </a:r>
            <a:r>
              <a:rPr lang="pt-BR" sz="2000" b="1" dirty="0" err="1"/>
              <a:t>Linguistics</a:t>
            </a:r>
            <a:r>
              <a:rPr lang="pt-BR" sz="2000" b="1" dirty="0"/>
              <a:t>. </a:t>
            </a:r>
            <a:r>
              <a:rPr lang="pt-BR" sz="2000" dirty="0"/>
              <a:t>Cambridge - Massachusetts - USA, v. 30, </a:t>
            </a:r>
            <a:r>
              <a:rPr lang="pt-BR" sz="2000" dirty="0" err="1"/>
              <a:t>Issue</a:t>
            </a:r>
            <a:r>
              <a:rPr lang="pt-BR" sz="2000" dirty="0"/>
              <a:t> 3, p. 277–308, </a:t>
            </a:r>
            <a:r>
              <a:rPr lang="pt-BR" sz="2000" dirty="0" err="1"/>
              <a:t>September</a:t>
            </a:r>
            <a:r>
              <a:rPr lang="pt-BR" sz="2000" dirty="0"/>
              <a:t> 2004.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9914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[WILSON at al., 2004] WILSON, T.; WIEBE J.; HWA, R. Just how mad are you? Finding strong and weak opinion clauses. </a:t>
            </a:r>
            <a:r>
              <a:rPr lang="en-US" sz="2000" b="1" dirty="0"/>
              <a:t>AAAI'04 Proceedings of the 19th national conference on </a:t>
            </a:r>
            <a:r>
              <a:rPr lang="en-US" sz="2000" b="1" dirty="0" err="1"/>
              <a:t>Artifical</a:t>
            </a:r>
            <a:r>
              <a:rPr lang="en-US" sz="2000" b="1" dirty="0"/>
              <a:t> intelligence. </a:t>
            </a:r>
            <a:r>
              <a:rPr lang="en-US" sz="2000" dirty="0"/>
              <a:t>San Jose – </a:t>
            </a:r>
            <a:r>
              <a:rPr lang="en-US" sz="2000" dirty="0" err="1"/>
              <a:t>Califórnia</a:t>
            </a:r>
            <a:r>
              <a:rPr lang="en-US" sz="2000" dirty="0"/>
              <a:t> – USA, p. 761–767, 2004.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/>
              <a:t>OUNIS at al., 2006] OUNIS, I.; RIJKE, M.; MACDONALD, C.; MISHNE, G.; SOBOROFF, I. Overview of the TREC-2006 blog track. </a:t>
            </a:r>
            <a:r>
              <a:rPr lang="en-US" sz="2000" b="1" dirty="0"/>
              <a:t>In Proceedings of the 15th Text Retrieval Conference (TREC). </a:t>
            </a:r>
            <a:r>
              <a:rPr lang="en-US" sz="2000" dirty="0"/>
              <a:t>NIST - USA, p.15-27. 2006. </a:t>
            </a:r>
            <a:endParaRPr lang="en-US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[SIQUEIRA</a:t>
            </a:r>
            <a:r>
              <a:rPr lang="pt-BR" sz="2000" dirty="0"/>
              <a:t>, 2010] Siqueira, H. </a:t>
            </a:r>
            <a:r>
              <a:rPr lang="pt-BR" sz="2000" b="1" dirty="0" err="1"/>
              <a:t>WhatMatter</a:t>
            </a:r>
            <a:r>
              <a:rPr lang="pt-BR" sz="2000" b="1" dirty="0"/>
              <a:t>: Extração e visualização de características em opiniões sobre serviços. </a:t>
            </a:r>
            <a:r>
              <a:rPr lang="pt-BR" sz="2000" dirty="0"/>
              <a:t>Dissertação (Mestrado em Ciência da </a:t>
            </a:r>
            <a:r>
              <a:rPr lang="pt-BR" sz="2000" dirty="0" err="1"/>
              <a:t>Computaçao</a:t>
            </a:r>
            <a:r>
              <a:rPr lang="pt-BR" sz="2000" dirty="0"/>
              <a:t>) - Centro de Informática/UFPE. Recife. 2010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[</a:t>
            </a:r>
            <a:r>
              <a:rPr lang="pt-BR" sz="2000" dirty="0"/>
              <a:t>MAGALHÃES, 2008] MAGALHÃES, L. H. </a:t>
            </a:r>
            <a:r>
              <a:rPr lang="pt-BR" sz="2000" b="1" dirty="0"/>
              <a:t>Uma análise de ferramentas para mineração de conteúdo de páginas web. </a:t>
            </a:r>
            <a:r>
              <a:rPr lang="pt-BR" sz="2000" dirty="0"/>
              <a:t>Dissertação (Mestrado em Engenharia) - COPPE/UFRJ. Rio de Janeiro. 2008.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7674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Contexto</a:t>
            </a:r>
            <a:endParaRPr lang="pt-BR" dirty="0">
              <a:ea typeface="+mj-ea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0169"/>
            <a:ext cx="8229600" cy="5007789"/>
          </a:xfrm>
        </p:spPr>
        <p:txBody>
          <a:bodyPr/>
          <a:lstStyle/>
          <a:p>
            <a:r>
              <a:rPr lang="pt-BR" dirty="0" smtClean="0"/>
              <a:t>Web 2.0</a:t>
            </a:r>
          </a:p>
          <a:p>
            <a:pPr lvl="1"/>
            <a:r>
              <a:rPr lang="pt-BR" dirty="0" smtClean="0"/>
              <a:t>Internet </a:t>
            </a:r>
            <a:r>
              <a:rPr lang="pt-BR" dirty="0"/>
              <a:t>centrada no usuário</a:t>
            </a:r>
          </a:p>
          <a:p>
            <a:pPr lvl="1"/>
            <a:r>
              <a:rPr lang="pt-BR" dirty="0"/>
              <a:t>Participação das pessoas:</a:t>
            </a:r>
          </a:p>
          <a:p>
            <a:pPr lvl="2"/>
            <a:r>
              <a:rPr lang="pt-BR" dirty="0"/>
              <a:t>Grupos de discussão, fóruns, blogs..</a:t>
            </a:r>
          </a:p>
          <a:p>
            <a:pPr lvl="1"/>
            <a:r>
              <a:rPr lang="pt-BR" dirty="0"/>
              <a:t>Conteúdo rico em opiniões</a:t>
            </a:r>
          </a:p>
          <a:p>
            <a:pPr lvl="1"/>
            <a:r>
              <a:rPr lang="pt-BR" dirty="0"/>
              <a:t>Influência nas decisões dos </a:t>
            </a:r>
            <a:r>
              <a:rPr lang="pt-BR" dirty="0" smtClean="0"/>
              <a:t>consumidores</a:t>
            </a:r>
          </a:p>
          <a:p>
            <a:pPr eaLnBrk="1" hangingPunct="1"/>
            <a:r>
              <a:rPr lang="pt-BR" dirty="0" smtClean="0"/>
              <a:t>Explosão de dados</a:t>
            </a:r>
          </a:p>
          <a:p>
            <a:pPr lvl="1" eaLnBrk="1" hangingPunct="1"/>
            <a:r>
              <a:rPr lang="pt-BR" dirty="0" smtClean="0"/>
              <a:t>Estima-se que cerca de 75.000 blogs e 1,2                   milhões de novas postagens são criados                              por dia </a:t>
            </a:r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/>
          </a:p>
          <a:p>
            <a:pPr lvl="1" eaLnBrk="1" hangingPunct="1"/>
            <a:endParaRPr lang="pt-BR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84788"/>
            <a:ext cx="2159927" cy="22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[HU &amp; LIU, 2004] HU, M.; LIU, B. Mining and summarizing customer reviews. </a:t>
            </a:r>
            <a:r>
              <a:rPr lang="en-US" sz="2000" b="1" dirty="0"/>
              <a:t>In KDD’04: Proceedings of the tenth ACM SIGKDD international conference on Knowledge discovery and data mining. </a:t>
            </a:r>
            <a:r>
              <a:rPr lang="en-US" sz="2000" dirty="0"/>
              <a:t>New York – USA, p. 168–177. 2004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[</a:t>
            </a:r>
            <a:r>
              <a:rPr lang="pt-BR" sz="2000" dirty="0"/>
              <a:t>CARVALHO </a:t>
            </a:r>
            <a:r>
              <a:rPr lang="pt-BR" sz="2000" dirty="0" err="1"/>
              <a:t>at</a:t>
            </a:r>
            <a:r>
              <a:rPr lang="pt-BR" sz="2000" dirty="0"/>
              <a:t> al., 2009] CARVALHO, P.; SARMENTO, L.;SILVA, M. J.; OLIVEIRA E. </a:t>
            </a:r>
            <a:r>
              <a:rPr lang="pt-BR" sz="2000" dirty="0" err="1"/>
              <a:t>Clues</a:t>
            </a:r>
            <a:r>
              <a:rPr lang="pt-BR" sz="2000" dirty="0"/>
              <a:t> for </a:t>
            </a:r>
            <a:r>
              <a:rPr lang="pt-BR" sz="2000" dirty="0" err="1"/>
              <a:t>detecting</a:t>
            </a:r>
            <a:r>
              <a:rPr lang="pt-BR" sz="2000" dirty="0"/>
              <a:t> </a:t>
            </a:r>
            <a:r>
              <a:rPr lang="pt-BR" sz="2000" dirty="0" err="1"/>
              <a:t>irony</a:t>
            </a:r>
            <a:r>
              <a:rPr lang="pt-BR" sz="2000" dirty="0"/>
              <a:t> in </a:t>
            </a:r>
            <a:r>
              <a:rPr lang="pt-BR" sz="2000" dirty="0" err="1"/>
              <a:t>user-generated</a:t>
            </a:r>
            <a:r>
              <a:rPr lang="pt-BR" sz="2000" dirty="0"/>
              <a:t> </a:t>
            </a:r>
            <a:r>
              <a:rPr lang="pt-BR" sz="2000" dirty="0" err="1"/>
              <a:t>contents</a:t>
            </a:r>
            <a:r>
              <a:rPr lang="pt-BR" sz="2000" dirty="0"/>
              <a:t>: oh...!! </a:t>
            </a:r>
            <a:r>
              <a:rPr lang="pt-BR" sz="2000" dirty="0" err="1"/>
              <a:t>it's</a:t>
            </a:r>
            <a:r>
              <a:rPr lang="pt-BR" sz="2000" dirty="0"/>
              <a:t> "</a:t>
            </a:r>
            <a:r>
              <a:rPr lang="pt-BR" sz="2000" dirty="0" err="1"/>
              <a:t>so</a:t>
            </a:r>
            <a:r>
              <a:rPr lang="pt-BR" sz="2000" dirty="0"/>
              <a:t> </a:t>
            </a:r>
            <a:r>
              <a:rPr lang="pt-BR" sz="2000" dirty="0" err="1"/>
              <a:t>easy</a:t>
            </a:r>
            <a:r>
              <a:rPr lang="pt-BR" sz="2000" dirty="0"/>
              <a:t>" </a:t>
            </a:r>
            <a:r>
              <a:rPr lang="pt-BR" sz="2000" b="1" dirty="0"/>
              <a:t>;-). In TSA '09 </a:t>
            </a:r>
            <a:r>
              <a:rPr lang="pt-BR" sz="2000" b="1" dirty="0" err="1"/>
              <a:t>Proceeding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</a:t>
            </a:r>
            <a:r>
              <a:rPr lang="pt-BR" sz="2000" b="1" dirty="0" err="1"/>
              <a:t>the</a:t>
            </a:r>
            <a:r>
              <a:rPr lang="pt-BR" sz="2000" b="1" dirty="0"/>
              <a:t> 1st </a:t>
            </a:r>
            <a:r>
              <a:rPr lang="pt-BR" sz="2000" b="1" dirty="0" err="1"/>
              <a:t>international</a:t>
            </a:r>
            <a:r>
              <a:rPr lang="pt-BR" sz="2000" b="1" dirty="0"/>
              <a:t> CIKM workshop </a:t>
            </a:r>
            <a:r>
              <a:rPr lang="pt-BR" sz="2000" b="1" dirty="0" err="1"/>
              <a:t>on</a:t>
            </a:r>
            <a:r>
              <a:rPr lang="pt-BR" sz="2000" b="1" dirty="0"/>
              <a:t> </a:t>
            </a:r>
            <a:r>
              <a:rPr lang="pt-BR" sz="2000" b="1" dirty="0" err="1"/>
              <a:t>Topic-sentiment</a:t>
            </a:r>
            <a:r>
              <a:rPr lang="pt-BR" sz="2000" b="1" dirty="0"/>
              <a:t> </a:t>
            </a:r>
            <a:r>
              <a:rPr lang="pt-BR" sz="2000" b="1" dirty="0" err="1"/>
              <a:t>analysis</a:t>
            </a:r>
            <a:r>
              <a:rPr lang="pt-BR" sz="2000" b="1" dirty="0"/>
              <a:t> for </a:t>
            </a:r>
            <a:r>
              <a:rPr lang="pt-BR" sz="2000" b="1" dirty="0" err="1"/>
              <a:t>mass</a:t>
            </a:r>
            <a:r>
              <a:rPr lang="pt-BR" sz="2000" b="1" dirty="0"/>
              <a:t> </a:t>
            </a:r>
            <a:r>
              <a:rPr lang="pt-BR" sz="2000" b="1" dirty="0" err="1"/>
              <a:t>opinion</a:t>
            </a:r>
            <a:r>
              <a:rPr lang="pt-BR" sz="2000" b="1" dirty="0"/>
              <a:t>. </a:t>
            </a:r>
            <a:r>
              <a:rPr lang="pt-BR" sz="2000" dirty="0"/>
              <a:t>New York - USA, p. 53-56. 2009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/>
              <a:t>PANG &amp; LEE, 2008] PANG, B.; LEE, L. Opinion Mining and Sentiment Analysis. </a:t>
            </a:r>
            <a:r>
              <a:rPr lang="en-US" sz="2000" b="1" dirty="0"/>
              <a:t>Foundations and Trends in Information Retrieval</a:t>
            </a:r>
            <a:r>
              <a:rPr lang="en-US" sz="2000" dirty="0"/>
              <a:t>, v.2 n.1-2, p.1-135, Janeiro 2008.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4101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6336704" cy="1470025"/>
          </a:xfrm>
        </p:spPr>
        <p:txBody>
          <a:bodyPr rtlCol="0">
            <a:noAutofit/>
          </a:bodyPr>
          <a:lstStyle/>
          <a:p>
            <a:pPr algn="l"/>
            <a:r>
              <a:rPr lang="pt-BR" sz="3600" dirty="0" smtClean="0"/>
              <a:t>Mineração de Opiniões</a:t>
            </a:r>
            <a:endParaRPr lang="zh-CN" altLang="en-US" sz="3600" dirty="0">
              <a:ea typeface="+mj-ea"/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500063" y="285750"/>
            <a:ext cx="5500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dirty="0" err="1">
                <a:latin typeface="+mn-lt"/>
                <a:ea typeface="宋体" pitchFamily="2" charset="-122"/>
              </a:rPr>
              <a:t>Universidade</a:t>
            </a:r>
            <a:r>
              <a:rPr lang="en-US" dirty="0">
                <a:latin typeface="+mn-lt"/>
                <a:ea typeface="宋体" pitchFamily="2" charset="-122"/>
              </a:rPr>
              <a:t> Federal de </a:t>
            </a:r>
            <a:r>
              <a:rPr lang="en-US" dirty="0" err="1">
                <a:latin typeface="+mn-lt"/>
                <a:ea typeface="宋体" pitchFamily="2" charset="-122"/>
              </a:rPr>
              <a:t>Pernambuco</a:t>
            </a:r>
            <a:r>
              <a:rPr lang="pt-BR" dirty="0">
                <a:latin typeface="+mn-lt"/>
                <a:ea typeface="宋体" pitchFamily="2" charset="-122"/>
              </a:rPr>
              <a:t> – UFPE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dirty="0">
                <a:latin typeface="+mn-lt"/>
                <a:ea typeface="宋体" pitchFamily="2" charset="-122"/>
              </a:rPr>
              <a:t>Centro de </a:t>
            </a:r>
            <a:r>
              <a:rPr lang="en-US" dirty="0" err="1">
                <a:latin typeface="+mn-lt"/>
                <a:ea typeface="宋体" pitchFamily="2" charset="-122"/>
              </a:rPr>
              <a:t>Informática</a:t>
            </a:r>
            <a:r>
              <a:rPr lang="en-US" dirty="0">
                <a:latin typeface="+mn-lt"/>
                <a:ea typeface="宋体" pitchFamily="2" charset="-122"/>
              </a:rPr>
              <a:t> – </a:t>
            </a:r>
            <a:r>
              <a:rPr lang="en-US" dirty="0" err="1" smtClean="0">
                <a:latin typeface="+mn-lt"/>
                <a:ea typeface="宋体" pitchFamily="2" charset="-122"/>
              </a:rPr>
              <a:t>Cin</a:t>
            </a:r>
            <a:endParaRPr lang="en-US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929313" y="214313"/>
          <a:ext cx="668337" cy="1143000"/>
        </p:xfrm>
        <a:graphic>
          <a:graphicData uri="http://schemas.openxmlformats.org/presentationml/2006/ole">
            <p:oleObj spid="_x0000_s84997" name="CorelDRAW" r:id="rId4" imgW="2907792" imgH="5248656" progId="">
              <p:embed/>
            </p:oleObj>
          </a:graphicData>
        </a:graphic>
      </p:graphicFrame>
      <p:sp>
        <p:nvSpPr>
          <p:cNvPr id="7" name="Subtítulo 4"/>
          <p:cNvSpPr txBox="1">
            <a:spLocks/>
          </p:cNvSpPr>
          <p:nvPr/>
        </p:nvSpPr>
        <p:spPr bwMode="auto">
          <a:xfrm>
            <a:off x="142844" y="3551352"/>
            <a:ext cx="5500688" cy="19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SimSun" pitchFamily="2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SimSun" pitchFamily="2" charset="-122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SimSun" pitchFamily="2" charset="-122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SimSun" pitchFamily="2" charset="-122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SimSun" pitchFamily="2" charset="-122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pt-BR" sz="2400" dirty="0" smtClean="0">
                <a:solidFill>
                  <a:schemeClr val="tx1"/>
                </a:solidFill>
              </a:rPr>
              <a:t>Emanuel Ferreira</a:t>
            </a:r>
          </a:p>
          <a:p>
            <a:pPr algn="l" eaLnBrk="1" hangingPunct="1"/>
            <a:r>
              <a:rPr lang="pt-BR" sz="2400" dirty="0" smtClean="0">
                <a:solidFill>
                  <a:schemeClr val="tx1"/>
                </a:solidFill>
              </a:rPr>
              <a:t>Paulo Ricardo da Silva Soares</a:t>
            </a:r>
          </a:p>
          <a:p>
            <a:pPr algn="l" eaLnBrk="1" hangingPunct="1"/>
            <a:r>
              <a:rPr lang="pt-BR" sz="2400" dirty="0" smtClean="0">
                <a:solidFill>
                  <a:schemeClr val="tx1"/>
                </a:solidFill>
              </a:rPr>
              <a:t>Nelson </a:t>
            </a:r>
            <a:r>
              <a:rPr lang="pt-BR" sz="2400" dirty="0" err="1" smtClean="0">
                <a:solidFill>
                  <a:schemeClr val="tx1"/>
                </a:solidFill>
              </a:rPr>
              <a:t>Gutemberg</a:t>
            </a:r>
            <a:r>
              <a:rPr lang="pt-BR" sz="2400" dirty="0" smtClean="0">
                <a:solidFill>
                  <a:schemeClr val="tx1"/>
                </a:solidFill>
              </a:rPr>
              <a:t> Rocha da Silva 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021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Contexto</a:t>
            </a:r>
            <a:endParaRPr lang="pt-BR" dirty="0">
              <a:ea typeface="+mj-ea"/>
            </a:endParaRPr>
          </a:p>
        </p:txBody>
      </p:sp>
      <p:sp>
        <p:nvSpPr>
          <p:cNvPr id="5" name="CaixaDeTexto 2"/>
          <p:cNvSpPr txBox="1"/>
          <p:nvPr/>
        </p:nvSpPr>
        <p:spPr>
          <a:xfrm>
            <a:off x="1373503" y="1285860"/>
            <a:ext cx="748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Na hora das compras, você utiliza a internet para:</a:t>
            </a:r>
            <a:endParaRPr lang="pt-BR" sz="2400" dirty="0"/>
          </a:p>
        </p:txBody>
      </p:sp>
      <p:sp>
        <p:nvSpPr>
          <p:cNvPr id="7" name="CaixaDeTexto 44"/>
          <p:cNvSpPr txBox="1"/>
          <p:nvPr/>
        </p:nvSpPr>
        <p:spPr>
          <a:xfrm>
            <a:off x="2343836" y="2321308"/>
            <a:ext cx="5727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/>
            <a:r>
              <a:rPr lang="pt-BR" sz="2500" b="1" dirty="0" smtClean="0">
                <a:solidFill>
                  <a:srgbClr val="FF9933"/>
                </a:solidFill>
              </a:rPr>
              <a:t>85,1%  </a:t>
            </a:r>
            <a:r>
              <a:rPr lang="pt-BR" dirty="0" smtClean="0"/>
              <a:t>pesquisar opções de produtos e serviços</a:t>
            </a:r>
            <a:endParaRPr lang="pt-BR" dirty="0"/>
          </a:p>
        </p:txBody>
      </p:sp>
      <p:sp>
        <p:nvSpPr>
          <p:cNvPr id="8" name="CaixaDeTexto 49"/>
          <p:cNvSpPr txBox="1"/>
          <p:nvPr/>
        </p:nvSpPr>
        <p:spPr>
          <a:xfrm>
            <a:off x="2343836" y="2964250"/>
            <a:ext cx="50856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9933"/>
                </a:solidFill>
              </a:rPr>
              <a:t>74,3%  </a:t>
            </a:r>
            <a:r>
              <a:rPr lang="pt-BR" dirty="0" smtClean="0"/>
              <a:t>comprar produtos e serviços online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251901" y="3535754"/>
            <a:ext cx="6357950" cy="1080000"/>
          </a:xfrm>
          <a:prstGeom prst="roundRect">
            <a:avLst>
              <a:gd name="adj" fmla="val 10050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2339594" y="4107258"/>
            <a:ext cx="51477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>
              <a:spcBef>
                <a:spcPts val="600"/>
              </a:spcBef>
            </a:pPr>
            <a:r>
              <a:rPr lang="pt-BR" sz="2500" b="1" dirty="0" smtClean="0">
                <a:solidFill>
                  <a:srgbClr val="FF9933"/>
                </a:solidFill>
              </a:rPr>
              <a:t>32,8% </a:t>
            </a:r>
            <a:r>
              <a:rPr lang="pt-BR" dirty="0" smtClean="0"/>
              <a:t>fazer críticas sobre produtos e servi</a:t>
            </a:r>
            <a:r>
              <a:rPr lang="pt-BR" sz="1550" dirty="0" smtClean="0"/>
              <a:t>ços</a:t>
            </a:r>
            <a:endParaRPr lang="pt-BR" sz="1550" dirty="0"/>
          </a:p>
        </p:txBody>
      </p:sp>
      <p:sp>
        <p:nvSpPr>
          <p:cNvPr id="11" name="CaixaDeTexto 11"/>
          <p:cNvSpPr txBox="1"/>
          <p:nvPr/>
        </p:nvSpPr>
        <p:spPr>
          <a:xfrm>
            <a:off x="2323339" y="1772816"/>
            <a:ext cx="5727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/>
            <a:r>
              <a:rPr lang="pt-BR" sz="2500" b="1" dirty="0" smtClean="0">
                <a:solidFill>
                  <a:srgbClr val="FF9933"/>
                </a:solidFill>
              </a:rPr>
              <a:t>88,3%  </a:t>
            </a:r>
            <a:r>
              <a:rPr lang="pt-BR" dirty="0" smtClean="0"/>
              <a:t>pesquisar preços de produtos e serviços</a:t>
            </a:r>
            <a:endParaRPr lang="pt-BR" dirty="0"/>
          </a:p>
        </p:txBody>
      </p:sp>
      <p:sp>
        <p:nvSpPr>
          <p:cNvPr id="12" name="Retângulo com Único Canto Aparado e Arredondado 12"/>
          <p:cNvSpPr/>
          <p:nvPr/>
        </p:nvSpPr>
        <p:spPr>
          <a:xfrm>
            <a:off x="671514" y="4714884"/>
            <a:ext cx="8186766" cy="1572320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 Em 2009, o percentual de recomendações era de 46% 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  Enquanto em 2010, este caiu para 36% dos entrevistados.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dirty="0" smtClean="0"/>
              <a:t>  Não houve diferença significativa nas compras pela Internet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  passou de 72% em 2009 para 74% em 2010.</a:t>
            </a:r>
          </a:p>
        </p:txBody>
      </p:sp>
      <p:sp>
        <p:nvSpPr>
          <p:cNvPr id="13" name="CaixaDeTexto 54"/>
          <p:cNvSpPr txBox="1"/>
          <p:nvPr/>
        </p:nvSpPr>
        <p:spPr>
          <a:xfrm>
            <a:off x="2339752" y="3500438"/>
            <a:ext cx="65383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84250"/>
            <a:r>
              <a:rPr lang="pt-BR" sz="2500" b="1" dirty="0" smtClean="0">
                <a:solidFill>
                  <a:srgbClr val="FF9933"/>
                </a:solidFill>
              </a:rPr>
              <a:t>36,0% </a:t>
            </a:r>
            <a:r>
              <a:rPr lang="pt-BR" dirty="0" smtClean="0"/>
              <a:t>recomendar a outros internautas produtos e                              </a:t>
            </a:r>
          </a:p>
          <a:p>
            <a:pPr indent="-984250"/>
            <a:r>
              <a:rPr lang="pt-BR" dirty="0" smtClean="0"/>
              <a:t>                serviços adquiridos</a:t>
            </a:r>
            <a:endParaRPr lang="pt-BR" dirty="0"/>
          </a:p>
        </p:txBody>
      </p:sp>
      <p:pic>
        <p:nvPicPr>
          <p:cNvPr id="14" name="Picture 2" descr="AA042195, C Squared Studios /Photodisc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852567"/>
            <a:ext cx="1800000" cy="229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9625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Por que monitorar?</a:t>
            </a:r>
            <a:endParaRPr lang="pt-BR" dirty="0">
              <a:ea typeface="+mj-ea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7359"/>
            <a:ext cx="8229600" cy="40076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Obter o feedback dos clientes sobre </a:t>
            </a:r>
            <a:r>
              <a:rPr lang="pt-BR" dirty="0" smtClean="0"/>
              <a:t>a marca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Poder pensar em novas </a:t>
            </a:r>
            <a:r>
              <a:rPr lang="pt-BR" dirty="0" smtClean="0"/>
              <a:t>estratégias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Reverter </a:t>
            </a:r>
            <a:r>
              <a:rPr lang="pt-BR" dirty="0"/>
              <a:t>uma opinião negativa sobre a </a:t>
            </a:r>
            <a:r>
              <a:rPr lang="pt-BR" dirty="0" smtClean="0"/>
              <a:t>empresa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Conhecer seu público-alvo</a:t>
            </a:r>
          </a:p>
          <a:p>
            <a:pPr lvl="1" eaLnBrk="1" hangingPunct="1">
              <a:lnSpc>
                <a:spcPct val="150000"/>
              </a:lnSpc>
              <a:buNone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Estratégia Bradesco</a:t>
            </a:r>
            <a:endParaRPr lang="pt-BR" dirty="0">
              <a:ea typeface="+mj-ea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4483"/>
            <a:ext cx="8229600" cy="4579161"/>
          </a:xfrm>
        </p:spPr>
        <p:txBody>
          <a:bodyPr/>
          <a:lstStyle/>
          <a:p>
            <a:r>
              <a:rPr lang="pt-BR" dirty="0" smtClean="0"/>
              <a:t>Criação do </a:t>
            </a:r>
            <a:r>
              <a:rPr lang="pt-BR" dirty="0"/>
              <a:t>perfil @</a:t>
            </a:r>
            <a:r>
              <a:rPr lang="pt-BR" dirty="0" err="1"/>
              <a:t>alobradesco</a:t>
            </a:r>
            <a:r>
              <a:rPr lang="pt-BR" dirty="0"/>
              <a:t> no </a:t>
            </a:r>
            <a:r>
              <a:rPr lang="pt-BR" dirty="0" err="1"/>
              <a:t>twitter</a:t>
            </a:r>
            <a:r>
              <a:rPr lang="pt-BR" dirty="0"/>
              <a:t> para realizar </a:t>
            </a:r>
            <a:r>
              <a:rPr lang="pt-BR" dirty="0" smtClean="0"/>
              <a:t>atendimento/ouvidoria</a:t>
            </a:r>
          </a:p>
          <a:p>
            <a:endParaRPr lang="pt-BR" dirty="0"/>
          </a:p>
          <a:p>
            <a:r>
              <a:rPr lang="pt-BR" dirty="0"/>
              <a:t>Foram criados perfis que:</a:t>
            </a:r>
          </a:p>
          <a:p>
            <a:pPr lvl="1"/>
            <a:r>
              <a:rPr lang="pt-BR" dirty="0"/>
              <a:t>Geram conteúdo</a:t>
            </a:r>
          </a:p>
          <a:p>
            <a:pPr lvl="1"/>
            <a:r>
              <a:rPr lang="pt-BR" dirty="0"/>
              <a:t>Visam gerar relacionamento com os clientes, potenciais clientes, etc...</a:t>
            </a:r>
          </a:p>
          <a:p>
            <a:pPr lvl="1"/>
            <a:r>
              <a:rPr lang="pt-BR" dirty="0"/>
              <a:t>Estão voltados para o público jovem</a:t>
            </a:r>
          </a:p>
          <a:p>
            <a:pPr lvl="1" eaLnBrk="1" hangingPunct="1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01376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Resultados Recebidos</a:t>
            </a:r>
            <a:endParaRPr lang="pt-BR" dirty="0">
              <a:ea typeface="+mj-ea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17555"/>
            <a:ext cx="8229600" cy="5007789"/>
          </a:xfrm>
        </p:spPr>
        <p:txBody>
          <a:bodyPr/>
          <a:lstStyle/>
          <a:p>
            <a:r>
              <a:rPr lang="pt-BR" dirty="0"/>
              <a:t>Divulgações e citações positivas sobre a </a:t>
            </a:r>
            <a:r>
              <a:rPr lang="pt-BR" dirty="0" smtClean="0"/>
              <a:t>estratégia</a:t>
            </a:r>
            <a:endParaRPr lang="pt-BR" dirty="0"/>
          </a:p>
          <a:p>
            <a:r>
              <a:rPr lang="pt-BR" dirty="0"/>
              <a:t>Citações positivas também sobre a agilidade do </a:t>
            </a:r>
            <a:r>
              <a:rPr lang="pt-BR" dirty="0" smtClean="0"/>
              <a:t>atendimento</a:t>
            </a:r>
            <a:endParaRPr lang="pt-BR" dirty="0"/>
          </a:p>
          <a:p>
            <a:r>
              <a:rPr lang="pt-BR" dirty="0"/>
              <a:t>O perfil @</a:t>
            </a:r>
            <a:r>
              <a:rPr lang="pt-BR" dirty="0" err="1" smtClean="0"/>
              <a:t>bradesco</a:t>
            </a:r>
            <a:endParaRPr lang="pt-BR" dirty="0" smtClean="0"/>
          </a:p>
          <a:p>
            <a:pPr lvl="1"/>
            <a:r>
              <a:rPr lang="pt-BR" dirty="0" smtClean="0"/>
              <a:t>possuía mais </a:t>
            </a:r>
            <a:r>
              <a:rPr lang="pt-BR" dirty="0"/>
              <a:t>de 2600 </a:t>
            </a:r>
            <a:r>
              <a:rPr lang="pt-BR" dirty="0" smtClean="0"/>
              <a:t>seguidores em maio de 2010 </a:t>
            </a:r>
          </a:p>
          <a:p>
            <a:pPr lvl="1"/>
            <a:r>
              <a:rPr lang="pt-BR" dirty="0" smtClean="0"/>
              <a:t>atualmente possui mais de 13 mil seguidores</a:t>
            </a:r>
            <a:endParaRPr lang="pt-BR" dirty="0"/>
          </a:p>
          <a:p>
            <a:r>
              <a:rPr lang="pt-BR" dirty="0"/>
              <a:t>Confirmação de que é necessário sempre buscar atuar de forma relevante sobre alguns assuntos</a:t>
            </a:r>
          </a:p>
          <a:p>
            <a:pPr lvl="1" eaLnBrk="1" hangingPunct="1"/>
            <a:endParaRPr lang="pt-BR" dirty="0" smtClean="0"/>
          </a:p>
          <a:p>
            <a:pPr lvl="1" eaLnBrk="1" hangingPunct="1"/>
            <a:endParaRPr lang="pt-BR" dirty="0"/>
          </a:p>
          <a:p>
            <a:pPr lvl="1" eaLnBrk="1" hangingPunct="1"/>
            <a:endParaRPr lang="pt-BR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9124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7414</TotalTime>
  <Words>3981</Words>
  <Application>Microsoft Office PowerPoint</Application>
  <PresentationFormat>Apresentação na tela (4:3)</PresentationFormat>
  <Paragraphs>481</Paragraphs>
  <Slides>51</Slides>
  <Notes>34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51</vt:i4>
      </vt:variant>
    </vt:vector>
  </HeadingPairs>
  <TitlesOfParts>
    <vt:vector size="54" baseType="lpstr">
      <vt:lpstr>1</vt:lpstr>
      <vt:lpstr>CorelDRAW</vt:lpstr>
      <vt:lpstr>Equação</vt:lpstr>
      <vt:lpstr>Mineração de Opiniões</vt:lpstr>
      <vt:lpstr>Roteiro</vt:lpstr>
      <vt:lpstr>Motivação</vt:lpstr>
      <vt:lpstr>Motivação</vt:lpstr>
      <vt:lpstr>Contexto</vt:lpstr>
      <vt:lpstr>Contexto</vt:lpstr>
      <vt:lpstr>Por que monitorar?</vt:lpstr>
      <vt:lpstr>Estratégia Bradesco</vt:lpstr>
      <vt:lpstr>Resultados Recebidos</vt:lpstr>
      <vt:lpstr>Estratégia Santander</vt:lpstr>
      <vt:lpstr>Resultados Recebidos</vt:lpstr>
      <vt:lpstr>Análise de Sentimentos</vt:lpstr>
      <vt:lpstr>Análise de Sentimentos</vt:lpstr>
      <vt:lpstr>Análise de Sentimentos</vt:lpstr>
      <vt:lpstr>Análise de Sentimentos</vt:lpstr>
      <vt:lpstr>Análise de Sentimentos</vt:lpstr>
      <vt:lpstr>AS Baseada em Orientação Semântica</vt:lpstr>
      <vt:lpstr>AS Baseada em Orientação Semântica</vt:lpstr>
      <vt:lpstr>AS Baseada em Orientação Semântica</vt:lpstr>
      <vt:lpstr>AS Baseada em Orientação Semântica</vt:lpstr>
      <vt:lpstr>AS Baseada em Orientação Semântica Identificação de Opiniões</vt:lpstr>
      <vt:lpstr>AS Baseada em Orientação Semântica Identificação de Opiniões</vt:lpstr>
      <vt:lpstr>AS Baseada em Orientação Semântica  Extração de Características</vt:lpstr>
      <vt:lpstr>AS Baseada em Orientação Semântica  Extração de Características</vt:lpstr>
      <vt:lpstr>AS Baseada em Orientação Semântica  Extração de Características</vt:lpstr>
      <vt:lpstr>AS Baseada em Orientação Semântica  Extração de Características</vt:lpstr>
      <vt:lpstr>AS Baseada em Orientação Semântica  Extração de Características</vt:lpstr>
      <vt:lpstr>AS Baseada em Orientação Semântica  Extração de Características</vt:lpstr>
      <vt:lpstr>AS Baseada em Orientação Semântica  Classificação de Sentimentos</vt:lpstr>
      <vt:lpstr>AS Baseada em Orientação Semântica  Classificação de Sentimentos</vt:lpstr>
      <vt:lpstr>AS Baseada em Orientação Semântica  Classificação de Sentimentos</vt:lpstr>
      <vt:lpstr>AS Baseada em Orientação Semântica  Visualização e Sumarização</vt:lpstr>
      <vt:lpstr>AS Baseada em Aprendizagem de Máquina</vt:lpstr>
      <vt:lpstr>AS Baseada em Aprendizagem de Máquina Etapas</vt:lpstr>
      <vt:lpstr>AS Baseada em Aprendizagem de Máquina Pré-processamento de dados</vt:lpstr>
      <vt:lpstr>AS Baseada em Aprendizagem de Máquina Extração de Características</vt:lpstr>
      <vt:lpstr>AS Baseada em Aprendizagem de Máquina Seleção de Características</vt:lpstr>
      <vt:lpstr>AS Baseada em Aprendizagem de Máquina Classifcação</vt:lpstr>
      <vt:lpstr>AS Baseada em Aprendizagem de Máquina Combinações de Classificadores</vt:lpstr>
      <vt:lpstr>AS Baseada em Aprendizagem de Máquina Resultados</vt:lpstr>
      <vt:lpstr>Aplicações</vt:lpstr>
      <vt:lpstr>Orientação Semântica x Aprendizagem de Máquina</vt:lpstr>
      <vt:lpstr>Conclusão</vt:lpstr>
      <vt:lpstr>Conclusão</vt:lpstr>
      <vt:lpstr>Referências</vt:lpstr>
      <vt:lpstr>Referências</vt:lpstr>
      <vt:lpstr>Referências</vt:lpstr>
      <vt:lpstr>Referências</vt:lpstr>
      <vt:lpstr>Referências</vt:lpstr>
      <vt:lpstr>Referências</vt:lpstr>
      <vt:lpstr>Mineração de Opiniões</vt:lpstr>
    </vt:vector>
  </TitlesOfParts>
  <Company>WwW.YlmF.CoM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 Template</dc:title>
  <dc:creator>YlmF</dc:creator>
  <cp:lastModifiedBy>fab</cp:lastModifiedBy>
  <cp:revision>256</cp:revision>
  <dcterms:created xsi:type="dcterms:W3CDTF">2008-08-28T02:34:21Z</dcterms:created>
  <dcterms:modified xsi:type="dcterms:W3CDTF">2011-10-18T14:32:20Z</dcterms:modified>
</cp:coreProperties>
</file>