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545" r:id="rId3"/>
    <p:sldId id="546" r:id="rId4"/>
    <p:sldId id="763" r:id="rId5"/>
    <p:sldId id="781" r:id="rId6"/>
    <p:sldId id="548" r:id="rId7"/>
    <p:sldId id="549" r:id="rId8"/>
    <p:sldId id="779" r:id="rId9"/>
    <p:sldId id="775" r:id="rId10"/>
    <p:sldId id="776" r:id="rId11"/>
    <p:sldId id="777" r:id="rId12"/>
    <p:sldId id="764" r:id="rId13"/>
    <p:sldId id="765" r:id="rId14"/>
    <p:sldId id="766" r:id="rId15"/>
    <p:sldId id="768" r:id="rId16"/>
    <p:sldId id="769" r:id="rId17"/>
    <p:sldId id="770" r:id="rId18"/>
    <p:sldId id="771" r:id="rId19"/>
    <p:sldId id="551" r:id="rId20"/>
    <p:sldId id="774" r:id="rId21"/>
    <p:sldId id="621" r:id="rId22"/>
    <p:sldId id="552" r:id="rId23"/>
    <p:sldId id="622" r:id="rId24"/>
    <p:sldId id="554" r:id="rId25"/>
    <p:sldId id="607" r:id="rId26"/>
    <p:sldId id="556" r:id="rId27"/>
    <p:sldId id="603" r:id="rId28"/>
    <p:sldId id="761" r:id="rId29"/>
    <p:sldId id="613" r:id="rId30"/>
    <p:sldId id="615" r:id="rId31"/>
    <p:sldId id="616" r:id="rId32"/>
    <p:sldId id="614" r:id="rId33"/>
    <p:sldId id="762" r:id="rId34"/>
    <p:sldId id="696" r:id="rId35"/>
    <p:sldId id="697" r:id="rId36"/>
    <p:sldId id="698" r:id="rId37"/>
    <p:sldId id="699" r:id="rId38"/>
    <p:sldId id="700" r:id="rId39"/>
    <p:sldId id="701" r:id="rId40"/>
    <p:sldId id="702" r:id="rId41"/>
    <p:sldId id="703" r:id="rId42"/>
    <p:sldId id="704" r:id="rId43"/>
    <p:sldId id="705" r:id="rId44"/>
    <p:sldId id="707" r:id="rId45"/>
    <p:sldId id="708" r:id="rId46"/>
    <p:sldId id="710" r:id="rId47"/>
    <p:sldId id="711" r:id="rId48"/>
    <p:sldId id="712" r:id="rId49"/>
    <p:sldId id="713" r:id="rId50"/>
    <p:sldId id="714" r:id="rId51"/>
    <p:sldId id="715" r:id="rId52"/>
    <p:sldId id="716" r:id="rId53"/>
    <p:sldId id="717" r:id="rId54"/>
    <p:sldId id="718" r:id="rId55"/>
    <p:sldId id="719" r:id="rId56"/>
    <p:sldId id="721" r:id="rId57"/>
    <p:sldId id="722" r:id="rId58"/>
    <p:sldId id="723" r:id="rId59"/>
    <p:sldId id="724" r:id="rId60"/>
    <p:sldId id="725" r:id="rId61"/>
    <p:sldId id="726" r:id="rId62"/>
    <p:sldId id="727" r:id="rId63"/>
    <p:sldId id="728" r:id="rId64"/>
    <p:sldId id="729" r:id="rId65"/>
    <p:sldId id="730" r:id="rId66"/>
    <p:sldId id="758" r:id="rId67"/>
    <p:sldId id="759" r:id="rId68"/>
    <p:sldId id="760" r:id="rId69"/>
    <p:sldId id="731" r:id="rId70"/>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51" autoAdjust="0"/>
    <p:restoredTop sz="84928" autoAdjust="0"/>
  </p:normalViewPr>
  <p:slideViewPr>
    <p:cSldViewPr>
      <p:cViewPr>
        <p:scale>
          <a:sx n="80" d="100"/>
          <a:sy n="80" d="100"/>
        </p:scale>
        <p:origin x="-194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2763"/>
          </a:xfrm>
          <a:prstGeom prst="rect">
            <a:avLst/>
          </a:prstGeom>
        </p:spPr>
        <p:txBody>
          <a:bodyPr vert="horz" lIns="95701" tIns="47851" rIns="95701" bIns="47851" rtlCol="0"/>
          <a:lstStyle>
            <a:lvl1pPr algn="l">
              <a:defRPr sz="1300">
                <a:latin typeface="Arial" charset="0"/>
              </a:defRPr>
            </a:lvl1pPr>
          </a:lstStyle>
          <a:p>
            <a:pPr>
              <a:defRPr/>
            </a:pPr>
            <a:endParaRPr lang="pt-BR"/>
          </a:p>
        </p:txBody>
      </p:sp>
      <p:sp>
        <p:nvSpPr>
          <p:cNvPr id="3" name="Espaço Reservado para Data 2"/>
          <p:cNvSpPr>
            <a:spLocks noGrp="1"/>
          </p:cNvSpPr>
          <p:nvPr>
            <p:ph type="dt" sz="quarter" idx="1"/>
          </p:nvPr>
        </p:nvSpPr>
        <p:spPr>
          <a:xfrm>
            <a:off x="4021138" y="0"/>
            <a:ext cx="3076575" cy="512763"/>
          </a:xfrm>
          <a:prstGeom prst="rect">
            <a:avLst/>
          </a:prstGeom>
        </p:spPr>
        <p:txBody>
          <a:bodyPr vert="horz" lIns="95701" tIns="47851" rIns="95701" bIns="47851" rtlCol="0"/>
          <a:lstStyle>
            <a:lvl1pPr algn="r">
              <a:defRPr sz="1300">
                <a:latin typeface="Arial" charset="0"/>
              </a:defRPr>
            </a:lvl1pPr>
          </a:lstStyle>
          <a:p>
            <a:pPr>
              <a:defRPr/>
            </a:pPr>
            <a:fld id="{979BABED-1581-4D8D-9667-BC65CDDA82FE}" type="datetimeFigureOut">
              <a:rPr lang="pt-BR"/>
              <a:pPr>
                <a:defRPr/>
              </a:pPr>
              <a:t>24/04/2017</a:t>
            </a:fld>
            <a:endParaRPr lang="pt-BR"/>
          </a:p>
        </p:txBody>
      </p:sp>
      <p:sp>
        <p:nvSpPr>
          <p:cNvPr id="4" name="Espaço Reservado para Rodapé 3"/>
          <p:cNvSpPr>
            <a:spLocks noGrp="1"/>
          </p:cNvSpPr>
          <p:nvPr>
            <p:ph type="ftr" sz="quarter" idx="2"/>
          </p:nvPr>
        </p:nvSpPr>
        <p:spPr>
          <a:xfrm>
            <a:off x="0" y="9720263"/>
            <a:ext cx="3076575" cy="512762"/>
          </a:xfrm>
          <a:prstGeom prst="rect">
            <a:avLst/>
          </a:prstGeom>
        </p:spPr>
        <p:txBody>
          <a:bodyPr vert="horz" lIns="95701" tIns="47851" rIns="95701" bIns="47851" rtlCol="0" anchor="b"/>
          <a:lstStyle>
            <a:lvl1pPr algn="l">
              <a:defRPr sz="1300">
                <a:latin typeface="Arial" charset="0"/>
              </a:defRPr>
            </a:lvl1pPr>
          </a:lstStyle>
          <a:p>
            <a:pPr>
              <a:defRPr/>
            </a:pPr>
            <a:endParaRPr lang="pt-BR"/>
          </a:p>
        </p:txBody>
      </p:sp>
      <p:sp>
        <p:nvSpPr>
          <p:cNvPr id="5" name="Espaço Reservado para Número de Slide 4"/>
          <p:cNvSpPr>
            <a:spLocks noGrp="1"/>
          </p:cNvSpPr>
          <p:nvPr>
            <p:ph type="sldNum" sz="quarter" idx="3"/>
          </p:nvPr>
        </p:nvSpPr>
        <p:spPr>
          <a:xfrm>
            <a:off x="4021138" y="9720263"/>
            <a:ext cx="3076575" cy="512762"/>
          </a:xfrm>
          <a:prstGeom prst="rect">
            <a:avLst/>
          </a:prstGeom>
        </p:spPr>
        <p:txBody>
          <a:bodyPr vert="horz" lIns="95701" tIns="47851" rIns="95701" bIns="47851" rtlCol="0" anchor="b"/>
          <a:lstStyle>
            <a:lvl1pPr algn="r">
              <a:defRPr sz="1300">
                <a:latin typeface="Arial" charset="0"/>
              </a:defRPr>
            </a:lvl1pPr>
          </a:lstStyle>
          <a:p>
            <a:pPr>
              <a:defRPr/>
            </a:pPr>
            <a:fld id="{93962231-9FCF-47BB-9301-3D06D3E237E3}"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defRPr>
            </a:lvl1pPr>
          </a:lstStyle>
          <a:p>
            <a:pPr>
              <a:defRPr/>
            </a:pPr>
            <a:endParaRPr lang="pt-BR"/>
          </a:p>
        </p:txBody>
      </p:sp>
      <p:sp>
        <p:nvSpPr>
          <p:cNvPr id="3" name="Espaço Reservado para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atin typeface="Arial" charset="0"/>
              </a:defRPr>
            </a:lvl1pPr>
          </a:lstStyle>
          <a:p>
            <a:pPr>
              <a:defRPr/>
            </a:pPr>
            <a:fld id="{DAD21C7C-0987-47EA-8767-71283CA2F6E5}" type="datetimeFigureOut">
              <a:rPr lang="pt-BR"/>
              <a:pPr>
                <a:defRPr/>
              </a:pPr>
              <a:t>24/04/2017</a:t>
            </a:fld>
            <a:endParaRPr lang="pt-BR"/>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atin typeface="Arial" charset="0"/>
              </a:defRPr>
            </a:lvl1pPr>
          </a:lstStyle>
          <a:p>
            <a:pPr>
              <a:defRPr/>
            </a:pPr>
            <a:endParaRPr lang="pt-BR"/>
          </a:p>
        </p:txBody>
      </p:sp>
      <p:sp>
        <p:nvSpPr>
          <p:cNvPr id="7" name="Espaço Reservado para Número de Slid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atin typeface="Arial" charset="0"/>
              </a:defRPr>
            </a:lvl1pPr>
          </a:lstStyle>
          <a:p>
            <a:pPr>
              <a:defRPr/>
            </a:pPr>
            <a:fld id="{CE44D641-667F-4D03-A1A9-219F396F3D95}"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DA4E0-53AA-4C10-89DA-60B548A772CB}" type="slidenum">
              <a:rPr lang="pt-BR" smtClean="0"/>
              <a:pPr/>
              <a:t>2</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CD97D0-33F1-46FC-A1AB-BBC9541244A0}" type="slidenum">
              <a:rPr lang="pt-BR" smtClean="0"/>
              <a:pPr/>
              <a:t>14</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54EAF2C7-FD19-415D-BBD0-19500A3CE3A2}" type="datetime1">
              <a:rPr lang="en-US" smtClean="0"/>
              <a:pPr/>
              <a:t>4/24/2017</a:t>
            </a:fld>
            <a:endParaRPr lang="en-US" smtClean="0"/>
          </a:p>
        </p:txBody>
      </p:sp>
      <p:sp>
        <p:nvSpPr>
          <p:cNvPr id="1064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31FAE8-1E0F-4A7E-B83D-37554B485832}" type="slidenum">
              <a:rPr lang="en-US" smtClean="0"/>
              <a:pPr/>
              <a:t>15</a:t>
            </a:fld>
            <a:endParaRPr lang="en-US" smtClean="0"/>
          </a:p>
        </p:txBody>
      </p:sp>
      <p:sp>
        <p:nvSpPr>
          <p:cNvPr id="106500" name="Rectangle 1026"/>
          <p:cNvSpPr>
            <a:spLocks noChangeArrowheads="1" noTextEdit="1"/>
          </p:cNvSpPr>
          <p:nvPr>
            <p:ph type="sldImg"/>
          </p:nvPr>
        </p:nvSpPr>
        <p:spPr bwMode="auto">
          <a:noFill/>
          <a:ln>
            <a:solidFill>
              <a:srgbClr val="000000"/>
            </a:solidFill>
            <a:miter lim="800000"/>
            <a:headEnd/>
            <a:tailEnd/>
          </a:ln>
        </p:spPr>
      </p:sp>
      <p:sp>
        <p:nvSpPr>
          <p:cNvPr id="10650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3DAB7-290B-493A-B90E-1F04379A9F04}" type="slidenum">
              <a:rPr lang="pt-BR" smtClean="0"/>
              <a:pPr/>
              <a:t>19</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95AE178-F828-4BC3-B6C6-0C78AC4F33D6}" type="datetime1">
              <a:rPr lang="en-US" smtClean="0"/>
              <a:pPr/>
              <a:t>4/24/2017</a:t>
            </a:fld>
            <a:endParaRPr lang="en-US" smtClean="0"/>
          </a:p>
        </p:txBody>
      </p:sp>
      <p:sp>
        <p:nvSpPr>
          <p:cNvPr id="1105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C1D25C-594A-4AE0-B8A3-E634206C4722}" type="slidenum">
              <a:rPr lang="en-US" smtClean="0"/>
              <a:pPr/>
              <a:t>21</a:t>
            </a:fld>
            <a:endParaRPr lang="en-US" smtClean="0"/>
          </a:p>
        </p:txBody>
      </p:sp>
      <p:sp>
        <p:nvSpPr>
          <p:cNvPr id="110596" name="Rectangle 1026"/>
          <p:cNvSpPr>
            <a:spLocks noChangeArrowheads="1" noTextEdit="1"/>
          </p:cNvSpPr>
          <p:nvPr>
            <p:ph type="sldImg"/>
          </p:nvPr>
        </p:nvSpPr>
        <p:spPr bwMode="auto">
          <a:noFill/>
          <a:ln>
            <a:solidFill>
              <a:srgbClr val="000000"/>
            </a:solidFill>
            <a:miter lim="800000"/>
            <a:headEnd/>
            <a:tailEnd/>
          </a:ln>
        </p:spPr>
      </p:sp>
      <p:sp>
        <p:nvSpPr>
          <p:cNvPr id="11059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A60F0-F5C6-4C0F-8442-332B0FD82CE8}" type="slidenum">
              <a:rPr lang="pt-BR" smtClean="0"/>
              <a:pPr/>
              <a:t>22</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0F2C27-487E-4590-A548-414A5E7BF8EA}" type="slidenum">
              <a:rPr lang="pt-BR" smtClean="0"/>
              <a:pPr/>
              <a:t>23</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C28267-30E9-4980-A016-3224593FD960}" type="slidenum">
              <a:rPr lang="pt-BR" smtClean="0"/>
              <a:pPr/>
              <a:t>24</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16457-518A-41BC-9A64-BFF2C1197EEE}" type="slidenum">
              <a:rPr lang="pt-BR" smtClean="0"/>
              <a:pPr/>
              <a:t>25</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O GATE permite a adição do sistema ANNIE [Maynard </a:t>
            </a:r>
            <a:r>
              <a:rPr lang="pt-BR" i="1" smtClean="0"/>
              <a:t>et al.</a:t>
            </a:r>
            <a:r>
              <a:rPr lang="pt-BR" smtClean="0"/>
              <a:t>, 09] que é um sistema voltado para extração de informação totalmente modularizado e que contém um conjunto de módulos CREOLE (</a:t>
            </a:r>
            <a:r>
              <a:rPr lang="pt-BR" i="1" smtClean="0"/>
              <a:t>Collection of Reusable Objects for Language Engineering</a:t>
            </a:r>
            <a:r>
              <a:rPr lang="pt-BR" smtClean="0"/>
              <a:t>)para fazer extração de informação. Encadeando as entradas e saídas, implementando os arquivos de configuração para cada um dos módulos rapidamente tem-se uma aplicação com função de extração.</a:t>
            </a:r>
          </a:p>
          <a:p>
            <a:endParaRPr lang="pt-BR"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CD2A6-CDBB-49FB-ADBF-CC9795AA0F5A}" type="slidenum">
              <a:rPr lang="pt-BR" smtClean="0"/>
              <a:pPr/>
              <a:t>28</a:t>
            </a:fld>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Uma vez que todos os elementos de Language Resources e Processing Resources já estejam devidamente carregados e configurados, a aplicação GATE estará pronta para efetuar o processamento dos textos contidos no corpus criado. Para executá-la, basta acessar a opção Application com um duplo clique do mouse, isto fará com que o campo à direita da tela se torne uma janela para a configuração da aplicação. Nesta área pode-se, facilmente, escolher qual corpus deverá ser processado e quais módulos participarão deste evento.</a:t>
            </a:r>
          </a:p>
          <a:p>
            <a:endParaRPr lang="pt-B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040EBA-DCFB-4F34-9521-FA159789256B}" type="slidenum">
              <a:rPr lang="pt-BR" smtClean="0"/>
              <a:pPr/>
              <a:t>29</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endParaRPr lang="pt-BR" dirty="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F6B93-816A-4CCB-AF2C-C9665D7CDC6C}" type="slidenum">
              <a:rPr lang="pt-BR" smtClean="0"/>
              <a:pPr/>
              <a:t>3</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3C842-FF23-4F54-8996-5F34271A3329}" type="slidenum">
              <a:rPr lang="pt-BR" smtClean="0"/>
              <a:pPr/>
              <a:t>30</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B599D9-CDDD-4C93-88C2-412EAF6C928B}" type="slidenum">
              <a:rPr lang="pt-BR" smtClean="0"/>
              <a:pPr/>
              <a:t>31</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requerem uma grande quantidade de trabalho manual e a existência de bons especialistas, </a:t>
            </a:r>
          </a:p>
          <a:p>
            <a:pPr>
              <a:spcBef>
                <a:spcPct val="0"/>
              </a:spcBef>
            </a:pPr>
            <a:r>
              <a:rPr lang="en-US" smtClean="0"/>
              <a:t>não são facilmente adaptáveis a novos domínios.</a:t>
            </a:r>
          </a:p>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2C044A-FD5D-4CE6-BCF9-604C2883F1C2}" type="slidenum">
              <a:rPr lang="en-US" smtClean="0"/>
              <a:pPr/>
              <a:t>51</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First introduced in COLT-92 by Boser, Guyon and Vapnik</a:t>
            </a:r>
          </a:p>
          <a:p>
            <a:r>
              <a:rPr lang="en-US" smtClean="0"/>
              <a:t>COLT = computational learning theory</a:t>
            </a:r>
          </a:p>
          <a:p>
            <a:pPr lvl="2"/>
            <a:r>
              <a:rPr lang="en-US" smtClean="0"/>
              <a:t>B. Scholkopf et al. ICANN 96. 47-52.</a:t>
            </a:r>
          </a:p>
          <a:p>
            <a:endParaRPr lang="en-US"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3A08CA75-0B77-48B6-ADD3-892E55851353}"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60</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1859"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1860"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5D0E57CC-96B9-416E-A85A-BBEB15FDC4AB}"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61</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2883"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2884"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3CEA6D0E-7189-4699-8413-E517D0138682}"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62</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3907"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3908"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B134CB99-263E-415B-8604-ABD35A3D8BF8}"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63</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4931" name="Text Box 1"/>
          <p:cNvSpPr txBox="1">
            <a:spLocks noChangeArrowheads="1"/>
          </p:cNvSpPr>
          <p:nvPr/>
        </p:nvSpPr>
        <p:spPr bwMode="auto">
          <a:xfrm>
            <a:off x="1182688" y="768350"/>
            <a:ext cx="4735512" cy="3836988"/>
          </a:xfrm>
          <a:prstGeom prst="rect">
            <a:avLst/>
          </a:prstGeom>
          <a:solidFill>
            <a:srgbClr val="FFFFFF"/>
          </a:solidFill>
          <a:ln w="9525">
            <a:solidFill>
              <a:srgbClr val="000000"/>
            </a:solidFill>
            <a:miter lim="800000"/>
            <a:headEnd/>
            <a:tailEnd/>
          </a:ln>
        </p:spPr>
        <p:txBody>
          <a:bodyPr wrap="none" lIns="86835" tIns="43418" rIns="86835" bIns="43418" anchor="ctr"/>
          <a:lstStyle/>
          <a:p>
            <a:pPr defTabSz="425450" hangingPunct="0">
              <a:lnSpc>
                <a:spcPct val="93000"/>
              </a:lnSpc>
              <a:buClr>
                <a:srgbClr val="000000"/>
              </a:buClr>
              <a:buSzPct val="45000"/>
            </a:pPr>
            <a:endParaRPr lang="en-US" sz="1700">
              <a:latin typeface="Calibri" pitchFamily="34" charset="0"/>
              <a:ea typeface="Arial Unicode MS" pitchFamily="34" charset="-128"/>
              <a:cs typeface="Arial Unicode MS" pitchFamily="34" charset="-128"/>
            </a:endParaRPr>
          </a:p>
        </p:txBody>
      </p:sp>
      <p:sp>
        <p:nvSpPr>
          <p:cNvPr id="124932" name="Rectangle 2"/>
          <p:cNvSpPr>
            <a:spLocks noChangeArrowheads="1"/>
          </p:cNvSpPr>
          <p:nvPr>
            <p:ph type="body"/>
          </p:nvPr>
        </p:nvSpPr>
        <p:spPr bwMode="auto">
          <a:xfrm>
            <a:off x="709613" y="4860925"/>
            <a:ext cx="5678487" cy="4605338"/>
          </a:xfrm>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287B0C97-33C8-46DC-A8EF-16E88BD7E7AF}"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64</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5955"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5956"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CB727904-F76B-489A-8435-A23DB1CEB970}"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65</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6979"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6980"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F21D0-D391-4A1E-954D-A1D20661B0A4}" type="slidenum">
              <a:rPr lang="pt-BR" smtClean="0"/>
              <a:pPr/>
              <a:t>4</a:t>
            </a:fld>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976C3-4F04-4CB6-A268-22C8FB9F4733}" type="slidenum">
              <a:rPr lang="pt-BR" smtClean="0"/>
              <a:pPr/>
              <a:t>67</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0FF5-C958-40E9-8559-EBC8D901BD50}" type="slidenum">
              <a:rPr lang="pt-BR" smtClean="0"/>
              <a:pPr/>
              <a:t>6</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endParaRPr lang="pt-BR" dirty="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A274D5-1652-4975-A2E6-7ADA51A43EC6}" type="slidenum">
              <a:rPr lang="pt-BR" smtClean="0"/>
              <a:pPr/>
              <a:t>7</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4/24/2017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10</a:t>
            </a:fld>
            <a:endParaRPr lang="en-US" smtClean="0"/>
          </a:p>
        </p:txBody>
      </p:sp>
      <p:sp>
        <p:nvSpPr>
          <p:cNvPr id="108548" name="Rectangle 2"/>
          <p:cNvSpPr>
            <a:spLocks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4/24/2017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11</a:t>
            </a:fld>
            <a:endParaRPr lang="en-US" smtClean="0"/>
          </a:p>
        </p:txBody>
      </p:sp>
      <p:sp>
        <p:nvSpPr>
          <p:cNvPr id="108548" name="Rectangle 2"/>
          <p:cNvSpPr>
            <a:spLocks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A extração de informação compreende um conjunto de 4 tecnicas: segmentação, classificação, associação e agrupamento.</a:t>
            </a:r>
          </a:p>
          <a:p>
            <a:endParaRPr lang="pt-BR" smtClean="0"/>
          </a:p>
          <a:p>
            <a:r>
              <a:rPr lang="pt-BR" smtClean="0"/>
              <a:t>Segmentação: divide o texto em elementos atomicos, chamados segmentos ou fichas. A tarefa de segmentação poderá usar a analise léxica e sintatica.</a:t>
            </a:r>
          </a:p>
          <a:p>
            <a:endParaRPr lang="pt-BR" smtClean="0"/>
          </a:p>
          <a:p>
            <a:r>
              <a:rPr lang="pt-BR" smtClean="0"/>
              <a:t>Classificação: determina o tipo de cada segmento obtido na tarefa de segmentação, ou seja, determina o campo dos dados de saída e estrutura onde se encaixa o segmento de entrada. O resultado desta tarefa é a classificação de um conjunto de segmentos como entidades, que são elementos de uma determinada classe relevante para o dominio da extração. É baseada em recursos linguisticos como dicionarios e gramaticas.</a:t>
            </a:r>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A96157-7714-48DC-B722-D036E3CDE1DA}" type="slidenum">
              <a:rPr lang="pt-BR" smtClean="0"/>
              <a:pPr/>
              <a:t>12</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EE86B4-520B-4670-8DB6-23514A401BBD}" type="slidenum">
              <a:rPr lang="pt-BR" smtClean="0"/>
              <a:pPr/>
              <a:t>13</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lgn="ctr">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74E023D-2DFE-4C3D-B964-484CAB669016}"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4A69937-3841-4D38-98CD-7518A61A04BA}"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460C721-DA1C-4FC4-B154-C8F56FEC97E6}"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071546"/>
            <a:ext cx="4038600" cy="505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4648200" y="1071546"/>
            <a:ext cx="4038600" cy="505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E5ED765-926D-48E5-88BE-C872B7207397}"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28596" y="10715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457200" y="1785926"/>
            <a:ext cx="4040188"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Texto 4"/>
          <p:cNvSpPr>
            <a:spLocks noGrp="1"/>
          </p:cNvSpPr>
          <p:nvPr>
            <p:ph type="body" sz="quarter" idx="3"/>
          </p:nvPr>
        </p:nvSpPr>
        <p:spPr>
          <a:xfrm>
            <a:off x="4616421" y="10715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1785926"/>
            <a:ext cx="4041775"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D0BB4CCD-F2C0-48A5-9B9F-D5CF95288989}"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6D69CE7-9B3D-4C44-B50C-777D6973A859}"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B1353FD9-2B5C-4B34-AA31-3363966A5073}"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00034" y="357166"/>
            <a:ext cx="8072494" cy="566738"/>
          </a:xfrm>
        </p:spPr>
        <p:txBody>
          <a:bodyPr anchor="b"/>
          <a:lstStyle>
            <a:lvl1pPr algn="l">
              <a:defRPr sz="3600" b="1"/>
            </a:lvl1pPr>
          </a:lstStyle>
          <a:p>
            <a:r>
              <a:rPr lang="pt-BR" dirty="0" smtClean="0"/>
              <a:t>Clique para editar o estilo do título mestre</a:t>
            </a:r>
            <a:endParaRPr lang="pt-BR" dirty="0"/>
          </a:p>
        </p:txBody>
      </p:sp>
      <p:sp>
        <p:nvSpPr>
          <p:cNvPr id="3" name="Espaço Reservado para Imagem 2"/>
          <p:cNvSpPr>
            <a:spLocks noGrp="1"/>
          </p:cNvSpPr>
          <p:nvPr>
            <p:ph type="pic" idx="1"/>
          </p:nvPr>
        </p:nvSpPr>
        <p:spPr>
          <a:xfrm>
            <a:off x="1792288" y="1071545"/>
            <a:ext cx="5486400" cy="46434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724528"/>
            <a:ext cx="5486400" cy="276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7F46599-38D7-4544-9330-6C272FB4A640}"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lstStyle/>
          <a:p>
            <a:r>
              <a:rPr lang="pt-BR" dirty="0" smtClean="0"/>
              <a:t>Clique para editar o estilo do título mestre</a:t>
            </a:r>
            <a:endParaRPr lang="pt-BR" dirty="0"/>
          </a:p>
        </p:txBody>
      </p:sp>
      <p:sp>
        <p:nvSpPr>
          <p:cNvPr id="3" name="Espaço Reservado para Texto 2"/>
          <p:cNvSpPr>
            <a:spLocks noGrp="1"/>
          </p:cNvSpPr>
          <p:nvPr>
            <p:ph type="body" sz="half" idx="1"/>
          </p:nvPr>
        </p:nvSpPr>
        <p:spPr>
          <a:xfrm>
            <a:off x="457200" y="1071546"/>
            <a:ext cx="4038600" cy="505461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071546"/>
            <a:ext cx="4038600" cy="2714642"/>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B526DA8D-64DA-4B08-924E-DB5C1D76E592}"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800000"/>
                </a:solidFill>
                <a:latin typeface="Calibri" pitchFamily="34" charset="0"/>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800000"/>
                </a:solidFill>
                <a:latin typeface="Calibri" pitchFamily="34" charset="0"/>
              </a:defRPr>
            </a:lvl1pPr>
          </a:lstStyle>
          <a:p>
            <a:pPr>
              <a:defRPr/>
            </a:pPr>
            <a:endParaRPr lang="pt-BR"/>
          </a:p>
        </p:txBody>
      </p:sp>
      <p:sp>
        <p:nvSpPr>
          <p:cNvPr id="1030" name="Rectangle 6"/>
          <p:cNvSpPr>
            <a:spLocks noGrp="1" noChangeArrowheads="1"/>
          </p:cNvSpPr>
          <p:nvPr>
            <p:ph type="sldNum" sz="quarter" idx="4"/>
          </p:nvPr>
        </p:nvSpPr>
        <p:spPr bwMode="auto">
          <a:xfrm>
            <a:off x="70104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800000"/>
                </a:solidFill>
                <a:latin typeface="Calibri" pitchFamily="34" charset="0"/>
              </a:defRPr>
            </a:lvl1pPr>
          </a:lstStyle>
          <a:p>
            <a:pPr>
              <a:defRPr/>
            </a:pPr>
            <a:fld id="{1D2061CD-C45D-41BB-8B3F-C70FB1C55DE4}"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rtl="0" eaLnBrk="0" fontAlgn="base" hangingPunct="0">
        <a:spcBef>
          <a:spcPct val="0"/>
        </a:spcBef>
        <a:spcAft>
          <a:spcPct val="0"/>
        </a:spcAft>
        <a:defRPr sz="4000" b="1">
          <a:solidFill>
            <a:srgbClr val="800000"/>
          </a:solidFill>
          <a:latin typeface="Calibri" pitchFamily="34" charset="0"/>
          <a:ea typeface="+mj-ea"/>
          <a:cs typeface="+mj-cs"/>
        </a:defRPr>
      </a:lvl1pPr>
      <a:lvl2pPr algn="l" rtl="0" eaLnBrk="0" fontAlgn="base" hangingPunct="0">
        <a:spcBef>
          <a:spcPct val="0"/>
        </a:spcBef>
        <a:spcAft>
          <a:spcPct val="0"/>
        </a:spcAft>
        <a:defRPr sz="4000" b="1">
          <a:solidFill>
            <a:srgbClr val="800000"/>
          </a:solidFill>
          <a:latin typeface="Calibri" pitchFamily="34" charset="0"/>
        </a:defRPr>
      </a:lvl2pPr>
      <a:lvl3pPr algn="l" rtl="0" eaLnBrk="0" fontAlgn="base" hangingPunct="0">
        <a:spcBef>
          <a:spcPct val="0"/>
        </a:spcBef>
        <a:spcAft>
          <a:spcPct val="0"/>
        </a:spcAft>
        <a:defRPr sz="4000" b="1">
          <a:solidFill>
            <a:srgbClr val="800000"/>
          </a:solidFill>
          <a:latin typeface="Calibri" pitchFamily="34" charset="0"/>
        </a:defRPr>
      </a:lvl3pPr>
      <a:lvl4pPr algn="l" rtl="0" eaLnBrk="0" fontAlgn="base" hangingPunct="0">
        <a:spcBef>
          <a:spcPct val="0"/>
        </a:spcBef>
        <a:spcAft>
          <a:spcPct val="0"/>
        </a:spcAft>
        <a:defRPr sz="4000" b="1">
          <a:solidFill>
            <a:srgbClr val="800000"/>
          </a:solidFill>
          <a:latin typeface="Calibri" pitchFamily="34" charset="0"/>
        </a:defRPr>
      </a:lvl4pPr>
      <a:lvl5pPr algn="l"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800000"/>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rgbClr val="800000"/>
          </a:solidFill>
          <a:latin typeface="Calibri" pitchFamily="34" charset="0"/>
        </a:defRPr>
      </a:lvl2pPr>
      <a:lvl3pPr marL="1143000" indent="-228600" algn="l" rtl="0" eaLnBrk="0" fontAlgn="base" hangingPunct="0">
        <a:spcBef>
          <a:spcPct val="20000"/>
        </a:spcBef>
        <a:spcAft>
          <a:spcPct val="0"/>
        </a:spcAft>
        <a:buChar char="•"/>
        <a:defRPr sz="2400">
          <a:solidFill>
            <a:srgbClr val="800000"/>
          </a:solidFill>
          <a:latin typeface="Calibri" pitchFamily="34" charset="0"/>
        </a:defRPr>
      </a:lvl3pPr>
      <a:lvl4pPr marL="1600200" indent="-228600" algn="l" rtl="0" eaLnBrk="0" fontAlgn="base" hangingPunct="0">
        <a:spcBef>
          <a:spcPct val="20000"/>
        </a:spcBef>
        <a:spcAft>
          <a:spcPct val="0"/>
        </a:spcAft>
        <a:buChar char="–"/>
        <a:defRPr sz="2000">
          <a:solidFill>
            <a:srgbClr val="800000"/>
          </a:solidFill>
          <a:latin typeface="Calibri" pitchFamily="34" charset="0"/>
        </a:defRPr>
      </a:lvl4pPr>
      <a:lvl5pPr marL="2057400" indent="-228600" algn="l" rtl="0" eaLnBrk="0" fontAlgn="base" hangingPunct="0">
        <a:spcBef>
          <a:spcPct val="20000"/>
        </a:spcBef>
        <a:spcAft>
          <a:spcPct val="0"/>
        </a:spcAft>
        <a:buChar char="»"/>
        <a:defRPr sz="2000">
          <a:solidFill>
            <a:srgbClr val="800000"/>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xyz.com/index.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hyperlink" Target="http://www.ptsi.pt/PTS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hyperlink" Target="http://www.techne.com.br/default.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hyperlink" Target="http://www.atsolutions.com.br/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hyperlink" Target="http://www.oracle.com/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ower_point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10"/>
          <p:cNvSpPr txBox="1">
            <a:spLocks noChangeArrowheads="1"/>
          </p:cNvSpPr>
          <p:nvPr/>
        </p:nvSpPr>
        <p:spPr>
          <a:xfrm>
            <a:off x="785813" y="915988"/>
            <a:ext cx="7772400" cy="785812"/>
          </a:xfrm>
          <a:prstGeom prst="rect">
            <a:avLst/>
          </a:prstGeom>
        </p:spPr>
        <p:txBody>
          <a:bodyPr/>
          <a:lstStyle/>
          <a:p>
            <a:pPr algn="ctr">
              <a:defRPr/>
            </a:pPr>
            <a:r>
              <a:rPr lang="en-US" sz="4000" b="1" kern="0" dirty="0" err="1">
                <a:solidFill>
                  <a:schemeClr val="bg1"/>
                </a:solidFill>
                <a:latin typeface="Calibri" pitchFamily="34" charset="0"/>
              </a:rPr>
              <a:t>Extração</a:t>
            </a:r>
            <a:r>
              <a:rPr lang="en-US" sz="4000" b="1" kern="0" dirty="0">
                <a:solidFill>
                  <a:schemeClr val="bg1"/>
                </a:solidFill>
                <a:latin typeface="Calibri" pitchFamily="34" charset="0"/>
              </a:rPr>
              <a:t> de </a:t>
            </a:r>
            <a:r>
              <a:rPr lang="en-US" sz="4000" b="1" kern="0" dirty="0" err="1">
                <a:solidFill>
                  <a:schemeClr val="bg1"/>
                </a:solidFill>
                <a:latin typeface="Calibri" pitchFamily="34" charset="0"/>
              </a:rPr>
              <a:t>Informação</a:t>
            </a:r>
            <a:endParaRPr lang="en-US" sz="4000" b="1" kern="0" dirty="0">
              <a:solidFill>
                <a:schemeClr val="bg1"/>
              </a:solidFill>
              <a:latin typeface="Calibri" pitchFamily="34" charset="0"/>
            </a:endParaRPr>
          </a:p>
        </p:txBody>
      </p:sp>
      <p:sp>
        <p:nvSpPr>
          <p:cNvPr id="6" name="Rectangle 11"/>
          <p:cNvSpPr txBox="1">
            <a:spLocks noChangeArrowheads="1"/>
          </p:cNvSpPr>
          <p:nvPr/>
        </p:nvSpPr>
        <p:spPr>
          <a:xfrm>
            <a:off x="1371600" y="4797151"/>
            <a:ext cx="6872808" cy="1384573"/>
          </a:xfrm>
          <a:prstGeom prst="rect">
            <a:avLst/>
          </a:prstGeom>
        </p:spPr>
        <p:txBody>
          <a:bodyPr/>
          <a:lstStyle/>
          <a:p>
            <a:pPr marL="342900" indent="-342900">
              <a:spcBef>
                <a:spcPct val="20000"/>
              </a:spcBef>
              <a:defRPr/>
            </a:pPr>
            <a:r>
              <a:rPr lang="en-US" sz="2800" kern="0" dirty="0" err="1">
                <a:solidFill>
                  <a:schemeClr val="bg1"/>
                </a:solidFill>
                <a:latin typeface="Calibri" pitchFamily="34" charset="0"/>
              </a:rPr>
              <a:t>Lídia</a:t>
            </a:r>
            <a:r>
              <a:rPr lang="en-US" sz="2800" kern="0" dirty="0">
                <a:solidFill>
                  <a:schemeClr val="bg1"/>
                </a:solidFill>
                <a:latin typeface="Calibri" pitchFamily="34" charset="0"/>
              </a:rPr>
              <a:t> </a:t>
            </a:r>
            <a:r>
              <a:rPr lang="en-US" sz="2800" kern="0" dirty="0" err="1" smtClean="0">
                <a:solidFill>
                  <a:schemeClr val="bg1"/>
                </a:solidFill>
                <a:latin typeface="Calibri" pitchFamily="34" charset="0"/>
              </a:rPr>
              <a:t>Melo</a:t>
            </a:r>
            <a:r>
              <a:rPr lang="en-US" sz="2800" kern="0" dirty="0" smtClean="0">
                <a:solidFill>
                  <a:schemeClr val="bg1"/>
                </a:solidFill>
                <a:latin typeface="Calibri" pitchFamily="34" charset="0"/>
              </a:rPr>
              <a:t>, Rafael Ferreira e </a:t>
            </a:r>
            <a:r>
              <a:rPr lang="en-US" sz="2800" kern="0" dirty="0" err="1" smtClean="0">
                <a:solidFill>
                  <a:schemeClr val="bg1"/>
                </a:solidFill>
                <a:latin typeface="Calibri" pitchFamily="34" charset="0"/>
              </a:rPr>
              <a:t>Rinaldo</a:t>
            </a:r>
            <a:r>
              <a:rPr lang="en-US" sz="2800" kern="0" dirty="0" smtClean="0">
                <a:solidFill>
                  <a:schemeClr val="bg1"/>
                </a:solidFill>
                <a:latin typeface="Calibri" pitchFamily="34" charset="0"/>
              </a:rPr>
              <a:t> Lima</a:t>
            </a:r>
          </a:p>
          <a:p>
            <a:pPr marL="342900" indent="-342900">
              <a:spcBef>
                <a:spcPct val="20000"/>
              </a:spcBef>
              <a:defRPr/>
            </a:pPr>
            <a:r>
              <a:rPr lang="en-US" sz="2800" kern="0" dirty="0" err="1" smtClean="0">
                <a:solidFill>
                  <a:schemeClr val="bg1"/>
                </a:solidFill>
                <a:latin typeface="Calibri" pitchFamily="34" charset="0"/>
              </a:rPr>
              <a:t>Atualizada</a:t>
            </a:r>
            <a:r>
              <a:rPr lang="en-US" sz="2800" kern="0" dirty="0" smtClean="0">
                <a:solidFill>
                  <a:schemeClr val="bg1"/>
                </a:solidFill>
                <a:latin typeface="Calibri" pitchFamily="34" charset="0"/>
              </a:rPr>
              <a:t> </a:t>
            </a:r>
            <a:r>
              <a:rPr lang="en-US" sz="2800" kern="0" dirty="0" err="1" smtClean="0">
                <a:solidFill>
                  <a:schemeClr val="bg1"/>
                </a:solidFill>
                <a:latin typeface="Calibri" pitchFamily="34" charset="0"/>
              </a:rPr>
              <a:t>por</a:t>
            </a:r>
            <a:r>
              <a:rPr lang="en-US" sz="2800" kern="0" dirty="0" smtClean="0">
                <a:solidFill>
                  <a:schemeClr val="bg1"/>
                </a:solidFill>
                <a:latin typeface="Calibri" pitchFamily="34" charset="0"/>
              </a:rPr>
              <a:t> </a:t>
            </a:r>
            <a:r>
              <a:rPr lang="en-US" sz="2800" kern="0" dirty="0" err="1" smtClean="0">
                <a:solidFill>
                  <a:schemeClr val="bg1"/>
                </a:solidFill>
                <a:latin typeface="Calibri" pitchFamily="34" charset="0"/>
              </a:rPr>
              <a:t>Flávia</a:t>
            </a:r>
            <a:r>
              <a:rPr lang="en-US" sz="2800" kern="0" dirty="0" smtClean="0">
                <a:solidFill>
                  <a:schemeClr val="bg1"/>
                </a:solidFill>
                <a:latin typeface="Calibri" pitchFamily="34" charset="0"/>
              </a:rPr>
              <a:t> Barros</a:t>
            </a:r>
            <a:endParaRPr lang="en-US" sz="2000" kern="0" dirty="0">
              <a:solidFill>
                <a:schemeClr val="bg1"/>
              </a:solidFill>
              <a:latin typeface="Calibri" pitchFamily="34" charset="0"/>
            </a:endParaRPr>
          </a:p>
        </p:txBody>
      </p:sp>
      <p:sp>
        <p:nvSpPr>
          <p:cNvPr id="2053" name="Espaço Reservado para Número de Slide 6"/>
          <p:cNvSpPr>
            <a:spLocks noGrp="1"/>
          </p:cNvSpPr>
          <p:nvPr>
            <p:ph type="sldNum" sz="quarter" idx="12"/>
          </p:nvPr>
        </p:nvSpPr>
        <p:spPr>
          <a:noFill/>
        </p:spPr>
        <p:txBody>
          <a:bodyPr/>
          <a:lstStyle/>
          <a:p>
            <a:fld id="{26A6D833-6C53-4312-A5A2-BECE5B6CB2AB}" type="slidenum">
              <a:rPr lang="pt-BR" smtClean="0"/>
              <a:pPr/>
              <a:t>1</a:t>
            </a:fld>
            <a:endParaRPr lang="pt-B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50" y="344488"/>
            <a:ext cx="5143500" cy="725487"/>
          </a:xfrm>
        </p:spPr>
        <p:txBody>
          <a:bodyPr/>
          <a:lstStyle/>
          <a:p>
            <a:r>
              <a:rPr lang="en-US" sz="3200" dirty="0" err="1" smtClean="0"/>
              <a:t>Tipos</a:t>
            </a:r>
            <a:r>
              <a:rPr lang="en-US" sz="3200" dirty="0" smtClean="0"/>
              <a:t> de </a:t>
            </a:r>
            <a:r>
              <a:rPr lang="en-US" sz="3200" dirty="0" err="1" smtClean="0"/>
              <a:t>Textos</a:t>
            </a:r>
            <a:r>
              <a:rPr lang="en-US" sz="3200" dirty="0" smtClean="0"/>
              <a:t> </a:t>
            </a:r>
            <a:r>
              <a:rPr lang="en-US" sz="3200" dirty="0" err="1" smtClean="0"/>
              <a:t>em</a:t>
            </a:r>
            <a:r>
              <a:rPr lang="en-US" sz="3200" dirty="0" smtClean="0"/>
              <a:t> EI</a:t>
            </a:r>
            <a:endParaRPr lang="en-US" sz="2000" dirty="0" smtClean="0"/>
          </a:p>
        </p:txBody>
      </p:sp>
      <p:grpSp>
        <p:nvGrpSpPr>
          <p:cNvPr id="2" name="Group 17"/>
          <p:cNvGrpSpPr>
            <a:grpSpLocks/>
          </p:cNvGrpSpPr>
          <p:nvPr/>
        </p:nvGrpSpPr>
        <p:grpSpPr bwMode="auto">
          <a:xfrm>
            <a:off x="4932040" y="2060847"/>
            <a:ext cx="3904109" cy="3664894"/>
            <a:chOff x="500034" y="3248119"/>
            <a:chExt cx="3762375" cy="3525473"/>
          </a:xfrm>
        </p:grpSpPr>
        <p:sp>
          <p:nvSpPr>
            <p:cNvPr id="17421" name="Text Box 5"/>
            <p:cNvSpPr txBox="1">
              <a:spLocks noChangeArrowheads="1"/>
            </p:cNvSpPr>
            <p:nvPr/>
          </p:nvSpPr>
          <p:spPr bwMode="auto">
            <a:xfrm>
              <a:off x="1006395" y="3248119"/>
              <a:ext cx="2522789" cy="923107"/>
            </a:xfrm>
            <a:prstGeom prst="rect">
              <a:avLst/>
            </a:prstGeom>
            <a:noFill/>
            <a:ln w="9525">
              <a:noFill/>
              <a:miter lim="800000"/>
              <a:headEnd/>
              <a:tailEnd/>
            </a:ln>
          </p:spPr>
          <p:txBody>
            <a:bodyPr wrap="none">
              <a:spAutoFit/>
            </a:bodyPr>
            <a:lstStyle/>
            <a:p>
              <a:pPr algn="ctr"/>
              <a:r>
                <a:rPr lang="en-US" u="sng" dirty="0" err="1">
                  <a:latin typeface="Calibri" pitchFamily="34" charset="0"/>
                </a:rPr>
                <a:t>Textos</a:t>
              </a:r>
              <a:r>
                <a:rPr lang="en-US" u="sng" dirty="0">
                  <a:latin typeface="Calibri" pitchFamily="34" charset="0"/>
                </a:rPr>
                <a:t> </a:t>
              </a:r>
              <a:r>
                <a:rPr lang="en-US" u="sng" dirty="0" err="1" smtClean="0">
                  <a:latin typeface="Calibri" pitchFamily="34" charset="0"/>
                </a:rPr>
                <a:t>não</a:t>
              </a:r>
              <a:r>
                <a:rPr lang="en-US" u="sng" dirty="0" smtClean="0">
                  <a:latin typeface="Calibri" pitchFamily="34" charset="0"/>
                </a:rPr>
                <a:t> </a:t>
              </a:r>
              <a:r>
                <a:rPr lang="en-US" u="sng" dirty="0" err="1" smtClean="0">
                  <a:latin typeface="Calibri" pitchFamily="34" charset="0"/>
                </a:rPr>
                <a:t>gramaticais</a:t>
              </a:r>
              <a:r>
                <a:rPr lang="en-US" u="sng" dirty="0" smtClean="0">
                  <a:latin typeface="Calibri" pitchFamily="34" charset="0"/>
                </a:rPr>
                <a:t> e </a:t>
              </a:r>
            </a:p>
            <a:p>
              <a:pPr algn="ctr"/>
              <a:r>
                <a:rPr lang="en-US" u="sng" dirty="0" smtClean="0">
                  <a:latin typeface="Calibri" pitchFamily="34" charset="0"/>
                </a:rPr>
                <a:t> </a:t>
              </a:r>
              <a:r>
                <a:rPr lang="en-US" u="sng" dirty="0" err="1" smtClean="0">
                  <a:latin typeface="Calibri" pitchFamily="34" charset="0"/>
                </a:rPr>
                <a:t>uso</a:t>
              </a:r>
              <a:r>
                <a:rPr lang="en-US" u="sng" dirty="0" smtClean="0">
                  <a:latin typeface="Calibri" pitchFamily="34" charset="0"/>
                </a:rPr>
                <a:t> de </a:t>
              </a:r>
              <a:r>
                <a:rPr lang="en-US" u="sng" dirty="0" err="1" smtClean="0">
                  <a:latin typeface="Calibri" pitchFamily="34" charset="0"/>
                </a:rPr>
                <a:t>formatação</a:t>
              </a:r>
              <a:r>
                <a:rPr lang="en-US" u="sng" dirty="0" smtClean="0">
                  <a:latin typeface="Calibri" pitchFamily="34" charset="0"/>
                </a:rPr>
                <a:t> = </a:t>
              </a:r>
            </a:p>
            <a:p>
              <a:pPr algn="ct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semi </a:t>
              </a:r>
              <a:r>
                <a:rPr lang="en-US" u="sng" dirty="0" err="1" smtClean="0">
                  <a:solidFill>
                    <a:srgbClr val="FF0000"/>
                  </a:solidFill>
                  <a:latin typeface="Calibri" pitchFamily="34" charset="0"/>
                </a:rPr>
                <a:t>estruturado</a:t>
              </a:r>
              <a:endParaRPr lang="en-US" u="sng" dirty="0">
                <a:solidFill>
                  <a:srgbClr val="FF0000"/>
                </a:solidFill>
                <a:latin typeface="Calibri" pitchFamily="34" charset="0"/>
              </a:endParaRPr>
            </a:p>
          </p:txBody>
        </p:sp>
        <p:pic>
          <p:nvPicPr>
            <p:cNvPr id="17422" name="Picture 11" descr="2002_10_16_101227_shot"/>
            <p:cNvPicPr>
              <a:picLocks noChangeAspect="1" noChangeArrowheads="1"/>
            </p:cNvPicPr>
            <p:nvPr/>
          </p:nvPicPr>
          <p:blipFill>
            <a:blip r:embed="rId3" cstate="print"/>
            <a:srcRect/>
            <a:stretch>
              <a:fillRect/>
            </a:stretch>
          </p:blipFill>
          <p:spPr bwMode="auto">
            <a:xfrm>
              <a:off x="500034" y="4468542"/>
              <a:ext cx="3762375" cy="2305050"/>
            </a:xfrm>
            <a:prstGeom prst="rect">
              <a:avLst/>
            </a:prstGeom>
            <a:noFill/>
            <a:ln w="38100">
              <a:solidFill>
                <a:srgbClr val="C0C0C0"/>
              </a:solidFill>
              <a:miter lim="800000"/>
              <a:headEnd/>
              <a:tailEnd/>
            </a:ln>
          </p:spPr>
        </p:pic>
        <p:sp>
          <p:nvSpPr>
            <p:cNvPr id="17423" name="TextBox 12"/>
            <p:cNvSpPr txBox="1">
              <a:spLocks noChangeArrowheads="1"/>
            </p:cNvSpPr>
            <p:nvPr/>
          </p:nvSpPr>
          <p:spPr bwMode="auto">
            <a:xfrm>
              <a:off x="502343" y="3248119"/>
              <a:ext cx="466725" cy="369888"/>
            </a:xfrm>
            <a:prstGeom prst="rect">
              <a:avLst/>
            </a:prstGeom>
            <a:noFill/>
            <a:ln w="9525">
              <a:noFill/>
              <a:miter lim="800000"/>
              <a:headEnd/>
              <a:tailEnd/>
            </a:ln>
          </p:spPr>
          <p:txBody>
            <a:bodyPr>
              <a:spAutoFit/>
            </a:bodyPr>
            <a:lstStyle/>
            <a:p>
              <a:r>
                <a:rPr lang="en-US" dirty="0"/>
                <a:t>(b)</a:t>
              </a:r>
              <a:endParaRPr lang="fr-FR" dirty="0"/>
            </a:p>
          </p:txBody>
        </p:sp>
      </p:grpSp>
      <p:grpSp>
        <p:nvGrpSpPr>
          <p:cNvPr id="3" name="Group 18"/>
          <p:cNvGrpSpPr>
            <a:grpSpLocks/>
          </p:cNvGrpSpPr>
          <p:nvPr/>
        </p:nvGrpSpPr>
        <p:grpSpPr bwMode="auto">
          <a:xfrm>
            <a:off x="84708" y="1196752"/>
            <a:ext cx="4631308" cy="3096344"/>
            <a:chOff x="4286250" y="3671168"/>
            <a:chExt cx="4595813" cy="3096345"/>
          </a:xfrm>
        </p:grpSpPr>
        <p:sp>
          <p:nvSpPr>
            <p:cNvPr id="17418" name="Text Box 6"/>
            <p:cNvSpPr txBox="1">
              <a:spLocks noChangeArrowheads="1"/>
            </p:cNvSpPr>
            <p:nvPr/>
          </p:nvSpPr>
          <p:spPr bwMode="auto">
            <a:xfrm>
              <a:off x="4959629" y="3671168"/>
              <a:ext cx="2743162" cy="369332"/>
            </a:xfrm>
            <a:prstGeom prst="rect">
              <a:avLst/>
            </a:prstGeom>
            <a:noFill/>
            <a:ln w="9525">
              <a:noFill/>
              <a:miter lim="800000"/>
              <a:headEnd/>
              <a:tailEnd/>
            </a:ln>
          </p:spPr>
          <p:txBody>
            <a:bodyPr wrap="none">
              <a:spAutoFit/>
            </a:bodyPr>
            <a:lstStyle/>
            <a:p>
              <a:pPr algn="ctr"/>
              <a:r>
                <a:rPr lang="en-US" u="sng" dirty="0" err="1" smtClean="0">
                  <a:latin typeface="Calibri" pitchFamily="34" charset="0"/>
                </a:rPr>
                <a:t>Tabelas</a:t>
              </a:r>
              <a:r>
                <a:rPr lang="en-US" u="sng" dirty="0" smtClean="0">
                  <a:latin typeface="Calibri" pitchFamily="34" charset="0"/>
                </a:rPr>
                <a:t> = </a:t>
              </a: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a:t>
              </a:r>
              <a:r>
                <a:rPr lang="en-US" u="sng" dirty="0" err="1" smtClean="0">
                  <a:solidFill>
                    <a:srgbClr val="FF0000"/>
                  </a:solidFill>
                  <a:latin typeface="Calibri" pitchFamily="34" charset="0"/>
                </a:rPr>
                <a:t>estruturado</a:t>
              </a:r>
              <a:endParaRPr lang="en-US" u="sng" dirty="0">
                <a:solidFill>
                  <a:srgbClr val="FF0000"/>
                </a:solidFill>
                <a:latin typeface="Calibri" pitchFamily="34" charset="0"/>
              </a:endParaRPr>
            </a:p>
          </p:txBody>
        </p:sp>
        <p:pic>
          <p:nvPicPr>
            <p:cNvPr id="17419" name="Picture 14" descr="2002_10_16_102205_shot"/>
            <p:cNvPicPr>
              <a:picLocks noChangeAspect="1" noChangeArrowheads="1"/>
            </p:cNvPicPr>
            <p:nvPr/>
          </p:nvPicPr>
          <p:blipFill>
            <a:blip r:embed="rId4" cstate="print"/>
            <a:srcRect/>
            <a:stretch>
              <a:fillRect/>
            </a:stretch>
          </p:blipFill>
          <p:spPr bwMode="auto">
            <a:xfrm>
              <a:off x="4591050" y="4149725"/>
              <a:ext cx="4291013" cy="2617788"/>
            </a:xfrm>
            <a:prstGeom prst="rect">
              <a:avLst/>
            </a:prstGeom>
            <a:noFill/>
            <a:ln w="9525">
              <a:noFill/>
              <a:miter lim="800000"/>
              <a:headEnd/>
              <a:tailEnd/>
            </a:ln>
          </p:spPr>
        </p:pic>
        <p:sp>
          <p:nvSpPr>
            <p:cNvPr id="17420" name="TextBox 13"/>
            <p:cNvSpPr txBox="1">
              <a:spLocks noChangeArrowheads="1"/>
            </p:cNvSpPr>
            <p:nvPr/>
          </p:nvSpPr>
          <p:spPr bwMode="auto">
            <a:xfrm>
              <a:off x="4286250" y="3714750"/>
              <a:ext cx="466725" cy="369888"/>
            </a:xfrm>
            <a:prstGeom prst="rect">
              <a:avLst/>
            </a:prstGeom>
            <a:noFill/>
            <a:ln w="9525">
              <a:noFill/>
              <a:miter lim="800000"/>
              <a:headEnd/>
              <a:tailEnd/>
            </a:ln>
          </p:spPr>
          <p:txBody>
            <a:bodyPr>
              <a:spAutoFit/>
            </a:bodyPr>
            <a:lstStyle/>
            <a:p>
              <a:r>
                <a:rPr lang="en-US"/>
                <a:t>(a)</a:t>
              </a:r>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50" y="344488"/>
            <a:ext cx="5143500" cy="725487"/>
          </a:xfrm>
        </p:spPr>
        <p:txBody>
          <a:bodyPr/>
          <a:lstStyle/>
          <a:p>
            <a:r>
              <a:rPr lang="en-US" sz="3200" smtClean="0"/>
              <a:t>Tipos de Textos em EI</a:t>
            </a:r>
            <a:endParaRPr lang="en-US" sz="2000" smtClean="0"/>
          </a:p>
        </p:txBody>
      </p:sp>
      <p:grpSp>
        <p:nvGrpSpPr>
          <p:cNvPr id="2" name="Group 20"/>
          <p:cNvGrpSpPr>
            <a:grpSpLocks/>
          </p:cNvGrpSpPr>
          <p:nvPr/>
        </p:nvGrpSpPr>
        <p:grpSpPr bwMode="auto">
          <a:xfrm>
            <a:off x="5004048" y="2636912"/>
            <a:ext cx="3568824" cy="2721788"/>
            <a:chOff x="5500694" y="4500570"/>
            <a:chExt cx="3352800" cy="2134887"/>
          </a:xfrm>
        </p:grpSpPr>
        <p:sp>
          <p:nvSpPr>
            <p:cNvPr id="17424" name="Text Box 3"/>
            <p:cNvSpPr txBox="1">
              <a:spLocks noChangeArrowheads="1"/>
            </p:cNvSpPr>
            <p:nvPr/>
          </p:nvSpPr>
          <p:spPr bwMode="auto">
            <a:xfrm>
              <a:off x="6107944" y="4515736"/>
              <a:ext cx="2453710" cy="724232"/>
            </a:xfrm>
            <a:prstGeom prst="rect">
              <a:avLst/>
            </a:prstGeom>
            <a:noFill/>
            <a:ln w="9525">
              <a:noFill/>
              <a:miter lim="800000"/>
              <a:headEnd/>
              <a:tailEnd/>
            </a:ln>
          </p:spPr>
          <p:txBody>
            <a:bodyPr wrap="none">
              <a:spAutoFit/>
            </a:bodyPr>
            <a:lstStyle/>
            <a:p>
              <a:pPr algn="ctr"/>
              <a:r>
                <a:rPr lang="en-US" u="sng" dirty="0" err="1">
                  <a:latin typeface="Calibri" pitchFamily="34" charset="0"/>
                </a:rPr>
                <a:t>Parágrafos</a:t>
              </a:r>
              <a:r>
                <a:rPr lang="en-US" u="sng" dirty="0">
                  <a:latin typeface="Calibri" pitchFamily="34" charset="0"/>
                </a:rPr>
                <a:t> </a:t>
              </a:r>
              <a:r>
                <a:rPr lang="en-US" u="sng" dirty="0" err="1">
                  <a:latin typeface="Calibri" pitchFamily="34" charset="0"/>
                </a:rPr>
                <a:t>sem</a:t>
              </a:r>
              <a:r>
                <a:rPr lang="en-US" u="sng" dirty="0">
                  <a:latin typeface="Calibri" pitchFamily="34" charset="0"/>
                </a:rPr>
                <a:t> </a:t>
              </a:r>
              <a:r>
                <a:rPr lang="en-US" u="sng" dirty="0" err="1">
                  <a:latin typeface="Calibri" pitchFamily="34" charset="0"/>
                </a:rPr>
                <a:t>nenhuma</a:t>
              </a:r>
              <a:r>
                <a:rPr lang="en-US" u="sng" dirty="0">
                  <a:latin typeface="Calibri" pitchFamily="34" charset="0"/>
                </a:rPr>
                <a:t> </a:t>
              </a:r>
            </a:p>
            <a:p>
              <a:pPr algn="ctr"/>
              <a:r>
                <a:rPr lang="en-US" u="sng" dirty="0" err="1" smtClean="0">
                  <a:latin typeface="Calibri" pitchFamily="34" charset="0"/>
                </a:rPr>
                <a:t>Formatação</a:t>
              </a:r>
              <a:r>
                <a:rPr lang="en-US" u="sng" dirty="0" smtClean="0">
                  <a:latin typeface="Calibri" pitchFamily="34" charset="0"/>
                </a:rPr>
                <a:t> = </a:t>
              </a:r>
            </a:p>
            <a:p>
              <a:pPr algn="ct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a:t>
              </a:r>
              <a:r>
                <a:rPr lang="en-US" u="sng" dirty="0" err="1" smtClean="0">
                  <a:solidFill>
                    <a:srgbClr val="FF0000"/>
                  </a:solidFill>
                  <a:latin typeface="Calibri" pitchFamily="34" charset="0"/>
                </a:rPr>
                <a:t>livre</a:t>
              </a:r>
              <a:endParaRPr lang="en-US" u="sng" dirty="0">
                <a:solidFill>
                  <a:srgbClr val="FF0000"/>
                </a:solidFill>
                <a:latin typeface="Calibri" pitchFamily="34" charset="0"/>
              </a:endParaRPr>
            </a:p>
          </p:txBody>
        </p:sp>
        <p:sp>
          <p:nvSpPr>
            <p:cNvPr id="17425" name="Text Box 9"/>
            <p:cNvSpPr txBox="1">
              <a:spLocks noChangeArrowheads="1"/>
            </p:cNvSpPr>
            <p:nvPr/>
          </p:nvSpPr>
          <p:spPr bwMode="auto">
            <a:xfrm>
              <a:off x="5500694" y="5404264"/>
              <a:ext cx="3352800" cy="1231193"/>
            </a:xfrm>
            <a:prstGeom prst="rect">
              <a:avLst/>
            </a:prstGeom>
            <a:solidFill>
              <a:schemeClr val="bg1"/>
            </a:solidFill>
            <a:ln w="9525">
              <a:solidFill>
                <a:schemeClr val="tx1"/>
              </a:solidFill>
              <a:miter lim="800000"/>
              <a:headEnd/>
              <a:tailEnd/>
            </a:ln>
          </p:spPr>
          <p:txBody>
            <a:bodyPr wrap="square">
              <a:spAutoFit/>
            </a:bodyPr>
            <a:lstStyle/>
            <a:p>
              <a:r>
                <a:rPr lang="en-US" sz="1200" dirty="0" err="1">
                  <a:latin typeface="Calibri" pitchFamily="34" charset="0"/>
                </a:rPr>
                <a:t>Astro</a:t>
              </a:r>
              <a:r>
                <a:rPr lang="en-US" sz="1200" dirty="0">
                  <a:latin typeface="Calibri" pitchFamily="34" charset="0"/>
                </a:rPr>
                <a:t> Teller is the CEO and co-founder of </a:t>
              </a:r>
              <a:r>
                <a:rPr lang="en-US" sz="1200" dirty="0" err="1">
                  <a:latin typeface="Calibri" pitchFamily="34" charset="0"/>
                </a:rPr>
                <a:t>BodyMedia</a:t>
              </a:r>
              <a:r>
                <a:rPr lang="en-US" sz="1200" dirty="0">
                  <a:latin typeface="Calibri" pitchFamily="34" charset="0"/>
                </a:rPr>
                <a:t>. </a:t>
              </a:r>
              <a:r>
                <a:rPr lang="en-US" sz="1200" dirty="0" err="1">
                  <a:latin typeface="Calibri" pitchFamily="34" charset="0"/>
                </a:rPr>
                <a:t>Astro</a:t>
              </a:r>
              <a:r>
                <a:rPr lang="en-US" sz="1200" dirty="0">
                  <a:latin typeface="Calibri" pitchFamily="34" charset="0"/>
                </a:rPr>
                <a:t> holds a Ph.D. in Artificial Intelligence from Carnegie Mellon University, where he was inducted as a national Hertz fellow. His M.S. in symbolic and heuristic computation and B.S. in computer science are from Stanford University. His work in science, literature and business has appeared in international media from the New York Times to CNN to NPR.</a:t>
              </a:r>
            </a:p>
          </p:txBody>
        </p:sp>
        <p:sp>
          <p:nvSpPr>
            <p:cNvPr id="17426" name="TextBox 10"/>
            <p:cNvSpPr txBox="1">
              <a:spLocks noChangeArrowheads="1"/>
            </p:cNvSpPr>
            <p:nvPr/>
          </p:nvSpPr>
          <p:spPr bwMode="auto">
            <a:xfrm>
              <a:off x="5572132" y="4500570"/>
              <a:ext cx="466794" cy="369332"/>
            </a:xfrm>
            <a:prstGeom prst="rect">
              <a:avLst/>
            </a:prstGeom>
            <a:noFill/>
            <a:ln w="9525">
              <a:noFill/>
              <a:miter lim="800000"/>
              <a:headEnd/>
              <a:tailEnd/>
            </a:ln>
          </p:spPr>
          <p:txBody>
            <a:bodyPr wrap="none">
              <a:spAutoFit/>
            </a:bodyPr>
            <a:lstStyle/>
            <a:p>
              <a:r>
                <a:rPr lang="en-US"/>
                <a:t>(d)</a:t>
              </a:r>
              <a:endParaRPr lang="fr-FR"/>
            </a:p>
          </p:txBody>
        </p:sp>
      </p:grpSp>
      <p:grpSp>
        <p:nvGrpSpPr>
          <p:cNvPr id="3" name="Group 16"/>
          <p:cNvGrpSpPr>
            <a:grpSpLocks/>
          </p:cNvGrpSpPr>
          <p:nvPr/>
        </p:nvGrpSpPr>
        <p:grpSpPr bwMode="auto">
          <a:xfrm>
            <a:off x="395534" y="1196752"/>
            <a:ext cx="4104458" cy="3744416"/>
            <a:chOff x="4329113" y="1201738"/>
            <a:chExt cx="3047239" cy="2510324"/>
          </a:xfrm>
        </p:grpSpPr>
        <p:sp>
          <p:nvSpPr>
            <p:cNvPr id="17415" name="Text Box 4"/>
            <p:cNvSpPr txBox="1">
              <a:spLocks noChangeArrowheads="1"/>
            </p:cNvSpPr>
            <p:nvPr/>
          </p:nvSpPr>
          <p:spPr bwMode="auto">
            <a:xfrm>
              <a:off x="4805289" y="1201738"/>
              <a:ext cx="2211944" cy="1040251"/>
            </a:xfrm>
            <a:prstGeom prst="rect">
              <a:avLst/>
            </a:prstGeom>
            <a:noFill/>
            <a:ln w="9525">
              <a:noFill/>
              <a:miter lim="800000"/>
              <a:headEnd/>
              <a:tailEnd/>
            </a:ln>
          </p:spPr>
          <p:txBody>
            <a:bodyPr wrap="none">
              <a:spAutoFit/>
            </a:bodyPr>
            <a:lstStyle/>
            <a:p>
              <a:pPr algn="ctr"/>
              <a:r>
                <a:rPr lang="en-US" u="sng" dirty="0" err="1" smtClean="0">
                  <a:latin typeface="Calibri" pitchFamily="34" charset="0"/>
                </a:rPr>
                <a:t>Textos</a:t>
              </a:r>
              <a:r>
                <a:rPr lang="en-US" u="sng" dirty="0" smtClean="0">
                  <a:latin typeface="Calibri" pitchFamily="34" charset="0"/>
                </a:rPr>
                <a:t> </a:t>
              </a:r>
              <a:r>
                <a:rPr lang="en-US" u="sng" dirty="0" err="1" smtClean="0">
                  <a:latin typeface="Calibri" pitchFamily="34" charset="0"/>
                </a:rPr>
                <a:t>gramaticais</a:t>
              </a:r>
              <a:r>
                <a:rPr lang="en-US" u="sng" dirty="0" smtClean="0">
                  <a:latin typeface="Calibri" pitchFamily="34" charset="0"/>
                </a:rPr>
                <a:t> com  </a:t>
              </a:r>
              <a:endParaRPr lang="en-US" u="sng" dirty="0">
                <a:latin typeface="Calibri" pitchFamily="34" charset="0"/>
              </a:endParaRPr>
            </a:p>
            <a:p>
              <a:pPr algn="ctr"/>
              <a:r>
                <a:rPr lang="en-US" u="sng" dirty="0" err="1" smtClean="0">
                  <a:latin typeface="Calibri" pitchFamily="34" charset="0"/>
                </a:rPr>
                <a:t>formatação</a:t>
              </a:r>
              <a:r>
                <a:rPr lang="en-US" u="sng" dirty="0" smtClean="0">
                  <a:latin typeface="Calibri" pitchFamily="34" charset="0"/>
                </a:rPr>
                <a:t> </a:t>
              </a:r>
              <a:r>
                <a:rPr lang="en-US" u="sng" dirty="0" err="1" smtClean="0">
                  <a:latin typeface="Calibri" pitchFamily="34" charset="0"/>
                </a:rPr>
                <a:t>parcial</a:t>
              </a:r>
              <a:r>
                <a:rPr lang="en-US" u="sng" dirty="0" smtClean="0">
                  <a:latin typeface="Calibri" pitchFamily="34" charset="0"/>
                </a:rPr>
                <a:t> e links = </a:t>
              </a:r>
            </a:p>
            <a:p>
              <a:pPr algn="ct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semi </a:t>
              </a:r>
              <a:r>
                <a:rPr lang="en-US" u="sng" dirty="0" err="1" smtClean="0">
                  <a:solidFill>
                    <a:srgbClr val="FF0000"/>
                  </a:solidFill>
                  <a:latin typeface="Calibri" pitchFamily="34" charset="0"/>
                </a:rPr>
                <a:t>estruturado</a:t>
              </a:r>
              <a:endParaRPr lang="en-US" u="sng" dirty="0" smtClean="0">
                <a:solidFill>
                  <a:srgbClr val="FF0000"/>
                </a:solidFill>
                <a:latin typeface="Calibri" pitchFamily="34" charset="0"/>
              </a:endParaRPr>
            </a:p>
            <a:p>
              <a:pPr algn="ctr"/>
              <a:endParaRPr lang="en-US" u="sng" dirty="0">
                <a:latin typeface="Calibri" pitchFamily="34" charset="0"/>
              </a:endParaRPr>
            </a:p>
          </p:txBody>
        </p:sp>
        <p:sp>
          <p:nvSpPr>
            <p:cNvPr id="17416" name="TextBox 11"/>
            <p:cNvSpPr txBox="1">
              <a:spLocks noChangeArrowheads="1"/>
            </p:cNvSpPr>
            <p:nvPr/>
          </p:nvSpPr>
          <p:spPr bwMode="auto">
            <a:xfrm>
              <a:off x="4329113" y="1344600"/>
              <a:ext cx="466725" cy="339468"/>
            </a:xfrm>
            <a:prstGeom prst="rect">
              <a:avLst/>
            </a:prstGeom>
            <a:noFill/>
            <a:ln w="9525">
              <a:noFill/>
              <a:miter lim="800000"/>
              <a:headEnd/>
              <a:tailEnd/>
            </a:ln>
          </p:spPr>
          <p:txBody>
            <a:bodyPr>
              <a:spAutoFit/>
            </a:bodyPr>
            <a:lstStyle/>
            <a:p>
              <a:r>
                <a:rPr lang="en-US"/>
                <a:t>(c)</a:t>
              </a:r>
              <a:endParaRPr lang="fr-FR"/>
            </a:p>
          </p:txBody>
        </p:sp>
        <p:pic>
          <p:nvPicPr>
            <p:cNvPr id="17417" name="Picture 8" descr="2002_10_16_095400_shot"/>
            <p:cNvPicPr>
              <a:picLocks noChangeAspect="1" noChangeArrowheads="1"/>
            </p:cNvPicPr>
            <p:nvPr/>
          </p:nvPicPr>
          <p:blipFill>
            <a:blip r:embed="rId3" cstate="print"/>
            <a:srcRect/>
            <a:stretch>
              <a:fillRect/>
            </a:stretch>
          </p:blipFill>
          <p:spPr bwMode="auto">
            <a:xfrm>
              <a:off x="4556951" y="1974145"/>
              <a:ext cx="2819401" cy="1737917"/>
            </a:xfrm>
            <a:prstGeom prst="rect">
              <a:avLst/>
            </a:prstGeom>
            <a:noFill/>
            <a:ln w="38100">
              <a:solidFill>
                <a:srgbClr val="C0C0C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pt-BR" smtClean="0"/>
              <a:t>Técnicas de EI</a:t>
            </a:r>
            <a:endParaRPr lang="pt-BR" smtClean="0"/>
          </a:p>
        </p:txBody>
      </p:sp>
      <p:sp>
        <p:nvSpPr>
          <p:cNvPr id="9219" name="Content Placeholder 2"/>
          <p:cNvSpPr>
            <a:spLocks noGrp="1"/>
          </p:cNvSpPr>
          <p:nvPr>
            <p:ph sz="quarter" idx="1"/>
          </p:nvPr>
        </p:nvSpPr>
        <p:spPr/>
        <p:txBody>
          <a:bodyPr/>
          <a:lstStyle/>
          <a:p>
            <a:r>
              <a:rPr lang="pt-BR" sz="2800" dirty="0" smtClean="0"/>
              <a:t>Segmentação</a:t>
            </a:r>
          </a:p>
          <a:p>
            <a:pPr lvl="1"/>
            <a:r>
              <a:rPr lang="pt-BR" sz="2400" dirty="0" smtClean="0"/>
              <a:t>Divide o texto em Segmentos</a:t>
            </a:r>
          </a:p>
          <a:p>
            <a:pPr lvl="1"/>
            <a:r>
              <a:rPr lang="pt-BR" sz="2400" dirty="0" smtClean="0"/>
              <a:t>Analise Léxica e Analise Sintática</a:t>
            </a:r>
          </a:p>
          <a:p>
            <a:endParaRPr lang="pt-BR" sz="2800" dirty="0" smtClean="0"/>
          </a:p>
          <a:p>
            <a:r>
              <a:rPr lang="pt-BR" sz="2800" dirty="0" smtClean="0"/>
              <a:t>Classificação</a:t>
            </a:r>
          </a:p>
          <a:p>
            <a:pPr lvl="1"/>
            <a:r>
              <a:rPr lang="pt-BR" sz="2400" dirty="0" smtClean="0"/>
              <a:t>Determina o tipo de cada segmento</a:t>
            </a:r>
          </a:p>
          <a:p>
            <a:pPr lvl="1"/>
            <a:r>
              <a:rPr lang="pt-BR" sz="2400" dirty="0" smtClean="0"/>
              <a:t>Classificação dos segmentos como entidades</a:t>
            </a:r>
          </a:p>
          <a:p>
            <a:pPr lvl="1"/>
            <a:r>
              <a:rPr lang="pt-BR" sz="2400" dirty="0" smtClean="0"/>
              <a:t>Baseada em recursos </a:t>
            </a:r>
            <a:r>
              <a:rPr lang="pt-BR" sz="2400" dirty="0" err="1" smtClean="0"/>
              <a:t>linguisticos</a:t>
            </a:r>
            <a:r>
              <a:rPr lang="pt-BR" sz="2400" dirty="0" smtClean="0"/>
              <a:t> como dicionários e gramáticas</a:t>
            </a:r>
            <a:endParaRPr lang="pt-BR"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t-BR" smtClean="0"/>
              <a:t>Técnicas de EI</a:t>
            </a:r>
            <a:endParaRPr lang="pt-BR" smtClean="0"/>
          </a:p>
        </p:txBody>
      </p:sp>
      <p:sp>
        <p:nvSpPr>
          <p:cNvPr id="10243" name="Content Placeholder 2"/>
          <p:cNvSpPr>
            <a:spLocks noGrp="1"/>
          </p:cNvSpPr>
          <p:nvPr>
            <p:ph sz="quarter" idx="1"/>
          </p:nvPr>
        </p:nvSpPr>
        <p:spPr/>
        <p:txBody>
          <a:bodyPr/>
          <a:lstStyle/>
          <a:p>
            <a:r>
              <a:rPr lang="pt-BR" sz="2800" dirty="0" smtClean="0"/>
              <a:t>Associação</a:t>
            </a:r>
          </a:p>
          <a:p>
            <a:pPr lvl="1"/>
            <a:r>
              <a:rPr lang="pt-BR" sz="2400" dirty="0" smtClean="0"/>
              <a:t> Procura saber como as entidades estão relacionadas;</a:t>
            </a:r>
          </a:p>
          <a:p>
            <a:pPr lvl="1"/>
            <a:r>
              <a:rPr lang="pt-BR" sz="2400" dirty="0" smtClean="0"/>
              <a:t>Utiliza padrões para extrair um conjunto de relações;</a:t>
            </a:r>
          </a:p>
          <a:p>
            <a:pPr lvl="1"/>
            <a:r>
              <a:rPr lang="pt-BR" sz="2400" dirty="0" smtClean="0"/>
              <a:t>Baseada na Análise Sintática;</a:t>
            </a:r>
          </a:p>
          <a:p>
            <a:endParaRPr lang="pt-BR" sz="2800" dirty="0" smtClean="0"/>
          </a:p>
          <a:p>
            <a:r>
              <a:rPr lang="pt-BR" sz="2800" dirty="0" smtClean="0"/>
              <a:t>Agrupamento</a:t>
            </a:r>
          </a:p>
          <a:p>
            <a:pPr lvl="1"/>
            <a:r>
              <a:rPr lang="pt-BR" sz="2400" dirty="0" smtClean="0"/>
              <a:t>Descobre e estrutura os dados</a:t>
            </a:r>
            <a:r>
              <a:rPr lang="pt-BR" dirty="0" smtClean="0"/>
              <a:t>.</a:t>
            </a:r>
            <a:endParaRPr lang="pt-B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pt-BR" smtClean="0"/>
              <a:t>Extração de Informação</a:t>
            </a:r>
          </a:p>
        </p:txBody>
      </p:sp>
      <p:sp>
        <p:nvSpPr>
          <p:cNvPr id="11267" name="Text Box 6"/>
          <p:cNvSpPr txBox="1">
            <a:spLocks noChangeArrowheads="1"/>
          </p:cNvSpPr>
          <p:nvPr/>
        </p:nvSpPr>
        <p:spPr bwMode="auto">
          <a:xfrm>
            <a:off x="539552" y="1844824"/>
            <a:ext cx="3581400" cy="3970337"/>
          </a:xfrm>
          <a:prstGeom prst="rect">
            <a:avLst/>
          </a:prstGeom>
          <a:solidFill>
            <a:schemeClr val="bg1"/>
          </a:solidFill>
          <a:ln w="9525">
            <a:solidFill>
              <a:schemeClr val="tx1"/>
            </a:solidFill>
            <a:miter lim="800000"/>
            <a:headEnd/>
            <a:tailEnd/>
          </a:ln>
        </p:spPr>
        <p:txBody>
          <a:bodyPr>
            <a:spAutoFit/>
          </a:bodyPr>
          <a:lstStyle/>
          <a:p>
            <a:r>
              <a:rPr lang="en-US" sz="1200" dirty="0">
                <a:latin typeface="Calibri" pitchFamily="34" charset="0"/>
              </a:rPr>
              <a:t>October 14, 2002, 4:00 a.m. PT</a:t>
            </a:r>
          </a:p>
          <a:p>
            <a:endParaRPr lang="en-US" sz="1200" dirty="0">
              <a:latin typeface="Calibri" pitchFamily="34" charset="0"/>
            </a:endParaRPr>
          </a:p>
          <a:p>
            <a:r>
              <a:rPr lang="en-US" sz="1200" dirty="0">
                <a:latin typeface="Calibri" pitchFamily="34" charset="0"/>
              </a:rPr>
              <a:t>For years, Microsoft Corporation CEO Bill Gates railed against the economic philosophy of open-source software with Orwellian fervor, denouncing its communal licensing as a "cancer" that stifled technological innovation.</a:t>
            </a:r>
          </a:p>
          <a:p>
            <a:endParaRPr lang="en-US" sz="1200" dirty="0">
              <a:latin typeface="Calibri" pitchFamily="34" charset="0"/>
            </a:endParaRPr>
          </a:p>
          <a:p>
            <a:r>
              <a:rPr lang="en-US" sz="1200" dirty="0">
                <a:latin typeface="Calibri" pitchFamily="34" charset="0"/>
              </a:rPr>
              <a:t>Today, Microsoft claims to "love" the open-source concept, by which software code is made public to encourage improvement and development by outside programmers. Gates himself says Microsoft will gladly disclose its crown jewels--the coveted code behind the Windows operating system--to select customers.</a:t>
            </a:r>
          </a:p>
          <a:p>
            <a:endParaRPr lang="en-US" sz="1200" dirty="0">
              <a:latin typeface="Calibri" pitchFamily="34" charset="0"/>
            </a:endParaRPr>
          </a:p>
          <a:p>
            <a:r>
              <a:rPr lang="en-US" sz="1200" dirty="0">
                <a:latin typeface="Calibri" pitchFamily="34" charset="0"/>
              </a:rPr>
              <a:t>"We can be open source. We love the concept of shared source," said Bill </a:t>
            </a:r>
            <a:r>
              <a:rPr lang="en-US" sz="1200" dirty="0" err="1">
                <a:latin typeface="Calibri" pitchFamily="34" charset="0"/>
              </a:rPr>
              <a:t>Veghte</a:t>
            </a:r>
            <a:r>
              <a:rPr lang="en-US" sz="1200" dirty="0">
                <a:latin typeface="Calibri" pitchFamily="34" charset="0"/>
              </a:rPr>
              <a:t>, a Microsoft VP. "That's a super-important shift for us in terms of code access.“</a:t>
            </a:r>
          </a:p>
          <a:p>
            <a:endParaRPr lang="en-US" sz="1200" dirty="0">
              <a:latin typeface="Calibri" pitchFamily="34" charset="0"/>
            </a:endParaRPr>
          </a:p>
          <a:p>
            <a:r>
              <a:rPr lang="en-US" sz="1200" dirty="0">
                <a:latin typeface="Calibri" pitchFamily="34" charset="0"/>
              </a:rPr>
              <a:t>Richard Stallman, founder of the Free Software Foundation, countered saying…</a:t>
            </a:r>
          </a:p>
        </p:txBody>
      </p:sp>
      <p:grpSp>
        <p:nvGrpSpPr>
          <p:cNvPr id="11268" name="Group 22"/>
          <p:cNvGrpSpPr>
            <a:grpSpLocks/>
          </p:cNvGrpSpPr>
          <p:nvPr/>
        </p:nvGrpSpPr>
        <p:grpSpPr bwMode="auto">
          <a:xfrm>
            <a:off x="4929188" y="3643313"/>
            <a:ext cx="3733800" cy="1524000"/>
            <a:chOff x="3267" y="2019"/>
            <a:chExt cx="2352" cy="960"/>
          </a:xfrm>
        </p:grpSpPr>
        <p:sp>
          <p:nvSpPr>
            <p:cNvPr id="11270"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1271"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1272"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1273"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1269" name="Rectangle 24"/>
          <p:cNvSpPr>
            <a:spLocks noChangeArrowheads="1"/>
          </p:cNvSpPr>
          <p:nvPr/>
        </p:nvSpPr>
        <p:spPr bwMode="auto">
          <a:xfrm>
            <a:off x="5000625" y="4071938"/>
            <a:ext cx="3498850" cy="182562"/>
          </a:xfrm>
          <a:prstGeom prst="rect">
            <a:avLst/>
          </a:prstGeom>
          <a:noFill/>
          <a:ln w="9525">
            <a:noFill/>
            <a:miter lim="800000"/>
            <a:headEnd/>
            <a:tailEnd/>
          </a:ln>
        </p:spPr>
        <p:txBody>
          <a:bodyPr wrap="none" lIns="0" tIns="0" rIns="0" bIns="0">
            <a:spAutoFit/>
          </a:bodyPr>
          <a:lstStyle/>
          <a:p>
            <a:r>
              <a:rPr lang="en-US" sz="1200" u="sng">
                <a:solidFill>
                  <a:srgbClr val="000000"/>
                </a:solidFill>
                <a:latin typeface="Courier New" pitchFamily="49" charset="0"/>
              </a:rPr>
              <a:t>NAME              TITLE   ORGANIZATION</a:t>
            </a:r>
            <a:endParaRPr lang="en-US" u="sn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000375" y="714375"/>
            <a:ext cx="5730875" cy="646113"/>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 =</a:t>
            </a:r>
          </a:p>
          <a:p>
            <a:r>
              <a:rPr lang="en-US">
                <a:latin typeface="Calibri" pitchFamily="34" charset="0"/>
              </a:rPr>
              <a:t>  segmentação </a:t>
            </a:r>
            <a:r>
              <a:rPr lang="en-US">
                <a:solidFill>
                  <a:srgbClr val="C0C0C0"/>
                </a:solidFill>
                <a:latin typeface="Calibri" pitchFamily="34" charset="0"/>
              </a:rPr>
              <a:t>+ classificação  + associação + agrupamento </a:t>
            </a:r>
          </a:p>
        </p:txBody>
      </p:sp>
      <p:sp>
        <p:nvSpPr>
          <p:cNvPr id="12291" name="Text Box 4"/>
          <p:cNvSpPr txBox="1">
            <a:spLocks noChangeArrowheads="1"/>
          </p:cNvSpPr>
          <p:nvPr/>
        </p:nvSpPr>
        <p:spPr bwMode="auto">
          <a:xfrm>
            <a:off x="788988" y="642938"/>
            <a:ext cx="1892300" cy="646112"/>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
        <p:nvSpPr>
          <p:cNvPr id="12292" name="Text Box 5"/>
          <p:cNvSpPr txBox="1">
            <a:spLocks noChangeArrowheads="1"/>
          </p:cNvSpPr>
          <p:nvPr/>
        </p:nvSpPr>
        <p:spPr bwMode="auto">
          <a:xfrm>
            <a:off x="557213" y="1974850"/>
            <a:ext cx="3581400" cy="3970338"/>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latin typeface="Calibri" pitchFamily="34" charset="0"/>
              </a:rPr>
              <a:t>Microsoft Corporation</a:t>
            </a:r>
            <a:r>
              <a:rPr lang="en-US" sz="1200">
                <a:latin typeface="Calibri" pitchFamily="34" charset="0"/>
              </a:rPr>
              <a:t> </a:t>
            </a:r>
            <a:r>
              <a:rPr lang="en-US" sz="1200" u="sng">
                <a:latin typeface="Calibri" pitchFamily="34" charset="0"/>
              </a:rPr>
              <a:t>CEO</a:t>
            </a:r>
            <a:r>
              <a:rPr lang="en-US" sz="1200">
                <a:latin typeface="Calibri" pitchFamily="34" charset="0"/>
              </a:rPr>
              <a:t> </a:t>
            </a:r>
            <a:r>
              <a:rPr lang="en-US" sz="1200" u="sng">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latin typeface="Calibri" pitchFamily="34" charset="0"/>
              </a:rPr>
              <a:t>Microsoft</a:t>
            </a:r>
            <a:r>
              <a:rPr lang="en-US" sz="1200">
                <a:latin typeface="Calibri" pitchFamily="34" charset="0"/>
              </a:rPr>
              <a:t> claims to "love" the open-source concept, by which software code is made public to encourage improvement and development by outside programmers. </a:t>
            </a:r>
            <a:r>
              <a:rPr lang="en-US" sz="1200" u="sng">
                <a:latin typeface="Calibri" pitchFamily="34" charset="0"/>
              </a:rPr>
              <a:t>Gates</a:t>
            </a:r>
            <a:r>
              <a:rPr lang="en-US" sz="1200">
                <a:latin typeface="Calibri" pitchFamily="34" charset="0"/>
              </a:rPr>
              <a:t> himself says </a:t>
            </a:r>
            <a:r>
              <a:rPr lang="en-US" sz="1200" u="sng">
                <a:latin typeface="Calibri" pitchFamily="34" charset="0"/>
              </a:rPr>
              <a:t>Microsoft</a:t>
            </a:r>
            <a:r>
              <a:rPr lang="en-US" sz="1200">
                <a:latin typeface="Calibri" pitchFamily="34" charset="0"/>
              </a:rPr>
              <a: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latin typeface="Calibri" pitchFamily="34" charset="0"/>
              </a:rPr>
              <a:t>Bill Veghte</a:t>
            </a:r>
            <a:r>
              <a:rPr lang="en-US" sz="1200">
                <a:latin typeface="Calibri" pitchFamily="34" charset="0"/>
              </a:rPr>
              <a:t>, a </a:t>
            </a:r>
            <a:r>
              <a:rPr lang="en-US" sz="1200" u="sng">
                <a:latin typeface="Calibri" pitchFamily="34" charset="0"/>
              </a:rPr>
              <a:t>Microsoft</a:t>
            </a:r>
            <a:r>
              <a:rPr lang="en-US" sz="1200">
                <a:latin typeface="Calibri" pitchFamily="34" charset="0"/>
              </a:rPr>
              <a:t> </a:t>
            </a:r>
            <a:r>
              <a:rPr lang="en-US" sz="1200" u="sng">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latin typeface="Calibri" pitchFamily="34" charset="0"/>
              </a:rPr>
              <a:t>Richard Stallman</a:t>
            </a:r>
            <a:r>
              <a:rPr lang="en-US" sz="1200">
                <a:latin typeface="Calibri" pitchFamily="34" charset="0"/>
              </a:rPr>
              <a:t>, </a:t>
            </a:r>
            <a:r>
              <a:rPr lang="en-US" sz="1200" u="sng">
                <a:latin typeface="Calibri" pitchFamily="34" charset="0"/>
              </a:rPr>
              <a:t>founder</a:t>
            </a:r>
            <a:r>
              <a:rPr lang="en-US" sz="1200">
                <a:latin typeface="Calibri" pitchFamily="34" charset="0"/>
              </a:rPr>
              <a:t> of the </a:t>
            </a:r>
            <a:r>
              <a:rPr lang="en-US" sz="1200" u="sng">
                <a:latin typeface="Calibri" pitchFamily="34" charset="0"/>
              </a:rPr>
              <a:t>Free Software Foundation</a:t>
            </a:r>
            <a:r>
              <a:rPr lang="en-US" sz="1200">
                <a:latin typeface="Calibri" pitchFamily="34" charset="0"/>
              </a:rPr>
              <a:t>, countered saying…</a:t>
            </a:r>
          </a:p>
        </p:txBody>
      </p:sp>
      <p:sp>
        <p:nvSpPr>
          <p:cNvPr id="12293" name="Text Box 12"/>
          <p:cNvSpPr txBox="1">
            <a:spLocks noChangeArrowheads="1"/>
          </p:cNvSpPr>
          <p:nvPr/>
        </p:nvSpPr>
        <p:spPr bwMode="auto">
          <a:xfrm>
            <a:off x="4335463" y="2468563"/>
            <a:ext cx="2617787" cy="3416300"/>
          </a:xfrm>
          <a:prstGeom prst="rect">
            <a:avLst/>
          </a:prstGeom>
          <a:noFill/>
          <a:ln w="9525">
            <a:noFill/>
            <a:miter lim="800000"/>
            <a:headEnd/>
            <a:tailEnd/>
          </a:ln>
        </p:spPr>
        <p:txBody>
          <a:bodyPr wrap="none">
            <a:spAutoFit/>
          </a:bodyPr>
          <a:lstStyle/>
          <a:p>
            <a:r>
              <a:rPr lang="en-US">
                <a:latin typeface="Calibri" pitchFamily="34" charset="0"/>
              </a:rPr>
              <a:t>Microsoft Corporation</a:t>
            </a:r>
          </a:p>
          <a:p>
            <a:r>
              <a:rPr lang="en-US">
                <a:latin typeface="Calibri" pitchFamily="34" charset="0"/>
              </a:rPr>
              <a:t>CEO</a:t>
            </a:r>
          </a:p>
          <a:p>
            <a:r>
              <a:rPr lang="en-US">
                <a:latin typeface="Calibri" pitchFamily="34" charset="0"/>
              </a:rPr>
              <a:t>Bill Gates</a:t>
            </a:r>
          </a:p>
          <a:p>
            <a:r>
              <a:rPr lang="en-US">
                <a:latin typeface="Calibri" pitchFamily="34" charset="0"/>
              </a:rPr>
              <a:t>Microsoft</a:t>
            </a:r>
          </a:p>
          <a:p>
            <a:r>
              <a:rPr lang="en-US">
                <a:latin typeface="Calibri" pitchFamily="34" charset="0"/>
              </a:rPr>
              <a:t>Gates</a:t>
            </a:r>
          </a:p>
          <a:p>
            <a:r>
              <a:rPr lang="en-US">
                <a:latin typeface="Calibri" pitchFamily="34" charset="0"/>
              </a:rPr>
              <a:t>Microsoft</a:t>
            </a:r>
          </a:p>
          <a:p>
            <a:r>
              <a:rPr lang="en-US">
                <a:latin typeface="Calibri" pitchFamily="34" charset="0"/>
              </a:rPr>
              <a:t>Bill Veghte</a:t>
            </a:r>
          </a:p>
          <a:p>
            <a:r>
              <a:rPr lang="en-US">
                <a:latin typeface="Calibri" pitchFamily="34" charset="0"/>
              </a:rPr>
              <a:t>Microsoft</a:t>
            </a:r>
          </a:p>
          <a:p>
            <a:r>
              <a:rPr lang="en-US">
                <a:latin typeface="Calibri" pitchFamily="34" charset="0"/>
              </a:rPr>
              <a:t>VP</a:t>
            </a:r>
          </a:p>
          <a:p>
            <a:r>
              <a:rPr lang="en-US">
                <a:latin typeface="Calibri" pitchFamily="34" charset="0"/>
              </a:rPr>
              <a:t>Richard Stallman</a:t>
            </a:r>
          </a:p>
          <a:p>
            <a:r>
              <a:rPr lang="en-US">
                <a:latin typeface="Calibri" pitchFamily="34" charset="0"/>
              </a:rPr>
              <a:t>founder</a:t>
            </a:r>
          </a:p>
          <a:p>
            <a:r>
              <a:rPr lang="en-US">
                <a:latin typeface="Calibri" pitchFamily="34" charset="0"/>
              </a:rPr>
              <a:t>Free Software Foundation</a:t>
            </a:r>
          </a:p>
        </p:txBody>
      </p:sp>
      <p:sp>
        <p:nvSpPr>
          <p:cNvPr id="12294" name="Text Box 14"/>
          <p:cNvSpPr txBox="1">
            <a:spLocks noChangeArrowheads="1"/>
          </p:cNvSpPr>
          <p:nvPr/>
        </p:nvSpPr>
        <p:spPr bwMode="auto">
          <a:xfrm>
            <a:off x="6196013" y="3498850"/>
            <a:ext cx="2590800" cy="641350"/>
          </a:xfrm>
          <a:prstGeom prst="rect">
            <a:avLst/>
          </a:prstGeom>
          <a:noFill/>
          <a:ln w="9525">
            <a:noFill/>
            <a:miter lim="800000"/>
            <a:headEnd/>
            <a:tailEnd/>
          </a:ln>
        </p:spPr>
        <p:txBody>
          <a:bodyPr>
            <a:spAutoFit/>
          </a:bodyPr>
          <a:lstStyle/>
          <a:p>
            <a:pPr algn="ctr">
              <a:spcBef>
                <a:spcPct val="50000"/>
              </a:spcBef>
            </a:pPr>
            <a:r>
              <a:rPr lang="en-US">
                <a:solidFill>
                  <a:schemeClr val="accent2"/>
                </a:solidFill>
                <a:latin typeface="Calibri" pitchFamily="34" charset="0"/>
              </a:rPr>
              <a:t>aka “named entity extraction”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000375" y="928688"/>
            <a:ext cx="5624513" cy="646112"/>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a:t>
            </a:r>
          </a:p>
          <a:p>
            <a:r>
              <a:rPr lang="en-US">
                <a:latin typeface="Calibri" pitchFamily="34" charset="0"/>
              </a:rPr>
              <a:t>  segmentação + classificação</a:t>
            </a:r>
            <a:r>
              <a:rPr lang="en-US">
                <a:solidFill>
                  <a:srgbClr val="C0C0C0"/>
                </a:solidFill>
                <a:latin typeface="Calibri" pitchFamily="34" charset="0"/>
              </a:rPr>
              <a:t> + associação + agrupamento</a:t>
            </a:r>
          </a:p>
        </p:txBody>
      </p:sp>
      <p:sp>
        <p:nvSpPr>
          <p:cNvPr id="13315" name="Text Box 5"/>
          <p:cNvSpPr txBox="1">
            <a:spLocks noChangeArrowheads="1"/>
          </p:cNvSpPr>
          <p:nvPr/>
        </p:nvSpPr>
        <p:spPr bwMode="auto">
          <a:xfrm>
            <a:off x="557213" y="1974850"/>
            <a:ext cx="3581400" cy="3970338"/>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Microsoft Corporation</a:t>
            </a:r>
            <a:r>
              <a:rPr lang="en-US" sz="1200">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solidFill>
                  <a:srgbClr val="FFC000"/>
                </a:solidFill>
                <a:latin typeface="Calibri" pitchFamily="34" charset="0"/>
              </a:rPr>
              <a:t>Microsof</a:t>
            </a:r>
            <a:r>
              <a:rPr lang="en-US" sz="1200" u="sng">
                <a:solidFill>
                  <a:schemeClr val="accent1"/>
                </a:solidFill>
                <a:latin typeface="Calibri" pitchFamily="34" charset="0"/>
              </a:rPr>
              <a:t>t</a:t>
            </a:r>
            <a:r>
              <a:rPr lang="en-US" sz="1200">
                <a:latin typeface="Calibri" pitchFamily="34" charset="0"/>
              </a:rPr>
              <a:t> claims to "love" the open-source concept, by which software code is made public to encourage improvement and development by outside programmers. </a:t>
            </a:r>
            <a:r>
              <a:rPr lang="en-US" sz="1200" u="sng">
                <a:solidFill>
                  <a:schemeClr val="accent2"/>
                </a:solidFill>
                <a:latin typeface="Calibri" pitchFamily="34" charset="0"/>
              </a:rPr>
              <a:t>Gates</a:t>
            </a:r>
            <a:r>
              <a:rPr lang="en-US" sz="1200">
                <a:latin typeface="Calibri" pitchFamily="34" charset="0"/>
              </a:rPr>
              <a:t> himself says </a:t>
            </a:r>
            <a:r>
              <a:rPr lang="en-US" sz="1200" u="sng">
                <a:solidFill>
                  <a:srgbClr val="FFC000"/>
                </a:solidFill>
                <a:latin typeface="Calibri" pitchFamily="34" charset="0"/>
              </a:rPr>
              <a:t>Microsoft</a:t>
            </a:r>
            <a:r>
              <a:rPr lang="en-US" sz="1200">
                <a:latin typeface="Calibri" pitchFamily="34" charset="0"/>
              </a:rPr>
              <a: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 </a:t>
            </a:r>
            <a:r>
              <a:rPr lang="en-US" sz="1200" u="sng">
                <a:solidFill>
                  <a:srgbClr val="FFC000"/>
                </a:solidFill>
                <a:latin typeface="Calibri" pitchFamily="34" charset="0"/>
              </a:rPr>
              <a:t>Microsoft</a:t>
            </a:r>
            <a:r>
              <a:rPr lang="en-US" sz="1200">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3316" name="Rectangle 7"/>
          <p:cNvSpPr>
            <a:spLocks noChangeArrowheads="1"/>
          </p:cNvSpPr>
          <p:nvPr/>
        </p:nvSpPr>
        <p:spPr bwMode="auto">
          <a:xfrm>
            <a:off x="4038600" y="2619375"/>
            <a:ext cx="3005138" cy="3389313"/>
          </a:xfrm>
          <a:prstGeom prst="rect">
            <a:avLst/>
          </a:prstGeom>
          <a:noFill/>
          <a:ln w="9525">
            <a:noFill/>
            <a:miter lim="800000"/>
            <a:headEnd/>
            <a:tailEnd/>
          </a:ln>
        </p:spPr>
        <p:txBody>
          <a:bodyPr/>
          <a:lstStyle/>
          <a:p>
            <a:endParaRPr lang="en-US"/>
          </a:p>
        </p:txBody>
      </p:sp>
      <p:sp>
        <p:nvSpPr>
          <p:cNvPr id="13317" name="Rectangle 8"/>
          <p:cNvSpPr>
            <a:spLocks noChangeArrowheads="1"/>
          </p:cNvSpPr>
          <p:nvPr/>
        </p:nvSpPr>
        <p:spPr bwMode="auto">
          <a:xfrm>
            <a:off x="4443413" y="2516188"/>
            <a:ext cx="2433637" cy="3324225"/>
          </a:xfrm>
          <a:prstGeom prst="rect">
            <a:avLst/>
          </a:prstGeom>
          <a:noFill/>
          <a:ln w="9525">
            <a:noFill/>
            <a:miter lim="800000"/>
            <a:headEnd/>
            <a:tailEnd/>
          </a:ln>
        </p:spPr>
        <p:txBody>
          <a:bodyPr wrap="none" lIns="0" tIns="0" rIns="0" bIns="0">
            <a:spAutoFit/>
          </a:bodyPr>
          <a:lstStyle/>
          <a:p>
            <a:r>
              <a:rPr lang="en-US">
                <a:solidFill>
                  <a:srgbClr val="FFC000"/>
                </a:solidFill>
                <a:latin typeface="Calibri" pitchFamily="34" charset="0"/>
              </a:rPr>
              <a:t>Microsoft Corporation</a:t>
            </a:r>
          </a:p>
          <a:p>
            <a:r>
              <a:rPr lang="en-US">
                <a:solidFill>
                  <a:schemeClr val="hlink"/>
                </a:solidFill>
                <a:latin typeface="Calibri" pitchFamily="34" charset="0"/>
              </a:rPr>
              <a:t>CEO</a:t>
            </a:r>
          </a:p>
          <a:p>
            <a:r>
              <a:rPr lang="en-US">
                <a:solidFill>
                  <a:schemeClr val="accent2"/>
                </a:solidFill>
                <a:latin typeface="Calibri" pitchFamily="34" charset="0"/>
              </a:rPr>
              <a:t>Bill Gates</a:t>
            </a:r>
          </a:p>
          <a:p>
            <a:r>
              <a:rPr lang="en-US">
                <a:solidFill>
                  <a:srgbClr val="FFC000"/>
                </a:solidFill>
                <a:latin typeface="Calibri" pitchFamily="34" charset="0"/>
              </a:rPr>
              <a:t>Microsoft</a:t>
            </a:r>
          </a:p>
          <a:p>
            <a:r>
              <a:rPr lang="en-US">
                <a:solidFill>
                  <a:schemeClr val="accent2"/>
                </a:solidFill>
                <a:latin typeface="Calibri" pitchFamily="34" charset="0"/>
              </a:rPr>
              <a:t>Gates</a:t>
            </a:r>
          </a:p>
          <a:p>
            <a:r>
              <a:rPr lang="en-US">
                <a:solidFill>
                  <a:srgbClr val="FFC000"/>
                </a:solidFill>
                <a:latin typeface="Calibri" pitchFamily="34" charset="0"/>
              </a:rPr>
              <a:t>Microsoft</a:t>
            </a:r>
          </a:p>
          <a:p>
            <a:r>
              <a:rPr lang="en-US">
                <a:solidFill>
                  <a:schemeClr val="accent2"/>
                </a:solidFill>
                <a:latin typeface="Calibri" pitchFamily="34" charset="0"/>
              </a:rPr>
              <a:t>Bill Veghte</a:t>
            </a:r>
          </a:p>
          <a:p>
            <a:r>
              <a:rPr lang="en-US">
                <a:solidFill>
                  <a:srgbClr val="FFC000"/>
                </a:solidFill>
                <a:latin typeface="Calibri" pitchFamily="34" charset="0"/>
              </a:rPr>
              <a:t>Microsoft</a:t>
            </a:r>
          </a:p>
          <a:p>
            <a:r>
              <a:rPr lang="en-US">
                <a:solidFill>
                  <a:schemeClr val="hlink"/>
                </a:solidFill>
                <a:latin typeface="Calibri" pitchFamily="34" charset="0"/>
              </a:rPr>
              <a:t>VP</a:t>
            </a:r>
          </a:p>
          <a:p>
            <a:r>
              <a:rPr lang="en-US">
                <a:solidFill>
                  <a:schemeClr val="accent2"/>
                </a:solidFill>
                <a:latin typeface="Calibri" pitchFamily="34" charset="0"/>
              </a:rPr>
              <a:t>Richard Stallman</a:t>
            </a:r>
          </a:p>
          <a:p>
            <a:r>
              <a:rPr lang="en-US">
                <a:solidFill>
                  <a:schemeClr val="hlink"/>
                </a:solidFill>
                <a:latin typeface="Calibri" pitchFamily="34" charset="0"/>
              </a:rPr>
              <a:t>founder</a:t>
            </a:r>
          </a:p>
          <a:p>
            <a:r>
              <a:rPr lang="en-US">
                <a:solidFill>
                  <a:srgbClr val="FFC000"/>
                </a:solidFill>
                <a:latin typeface="Calibri" pitchFamily="34" charset="0"/>
              </a:rPr>
              <a:t>Free Software Foundation</a:t>
            </a:r>
          </a:p>
        </p:txBody>
      </p:sp>
      <p:sp>
        <p:nvSpPr>
          <p:cNvPr id="13318" name="Text Box 4"/>
          <p:cNvSpPr txBox="1">
            <a:spLocks noChangeArrowheads="1"/>
          </p:cNvSpPr>
          <p:nvPr/>
        </p:nvSpPr>
        <p:spPr bwMode="auto">
          <a:xfrm>
            <a:off x="622300" y="1000125"/>
            <a:ext cx="1892300" cy="646113"/>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7"/>
          <p:cNvSpPr txBox="1">
            <a:spLocks noChangeArrowheads="1"/>
          </p:cNvSpPr>
          <p:nvPr/>
        </p:nvSpPr>
        <p:spPr bwMode="auto">
          <a:xfrm>
            <a:off x="3032125" y="1208088"/>
            <a:ext cx="5572125" cy="646112"/>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 = </a:t>
            </a:r>
          </a:p>
          <a:p>
            <a:r>
              <a:rPr lang="en-US">
                <a:latin typeface="Calibri" pitchFamily="34" charset="0"/>
              </a:rPr>
              <a:t> segmentação + classificação</a:t>
            </a:r>
            <a:r>
              <a:rPr lang="en-US">
                <a:solidFill>
                  <a:srgbClr val="C0C0C0"/>
                </a:solidFill>
                <a:latin typeface="Calibri" pitchFamily="34" charset="0"/>
              </a:rPr>
              <a:t> </a:t>
            </a:r>
            <a:r>
              <a:rPr lang="en-US">
                <a:latin typeface="Calibri" pitchFamily="34" charset="0"/>
              </a:rPr>
              <a:t>+ associação</a:t>
            </a:r>
            <a:r>
              <a:rPr lang="en-US">
                <a:solidFill>
                  <a:srgbClr val="C0C0C0"/>
                </a:solidFill>
                <a:latin typeface="Calibri" pitchFamily="34" charset="0"/>
              </a:rPr>
              <a:t> + agrupamento</a:t>
            </a:r>
          </a:p>
        </p:txBody>
      </p:sp>
      <p:sp>
        <p:nvSpPr>
          <p:cNvPr id="14339" name="Text Box 1028"/>
          <p:cNvSpPr txBox="1">
            <a:spLocks noChangeArrowheads="1"/>
          </p:cNvSpPr>
          <p:nvPr/>
        </p:nvSpPr>
        <p:spPr bwMode="auto">
          <a:xfrm>
            <a:off x="860425" y="1023938"/>
            <a:ext cx="1892300" cy="646112"/>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
        <p:nvSpPr>
          <p:cNvPr id="14340" name="Text Box 1029"/>
          <p:cNvSpPr txBox="1">
            <a:spLocks noChangeArrowheads="1"/>
          </p:cNvSpPr>
          <p:nvPr/>
        </p:nvSpPr>
        <p:spPr bwMode="auto">
          <a:xfrm>
            <a:off x="557213" y="2046288"/>
            <a:ext cx="3581400" cy="3970337"/>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a:t>
            </a:r>
            <a:r>
              <a:rPr lang="en-US" sz="1200" b="1" u="sng">
                <a:solidFill>
                  <a:srgbClr val="FFC000"/>
                </a:solidFill>
                <a:latin typeface="Calibri" pitchFamily="34" charset="0"/>
              </a:rPr>
              <a:t>crosoft Corporation</a:t>
            </a:r>
            <a:r>
              <a:rPr lang="en-US" sz="1200" b="1">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a:latin typeface="Calibri" pitchFamily="34" charset="0"/>
              </a:rPr>
              <a:t>claims to "love" the open-source concept, by which software code is made public to encourage improvement and development by outside programmers. </a:t>
            </a:r>
            <a:r>
              <a:rPr lang="en-US" sz="1200" u="sng">
                <a:solidFill>
                  <a:schemeClr val="accent2"/>
                </a:solidFill>
                <a:latin typeface="Calibri" pitchFamily="34" charset="0"/>
              </a:rPr>
              <a:t>Gates</a:t>
            </a:r>
            <a:r>
              <a:rPr lang="en-US" sz="1200">
                <a:latin typeface="Calibri" pitchFamily="34" charset="0"/>
              </a:rPr>
              <a:t> himself says</a:t>
            </a:r>
            <a:r>
              <a:rPr lang="en-US" sz="1200">
                <a:solidFill>
                  <a:srgbClr val="FFC000"/>
                </a:solidFill>
                <a:latin typeface="Calibri" pitchFamily="34" charset="0"/>
              </a:rPr>
              <a:t>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a:latin typeface="Calibri" pitchFamily="34" charset="0"/>
              </a:rPr>
              <a:t>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a:t>
            </a:r>
            <a:r>
              <a:rPr lang="en-US" sz="1200">
                <a:solidFill>
                  <a:srgbClr val="FFC000"/>
                </a:solidFill>
                <a:latin typeface="Calibri" pitchFamily="34" charset="0"/>
              </a:rPr>
              <a:t>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4341" name="Rectangle 1030"/>
          <p:cNvSpPr>
            <a:spLocks noChangeArrowheads="1"/>
          </p:cNvSpPr>
          <p:nvPr/>
        </p:nvSpPr>
        <p:spPr bwMode="auto">
          <a:xfrm>
            <a:off x="4005263" y="2619375"/>
            <a:ext cx="3005137" cy="3389313"/>
          </a:xfrm>
          <a:prstGeom prst="rect">
            <a:avLst/>
          </a:prstGeom>
          <a:noFill/>
          <a:ln w="9525">
            <a:noFill/>
            <a:miter lim="800000"/>
            <a:headEnd/>
            <a:tailEnd/>
          </a:ln>
        </p:spPr>
        <p:txBody>
          <a:bodyPr/>
          <a:lstStyle/>
          <a:p>
            <a:endParaRPr lang="en-US"/>
          </a:p>
        </p:txBody>
      </p:sp>
      <p:sp>
        <p:nvSpPr>
          <p:cNvPr id="14342" name="Rectangle 1031"/>
          <p:cNvSpPr>
            <a:spLocks noChangeArrowheads="1"/>
          </p:cNvSpPr>
          <p:nvPr/>
        </p:nvSpPr>
        <p:spPr bwMode="auto">
          <a:xfrm>
            <a:off x="4425950" y="2587625"/>
            <a:ext cx="2433638" cy="3324225"/>
          </a:xfrm>
          <a:prstGeom prst="rect">
            <a:avLst/>
          </a:prstGeom>
          <a:noFill/>
          <a:ln w="9525">
            <a:noFill/>
            <a:miter lim="800000"/>
            <a:headEnd/>
            <a:tailEnd/>
          </a:ln>
        </p:spPr>
        <p:txBody>
          <a:bodyPr wrap="none" lIns="0" tIns="0" rIns="0" bIns="0">
            <a:spAutoFit/>
          </a:bodyPr>
          <a:lstStyle/>
          <a:p>
            <a:r>
              <a:rPr lang="en-US">
                <a:solidFill>
                  <a:srgbClr val="FFC000"/>
                </a:solidFill>
                <a:latin typeface="Calibri" pitchFamily="34" charset="0"/>
              </a:rPr>
              <a:t>Microsoft Corporation</a:t>
            </a:r>
          </a:p>
          <a:p>
            <a:r>
              <a:rPr lang="en-US">
                <a:solidFill>
                  <a:schemeClr val="hlink"/>
                </a:solidFill>
                <a:latin typeface="Calibri" pitchFamily="34" charset="0"/>
              </a:rPr>
              <a:t>CEO</a:t>
            </a:r>
          </a:p>
          <a:p>
            <a:r>
              <a:rPr lang="en-US">
                <a:solidFill>
                  <a:schemeClr val="accent2"/>
                </a:solidFill>
                <a:latin typeface="Calibri" pitchFamily="34" charset="0"/>
              </a:rPr>
              <a:t>Bill Gates</a:t>
            </a:r>
          </a:p>
          <a:p>
            <a:r>
              <a:rPr lang="en-US">
                <a:solidFill>
                  <a:srgbClr val="FFC000"/>
                </a:solidFill>
                <a:latin typeface="Calibri" pitchFamily="34" charset="0"/>
              </a:rPr>
              <a:t>Microsoft</a:t>
            </a:r>
          </a:p>
          <a:p>
            <a:r>
              <a:rPr lang="en-US">
                <a:solidFill>
                  <a:schemeClr val="accent2"/>
                </a:solidFill>
                <a:latin typeface="Calibri" pitchFamily="34" charset="0"/>
              </a:rPr>
              <a:t>Gates</a:t>
            </a:r>
          </a:p>
          <a:p>
            <a:r>
              <a:rPr lang="en-US">
                <a:solidFill>
                  <a:srgbClr val="FFC000"/>
                </a:solidFill>
                <a:latin typeface="Calibri" pitchFamily="34" charset="0"/>
              </a:rPr>
              <a:t>Microsoft</a:t>
            </a:r>
          </a:p>
          <a:p>
            <a:r>
              <a:rPr lang="en-US">
                <a:solidFill>
                  <a:schemeClr val="accent2"/>
                </a:solidFill>
                <a:latin typeface="Calibri" pitchFamily="34" charset="0"/>
              </a:rPr>
              <a:t>Bill Veghte</a:t>
            </a:r>
          </a:p>
          <a:p>
            <a:r>
              <a:rPr lang="en-US">
                <a:solidFill>
                  <a:srgbClr val="FFC000"/>
                </a:solidFill>
                <a:latin typeface="Calibri" pitchFamily="34" charset="0"/>
              </a:rPr>
              <a:t>Microsoft</a:t>
            </a:r>
          </a:p>
          <a:p>
            <a:r>
              <a:rPr lang="en-US">
                <a:solidFill>
                  <a:schemeClr val="hlink"/>
                </a:solidFill>
                <a:latin typeface="Calibri" pitchFamily="34" charset="0"/>
              </a:rPr>
              <a:t>VP</a:t>
            </a:r>
          </a:p>
          <a:p>
            <a:r>
              <a:rPr lang="en-US">
                <a:solidFill>
                  <a:schemeClr val="accent2"/>
                </a:solidFill>
                <a:latin typeface="Calibri" pitchFamily="34" charset="0"/>
              </a:rPr>
              <a:t>Richard Stallman</a:t>
            </a:r>
          </a:p>
          <a:p>
            <a:r>
              <a:rPr lang="en-US">
                <a:solidFill>
                  <a:schemeClr val="hlink"/>
                </a:solidFill>
                <a:latin typeface="Calibri" pitchFamily="34" charset="0"/>
              </a:rPr>
              <a:t>founder</a:t>
            </a:r>
          </a:p>
          <a:p>
            <a:r>
              <a:rPr lang="en-US">
                <a:solidFill>
                  <a:srgbClr val="FFC000"/>
                </a:solidFill>
                <a:latin typeface="Calibri" pitchFamily="34" charset="0"/>
              </a:rPr>
              <a:t>Free Software Foundation</a:t>
            </a:r>
          </a:p>
        </p:txBody>
      </p:sp>
      <p:sp>
        <p:nvSpPr>
          <p:cNvPr id="14343" name="Rectangle 1032"/>
          <p:cNvSpPr>
            <a:spLocks noChangeArrowheads="1"/>
          </p:cNvSpPr>
          <p:nvPr/>
        </p:nvSpPr>
        <p:spPr bwMode="auto">
          <a:xfrm>
            <a:off x="4210050" y="2597150"/>
            <a:ext cx="2971800" cy="838200"/>
          </a:xfrm>
          <a:prstGeom prst="rect">
            <a:avLst/>
          </a:prstGeom>
          <a:noFill/>
          <a:ln w="9525">
            <a:solidFill>
              <a:schemeClr val="tx1"/>
            </a:solidFill>
            <a:miter lim="800000"/>
            <a:headEnd/>
            <a:tailEnd/>
          </a:ln>
        </p:spPr>
        <p:txBody>
          <a:bodyPr wrap="none" anchor="ctr"/>
          <a:lstStyle/>
          <a:p>
            <a:endParaRPr lang="en-US"/>
          </a:p>
        </p:txBody>
      </p:sp>
      <p:sp>
        <p:nvSpPr>
          <p:cNvPr id="14344" name="Rectangle 1033"/>
          <p:cNvSpPr>
            <a:spLocks noChangeArrowheads="1"/>
          </p:cNvSpPr>
          <p:nvPr/>
        </p:nvSpPr>
        <p:spPr bwMode="auto">
          <a:xfrm>
            <a:off x="4210050" y="3444875"/>
            <a:ext cx="2971800" cy="533400"/>
          </a:xfrm>
          <a:prstGeom prst="rect">
            <a:avLst/>
          </a:prstGeom>
          <a:noFill/>
          <a:ln w="9525">
            <a:solidFill>
              <a:schemeClr val="tx1"/>
            </a:solidFill>
            <a:miter lim="800000"/>
            <a:headEnd/>
            <a:tailEnd/>
          </a:ln>
        </p:spPr>
        <p:txBody>
          <a:bodyPr wrap="none" anchor="ctr"/>
          <a:lstStyle/>
          <a:p>
            <a:endParaRPr lang="en-US"/>
          </a:p>
        </p:txBody>
      </p:sp>
      <p:sp>
        <p:nvSpPr>
          <p:cNvPr id="14345" name="Rectangle 1034"/>
          <p:cNvSpPr>
            <a:spLocks noChangeArrowheads="1"/>
          </p:cNvSpPr>
          <p:nvPr/>
        </p:nvSpPr>
        <p:spPr bwMode="auto">
          <a:xfrm>
            <a:off x="4210050" y="4240213"/>
            <a:ext cx="2971800" cy="838200"/>
          </a:xfrm>
          <a:prstGeom prst="rect">
            <a:avLst/>
          </a:prstGeom>
          <a:noFill/>
          <a:ln w="9525">
            <a:solidFill>
              <a:schemeClr val="tx1"/>
            </a:solidFill>
            <a:miter lim="800000"/>
            <a:headEnd/>
            <a:tailEnd/>
          </a:ln>
        </p:spPr>
        <p:txBody>
          <a:bodyPr wrap="none" anchor="ctr"/>
          <a:lstStyle/>
          <a:p>
            <a:endParaRPr lang="en-US"/>
          </a:p>
        </p:txBody>
      </p:sp>
      <p:sp>
        <p:nvSpPr>
          <p:cNvPr id="14346" name="Rectangle 1035"/>
          <p:cNvSpPr>
            <a:spLocks noChangeArrowheads="1"/>
          </p:cNvSpPr>
          <p:nvPr/>
        </p:nvSpPr>
        <p:spPr bwMode="auto">
          <a:xfrm>
            <a:off x="4210050" y="5086350"/>
            <a:ext cx="2971800" cy="8382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171"/>
          <p:cNvSpPr txBox="1">
            <a:spLocks noChangeArrowheads="1"/>
          </p:cNvSpPr>
          <p:nvPr/>
        </p:nvSpPr>
        <p:spPr bwMode="auto">
          <a:xfrm>
            <a:off x="2617788" y="1136650"/>
            <a:ext cx="5572125" cy="646113"/>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 = </a:t>
            </a:r>
          </a:p>
          <a:p>
            <a:r>
              <a:rPr lang="en-US">
                <a:latin typeface="Calibri" pitchFamily="34" charset="0"/>
              </a:rPr>
              <a:t> segmentação + classificação</a:t>
            </a:r>
            <a:r>
              <a:rPr lang="en-US">
                <a:solidFill>
                  <a:srgbClr val="C0C0C0"/>
                </a:solidFill>
                <a:latin typeface="Calibri" pitchFamily="34" charset="0"/>
              </a:rPr>
              <a:t> </a:t>
            </a:r>
            <a:r>
              <a:rPr lang="en-US">
                <a:latin typeface="Calibri" pitchFamily="34" charset="0"/>
              </a:rPr>
              <a:t>+ associação</a:t>
            </a:r>
            <a:r>
              <a:rPr lang="en-US">
                <a:solidFill>
                  <a:srgbClr val="C0C0C0"/>
                </a:solidFill>
                <a:latin typeface="Calibri" pitchFamily="34" charset="0"/>
              </a:rPr>
              <a:t> </a:t>
            </a:r>
            <a:r>
              <a:rPr lang="en-US">
                <a:latin typeface="Calibri" pitchFamily="34" charset="0"/>
              </a:rPr>
              <a:t>+ agrupamento</a:t>
            </a:r>
          </a:p>
        </p:txBody>
      </p:sp>
      <p:sp>
        <p:nvSpPr>
          <p:cNvPr id="15363" name="Text Box 7172"/>
          <p:cNvSpPr txBox="1">
            <a:spLocks noChangeArrowheads="1"/>
          </p:cNvSpPr>
          <p:nvPr/>
        </p:nvSpPr>
        <p:spPr bwMode="auto">
          <a:xfrm>
            <a:off x="515938" y="1000125"/>
            <a:ext cx="1892300" cy="646113"/>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
        <p:nvSpPr>
          <p:cNvPr id="15364" name="Text Box 7173"/>
          <p:cNvSpPr txBox="1">
            <a:spLocks noChangeArrowheads="1"/>
          </p:cNvSpPr>
          <p:nvPr/>
        </p:nvSpPr>
        <p:spPr bwMode="auto">
          <a:xfrm>
            <a:off x="285750" y="1928813"/>
            <a:ext cx="3581400" cy="3970337"/>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Microsoft Corporation</a:t>
            </a:r>
            <a:r>
              <a:rPr lang="en-US" sz="1200">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a:latin typeface="Calibri" pitchFamily="34" charset="0"/>
              </a:rPr>
              <a:t>claims to "love" the open-source concept, by which software code is made public to encourage improvement and development by outside programmers. </a:t>
            </a:r>
            <a:r>
              <a:rPr lang="en-US" sz="1200" u="sng">
                <a:solidFill>
                  <a:schemeClr val="accent2"/>
                </a:solidFill>
                <a:latin typeface="Calibri" pitchFamily="34" charset="0"/>
              </a:rPr>
              <a:t>Gates</a:t>
            </a:r>
            <a:r>
              <a:rPr lang="en-US" sz="1200">
                <a:latin typeface="Calibri" pitchFamily="34" charset="0"/>
              </a:rPr>
              <a:t> himself says </a:t>
            </a:r>
            <a:r>
              <a:rPr lang="en-US" sz="1200" u="sng">
                <a:solidFill>
                  <a:srgbClr val="FFC000"/>
                </a:solidFill>
                <a:latin typeface="Calibri" pitchFamily="34" charset="0"/>
              </a:rPr>
              <a:t>Microsoft</a:t>
            </a:r>
            <a:r>
              <a:rPr lang="en-US" sz="1200">
                <a:latin typeface="Calibri" pitchFamily="34" charset="0"/>
              </a:rPr>
              <a: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5365" name="Rectangle 7174"/>
          <p:cNvSpPr>
            <a:spLocks noChangeArrowheads="1"/>
          </p:cNvSpPr>
          <p:nvPr/>
        </p:nvSpPr>
        <p:spPr bwMode="auto">
          <a:xfrm>
            <a:off x="3952875" y="2420938"/>
            <a:ext cx="3005138" cy="3389312"/>
          </a:xfrm>
          <a:prstGeom prst="rect">
            <a:avLst/>
          </a:prstGeom>
          <a:noFill/>
          <a:ln w="9525">
            <a:noFill/>
            <a:miter lim="800000"/>
            <a:headEnd/>
            <a:tailEnd/>
          </a:ln>
        </p:spPr>
        <p:txBody>
          <a:bodyPr/>
          <a:lstStyle/>
          <a:p>
            <a:endParaRPr lang="en-US"/>
          </a:p>
        </p:txBody>
      </p:sp>
      <p:sp>
        <p:nvSpPr>
          <p:cNvPr id="15366" name="Rectangle 7175"/>
          <p:cNvSpPr>
            <a:spLocks noChangeArrowheads="1"/>
          </p:cNvSpPr>
          <p:nvPr/>
        </p:nvSpPr>
        <p:spPr bwMode="auto">
          <a:xfrm>
            <a:off x="4044950" y="2516188"/>
            <a:ext cx="2432050" cy="3324225"/>
          </a:xfrm>
          <a:prstGeom prst="rect">
            <a:avLst/>
          </a:prstGeom>
          <a:noFill/>
          <a:ln w="9525">
            <a:noFill/>
            <a:miter lim="800000"/>
            <a:headEnd/>
            <a:tailEnd/>
          </a:ln>
        </p:spPr>
        <p:txBody>
          <a:bodyPr wrap="none" lIns="0" tIns="0" rIns="0" bIns="0">
            <a:spAutoFit/>
          </a:bodyPr>
          <a:lstStyle/>
          <a:p>
            <a:r>
              <a:rPr lang="en-US">
                <a:solidFill>
                  <a:srgbClr val="FFC000"/>
                </a:solidFill>
                <a:latin typeface="Calibri" pitchFamily="34" charset="0"/>
              </a:rPr>
              <a:t>Microsoft Corporation</a:t>
            </a:r>
          </a:p>
          <a:p>
            <a:r>
              <a:rPr lang="en-US">
                <a:solidFill>
                  <a:schemeClr val="hlink"/>
                </a:solidFill>
                <a:latin typeface="Calibri" pitchFamily="34" charset="0"/>
              </a:rPr>
              <a:t>CEO</a:t>
            </a:r>
          </a:p>
          <a:p>
            <a:r>
              <a:rPr lang="en-US">
                <a:solidFill>
                  <a:schemeClr val="accent2"/>
                </a:solidFill>
                <a:latin typeface="Calibri" pitchFamily="34" charset="0"/>
              </a:rPr>
              <a:t>Bill Gates</a:t>
            </a:r>
          </a:p>
          <a:p>
            <a:r>
              <a:rPr lang="en-US">
                <a:solidFill>
                  <a:srgbClr val="FFC000"/>
                </a:solidFill>
                <a:latin typeface="Calibri" pitchFamily="34" charset="0"/>
              </a:rPr>
              <a:t>Microsoft</a:t>
            </a:r>
          </a:p>
          <a:p>
            <a:r>
              <a:rPr lang="en-US">
                <a:solidFill>
                  <a:schemeClr val="accent2"/>
                </a:solidFill>
                <a:latin typeface="Calibri" pitchFamily="34" charset="0"/>
              </a:rPr>
              <a:t>Gates</a:t>
            </a:r>
          </a:p>
          <a:p>
            <a:r>
              <a:rPr lang="en-US">
                <a:solidFill>
                  <a:schemeClr val="accent1"/>
                </a:solidFill>
                <a:latin typeface="Calibri" pitchFamily="34" charset="0"/>
              </a:rPr>
              <a:t>Microsoft</a:t>
            </a:r>
          </a:p>
          <a:p>
            <a:r>
              <a:rPr lang="en-US">
                <a:solidFill>
                  <a:schemeClr val="accent2"/>
                </a:solidFill>
                <a:latin typeface="Calibri" pitchFamily="34" charset="0"/>
              </a:rPr>
              <a:t>Bill Veghte</a:t>
            </a:r>
          </a:p>
          <a:p>
            <a:r>
              <a:rPr lang="en-US">
                <a:solidFill>
                  <a:srgbClr val="FFC000"/>
                </a:solidFill>
                <a:latin typeface="Calibri" pitchFamily="34" charset="0"/>
              </a:rPr>
              <a:t>Microsoft</a:t>
            </a:r>
          </a:p>
          <a:p>
            <a:r>
              <a:rPr lang="en-US">
                <a:solidFill>
                  <a:schemeClr val="hlink"/>
                </a:solidFill>
                <a:latin typeface="Calibri" pitchFamily="34" charset="0"/>
              </a:rPr>
              <a:t>VP</a:t>
            </a:r>
          </a:p>
          <a:p>
            <a:r>
              <a:rPr lang="en-US">
                <a:solidFill>
                  <a:schemeClr val="accent2"/>
                </a:solidFill>
                <a:latin typeface="Calibri" pitchFamily="34" charset="0"/>
              </a:rPr>
              <a:t>Richard Stallman</a:t>
            </a:r>
          </a:p>
          <a:p>
            <a:r>
              <a:rPr lang="en-US">
                <a:solidFill>
                  <a:schemeClr val="hlink"/>
                </a:solidFill>
                <a:latin typeface="Calibri" pitchFamily="34" charset="0"/>
              </a:rPr>
              <a:t>founder</a:t>
            </a:r>
          </a:p>
          <a:p>
            <a:r>
              <a:rPr lang="en-US">
                <a:solidFill>
                  <a:srgbClr val="FFC000"/>
                </a:solidFill>
                <a:latin typeface="Calibri" pitchFamily="34" charset="0"/>
              </a:rPr>
              <a:t>Free Software Foundation</a:t>
            </a:r>
          </a:p>
        </p:txBody>
      </p:sp>
      <p:sp>
        <p:nvSpPr>
          <p:cNvPr id="15367" name="Rectangle 7176"/>
          <p:cNvSpPr>
            <a:spLocks noChangeArrowheads="1"/>
          </p:cNvSpPr>
          <p:nvPr/>
        </p:nvSpPr>
        <p:spPr bwMode="auto">
          <a:xfrm>
            <a:off x="3952875" y="2446338"/>
            <a:ext cx="2971800" cy="838200"/>
          </a:xfrm>
          <a:prstGeom prst="rect">
            <a:avLst/>
          </a:prstGeom>
          <a:noFill/>
          <a:ln w="9525">
            <a:solidFill>
              <a:schemeClr val="tx1"/>
            </a:solidFill>
            <a:miter lim="800000"/>
            <a:headEnd/>
            <a:tailEnd/>
          </a:ln>
        </p:spPr>
        <p:txBody>
          <a:bodyPr wrap="none" anchor="ctr"/>
          <a:lstStyle/>
          <a:p>
            <a:endParaRPr lang="en-US"/>
          </a:p>
        </p:txBody>
      </p:sp>
      <p:sp>
        <p:nvSpPr>
          <p:cNvPr id="15368" name="Rectangle 7177"/>
          <p:cNvSpPr>
            <a:spLocks noChangeArrowheads="1"/>
          </p:cNvSpPr>
          <p:nvPr/>
        </p:nvSpPr>
        <p:spPr bwMode="auto">
          <a:xfrm>
            <a:off x="3952875" y="3317875"/>
            <a:ext cx="2971800" cy="533400"/>
          </a:xfrm>
          <a:prstGeom prst="rect">
            <a:avLst/>
          </a:prstGeom>
          <a:noFill/>
          <a:ln w="9525">
            <a:solidFill>
              <a:schemeClr val="tx1"/>
            </a:solidFill>
            <a:miter lim="800000"/>
            <a:headEnd/>
            <a:tailEnd/>
          </a:ln>
        </p:spPr>
        <p:txBody>
          <a:bodyPr wrap="none" anchor="ctr"/>
          <a:lstStyle/>
          <a:p>
            <a:endParaRPr lang="en-US"/>
          </a:p>
        </p:txBody>
      </p:sp>
      <p:sp>
        <p:nvSpPr>
          <p:cNvPr id="15369" name="Rectangle 7178"/>
          <p:cNvSpPr>
            <a:spLocks noChangeArrowheads="1"/>
          </p:cNvSpPr>
          <p:nvPr/>
        </p:nvSpPr>
        <p:spPr bwMode="auto">
          <a:xfrm>
            <a:off x="3952875" y="410210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0" name="Rectangle 7179"/>
          <p:cNvSpPr>
            <a:spLocks noChangeArrowheads="1"/>
          </p:cNvSpPr>
          <p:nvPr/>
        </p:nvSpPr>
        <p:spPr bwMode="auto">
          <a:xfrm>
            <a:off x="3952875" y="497205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1" name="AutoShape 7180"/>
          <p:cNvSpPr>
            <a:spLocks/>
          </p:cNvSpPr>
          <p:nvPr/>
        </p:nvSpPr>
        <p:spPr bwMode="auto">
          <a:xfrm>
            <a:off x="7077075" y="2468563"/>
            <a:ext cx="228600" cy="1371600"/>
          </a:xfrm>
          <a:prstGeom prst="rightBrace">
            <a:avLst>
              <a:gd name="adj1" fmla="val 50000"/>
              <a:gd name="adj2" fmla="val 50000"/>
            </a:avLst>
          </a:prstGeom>
          <a:noFill/>
          <a:ln w="76200">
            <a:solidFill>
              <a:schemeClr val="tx1"/>
            </a:solidFill>
            <a:round/>
            <a:headEnd/>
            <a:tailEnd/>
          </a:ln>
        </p:spPr>
        <p:txBody>
          <a:bodyPr wrap="none" anchor="ctr"/>
          <a:lstStyle/>
          <a:p>
            <a:endParaRPr lang="en-US"/>
          </a:p>
        </p:txBody>
      </p:sp>
      <p:sp>
        <p:nvSpPr>
          <p:cNvPr id="15372" name="AutoShape 7181"/>
          <p:cNvSpPr>
            <a:spLocks/>
          </p:cNvSpPr>
          <p:nvPr/>
        </p:nvSpPr>
        <p:spPr bwMode="auto">
          <a:xfrm>
            <a:off x="7077075" y="40687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sp>
        <p:nvSpPr>
          <p:cNvPr id="15373" name="AutoShape 7182"/>
          <p:cNvSpPr>
            <a:spLocks/>
          </p:cNvSpPr>
          <p:nvPr/>
        </p:nvSpPr>
        <p:spPr bwMode="auto">
          <a:xfrm>
            <a:off x="7077075" y="49831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grpSp>
        <p:nvGrpSpPr>
          <p:cNvPr id="15374" name="Group 7206"/>
          <p:cNvGrpSpPr>
            <a:grpSpLocks/>
          </p:cNvGrpSpPr>
          <p:nvPr/>
        </p:nvGrpSpPr>
        <p:grpSpPr bwMode="auto">
          <a:xfrm rot="-5380525">
            <a:off x="6339681" y="3331369"/>
            <a:ext cx="3760788" cy="1524000"/>
            <a:chOff x="3219" y="1731"/>
            <a:chExt cx="2369" cy="960"/>
          </a:xfrm>
        </p:grpSpPr>
        <p:grpSp>
          <p:nvGrpSpPr>
            <p:cNvPr id="15379" name="Group 7189"/>
            <p:cNvGrpSpPr>
              <a:grpSpLocks/>
            </p:cNvGrpSpPr>
            <p:nvPr/>
          </p:nvGrpSpPr>
          <p:grpSpPr bwMode="auto">
            <a:xfrm>
              <a:off x="3219" y="1731"/>
              <a:ext cx="2352" cy="960"/>
              <a:chOff x="3219" y="1731"/>
              <a:chExt cx="2352" cy="960"/>
            </a:xfrm>
          </p:grpSpPr>
          <p:sp>
            <p:nvSpPr>
              <p:cNvPr id="15396" name="Freeform 7185"/>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5397" name="Freeform 7186"/>
              <p:cNvSpPr>
                <a:spLocks/>
              </p:cNvSpPr>
              <p:nvPr/>
            </p:nvSpPr>
            <p:spPr bwMode="auto">
              <a:xfrm>
                <a:off x="3219" y="1731"/>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5398" name="Freeform 7187"/>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5399" name="Freeform 7188"/>
              <p:cNvSpPr>
                <a:spLocks/>
              </p:cNvSpPr>
              <p:nvPr/>
            </p:nvSpPr>
            <p:spPr bwMode="auto">
              <a:xfrm>
                <a:off x="3219" y="1851"/>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5380" name="Rectangle 7190"/>
            <p:cNvSpPr>
              <a:spLocks noChangeArrowheads="1"/>
            </p:cNvSpPr>
            <p:nvPr/>
          </p:nvSpPr>
          <p:spPr bwMode="auto">
            <a:xfrm>
              <a:off x="3267" y="2054"/>
              <a:ext cx="2321" cy="519"/>
            </a:xfrm>
            <a:prstGeom prst="rect">
              <a:avLst/>
            </a:prstGeom>
            <a:noFill/>
            <a:ln w="9525">
              <a:noFill/>
              <a:miter lim="800000"/>
              <a:headEnd/>
              <a:tailEnd/>
            </a:ln>
          </p:spPr>
          <p:txBody>
            <a:bodyPr/>
            <a:lstStyle/>
            <a:p>
              <a:endParaRPr lang="en-US"/>
            </a:p>
          </p:txBody>
        </p:sp>
        <p:sp>
          <p:nvSpPr>
            <p:cNvPr id="15381" name="Rectangle 7191"/>
            <p:cNvSpPr>
              <a:spLocks noChangeArrowheads="1"/>
            </p:cNvSpPr>
            <p:nvPr/>
          </p:nvSpPr>
          <p:spPr bwMode="auto">
            <a:xfrm>
              <a:off x="3327" y="2085"/>
              <a:ext cx="580"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NAME      </a:t>
              </a:r>
              <a:endParaRPr lang="en-US"/>
            </a:p>
          </p:txBody>
        </p:sp>
        <p:sp>
          <p:nvSpPr>
            <p:cNvPr id="15382" name="Rectangle 7192"/>
            <p:cNvSpPr>
              <a:spLocks noChangeArrowheads="1"/>
            </p:cNvSpPr>
            <p:nvPr/>
          </p:nvSpPr>
          <p:spPr bwMode="auto">
            <a:xfrm>
              <a:off x="4371" y="2086"/>
              <a:ext cx="1160"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TITLE   ORGANIZATION</a:t>
              </a:r>
              <a:endParaRPr lang="en-US"/>
            </a:p>
          </p:txBody>
        </p:sp>
        <p:sp>
          <p:nvSpPr>
            <p:cNvPr id="15383" name="Line 7193"/>
            <p:cNvSpPr>
              <a:spLocks noChangeShapeType="1"/>
            </p:cNvSpPr>
            <p:nvPr/>
          </p:nvSpPr>
          <p:spPr bwMode="auto">
            <a:xfrm>
              <a:off x="3326" y="2182"/>
              <a:ext cx="2202" cy="1"/>
            </a:xfrm>
            <a:prstGeom prst="line">
              <a:avLst/>
            </a:prstGeom>
            <a:noFill/>
            <a:ln w="1588">
              <a:solidFill>
                <a:srgbClr val="000000"/>
              </a:solidFill>
              <a:round/>
              <a:headEnd/>
              <a:tailEnd/>
            </a:ln>
          </p:spPr>
          <p:txBody>
            <a:bodyPr/>
            <a:lstStyle/>
            <a:p>
              <a:endParaRPr lang="pt-BR"/>
            </a:p>
          </p:txBody>
        </p:sp>
        <p:sp>
          <p:nvSpPr>
            <p:cNvPr id="15384" name="Rectangle 7194"/>
            <p:cNvSpPr>
              <a:spLocks noChangeArrowheads="1"/>
            </p:cNvSpPr>
            <p:nvPr/>
          </p:nvSpPr>
          <p:spPr bwMode="auto">
            <a:xfrm>
              <a:off x="3325" y="2177"/>
              <a:ext cx="2205" cy="11"/>
            </a:xfrm>
            <a:prstGeom prst="rect">
              <a:avLst/>
            </a:prstGeom>
            <a:solidFill>
              <a:srgbClr val="000000"/>
            </a:solidFill>
            <a:ln w="9525">
              <a:noFill/>
              <a:miter lim="800000"/>
              <a:headEnd/>
              <a:tailEnd/>
            </a:ln>
          </p:spPr>
          <p:txBody>
            <a:bodyPr/>
            <a:lstStyle/>
            <a:p>
              <a:endParaRPr lang="en-US"/>
            </a:p>
          </p:txBody>
        </p:sp>
        <p:sp>
          <p:nvSpPr>
            <p:cNvPr id="15385" name="Rectangle 7195"/>
            <p:cNvSpPr>
              <a:spLocks noChangeArrowheads="1"/>
            </p:cNvSpPr>
            <p:nvPr/>
          </p:nvSpPr>
          <p:spPr bwMode="auto">
            <a:xfrm>
              <a:off x="3326" y="2200"/>
              <a:ext cx="580"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Bill Gates</a:t>
              </a:r>
              <a:endParaRPr lang="en-US"/>
            </a:p>
          </p:txBody>
        </p:sp>
        <p:sp>
          <p:nvSpPr>
            <p:cNvPr id="15386" name="Rectangle 7196"/>
            <p:cNvSpPr>
              <a:spLocks noChangeArrowheads="1"/>
            </p:cNvSpPr>
            <p:nvPr/>
          </p:nvSpPr>
          <p:spPr bwMode="auto">
            <a:xfrm>
              <a:off x="4370" y="2201"/>
              <a:ext cx="174" cy="115"/>
            </a:xfrm>
            <a:prstGeom prst="rect">
              <a:avLst/>
            </a:prstGeom>
            <a:noFill/>
            <a:ln w="9525">
              <a:noFill/>
              <a:miter lim="800000"/>
              <a:headEnd/>
              <a:tailEnd/>
            </a:ln>
          </p:spPr>
          <p:txBody>
            <a:bodyPr wrap="none" lIns="0" tIns="0" rIns="0" bIns="0">
              <a:spAutoFit/>
            </a:bodyPr>
            <a:lstStyle/>
            <a:p>
              <a:r>
                <a:rPr lang="en-US" sz="1200">
                  <a:solidFill>
                    <a:srgbClr val="3D6BFF"/>
                  </a:solidFill>
                  <a:latin typeface="Courier New" pitchFamily="49" charset="0"/>
                </a:rPr>
                <a:t>CEO</a:t>
              </a:r>
              <a:endParaRPr lang="en-US"/>
            </a:p>
          </p:txBody>
        </p:sp>
        <p:sp>
          <p:nvSpPr>
            <p:cNvPr id="15387" name="Rectangle 7197"/>
            <p:cNvSpPr>
              <a:spLocks noChangeArrowheads="1"/>
            </p:cNvSpPr>
            <p:nvPr/>
          </p:nvSpPr>
          <p:spPr bwMode="auto">
            <a:xfrm>
              <a:off x="4892" y="2201"/>
              <a:ext cx="522" cy="115"/>
            </a:xfrm>
            <a:prstGeom prst="rect">
              <a:avLst/>
            </a:prstGeom>
            <a:noFill/>
            <a:ln w="9525">
              <a:noFill/>
              <a:miter lim="800000"/>
              <a:headEnd/>
              <a:tailEnd/>
            </a:ln>
          </p:spPr>
          <p:txBody>
            <a:bodyPr wrap="none" lIns="0" tIns="0" rIns="0" bIns="0">
              <a:spAutoFit/>
            </a:bodyPr>
            <a:lstStyle/>
            <a:p>
              <a:r>
                <a:rPr lang="en-US" sz="1200">
                  <a:solidFill>
                    <a:srgbClr val="3AAE3A"/>
                  </a:solidFill>
                  <a:latin typeface="Courier New" pitchFamily="49" charset="0"/>
                </a:rPr>
                <a:t>Microsoft</a:t>
              </a:r>
              <a:endParaRPr lang="en-US"/>
            </a:p>
          </p:txBody>
        </p:sp>
        <p:sp>
          <p:nvSpPr>
            <p:cNvPr id="15388" name="Rectangle 7198"/>
            <p:cNvSpPr>
              <a:spLocks noChangeArrowheads="1"/>
            </p:cNvSpPr>
            <p:nvPr/>
          </p:nvSpPr>
          <p:spPr bwMode="auto">
            <a:xfrm>
              <a:off x="3327" y="2315"/>
              <a:ext cx="290"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Bill </a:t>
              </a:r>
              <a:endParaRPr lang="en-US"/>
            </a:p>
          </p:txBody>
        </p:sp>
        <p:sp>
          <p:nvSpPr>
            <p:cNvPr id="15389" name="Rectangle 7199"/>
            <p:cNvSpPr>
              <a:spLocks noChangeArrowheads="1"/>
            </p:cNvSpPr>
            <p:nvPr/>
          </p:nvSpPr>
          <p:spPr bwMode="auto">
            <a:xfrm>
              <a:off x="3615" y="2316"/>
              <a:ext cx="348"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Veghte</a:t>
              </a:r>
              <a:endParaRPr lang="en-US"/>
            </a:p>
          </p:txBody>
        </p:sp>
        <p:sp>
          <p:nvSpPr>
            <p:cNvPr id="15390" name="Rectangle 7200"/>
            <p:cNvSpPr>
              <a:spLocks noChangeArrowheads="1"/>
            </p:cNvSpPr>
            <p:nvPr/>
          </p:nvSpPr>
          <p:spPr bwMode="auto">
            <a:xfrm>
              <a:off x="4371" y="2316"/>
              <a:ext cx="116" cy="115"/>
            </a:xfrm>
            <a:prstGeom prst="rect">
              <a:avLst/>
            </a:prstGeom>
            <a:noFill/>
            <a:ln w="9525">
              <a:noFill/>
              <a:miter lim="800000"/>
              <a:headEnd/>
              <a:tailEnd/>
            </a:ln>
          </p:spPr>
          <p:txBody>
            <a:bodyPr wrap="none" lIns="0" tIns="0" rIns="0" bIns="0">
              <a:spAutoFit/>
            </a:bodyPr>
            <a:lstStyle/>
            <a:p>
              <a:r>
                <a:rPr lang="en-US" sz="1200">
                  <a:solidFill>
                    <a:srgbClr val="3D6BFF"/>
                  </a:solidFill>
                  <a:latin typeface="Courier New" pitchFamily="49" charset="0"/>
                </a:rPr>
                <a:t>VP</a:t>
              </a:r>
              <a:endParaRPr lang="en-US"/>
            </a:p>
          </p:txBody>
        </p:sp>
        <p:sp>
          <p:nvSpPr>
            <p:cNvPr id="15391" name="Rectangle 7201"/>
            <p:cNvSpPr>
              <a:spLocks noChangeArrowheads="1"/>
            </p:cNvSpPr>
            <p:nvPr/>
          </p:nvSpPr>
          <p:spPr bwMode="auto">
            <a:xfrm>
              <a:off x="4892" y="2316"/>
              <a:ext cx="522" cy="115"/>
            </a:xfrm>
            <a:prstGeom prst="rect">
              <a:avLst/>
            </a:prstGeom>
            <a:noFill/>
            <a:ln w="9525">
              <a:noFill/>
              <a:miter lim="800000"/>
              <a:headEnd/>
              <a:tailEnd/>
            </a:ln>
          </p:spPr>
          <p:txBody>
            <a:bodyPr wrap="none" lIns="0" tIns="0" rIns="0" bIns="0">
              <a:spAutoFit/>
            </a:bodyPr>
            <a:lstStyle/>
            <a:p>
              <a:r>
                <a:rPr lang="en-US" sz="1200">
                  <a:solidFill>
                    <a:srgbClr val="3AAE3A"/>
                  </a:solidFill>
                  <a:latin typeface="Courier New" pitchFamily="49" charset="0"/>
                </a:rPr>
                <a:t>Microsoft</a:t>
              </a:r>
              <a:endParaRPr lang="en-US"/>
            </a:p>
          </p:txBody>
        </p:sp>
        <p:sp>
          <p:nvSpPr>
            <p:cNvPr id="15392" name="Rectangle 7202"/>
            <p:cNvSpPr>
              <a:spLocks noChangeArrowheads="1"/>
            </p:cNvSpPr>
            <p:nvPr/>
          </p:nvSpPr>
          <p:spPr bwMode="auto">
            <a:xfrm>
              <a:off x="3327" y="2431"/>
              <a:ext cx="464"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Richard </a:t>
              </a:r>
              <a:endParaRPr lang="en-US"/>
            </a:p>
          </p:txBody>
        </p:sp>
        <p:sp>
          <p:nvSpPr>
            <p:cNvPr id="15393" name="Rectangle 7203"/>
            <p:cNvSpPr>
              <a:spLocks noChangeArrowheads="1"/>
            </p:cNvSpPr>
            <p:nvPr/>
          </p:nvSpPr>
          <p:spPr bwMode="auto">
            <a:xfrm>
              <a:off x="3789" y="2431"/>
              <a:ext cx="464"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Stallman</a:t>
              </a:r>
              <a:endParaRPr lang="en-US"/>
            </a:p>
          </p:txBody>
        </p:sp>
        <p:sp>
          <p:nvSpPr>
            <p:cNvPr id="15394" name="Rectangle 7204"/>
            <p:cNvSpPr>
              <a:spLocks noChangeArrowheads="1"/>
            </p:cNvSpPr>
            <p:nvPr/>
          </p:nvSpPr>
          <p:spPr bwMode="auto">
            <a:xfrm>
              <a:off x="4371" y="2431"/>
              <a:ext cx="406" cy="115"/>
            </a:xfrm>
            <a:prstGeom prst="rect">
              <a:avLst/>
            </a:prstGeom>
            <a:noFill/>
            <a:ln w="9525">
              <a:noFill/>
              <a:miter lim="800000"/>
              <a:headEnd/>
              <a:tailEnd/>
            </a:ln>
          </p:spPr>
          <p:txBody>
            <a:bodyPr wrap="none" lIns="0" tIns="0" rIns="0" bIns="0">
              <a:spAutoFit/>
            </a:bodyPr>
            <a:lstStyle/>
            <a:p>
              <a:r>
                <a:rPr lang="en-US" sz="1200">
                  <a:solidFill>
                    <a:srgbClr val="3D6BFF"/>
                  </a:solidFill>
                  <a:latin typeface="Courier New" pitchFamily="49" charset="0"/>
                </a:rPr>
                <a:t>founder</a:t>
              </a:r>
              <a:endParaRPr lang="en-US"/>
            </a:p>
          </p:txBody>
        </p:sp>
        <p:sp>
          <p:nvSpPr>
            <p:cNvPr id="15395" name="Rectangle 7205"/>
            <p:cNvSpPr>
              <a:spLocks noChangeArrowheads="1"/>
            </p:cNvSpPr>
            <p:nvPr/>
          </p:nvSpPr>
          <p:spPr bwMode="auto">
            <a:xfrm>
              <a:off x="4893" y="2430"/>
              <a:ext cx="638" cy="115"/>
            </a:xfrm>
            <a:prstGeom prst="rect">
              <a:avLst/>
            </a:prstGeom>
            <a:noFill/>
            <a:ln w="9525">
              <a:noFill/>
              <a:miter lim="800000"/>
              <a:headEnd/>
              <a:tailEnd/>
            </a:ln>
          </p:spPr>
          <p:txBody>
            <a:bodyPr wrap="none" lIns="0" tIns="0" rIns="0" bIns="0">
              <a:spAutoFit/>
            </a:bodyPr>
            <a:lstStyle/>
            <a:p>
              <a:r>
                <a:rPr lang="en-US" sz="1200">
                  <a:solidFill>
                    <a:srgbClr val="3AAE3A"/>
                  </a:solidFill>
                  <a:latin typeface="Courier New" pitchFamily="49" charset="0"/>
                </a:rPr>
                <a:t>Free Soft..</a:t>
              </a:r>
              <a:endParaRPr lang="en-US"/>
            </a:p>
          </p:txBody>
        </p:sp>
      </p:grpSp>
      <p:sp>
        <p:nvSpPr>
          <p:cNvPr id="15375" name="Text Box 7207"/>
          <p:cNvSpPr txBox="1">
            <a:spLocks noChangeArrowheads="1"/>
          </p:cNvSpPr>
          <p:nvPr/>
        </p:nvSpPr>
        <p:spPr bwMode="auto">
          <a:xfrm>
            <a:off x="3722688" y="2482850"/>
            <a:ext cx="273050" cy="366713"/>
          </a:xfrm>
          <a:prstGeom prst="rect">
            <a:avLst/>
          </a:prstGeom>
          <a:noFill/>
          <a:ln w="9525">
            <a:noFill/>
            <a:miter lim="800000"/>
            <a:headEnd/>
            <a:tailEnd/>
          </a:ln>
        </p:spPr>
        <p:txBody>
          <a:bodyPr wrap="none">
            <a:spAutoFit/>
          </a:bodyPr>
          <a:lstStyle/>
          <a:p>
            <a:r>
              <a:rPr lang="en-US"/>
              <a:t>*</a:t>
            </a:r>
          </a:p>
        </p:txBody>
      </p:sp>
      <p:sp>
        <p:nvSpPr>
          <p:cNvPr id="15376" name="Text Box 7208"/>
          <p:cNvSpPr txBox="1">
            <a:spLocks noChangeArrowheads="1"/>
          </p:cNvSpPr>
          <p:nvPr/>
        </p:nvSpPr>
        <p:spPr bwMode="auto">
          <a:xfrm>
            <a:off x="3722688" y="4376738"/>
            <a:ext cx="273050" cy="366712"/>
          </a:xfrm>
          <a:prstGeom prst="rect">
            <a:avLst/>
          </a:prstGeom>
          <a:noFill/>
          <a:ln w="9525">
            <a:noFill/>
            <a:miter lim="800000"/>
            <a:headEnd/>
            <a:tailEnd/>
          </a:ln>
        </p:spPr>
        <p:txBody>
          <a:bodyPr wrap="none">
            <a:spAutoFit/>
          </a:bodyPr>
          <a:lstStyle/>
          <a:p>
            <a:r>
              <a:rPr lang="en-US"/>
              <a:t>*</a:t>
            </a:r>
          </a:p>
        </p:txBody>
      </p:sp>
      <p:sp>
        <p:nvSpPr>
          <p:cNvPr id="15377" name="Text Box 7209"/>
          <p:cNvSpPr txBox="1">
            <a:spLocks noChangeArrowheads="1"/>
          </p:cNvSpPr>
          <p:nvPr/>
        </p:nvSpPr>
        <p:spPr bwMode="auto">
          <a:xfrm>
            <a:off x="3722688" y="3306763"/>
            <a:ext cx="273050" cy="366712"/>
          </a:xfrm>
          <a:prstGeom prst="rect">
            <a:avLst/>
          </a:prstGeom>
          <a:noFill/>
          <a:ln w="9525">
            <a:noFill/>
            <a:miter lim="800000"/>
            <a:headEnd/>
            <a:tailEnd/>
          </a:ln>
        </p:spPr>
        <p:txBody>
          <a:bodyPr wrap="none">
            <a:spAutoFit/>
          </a:bodyPr>
          <a:lstStyle/>
          <a:p>
            <a:r>
              <a:rPr lang="en-US"/>
              <a:t>*</a:t>
            </a:r>
          </a:p>
        </p:txBody>
      </p:sp>
      <p:sp>
        <p:nvSpPr>
          <p:cNvPr id="15378" name="Text Box 7210"/>
          <p:cNvSpPr txBox="1">
            <a:spLocks noChangeArrowheads="1"/>
          </p:cNvSpPr>
          <p:nvPr/>
        </p:nvSpPr>
        <p:spPr bwMode="auto">
          <a:xfrm>
            <a:off x="3722688" y="3840163"/>
            <a:ext cx="273050" cy="366712"/>
          </a:xfrm>
          <a:prstGeom prst="rect">
            <a:avLst/>
          </a:prstGeom>
          <a:noFill/>
          <a:ln w="9525">
            <a:noFill/>
            <a:miter lim="800000"/>
            <a:headEnd/>
            <a:tailEnd/>
          </a:ln>
        </p:spPr>
        <p:txBody>
          <a:bodyPr wrap="none">
            <a:spAutoFit/>
          </a:bodyPr>
          <a:lstStyle/>
          <a:p>
            <a:r>
              <a:rPr lang="en-US"/>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pt-BR" smtClean="0"/>
              <a:t>Extração de Informação</a:t>
            </a:r>
          </a:p>
        </p:txBody>
      </p:sp>
      <p:grpSp>
        <p:nvGrpSpPr>
          <p:cNvPr id="16387" name="Group 22"/>
          <p:cNvGrpSpPr>
            <a:grpSpLocks/>
          </p:cNvGrpSpPr>
          <p:nvPr/>
        </p:nvGrpSpPr>
        <p:grpSpPr bwMode="auto">
          <a:xfrm>
            <a:off x="5143500" y="3071813"/>
            <a:ext cx="3733800" cy="1524000"/>
            <a:chOff x="3267" y="2019"/>
            <a:chExt cx="2352" cy="960"/>
          </a:xfrm>
        </p:grpSpPr>
        <p:sp>
          <p:nvSpPr>
            <p:cNvPr id="16391"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6392"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6393"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6394"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6388" name="Text Box 5"/>
          <p:cNvSpPr txBox="1">
            <a:spLocks noChangeArrowheads="1"/>
          </p:cNvSpPr>
          <p:nvPr/>
        </p:nvSpPr>
        <p:spPr bwMode="auto">
          <a:xfrm>
            <a:off x="428625" y="1643063"/>
            <a:ext cx="3581400" cy="3970337"/>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Microsoft Corporation</a:t>
            </a:r>
            <a:r>
              <a:rPr lang="en-US" sz="1200">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Microsoft claims to "love" the open-source concept, by which software code is made public to encourage improvement and development by outside programmers. Gates himself says Microsoft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6389" name="Text Box 7"/>
          <p:cNvSpPr txBox="1">
            <a:spLocks noChangeArrowheads="1"/>
          </p:cNvSpPr>
          <p:nvPr/>
        </p:nvSpPr>
        <p:spPr bwMode="auto">
          <a:xfrm>
            <a:off x="5214938" y="3571875"/>
            <a:ext cx="3717925" cy="828675"/>
          </a:xfrm>
          <a:prstGeom prst="rect">
            <a:avLst/>
          </a:prstGeom>
          <a:noFill/>
          <a:ln w="9525">
            <a:noFill/>
            <a:miter lim="800000"/>
            <a:headEnd/>
            <a:tailEnd/>
          </a:ln>
        </p:spPr>
        <p:txBody>
          <a:bodyPr>
            <a:spAutoFit/>
          </a:bodyPr>
          <a:lstStyle/>
          <a:p>
            <a:r>
              <a:rPr lang="en-US" sz="1200" u="sng">
                <a:latin typeface="Courier New" pitchFamily="49" charset="0"/>
              </a:rPr>
              <a:t>NAME              TITLE   ORGANIZATION</a:t>
            </a:r>
          </a:p>
          <a:p>
            <a:r>
              <a:rPr lang="en-US" sz="1200">
                <a:solidFill>
                  <a:schemeClr val="accent2"/>
                </a:solidFill>
                <a:latin typeface="Courier New" pitchFamily="49" charset="0"/>
              </a:rPr>
              <a:t>Bill Gates</a:t>
            </a:r>
            <a:r>
              <a:rPr lang="en-US" sz="1200">
                <a:latin typeface="Courier New" pitchFamily="49" charset="0"/>
              </a:rPr>
              <a:t>        </a:t>
            </a:r>
            <a:r>
              <a:rPr lang="en-US" sz="1200">
                <a:solidFill>
                  <a:schemeClr val="hlink"/>
                </a:solidFill>
                <a:latin typeface="Courier New" pitchFamily="49" charset="0"/>
              </a:rPr>
              <a:t>CEO</a:t>
            </a:r>
            <a:r>
              <a:rPr lang="en-US" sz="1200">
                <a:latin typeface="Courier New" pitchFamily="49" charset="0"/>
              </a:rPr>
              <a:t>      </a:t>
            </a:r>
            <a:r>
              <a:rPr lang="en-US" sz="1200">
                <a:solidFill>
                  <a:srgbClr val="FFC000"/>
                </a:solidFill>
                <a:latin typeface="Courier New" pitchFamily="49" charset="0"/>
              </a:rPr>
              <a:t>Microsoft</a:t>
            </a:r>
          </a:p>
          <a:p>
            <a:r>
              <a:rPr lang="en-US" sz="1200">
                <a:solidFill>
                  <a:schemeClr val="accent2"/>
                </a:solidFill>
                <a:latin typeface="Courier New" pitchFamily="49" charset="0"/>
              </a:rPr>
              <a:t>Bill Veghte</a:t>
            </a:r>
            <a:r>
              <a:rPr lang="en-US" sz="1200">
                <a:latin typeface="Courier New" pitchFamily="49" charset="0"/>
              </a:rPr>
              <a:t>       </a:t>
            </a:r>
            <a:r>
              <a:rPr lang="en-US" sz="1200">
                <a:solidFill>
                  <a:schemeClr val="hlink"/>
                </a:solidFill>
                <a:latin typeface="Courier New" pitchFamily="49" charset="0"/>
              </a:rPr>
              <a:t>VP</a:t>
            </a:r>
            <a:r>
              <a:rPr lang="en-US" sz="1200">
                <a:latin typeface="Courier New" pitchFamily="49" charset="0"/>
              </a:rPr>
              <a:t>       </a:t>
            </a:r>
            <a:r>
              <a:rPr lang="en-US" sz="1200">
                <a:solidFill>
                  <a:srgbClr val="FFC000"/>
                </a:solidFill>
                <a:latin typeface="Courier New" pitchFamily="49" charset="0"/>
              </a:rPr>
              <a:t>Microsoft</a:t>
            </a:r>
          </a:p>
          <a:p>
            <a:r>
              <a:rPr lang="en-US" sz="1200">
                <a:solidFill>
                  <a:schemeClr val="accent2"/>
                </a:solidFill>
                <a:latin typeface="Courier New" pitchFamily="49" charset="0"/>
              </a:rPr>
              <a:t>Richard Stallman</a:t>
            </a:r>
            <a:r>
              <a:rPr lang="en-US" sz="1200">
                <a:latin typeface="Courier New" pitchFamily="49" charset="0"/>
              </a:rPr>
              <a:t>  </a:t>
            </a:r>
            <a:r>
              <a:rPr lang="en-US" sz="1200">
                <a:solidFill>
                  <a:schemeClr val="hlink"/>
                </a:solidFill>
                <a:latin typeface="Courier New" pitchFamily="49" charset="0"/>
              </a:rPr>
              <a:t>founder</a:t>
            </a:r>
            <a:r>
              <a:rPr lang="en-US" sz="1200">
                <a:latin typeface="Courier New" pitchFamily="49" charset="0"/>
              </a:rPr>
              <a:t>  </a:t>
            </a:r>
            <a:r>
              <a:rPr lang="en-US" sz="1200">
                <a:solidFill>
                  <a:srgbClr val="FFC000"/>
                </a:solidFill>
                <a:latin typeface="Courier New" pitchFamily="49" charset="0"/>
              </a:rPr>
              <a:t>Free Soft..</a:t>
            </a:r>
          </a:p>
        </p:txBody>
      </p:sp>
      <p:sp>
        <p:nvSpPr>
          <p:cNvPr id="16390" name="AutoShape 9"/>
          <p:cNvSpPr>
            <a:spLocks noChangeArrowheads="1"/>
          </p:cNvSpPr>
          <p:nvPr/>
        </p:nvSpPr>
        <p:spPr bwMode="auto">
          <a:xfrm>
            <a:off x="4214813" y="3214688"/>
            <a:ext cx="762000" cy="1219200"/>
          </a:xfrm>
          <a:prstGeom prst="rightArrow">
            <a:avLst>
              <a:gd name="adj1" fmla="val 48176"/>
              <a:gd name="adj2" fmla="val 54167"/>
            </a:avLst>
          </a:prstGeom>
          <a:solidFill>
            <a:schemeClr val="tx2"/>
          </a:solidFill>
          <a:ln w="9525">
            <a:solidFill>
              <a:schemeClr val="tx1"/>
            </a:solidFill>
            <a:miter lim="800000"/>
            <a:headEnd/>
            <a:tailEnd/>
          </a:ln>
        </p:spPr>
        <p:txBody>
          <a:bodyPr wrap="none" anchor="ctr"/>
          <a:lstStyle/>
          <a:p>
            <a:pPr algn="ctr"/>
            <a:r>
              <a:rPr lang="en-US">
                <a:solidFill>
                  <a:srgbClr val="EAEAEA"/>
                </a:solidFill>
                <a:latin typeface="Calibri" pitchFamily="34" charset="0"/>
              </a:rPr>
              <a:t>IE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pt-BR" smtClean="0"/>
              <a:t>Roteiro</a:t>
            </a:r>
            <a:endParaRPr lang="pt-BR" smtClean="0"/>
          </a:p>
        </p:txBody>
      </p:sp>
      <p:sp>
        <p:nvSpPr>
          <p:cNvPr id="3075" name="Content Placeholder 2"/>
          <p:cNvSpPr>
            <a:spLocks noGrp="1"/>
          </p:cNvSpPr>
          <p:nvPr>
            <p:ph sz="quarter" idx="1"/>
          </p:nvPr>
        </p:nvSpPr>
        <p:spPr/>
        <p:txBody>
          <a:bodyPr/>
          <a:lstStyle/>
          <a:p>
            <a:r>
              <a:rPr lang="pt-BR" smtClean="0"/>
              <a:t>Motivação</a:t>
            </a:r>
          </a:p>
          <a:p>
            <a:r>
              <a:rPr lang="pt-BR" smtClean="0"/>
              <a:t>Extração de Informação</a:t>
            </a:r>
          </a:p>
          <a:p>
            <a:r>
              <a:rPr lang="pt-BR" smtClean="0"/>
              <a:t>Arquitetura Típica de um </a:t>
            </a:r>
            <a:br>
              <a:rPr lang="pt-BR" smtClean="0"/>
            </a:br>
            <a:r>
              <a:rPr lang="pt-BR" smtClean="0"/>
              <a:t>Sistema EI</a:t>
            </a:r>
          </a:p>
          <a:p>
            <a:r>
              <a:rPr lang="pt-BR" smtClean="0"/>
              <a:t>Ferramentas Relacionadas</a:t>
            </a:r>
            <a:endParaRPr lang="pt-B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defRPr/>
            </a:pPr>
            <a:fld id="{F4A69937-3841-4D38-98CD-7518A61A04BA}" type="slidenum">
              <a:rPr lang="pt-BR" smtClean="0"/>
              <a:pPr>
                <a:defRPr/>
              </a:pPr>
              <a:t>20</a:t>
            </a:fld>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84138" y="285750"/>
            <a:ext cx="6715125" cy="725488"/>
          </a:xfrm>
        </p:spPr>
        <p:txBody>
          <a:bodyPr/>
          <a:lstStyle/>
          <a:p>
            <a:r>
              <a:rPr lang="en-US" sz="3200" smtClean="0"/>
              <a:t>O que extrair: </a:t>
            </a:r>
            <a:r>
              <a:rPr lang="en-US" sz="3200" b="0" i="1" smtClean="0"/>
              <a:t>Single/Multiple slots</a:t>
            </a:r>
          </a:p>
        </p:txBody>
      </p:sp>
      <p:grpSp>
        <p:nvGrpSpPr>
          <p:cNvPr id="2" name="Group 17"/>
          <p:cNvGrpSpPr>
            <a:grpSpLocks/>
          </p:cNvGrpSpPr>
          <p:nvPr/>
        </p:nvGrpSpPr>
        <p:grpSpPr bwMode="auto">
          <a:xfrm>
            <a:off x="3027363" y="2909888"/>
            <a:ext cx="2836862" cy="2800350"/>
            <a:chOff x="3028072" y="2909888"/>
            <a:chExt cx="2835584" cy="2799665"/>
          </a:xfrm>
        </p:grpSpPr>
        <p:sp>
          <p:nvSpPr>
            <p:cNvPr id="19473" name="Text Box 1030"/>
            <p:cNvSpPr txBox="1">
              <a:spLocks noChangeArrowheads="1"/>
            </p:cNvSpPr>
            <p:nvPr/>
          </p:nvSpPr>
          <p:spPr bwMode="auto">
            <a:xfrm>
              <a:off x="3215785" y="2909888"/>
              <a:ext cx="2420471" cy="646331"/>
            </a:xfrm>
            <a:prstGeom prst="rect">
              <a:avLst/>
            </a:prstGeom>
            <a:noFill/>
            <a:ln w="9525">
              <a:noFill/>
              <a:miter lim="800000"/>
              <a:headEnd/>
              <a:tailEnd/>
            </a:ln>
          </p:spPr>
          <p:txBody>
            <a:bodyPr wrap="none">
              <a:spAutoFit/>
            </a:bodyPr>
            <a:lstStyle/>
            <a:p>
              <a:r>
                <a:rPr lang="en-US" u="sng">
                  <a:latin typeface="Calibri" pitchFamily="34" charset="0"/>
                </a:rPr>
                <a:t>Relacionamento binário</a:t>
              </a:r>
            </a:p>
            <a:p>
              <a:r>
                <a:rPr lang="en-US">
                  <a:latin typeface="Calibri" pitchFamily="34" charset="0"/>
                </a:rPr>
                <a:t>(</a:t>
              </a:r>
              <a:r>
                <a:rPr lang="en-US" b="1">
                  <a:latin typeface="Calibri" pitchFamily="34" charset="0"/>
                </a:rPr>
                <a:t>Relation Extraction</a:t>
              </a:r>
              <a:r>
                <a:rPr lang="en-US">
                  <a:latin typeface="Calibri" pitchFamily="34" charset="0"/>
                </a:rPr>
                <a:t>)</a:t>
              </a:r>
            </a:p>
          </p:txBody>
        </p:sp>
        <p:sp>
          <p:nvSpPr>
            <p:cNvPr id="19474" name="Text Box 1031"/>
            <p:cNvSpPr txBox="1">
              <a:spLocks noChangeArrowheads="1"/>
            </p:cNvSpPr>
            <p:nvPr/>
          </p:nvSpPr>
          <p:spPr bwMode="auto">
            <a:xfrm>
              <a:off x="3219450" y="3771900"/>
              <a:ext cx="2172967" cy="830997"/>
            </a:xfrm>
            <a:prstGeom prst="rect">
              <a:avLst/>
            </a:prstGeom>
            <a:solidFill>
              <a:srgbClr val="EAEAEA"/>
            </a:solidFill>
            <a:ln w="19050">
              <a:noFill/>
              <a:miter lim="800000"/>
              <a:headEnd/>
              <a:tailEnd/>
            </a:ln>
          </p:spPr>
          <p:txBody>
            <a:bodyPr wrap="none">
              <a:spAutoFit/>
            </a:bodyPr>
            <a:lstStyle/>
            <a:p>
              <a:r>
                <a:rPr lang="en-US" sz="1600" i="1">
                  <a:latin typeface="Calibri" pitchFamily="34" charset="0"/>
                </a:rPr>
                <a:t>Relação:</a:t>
              </a:r>
              <a:r>
                <a:rPr lang="en-US" sz="1600">
                  <a:latin typeface="Calibri" pitchFamily="34" charset="0"/>
                </a:rPr>
                <a:t>	 </a:t>
              </a:r>
              <a:r>
                <a:rPr lang="en-US" sz="1600" b="1">
                  <a:latin typeface="Calibri" pitchFamily="34" charset="0"/>
                </a:rPr>
                <a:t>Person-Title</a:t>
              </a:r>
            </a:p>
            <a:p>
              <a:r>
                <a:rPr lang="en-US" sz="1600" i="1">
                  <a:latin typeface="Calibri" pitchFamily="34" charset="0"/>
                </a:rPr>
                <a:t>Pessoa:</a:t>
              </a:r>
              <a:r>
                <a:rPr lang="en-US" sz="1600">
                  <a:latin typeface="Calibri" pitchFamily="34" charset="0"/>
                </a:rPr>
                <a:t> 	 Jack Welch</a:t>
              </a:r>
            </a:p>
            <a:p>
              <a:r>
                <a:rPr lang="en-US" sz="1600" i="1">
                  <a:latin typeface="Calibri" pitchFamily="34" charset="0"/>
                </a:rPr>
                <a:t>Cargo:</a:t>
              </a:r>
              <a:r>
                <a:rPr lang="en-US" sz="1600">
                  <a:latin typeface="Calibri" pitchFamily="34" charset="0"/>
                </a:rPr>
                <a:t> 	 CEO</a:t>
              </a:r>
            </a:p>
          </p:txBody>
        </p:sp>
        <p:sp>
          <p:nvSpPr>
            <p:cNvPr id="19475" name="Text Box 1038"/>
            <p:cNvSpPr txBox="1">
              <a:spLocks noChangeArrowheads="1"/>
            </p:cNvSpPr>
            <p:nvPr/>
          </p:nvSpPr>
          <p:spPr bwMode="auto">
            <a:xfrm>
              <a:off x="3028072" y="4878556"/>
              <a:ext cx="2835584" cy="830997"/>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Relação:</a:t>
              </a:r>
              <a:r>
                <a:rPr lang="en-US" sz="1600">
                  <a:latin typeface="Calibri" pitchFamily="34" charset="0"/>
                </a:rPr>
                <a:t>	</a:t>
              </a:r>
              <a:r>
                <a:rPr lang="en-US" sz="1600" b="1">
                  <a:latin typeface="Calibri" pitchFamily="34" charset="0"/>
                </a:rPr>
                <a:t>   Company-Location</a:t>
              </a:r>
            </a:p>
            <a:p>
              <a:r>
                <a:rPr lang="en-US" sz="1600" i="1">
                  <a:latin typeface="Calibri" pitchFamily="34" charset="0"/>
                </a:rPr>
                <a:t>Empresa: </a:t>
              </a:r>
              <a:r>
                <a:rPr lang="en-US" sz="1600">
                  <a:latin typeface="Calibri" pitchFamily="34" charset="0"/>
                </a:rPr>
                <a:t>General Electric</a:t>
              </a:r>
            </a:p>
            <a:p>
              <a:r>
                <a:rPr lang="en-US" sz="1600" i="1">
                  <a:latin typeface="Calibri" pitchFamily="34" charset="0"/>
                </a:rPr>
                <a:t>Local:</a:t>
              </a:r>
              <a:r>
                <a:rPr lang="en-US" sz="1600">
                  <a:latin typeface="Calibri" pitchFamily="34" charset="0"/>
                </a:rPr>
                <a:t>   Connecticut</a:t>
              </a:r>
            </a:p>
          </p:txBody>
        </p:sp>
      </p:grpSp>
      <p:grpSp>
        <p:nvGrpSpPr>
          <p:cNvPr id="3" name="Group 18"/>
          <p:cNvGrpSpPr>
            <a:grpSpLocks/>
          </p:cNvGrpSpPr>
          <p:nvPr/>
        </p:nvGrpSpPr>
        <p:grpSpPr bwMode="auto">
          <a:xfrm>
            <a:off x="6172200" y="2786063"/>
            <a:ext cx="2365375" cy="2043112"/>
            <a:chOff x="6172200" y="2786058"/>
            <a:chExt cx="2365199" cy="2042581"/>
          </a:xfrm>
        </p:grpSpPr>
        <p:sp>
          <p:nvSpPr>
            <p:cNvPr id="19471" name="Text Box 1033"/>
            <p:cNvSpPr txBox="1">
              <a:spLocks noChangeArrowheads="1"/>
            </p:cNvSpPr>
            <p:nvPr/>
          </p:nvSpPr>
          <p:spPr bwMode="auto">
            <a:xfrm>
              <a:off x="6210682" y="2786058"/>
              <a:ext cx="2175980" cy="646331"/>
            </a:xfrm>
            <a:prstGeom prst="rect">
              <a:avLst/>
            </a:prstGeom>
            <a:noFill/>
            <a:ln w="9525">
              <a:noFill/>
              <a:miter lim="800000"/>
              <a:headEnd/>
              <a:tailEnd/>
            </a:ln>
          </p:spPr>
          <p:txBody>
            <a:bodyPr wrap="none">
              <a:spAutoFit/>
            </a:bodyPr>
            <a:lstStyle/>
            <a:p>
              <a:r>
                <a:rPr lang="en-US" u="sng">
                  <a:latin typeface="Calibri" pitchFamily="34" charset="0"/>
                </a:rPr>
                <a:t>Registro </a:t>
              </a:r>
              <a:r>
                <a:rPr lang="en-US" i="1" u="sng">
                  <a:latin typeface="Calibri" pitchFamily="34" charset="0"/>
                </a:rPr>
                <a:t>n</a:t>
              </a:r>
              <a:r>
                <a:rPr lang="en-US" u="sng">
                  <a:latin typeface="Calibri" pitchFamily="34" charset="0"/>
                </a:rPr>
                <a:t>-ário</a:t>
              </a:r>
            </a:p>
            <a:p>
              <a:r>
                <a:rPr lang="en-US" b="1" u="sng">
                  <a:latin typeface="Calibri" pitchFamily="34" charset="0"/>
                </a:rPr>
                <a:t>(</a:t>
              </a:r>
              <a:r>
                <a:rPr lang="en-US" b="1">
                  <a:latin typeface="Calibri" pitchFamily="34" charset="0"/>
                </a:rPr>
                <a:t>Scenario Extraction</a:t>
              </a:r>
              <a:r>
                <a:rPr lang="en-US">
                  <a:latin typeface="Calibri" pitchFamily="34" charset="0"/>
                </a:rPr>
                <a:t>)</a:t>
              </a:r>
            </a:p>
          </p:txBody>
        </p:sp>
        <p:sp>
          <p:nvSpPr>
            <p:cNvPr id="19472" name="Text Box 1039"/>
            <p:cNvSpPr txBox="1">
              <a:spLocks noChangeArrowheads="1"/>
            </p:cNvSpPr>
            <p:nvPr/>
          </p:nvSpPr>
          <p:spPr bwMode="auto">
            <a:xfrm>
              <a:off x="6172200" y="3505200"/>
              <a:ext cx="2365199" cy="1323439"/>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Relação:</a:t>
              </a:r>
              <a:r>
                <a:rPr lang="en-US" sz="1600">
                  <a:latin typeface="Calibri" pitchFamily="34" charset="0"/>
                </a:rPr>
                <a:t>    </a:t>
              </a:r>
              <a:r>
                <a:rPr lang="en-US" sz="1600" b="1">
                  <a:latin typeface="Calibri" pitchFamily="34" charset="0"/>
                </a:rPr>
                <a:t>Succession</a:t>
              </a:r>
            </a:p>
            <a:p>
              <a:r>
                <a:rPr lang="en-US" sz="1600" i="1">
                  <a:latin typeface="Calibri" pitchFamily="34" charset="0"/>
                </a:rPr>
                <a:t>Empresa:</a:t>
              </a:r>
              <a:r>
                <a:rPr lang="en-US" sz="1600">
                  <a:latin typeface="Calibri" pitchFamily="34" charset="0"/>
                </a:rPr>
                <a:t>  General Electric</a:t>
              </a:r>
            </a:p>
            <a:p>
              <a:r>
                <a:rPr lang="en-US" sz="1600" i="1">
                  <a:latin typeface="Calibri" pitchFamily="34" charset="0"/>
                </a:rPr>
                <a:t>Cargo:</a:t>
              </a:r>
              <a:r>
                <a:rPr lang="en-US" sz="1600">
                  <a:latin typeface="Calibri" pitchFamily="34" charset="0"/>
                </a:rPr>
                <a:t>           CEO</a:t>
              </a:r>
            </a:p>
            <a:p>
              <a:r>
                <a:rPr lang="en-US" sz="1600" i="1">
                  <a:latin typeface="Calibri" pitchFamily="34" charset="0"/>
                </a:rPr>
                <a:t>Saiu:</a:t>
              </a:r>
              <a:r>
                <a:rPr lang="en-US" sz="1600">
                  <a:latin typeface="Calibri" pitchFamily="34" charset="0"/>
                </a:rPr>
                <a:t>            Jack Welsh</a:t>
              </a:r>
            </a:p>
            <a:p>
              <a:r>
                <a:rPr lang="en-US" sz="1600" i="1">
                  <a:latin typeface="Calibri" pitchFamily="34" charset="0"/>
                </a:rPr>
                <a:t>Entrou:</a:t>
              </a:r>
              <a:r>
                <a:rPr lang="en-US" sz="1600">
                  <a:latin typeface="Calibri" pitchFamily="34" charset="0"/>
                </a:rPr>
                <a:t>        Jeffrey Immelt</a:t>
              </a:r>
            </a:p>
          </p:txBody>
        </p:sp>
      </p:grpSp>
      <p:sp>
        <p:nvSpPr>
          <p:cNvPr id="10248" name="Text Box 1037"/>
          <p:cNvSpPr txBox="1">
            <a:spLocks noChangeArrowheads="1"/>
          </p:cNvSpPr>
          <p:nvPr/>
        </p:nvSpPr>
        <p:spPr bwMode="auto">
          <a:xfrm>
            <a:off x="930275" y="1643063"/>
            <a:ext cx="6956425" cy="646112"/>
          </a:xfrm>
          <a:prstGeom prst="rect">
            <a:avLst/>
          </a:prstGeom>
          <a:solidFill>
            <a:schemeClr val="bg1"/>
          </a:solidFill>
          <a:ln w="9525">
            <a:solidFill>
              <a:schemeClr val="tx1"/>
            </a:solidFill>
            <a:miter lim="800000"/>
            <a:headEnd/>
            <a:tailEnd/>
          </a:ln>
        </p:spPr>
        <p:txBody>
          <a:bodyPr>
            <a:spAutoFit/>
          </a:bodyPr>
          <a:lstStyle/>
          <a:p>
            <a:pPr algn="ctr"/>
            <a:r>
              <a:rPr lang="en-US" b="1" i="1">
                <a:latin typeface="Calibri" pitchFamily="34" charset="0"/>
              </a:rPr>
              <a:t>Jack Welch </a:t>
            </a:r>
            <a:r>
              <a:rPr lang="en-US" i="1">
                <a:latin typeface="Calibri" pitchFamily="34" charset="0"/>
              </a:rPr>
              <a:t>will retire as</a:t>
            </a:r>
            <a:r>
              <a:rPr lang="en-US" i="1">
                <a:solidFill>
                  <a:srgbClr val="FF0000"/>
                </a:solidFill>
                <a:latin typeface="Calibri" pitchFamily="34" charset="0"/>
              </a:rPr>
              <a:t> </a:t>
            </a:r>
            <a:r>
              <a:rPr lang="en-US" b="1" i="1">
                <a:solidFill>
                  <a:srgbClr val="FF0000"/>
                </a:solidFill>
                <a:latin typeface="Calibri" pitchFamily="34" charset="0"/>
              </a:rPr>
              <a:t>CEO</a:t>
            </a:r>
            <a:r>
              <a:rPr lang="en-US" i="1">
                <a:solidFill>
                  <a:srgbClr val="FF0000"/>
                </a:solidFill>
                <a:latin typeface="Calibri" pitchFamily="34" charset="0"/>
              </a:rPr>
              <a:t> </a:t>
            </a:r>
            <a:r>
              <a:rPr lang="en-US" i="1">
                <a:latin typeface="Calibri" pitchFamily="34" charset="0"/>
              </a:rPr>
              <a:t>of General Electric tomorrow.  The top role </a:t>
            </a:r>
            <a:br>
              <a:rPr lang="en-US" i="1">
                <a:latin typeface="Calibri" pitchFamily="34" charset="0"/>
              </a:rPr>
            </a:br>
            <a:r>
              <a:rPr lang="en-US" i="1">
                <a:latin typeface="Calibri" pitchFamily="34" charset="0"/>
              </a:rPr>
              <a:t>at the Connecticut company will be filled by </a:t>
            </a:r>
            <a:r>
              <a:rPr lang="en-US" b="1" i="1">
                <a:latin typeface="Calibri" pitchFamily="34" charset="0"/>
              </a:rPr>
              <a:t>Jeffrey Immelt</a:t>
            </a:r>
            <a:r>
              <a:rPr lang="en-US" i="1">
                <a:latin typeface="Calibri" pitchFamily="34" charset="0"/>
              </a:rPr>
              <a:t>.</a:t>
            </a:r>
          </a:p>
        </p:txBody>
      </p:sp>
      <p:sp>
        <p:nvSpPr>
          <p:cNvPr id="13" name="Curved Down Arrow 12"/>
          <p:cNvSpPr/>
          <p:nvPr/>
        </p:nvSpPr>
        <p:spPr>
          <a:xfrm>
            <a:off x="1714500" y="1143000"/>
            <a:ext cx="1785938"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pSp>
        <p:nvGrpSpPr>
          <p:cNvPr id="4" name="Group 16"/>
          <p:cNvGrpSpPr>
            <a:grpSpLocks/>
          </p:cNvGrpSpPr>
          <p:nvPr/>
        </p:nvGrpSpPr>
        <p:grpSpPr bwMode="auto">
          <a:xfrm>
            <a:off x="304800" y="2511425"/>
            <a:ext cx="2100263" cy="2671763"/>
            <a:chOff x="304800" y="2511425"/>
            <a:chExt cx="2099614" cy="2672179"/>
          </a:xfrm>
        </p:grpSpPr>
        <p:sp>
          <p:nvSpPr>
            <p:cNvPr id="19466" name="Text Box 1027"/>
            <p:cNvSpPr txBox="1">
              <a:spLocks noChangeArrowheads="1"/>
            </p:cNvSpPr>
            <p:nvPr/>
          </p:nvSpPr>
          <p:spPr bwMode="auto">
            <a:xfrm>
              <a:off x="392113" y="2846388"/>
              <a:ext cx="1843903" cy="923330"/>
            </a:xfrm>
            <a:prstGeom prst="rect">
              <a:avLst/>
            </a:prstGeom>
            <a:noFill/>
            <a:ln w="9525">
              <a:noFill/>
              <a:miter lim="800000"/>
              <a:headEnd/>
              <a:tailEnd/>
            </a:ln>
          </p:spPr>
          <p:txBody>
            <a:bodyPr wrap="none">
              <a:spAutoFit/>
            </a:bodyPr>
            <a:lstStyle/>
            <a:p>
              <a:r>
                <a:rPr lang="en-US" u="sng">
                  <a:latin typeface="Calibri" pitchFamily="34" charset="0"/>
                </a:rPr>
                <a:t>Entidade simples</a:t>
              </a:r>
              <a:endParaRPr lang="en-US">
                <a:latin typeface="Calibri" pitchFamily="34" charset="0"/>
              </a:endParaRPr>
            </a:p>
            <a:p>
              <a:r>
                <a:rPr lang="en-US">
                  <a:latin typeface="Calibri" pitchFamily="34" charset="0"/>
                </a:rPr>
                <a:t> (</a:t>
              </a:r>
              <a:r>
                <a:rPr lang="en-US" b="1">
                  <a:latin typeface="Calibri" pitchFamily="34" charset="0"/>
                </a:rPr>
                <a:t>Template filling</a:t>
              </a:r>
              <a:r>
                <a:rPr lang="en-US">
                  <a:latin typeface="Calibri" pitchFamily="34" charset="0"/>
                </a:rPr>
                <a:t>)</a:t>
              </a:r>
            </a:p>
            <a:p>
              <a:endParaRPr lang="en-US" u="sng">
                <a:latin typeface="Calibri" pitchFamily="34" charset="0"/>
              </a:endParaRPr>
            </a:p>
          </p:txBody>
        </p:sp>
        <p:sp>
          <p:nvSpPr>
            <p:cNvPr id="19467" name="Text Box 1028"/>
            <p:cNvSpPr txBox="1">
              <a:spLocks noChangeArrowheads="1"/>
            </p:cNvSpPr>
            <p:nvPr/>
          </p:nvSpPr>
          <p:spPr bwMode="auto">
            <a:xfrm>
              <a:off x="457200" y="3505200"/>
              <a:ext cx="1811330"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Pessoa: </a:t>
              </a:r>
              <a:r>
                <a:rPr lang="en-US" sz="1600">
                  <a:latin typeface="Calibri" pitchFamily="34" charset="0"/>
                </a:rPr>
                <a:t> Jack Welch</a:t>
              </a:r>
            </a:p>
          </p:txBody>
        </p:sp>
        <p:sp>
          <p:nvSpPr>
            <p:cNvPr id="19468" name="Text Box 1040"/>
            <p:cNvSpPr txBox="1">
              <a:spLocks noChangeArrowheads="1"/>
            </p:cNvSpPr>
            <p:nvPr/>
          </p:nvSpPr>
          <p:spPr bwMode="auto">
            <a:xfrm>
              <a:off x="304800" y="4114800"/>
              <a:ext cx="2099614"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Pessoa:</a:t>
              </a:r>
              <a:r>
                <a:rPr lang="en-US" sz="1600">
                  <a:latin typeface="Calibri" pitchFamily="34" charset="0"/>
                </a:rPr>
                <a:t>  Jeffrey Immelt</a:t>
              </a:r>
            </a:p>
          </p:txBody>
        </p:sp>
        <p:sp>
          <p:nvSpPr>
            <p:cNvPr id="19469" name="Text Box 1041"/>
            <p:cNvSpPr txBox="1">
              <a:spLocks noChangeArrowheads="1"/>
            </p:cNvSpPr>
            <p:nvPr/>
          </p:nvSpPr>
          <p:spPr bwMode="auto">
            <a:xfrm>
              <a:off x="381000" y="4845050"/>
              <a:ext cx="1760738"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Local:</a:t>
              </a:r>
              <a:r>
                <a:rPr lang="en-US" sz="1600">
                  <a:latin typeface="Calibri" pitchFamily="34" charset="0"/>
                </a:rPr>
                <a:t>  Connecticut</a:t>
              </a:r>
            </a:p>
          </p:txBody>
        </p:sp>
        <p:sp>
          <p:nvSpPr>
            <p:cNvPr id="19470" name="TextBox 13"/>
            <p:cNvSpPr txBox="1">
              <a:spLocks noChangeArrowheads="1"/>
            </p:cNvSpPr>
            <p:nvPr/>
          </p:nvSpPr>
          <p:spPr bwMode="auto">
            <a:xfrm>
              <a:off x="1016102" y="2511425"/>
              <a:ext cx="466725" cy="369888"/>
            </a:xfrm>
            <a:prstGeom prst="rect">
              <a:avLst/>
            </a:prstGeom>
            <a:noFill/>
            <a:ln w="9525">
              <a:noFill/>
              <a:miter lim="800000"/>
              <a:headEnd/>
              <a:tailEnd/>
            </a:ln>
          </p:spPr>
          <p:txBody>
            <a:bodyPr>
              <a:spAutoFit/>
            </a:bodyPr>
            <a:lstStyle/>
            <a:p>
              <a:r>
                <a:rPr lang="en-US" b="1"/>
                <a:t>(a)</a:t>
              </a:r>
              <a:endParaRPr lang="fr-FR" b="1"/>
            </a:p>
          </p:txBody>
        </p:sp>
      </p:grpSp>
      <p:sp>
        <p:nvSpPr>
          <p:cNvPr id="10255" name="TextBox 14"/>
          <p:cNvSpPr txBox="1">
            <a:spLocks noChangeArrowheads="1"/>
          </p:cNvSpPr>
          <p:nvPr/>
        </p:nvSpPr>
        <p:spPr bwMode="auto">
          <a:xfrm>
            <a:off x="4108450" y="2524125"/>
            <a:ext cx="479425" cy="369888"/>
          </a:xfrm>
          <a:prstGeom prst="rect">
            <a:avLst/>
          </a:prstGeom>
          <a:noFill/>
          <a:ln w="9525">
            <a:noFill/>
            <a:miter lim="800000"/>
            <a:headEnd/>
            <a:tailEnd/>
          </a:ln>
        </p:spPr>
        <p:txBody>
          <a:bodyPr wrap="none">
            <a:spAutoFit/>
          </a:bodyPr>
          <a:lstStyle/>
          <a:p>
            <a:r>
              <a:rPr lang="en-US" b="1"/>
              <a:t>(b)</a:t>
            </a:r>
            <a:endParaRPr lang="fr-FR" b="1"/>
          </a:p>
        </p:txBody>
      </p:sp>
      <p:sp>
        <p:nvSpPr>
          <p:cNvPr id="10256" name="TextBox 15"/>
          <p:cNvSpPr txBox="1">
            <a:spLocks noChangeArrowheads="1"/>
          </p:cNvSpPr>
          <p:nvPr/>
        </p:nvSpPr>
        <p:spPr bwMode="auto">
          <a:xfrm>
            <a:off x="6991350" y="2428875"/>
            <a:ext cx="466725" cy="369888"/>
          </a:xfrm>
          <a:prstGeom prst="rect">
            <a:avLst/>
          </a:prstGeom>
          <a:noFill/>
          <a:ln w="9525">
            <a:noFill/>
            <a:miter lim="800000"/>
            <a:headEnd/>
            <a:tailEnd/>
          </a:ln>
        </p:spPr>
        <p:txBody>
          <a:bodyPr wrap="none">
            <a:spAutoFit/>
          </a:bodyPr>
          <a:lstStyle/>
          <a:p>
            <a:r>
              <a:rPr lang="en-US" b="1"/>
              <a:t>(c)</a:t>
            </a:r>
            <a:endParaRPr lang="fr-FR"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ssolve">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255"/>
                                        </p:tgtEl>
                                        <p:attrNameLst>
                                          <p:attrName>style.visibility</p:attrName>
                                        </p:attrNameLst>
                                      </p:cBhvr>
                                      <p:to>
                                        <p:strVal val="visible"/>
                                      </p:to>
                                    </p:set>
                                    <p:animEffect transition="in" filter="box(in)">
                                      <p:cBhvr>
                                        <p:cTn id="20" dur="500"/>
                                        <p:tgtEl>
                                          <p:spTgt spid="10255"/>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256"/>
                                        </p:tgtEl>
                                        <p:attrNameLst>
                                          <p:attrName>style.visibility</p:attrName>
                                        </p:attrNameLst>
                                      </p:cBhvr>
                                      <p:to>
                                        <p:strVal val="visible"/>
                                      </p:to>
                                    </p:set>
                                    <p:animEffect transition="in" filter="box(in)">
                                      <p:cBhvr>
                                        <p:cTn id="28" dur="500"/>
                                        <p:tgtEl>
                                          <p:spTgt spid="10256"/>
                                        </p:tgtEl>
                                      </p:cBhvr>
                                    </p:animEffect>
                                  </p:childTnLst>
                                </p:cTn>
                              </p:par>
                              <p:par>
                                <p:cTn id="29" presetID="9"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3" grpId="0" animBg="1"/>
      <p:bldP spid="10255" grpId="0"/>
      <p:bldP spid="102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0063" y="92075"/>
            <a:ext cx="8229600" cy="725488"/>
          </a:xfrm>
        </p:spPr>
        <p:txBody>
          <a:bodyPr/>
          <a:lstStyle/>
          <a:p>
            <a:r>
              <a:rPr lang="pt-BR" sz="3600" smtClean="0"/>
              <a:t>Tarefa Específica em EI  - NER</a:t>
            </a:r>
          </a:p>
        </p:txBody>
      </p:sp>
      <p:sp>
        <p:nvSpPr>
          <p:cNvPr id="20483" name="Content Placeholder 2"/>
          <p:cNvSpPr>
            <a:spLocks noGrp="1"/>
          </p:cNvSpPr>
          <p:nvPr>
            <p:ph sz="quarter" idx="1"/>
          </p:nvPr>
        </p:nvSpPr>
        <p:spPr/>
        <p:txBody>
          <a:bodyPr/>
          <a:lstStyle/>
          <a:p>
            <a:endParaRPr lang="pt-BR" sz="2600" smtClean="0"/>
          </a:p>
          <a:p>
            <a:r>
              <a:rPr lang="pt-BR" b="1" smtClean="0"/>
              <a:t>Reconhecimento de Nomes de Entidades (NER)</a:t>
            </a:r>
          </a:p>
          <a:p>
            <a:pPr lvl="1"/>
            <a:r>
              <a:rPr lang="pt-BR" sz="2600" smtClean="0"/>
              <a:t>Encontra e classifica nomes de:</a:t>
            </a:r>
          </a:p>
          <a:p>
            <a:pPr lvl="2"/>
            <a:r>
              <a:rPr lang="pt-BR" sz="2200" smtClean="0"/>
              <a:t> Pessoas;</a:t>
            </a:r>
          </a:p>
          <a:p>
            <a:pPr lvl="2"/>
            <a:r>
              <a:rPr lang="pt-BR" sz="2200" smtClean="0"/>
              <a:t>Lugares;</a:t>
            </a:r>
          </a:p>
          <a:p>
            <a:pPr lvl="2"/>
            <a:r>
              <a:rPr lang="pt-BR" sz="2200" smtClean="0"/>
              <a:t>Organizações;</a:t>
            </a:r>
          </a:p>
          <a:p>
            <a:pPr lvl="2"/>
            <a:r>
              <a:rPr lang="pt-BR" sz="2200" smtClean="0"/>
              <a:t>Datas ;</a:t>
            </a:r>
          </a:p>
          <a:p>
            <a:pPr lvl="2"/>
            <a:r>
              <a:rPr lang="pt-BR" sz="2200" smtClean="0"/>
              <a:t>Valores(dinheiro).</a:t>
            </a:r>
          </a:p>
          <a:p>
            <a:pPr lvl="2">
              <a:buFontTx/>
              <a:buNone/>
            </a:pPr>
            <a:endParaRPr lang="en-US" sz="2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4450"/>
            <a:ext cx="8229600" cy="1143000"/>
          </a:xfrm>
        </p:spPr>
        <p:txBody>
          <a:bodyPr/>
          <a:lstStyle/>
          <a:p>
            <a:pPr eaLnBrk="1" hangingPunct="1"/>
            <a:r>
              <a:rPr lang="en-US" sz="2000" smtClean="0"/>
              <a:t>Reconhecimento de Nomes de Entidades: </a:t>
            </a:r>
            <a:r>
              <a:rPr lang="en-US" sz="3200" smtClean="0"/>
              <a:t>Exemplo</a:t>
            </a:r>
          </a:p>
        </p:txBody>
      </p:sp>
      <p:sp>
        <p:nvSpPr>
          <p:cNvPr id="21507" name="Espaço Reservado para Número de Slide 3"/>
          <p:cNvSpPr>
            <a:spLocks noGrp="1"/>
          </p:cNvSpPr>
          <p:nvPr>
            <p:ph type="sldNum" sz="quarter" idx="12"/>
          </p:nvPr>
        </p:nvSpPr>
        <p:spPr>
          <a:noFill/>
        </p:spPr>
        <p:txBody>
          <a:bodyPr/>
          <a:lstStyle/>
          <a:p>
            <a:fld id="{A6D9D443-7A72-4FE9-BF69-212FCAB92840}" type="slidenum">
              <a:rPr lang="pt-BR" smtClean="0"/>
              <a:pPr/>
              <a:t>23</a:t>
            </a:fld>
            <a:endParaRPr lang="pt-BR" smtClean="0"/>
          </a:p>
        </p:txBody>
      </p:sp>
      <p:sp>
        <p:nvSpPr>
          <p:cNvPr id="21508" name="Espaço Reservado para Texto 4"/>
          <p:cNvSpPr>
            <a:spLocks noGrp="1"/>
          </p:cNvSpPr>
          <p:nvPr>
            <p:ph type="body" sz="half" idx="1"/>
          </p:nvPr>
        </p:nvSpPr>
        <p:spPr>
          <a:xfrm>
            <a:off x="457200" y="1071563"/>
            <a:ext cx="8186738" cy="5054600"/>
          </a:xfrm>
        </p:spPr>
        <p:txBody>
          <a:bodyPr/>
          <a:lstStyle/>
          <a:p>
            <a:pPr>
              <a:buFontTx/>
              <a:buNone/>
            </a:pPr>
            <a:endParaRPr lang="en-US" sz="2000" smtClean="0"/>
          </a:p>
          <a:p>
            <a:pPr>
              <a:buFontTx/>
              <a:buNone/>
            </a:pPr>
            <a:r>
              <a:rPr lang="en-US" sz="2000" smtClean="0"/>
              <a:t>Um sistema NER pode oferecer como saída: </a:t>
            </a:r>
          </a:p>
          <a:p>
            <a:pPr>
              <a:buFontTx/>
              <a:buNone/>
            </a:pPr>
            <a:endParaRPr lang="en-US" sz="2000" smtClean="0"/>
          </a:p>
          <a:p>
            <a:pPr algn="ctr">
              <a:buFontTx/>
              <a:buNone/>
            </a:pPr>
            <a:r>
              <a:rPr lang="en-US" sz="2000" smtClean="0"/>
              <a:t>    </a:t>
            </a:r>
            <a:r>
              <a:rPr lang="en-US" sz="2400" b="1" smtClean="0"/>
              <a:t>Jim</a:t>
            </a:r>
            <a:r>
              <a:rPr lang="en-US" sz="2400" smtClean="0"/>
              <a:t> bought </a:t>
            </a:r>
            <a:r>
              <a:rPr lang="en-US" sz="2400" b="1" smtClean="0"/>
              <a:t>300</a:t>
            </a:r>
            <a:r>
              <a:rPr lang="en-US" sz="2400" smtClean="0"/>
              <a:t> shares of </a:t>
            </a:r>
            <a:r>
              <a:rPr lang="en-US" sz="2400" b="1" smtClean="0"/>
              <a:t>Acme Corp. </a:t>
            </a:r>
            <a:r>
              <a:rPr lang="en-US" sz="2400" smtClean="0"/>
              <a:t>in </a:t>
            </a:r>
            <a:r>
              <a:rPr lang="en-US" sz="2400" b="1" smtClean="0"/>
              <a:t>2006</a:t>
            </a:r>
            <a:r>
              <a:rPr lang="en-US" sz="2400" smtClean="0"/>
              <a:t>.</a:t>
            </a:r>
            <a:endParaRPr lang="en-US" sz="2000" smtClean="0"/>
          </a:p>
          <a:p>
            <a:pPr algn="ctr">
              <a:buFontTx/>
              <a:buNone/>
            </a:pPr>
            <a:endParaRPr lang="en-US" sz="2000" smtClean="0"/>
          </a:p>
          <a:p>
            <a:pPr algn="ctr">
              <a:buFontTx/>
              <a:buNone/>
            </a:pPr>
            <a:r>
              <a:rPr lang="en-US" sz="2000" smtClean="0"/>
              <a:t>   &lt;ENAMEX TYPE="PERSON"&gt;</a:t>
            </a:r>
            <a:r>
              <a:rPr lang="en-US" sz="2000" b="1" smtClean="0"/>
              <a:t>Jim</a:t>
            </a:r>
            <a:r>
              <a:rPr lang="en-US" sz="2000" smtClean="0"/>
              <a:t>&lt;/ENAMEX&gt; bought </a:t>
            </a:r>
          </a:p>
          <a:p>
            <a:pPr algn="ctr">
              <a:buFontTx/>
              <a:buNone/>
            </a:pPr>
            <a:r>
              <a:rPr lang="en-US" sz="2000" smtClean="0"/>
              <a:t>  &lt;NUMEX TYPE="QUANTITY"&gt;</a:t>
            </a:r>
            <a:r>
              <a:rPr lang="en-US" sz="2000" b="1" smtClean="0"/>
              <a:t>300</a:t>
            </a:r>
            <a:r>
              <a:rPr lang="en-US" sz="2000" smtClean="0"/>
              <a:t>&lt;/NUMEX&gt; shares of </a:t>
            </a:r>
          </a:p>
          <a:p>
            <a:pPr algn="ctr">
              <a:buFontTx/>
              <a:buNone/>
            </a:pPr>
            <a:r>
              <a:rPr lang="en-US" sz="2000" smtClean="0"/>
              <a:t>  &lt;ENAMEX TYPE="ORGANIZATION"&gt;</a:t>
            </a:r>
            <a:r>
              <a:rPr lang="en-US" sz="2000" b="1" smtClean="0"/>
              <a:t>Acme Corp.&lt;/</a:t>
            </a:r>
            <a:r>
              <a:rPr lang="en-US" sz="2000" smtClean="0"/>
              <a:t>ENAMEX&gt; in </a:t>
            </a:r>
          </a:p>
          <a:p>
            <a:pPr algn="ctr">
              <a:buFontTx/>
              <a:buNone/>
            </a:pPr>
            <a:r>
              <a:rPr lang="en-US" sz="2000" smtClean="0"/>
              <a:t>  &lt;TIMEX TYPE="DATE"&gt;</a:t>
            </a:r>
            <a:r>
              <a:rPr lang="en-US" sz="2000" b="1" smtClean="0"/>
              <a:t>2006</a:t>
            </a:r>
            <a:r>
              <a:rPr lang="en-US" sz="2000" smtClean="0"/>
              <a:t>&lt;/TIMEX&gt;.</a:t>
            </a:r>
          </a:p>
          <a:p>
            <a:pPr>
              <a:buFontTx/>
              <a:buNone/>
            </a:pPr>
            <a:endParaRPr lang="en-US"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8688" y="0"/>
            <a:ext cx="7772400" cy="1143000"/>
          </a:xfrm>
        </p:spPr>
        <p:txBody>
          <a:bodyPr/>
          <a:lstStyle/>
          <a:p>
            <a:r>
              <a:rPr lang="pt-BR" sz="3600" smtClean="0"/>
              <a:t>Arquitetura Típica de um </a:t>
            </a:r>
            <a:br>
              <a:rPr lang="pt-BR" sz="3600" smtClean="0"/>
            </a:br>
            <a:r>
              <a:rPr lang="pt-BR" sz="3600" smtClean="0"/>
              <a:t>Sistema EI</a:t>
            </a:r>
          </a:p>
        </p:txBody>
      </p:sp>
      <p:pic>
        <p:nvPicPr>
          <p:cNvPr id="22531" name="Picture 4"/>
          <p:cNvPicPr>
            <a:picLocks noChangeAspect="1" noChangeArrowheads="1"/>
          </p:cNvPicPr>
          <p:nvPr/>
        </p:nvPicPr>
        <p:blipFill>
          <a:blip r:embed="rId3" cstate="print"/>
          <a:srcRect/>
          <a:stretch>
            <a:fillRect/>
          </a:stretch>
        </p:blipFill>
        <p:spPr bwMode="auto">
          <a:xfrm>
            <a:off x="2714625" y="1179513"/>
            <a:ext cx="3714750" cy="567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pt-BR" sz="2000" smtClean="0"/>
              <a:t>GATE - </a:t>
            </a:r>
            <a:r>
              <a:rPr lang="en-GB" sz="2000" smtClean="0"/>
              <a:t>(Generalised Architecture for Text Engineering)</a:t>
            </a:r>
            <a:endParaRPr lang="pt-BR" sz="2000" smtClean="0"/>
          </a:p>
        </p:txBody>
      </p:sp>
      <p:sp>
        <p:nvSpPr>
          <p:cNvPr id="23555" name="Content Placeholder 2"/>
          <p:cNvSpPr>
            <a:spLocks noGrp="1"/>
          </p:cNvSpPr>
          <p:nvPr>
            <p:ph sz="quarter" idx="1"/>
          </p:nvPr>
        </p:nvSpPr>
        <p:spPr/>
        <p:txBody>
          <a:bodyPr/>
          <a:lstStyle/>
          <a:p>
            <a:pPr>
              <a:lnSpc>
                <a:spcPct val="90000"/>
              </a:lnSpc>
            </a:pPr>
            <a:r>
              <a:rPr lang="pt-BR" sz="2400" smtClean="0"/>
              <a:t>Arquitetura desenvolvida para Pré-processamento de Texto e destaca-se na Análise de Texto;</a:t>
            </a:r>
            <a:endParaRPr lang="en-US" sz="2400" smtClean="0"/>
          </a:p>
          <a:p>
            <a:pPr>
              <a:lnSpc>
                <a:spcPct val="90000"/>
              </a:lnSpc>
            </a:pPr>
            <a:r>
              <a:rPr lang="en-US" sz="2400" smtClean="0"/>
              <a:t>O “Eclipse” da Processamento de Linguagem Natural </a:t>
            </a:r>
          </a:p>
          <a:p>
            <a:pPr>
              <a:lnSpc>
                <a:spcPct val="90000"/>
              </a:lnSpc>
            </a:pPr>
            <a:r>
              <a:rPr lang="en-US" sz="2400" smtClean="0"/>
              <a:t>O “Lucene” da Recuperação de Informação</a:t>
            </a:r>
          </a:p>
          <a:p>
            <a:pPr>
              <a:lnSpc>
                <a:spcPct val="90000"/>
              </a:lnSpc>
            </a:pPr>
            <a:r>
              <a:rPr lang="en-US" sz="2400" smtClean="0"/>
              <a:t>Open Source Framework (SDK)</a:t>
            </a:r>
            <a:endParaRPr lang="en-GB" sz="2400" smtClean="0"/>
          </a:p>
          <a:p>
            <a:pPr>
              <a:lnSpc>
                <a:spcPct val="90000"/>
              </a:lnSpc>
              <a:buFontTx/>
              <a:buNone/>
            </a:pPr>
            <a:r>
              <a:rPr lang="en-GB" sz="2400" b="1" smtClean="0"/>
              <a:t>GATE</a:t>
            </a:r>
            <a:r>
              <a:rPr lang="en-GB" sz="2400" smtClean="0"/>
              <a:t>  inclui:</a:t>
            </a:r>
          </a:p>
          <a:p>
            <a:pPr>
              <a:lnSpc>
                <a:spcPct val="90000"/>
              </a:lnSpc>
              <a:buFont typeface="Wingdings" pitchFamily="2" charset="2"/>
              <a:buChar char="ü"/>
            </a:pPr>
            <a:r>
              <a:rPr lang="en-GB" sz="2400" smtClean="0"/>
              <a:t>Plug-ins para processamento de linguagem;</a:t>
            </a:r>
          </a:p>
          <a:p>
            <a:pPr>
              <a:lnSpc>
                <a:spcPct val="90000"/>
              </a:lnSpc>
              <a:buFont typeface="Wingdings" pitchFamily="2" charset="2"/>
              <a:buChar char="ü"/>
            </a:pPr>
            <a:r>
              <a:rPr lang="en-GB" sz="2400" smtClean="0"/>
              <a:t>Ferramentas para visualização e manipulação de Ontologias;</a:t>
            </a:r>
          </a:p>
          <a:p>
            <a:pPr>
              <a:lnSpc>
                <a:spcPct val="90000"/>
              </a:lnSpc>
              <a:buFont typeface="Wingdings" pitchFamily="2" charset="2"/>
              <a:buChar char="ü"/>
            </a:pPr>
            <a:r>
              <a:rPr lang="en-GB" sz="2400" smtClean="0"/>
              <a:t>Ferramentas de Extração de Informação baseadas em Ontologias;</a:t>
            </a:r>
          </a:p>
          <a:p>
            <a:endParaRPr lang="pt-BR" sz="2400" smtClean="0"/>
          </a:p>
          <a:p>
            <a:endParaRPr lang="pt-BR"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50" y="0"/>
            <a:ext cx="7772400" cy="1143000"/>
          </a:xfrm>
        </p:spPr>
        <p:txBody>
          <a:bodyPr/>
          <a:lstStyle/>
          <a:p>
            <a:r>
              <a:rPr lang="pt-BR" smtClean="0"/>
              <a:t>GATE – Interface Gráfica</a:t>
            </a:r>
          </a:p>
        </p:txBody>
      </p:sp>
      <p:pic>
        <p:nvPicPr>
          <p:cNvPr id="24579" name="Picture 4"/>
          <p:cNvPicPr>
            <a:picLocks noChangeAspect="1" noChangeArrowheads="1"/>
          </p:cNvPicPr>
          <p:nvPr/>
        </p:nvPicPr>
        <p:blipFill>
          <a:blip r:embed="rId2" cstate="print"/>
          <a:srcRect/>
          <a:stretch>
            <a:fillRect/>
          </a:stretch>
        </p:blipFill>
        <p:spPr bwMode="auto">
          <a:xfrm>
            <a:off x="928688" y="1103313"/>
            <a:ext cx="7000875"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57250" y="0"/>
            <a:ext cx="7772400" cy="1143000"/>
          </a:xfrm>
        </p:spPr>
        <p:txBody>
          <a:bodyPr/>
          <a:lstStyle/>
          <a:p>
            <a:r>
              <a:rPr lang="pt-BR" smtClean="0"/>
              <a:t>GATE – Criação do Corpus</a:t>
            </a:r>
          </a:p>
        </p:txBody>
      </p:sp>
      <p:pic>
        <p:nvPicPr>
          <p:cNvPr id="25603" name="Picture 5"/>
          <p:cNvPicPr>
            <a:picLocks noChangeAspect="1" noChangeArrowheads="1"/>
          </p:cNvPicPr>
          <p:nvPr/>
        </p:nvPicPr>
        <p:blipFill>
          <a:blip r:embed="rId2" cstate="print"/>
          <a:srcRect l="11107" t="11105" r="11107" b="11105"/>
          <a:stretch>
            <a:fillRect/>
          </a:stretch>
        </p:blipFill>
        <p:spPr bwMode="auto">
          <a:xfrm>
            <a:off x="1071563" y="1071563"/>
            <a:ext cx="7358062" cy="496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57250" y="0"/>
            <a:ext cx="7772400" cy="1143000"/>
          </a:xfrm>
        </p:spPr>
        <p:txBody>
          <a:bodyPr/>
          <a:lstStyle/>
          <a:p>
            <a:r>
              <a:rPr lang="pt-BR" smtClean="0"/>
              <a:t>GATE - Annie</a:t>
            </a:r>
          </a:p>
        </p:txBody>
      </p:sp>
      <p:pic>
        <p:nvPicPr>
          <p:cNvPr id="26627" name="Picture 5"/>
          <p:cNvPicPr>
            <a:picLocks noChangeAspect="1" noChangeArrowheads="1"/>
          </p:cNvPicPr>
          <p:nvPr/>
        </p:nvPicPr>
        <p:blipFill>
          <a:blip r:embed="rId3" cstate="print"/>
          <a:srcRect b="3828"/>
          <a:stretch>
            <a:fillRect/>
          </a:stretch>
        </p:blipFill>
        <p:spPr bwMode="auto">
          <a:xfrm>
            <a:off x="928688" y="1071563"/>
            <a:ext cx="69691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57250" y="0"/>
            <a:ext cx="7772400" cy="1143000"/>
          </a:xfrm>
        </p:spPr>
        <p:txBody>
          <a:bodyPr/>
          <a:lstStyle/>
          <a:p>
            <a:r>
              <a:rPr lang="pt-BR" sz="3200" smtClean="0"/>
              <a:t>GATE – Processamento de Textos</a:t>
            </a:r>
          </a:p>
        </p:txBody>
      </p:sp>
      <p:sp>
        <p:nvSpPr>
          <p:cNvPr id="27651" name="Content Placeholder 3"/>
          <p:cNvSpPr>
            <a:spLocks noGrp="1"/>
          </p:cNvSpPr>
          <p:nvPr>
            <p:ph idx="1"/>
          </p:nvPr>
        </p:nvSpPr>
        <p:spPr/>
        <p:txBody>
          <a:bodyPr/>
          <a:lstStyle/>
          <a:p>
            <a:endParaRPr lang="pt-BR" smtClean="0"/>
          </a:p>
        </p:txBody>
      </p:sp>
      <p:pic>
        <p:nvPicPr>
          <p:cNvPr id="27652" name="Picture 6"/>
          <p:cNvPicPr>
            <a:picLocks noChangeAspect="1" noChangeArrowheads="1"/>
          </p:cNvPicPr>
          <p:nvPr/>
        </p:nvPicPr>
        <p:blipFill>
          <a:blip r:embed="rId3" cstate="print"/>
          <a:srcRect b="3391"/>
          <a:stretch>
            <a:fillRect/>
          </a:stretch>
        </p:blipFill>
        <p:spPr bwMode="auto">
          <a:xfrm>
            <a:off x="1071563" y="1143000"/>
            <a:ext cx="69151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BR" smtClean="0"/>
              <a:t>Motivação</a:t>
            </a:r>
            <a:endParaRPr lang="pt-BR" smtClean="0"/>
          </a:p>
        </p:txBody>
      </p:sp>
      <p:sp>
        <p:nvSpPr>
          <p:cNvPr id="4099" name="Content Placeholder 2"/>
          <p:cNvSpPr>
            <a:spLocks noGrp="1"/>
          </p:cNvSpPr>
          <p:nvPr>
            <p:ph sz="quarter" idx="1"/>
          </p:nvPr>
        </p:nvSpPr>
        <p:spPr>
          <a:xfrm>
            <a:off x="457200" y="1287587"/>
            <a:ext cx="8229600" cy="4517677"/>
          </a:xfrm>
        </p:spPr>
        <p:txBody>
          <a:bodyPr/>
          <a:lstStyle/>
          <a:p>
            <a:r>
              <a:rPr lang="pt-BR" sz="2800" dirty="0" smtClean="0"/>
              <a:t>Grande quantidade de informações em forma de textos digital</a:t>
            </a:r>
          </a:p>
          <a:p>
            <a:r>
              <a:rPr lang="pt-BR" sz="2800" dirty="0" smtClean="0"/>
              <a:t>Documentos com texto não estruturado ou semiestruturado</a:t>
            </a:r>
          </a:p>
          <a:p>
            <a:r>
              <a:rPr lang="pt-BR" sz="2800" dirty="0" smtClean="0"/>
              <a:t>Necessidade de t</a:t>
            </a:r>
            <a:r>
              <a:rPr lang="pt-BR" sz="2800" dirty="0" smtClean="0"/>
              <a:t>ransformação de informações não estruturadas em informação estruturada</a:t>
            </a:r>
          </a:p>
          <a:p>
            <a:r>
              <a:rPr lang="pt-BR" sz="2800" dirty="0" smtClean="0"/>
              <a:t>Busca da informação relevante para o usuário</a:t>
            </a:r>
          </a:p>
          <a:p>
            <a:pPr lvl="1"/>
            <a:r>
              <a:rPr lang="pt-BR" sz="2400" dirty="0" smtClean="0"/>
              <a:t>A informação extraída automaticamente, mesmo que incompleta, é melhor do que nenhuma informação</a:t>
            </a:r>
            <a:endParaRPr lang="pt-BR" dirty="0" smtClean="0"/>
          </a:p>
          <a:p>
            <a:endParaRPr lang="pt-B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57250" y="0"/>
            <a:ext cx="7772400" cy="1143000"/>
          </a:xfrm>
        </p:spPr>
        <p:txBody>
          <a:bodyPr/>
          <a:lstStyle/>
          <a:p>
            <a:r>
              <a:rPr lang="pt-BR" sz="3200" smtClean="0"/>
              <a:t>GATE – Processamento de Textos</a:t>
            </a:r>
          </a:p>
        </p:txBody>
      </p:sp>
      <p:sp>
        <p:nvSpPr>
          <p:cNvPr id="28675" name="Content Placeholder 3"/>
          <p:cNvSpPr>
            <a:spLocks noGrp="1"/>
          </p:cNvSpPr>
          <p:nvPr>
            <p:ph idx="1"/>
          </p:nvPr>
        </p:nvSpPr>
        <p:spPr/>
        <p:txBody>
          <a:bodyPr/>
          <a:lstStyle/>
          <a:p>
            <a:endParaRPr lang="pt-BR" smtClean="0"/>
          </a:p>
        </p:txBody>
      </p:sp>
      <p:pic>
        <p:nvPicPr>
          <p:cNvPr id="28676" name="Picture 4"/>
          <p:cNvPicPr>
            <a:picLocks noChangeAspect="1" noChangeArrowheads="1"/>
          </p:cNvPicPr>
          <p:nvPr/>
        </p:nvPicPr>
        <p:blipFill>
          <a:blip r:embed="rId3" cstate="print"/>
          <a:srcRect b="4337"/>
          <a:stretch>
            <a:fillRect/>
          </a:stretch>
        </p:blipFill>
        <p:spPr bwMode="auto">
          <a:xfrm>
            <a:off x="785813" y="1071563"/>
            <a:ext cx="7096125"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57250" y="0"/>
            <a:ext cx="7772400" cy="1143000"/>
          </a:xfrm>
        </p:spPr>
        <p:txBody>
          <a:bodyPr/>
          <a:lstStyle/>
          <a:p>
            <a:r>
              <a:rPr lang="pt-BR" sz="3200" smtClean="0"/>
              <a:t>GATE – Processamento de Textos</a:t>
            </a:r>
          </a:p>
        </p:txBody>
      </p:sp>
      <p:pic>
        <p:nvPicPr>
          <p:cNvPr id="29699" name="Picture 6"/>
          <p:cNvPicPr>
            <a:picLocks noChangeAspect="1" noChangeArrowheads="1"/>
          </p:cNvPicPr>
          <p:nvPr/>
        </p:nvPicPr>
        <p:blipFill>
          <a:blip r:embed="rId3" cstate="print"/>
          <a:srcRect b="3969"/>
          <a:stretch>
            <a:fillRect/>
          </a:stretch>
        </p:blipFill>
        <p:spPr bwMode="auto">
          <a:xfrm>
            <a:off x="1000125" y="1071563"/>
            <a:ext cx="6742113" cy="485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57250" y="0"/>
            <a:ext cx="7772400" cy="1143000"/>
          </a:xfrm>
        </p:spPr>
        <p:txBody>
          <a:bodyPr/>
          <a:lstStyle/>
          <a:p>
            <a:r>
              <a:rPr lang="pt-BR" smtClean="0"/>
              <a:t>GATE – Resultados</a:t>
            </a:r>
          </a:p>
        </p:txBody>
      </p:sp>
      <p:pic>
        <p:nvPicPr>
          <p:cNvPr id="30723" name="Picture 5"/>
          <p:cNvPicPr>
            <a:picLocks noChangeAspect="1" noChangeArrowheads="1"/>
          </p:cNvPicPr>
          <p:nvPr/>
        </p:nvPicPr>
        <p:blipFill>
          <a:blip r:embed="rId2" cstate="print"/>
          <a:srcRect b="3000"/>
          <a:stretch>
            <a:fillRect/>
          </a:stretch>
        </p:blipFill>
        <p:spPr bwMode="auto">
          <a:xfrm>
            <a:off x="857250" y="1000125"/>
            <a:ext cx="70580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pt-BR" smtClean="0"/>
          </a:p>
        </p:txBody>
      </p:sp>
      <p:sp>
        <p:nvSpPr>
          <p:cNvPr id="31747" name="Content Placeholder 2"/>
          <p:cNvSpPr>
            <a:spLocks noGrp="1"/>
          </p:cNvSpPr>
          <p:nvPr>
            <p:ph idx="1"/>
          </p:nvPr>
        </p:nvSpPr>
        <p:spPr/>
        <p:txBody>
          <a:bodyPr/>
          <a:lstStyle/>
          <a:p>
            <a:pPr algn="ctr">
              <a:buFontTx/>
              <a:buNone/>
            </a:pPr>
            <a:endParaRPr lang="pt-BR" sz="4800" b="1" smtClean="0"/>
          </a:p>
          <a:p>
            <a:pPr algn="ctr">
              <a:buFontTx/>
              <a:buNone/>
            </a:pPr>
            <a:endParaRPr lang="pt-BR" sz="4800" b="1" smtClean="0"/>
          </a:p>
          <a:p>
            <a:pPr algn="ctr">
              <a:buFontTx/>
              <a:buNone/>
            </a:pPr>
            <a:r>
              <a:rPr lang="pt-BR" sz="4800" b="1" smtClean="0"/>
              <a:t>Abordagens do Sistemas de EI</a:t>
            </a:r>
          </a:p>
          <a:p>
            <a:pPr algn="ctr">
              <a:buFontTx/>
              <a:buNone/>
            </a:pPr>
            <a:endParaRPr lang="pt-BR" sz="4800" b="1" smtClean="0"/>
          </a:p>
          <a:p>
            <a:pPr algn="ctr">
              <a:buFontTx/>
              <a:buNone/>
            </a:pPr>
            <a:r>
              <a:rPr lang="pt-BR" sz="4800" b="1" smtClean="0"/>
              <a:t>Rafael Ferreira</a:t>
            </a:r>
          </a:p>
        </p:txBody>
      </p:sp>
      <p:sp>
        <p:nvSpPr>
          <p:cNvPr id="31748" name="Slide Number Placeholder 3"/>
          <p:cNvSpPr>
            <a:spLocks noGrp="1"/>
          </p:cNvSpPr>
          <p:nvPr>
            <p:ph type="sldNum" sz="quarter" idx="12"/>
          </p:nvPr>
        </p:nvSpPr>
        <p:spPr>
          <a:noFill/>
        </p:spPr>
        <p:txBody>
          <a:bodyPr/>
          <a:lstStyle/>
          <a:p>
            <a:fld id="{456866BD-84EC-4B77-B2FE-26750B4070D7}" type="slidenum">
              <a:rPr lang="pt-BR" smtClean="0"/>
              <a:pPr/>
              <a:t>33</a:t>
            </a:fld>
            <a:endParaRPr lang="pt-BR"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r>
              <a:rPr lang="en-US" sz="3600" smtClean="0"/>
              <a:t>Abordagens em EI</a:t>
            </a:r>
            <a:endParaRPr lang="pt-BR" sz="3600" smtClean="0"/>
          </a:p>
        </p:txBody>
      </p:sp>
      <p:sp>
        <p:nvSpPr>
          <p:cNvPr id="32771" name="Espaço Reservado para Conteúdo 2"/>
          <p:cNvSpPr>
            <a:spLocks noGrp="1"/>
          </p:cNvSpPr>
          <p:nvPr>
            <p:ph sz="quarter" idx="1"/>
          </p:nvPr>
        </p:nvSpPr>
        <p:spPr/>
        <p:txBody>
          <a:bodyPr/>
          <a:lstStyle/>
          <a:p>
            <a:r>
              <a:rPr lang="pt-BR" smtClean="0"/>
              <a:t>Métodos baseados em regras:</a:t>
            </a:r>
          </a:p>
          <a:p>
            <a:pPr lvl="1"/>
            <a:r>
              <a:rPr lang="pt-BR" smtClean="0"/>
              <a:t>Método baseado em dicionário;</a:t>
            </a:r>
          </a:p>
          <a:p>
            <a:pPr lvl="1"/>
            <a:r>
              <a:rPr lang="pt-BR" smtClean="0"/>
              <a:t>Wrapper;</a:t>
            </a:r>
          </a:p>
          <a:p>
            <a:pPr lvl="1"/>
            <a:r>
              <a:rPr lang="pt-BR" smtClean="0"/>
              <a:t>(LP)².</a:t>
            </a:r>
          </a:p>
          <a:p>
            <a:pPr lvl="1"/>
            <a:endParaRPr lang="pt-BR" smtClean="0"/>
          </a:p>
          <a:p>
            <a:r>
              <a:rPr lang="pt-BR" smtClean="0"/>
              <a:t>Métodos estatísticos:</a:t>
            </a:r>
          </a:p>
          <a:p>
            <a:pPr lvl="1"/>
            <a:r>
              <a:rPr lang="pt-BR" smtClean="0"/>
              <a:t>Support Vector Machines (SVM);</a:t>
            </a:r>
          </a:p>
          <a:p>
            <a:pPr lvl="1"/>
            <a:r>
              <a:rPr lang="pt-BR" smtClean="0"/>
              <a:t>Hidden Markov Model(HMM).</a:t>
            </a:r>
          </a:p>
          <a:p>
            <a:pPr lvl="1"/>
            <a:endParaRPr lang="pt-B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p:txBody>
          <a:bodyPr/>
          <a:lstStyle/>
          <a:p>
            <a:r>
              <a:rPr lang="pt-BR" sz="3600" smtClean="0"/>
              <a:t>Método baseado em dicionário</a:t>
            </a:r>
          </a:p>
        </p:txBody>
      </p:sp>
      <p:sp>
        <p:nvSpPr>
          <p:cNvPr id="33795" name="Espaço Reservado para Conteúdo 2"/>
          <p:cNvSpPr>
            <a:spLocks noGrp="1"/>
          </p:cNvSpPr>
          <p:nvPr>
            <p:ph idx="1"/>
          </p:nvPr>
        </p:nvSpPr>
        <p:spPr/>
        <p:txBody>
          <a:bodyPr/>
          <a:lstStyle/>
          <a:p>
            <a:r>
              <a:rPr lang="pt-BR" smtClean="0"/>
              <a:t>Usado em texto estruturado;</a:t>
            </a:r>
          </a:p>
          <a:p>
            <a:r>
              <a:rPr lang="pt-BR" smtClean="0"/>
              <a:t>Método simples de extração de informação;</a:t>
            </a:r>
          </a:p>
          <a:p>
            <a:r>
              <a:rPr lang="pt-BR" smtClean="0"/>
              <a:t>Primeiro constrói um padrão(template) dicionário;</a:t>
            </a:r>
          </a:p>
          <a:p>
            <a:r>
              <a:rPr lang="pt-BR" smtClean="0"/>
              <a:t>Usa o dicionário para extrair informações de um texto novo;</a:t>
            </a:r>
          </a:p>
          <a:p>
            <a:r>
              <a:rPr lang="pt-BR" smtClean="0"/>
              <a:t>Marca as palavras do texto com tags;</a:t>
            </a:r>
          </a:p>
          <a:p>
            <a:r>
              <a:rPr lang="pt-BR" smtClean="0"/>
              <a:t>Ex: AutoSlog.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p:txBody>
          <a:bodyPr/>
          <a:lstStyle/>
          <a:p>
            <a:r>
              <a:rPr lang="pt-BR" smtClean="0"/>
              <a:t>AutoSlog</a:t>
            </a:r>
          </a:p>
        </p:txBody>
      </p:sp>
      <p:sp>
        <p:nvSpPr>
          <p:cNvPr id="34819" name="Espaço Reservado para Conteúdo 2"/>
          <p:cNvSpPr>
            <a:spLocks noGrp="1"/>
          </p:cNvSpPr>
          <p:nvPr>
            <p:ph idx="1"/>
          </p:nvPr>
        </p:nvSpPr>
        <p:spPr/>
        <p:txBody>
          <a:bodyPr/>
          <a:lstStyle/>
          <a:p>
            <a:r>
              <a:rPr lang="pt-BR" smtClean="0"/>
              <a:t>Primeiro sistema que usa extração de texto do tipo dicionário;</a:t>
            </a:r>
          </a:p>
          <a:p>
            <a:r>
              <a:rPr lang="pt-BR" smtClean="0"/>
              <a:t>Guarda padrões linguísticos;</a:t>
            </a:r>
          </a:p>
          <a:p>
            <a:r>
              <a:rPr lang="pt-BR" smtClean="0"/>
              <a:t>O dicionário é chamado de </a:t>
            </a:r>
            <a:r>
              <a:rPr lang="pt-BR" b="1" smtClean="0"/>
              <a:t>concept nodes</a:t>
            </a:r>
            <a:r>
              <a:rPr lang="pt-BR" smtClean="0"/>
              <a:t>;</a:t>
            </a:r>
          </a:p>
          <a:p>
            <a:r>
              <a:rPr lang="pt-BR" smtClean="0"/>
              <a:t>Cada </a:t>
            </a:r>
            <a:r>
              <a:rPr lang="pt-BR" b="1" smtClean="0"/>
              <a:t>concept node </a:t>
            </a:r>
            <a:r>
              <a:rPr lang="pt-BR" smtClean="0"/>
              <a:t>tem um </a:t>
            </a:r>
            <a:r>
              <a:rPr lang="pt-BR" b="1" smtClean="0"/>
              <a:t>conceptual anchor </a:t>
            </a:r>
            <a:r>
              <a:rPr lang="pt-BR" smtClean="0"/>
              <a:t>para guardar o padrão linguistico;</a:t>
            </a:r>
          </a:p>
          <a:p>
            <a:r>
              <a:rPr lang="pt-BR" smtClean="0"/>
              <a:t>AutoSlog precisa marcar o texto antes de extrair padrões.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r>
              <a:rPr lang="pt-BR" smtClean="0"/>
              <a:t>AutoSlog</a:t>
            </a:r>
          </a:p>
        </p:txBody>
      </p:sp>
      <p:sp>
        <p:nvSpPr>
          <p:cNvPr id="35843" name="Espaço Reservado para Conteúdo 2"/>
          <p:cNvSpPr>
            <a:spLocks noGrp="1"/>
          </p:cNvSpPr>
          <p:nvPr>
            <p:ph sz="quarter" idx="1"/>
          </p:nvPr>
        </p:nvSpPr>
        <p:spPr/>
        <p:txBody>
          <a:bodyPr/>
          <a:lstStyle/>
          <a:p>
            <a:endParaRPr lang="pt-BR" smtClean="0"/>
          </a:p>
        </p:txBody>
      </p:sp>
      <p:pic>
        <p:nvPicPr>
          <p:cNvPr id="35844" name="Picture 2"/>
          <p:cNvPicPr>
            <a:picLocks noChangeAspect="1" noChangeArrowheads="1"/>
          </p:cNvPicPr>
          <p:nvPr/>
        </p:nvPicPr>
        <p:blipFill>
          <a:blip r:embed="rId2" cstate="print"/>
          <a:srcRect l="27539" t="31166" r="28516" b="38673"/>
          <a:stretch>
            <a:fillRect/>
          </a:stretch>
        </p:blipFill>
        <p:spPr bwMode="auto">
          <a:xfrm>
            <a:off x="1000125" y="2100263"/>
            <a:ext cx="7072313" cy="28289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r>
              <a:rPr lang="pt-BR" smtClean="0"/>
              <a:t>Wrapper</a:t>
            </a:r>
          </a:p>
        </p:txBody>
      </p:sp>
      <p:sp>
        <p:nvSpPr>
          <p:cNvPr id="36867" name="Espaço Reservado para Conteúdo 2"/>
          <p:cNvSpPr>
            <a:spLocks noGrp="1"/>
          </p:cNvSpPr>
          <p:nvPr>
            <p:ph idx="1"/>
          </p:nvPr>
        </p:nvSpPr>
        <p:spPr/>
        <p:txBody>
          <a:bodyPr/>
          <a:lstStyle/>
          <a:p>
            <a:r>
              <a:rPr lang="pt-BR" sz="2800" smtClean="0"/>
              <a:t>Normalmente usado em texto estruturado e semi-estruturado;</a:t>
            </a:r>
          </a:p>
          <a:p>
            <a:r>
              <a:rPr lang="pt-BR" sz="2800" smtClean="0"/>
              <a:t>Identifica os fragmentos específicos de um documento;</a:t>
            </a:r>
          </a:p>
          <a:p>
            <a:r>
              <a:rPr lang="pt-BR" sz="2800" smtClean="0"/>
              <a:t>Muito usado para recuperar informações de sites;</a:t>
            </a:r>
          </a:p>
          <a:p>
            <a:r>
              <a:rPr lang="pt-BR" sz="2800" smtClean="0"/>
              <a:t>Problema:</a:t>
            </a:r>
          </a:p>
          <a:p>
            <a:pPr lvl="1"/>
            <a:r>
              <a:rPr lang="pt-PT" smtClean="0"/>
              <a:t>Os documentos são projetados para pessoas e não para serem interpretados pelas máquinas.</a:t>
            </a:r>
          </a:p>
          <a:p>
            <a:r>
              <a:rPr lang="pt-BR" sz="2800" smtClean="0"/>
              <a:t>Podem ser construídos de forma manual ou automática.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p:txBody>
          <a:bodyPr/>
          <a:lstStyle/>
          <a:p>
            <a:r>
              <a:rPr lang="pt-BR" smtClean="0"/>
              <a:t>Wrapper</a:t>
            </a:r>
          </a:p>
        </p:txBody>
      </p:sp>
      <p:sp>
        <p:nvSpPr>
          <p:cNvPr id="37891" name="Espaço Reservado para Conteúdo 2"/>
          <p:cNvSpPr>
            <a:spLocks noGrp="1"/>
          </p:cNvSpPr>
          <p:nvPr>
            <p:ph sz="quarter" idx="1"/>
          </p:nvPr>
        </p:nvSpPr>
        <p:spPr/>
        <p:txBody>
          <a:bodyPr/>
          <a:lstStyle/>
          <a:p>
            <a:endParaRPr lang="pt-BR" smtClean="0"/>
          </a:p>
        </p:txBody>
      </p:sp>
      <p:pic>
        <p:nvPicPr>
          <p:cNvPr id="37892" name="Picture 2"/>
          <p:cNvPicPr>
            <a:picLocks noChangeAspect="1" noChangeArrowheads="1"/>
          </p:cNvPicPr>
          <p:nvPr/>
        </p:nvPicPr>
        <p:blipFill>
          <a:blip r:embed="rId2" cstate="print"/>
          <a:srcRect l="29297" t="14075" r="2148" b="13539"/>
          <a:stretch>
            <a:fillRect/>
          </a:stretch>
        </p:blipFill>
        <p:spPr bwMode="auto">
          <a:xfrm>
            <a:off x="642938" y="1506538"/>
            <a:ext cx="7804150" cy="48021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pt-BR" dirty="0" smtClean="0"/>
              <a:t>Extração de Informação</a:t>
            </a:r>
            <a:endParaRPr lang="pt-BR" dirty="0" smtClean="0"/>
          </a:p>
        </p:txBody>
      </p:sp>
      <p:sp>
        <p:nvSpPr>
          <p:cNvPr id="6147" name="Content Placeholder 2"/>
          <p:cNvSpPr>
            <a:spLocks noGrp="1"/>
          </p:cNvSpPr>
          <p:nvPr>
            <p:ph sz="quarter" idx="1"/>
          </p:nvPr>
        </p:nvSpPr>
        <p:spPr>
          <a:xfrm>
            <a:off x="457200" y="1484783"/>
            <a:ext cx="8229600" cy="4641379"/>
          </a:xfrm>
        </p:spPr>
        <p:txBody>
          <a:bodyPr/>
          <a:lstStyle/>
          <a:p>
            <a:r>
              <a:rPr lang="pt-BR" sz="2800" dirty="0" smtClean="0"/>
              <a:t>Objetivo principal:</a:t>
            </a:r>
          </a:p>
          <a:p>
            <a:pPr lvl="1"/>
            <a:r>
              <a:rPr lang="pt-BR" sz="2400" dirty="0" smtClean="0"/>
              <a:t>Extrair e estruturar informações específicas a partir de grandes volumes de documentos em um dado domínio</a:t>
            </a:r>
          </a:p>
          <a:p>
            <a:r>
              <a:rPr lang="pt-BR" sz="2800" dirty="0" smtClean="0"/>
              <a:t>Possibilita a construção de sistemas para localizar e combinar informações relevantes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endParaRPr lang="pt-BR" smtClean="0"/>
          </a:p>
        </p:txBody>
      </p:sp>
      <p:sp>
        <p:nvSpPr>
          <p:cNvPr id="38915" name="Espaço Reservado para Conteúdo 2"/>
          <p:cNvSpPr>
            <a:spLocks noGrp="1"/>
          </p:cNvSpPr>
          <p:nvPr>
            <p:ph idx="1"/>
          </p:nvPr>
        </p:nvSpPr>
        <p:spPr/>
        <p:txBody>
          <a:bodyPr/>
          <a:lstStyle/>
          <a:p>
            <a:endParaRPr lang="pt-BR" smtClean="0"/>
          </a:p>
        </p:txBody>
      </p:sp>
      <p:pic>
        <p:nvPicPr>
          <p:cNvPr id="38916" name="Picture 2"/>
          <p:cNvPicPr>
            <a:picLocks noChangeAspect="1" noChangeArrowheads="1"/>
          </p:cNvPicPr>
          <p:nvPr/>
        </p:nvPicPr>
        <p:blipFill>
          <a:blip r:embed="rId2" cstate="print"/>
          <a:srcRect l="24609" t="15080" r="15625" b="6500"/>
          <a:stretch>
            <a:fillRect/>
          </a:stretch>
        </p:blipFill>
        <p:spPr bwMode="auto">
          <a:xfrm>
            <a:off x="71438" y="0"/>
            <a:ext cx="8967787"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pt-BR" sz="3600" smtClean="0"/>
              <a:t>Construção manual de Wrappers</a:t>
            </a:r>
          </a:p>
        </p:txBody>
      </p:sp>
      <p:sp>
        <p:nvSpPr>
          <p:cNvPr id="39939" name="Rectangle 3"/>
          <p:cNvSpPr>
            <a:spLocks noGrp="1" noChangeArrowheads="1"/>
          </p:cNvSpPr>
          <p:nvPr>
            <p:ph type="body" idx="1"/>
          </p:nvPr>
        </p:nvSpPr>
        <p:spPr/>
        <p:txBody>
          <a:bodyPr/>
          <a:lstStyle/>
          <a:p>
            <a:r>
              <a:rPr lang="pt-BR" smtClean="0"/>
              <a:t>Baseada em engenharia do conhecimento</a:t>
            </a:r>
          </a:p>
          <a:p>
            <a:pPr lvl="1"/>
            <a:r>
              <a:rPr lang="en-US" sz="2200" smtClean="0"/>
              <a:t>Construção manual de regras de extração;</a:t>
            </a:r>
          </a:p>
          <a:p>
            <a:pPr lvl="1"/>
            <a:r>
              <a:rPr lang="en-US" sz="2200" smtClean="0"/>
              <a:t>Padrões de extração são descobertos por especialistas após examinarem o corpus de treinamento.</a:t>
            </a:r>
          </a:p>
          <a:p>
            <a:r>
              <a:rPr lang="en-US" smtClean="0"/>
              <a:t>Vantagem</a:t>
            </a:r>
          </a:p>
          <a:p>
            <a:pPr lvl="1"/>
            <a:r>
              <a:rPr lang="en-US" sz="2200" smtClean="0"/>
              <a:t>Boa performance dos Sistemas.</a:t>
            </a:r>
          </a:p>
          <a:p>
            <a:r>
              <a:rPr lang="en-US" smtClean="0"/>
              <a:t>Desvantagens</a:t>
            </a:r>
          </a:p>
          <a:p>
            <a:pPr lvl="1"/>
            <a:r>
              <a:rPr lang="en-US" sz="2200" smtClean="0"/>
              <a:t>Processo de desenvolvimento trabalhoso;</a:t>
            </a:r>
          </a:p>
          <a:p>
            <a:pPr lvl="1"/>
            <a:r>
              <a:rPr lang="en-US" sz="2200" smtClean="0"/>
              <a:t>Escalabilidade;</a:t>
            </a:r>
          </a:p>
          <a:p>
            <a:pPr lvl="1"/>
            <a:r>
              <a:rPr lang="en-US" sz="2200" smtClean="0"/>
              <a:t>Especialista pode não estar disponível.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p:txBody>
          <a:bodyPr/>
          <a:lstStyle/>
          <a:p>
            <a:r>
              <a:rPr lang="pt-BR" sz="3200" smtClean="0"/>
              <a:t>Construção Automática de Wrappers</a:t>
            </a:r>
          </a:p>
        </p:txBody>
      </p:sp>
      <p:sp>
        <p:nvSpPr>
          <p:cNvPr id="40963" name="Espaço Reservado para Conteúdo 2"/>
          <p:cNvSpPr>
            <a:spLocks noGrp="1"/>
          </p:cNvSpPr>
          <p:nvPr>
            <p:ph idx="1"/>
          </p:nvPr>
        </p:nvSpPr>
        <p:spPr/>
        <p:txBody>
          <a:bodyPr/>
          <a:lstStyle/>
          <a:p>
            <a:r>
              <a:rPr lang="pt-BR" smtClean="0"/>
              <a:t>Aprendizagem de máquina </a:t>
            </a:r>
          </a:p>
          <a:p>
            <a:pPr lvl="1"/>
            <a:r>
              <a:rPr lang="pt-BR" sz="2200" smtClean="0"/>
              <a:t>Aprender sistemas de EI a partir de um conjunto de treinamento.</a:t>
            </a:r>
          </a:p>
          <a:p>
            <a:r>
              <a:rPr lang="pt-BR" smtClean="0"/>
              <a:t>Vantagens</a:t>
            </a:r>
          </a:p>
          <a:p>
            <a:pPr lvl="1"/>
            <a:r>
              <a:rPr lang="pt-BR" sz="2200" smtClean="0"/>
              <a:t>Mais fácil marcar um corpus do que criar regras de extração;</a:t>
            </a:r>
          </a:p>
          <a:p>
            <a:pPr lvl="1"/>
            <a:r>
              <a:rPr lang="pt-BR" sz="2200" smtClean="0"/>
              <a:t>Menor esforço do especialista;</a:t>
            </a:r>
          </a:p>
          <a:p>
            <a:pPr lvl="1"/>
            <a:r>
              <a:rPr lang="pt-BR" sz="2200" smtClean="0"/>
              <a:t>Escalabilidade.</a:t>
            </a:r>
          </a:p>
          <a:p>
            <a:r>
              <a:rPr lang="pt-BR" smtClean="0"/>
              <a:t>Desvantagens</a:t>
            </a:r>
          </a:p>
          <a:p>
            <a:pPr lvl="1"/>
            <a:r>
              <a:rPr lang="pt-BR" sz="2200" smtClean="0"/>
              <a:t>Esforço de marcação do corpus de treinamento.</a:t>
            </a:r>
          </a:p>
          <a:p>
            <a:endParaRPr lang="pt-BR"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p:txBody>
          <a:bodyPr/>
          <a:lstStyle/>
          <a:p>
            <a:r>
              <a:rPr lang="pt-BR" smtClean="0"/>
              <a:t>Wrapper </a:t>
            </a:r>
          </a:p>
        </p:txBody>
      </p:sp>
      <p:sp>
        <p:nvSpPr>
          <p:cNvPr id="41987" name="Espaço Reservado para Conteúdo 2"/>
          <p:cNvSpPr>
            <a:spLocks noGrp="1"/>
          </p:cNvSpPr>
          <p:nvPr>
            <p:ph sz="quarter" idx="1"/>
          </p:nvPr>
        </p:nvSpPr>
        <p:spPr/>
        <p:txBody>
          <a:bodyPr/>
          <a:lstStyle/>
          <a:p>
            <a:r>
              <a:rPr lang="pt-BR" smtClean="0"/>
              <a:t>Para extrair informação da Web:</a:t>
            </a:r>
          </a:p>
          <a:p>
            <a:pPr lvl="1"/>
            <a:r>
              <a:rPr lang="pt-PT" smtClean="0"/>
              <a:t>Indução com Wrapper envolve computação prefixos e sufixos comuns do texto ocorrem imediatamente antes (ou depois) de fragmentos de texto a ser extraído;</a:t>
            </a:r>
            <a:endParaRPr lang="pt-BR" smtClean="0"/>
          </a:p>
          <a:p>
            <a:pPr lvl="1"/>
            <a:r>
              <a:rPr lang="pt-BR" smtClean="0"/>
              <a:t>Normalmente utiliza técnicas de aprendizagem de máquina;</a:t>
            </a:r>
          </a:p>
          <a:p>
            <a:pPr lvl="2"/>
            <a:r>
              <a:rPr lang="pt-BR" smtClean="0"/>
              <a:t>Devido a grande variedade de sites.</a:t>
            </a:r>
          </a:p>
          <a:p>
            <a:pPr lvl="1"/>
            <a:r>
              <a:rPr lang="pt-BR" smtClean="0"/>
              <a:t>Uma abordagem simples pode lidar com muitos sites, porém uma mais focada pode recuperar melhor as informações.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p:txBody>
          <a:bodyPr/>
          <a:lstStyle/>
          <a:p>
            <a:r>
              <a:rPr lang="pt-BR" sz="3400" smtClean="0"/>
              <a:t>Boosted Wrapper Induction (BWI) </a:t>
            </a:r>
          </a:p>
        </p:txBody>
      </p:sp>
      <p:sp>
        <p:nvSpPr>
          <p:cNvPr id="43011" name="Espaço Reservado para Conteúdo 2"/>
          <p:cNvSpPr>
            <a:spLocks noGrp="1"/>
          </p:cNvSpPr>
          <p:nvPr>
            <p:ph sz="quarter" idx="1"/>
          </p:nvPr>
        </p:nvSpPr>
        <p:spPr/>
        <p:txBody>
          <a:bodyPr/>
          <a:lstStyle/>
          <a:p>
            <a:r>
              <a:rPr lang="pt-BR" sz="2800" smtClean="0"/>
              <a:t>Um documento é tratado como uma sequência de tokens e a tarefa de EI é identificar </a:t>
            </a:r>
            <a:r>
              <a:rPr lang="pt-BR" sz="2800" b="1" smtClean="0"/>
              <a:t>delimitadores</a:t>
            </a:r>
            <a:r>
              <a:rPr lang="pt-BR" sz="2800" smtClean="0"/>
              <a:t> (</a:t>
            </a:r>
            <a:r>
              <a:rPr lang="pt-BR" sz="2800" i="1" smtClean="0"/>
              <a:t>boundaries</a:t>
            </a:r>
            <a:r>
              <a:rPr lang="pt-BR" sz="2800" smtClean="0"/>
              <a:t>) de cada tipo de informação a ser extraída;</a:t>
            </a:r>
          </a:p>
          <a:p>
            <a:r>
              <a:rPr lang="pt-BR" sz="2800" smtClean="0"/>
              <a:t>O BWI aprende regras de extração compostas por </a:t>
            </a:r>
            <a:r>
              <a:rPr lang="pt-BR" sz="2800" b="1" smtClean="0"/>
              <a:t>padrões contextuais simples:</a:t>
            </a:r>
            <a:endParaRPr lang="en-US" sz="2800" b="1" smtClean="0"/>
          </a:p>
          <a:p>
            <a:pPr lvl="1"/>
            <a:r>
              <a:rPr lang="pt-BR" b="1" smtClean="0"/>
              <a:t>Prefixos e Sufixos </a:t>
            </a:r>
            <a:r>
              <a:rPr lang="pt-BR" smtClean="0"/>
              <a:t>comuns que ocorrem imediatamente (</a:t>
            </a:r>
            <a:r>
              <a:rPr lang="pt-BR" i="1" smtClean="0"/>
              <a:t>antes</a:t>
            </a:r>
            <a:r>
              <a:rPr lang="pt-BR" smtClean="0"/>
              <a:t>  e </a:t>
            </a:r>
            <a:r>
              <a:rPr lang="pt-BR" i="1" smtClean="0"/>
              <a:t>depois</a:t>
            </a:r>
            <a:r>
              <a:rPr lang="pt-BR" smtClean="0"/>
              <a:t>)  do fragmento de texto  a ser extraído.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r>
              <a:rPr lang="pt-BR" sz="3400" smtClean="0"/>
              <a:t>Boosted Wrapper Induction (BWI) </a:t>
            </a:r>
          </a:p>
        </p:txBody>
      </p:sp>
      <p:sp>
        <p:nvSpPr>
          <p:cNvPr id="44035" name="Espaço Reservado para Número de Slide 3"/>
          <p:cNvSpPr>
            <a:spLocks noGrp="1"/>
          </p:cNvSpPr>
          <p:nvPr>
            <p:ph type="sldNum" sz="quarter" idx="12"/>
          </p:nvPr>
        </p:nvSpPr>
        <p:spPr>
          <a:xfrm>
            <a:off x="468313" y="6427788"/>
            <a:ext cx="457200" cy="457200"/>
          </a:xfrm>
          <a:noFill/>
        </p:spPr>
        <p:txBody>
          <a:bodyPr/>
          <a:lstStyle/>
          <a:p>
            <a:fld id="{C7E7F2EA-DC62-42FD-979E-8420E77F440E}" type="slidenum">
              <a:rPr lang="pt-BR" smtClean="0"/>
              <a:pPr/>
              <a:t>45</a:t>
            </a:fld>
            <a:endParaRPr lang="pt-BR" smtClean="0"/>
          </a:p>
        </p:txBody>
      </p:sp>
      <p:sp>
        <p:nvSpPr>
          <p:cNvPr id="18" name="Espaço Reservado para Texto 4"/>
          <p:cNvSpPr txBox="1">
            <a:spLocks/>
          </p:cNvSpPr>
          <p:nvPr/>
        </p:nvSpPr>
        <p:spPr bwMode="auto">
          <a:xfrm>
            <a:off x="679450" y="1328738"/>
            <a:ext cx="8186738" cy="5054600"/>
          </a:xfrm>
          <a:prstGeom prst="rect">
            <a:avLst/>
          </a:prstGeom>
          <a:noFill/>
          <a:ln w="9525">
            <a:noFill/>
            <a:miter lim="800000"/>
            <a:headEnd/>
            <a:tailEnd/>
          </a:ln>
        </p:spPr>
        <p:txBody>
          <a:bodyPr>
            <a:normAutofit/>
          </a:bodyPr>
          <a:lstStyle/>
          <a:p>
            <a:pPr marL="273050" indent="-273050" eaLnBrk="0" fontAlgn="auto" hangingPunct="0">
              <a:spcBef>
                <a:spcPts val="575"/>
              </a:spcBef>
              <a:spcAft>
                <a:spcPts val="0"/>
              </a:spcAft>
              <a:buClr>
                <a:schemeClr val="accent1"/>
              </a:buClr>
              <a:buSzPct val="85000"/>
              <a:defRPr/>
            </a:pPr>
            <a:r>
              <a:rPr lang="en-US" sz="2400" b="1">
                <a:latin typeface="+mn-lt"/>
              </a:rPr>
              <a:t>Exemplos</a:t>
            </a:r>
            <a:r>
              <a:rPr lang="en-US" sz="2000" b="1">
                <a:latin typeface="+mn-lt"/>
              </a:rPr>
              <a:t>:   </a:t>
            </a:r>
          </a:p>
          <a:p>
            <a:pPr marL="273050" indent="-273050" eaLnBrk="0" fontAlgn="auto" hangingPunct="0">
              <a:spcBef>
                <a:spcPts val="575"/>
              </a:spcBef>
              <a:spcAft>
                <a:spcPts val="0"/>
              </a:spcAft>
              <a:buClr>
                <a:schemeClr val="accent1"/>
              </a:buClr>
              <a:buSzPct val="85000"/>
              <a:defRPr/>
            </a:pPr>
            <a:r>
              <a:rPr lang="en-US" sz="2000" b="1">
                <a:latin typeface="+mn-lt"/>
              </a:rPr>
              <a:t>(1)</a:t>
            </a:r>
            <a:r>
              <a:rPr lang="en-US" sz="2000">
                <a:latin typeface="+mn-lt"/>
              </a:rPr>
              <a:t> O </a:t>
            </a:r>
            <a:r>
              <a:rPr lang="pt-BR" sz="2000">
                <a:latin typeface="+mn-lt"/>
              </a:rPr>
              <a:t>prefixo</a:t>
            </a:r>
            <a:r>
              <a:rPr lang="en-US" sz="2000">
                <a:latin typeface="+mn-lt"/>
              </a:rPr>
              <a:t> e o sufixo seguintes</a:t>
            </a:r>
          </a:p>
          <a:p>
            <a:pPr marL="547688" lvl="1" indent="-228600" eaLnBrk="0" fontAlgn="auto" hangingPunct="0">
              <a:spcBef>
                <a:spcPts val="375"/>
              </a:spcBef>
              <a:spcAft>
                <a:spcPts val="0"/>
              </a:spcAft>
              <a:buClr>
                <a:schemeClr val="accent2"/>
              </a:buClr>
              <a:buSzPct val="85000"/>
              <a:buFont typeface="Wingdings" pitchFamily="2" charset="2"/>
              <a:buChar char="§"/>
              <a:defRPr/>
            </a:pPr>
            <a:r>
              <a:rPr lang="en-US">
                <a:latin typeface="+mn-lt"/>
              </a:rPr>
              <a:t>&lt;  </a:t>
            </a:r>
            <a:r>
              <a:rPr lang="en-US" b="1">
                <a:latin typeface="+mn-lt"/>
              </a:rPr>
              <a:t> [&lt;href=“] , [http]  </a:t>
            </a:r>
            <a:r>
              <a:rPr lang="en-US">
                <a:latin typeface="+mn-lt"/>
              </a:rPr>
              <a:t>&gt;  determina um detector de </a:t>
            </a:r>
            <a:r>
              <a:rPr lang="en-US" b="1">
                <a:latin typeface="+mn-lt"/>
              </a:rPr>
              <a:t>início</a:t>
            </a:r>
            <a:r>
              <a:rPr lang="en-US">
                <a:latin typeface="+mn-lt"/>
              </a:rPr>
              <a:t> de uma URL </a:t>
            </a:r>
          </a:p>
          <a:p>
            <a:pPr marL="547688" lvl="1" indent="-228600" eaLnBrk="0" fontAlgn="auto" hangingPunct="0">
              <a:spcBef>
                <a:spcPts val="375"/>
              </a:spcBef>
              <a:spcAft>
                <a:spcPts val="0"/>
              </a:spcAft>
              <a:buClr>
                <a:schemeClr val="accent2"/>
              </a:buClr>
              <a:buSzPct val="85000"/>
              <a:buFont typeface="Wingdings" pitchFamily="2" charset="2"/>
              <a:buChar char="§"/>
              <a:defRPr/>
            </a:pPr>
            <a:r>
              <a:rPr lang="en-US">
                <a:latin typeface="+mn-lt"/>
              </a:rPr>
              <a:t>&lt;  </a:t>
            </a:r>
            <a:r>
              <a:rPr lang="en-US" b="1">
                <a:latin typeface="+mn-lt"/>
              </a:rPr>
              <a:t>[.html],  [“&gt;]  </a:t>
            </a:r>
            <a:r>
              <a:rPr lang="en-US">
                <a:latin typeface="+mn-lt"/>
              </a:rPr>
              <a:t>&gt;  determina um detector de </a:t>
            </a:r>
            <a:r>
              <a:rPr lang="en-US" b="1">
                <a:latin typeface="+mn-lt"/>
              </a:rPr>
              <a:t>final </a:t>
            </a:r>
            <a:r>
              <a:rPr lang="en-US">
                <a:latin typeface="+mn-lt"/>
              </a:rPr>
              <a:t>de uma URL </a:t>
            </a: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r>
              <a:rPr lang="en-US" sz="2000" b="1">
                <a:latin typeface="+mn-lt"/>
              </a:rPr>
              <a:t>(2)</a:t>
            </a:r>
            <a:endParaRPr lang="en-US" sz="2000" b="1" dirty="0">
              <a:latin typeface="+mn-lt"/>
            </a:endParaRPr>
          </a:p>
        </p:txBody>
      </p:sp>
      <p:grpSp>
        <p:nvGrpSpPr>
          <p:cNvPr id="44037" name="Group 12"/>
          <p:cNvGrpSpPr>
            <a:grpSpLocks/>
          </p:cNvGrpSpPr>
          <p:nvPr/>
        </p:nvGrpSpPr>
        <p:grpSpPr bwMode="auto">
          <a:xfrm>
            <a:off x="1335088" y="2909888"/>
            <a:ext cx="7475537" cy="1074737"/>
            <a:chOff x="1027138" y="3241724"/>
            <a:chExt cx="7475123" cy="1074036"/>
          </a:xfrm>
        </p:grpSpPr>
        <p:cxnSp>
          <p:nvCxnSpPr>
            <p:cNvPr id="20" name="Straight Arrow Connector 8"/>
            <p:cNvCxnSpPr/>
            <p:nvPr/>
          </p:nvCxnSpPr>
          <p:spPr>
            <a:xfrm rot="5400000">
              <a:off x="5075918" y="3834268"/>
              <a:ext cx="285564" cy="158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7"/>
            <p:cNvCxnSpPr/>
            <p:nvPr/>
          </p:nvCxnSpPr>
          <p:spPr>
            <a:xfrm rot="5400000">
              <a:off x="7844365" y="3794606"/>
              <a:ext cx="285564" cy="158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9"/>
            <p:cNvSpPr txBox="1"/>
            <p:nvPr/>
          </p:nvSpPr>
          <p:spPr>
            <a:xfrm>
              <a:off x="5029003" y="3241724"/>
              <a:ext cx="3285943" cy="369646"/>
            </a:xfrm>
            <a:prstGeom prst="rect">
              <a:avLst/>
            </a:prstGeom>
            <a:noFill/>
          </p:spPr>
          <p:txBody>
            <a:bodyPr>
              <a:spAutoFit/>
            </a:bodyPr>
            <a:lstStyle/>
            <a:p>
              <a:pPr fontAlgn="auto">
                <a:spcBef>
                  <a:spcPts val="0"/>
                </a:spcBef>
                <a:spcAft>
                  <a:spcPts val="0"/>
                </a:spcAft>
                <a:defRPr/>
              </a:pPr>
              <a:r>
                <a:rPr lang="en-US" b="1" dirty="0" err="1">
                  <a:solidFill>
                    <a:schemeClr val="tx2">
                      <a:lumMod val="85000"/>
                      <a:lumOff val="15000"/>
                    </a:schemeClr>
                  </a:solidFill>
                </a:rPr>
                <a:t>Delimitadores</a:t>
              </a:r>
              <a:r>
                <a:rPr lang="en-US" b="1" dirty="0">
                  <a:solidFill>
                    <a:schemeClr val="tx2">
                      <a:lumMod val="85000"/>
                      <a:lumOff val="15000"/>
                    </a:schemeClr>
                  </a:solidFill>
                </a:rPr>
                <a:t> (</a:t>
              </a:r>
              <a:r>
                <a:rPr lang="en-US" dirty="0">
                  <a:solidFill>
                    <a:schemeClr val="tx2">
                      <a:lumMod val="85000"/>
                      <a:lumOff val="15000"/>
                    </a:schemeClr>
                  </a:solidFill>
                </a:rPr>
                <a:t>Boundaries</a:t>
              </a:r>
              <a:r>
                <a:rPr lang="en-US" b="1" dirty="0">
                  <a:solidFill>
                    <a:schemeClr val="tx2">
                      <a:lumMod val="85000"/>
                      <a:lumOff val="15000"/>
                    </a:schemeClr>
                  </a:solidFill>
                </a:rPr>
                <a:t>)</a:t>
              </a:r>
              <a:endParaRPr lang="fr-FR" dirty="0"/>
            </a:p>
          </p:txBody>
        </p:sp>
        <p:sp>
          <p:nvSpPr>
            <p:cNvPr id="23" name="TextBox 11"/>
            <p:cNvSpPr txBox="1"/>
            <p:nvPr/>
          </p:nvSpPr>
          <p:spPr>
            <a:xfrm>
              <a:off x="1027138" y="3946114"/>
              <a:ext cx="7475123" cy="369646"/>
            </a:xfrm>
            <a:prstGeom prst="rect">
              <a:avLst/>
            </a:prstGeom>
            <a:noFill/>
          </p:spPr>
          <p:txBody>
            <a:bodyPr>
              <a:spAutoFit/>
            </a:bodyPr>
            <a:lstStyle/>
            <a:p>
              <a:pPr fontAlgn="auto">
                <a:spcBef>
                  <a:spcPts val="0"/>
                </a:spcBef>
                <a:spcAft>
                  <a:spcPts val="0"/>
                </a:spcAft>
                <a:defRPr/>
              </a:pPr>
              <a:r>
                <a:rPr lang="en-US" b="1" dirty="0">
                  <a:solidFill>
                    <a:schemeClr val="tx2">
                      <a:lumMod val="85000"/>
                      <a:lumOff val="15000"/>
                    </a:schemeClr>
                  </a:solidFill>
                  <a:hlinkClick r:id="rId2"/>
                </a:rPr>
                <a:t>http://xyz.com/index.html</a:t>
              </a:r>
              <a:r>
                <a:rPr lang="en-US" b="1" dirty="0">
                  <a:solidFill>
                    <a:schemeClr val="tx2">
                      <a:lumMod val="85000"/>
                      <a:lumOff val="15000"/>
                    </a:schemeClr>
                  </a:solidFill>
                </a:rPr>
                <a:t>  </a:t>
              </a:r>
              <a:r>
                <a:rPr lang="en-US" dirty="0"/>
                <a:t>de </a:t>
              </a:r>
              <a:r>
                <a:rPr lang="en-US" b="1" dirty="0"/>
                <a:t>&lt;a </a:t>
              </a:r>
              <a:r>
                <a:rPr lang="en-US" b="1" dirty="0" err="1">
                  <a:solidFill>
                    <a:srgbClr val="FF0000"/>
                  </a:solidFill>
                </a:rPr>
                <a:t>href</a:t>
              </a:r>
              <a:r>
                <a:rPr lang="en-US" b="1" dirty="0">
                  <a:solidFill>
                    <a:srgbClr val="FF0000"/>
                  </a:solidFill>
                </a:rPr>
                <a:t>= </a:t>
              </a:r>
              <a:r>
                <a:rPr lang="en-US" b="1" dirty="0">
                  <a:solidFill>
                    <a:schemeClr val="accent6">
                      <a:lumMod val="60000"/>
                      <a:lumOff val="40000"/>
                    </a:schemeClr>
                  </a:solidFill>
                </a:rPr>
                <a:t>http</a:t>
              </a:r>
              <a:r>
                <a:rPr lang="en-US" b="1" dirty="0"/>
                <a:t>://xyz.com/index</a:t>
              </a:r>
              <a:r>
                <a:rPr lang="en-US" b="1" dirty="0">
                  <a:solidFill>
                    <a:srgbClr val="FF0000"/>
                  </a:solidFill>
                </a:rPr>
                <a:t>.html</a:t>
              </a:r>
              <a:r>
                <a:rPr lang="en-US" b="1" dirty="0">
                  <a:solidFill>
                    <a:schemeClr val="accent6">
                      <a:lumMod val="60000"/>
                      <a:lumOff val="40000"/>
                    </a:schemeClr>
                  </a:solidFill>
                </a:rPr>
                <a:t>&gt;</a:t>
              </a:r>
              <a:endParaRPr lang="fr-FR" b="1" dirty="0">
                <a:solidFill>
                  <a:schemeClr val="accent6">
                    <a:lumMod val="60000"/>
                    <a:lumOff val="40000"/>
                  </a:schemeClr>
                </a:solidFill>
              </a:endParaRPr>
            </a:p>
          </p:txBody>
        </p:sp>
      </p:grpSp>
      <p:pic>
        <p:nvPicPr>
          <p:cNvPr id="44038" name="Picture 3"/>
          <p:cNvPicPr>
            <a:picLocks noChangeAspect="1" noChangeArrowheads="1"/>
          </p:cNvPicPr>
          <p:nvPr/>
        </p:nvPicPr>
        <p:blipFill>
          <a:blip r:embed="rId3" cstate="print"/>
          <a:srcRect/>
          <a:stretch>
            <a:fillRect/>
          </a:stretch>
        </p:blipFill>
        <p:spPr bwMode="auto">
          <a:xfrm>
            <a:off x="1252538" y="4403725"/>
            <a:ext cx="7702550" cy="1000125"/>
          </a:xfrm>
          <a:prstGeom prst="rect">
            <a:avLst/>
          </a:prstGeom>
          <a:noFill/>
          <a:ln w="9525">
            <a:noFill/>
            <a:miter lim="800000"/>
            <a:headEnd/>
            <a:tailEnd/>
          </a:ln>
        </p:spPr>
      </p:pic>
      <p:sp>
        <p:nvSpPr>
          <p:cNvPr id="44039" name="TextBox 13"/>
          <p:cNvSpPr txBox="1">
            <a:spLocks noChangeArrowheads="1"/>
          </p:cNvSpPr>
          <p:nvPr/>
        </p:nvSpPr>
        <p:spPr bwMode="auto">
          <a:xfrm>
            <a:off x="1679575" y="5562600"/>
            <a:ext cx="6572250" cy="642938"/>
          </a:xfrm>
          <a:prstGeom prst="rect">
            <a:avLst/>
          </a:prstGeom>
          <a:noFill/>
          <a:ln w="9525">
            <a:noFill/>
            <a:miter lim="800000"/>
            <a:headEnd/>
            <a:tailEnd/>
          </a:ln>
        </p:spPr>
        <p:txBody>
          <a:bodyPr>
            <a:spAutoFit/>
          </a:bodyPr>
          <a:lstStyle/>
          <a:p>
            <a:pPr algn="ctr"/>
            <a:r>
              <a:rPr lang="fr-FR" b="1">
                <a:latin typeface="Calibri" pitchFamily="34" charset="0"/>
              </a:rPr>
              <a:t>Fig</a:t>
            </a:r>
            <a:r>
              <a:rPr lang="fr-FR">
                <a:latin typeface="Calibri" pitchFamily="34" charset="0"/>
              </a:rPr>
              <a:t>. Detector de início e fim  &lt;F, A&gt; gerado pelo algoritmo BWI no corpus Seminars [Freitag &amp; Kushmerick, 2000].</a:t>
            </a:r>
          </a:p>
        </p:txBody>
      </p:sp>
      <p:sp>
        <p:nvSpPr>
          <p:cNvPr id="26" name="Rectangle 14"/>
          <p:cNvSpPr/>
          <p:nvPr/>
        </p:nvSpPr>
        <p:spPr>
          <a:xfrm>
            <a:off x="8394700" y="4718050"/>
            <a:ext cx="569913"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7" name="Rectangle 15"/>
          <p:cNvSpPr/>
          <p:nvPr/>
        </p:nvSpPr>
        <p:spPr>
          <a:xfrm>
            <a:off x="4894263" y="5075238"/>
            <a:ext cx="714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 name="Rectangle 16"/>
          <p:cNvSpPr/>
          <p:nvPr/>
        </p:nvSpPr>
        <p:spPr>
          <a:xfrm>
            <a:off x="2965450" y="4718050"/>
            <a:ext cx="114300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p:txBody>
          <a:bodyPr/>
          <a:lstStyle/>
          <a:p>
            <a:r>
              <a:rPr lang="pt-BR" smtClean="0"/>
              <a:t>(LP)²</a:t>
            </a:r>
          </a:p>
        </p:txBody>
      </p:sp>
      <p:sp>
        <p:nvSpPr>
          <p:cNvPr id="45059" name="Espaço Reservado para Conteúdo 2"/>
          <p:cNvSpPr>
            <a:spLocks noGrp="1"/>
          </p:cNvSpPr>
          <p:nvPr>
            <p:ph sz="quarter" idx="1"/>
          </p:nvPr>
        </p:nvSpPr>
        <p:spPr/>
        <p:txBody>
          <a:bodyPr/>
          <a:lstStyle/>
          <a:p>
            <a:r>
              <a:rPr lang="pt-PT" smtClean="0"/>
              <a:t>Aprende dois tipos de regras que, respectivamente, identifica o início e o final do texto a ser extraído;</a:t>
            </a:r>
          </a:p>
          <a:p>
            <a:r>
              <a:rPr lang="pt-PT" smtClean="0"/>
              <a:t>O treinamento é realizado em duas etapas:</a:t>
            </a:r>
          </a:p>
          <a:p>
            <a:pPr lvl="1"/>
            <a:r>
              <a:rPr lang="pt-PT" smtClean="0"/>
              <a:t>Inicialmente um conjunto de regras de etiquetagem é aprendida;</a:t>
            </a:r>
          </a:p>
          <a:p>
            <a:pPr lvl="1"/>
            <a:r>
              <a:rPr lang="pt-PT" smtClean="0"/>
              <a:t>regras adicionais são induzidos a corrigir erros e imprecisões na extração.</a:t>
            </a:r>
          </a:p>
          <a:p>
            <a:r>
              <a:rPr lang="en-US" smtClean="0"/>
              <a:t>3 tipos de regras são definidos em (LP)2: </a:t>
            </a:r>
            <a:r>
              <a:rPr lang="en-US" b="1" smtClean="0"/>
              <a:t>tagging</a:t>
            </a:r>
            <a:r>
              <a:rPr lang="en-US" smtClean="0"/>
              <a:t>, </a:t>
            </a:r>
            <a:r>
              <a:rPr lang="en-US" b="1" smtClean="0"/>
              <a:t>contextual</a:t>
            </a:r>
            <a:r>
              <a:rPr lang="en-US" smtClean="0"/>
              <a:t> e </a:t>
            </a:r>
            <a:r>
              <a:rPr lang="en-US" b="1" smtClean="0"/>
              <a:t>correction</a:t>
            </a:r>
            <a:r>
              <a:rPr lang="en-US" smtClean="0"/>
              <a:t>.</a:t>
            </a:r>
          </a:p>
          <a:p>
            <a:endParaRPr lang="pt-BR"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p:txBody>
          <a:bodyPr/>
          <a:lstStyle/>
          <a:p>
            <a:r>
              <a:rPr lang="pt-BR" smtClean="0"/>
              <a:t>(LP)²</a:t>
            </a:r>
          </a:p>
        </p:txBody>
      </p:sp>
      <p:sp>
        <p:nvSpPr>
          <p:cNvPr id="46083" name="Espaço Reservado para Conteúdo 2"/>
          <p:cNvSpPr>
            <a:spLocks noGrp="1"/>
          </p:cNvSpPr>
          <p:nvPr>
            <p:ph sz="quarter" idx="1"/>
          </p:nvPr>
        </p:nvSpPr>
        <p:spPr/>
        <p:txBody>
          <a:bodyPr/>
          <a:lstStyle/>
          <a:p>
            <a:r>
              <a:rPr lang="pt-BR" sz="2600" smtClean="0"/>
              <a:t>A  regra </a:t>
            </a:r>
            <a:r>
              <a:rPr lang="pt-BR" sz="2600" b="1" smtClean="0"/>
              <a:t>tagging </a:t>
            </a:r>
            <a:r>
              <a:rPr lang="pt-BR" sz="2600" smtClean="0"/>
              <a:t>é composta por:</a:t>
            </a:r>
          </a:p>
          <a:p>
            <a:pPr lvl="1"/>
            <a:r>
              <a:rPr lang="pt-PT" sz="2600" smtClean="0"/>
              <a:t>Um padrão de condições de uma seqüência de palavras;</a:t>
            </a:r>
          </a:p>
          <a:p>
            <a:pPr lvl="1"/>
            <a:r>
              <a:rPr lang="pt-BR" sz="2600" smtClean="0"/>
              <a:t>Uma ação para determinar se a posição atual é um limite de uma instância.</a:t>
            </a:r>
          </a:p>
          <a:p>
            <a:endParaRPr lang="pt-BR" sz="2600" smtClean="0"/>
          </a:p>
          <a:p>
            <a:pPr lvl="1"/>
            <a:endParaRPr lang="pt-BR" sz="2600" smtClean="0"/>
          </a:p>
        </p:txBody>
      </p:sp>
      <p:pic>
        <p:nvPicPr>
          <p:cNvPr id="46084" name="Picture 4" descr="TaggingRule.jpg"/>
          <p:cNvPicPr>
            <a:picLocks noChangeAspect="1"/>
          </p:cNvPicPr>
          <p:nvPr/>
        </p:nvPicPr>
        <p:blipFill>
          <a:blip r:embed="rId2" cstate="print"/>
          <a:srcRect/>
          <a:stretch>
            <a:fillRect/>
          </a:stretch>
        </p:blipFill>
        <p:spPr bwMode="auto">
          <a:xfrm>
            <a:off x="1619250" y="3232150"/>
            <a:ext cx="6000750" cy="36528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r>
              <a:rPr lang="pt-BR" smtClean="0"/>
              <a:t>(LP)²</a:t>
            </a:r>
          </a:p>
        </p:txBody>
      </p:sp>
      <p:sp>
        <p:nvSpPr>
          <p:cNvPr id="47107" name="Espaço Reservado para Conteúdo 2"/>
          <p:cNvSpPr>
            <a:spLocks noGrp="1"/>
          </p:cNvSpPr>
          <p:nvPr>
            <p:ph sz="quarter" idx="1"/>
          </p:nvPr>
        </p:nvSpPr>
        <p:spPr>
          <a:xfrm>
            <a:off x="900113" y="1125538"/>
            <a:ext cx="7772400" cy="4572000"/>
          </a:xfrm>
        </p:spPr>
        <p:txBody>
          <a:bodyPr/>
          <a:lstStyle/>
          <a:p>
            <a:r>
              <a:rPr lang="pt-BR" sz="2800" smtClean="0"/>
              <a:t>As regras </a:t>
            </a:r>
            <a:r>
              <a:rPr lang="en-US" sz="2800" b="1" smtClean="0"/>
              <a:t>contextual</a:t>
            </a:r>
            <a:r>
              <a:rPr lang="en-US" sz="2800" smtClean="0"/>
              <a:t> </a:t>
            </a:r>
            <a:r>
              <a:rPr lang="pt-PT" sz="2800" smtClean="0"/>
              <a:t>são aplicados para melhorar a eficácia do sistema;</a:t>
            </a:r>
          </a:p>
          <a:p>
            <a:pPr lvl="1"/>
            <a:r>
              <a:rPr lang="pt-PT" sz="2400" smtClean="0"/>
              <a:t>A idéia básica é que &lt;tagx&gt; pode ser usado como um indicador da ocorrência de &lt;tagy&gt;;</a:t>
            </a:r>
          </a:p>
          <a:p>
            <a:r>
              <a:rPr lang="pt-PT" sz="2800" smtClean="0"/>
              <a:t>Regras </a:t>
            </a:r>
            <a:r>
              <a:rPr lang="pt-BR" sz="2800" b="1" smtClean="0"/>
              <a:t>correction:</a:t>
            </a:r>
            <a:endParaRPr lang="pt-BR" sz="2800" smtClean="0"/>
          </a:p>
          <a:p>
            <a:endParaRPr lang="pt-BR" sz="2800" smtClean="0"/>
          </a:p>
        </p:txBody>
      </p:sp>
      <p:pic>
        <p:nvPicPr>
          <p:cNvPr id="47108" name="Picture 6" descr="CorrectionRules.jpg"/>
          <p:cNvPicPr>
            <a:picLocks noChangeAspect="1"/>
          </p:cNvPicPr>
          <p:nvPr/>
        </p:nvPicPr>
        <p:blipFill>
          <a:blip r:embed="rId2" cstate="print"/>
          <a:srcRect/>
          <a:stretch>
            <a:fillRect/>
          </a:stretch>
        </p:blipFill>
        <p:spPr bwMode="auto">
          <a:xfrm>
            <a:off x="2195513" y="3573463"/>
            <a:ext cx="4733925" cy="22002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p:nvPr>
        </p:nvSpPr>
        <p:spPr/>
        <p:txBody>
          <a:bodyPr/>
          <a:lstStyle/>
          <a:p>
            <a:r>
              <a:rPr lang="pt-BR" smtClean="0"/>
              <a:t>Métodos estatísticos</a:t>
            </a:r>
          </a:p>
        </p:txBody>
      </p:sp>
      <p:sp>
        <p:nvSpPr>
          <p:cNvPr id="48131" name="Espaço Reservado para Conteúdo 2"/>
          <p:cNvSpPr>
            <a:spLocks noGrp="1"/>
          </p:cNvSpPr>
          <p:nvPr>
            <p:ph sz="quarter" idx="1"/>
          </p:nvPr>
        </p:nvSpPr>
        <p:spPr/>
        <p:txBody>
          <a:bodyPr/>
          <a:lstStyle/>
          <a:p>
            <a:r>
              <a:rPr lang="pt-BR" smtClean="0"/>
              <a:t>Métodos estatísticos:</a:t>
            </a:r>
          </a:p>
          <a:p>
            <a:pPr lvl="1"/>
            <a:r>
              <a:rPr lang="pt-BR" smtClean="0"/>
              <a:t>Support Vector Machines (SVM);</a:t>
            </a:r>
          </a:p>
          <a:p>
            <a:pPr lvl="1"/>
            <a:r>
              <a:rPr lang="pt-BR" smtClean="0"/>
              <a:t>Hidden Markov Model(HMM).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Extração x Recuperação</a:t>
            </a:r>
            <a:endParaRPr lang="pt-BR" dirty="0"/>
          </a:p>
        </p:txBody>
      </p:sp>
      <p:sp>
        <p:nvSpPr>
          <p:cNvPr id="3" name="Espaço Reservado para Conteúdo 2"/>
          <p:cNvSpPr>
            <a:spLocks noGrp="1"/>
          </p:cNvSpPr>
          <p:nvPr>
            <p:ph idx="1"/>
          </p:nvPr>
        </p:nvSpPr>
        <p:spPr/>
        <p:txBody>
          <a:bodyPr/>
          <a:lstStyle/>
          <a:p>
            <a:r>
              <a:rPr lang="pt-BR" dirty="0" smtClean="0"/>
              <a:t>Recuperação de Informação</a:t>
            </a:r>
          </a:p>
          <a:p>
            <a:pPr lvl="1"/>
            <a:r>
              <a:rPr lang="pt-BR" dirty="0" smtClean="0"/>
              <a:t>Seleciona/retorna </a:t>
            </a:r>
            <a:r>
              <a:rPr lang="pt-BR" dirty="0" smtClean="0"/>
              <a:t>uma lista de documentos ranqueados </a:t>
            </a:r>
            <a:r>
              <a:rPr lang="pt-BR" dirty="0" smtClean="0"/>
              <a:t>relevantes para uma dada consulta</a:t>
            </a:r>
          </a:p>
          <a:p>
            <a:r>
              <a:rPr lang="pt-BR" dirty="0" smtClean="0"/>
              <a:t>Extração de Informação</a:t>
            </a:r>
          </a:p>
          <a:p>
            <a:pPr lvl="1">
              <a:spcBef>
                <a:spcPts val="0"/>
              </a:spcBef>
            </a:pPr>
            <a:r>
              <a:rPr lang="pt-BR" dirty="0" smtClean="0"/>
              <a:t>Extrai fatos/dados dos documentos selecionados </a:t>
            </a:r>
          </a:p>
          <a:p>
            <a:pPr lvl="2">
              <a:spcBef>
                <a:spcPts val="0"/>
              </a:spcBef>
            </a:pPr>
            <a:r>
              <a:rPr lang="pt-BR" dirty="0" smtClean="0"/>
              <a:t>P</a:t>
            </a:r>
            <a:r>
              <a:rPr lang="pt-BR" dirty="0" smtClean="0"/>
              <a:t>ara preencher formulários</a:t>
            </a:r>
          </a:p>
          <a:p>
            <a:pPr lvl="2">
              <a:spcBef>
                <a:spcPts val="0"/>
              </a:spcBef>
            </a:pPr>
            <a:r>
              <a:rPr lang="pt-BR" dirty="0" smtClean="0"/>
              <a:t>Para apresentar diretamente ao usuário</a:t>
            </a:r>
          </a:p>
          <a:p>
            <a:pPr lvl="1"/>
            <a:r>
              <a:rPr lang="pt-BR" sz="2400" dirty="0" smtClean="0"/>
              <a:t>O processamento da informação pode ser feito por outras aplicações:</a:t>
            </a:r>
          </a:p>
          <a:p>
            <a:pPr lvl="2"/>
            <a:r>
              <a:rPr lang="pt-BR" sz="2000" dirty="0" smtClean="0"/>
              <a:t>Pacotes de BD tradicionais, Sistemas Especialistas, Aplicações Comerciais ...</a:t>
            </a:r>
          </a:p>
          <a:p>
            <a:pPr lvl="2"/>
            <a:endParaRPr lang="pt-BR" dirty="0" smtClean="0"/>
          </a:p>
        </p:txBody>
      </p:sp>
      <p:sp>
        <p:nvSpPr>
          <p:cNvPr id="4" name="Espaço Reservado para Número de Slide 3"/>
          <p:cNvSpPr>
            <a:spLocks noGrp="1"/>
          </p:cNvSpPr>
          <p:nvPr>
            <p:ph type="sldNum" sz="quarter" idx="12"/>
          </p:nvPr>
        </p:nvSpPr>
        <p:spPr/>
        <p:txBody>
          <a:bodyPr/>
          <a:lstStyle/>
          <a:p>
            <a:pPr>
              <a:defRPr/>
            </a:pPr>
            <a:fld id="{F4A69937-3841-4D38-98CD-7518A61A04BA}" type="slidenum">
              <a:rPr lang="pt-BR" smtClean="0"/>
              <a:pPr>
                <a:defRPr/>
              </a:pPr>
              <a:t>5</a:t>
            </a:fld>
            <a:endParaRPr lang="pt-B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p:txBody>
          <a:bodyPr/>
          <a:lstStyle/>
          <a:p>
            <a:r>
              <a:rPr lang="pt-BR" smtClean="0"/>
              <a:t>Support Vector Machines</a:t>
            </a:r>
          </a:p>
        </p:txBody>
      </p:sp>
      <p:sp>
        <p:nvSpPr>
          <p:cNvPr id="49155" name="Espaço Reservado para Conteúdo 2"/>
          <p:cNvSpPr>
            <a:spLocks noGrp="1"/>
          </p:cNvSpPr>
          <p:nvPr>
            <p:ph sz="quarter" idx="1"/>
          </p:nvPr>
        </p:nvSpPr>
        <p:spPr/>
        <p:txBody>
          <a:bodyPr/>
          <a:lstStyle/>
          <a:p>
            <a:pPr>
              <a:defRPr/>
            </a:pPr>
            <a:r>
              <a:rPr lang="pt-BR" sz="2800" dirty="0" smtClean="0"/>
              <a:t> EI é vista como uma tarefa de Classificação de </a:t>
            </a:r>
            <a:r>
              <a:rPr lang="pt-BR" sz="2800" dirty="0" err="1" smtClean="0"/>
              <a:t>tokens</a:t>
            </a:r>
            <a:r>
              <a:rPr lang="pt-BR" sz="2800" dirty="0" smtClean="0"/>
              <a:t>;</a:t>
            </a:r>
          </a:p>
          <a:p>
            <a:pPr>
              <a:defRPr/>
            </a:pPr>
            <a:r>
              <a:rPr lang="pt-BR" sz="2800" dirty="0" smtClean="0"/>
              <a:t>Aqui a principal tarefa do algoritmo de EI é:</a:t>
            </a:r>
          </a:p>
          <a:p>
            <a:pPr lvl="1">
              <a:buFontTx/>
              <a:buAutoNum type="arabicPeriod"/>
              <a:defRPr/>
            </a:pPr>
            <a:r>
              <a:rPr lang="pt-BR" sz="2400" dirty="0" smtClean="0"/>
              <a:t>Dado um corpus de entrada anotado, onde as anotações servem  para  indicar ao algoritmo as </a:t>
            </a:r>
            <a:r>
              <a:rPr lang="pt-BR" sz="2400" b="1" dirty="0" smtClean="0"/>
              <a:t>instâncias positivas.</a:t>
            </a:r>
          </a:p>
          <a:p>
            <a:pPr lvl="1">
              <a:buFontTx/>
              <a:buAutoNum type="arabicPeriod"/>
              <a:defRPr/>
            </a:pPr>
            <a:r>
              <a:rPr lang="pt-BR" sz="2400" dirty="0" smtClean="0"/>
              <a:t>Depois o algoritmo vai gerar 2 classificadores</a:t>
            </a:r>
            <a:r>
              <a:rPr lang="pt-BR" sz="2400" b="1" dirty="0" smtClean="0"/>
              <a:t>:</a:t>
            </a:r>
          </a:p>
          <a:p>
            <a:pPr marL="617538" lvl="1" indent="-342900">
              <a:defRPr/>
            </a:pPr>
            <a:r>
              <a:rPr lang="pt-BR" dirty="0" smtClean="0"/>
              <a:t>Um para indicar o </a:t>
            </a:r>
            <a:r>
              <a:rPr lang="pt-BR" dirty="0" err="1" smtClean="0"/>
              <a:t>token</a:t>
            </a:r>
            <a:r>
              <a:rPr lang="pt-BR" dirty="0" smtClean="0"/>
              <a:t> inicial e outro para indicar o </a:t>
            </a:r>
            <a:r>
              <a:rPr lang="pt-BR" dirty="0" err="1" smtClean="0"/>
              <a:t>token</a:t>
            </a:r>
            <a:r>
              <a:rPr lang="pt-BR" dirty="0" smtClean="0"/>
              <a:t> final da entidade a ser extraída.</a:t>
            </a:r>
          </a:p>
          <a:p>
            <a:pPr>
              <a:defRPr/>
            </a:pPr>
            <a:r>
              <a:rPr lang="pt-BR" sz="2800" dirty="0" smtClean="0"/>
              <a:t>Abordagem usada por vários sistemas, tais como:  </a:t>
            </a:r>
          </a:p>
          <a:p>
            <a:pPr marL="617538" lvl="1" indent="-342900">
              <a:buFont typeface="Arial" charset="0"/>
              <a:buChar char="•"/>
              <a:defRPr/>
            </a:pPr>
            <a:r>
              <a:rPr lang="pt-BR" dirty="0" smtClean="0"/>
              <a:t>SIE (</a:t>
            </a:r>
            <a:r>
              <a:rPr lang="pt-BR" dirty="0" err="1" smtClean="0"/>
              <a:t>Simple</a:t>
            </a:r>
            <a:r>
              <a:rPr lang="pt-BR" dirty="0" smtClean="0"/>
              <a:t> </a:t>
            </a:r>
            <a:r>
              <a:rPr lang="pt-BR" dirty="0" err="1" smtClean="0"/>
              <a:t>Information</a:t>
            </a:r>
            <a:r>
              <a:rPr lang="pt-BR" dirty="0" smtClean="0"/>
              <a:t> </a:t>
            </a:r>
            <a:r>
              <a:rPr lang="pt-BR" dirty="0" err="1" smtClean="0"/>
              <a:t>Extraction</a:t>
            </a:r>
            <a:r>
              <a:rPr lang="pt-BR" dirty="0" smtClean="0"/>
              <a:t> System) e ELIE.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0C67B423-68F4-4A23-B0ED-02E0FEC6C695}" type="slidenum">
              <a:rPr lang="en-US" smtClean="0"/>
              <a:pPr/>
              <a:t>51</a:t>
            </a:fld>
            <a:endParaRPr lang="en-US" smtClean="0"/>
          </a:p>
        </p:txBody>
      </p:sp>
      <p:sp>
        <p:nvSpPr>
          <p:cNvPr id="50179" name="Rectangle 2"/>
          <p:cNvSpPr>
            <a:spLocks noGrp="1" noChangeArrowheads="1"/>
          </p:cNvSpPr>
          <p:nvPr>
            <p:ph type="title"/>
          </p:nvPr>
        </p:nvSpPr>
        <p:spPr>
          <a:xfrm>
            <a:off x="928688" y="214313"/>
            <a:ext cx="7772400" cy="928687"/>
          </a:xfrm>
        </p:spPr>
        <p:txBody>
          <a:bodyPr/>
          <a:lstStyle/>
          <a:p>
            <a:r>
              <a:rPr lang="pt-BR" sz="3200" smtClean="0"/>
              <a:t>Support Vector Machines</a:t>
            </a:r>
            <a:endParaRPr lang="en-US" sz="3200" smtClean="0"/>
          </a:p>
        </p:txBody>
      </p:sp>
      <p:sp>
        <p:nvSpPr>
          <p:cNvPr id="50180" name="Rectangle 3"/>
          <p:cNvSpPr>
            <a:spLocks noGrp="1" noChangeArrowheads="1"/>
          </p:cNvSpPr>
          <p:nvPr>
            <p:ph type="body" idx="1"/>
          </p:nvPr>
        </p:nvSpPr>
        <p:spPr>
          <a:xfrm>
            <a:off x="500063" y="3933825"/>
            <a:ext cx="8115300" cy="2033588"/>
          </a:xfrm>
        </p:spPr>
        <p:txBody>
          <a:bodyPr/>
          <a:lstStyle/>
          <a:p>
            <a:pPr>
              <a:buFontTx/>
              <a:buNone/>
            </a:pPr>
            <a:r>
              <a:rPr lang="pt-PT" sz="2000" smtClean="0"/>
              <a:t>Os dados anotados são usados para treinar </a:t>
            </a:r>
            <a:r>
              <a:rPr lang="pt-PT" sz="2000" b="1" smtClean="0"/>
              <a:t>dois classificadores</a:t>
            </a:r>
            <a:r>
              <a:rPr lang="en-US" sz="2000" smtClean="0"/>
              <a:t>;</a:t>
            </a:r>
          </a:p>
          <a:p>
            <a:pPr>
              <a:buFont typeface="Wingdings 2" pitchFamily="18" charset="2"/>
              <a:buNone/>
            </a:pPr>
            <a:r>
              <a:rPr lang="pt-BR" sz="2000" smtClean="0"/>
              <a:t>O token “Dr. Trinkle’s” é anotada como um “</a:t>
            </a:r>
            <a:r>
              <a:rPr lang="en-US" sz="2000" smtClean="0"/>
              <a:t>speaker</a:t>
            </a:r>
            <a:r>
              <a:rPr lang="pt-BR" sz="2000" smtClean="0"/>
              <a:t>” e, portanto, o símbolo “Dr.” é um exemplo positivo e outros símbolos são exemplos negativos no classificador </a:t>
            </a:r>
            <a:r>
              <a:rPr lang="pt-BR" sz="2000" b="1" smtClean="0"/>
              <a:t>speaker-start</a:t>
            </a:r>
            <a:r>
              <a:rPr lang="pt-BR" sz="2000" smtClean="0"/>
              <a:t>;</a:t>
            </a:r>
          </a:p>
          <a:p>
            <a:pPr>
              <a:buFontTx/>
              <a:buNone/>
            </a:pPr>
            <a:r>
              <a:rPr lang="pt-PT" sz="2000" smtClean="0"/>
              <a:t>Da mesma forma, o símbolo "</a:t>
            </a:r>
            <a:r>
              <a:rPr lang="pt-BR" sz="2000" smtClean="0"/>
              <a:t> Trinkle’s </a:t>
            </a:r>
            <a:r>
              <a:rPr lang="pt-PT" sz="2000" smtClean="0"/>
              <a:t>" é um exemplo positivo e outros símbolos são exemplos negativos no</a:t>
            </a:r>
            <a:r>
              <a:rPr lang="en-US" sz="2000" smtClean="0"/>
              <a:t> classificador </a:t>
            </a:r>
            <a:r>
              <a:rPr lang="en-US" sz="2000" b="1" smtClean="0"/>
              <a:t>speaker-end. </a:t>
            </a:r>
          </a:p>
        </p:txBody>
      </p:sp>
      <p:pic>
        <p:nvPicPr>
          <p:cNvPr id="50181" name="Picture 4" descr="SVM_Tang.jpg"/>
          <p:cNvPicPr>
            <a:picLocks noChangeAspect="1"/>
          </p:cNvPicPr>
          <p:nvPr/>
        </p:nvPicPr>
        <p:blipFill>
          <a:blip r:embed="rId3" cstate="print"/>
          <a:srcRect/>
          <a:stretch>
            <a:fillRect/>
          </a:stretch>
        </p:blipFill>
        <p:spPr bwMode="auto">
          <a:xfrm>
            <a:off x="714375" y="1085850"/>
            <a:ext cx="7429500" cy="277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p:txBody>
          <a:bodyPr/>
          <a:lstStyle/>
          <a:p>
            <a:r>
              <a:rPr lang="pt-BR" smtClean="0"/>
              <a:t>Hidden Markov Model</a:t>
            </a:r>
          </a:p>
        </p:txBody>
      </p:sp>
      <p:sp>
        <p:nvSpPr>
          <p:cNvPr id="51203" name="Espaço Reservado para Conteúdo 2"/>
          <p:cNvSpPr>
            <a:spLocks noGrp="1"/>
          </p:cNvSpPr>
          <p:nvPr>
            <p:ph idx="1"/>
          </p:nvPr>
        </p:nvSpPr>
        <p:spPr/>
        <p:txBody>
          <a:bodyPr/>
          <a:lstStyle/>
          <a:p>
            <a:r>
              <a:rPr lang="pt-BR" smtClean="0"/>
              <a:t>Normalmente usado para texto semi-estruturado e livre;</a:t>
            </a:r>
          </a:p>
          <a:p>
            <a:r>
              <a:rPr lang="pt-BR" smtClean="0"/>
              <a:t>Muito usadas para:</a:t>
            </a:r>
          </a:p>
          <a:p>
            <a:pPr lvl="1"/>
            <a:r>
              <a:rPr lang="pt-BR" smtClean="0"/>
              <a:t>Aprender o modelo de uma estrutura a partir de dados;</a:t>
            </a:r>
          </a:p>
          <a:p>
            <a:pPr lvl="1"/>
            <a:r>
              <a:rPr lang="pt-BR" smtClean="0"/>
              <a:t>Fazer melhor uso de dados rotulados e não rotulados.</a:t>
            </a:r>
          </a:p>
          <a:p>
            <a:r>
              <a:rPr lang="pt-BR" smtClean="0"/>
              <a:t>Extraem informações de textos não estruturados e criam um registro estruturado;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p:txBody>
          <a:bodyPr/>
          <a:lstStyle/>
          <a:p>
            <a:r>
              <a:rPr lang="pt-BR" smtClean="0"/>
              <a:t>Hidden Markov Model</a:t>
            </a:r>
          </a:p>
        </p:txBody>
      </p:sp>
      <p:sp>
        <p:nvSpPr>
          <p:cNvPr id="3" name="Espaço Reservado para Conteúdo 2"/>
          <p:cNvSpPr>
            <a:spLocks noGrp="1"/>
          </p:cNvSpPr>
          <p:nvPr>
            <p:ph idx="1"/>
          </p:nvPr>
        </p:nvSpPr>
        <p:spPr/>
        <p:txBody>
          <a:bodyPr rtlCol="0">
            <a:normAutofit fontScale="92500" lnSpcReduction="20000"/>
          </a:bodyPr>
          <a:lstStyle/>
          <a:p>
            <a:pPr fontAlgn="auto">
              <a:spcAft>
                <a:spcPts val="0"/>
              </a:spcAft>
              <a:defRPr/>
            </a:pPr>
            <a:r>
              <a:rPr lang="pt-BR" dirty="0" smtClean="0"/>
              <a:t>Processo de classificação</a:t>
            </a:r>
          </a:p>
          <a:p>
            <a:pPr lvl="1" fontAlgn="auto">
              <a:spcAft>
                <a:spcPts val="0"/>
              </a:spcAft>
              <a:defRPr/>
            </a:pPr>
            <a:r>
              <a:rPr lang="pt-BR" dirty="0" smtClean="0"/>
              <a:t>O algoritmo </a:t>
            </a:r>
            <a:r>
              <a:rPr lang="pt-BR" dirty="0" err="1" smtClean="0"/>
              <a:t>Viterbi</a:t>
            </a:r>
            <a:r>
              <a:rPr lang="pt-BR" dirty="0" smtClean="0"/>
              <a:t>;</a:t>
            </a:r>
          </a:p>
          <a:p>
            <a:pPr lvl="1" fontAlgn="auto">
              <a:spcAft>
                <a:spcPts val="0"/>
              </a:spcAft>
              <a:defRPr/>
            </a:pPr>
            <a:r>
              <a:rPr lang="pt-BR" dirty="0" smtClean="0"/>
              <a:t>Retorna a seqüência de estados ocultos com maior probabilidade de ter emitido cada seqüência de símbolos de entrada.</a:t>
            </a:r>
          </a:p>
          <a:p>
            <a:pPr fontAlgn="auto">
              <a:spcAft>
                <a:spcPts val="0"/>
              </a:spcAft>
              <a:defRPr/>
            </a:pPr>
            <a:r>
              <a:rPr lang="pt-BR" dirty="0" smtClean="0"/>
              <a:t>Vantagem </a:t>
            </a:r>
          </a:p>
          <a:p>
            <a:pPr lvl="1" fontAlgn="auto">
              <a:spcAft>
                <a:spcPts val="0"/>
              </a:spcAft>
              <a:defRPr/>
            </a:pPr>
            <a:r>
              <a:rPr lang="pt-BR" dirty="0" smtClean="0"/>
              <a:t>Realizar uma boa classificação para a seqüência completa de entrada. </a:t>
            </a:r>
          </a:p>
          <a:p>
            <a:pPr fontAlgn="auto">
              <a:spcAft>
                <a:spcPts val="0"/>
              </a:spcAft>
              <a:defRPr/>
            </a:pPr>
            <a:r>
              <a:rPr lang="pt-BR" dirty="0" smtClean="0"/>
              <a:t>Desvantagem</a:t>
            </a:r>
          </a:p>
          <a:p>
            <a:pPr lvl="1" fontAlgn="auto">
              <a:spcAft>
                <a:spcPts val="0"/>
              </a:spcAft>
              <a:defRPr/>
            </a:pPr>
            <a:r>
              <a:rPr lang="pt-BR" dirty="0" smtClean="0"/>
              <a:t>Não é capaz de fazer uso de múltiplas características dos </a:t>
            </a:r>
            <a:r>
              <a:rPr lang="pt-BR" dirty="0" err="1" smtClean="0"/>
              <a:t>Tokens</a:t>
            </a:r>
            <a:r>
              <a:rPr lang="pt-BR" dirty="0" smtClean="0"/>
              <a:t> (por exemplo, formatação, tamanho e posição);</a:t>
            </a:r>
          </a:p>
          <a:p>
            <a:pPr lvl="1" fontAlgn="auto">
              <a:spcAft>
                <a:spcPts val="0"/>
              </a:spcAft>
              <a:defRPr/>
            </a:pPr>
            <a:r>
              <a:rPr lang="pt-BR" dirty="0" smtClean="0"/>
              <a:t>Consome muito tempo de processamento.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p:txBody>
          <a:bodyPr/>
          <a:lstStyle/>
          <a:p>
            <a:r>
              <a:rPr lang="pt-BR" smtClean="0"/>
              <a:t>Hidden Markov Model</a:t>
            </a:r>
          </a:p>
        </p:txBody>
      </p:sp>
      <p:sp>
        <p:nvSpPr>
          <p:cNvPr id="53251" name="Espaço Reservado para Conteúdo 2"/>
          <p:cNvSpPr>
            <a:spLocks noGrp="1"/>
          </p:cNvSpPr>
          <p:nvPr>
            <p:ph idx="1"/>
          </p:nvPr>
        </p:nvSpPr>
        <p:spPr/>
        <p:txBody>
          <a:bodyPr/>
          <a:lstStyle/>
          <a:p>
            <a:endParaRPr lang="pt-BR" smtClean="0"/>
          </a:p>
        </p:txBody>
      </p:sp>
      <p:pic>
        <p:nvPicPr>
          <p:cNvPr id="53252" name="Picture 3"/>
          <p:cNvPicPr>
            <a:picLocks noChangeAspect="1" noChangeArrowheads="1"/>
          </p:cNvPicPr>
          <p:nvPr/>
        </p:nvPicPr>
        <p:blipFill>
          <a:blip r:embed="rId2" cstate="print"/>
          <a:srcRect l="3133" t="43489" r="2136" b="12236"/>
          <a:stretch>
            <a:fillRect/>
          </a:stretch>
        </p:blipFill>
        <p:spPr bwMode="auto">
          <a:xfrm>
            <a:off x="165100" y="1549400"/>
            <a:ext cx="8839200" cy="3098800"/>
          </a:xfrm>
          <a:prstGeom prst="rect">
            <a:avLst/>
          </a:prstGeom>
          <a:noFill/>
          <a:ln w="9525">
            <a:noFill/>
            <a:miter lim="800000"/>
            <a:headEnd/>
            <a:tailEnd/>
          </a:ln>
        </p:spPr>
      </p:pic>
      <p:pic>
        <p:nvPicPr>
          <p:cNvPr id="53253" name="Picture 4"/>
          <p:cNvPicPr>
            <a:picLocks noChangeAspect="1" noChangeArrowheads="1"/>
          </p:cNvPicPr>
          <p:nvPr/>
        </p:nvPicPr>
        <p:blipFill>
          <a:blip r:embed="rId3" cstate="print"/>
          <a:srcRect l="7487" t="7814" r="36786" b="35651"/>
          <a:stretch>
            <a:fillRect/>
          </a:stretch>
        </p:blipFill>
        <p:spPr bwMode="auto">
          <a:xfrm>
            <a:off x="2928938" y="4581525"/>
            <a:ext cx="2928937" cy="2228850"/>
          </a:xfrm>
          <a:prstGeom prst="rect">
            <a:avLst/>
          </a:prstGeom>
          <a:noFill/>
          <a:ln w="19050">
            <a:solidFill>
              <a:schemeClr val="tx1"/>
            </a:solid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p:txBody>
          <a:bodyPr/>
          <a:lstStyle/>
          <a:p>
            <a:r>
              <a:rPr lang="en-US" sz="2800" i="1" smtClean="0"/>
              <a:t>Evaluating Machine Learning for IE:</a:t>
            </a:r>
            <a:r>
              <a:rPr lang="pt-BR" sz="2800" smtClean="0"/>
              <a:t>Pascal </a:t>
            </a:r>
            <a:br>
              <a:rPr lang="pt-BR" sz="2800" smtClean="0"/>
            </a:br>
            <a:r>
              <a:rPr lang="pt-BR" sz="2800" smtClean="0"/>
              <a:t>Challenge</a:t>
            </a:r>
          </a:p>
        </p:txBody>
      </p:sp>
      <p:sp>
        <p:nvSpPr>
          <p:cNvPr id="54275" name="Espaço Reservado para Conteúdo 2"/>
          <p:cNvSpPr>
            <a:spLocks noGrp="1"/>
          </p:cNvSpPr>
          <p:nvPr>
            <p:ph idx="1"/>
          </p:nvPr>
        </p:nvSpPr>
        <p:spPr/>
        <p:txBody>
          <a:bodyPr/>
          <a:lstStyle/>
          <a:p>
            <a:r>
              <a:rPr lang="pt-BR" smtClean="0"/>
              <a:t>Competição realizada em 2005;</a:t>
            </a:r>
            <a:endParaRPr lang="pt-PT" smtClean="0"/>
          </a:p>
          <a:p>
            <a:r>
              <a:rPr lang="pt-PT" smtClean="0"/>
              <a:t>Objetivo: Fornecer um teste para avaliação comparativa de sistemas de aprendizagem de máquina para IE;</a:t>
            </a:r>
          </a:p>
          <a:p>
            <a:r>
              <a:rPr lang="pt-PT" smtClean="0"/>
              <a:t>Foram fornecidos dados anotados para os competidores;</a:t>
            </a:r>
          </a:p>
          <a:p>
            <a:r>
              <a:rPr lang="pt-PT" smtClean="0"/>
              <a:t>Call for pappers.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p:txBody>
          <a:bodyPr/>
          <a:lstStyle/>
          <a:p>
            <a:r>
              <a:rPr lang="en-US" sz="2800" i="1" smtClean="0"/>
              <a:t>Evaluating Machine Learning for IE:</a:t>
            </a:r>
            <a:r>
              <a:rPr lang="pt-BR" sz="2800" smtClean="0"/>
              <a:t>Pascal </a:t>
            </a:r>
            <a:br>
              <a:rPr lang="pt-BR" sz="2800" smtClean="0"/>
            </a:br>
            <a:r>
              <a:rPr lang="pt-BR" sz="2800" smtClean="0"/>
              <a:t>Challenge</a:t>
            </a:r>
          </a:p>
        </p:txBody>
      </p:sp>
      <p:sp>
        <p:nvSpPr>
          <p:cNvPr id="55299" name="Espaço Reservado para Conteúdo 2"/>
          <p:cNvSpPr>
            <a:spLocks noGrp="1"/>
          </p:cNvSpPr>
          <p:nvPr>
            <p:ph sz="quarter" idx="1"/>
          </p:nvPr>
        </p:nvSpPr>
        <p:spPr/>
        <p:txBody>
          <a:bodyPr/>
          <a:lstStyle/>
          <a:p>
            <a:r>
              <a:rPr lang="pt-BR" smtClean="0"/>
              <a:t>Resultados:</a:t>
            </a:r>
          </a:p>
          <a:p>
            <a:pPr lvl="1"/>
            <a:r>
              <a:rPr lang="pt-BR" smtClean="0"/>
              <a:t>Os 4 melhores sistemas usam algoritmos diferentes:</a:t>
            </a:r>
          </a:p>
          <a:p>
            <a:pPr lvl="2"/>
            <a:r>
              <a:rPr lang="en-US" smtClean="0"/>
              <a:t>Rule Induction, SVM, HMM e CRF.</a:t>
            </a:r>
          </a:p>
          <a:p>
            <a:pPr lvl="1"/>
            <a:r>
              <a:rPr lang="en-US" smtClean="0"/>
              <a:t>O mesmo algoritmo(SVM) produz resultados diferentes;</a:t>
            </a:r>
          </a:p>
          <a:p>
            <a:pPr lvl="1"/>
            <a:r>
              <a:rPr lang="pt-BR" smtClean="0"/>
              <a:t>Grande variação no desempenho do slot.</a:t>
            </a:r>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p:nvPr>
        </p:nvSpPr>
        <p:spPr/>
        <p:txBody>
          <a:bodyPr/>
          <a:lstStyle/>
          <a:p>
            <a:r>
              <a:rPr lang="pt-BR" smtClean="0"/>
              <a:t>Aplicações</a:t>
            </a:r>
          </a:p>
        </p:txBody>
      </p:sp>
      <p:sp>
        <p:nvSpPr>
          <p:cNvPr id="56323" name="Espaço Reservado para Conteúdo 2"/>
          <p:cNvSpPr>
            <a:spLocks noGrp="1"/>
          </p:cNvSpPr>
          <p:nvPr>
            <p:ph idx="1"/>
          </p:nvPr>
        </p:nvSpPr>
        <p:spPr/>
        <p:txBody>
          <a:bodyPr/>
          <a:lstStyle/>
          <a:p>
            <a:r>
              <a:rPr lang="pt-BR" smtClean="0"/>
              <a:t>Bibliotecas digitais</a:t>
            </a:r>
            <a:endParaRPr lang="pt-PT" smtClean="0"/>
          </a:p>
          <a:p>
            <a:pPr lvl="1"/>
            <a:r>
              <a:rPr lang="pt-PT" smtClean="0"/>
              <a:t>Mostra que a classificação de cada linha de texto é mais eficiente do que classificação de cada palavra;</a:t>
            </a:r>
          </a:p>
          <a:p>
            <a:pPr lvl="1"/>
            <a:r>
              <a:rPr lang="pt-PT" smtClean="0"/>
              <a:t>Problema: Qual classe cada linha pertence?</a:t>
            </a:r>
          </a:p>
          <a:p>
            <a:pPr lvl="1"/>
            <a:r>
              <a:rPr lang="pt-PT" smtClean="0"/>
              <a:t>O método obtém uma </a:t>
            </a:r>
            <a:r>
              <a:rPr lang="en-US" i="1" smtClean="0"/>
              <a:t>accuracy</a:t>
            </a:r>
            <a:r>
              <a:rPr lang="en-US" smtClean="0"/>
              <a:t> </a:t>
            </a:r>
            <a:r>
              <a:rPr lang="pt-PT" smtClean="0"/>
              <a:t>global de 92,9%</a:t>
            </a:r>
            <a:r>
              <a:rPr lang="pt-BR" smtClean="0"/>
              <a:t>;</a:t>
            </a:r>
          </a:p>
          <a:p>
            <a:pPr lvl="1"/>
            <a:r>
              <a:rPr lang="en-US" smtClean="0"/>
              <a:t>Adotado pela </a:t>
            </a:r>
            <a:r>
              <a:rPr lang="en-US" i="1" smtClean="0"/>
              <a:t>Citeseer e </a:t>
            </a:r>
            <a:r>
              <a:rPr lang="en-US" smtClean="0"/>
              <a:t>EbizSearch</a:t>
            </a:r>
            <a:r>
              <a:rPr lang="en-US" i="1" smtClean="0"/>
              <a:t> </a:t>
            </a:r>
            <a:r>
              <a:rPr lang="en-US" smtClean="0"/>
              <a:t>para extração automática de metadados.</a:t>
            </a:r>
            <a:endParaRPr lang="en-US" i="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p:nvPr>
        </p:nvSpPr>
        <p:spPr/>
        <p:txBody>
          <a:bodyPr/>
          <a:lstStyle/>
          <a:p>
            <a:r>
              <a:rPr lang="pt-BR" smtClean="0"/>
              <a:t>Aplicações</a:t>
            </a:r>
          </a:p>
        </p:txBody>
      </p:sp>
      <p:sp>
        <p:nvSpPr>
          <p:cNvPr id="57347" name="Espaço Reservado para Conteúdo 2"/>
          <p:cNvSpPr>
            <a:spLocks noGrp="1"/>
          </p:cNvSpPr>
          <p:nvPr>
            <p:ph idx="1"/>
          </p:nvPr>
        </p:nvSpPr>
        <p:spPr/>
        <p:txBody>
          <a:bodyPr/>
          <a:lstStyle/>
          <a:p>
            <a:r>
              <a:rPr lang="pt-BR" smtClean="0"/>
              <a:t>Email</a:t>
            </a:r>
            <a:endParaRPr lang="pt-PT" smtClean="0"/>
          </a:p>
          <a:p>
            <a:pPr lvl="1"/>
            <a:r>
              <a:rPr lang="pt-PT" smtClean="0"/>
              <a:t>Formaliza IE no e-mail como dois problemas:</a:t>
            </a:r>
          </a:p>
          <a:p>
            <a:pPr lvl="2"/>
            <a:r>
              <a:rPr lang="pt-PT" smtClean="0"/>
              <a:t>Text-block detection;</a:t>
            </a:r>
          </a:p>
          <a:p>
            <a:pPr lvl="2"/>
            <a:r>
              <a:rPr lang="pt-PT" smtClean="0"/>
              <a:t>Block-metadata detection.</a:t>
            </a:r>
          </a:p>
          <a:p>
            <a:pPr lvl="1"/>
            <a:r>
              <a:rPr lang="pt-PT" smtClean="0"/>
              <a:t>Divide-se em 3 passos:</a:t>
            </a:r>
          </a:p>
          <a:p>
            <a:pPr lvl="2"/>
            <a:r>
              <a:rPr lang="pt-PT" smtClean="0"/>
              <a:t>Corpo do email (Text-block detection);</a:t>
            </a:r>
          </a:p>
          <a:p>
            <a:pPr lvl="2"/>
            <a:r>
              <a:rPr lang="en-US" smtClean="0"/>
              <a:t>Text-content level (detecção de parágrafo);</a:t>
            </a:r>
            <a:endParaRPr lang="pt-PT" smtClean="0"/>
          </a:p>
          <a:p>
            <a:pPr lvl="2"/>
            <a:r>
              <a:rPr lang="pt-PT" smtClean="0"/>
              <a:t>Block level (Cabeçario e assinatura).</a:t>
            </a:r>
          </a:p>
          <a:p>
            <a:pPr lvl="1"/>
            <a:r>
              <a:rPr lang="en-US" sz="2200" smtClean="0"/>
              <a:t>F-measure: 49.02% </a:t>
            </a:r>
          </a:p>
          <a:p>
            <a:pPr lvl="1"/>
            <a:r>
              <a:rPr lang="en-US" sz="2200" smtClean="0"/>
              <a:t>Precision: vária de 49.90% até 71.15%</a:t>
            </a:r>
          </a:p>
          <a:p>
            <a:endParaRPr lang="pt-PT"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r>
              <a:rPr lang="pt-BR" smtClean="0"/>
              <a:t>Aplicações</a:t>
            </a:r>
          </a:p>
        </p:txBody>
      </p:sp>
      <p:pic>
        <p:nvPicPr>
          <p:cNvPr id="58371" name="Picture 2"/>
          <p:cNvPicPr>
            <a:picLocks noGrp="1" noChangeAspect="1" noChangeArrowheads="1"/>
          </p:cNvPicPr>
          <p:nvPr>
            <p:ph idx="1"/>
          </p:nvPr>
        </p:nvPicPr>
        <p:blipFill>
          <a:blip r:embed="rId2" cstate="print"/>
          <a:srcRect l="1172" t="19102" r="1563" b="7506"/>
          <a:stretch>
            <a:fillRect/>
          </a:stretch>
        </p:blipFill>
        <p:spPr>
          <a:xfrm>
            <a:off x="457200" y="2054225"/>
            <a:ext cx="8229600" cy="361791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71500" y="0"/>
            <a:ext cx="7772400" cy="1143000"/>
          </a:xfrm>
        </p:spPr>
        <p:txBody>
          <a:bodyPr/>
          <a:lstStyle/>
          <a:p>
            <a:r>
              <a:rPr lang="pt-BR" dirty="0" smtClean="0"/>
              <a:t>Extração x Recuperação</a:t>
            </a:r>
          </a:p>
        </p:txBody>
      </p:sp>
      <p:sp>
        <p:nvSpPr>
          <p:cNvPr id="7171" name="Content Placeholder 2"/>
          <p:cNvSpPr>
            <a:spLocks noGrp="1"/>
          </p:cNvSpPr>
          <p:nvPr>
            <p:ph sz="quarter" idx="1"/>
          </p:nvPr>
        </p:nvSpPr>
        <p:spPr/>
        <p:txBody>
          <a:bodyPr/>
          <a:lstStyle/>
          <a:p>
            <a:r>
              <a:rPr lang="pt-BR" b="1" smtClean="0"/>
              <a:t>Extração de Informação</a:t>
            </a:r>
          </a:p>
          <a:p>
            <a:endParaRPr lang="pt-BR" b="1" smtClean="0"/>
          </a:p>
          <a:p>
            <a:endParaRPr lang="pt-BR" b="1" smtClean="0"/>
          </a:p>
          <a:p>
            <a:endParaRPr lang="pt-BR" b="1" smtClean="0"/>
          </a:p>
          <a:p>
            <a:r>
              <a:rPr lang="pt-BR" b="1" smtClean="0"/>
              <a:t>Recuperação de Informação</a:t>
            </a:r>
          </a:p>
        </p:txBody>
      </p:sp>
      <p:pic>
        <p:nvPicPr>
          <p:cNvPr id="7172" name="Picture 2" descr="http://gate.ac.uk/ie/retrieve.gif"/>
          <p:cNvPicPr>
            <a:picLocks noChangeAspect="1" noChangeArrowheads="1"/>
          </p:cNvPicPr>
          <p:nvPr/>
        </p:nvPicPr>
        <p:blipFill>
          <a:blip r:embed="rId3" cstate="print"/>
          <a:srcRect/>
          <a:stretch>
            <a:fillRect/>
          </a:stretch>
        </p:blipFill>
        <p:spPr bwMode="auto">
          <a:xfrm>
            <a:off x="1214438" y="4000500"/>
            <a:ext cx="6572250" cy="1828800"/>
          </a:xfrm>
          <a:prstGeom prst="rect">
            <a:avLst/>
          </a:prstGeom>
          <a:noFill/>
          <a:ln w="9525">
            <a:noFill/>
            <a:miter lim="800000"/>
            <a:headEnd/>
            <a:tailEnd/>
          </a:ln>
        </p:spPr>
      </p:pic>
      <p:pic>
        <p:nvPicPr>
          <p:cNvPr id="7173" name="Picture 4" descr="http://gate.ac.uk/ie/extract.gif"/>
          <p:cNvPicPr>
            <a:picLocks noChangeAspect="1" noChangeArrowheads="1"/>
          </p:cNvPicPr>
          <p:nvPr/>
        </p:nvPicPr>
        <p:blipFill>
          <a:blip r:embed="rId4" cstate="print"/>
          <a:srcRect/>
          <a:stretch>
            <a:fillRect/>
          </a:stretch>
        </p:blipFill>
        <p:spPr bwMode="auto">
          <a:xfrm>
            <a:off x="1571625" y="1714500"/>
            <a:ext cx="6429375"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59395" name="Rectangle 1"/>
          <p:cNvSpPr>
            <a:spLocks noGrp="1" noChangeArrowheads="1"/>
          </p:cNvSpPr>
          <p:nvPr>
            <p:ph sz="quarter" idx="1"/>
          </p:nvPr>
        </p:nvSpPr>
        <p:spPr/>
        <p:txBody>
          <a:bodyPr lIns="81639" tIns="42452" rIns="81639" bIns="42452"/>
          <a:lstStyle/>
          <a:p>
            <a:pPr marL="431800" indent="-323850" defTabSz="449263">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em Documentos</a:t>
            </a:r>
          </a:p>
          <a:p>
            <a:pPr marL="863600" lvl="1" indent="-287338" defTabSz="449263">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Conteúdo</a:t>
            </a:r>
          </a:p>
          <a:p>
            <a:pPr marL="1295400" lvl="2" indent="-215900"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 Estrutural</a:t>
            </a:r>
          </a:p>
          <a:p>
            <a:pPr marL="1295400" lvl="2" indent="-215900"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 Semântica</a:t>
            </a:r>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Empresa portuguesa responsável por 3,4% do PIB de Portugal.</a:t>
            </a:r>
          </a:p>
        </p:txBody>
      </p:sp>
      <p:pic>
        <p:nvPicPr>
          <p:cNvPr id="59396" name="Picture 3">
            <a:hlinkClick r:id="rId3"/>
          </p:cNvPr>
          <p:cNvPicPr>
            <a:picLocks noChangeAspect="1" noChangeArrowheads="1"/>
          </p:cNvPicPr>
          <p:nvPr/>
        </p:nvPicPr>
        <p:blipFill>
          <a:blip r:embed="rId4" cstate="print"/>
          <a:srcRect/>
          <a:stretch>
            <a:fillRect/>
          </a:stretch>
        </p:blipFill>
        <p:spPr bwMode="auto">
          <a:xfrm>
            <a:off x="1476375" y="3357563"/>
            <a:ext cx="4248150" cy="76993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0419"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Filtragem de Fóruns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Controle do Conteúdo</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Assunto dos Diálogos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Empresa de São Paulo com mais de 20 anos de mercado. Oferece</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soluções para e-learning.</a:t>
            </a:r>
          </a:p>
        </p:txBody>
      </p:sp>
      <p:pic>
        <p:nvPicPr>
          <p:cNvPr id="60420" name="Picture 3">
            <a:hlinkClick r:id="rId3"/>
          </p:cNvPr>
          <p:cNvPicPr>
            <a:picLocks noChangeAspect="1" noChangeArrowheads="1"/>
          </p:cNvPicPr>
          <p:nvPr/>
        </p:nvPicPr>
        <p:blipFill>
          <a:blip r:embed="rId4" cstate="print"/>
          <a:srcRect/>
          <a:stretch>
            <a:fillRect/>
          </a:stretch>
        </p:blipFill>
        <p:spPr bwMode="auto">
          <a:xfrm>
            <a:off x="1547813" y="3068638"/>
            <a:ext cx="2952750" cy="8524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1443"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500"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100" smtClean="0"/>
              <a:t>Monitoramento da WEB</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Busca por Hackers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Busca por Terroristas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1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Empresa mundialmente reconhecida, presente no Brasil há 10 anos,</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oferecendo soluções nas áreas de segurança web e redes.</a:t>
            </a:r>
          </a:p>
        </p:txBody>
      </p:sp>
      <p:pic>
        <p:nvPicPr>
          <p:cNvPr id="61444" name="Picture 3">
            <a:hlinkClick r:id="rId3"/>
          </p:cNvPr>
          <p:cNvPicPr>
            <a:picLocks noChangeAspect="1" noChangeArrowheads="1"/>
          </p:cNvPicPr>
          <p:nvPr/>
        </p:nvPicPr>
        <p:blipFill>
          <a:blip r:embed="rId4" cstate="print"/>
          <a:srcRect/>
          <a:stretch>
            <a:fillRect/>
          </a:stretch>
        </p:blipFill>
        <p:spPr bwMode="auto">
          <a:xfrm>
            <a:off x="1619250" y="3213100"/>
            <a:ext cx="3529013" cy="546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2467" name="Rectangle 2"/>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Monitoramento de opiniões espontâneas da WEB</a:t>
            </a:r>
            <a:endParaRPr lang="en-GB" sz="2200" smtClean="0"/>
          </a:p>
          <a:p>
            <a:pPr marL="863600" lvl="1" indent="-287338" defTabSz="449263">
              <a:lnSpc>
                <a:spcPct val="110000"/>
              </a:lnSpc>
              <a:spcBef>
                <a:spcPts val="425"/>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Análises qualitativas e quantitativas dos dados recolhidos</a:t>
            </a:r>
          </a:p>
          <a:p>
            <a:pPr marL="863600" lvl="1" indent="-287338"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Informação estruturada de cada post, a partir de cada serviço cadastrado.</a:t>
            </a:r>
          </a:p>
          <a:p>
            <a:pPr marL="863600" lvl="1" indent="-287338"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Empresa brasileira com </a:t>
            </a:r>
          </a:p>
          <a:p>
            <a:pPr marL="863600" lvl="1" indent="-287338"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		3 anos de mercado.</a:t>
            </a:r>
          </a:p>
          <a:p>
            <a:pPr marL="431800" indent="-323850" defTabSz="449263">
              <a:spcBef>
                <a:spcPts val="60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100" smtClean="0"/>
          </a:p>
        </p:txBody>
      </p:sp>
      <p:pic>
        <p:nvPicPr>
          <p:cNvPr id="62468" name="Picture 3"/>
          <p:cNvPicPr>
            <a:picLocks noChangeAspect="1" noChangeArrowheads="1"/>
          </p:cNvPicPr>
          <p:nvPr/>
        </p:nvPicPr>
        <p:blipFill>
          <a:blip r:embed="rId3" cstate="print"/>
          <a:srcRect/>
          <a:stretch>
            <a:fillRect/>
          </a:stretch>
        </p:blipFill>
        <p:spPr bwMode="auto">
          <a:xfrm>
            <a:off x="4911725" y="2997200"/>
            <a:ext cx="3692525" cy="2957513"/>
          </a:xfrm>
          <a:prstGeom prst="rect">
            <a:avLst/>
          </a:prstGeom>
          <a:noFill/>
          <a:ln w="9360">
            <a:solidFill>
              <a:srgbClr val="000000"/>
            </a:solidFill>
            <a:miter lim="800000"/>
            <a:headEnd/>
            <a:tailEnd/>
          </a:ln>
        </p:spPr>
      </p:pic>
      <p:pic>
        <p:nvPicPr>
          <p:cNvPr id="62469" name="Picture 4"/>
          <p:cNvPicPr>
            <a:picLocks noChangeAspect="1" noChangeArrowheads="1"/>
          </p:cNvPicPr>
          <p:nvPr/>
        </p:nvPicPr>
        <p:blipFill>
          <a:blip r:embed="rId4" cstate="print"/>
          <a:srcRect/>
          <a:stretch>
            <a:fillRect/>
          </a:stretch>
        </p:blipFill>
        <p:spPr bwMode="auto">
          <a:xfrm>
            <a:off x="1282700" y="4054475"/>
            <a:ext cx="3074988" cy="657225"/>
          </a:xfrm>
          <a:prstGeom prst="rect">
            <a:avLst/>
          </a:prstGeom>
          <a:noFill/>
          <a:ln w="9525">
            <a:noFill/>
            <a:round/>
            <a:headEnd/>
            <a:tailEnd/>
          </a:ln>
        </p:spPr>
      </p:pic>
      <p:pic>
        <p:nvPicPr>
          <p:cNvPr id="62470" name="Picture 2"/>
          <p:cNvPicPr>
            <a:picLocks noChangeAspect="1" noChangeArrowheads="1"/>
          </p:cNvPicPr>
          <p:nvPr/>
        </p:nvPicPr>
        <p:blipFill>
          <a:blip r:embed="rId5" cstate="print"/>
          <a:srcRect/>
          <a:stretch>
            <a:fillRect/>
          </a:stretch>
        </p:blipFill>
        <p:spPr bwMode="auto">
          <a:xfrm>
            <a:off x="958850" y="5027613"/>
            <a:ext cx="3887788" cy="622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3491"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Informações Estratégicas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Análises Biológicas de Dados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Regiões Codificantes (DNA)</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Regiões Ativas (Proteínas)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National Center for Biotechnology Information, criado em 1988, localizado</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nos Estados Unidos. É a principal fonte de informações sobre Genômica</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na Internet.</a:t>
            </a:r>
          </a:p>
        </p:txBody>
      </p:sp>
      <p:pic>
        <p:nvPicPr>
          <p:cNvPr id="63492" name="Picture 3">
            <a:hlinkClick r:id="rId3"/>
          </p:cNvPr>
          <p:cNvPicPr>
            <a:picLocks noChangeAspect="1" noChangeArrowheads="1"/>
          </p:cNvPicPr>
          <p:nvPr/>
        </p:nvPicPr>
        <p:blipFill>
          <a:blip r:embed="rId4" cstate="print"/>
          <a:srcRect/>
          <a:stretch>
            <a:fillRect/>
          </a:stretch>
        </p:blipFill>
        <p:spPr bwMode="auto">
          <a:xfrm>
            <a:off x="1692275" y="3068638"/>
            <a:ext cx="2447925" cy="84772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4515"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500" smtClean="0"/>
              <a:t>Extração de Informações Estratégicas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100" smtClean="0"/>
              <a:t>Análises de Arquivos de LOG</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Logs de Erro</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Logs de Acesso</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Empresa mundialmente reconhecida, com mais de 25 anos, oferece</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soluções para a análise de logs de erro e acesso a bancos de dados.</a:t>
            </a:r>
          </a:p>
        </p:txBody>
      </p:sp>
      <p:pic>
        <p:nvPicPr>
          <p:cNvPr id="64516" name="Picture 3"/>
          <p:cNvPicPr>
            <a:picLocks noChangeAspect="1" noChangeArrowheads="1"/>
          </p:cNvPicPr>
          <p:nvPr/>
        </p:nvPicPr>
        <p:blipFill>
          <a:blip r:embed="rId3" cstate="print"/>
          <a:srcRect/>
          <a:stretch>
            <a:fillRect/>
          </a:stretch>
        </p:blipFill>
        <p:spPr bwMode="auto">
          <a:xfrm>
            <a:off x="1668463" y="3213100"/>
            <a:ext cx="3097212" cy="382588"/>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14313" y="131763"/>
            <a:ext cx="7499350" cy="714375"/>
          </a:xfrm>
        </p:spPr>
        <p:txBody>
          <a:bodyPr/>
          <a:lstStyle/>
          <a:p>
            <a:r>
              <a:rPr lang="en-US" sz="3600" smtClean="0">
                <a:solidFill>
                  <a:schemeClr val="tx1"/>
                </a:solidFill>
              </a:rPr>
              <a:t>Extração de Informação – Resumo</a:t>
            </a:r>
            <a:endParaRPr lang="pt-BR" sz="3600" smtClean="0">
              <a:solidFill>
                <a:schemeClr val="tx1"/>
              </a:solidFill>
            </a:endParaRPr>
          </a:p>
        </p:txBody>
      </p:sp>
      <p:sp>
        <p:nvSpPr>
          <p:cNvPr id="92163" name="TextBox 4"/>
          <p:cNvSpPr txBox="1">
            <a:spLocks noChangeArrowheads="1"/>
          </p:cNvSpPr>
          <p:nvPr/>
        </p:nvSpPr>
        <p:spPr bwMode="auto">
          <a:xfrm>
            <a:off x="500063" y="1216025"/>
            <a:ext cx="7643812" cy="4894263"/>
          </a:xfrm>
          <a:prstGeom prst="rect">
            <a:avLst/>
          </a:prstGeom>
          <a:noFill/>
          <a:ln w="9525">
            <a:noFill/>
            <a:miter lim="800000"/>
            <a:headEnd/>
            <a:tailEnd/>
          </a:ln>
        </p:spPr>
        <p:txBody>
          <a:bodyPr>
            <a:spAutoFit/>
          </a:bodyPr>
          <a:lstStyle/>
          <a:p>
            <a:pPr>
              <a:buFont typeface="Wingdings" pitchFamily="2" charset="2"/>
              <a:buChar char="§"/>
            </a:pPr>
            <a:r>
              <a:rPr lang="en-US" sz="2400">
                <a:solidFill>
                  <a:srgbClr val="800000"/>
                </a:solidFill>
                <a:latin typeface="Calibri" pitchFamily="34" charset="0"/>
              </a:rPr>
              <a:t>  Nos sistemas OBIE, uma ou mais ontologias são usadas para fornecer um melhor “contexto” para os padrões línguisticos que normalmente tem um escopo mais localizado. </a:t>
            </a:r>
          </a:p>
          <a:p>
            <a:pPr>
              <a:buFont typeface="Arial" charset="0"/>
              <a:buChar char="•"/>
            </a:pPr>
            <a:endParaRPr lang="en-US" sz="2400">
              <a:solidFill>
                <a:srgbClr val="800000"/>
              </a:solidFill>
              <a:latin typeface="Calibri" pitchFamily="34" charset="0"/>
            </a:endParaRPr>
          </a:p>
          <a:p>
            <a:pPr>
              <a:buFont typeface="Wingdings" pitchFamily="2" charset="2"/>
              <a:buChar char="§"/>
            </a:pPr>
            <a:r>
              <a:rPr lang="en-US" sz="2400">
                <a:solidFill>
                  <a:srgbClr val="800000"/>
                </a:solidFill>
                <a:latin typeface="Calibri" pitchFamily="34" charset="0"/>
              </a:rPr>
              <a:t> A ontologia é também ser usada como:</a:t>
            </a:r>
          </a:p>
          <a:p>
            <a:pPr lvl="1">
              <a:buFont typeface="Wingdings" pitchFamily="2" charset="2"/>
              <a:buChar char="§"/>
            </a:pPr>
            <a:r>
              <a:rPr lang="en-US" sz="2400">
                <a:solidFill>
                  <a:srgbClr val="800000"/>
                </a:solidFill>
                <a:latin typeface="Calibri" pitchFamily="34" charset="0"/>
              </a:rPr>
              <a:t> </a:t>
            </a:r>
            <a:r>
              <a:rPr lang="en-US" sz="2400" b="1">
                <a:solidFill>
                  <a:srgbClr val="800000"/>
                </a:solidFill>
                <a:latin typeface="Calibri" pitchFamily="34" charset="0"/>
              </a:rPr>
              <a:t>entrada</a:t>
            </a:r>
            <a:r>
              <a:rPr lang="en-US" sz="2400">
                <a:solidFill>
                  <a:srgbClr val="800000"/>
                </a:solidFill>
                <a:latin typeface="Calibri" pitchFamily="34" charset="0"/>
              </a:rPr>
              <a:t>, definindo ela mesma um hierarquia de conceitos e suas propriedades para guiar o processo de extração;</a:t>
            </a:r>
          </a:p>
          <a:p>
            <a:endParaRPr lang="en-US" sz="2400">
              <a:solidFill>
                <a:srgbClr val="800000"/>
              </a:solidFill>
              <a:latin typeface="Calibri" pitchFamily="34" charset="0"/>
            </a:endParaRPr>
          </a:p>
          <a:p>
            <a:pPr lvl="1">
              <a:buFont typeface="Wingdings" pitchFamily="2" charset="2"/>
              <a:buChar char="§"/>
            </a:pPr>
            <a:r>
              <a:rPr lang="en-US" sz="2400">
                <a:solidFill>
                  <a:srgbClr val="800000"/>
                </a:solidFill>
                <a:latin typeface="Calibri" pitchFamily="34" charset="0"/>
              </a:rPr>
              <a:t> </a:t>
            </a:r>
            <a:r>
              <a:rPr lang="en-US" sz="2400" b="1">
                <a:solidFill>
                  <a:srgbClr val="800000"/>
                </a:solidFill>
                <a:latin typeface="Calibri" pitchFamily="34" charset="0"/>
              </a:rPr>
              <a:t>saída</a:t>
            </a:r>
            <a:r>
              <a:rPr lang="en-US" sz="2400">
                <a:solidFill>
                  <a:srgbClr val="800000"/>
                </a:solidFill>
                <a:latin typeface="Calibri" pitchFamily="34" charset="0"/>
              </a:rPr>
              <a:t>,  onde irá ser alvo de atualizações que enriquecem a base de conhecimento (aprendizado ou povoamento de ontologias de domínio).</a:t>
            </a:r>
            <a:endParaRPr lang="pt-BR" sz="2400">
              <a:solidFill>
                <a:srgbClr val="800000"/>
              </a:solidFill>
              <a:latin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65125" y="0"/>
            <a:ext cx="7499350" cy="1143000"/>
          </a:xfrm>
        </p:spPr>
        <p:txBody>
          <a:bodyPr/>
          <a:lstStyle/>
          <a:p>
            <a:r>
              <a:rPr lang="en-US" smtClean="0">
                <a:solidFill>
                  <a:schemeClr val="tx1"/>
                </a:solidFill>
              </a:rPr>
              <a:t>Referências</a:t>
            </a:r>
            <a:endParaRPr lang="pt-BR" smtClean="0">
              <a:solidFill>
                <a:schemeClr val="tx1"/>
              </a:solidFill>
            </a:endParaRPr>
          </a:p>
        </p:txBody>
      </p:sp>
      <p:sp>
        <p:nvSpPr>
          <p:cNvPr id="93187" name="Content Placeholder 2"/>
          <p:cNvSpPr>
            <a:spLocks noGrp="1"/>
          </p:cNvSpPr>
          <p:nvPr>
            <p:ph idx="1"/>
          </p:nvPr>
        </p:nvSpPr>
        <p:spPr>
          <a:xfrm>
            <a:off x="461963" y="1204913"/>
            <a:ext cx="7499350" cy="4800600"/>
          </a:xfrm>
        </p:spPr>
        <p:txBody>
          <a:bodyPr/>
          <a:lstStyle/>
          <a:p>
            <a:pPr>
              <a:buFont typeface="Wingdings 2" pitchFamily="18" charset="2"/>
              <a:buNone/>
            </a:pPr>
            <a:r>
              <a:rPr lang="en-US" sz="1800" smtClean="0"/>
              <a:t>Adrian,  B. G, Neumann, A. Troussov and B. Popov.  (2008) In: Proceedings of the First International and KI-08  Workshop on Ontology-Based Information Extraction Systems, (DFKI, Kaiserslautern, Germany, 2008).</a:t>
            </a:r>
          </a:p>
          <a:p>
            <a:pPr>
              <a:buFontTx/>
              <a:buNone/>
            </a:pPr>
            <a:r>
              <a:rPr lang="pt-BR" sz="1800" smtClean="0"/>
              <a:t>ALVAREZ, A. C. Extração de Informação de Artigos Científicos: uma abordagem baseada em indução de regras de etiquetagem. 2007. Dissertação(Mestrado em Ciências da Computação e Matemática Computacional). Universidade de São Paulo, São Carlos.</a:t>
            </a:r>
            <a:endParaRPr lang="en-US" sz="1800" smtClean="0"/>
          </a:p>
          <a:p>
            <a:pPr>
              <a:buFontTx/>
              <a:buNone/>
            </a:pPr>
            <a:r>
              <a:rPr lang="en-US" sz="1800" smtClean="0"/>
              <a:t>Alani, H., Kim, S., Millard, D., Weal, M., Hall, W., Lewis, P. and Shadbolt, N. 2003. “Automatic Ontology-Based Knowledge Extraction from Web Documents</a:t>
            </a:r>
            <a:r>
              <a:rPr lang="en-US" sz="1800" i="1" smtClean="0"/>
              <a:t>.” IEEE Intelligent Systems</a:t>
            </a:r>
            <a:r>
              <a:rPr lang="en-US" sz="1800" smtClean="0"/>
              <a:t>, 18(1),14-21</a:t>
            </a:r>
          </a:p>
          <a:p>
            <a:pPr>
              <a:buFontTx/>
              <a:buNone/>
            </a:pPr>
            <a:r>
              <a:rPr lang="en-US" sz="1800" smtClean="0"/>
              <a:t>CUNNINGHAM, H. Information Extraction, Automatic. Departament of Computer Science. University of Sheffield. 2004.</a:t>
            </a:r>
          </a:p>
          <a:p>
            <a:pPr>
              <a:buFontTx/>
              <a:buNone/>
            </a:pPr>
            <a:r>
              <a:rPr lang="en-US" sz="1800" smtClean="0"/>
              <a:t>LIMA, R. </a:t>
            </a:r>
            <a:r>
              <a:rPr lang="en-US" sz="1800" i="1" smtClean="0"/>
              <a:t>Semantic Search Mechanisms</a:t>
            </a:r>
            <a:r>
              <a:rPr lang="en-US" sz="1800" smtClean="0"/>
              <a:t>. IAS Group. CIn-UFPE. </a:t>
            </a:r>
            <a:r>
              <a:rPr lang="en-US" sz="1800" u="sng" smtClean="0"/>
              <a:t>http://www.cin.ufpe.br/~in1099/071/</a:t>
            </a:r>
            <a:r>
              <a:rPr lang="en-US" sz="1800" smtClean="0"/>
              <a:t>. (07).</a:t>
            </a:r>
          </a:p>
          <a:p>
            <a:pPr>
              <a:buFontTx/>
              <a:buNone/>
            </a:pPr>
            <a:endParaRPr lang="en-US" sz="1800" smtClean="0"/>
          </a:p>
          <a:p>
            <a:pPr>
              <a:buFont typeface="Wingdings 2" pitchFamily="18" charset="2"/>
              <a:buNone/>
            </a:pPr>
            <a:endParaRPr lang="en-US" sz="1800" smtClean="0"/>
          </a:p>
          <a:p>
            <a:pPr>
              <a:buFont typeface="Wingdings 2" pitchFamily="18" charset="2"/>
              <a:buNone/>
            </a:pPr>
            <a:endParaRPr lang="pt-BR" sz="18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solidFill>
                  <a:schemeClr val="tx1"/>
                </a:solidFill>
              </a:rPr>
              <a:t>Referências</a:t>
            </a:r>
            <a:endParaRPr lang="pt-BR" smtClean="0">
              <a:solidFill>
                <a:schemeClr val="tx1"/>
              </a:solidFill>
            </a:endParaRPr>
          </a:p>
        </p:txBody>
      </p:sp>
      <p:sp>
        <p:nvSpPr>
          <p:cNvPr id="94211" name="Content Placeholder 2"/>
          <p:cNvSpPr>
            <a:spLocks noGrp="1"/>
          </p:cNvSpPr>
          <p:nvPr>
            <p:ph idx="1"/>
          </p:nvPr>
        </p:nvSpPr>
        <p:spPr/>
        <p:txBody>
          <a:bodyPr/>
          <a:lstStyle/>
          <a:p>
            <a:pPr>
              <a:buFont typeface="Wingdings 2" pitchFamily="18" charset="2"/>
              <a:buNone/>
            </a:pPr>
            <a:r>
              <a:rPr lang="en-US" sz="2000" smtClean="0"/>
              <a:t>Maedche, A., G Neuman and Staab S. Boostrapping an ontology-based inoformation extraction system. Inteligent Exploration of the web., pp. 345-359, 2003.</a:t>
            </a:r>
          </a:p>
          <a:p>
            <a:pPr>
              <a:buFontTx/>
              <a:buNone/>
            </a:pPr>
            <a:r>
              <a:rPr lang="en-US" sz="2000" smtClean="0"/>
              <a:t>MAYNARD, D. </a:t>
            </a:r>
            <a:r>
              <a:rPr lang="en-US" sz="2000" i="1" smtClean="0"/>
              <a:t>Text Mining and Semantic Web</a:t>
            </a:r>
            <a:r>
              <a:rPr lang="en-US" sz="2000" smtClean="0"/>
              <a:t>. NLP Group. Sheffield University. </a:t>
            </a:r>
            <a:r>
              <a:rPr lang="en-US" sz="2000" u="sng" smtClean="0"/>
              <a:t>http://nlp.shef.ac.uk</a:t>
            </a:r>
            <a:r>
              <a:rPr lang="en-US" sz="2000" smtClean="0"/>
              <a:t>. (05).</a:t>
            </a:r>
          </a:p>
          <a:p>
            <a:pPr>
              <a:buFont typeface="Wingdings 2" pitchFamily="18" charset="2"/>
              <a:buNone/>
            </a:pPr>
            <a:r>
              <a:rPr lang="en-US" sz="2000" smtClean="0"/>
              <a:t>Nédellec.  C. Ontologies and information extraction. In S. Staab and R. Studer, editors, Handbook on Ontologies in Information Systems. Springer Verlag, 2004.</a:t>
            </a:r>
          </a:p>
          <a:p>
            <a:pPr>
              <a:buFontTx/>
              <a:buNone/>
            </a:pPr>
            <a:r>
              <a:rPr lang="en-US" sz="2000" smtClean="0"/>
              <a:t>Wimalasuriya D. C and D. Dou. Ontology-based information extraction: An introduction and a surveyof current approaches. Journal of Information Science, 36(3):306–323, 2010</a:t>
            </a:r>
          </a:p>
          <a:p>
            <a:pPr eaLnBrk="1" hangingPunct="1">
              <a:lnSpc>
                <a:spcPct val="90000"/>
              </a:lnSpc>
              <a:buFontTx/>
              <a:buNone/>
            </a:pPr>
            <a:r>
              <a:rPr lang="pt-BR" sz="2000" smtClean="0"/>
              <a:t>ZAMBENEDETTI, C. Extração de Informação sobre Bases de Dados Textuais. 2002. Dissertação (Mestrado em Ciência da Computação) - Universidade Federal do Rio Grande do Sul, Porto Alegre. </a:t>
            </a:r>
          </a:p>
        </p:txBody>
      </p:sp>
      <p:sp>
        <p:nvSpPr>
          <p:cNvPr id="94212" name="Slide Number Placeholder 3"/>
          <p:cNvSpPr>
            <a:spLocks noGrp="1"/>
          </p:cNvSpPr>
          <p:nvPr>
            <p:ph type="sldNum" sz="quarter" idx="12"/>
          </p:nvPr>
        </p:nvSpPr>
        <p:spPr>
          <a:noFill/>
        </p:spPr>
        <p:txBody>
          <a:bodyPr/>
          <a:lstStyle/>
          <a:p>
            <a:fld id="{43A13515-D78D-4641-8EBE-579794243610}" type="slidenum">
              <a:rPr lang="pt-BR" smtClean="0"/>
              <a:pPr/>
              <a:t>68</a:t>
            </a:fld>
            <a:endParaRPr lang="pt-BR"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Referências</a:t>
            </a:r>
            <a:endParaRPr lang="pt-BR" smtClean="0"/>
          </a:p>
        </p:txBody>
      </p:sp>
      <p:sp>
        <p:nvSpPr>
          <p:cNvPr id="95235" name="Content Placeholder 2"/>
          <p:cNvSpPr>
            <a:spLocks noGrp="1"/>
          </p:cNvSpPr>
          <p:nvPr>
            <p:ph idx="1"/>
          </p:nvPr>
        </p:nvSpPr>
        <p:spPr/>
        <p:txBody>
          <a:bodyPr/>
          <a:lstStyle/>
          <a:p>
            <a:pPr>
              <a:buFontTx/>
              <a:buNone/>
            </a:pPr>
            <a:r>
              <a:rPr lang="en-US" sz="2000" smtClean="0"/>
              <a:t>KUSHMERICK, N. Gleaning the Web. University College Dublin. IEEE Inteligent Systems. (99).</a:t>
            </a:r>
          </a:p>
          <a:p>
            <a:pPr>
              <a:buFontTx/>
              <a:buNone/>
            </a:pPr>
            <a:r>
              <a:rPr lang="en-US" sz="2000" smtClean="0"/>
              <a:t> Automatically Constructing a Dictionary for Information Extraction Tasks. In Proceedings of the Eleventh National Conference on Artificial Intelligence. pp.811-816. (1993).</a:t>
            </a:r>
          </a:p>
          <a:p>
            <a:pPr>
              <a:buFontTx/>
              <a:buNone/>
            </a:pPr>
            <a:r>
              <a:rPr lang="en-US" sz="2000" smtClean="0"/>
              <a:t>RILOFF, E. Automatically Constructing a Dictionary for Information Extraction Tasks. In Proceedings of the Eleventh National Conference on Artificial Intelligence. pp.811-816. (1993).</a:t>
            </a:r>
          </a:p>
          <a:p>
            <a:pPr>
              <a:buFontTx/>
              <a:buNone/>
            </a:pPr>
            <a:r>
              <a:rPr lang="en-US" sz="2000" smtClean="0"/>
              <a:t>SIEFKES, C., &amp; SINIAKOV, P. An  overview and classification of adaptive approaches to information extraction. Journal on Data Semantics IV. Berlin, Germany: Springer. (2005).</a:t>
            </a:r>
          </a:p>
          <a:p>
            <a:pPr>
              <a:buFontTx/>
              <a:buNone/>
            </a:pPr>
            <a:r>
              <a:rPr lang="en-US" sz="2000" smtClean="0"/>
              <a:t>KUSHMERICK, N., WELD, D. &amp; DOORENBOS, R. Wrapper induction for information extraction. In Proceedings of the International Joint Conference on Artificial Intelligence (IJCAI’97). pp.729-737. (1997).</a:t>
            </a:r>
          </a:p>
        </p:txBody>
      </p:sp>
      <p:sp>
        <p:nvSpPr>
          <p:cNvPr id="95236" name="Slide Number Placeholder 3"/>
          <p:cNvSpPr>
            <a:spLocks noGrp="1"/>
          </p:cNvSpPr>
          <p:nvPr>
            <p:ph type="sldNum" sz="quarter" idx="12"/>
          </p:nvPr>
        </p:nvSpPr>
        <p:spPr>
          <a:noFill/>
        </p:spPr>
        <p:txBody>
          <a:bodyPr/>
          <a:lstStyle/>
          <a:p>
            <a:fld id="{E6BB2EB1-F488-4E27-A7EA-90D8B6B9B323}" type="slidenum">
              <a:rPr lang="pt-BR" smtClean="0"/>
              <a:pPr/>
              <a:t>69</a:t>
            </a:fld>
            <a:endParaRPr lang="pt-B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5750" y="0"/>
            <a:ext cx="7772400" cy="1143000"/>
          </a:xfrm>
        </p:spPr>
        <p:txBody>
          <a:bodyPr/>
          <a:lstStyle/>
          <a:p>
            <a:r>
              <a:rPr lang="pt-BR" sz="3600" dirty="0" smtClean="0"/>
              <a:t>EI – Exemplo 1</a:t>
            </a:r>
            <a:endParaRPr lang="pt-BR" sz="3600" dirty="0" smtClean="0"/>
          </a:p>
        </p:txBody>
      </p:sp>
      <p:pic>
        <p:nvPicPr>
          <p:cNvPr id="8195" name="Picture 2"/>
          <p:cNvPicPr>
            <a:picLocks noChangeAspect="1" noChangeArrowheads="1"/>
          </p:cNvPicPr>
          <p:nvPr/>
        </p:nvPicPr>
        <p:blipFill>
          <a:blip r:embed="rId3" cstate="print"/>
          <a:srcRect/>
          <a:stretch>
            <a:fillRect/>
          </a:stretch>
        </p:blipFill>
        <p:spPr bwMode="auto">
          <a:xfrm>
            <a:off x="2071688" y="1412776"/>
            <a:ext cx="511492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EI – Tipos de Sistemas</a:t>
            </a:r>
            <a:endParaRPr lang="pt-BR" dirty="0"/>
          </a:p>
        </p:txBody>
      </p:sp>
      <p:sp>
        <p:nvSpPr>
          <p:cNvPr id="3" name="Espaço Reservado para Conteúdo 2"/>
          <p:cNvSpPr>
            <a:spLocks noGrp="1"/>
          </p:cNvSpPr>
          <p:nvPr>
            <p:ph idx="1"/>
          </p:nvPr>
        </p:nvSpPr>
        <p:spPr/>
        <p:txBody>
          <a:bodyPr/>
          <a:lstStyle/>
          <a:p>
            <a:r>
              <a:rPr lang="pt-BR" sz="2800" dirty="0" err="1" smtClean="0"/>
              <a:t>Wrappers</a:t>
            </a:r>
            <a:endParaRPr lang="pt-BR" sz="2800" dirty="0" smtClean="0"/>
          </a:p>
          <a:p>
            <a:pPr lvl="1"/>
            <a:r>
              <a:rPr lang="pt-BR" sz="2400" dirty="0" smtClean="0"/>
              <a:t>Extração de dados a serem extraídos estão definidos em um formulário (</a:t>
            </a:r>
            <a:r>
              <a:rPr lang="pt-BR" sz="2400" dirty="0" err="1" smtClean="0"/>
              <a:t>template</a:t>
            </a:r>
            <a:r>
              <a:rPr lang="pt-BR" sz="2400" dirty="0" smtClean="0"/>
              <a:t>) </a:t>
            </a:r>
          </a:p>
          <a:p>
            <a:pPr lvl="2"/>
            <a:r>
              <a:rPr lang="pt-BR" sz="2000" dirty="0" smtClean="0"/>
              <a:t>Com campos de uma base de Dados</a:t>
            </a:r>
          </a:p>
          <a:p>
            <a:endParaRPr lang="pt-BR" dirty="0"/>
          </a:p>
        </p:txBody>
      </p:sp>
      <p:sp>
        <p:nvSpPr>
          <p:cNvPr id="4" name="Espaço Reservado para Número de Slide 3"/>
          <p:cNvSpPr>
            <a:spLocks noGrp="1"/>
          </p:cNvSpPr>
          <p:nvPr>
            <p:ph type="sldNum" sz="quarter" idx="12"/>
          </p:nvPr>
        </p:nvSpPr>
        <p:spPr/>
        <p:txBody>
          <a:bodyPr/>
          <a:lstStyle/>
          <a:p>
            <a:pPr>
              <a:defRPr/>
            </a:pPr>
            <a:fld id="{F4A69937-3841-4D38-98CD-7518A61A04BA}" type="slidenum">
              <a:rPr lang="pt-BR" smtClean="0"/>
              <a:pPr>
                <a:defRPr/>
              </a:pPr>
              <a:t>8</a:t>
            </a:fld>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Tipos de Textos em EI</a:t>
            </a:r>
            <a:endParaRPr lang="pt-BR" dirty="0"/>
          </a:p>
        </p:txBody>
      </p:sp>
      <p:sp>
        <p:nvSpPr>
          <p:cNvPr id="3" name="Espaço Reservado para Conteúdo 2"/>
          <p:cNvSpPr>
            <a:spLocks noGrp="1"/>
          </p:cNvSpPr>
          <p:nvPr>
            <p:ph idx="1"/>
          </p:nvPr>
        </p:nvSpPr>
        <p:spPr>
          <a:xfrm>
            <a:off x="467544" y="1412776"/>
            <a:ext cx="8229600" cy="4536504"/>
          </a:xfrm>
        </p:spPr>
        <p:txBody>
          <a:bodyPr/>
          <a:lstStyle/>
          <a:p>
            <a:r>
              <a:rPr lang="pt-BR" dirty="0" smtClean="0"/>
              <a:t>Estruturados</a:t>
            </a:r>
          </a:p>
          <a:p>
            <a:pPr lvl="1"/>
            <a:r>
              <a:rPr lang="pt-BR" dirty="0" smtClean="0"/>
              <a:t>Tabelas</a:t>
            </a:r>
          </a:p>
          <a:p>
            <a:r>
              <a:rPr lang="en-US" dirty="0" smtClean="0"/>
              <a:t>Semi </a:t>
            </a:r>
            <a:r>
              <a:rPr lang="en-US" dirty="0" err="1" smtClean="0"/>
              <a:t>estruturados</a:t>
            </a:r>
            <a:endParaRPr lang="en-US" dirty="0" smtClean="0"/>
          </a:p>
          <a:p>
            <a:pPr lvl="1"/>
            <a:r>
              <a:rPr lang="en-US" dirty="0" err="1" smtClean="0"/>
              <a:t>Textos</a:t>
            </a:r>
            <a:r>
              <a:rPr lang="en-US" dirty="0" smtClean="0"/>
              <a:t> </a:t>
            </a:r>
            <a:r>
              <a:rPr lang="en-US" dirty="0" err="1" smtClean="0"/>
              <a:t>não</a:t>
            </a:r>
            <a:r>
              <a:rPr lang="en-US" dirty="0" smtClean="0"/>
              <a:t> </a:t>
            </a:r>
            <a:r>
              <a:rPr lang="en-US" dirty="0" err="1" smtClean="0"/>
              <a:t>gramaticais</a:t>
            </a:r>
            <a:r>
              <a:rPr lang="en-US" dirty="0" smtClean="0"/>
              <a:t> e </a:t>
            </a:r>
            <a:r>
              <a:rPr lang="en-US" dirty="0" err="1" smtClean="0"/>
              <a:t>uso</a:t>
            </a:r>
            <a:r>
              <a:rPr lang="en-US" dirty="0" smtClean="0"/>
              <a:t> de </a:t>
            </a:r>
            <a:r>
              <a:rPr lang="en-US" dirty="0" err="1" smtClean="0"/>
              <a:t>formatação</a:t>
            </a:r>
            <a:endParaRPr lang="en-US" dirty="0" smtClean="0"/>
          </a:p>
          <a:p>
            <a:pPr lvl="1"/>
            <a:r>
              <a:rPr lang="en-US" dirty="0" err="1" smtClean="0"/>
              <a:t>Textos</a:t>
            </a:r>
            <a:r>
              <a:rPr lang="en-US" dirty="0" smtClean="0"/>
              <a:t> </a:t>
            </a:r>
            <a:r>
              <a:rPr lang="en-US" dirty="0" err="1" smtClean="0"/>
              <a:t>gramaticais</a:t>
            </a:r>
            <a:r>
              <a:rPr lang="en-US" dirty="0" smtClean="0"/>
              <a:t> com </a:t>
            </a:r>
            <a:r>
              <a:rPr lang="en-US" dirty="0" err="1" smtClean="0"/>
              <a:t>formatação</a:t>
            </a:r>
            <a:r>
              <a:rPr lang="en-US" dirty="0" smtClean="0"/>
              <a:t> </a:t>
            </a:r>
            <a:r>
              <a:rPr lang="en-US" dirty="0" err="1" smtClean="0"/>
              <a:t>parcial</a:t>
            </a:r>
            <a:r>
              <a:rPr lang="en-US" dirty="0" smtClean="0"/>
              <a:t> e links</a:t>
            </a:r>
          </a:p>
          <a:p>
            <a:r>
              <a:rPr lang="en-US" dirty="0" err="1" smtClean="0"/>
              <a:t>Não</a:t>
            </a:r>
            <a:r>
              <a:rPr lang="en-US" dirty="0" smtClean="0"/>
              <a:t> </a:t>
            </a:r>
            <a:r>
              <a:rPr lang="en-US" dirty="0" err="1" smtClean="0"/>
              <a:t>estruturados</a:t>
            </a:r>
            <a:r>
              <a:rPr lang="en-US" dirty="0" smtClean="0"/>
              <a:t> = </a:t>
            </a:r>
            <a:r>
              <a:rPr lang="en-US" dirty="0" err="1" smtClean="0"/>
              <a:t>Livres</a:t>
            </a:r>
            <a:endParaRPr lang="en-US" dirty="0" smtClean="0"/>
          </a:p>
          <a:p>
            <a:pPr lvl="1"/>
            <a:r>
              <a:rPr lang="en-US" dirty="0" err="1" smtClean="0"/>
              <a:t>Parágrafos</a:t>
            </a:r>
            <a:r>
              <a:rPr lang="en-US" dirty="0" smtClean="0"/>
              <a:t> </a:t>
            </a:r>
            <a:r>
              <a:rPr lang="en-US" dirty="0" err="1" smtClean="0"/>
              <a:t>sem</a:t>
            </a:r>
            <a:r>
              <a:rPr lang="en-US" dirty="0" smtClean="0"/>
              <a:t> </a:t>
            </a:r>
            <a:r>
              <a:rPr lang="en-US" dirty="0" err="1" smtClean="0"/>
              <a:t>nenhuma</a:t>
            </a:r>
            <a:r>
              <a:rPr lang="en-US" dirty="0" smtClean="0"/>
              <a:t> </a:t>
            </a:r>
            <a:r>
              <a:rPr lang="en-US" dirty="0" err="1" smtClean="0"/>
              <a:t>formatação</a:t>
            </a:r>
            <a:endParaRPr lang="en-US" dirty="0" smtClean="0"/>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9</a:t>
            </a:fld>
            <a:endParaRPr lang="pt-BR"/>
          </a:p>
        </p:txBody>
      </p:sp>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5008</TotalTime>
  <Words>3986</Words>
  <Application>Microsoft Office PowerPoint</Application>
  <PresentationFormat>Apresentação na tela (4:3)</PresentationFormat>
  <Paragraphs>575</Paragraphs>
  <Slides>69</Slides>
  <Notes>30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69</vt:i4>
      </vt:variant>
    </vt:vector>
  </HeadingPairs>
  <TitlesOfParts>
    <vt:vector size="78" baseType="lpstr">
      <vt:lpstr>Arial</vt:lpstr>
      <vt:lpstr>Calibri</vt:lpstr>
      <vt:lpstr>Wingdings 2</vt:lpstr>
      <vt:lpstr>Courier New</vt:lpstr>
      <vt:lpstr>Wingdings</vt:lpstr>
      <vt:lpstr>Verdana</vt:lpstr>
      <vt:lpstr>Times New Roman</vt:lpstr>
      <vt:lpstr>Arial Unicode MS</vt:lpstr>
      <vt:lpstr>Design padrão</vt:lpstr>
      <vt:lpstr>Slide 1</vt:lpstr>
      <vt:lpstr>Roteiro</vt:lpstr>
      <vt:lpstr>Motivação</vt:lpstr>
      <vt:lpstr>Extração de Informação</vt:lpstr>
      <vt:lpstr>Extração x Recuperação</vt:lpstr>
      <vt:lpstr>Extração x Recuperação</vt:lpstr>
      <vt:lpstr>EI – Exemplo 1</vt:lpstr>
      <vt:lpstr>EI – Tipos de Sistemas</vt:lpstr>
      <vt:lpstr>Tipos de Textos em EI</vt:lpstr>
      <vt:lpstr>Tipos de Textos em EI</vt:lpstr>
      <vt:lpstr>Tipos de Textos em EI</vt:lpstr>
      <vt:lpstr>Técnicas de EI</vt:lpstr>
      <vt:lpstr>Técnicas de EI</vt:lpstr>
      <vt:lpstr>Extração de Informação</vt:lpstr>
      <vt:lpstr>Slide 15</vt:lpstr>
      <vt:lpstr>Slide 16</vt:lpstr>
      <vt:lpstr>Slide 17</vt:lpstr>
      <vt:lpstr>Slide 18</vt:lpstr>
      <vt:lpstr>Extração de Informação</vt:lpstr>
      <vt:lpstr>Slide 20</vt:lpstr>
      <vt:lpstr>O que extrair: Single/Multiple slots</vt:lpstr>
      <vt:lpstr>Tarefa Específica em EI  - NER</vt:lpstr>
      <vt:lpstr>Reconhecimento de Nomes de Entidades: Exemplo</vt:lpstr>
      <vt:lpstr>Arquitetura Típica de um  Sistema EI</vt:lpstr>
      <vt:lpstr>GATE - (Generalised Architecture for Text Engineering)</vt:lpstr>
      <vt:lpstr>GATE – Interface Gráfica</vt:lpstr>
      <vt:lpstr>GATE – Criação do Corpus</vt:lpstr>
      <vt:lpstr>GATE - Annie</vt:lpstr>
      <vt:lpstr>GATE – Processamento de Textos</vt:lpstr>
      <vt:lpstr>GATE – Processamento de Textos</vt:lpstr>
      <vt:lpstr>GATE – Processamento de Textos</vt:lpstr>
      <vt:lpstr>GATE – Resultados</vt:lpstr>
      <vt:lpstr>Slide 33</vt:lpstr>
      <vt:lpstr>Abordagens em EI</vt:lpstr>
      <vt:lpstr>Método baseado em dicionário</vt:lpstr>
      <vt:lpstr>AutoSlog</vt:lpstr>
      <vt:lpstr>AutoSlog</vt:lpstr>
      <vt:lpstr>Wrapper</vt:lpstr>
      <vt:lpstr>Wrapper</vt:lpstr>
      <vt:lpstr>Slide 40</vt:lpstr>
      <vt:lpstr>Construção manual de Wrappers</vt:lpstr>
      <vt:lpstr>Construção Automática de Wrappers</vt:lpstr>
      <vt:lpstr>Wrapper </vt:lpstr>
      <vt:lpstr>Boosted Wrapper Induction (BWI) </vt:lpstr>
      <vt:lpstr>Boosted Wrapper Induction (BWI) </vt:lpstr>
      <vt:lpstr>(LP)²</vt:lpstr>
      <vt:lpstr>(LP)²</vt:lpstr>
      <vt:lpstr>(LP)²</vt:lpstr>
      <vt:lpstr>Métodos estatísticos</vt:lpstr>
      <vt:lpstr>Support Vector Machines</vt:lpstr>
      <vt:lpstr>Support Vector Machines</vt:lpstr>
      <vt:lpstr>Hidden Markov Model</vt:lpstr>
      <vt:lpstr>Hidden Markov Model</vt:lpstr>
      <vt:lpstr>Hidden Markov Model</vt:lpstr>
      <vt:lpstr>Evaluating Machine Learning for IE:Pascal  Challenge</vt:lpstr>
      <vt:lpstr>Evaluating Machine Learning for IE:Pascal  Challenge</vt:lpstr>
      <vt:lpstr>Aplicações</vt:lpstr>
      <vt:lpstr>Aplicações</vt:lpstr>
      <vt:lpstr>Aplicações</vt:lpstr>
      <vt:lpstr>Aplicações</vt:lpstr>
      <vt:lpstr>Aplicações</vt:lpstr>
      <vt:lpstr>Aplicações</vt:lpstr>
      <vt:lpstr>Aplicações</vt:lpstr>
      <vt:lpstr>Aplicações</vt:lpstr>
      <vt:lpstr>Aplicações</vt:lpstr>
      <vt:lpstr>Extração de Informação – Resumo</vt:lpstr>
      <vt:lpstr>Referências</vt:lpstr>
      <vt:lpstr>Referências</vt:lpstr>
      <vt:lpstr>Referências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fab</cp:lastModifiedBy>
  <cp:revision>498</cp:revision>
  <dcterms:created xsi:type="dcterms:W3CDTF">2006-08-18T12:55:46Z</dcterms:created>
  <dcterms:modified xsi:type="dcterms:W3CDTF">2017-04-24T19:53:31Z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