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6"/>
  </p:notesMasterIdLst>
  <p:sldIdLst>
    <p:sldId id="260" r:id="rId2"/>
    <p:sldId id="261" r:id="rId3"/>
    <p:sldId id="331" r:id="rId4"/>
    <p:sldId id="332" r:id="rId5"/>
    <p:sldId id="341" r:id="rId6"/>
    <p:sldId id="262" r:id="rId7"/>
    <p:sldId id="333" r:id="rId8"/>
    <p:sldId id="334" r:id="rId9"/>
    <p:sldId id="335" r:id="rId10"/>
    <p:sldId id="272" r:id="rId11"/>
    <p:sldId id="273" r:id="rId12"/>
    <p:sldId id="342" r:id="rId13"/>
    <p:sldId id="343" r:id="rId14"/>
    <p:sldId id="344" r:id="rId15"/>
    <p:sldId id="340" r:id="rId16"/>
    <p:sldId id="259" r:id="rId17"/>
    <p:sldId id="336" r:id="rId18"/>
    <p:sldId id="337" r:id="rId19"/>
    <p:sldId id="338" r:id="rId20"/>
    <p:sldId id="393" r:id="rId21"/>
    <p:sldId id="339" r:id="rId22"/>
    <p:sldId id="349" r:id="rId23"/>
    <p:sldId id="351" r:id="rId24"/>
    <p:sldId id="352" r:id="rId25"/>
    <p:sldId id="353" r:id="rId26"/>
    <p:sldId id="401" r:id="rId27"/>
    <p:sldId id="402" r:id="rId28"/>
    <p:sldId id="403" r:id="rId29"/>
    <p:sldId id="404" r:id="rId30"/>
    <p:sldId id="354" r:id="rId31"/>
    <p:sldId id="355" r:id="rId32"/>
    <p:sldId id="357" r:id="rId33"/>
    <p:sldId id="314" r:id="rId34"/>
    <p:sldId id="315" r:id="rId35"/>
    <p:sldId id="316" r:id="rId36"/>
    <p:sldId id="317" r:id="rId37"/>
    <p:sldId id="318" r:id="rId38"/>
    <p:sldId id="320" r:id="rId39"/>
    <p:sldId id="321" r:id="rId40"/>
    <p:sldId id="358" r:id="rId41"/>
    <p:sldId id="322" r:id="rId42"/>
    <p:sldId id="359" r:id="rId43"/>
    <p:sldId id="350" r:id="rId44"/>
    <p:sldId id="363" r:id="rId45"/>
    <p:sldId id="406" r:id="rId46"/>
    <p:sldId id="407" r:id="rId47"/>
    <p:sldId id="394" r:id="rId48"/>
    <p:sldId id="361" r:id="rId49"/>
    <p:sldId id="362" r:id="rId50"/>
    <p:sldId id="395" r:id="rId51"/>
    <p:sldId id="405" r:id="rId52"/>
    <p:sldId id="396" r:id="rId53"/>
    <p:sldId id="397" r:id="rId54"/>
    <p:sldId id="398" r:id="rId55"/>
    <p:sldId id="392" r:id="rId56"/>
    <p:sldId id="388" r:id="rId57"/>
    <p:sldId id="389" r:id="rId58"/>
    <p:sldId id="390" r:id="rId59"/>
    <p:sldId id="391" r:id="rId60"/>
    <p:sldId id="399" r:id="rId61"/>
    <p:sldId id="365" r:id="rId62"/>
    <p:sldId id="366" r:id="rId63"/>
    <p:sldId id="367" r:id="rId64"/>
    <p:sldId id="368" r:id="rId65"/>
    <p:sldId id="369" r:id="rId66"/>
    <p:sldId id="370" r:id="rId67"/>
    <p:sldId id="371" r:id="rId68"/>
    <p:sldId id="372" r:id="rId69"/>
    <p:sldId id="400" r:id="rId70"/>
    <p:sldId id="373" r:id="rId71"/>
    <p:sldId id="374" r:id="rId72"/>
    <p:sldId id="375" r:id="rId73"/>
    <p:sldId id="376" r:id="rId74"/>
    <p:sldId id="377" r:id="rId75"/>
    <p:sldId id="378" r:id="rId76"/>
    <p:sldId id="379" r:id="rId77"/>
    <p:sldId id="380" r:id="rId78"/>
    <p:sldId id="381" r:id="rId79"/>
    <p:sldId id="302" r:id="rId80"/>
    <p:sldId id="295" r:id="rId81"/>
    <p:sldId id="382" r:id="rId82"/>
    <p:sldId id="383" r:id="rId83"/>
    <p:sldId id="384" r:id="rId84"/>
    <p:sldId id="303" r:id="rId8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68" autoAdjust="0"/>
  </p:normalViewPr>
  <p:slideViewPr>
    <p:cSldViewPr>
      <p:cViewPr>
        <p:scale>
          <a:sx n="70" d="100"/>
          <a:sy n="70" d="100"/>
        </p:scale>
        <p:origin x="-1572"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A75F023D-E5F1-4C89-85D8-1EE2BA0C687B}" type="datetimeFigureOut">
              <a:rPr lang="en-US"/>
              <a:pPr/>
              <a:t>4/25/2017</a:t>
            </a:fld>
            <a:endParaRPr lang="en-US"/>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534D172-406A-4498-A76D-2D6FE938EBD0}"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pt-BR"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F6B93-816A-4CCB-AF2C-C9665D7CDC6C}" type="slidenum">
              <a:rPr lang="pt-BR" smtClean="0"/>
              <a:pPr/>
              <a:t>3</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Um </a:t>
            </a:r>
            <a:r>
              <a:rPr lang="en-US" dirty="0" err="1"/>
              <a:t>estado</a:t>
            </a:r>
            <a:r>
              <a:rPr lang="en-US" dirty="0"/>
              <a:t> </a:t>
            </a:r>
            <a:r>
              <a:rPr lang="en-US" dirty="0" err="1"/>
              <a:t>oculto</a:t>
            </a:r>
            <a:r>
              <a:rPr lang="en-US" dirty="0"/>
              <a:t> é </a:t>
            </a:r>
            <a:r>
              <a:rPr lang="en-US" dirty="0" err="1"/>
              <a:t>criado</a:t>
            </a:r>
            <a:r>
              <a:rPr lang="en-US" dirty="0"/>
              <a:t> </a:t>
            </a:r>
            <a:r>
              <a:rPr lang="en-US" dirty="0" err="1"/>
              <a:t>para</a:t>
            </a:r>
            <a:r>
              <a:rPr lang="en-US" dirty="0"/>
              <a:t> </a:t>
            </a:r>
            <a:r>
              <a:rPr lang="en-US" dirty="0" err="1"/>
              <a:t>cada</a:t>
            </a:r>
            <a:r>
              <a:rPr lang="en-US" dirty="0"/>
              <a:t> campo de </a:t>
            </a:r>
            <a:r>
              <a:rPr lang="en-US" dirty="0" err="1"/>
              <a:t>saída</a:t>
            </a:r>
            <a:r>
              <a:rPr lang="en-US" dirty="0"/>
              <a:t>, e </a:t>
            </a:r>
            <a:r>
              <a:rPr lang="en-US" dirty="0" err="1"/>
              <a:t>os</a:t>
            </a:r>
            <a:r>
              <a:rPr lang="en-US" dirty="0"/>
              <a:t> </a:t>
            </a:r>
            <a:r>
              <a:rPr lang="en-US" dirty="0" err="1"/>
              <a:t>símbolos</a:t>
            </a:r>
            <a:r>
              <a:rPr lang="en-US" dirty="0"/>
              <a:t> </a:t>
            </a:r>
            <a:r>
              <a:rPr lang="en-US" dirty="0" err="1"/>
              <a:t>emitidos</a:t>
            </a:r>
            <a:r>
              <a:rPr lang="en-US" dirty="0"/>
              <a:t> </a:t>
            </a:r>
            <a:r>
              <a:rPr lang="en-US" dirty="0" err="1"/>
              <a:t>pelos</a:t>
            </a:r>
            <a:r>
              <a:rPr lang="en-US" dirty="0"/>
              <a:t> </a:t>
            </a:r>
            <a:r>
              <a:rPr lang="en-US" dirty="0" err="1"/>
              <a:t>estados</a:t>
            </a:r>
            <a:r>
              <a:rPr lang="en-US" dirty="0"/>
              <a:t> </a:t>
            </a:r>
            <a:r>
              <a:rPr lang="en-US" dirty="0" err="1"/>
              <a:t>ocultos</a:t>
            </a:r>
            <a:r>
              <a:rPr lang="en-US" dirty="0"/>
              <a:t> </a:t>
            </a:r>
            <a:r>
              <a:rPr lang="en-US" dirty="0" err="1"/>
              <a:t>são</a:t>
            </a:r>
            <a:r>
              <a:rPr lang="en-US" dirty="0"/>
              <a:t> </a:t>
            </a:r>
            <a:r>
              <a:rPr lang="en-US" dirty="0" err="1"/>
              <a:t>definidos</a:t>
            </a:r>
            <a:r>
              <a:rPr lang="en-US" dirty="0"/>
              <a:t> </a:t>
            </a:r>
            <a:r>
              <a:rPr lang="en-US" dirty="0" err="1"/>
              <a:t>como</a:t>
            </a:r>
            <a:r>
              <a:rPr lang="en-US" dirty="0"/>
              <a:t> </a:t>
            </a:r>
            <a:r>
              <a:rPr lang="en-US" dirty="0" err="1"/>
              <a:t>os</a:t>
            </a:r>
            <a:r>
              <a:rPr lang="en-US" dirty="0"/>
              <a:t> </a:t>
            </a:r>
            <a:r>
              <a:rPr lang="en-US" i="1" dirty="0"/>
              <a:t>tokens </a:t>
            </a:r>
            <a:r>
              <a:rPr lang="en-US" dirty="0"/>
              <a:t>do </a:t>
            </a:r>
            <a:r>
              <a:rPr lang="en-US" dirty="0" err="1"/>
              <a:t>documento</a:t>
            </a:r>
            <a:r>
              <a:rPr lang="en-US" dirty="0"/>
              <a:t> (i.e., </a:t>
            </a:r>
            <a:r>
              <a:rPr lang="en-US" dirty="0" err="1"/>
              <a:t>palavras</a:t>
            </a:r>
            <a:r>
              <a:rPr lang="en-US" dirty="0"/>
              <a:t>, </a:t>
            </a:r>
            <a:r>
              <a:rPr lang="en-US" dirty="0" err="1"/>
              <a:t>números</a:t>
            </a:r>
            <a:r>
              <a:rPr lang="en-US" dirty="0"/>
              <a:t>, </a:t>
            </a:r>
            <a:r>
              <a:rPr lang="en-US" dirty="0" err="1"/>
              <a:t>pontuação</a:t>
            </a:r>
            <a:r>
              <a:rPr lang="en-US" dirty="0"/>
              <a:t>, etc)</a:t>
            </a:r>
          </a:p>
          <a:p>
            <a:r>
              <a:rPr lang="en-US" dirty="0" err="1"/>
              <a:t>Determinar</a:t>
            </a:r>
            <a:r>
              <a:rPr lang="en-US" dirty="0"/>
              <a:t> </a:t>
            </a:r>
            <a:r>
              <a:rPr lang="en-US" dirty="0" err="1"/>
              <a:t>os</a:t>
            </a:r>
            <a:r>
              <a:rPr lang="en-US" dirty="0"/>
              <a:t> </a:t>
            </a:r>
            <a:r>
              <a:rPr lang="en-US" dirty="0" err="1"/>
              <a:t>estados</a:t>
            </a:r>
            <a:r>
              <a:rPr lang="en-US" dirty="0"/>
              <a:t> </a:t>
            </a:r>
            <a:r>
              <a:rPr lang="en-US" dirty="0" err="1"/>
              <a:t>ocultos</a:t>
            </a:r>
            <a:r>
              <a:rPr lang="en-US" dirty="0"/>
              <a:t> </a:t>
            </a:r>
            <a:r>
              <a:rPr lang="en-US" dirty="0" err="1"/>
              <a:t>associados</a:t>
            </a:r>
            <a:r>
              <a:rPr lang="en-US" dirty="0"/>
              <a:t> a </a:t>
            </a:r>
            <a:r>
              <a:rPr lang="en-US" dirty="0" err="1"/>
              <a:t>cada</a:t>
            </a:r>
            <a:r>
              <a:rPr lang="en-US" dirty="0"/>
              <a:t> um </a:t>
            </a:r>
            <a:r>
              <a:rPr lang="en-US" dirty="0" err="1"/>
              <a:t>desses</a:t>
            </a:r>
            <a:r>
              <a:rPr lang="en-US" dirty="0"/>
              <a:t> </a:t>
            </a:r>
            <a:r>
              <a:rPr lang="en-US" dirty="0" err="1"/>
              <a:t>símbolos</a:t>
            </a:r>
            <a:r>
              <a:rPr lang="en-US" dirty="0"/>
              <a:t>, </a:t>
            </a:r>
            <a:r>
              <a:rPr lang="en-US" dirty="0" err="1"/>
              <a:t>ou</a:t>
            </a:r>
            <a:r>
              <a:rPr lang="en-US" dirty="0"/>
              <a:t> </a:t>
            </a:r>
            <a:r>
              <a:rPr lang="en-US" dirty="0" err="1"/>
              <a:t>seja</a:t>
            </a:r>
            <a:r>
              <a:rPr lang="en-US" dirty="0"/>
              <a:t>, </a:t>
            </a:r>
            <a:r>
              <a:rPr lang="en-US" dirty="0" err="1"/>
              <a:t>que</a:t>
            </a:r>
            <a:r>
              <a:rPr lang="en-US" dirty="0"/>
              <a:t> campo de </a:t>
            </a:r>
            <a:r>
              <a:rPr lang="en-US" dirty="0" err="1"/>
              <a:t>saída</a:t>
            </a:r>
            <a:r>
              <a:rPr lang="en-US" dirty="0"/>
              <a:t> </a:t>
            </a:r>
            <a:r>
              <a:rPr lang="en-US" dirty="0" err="1"/>
              <a:t>cada</a:t>
            </a:r>
            <a:r>
              <a:rPr lang="en-US" dirty="0"/>
              <a:t> </a:t>
            </a:r>
            <a:r>
              <a:rPr lang="en-US" i="1" dirty="0"/>
              <a:t>token </a:t>
            </a:r>
            <a:r>
              <a:rPr lang="en-US" dirty="0" err="1"/>
              <a:t>deverá</a:t>
            </a:r>
            <a:r>
              <a:rPr lang="en-US" dirty="0"/>
              <a:t> </a:t>
            </a:r>
            <a:r>
              <a:rPr lang="en-US" dirty="0" err="1"/>
              <a:t>preencher</a:t>
            </a:r>
            <a:r>
              <a:rPr lang="en-US" dirty="0"/>
              <a:t>.</a:t>
            </a:r>
          </a:p>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dirty="0"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28267-30E9-4980-A016-3224593FD960}" type="slidenum">
              <a:rPr lang="pt-BR" smtClean="0"/>
              <a:pPr/>
              <a:t>44</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D97D0-33F1-46FC-A1AB-BBC9541244A0}" type="slidenum">
              <a:rPr lang="pt-BR" smtClean="0"/>
              <a:pPr/>
              <a:t>45</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46</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A60F0-F5C6-4C0F-8442-332B0FD82CE8}" type="slidenum">
              <a:rPr lang="pt-BR" smtClean="0"/>
              <a:pPr/>
              <a:t>48</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F2C27-487E-4590-A548-414A5E7BF8EA}" type="slidenum">
              <a:rPr lang="pt-BR" smtClean="0"/>
              <a:pPr/>
              <a:t>49</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55</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54EAF2C7-FD19-415D-BBD0-19500A3CE3A2}" type="datetime1">
              <a:rPr lang="en-US" smtClean="0"/>
              <a:pPr/>
              <a:t>4/25/2017</a:t>
            </a:fld>
            <a:endParaRPr lang="en-US" smtClean="0"/>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31FAE8-1E0F-4A7E-B83D-37554B485832}" type="slidenum">
              <a:rPr lang="en-US" smtClean="0"/>
              <a:pPr/>
              <a:t>56</a:t>
            </a:fld>
            <a:endParaRPr lang="en-US" smtClean="0"/>
          </a:p>
        </p:txBody>
      </p:sp>
      <p:sp>
        <p:nvSpPr>
          <p:cNvPr id="10650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650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16457-518A-41BC-9A64-BFF2C1197EEE}" type="slidenum">
              <a:rPr lang="pt-BR" smtClean="0"/>
              <a:pPr/>
              <a:t>61</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F21D0-D391-4A1E-954D-A1D20661B0A4}" type="slidenum">
              <a:rPr lang="pt-BR" smtClean="0"/>
              <a:pPr/>
              <a:t>4</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O GATE permite a adição do sistema ANNIE [Maynard </a:t>
            </a:r>
            <a:r>
              <a:rPr lang="pt-BR" i="1" smtClean="0"/>
              <a:t>et al.</a:t>
            </a:r>
            <a:r>
              <a:rPr lang="pt-BR" smtClean="0"/>
              <a:t>, 09] que é um sistema voltado para extração de informação totalmente modularizado e que contém um conjunto de módulos CREOLE (</a:t>
            </a:r>
            <a:r>
              <a:rPr lang="pt-BR" i="1" smtClean="0"/>
              <a:t>Collection of Reusable Objects for Language Engineering</a:t>
            </a:r>
            <a:r>
              <a:rPr lang="pt-BR" smtClean="0"/>
              <a:t>)para fazer extração de informação. Encadeando as entradas e saídas, implementando os arquivos de configuração para cada um dos módulos rapidamente tem-se uma aplicação com função de extração.</a:t>
            </a:r>
          </a:p>
          <a:p>
            <a:endParaRPr lang="pt-BR"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CD2A6-CDBB-49FB-ADBF-CC9795AA0F5A}" type="slidenum">
              <a:rPr lang="pt-BR" smtClean="0"/>
              <a:pPr/>
              <a:t>64</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Uma vez que todos os elementos de Language Resources e Processing Resources já estejam devidamente carregados e configurados, a aplicação GATE estará pronta para efetuar o processamento dos textos contidos no corpus criado. Para executá-la, basta acessar a opção Application com um duplo clique do mouse, isto fará com que o campo à direita da tela se torne uma janela para a configuração da aplicação. Nesta área pode-se, facilmente, escolher qual corpus deverá ser processado e quais módulos participarão deste evento.</a:t>
            </a:r>
          </a:p>
          <a:p>
            <a:endParaRPr lang="pt-B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040EBA-DCFB-4F34-9521-FA159789256B}" type="slidenum">
              <a:rPr lang="pt-BR" smtClean="0"/>
              <a:pPr/>
              <a:t>65</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3C842-FF23-4F54-8996-5F34271A3329}" type="slidenum">
              <a:rPr lang="pt-BR" smtClean="0"/>
              <a:pPr/>
              <a:t>66</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B599D9-CDDD-4C93-88C2-412EAF6C928B}" type="slidenum">
              <a:rPr lang="pt-BR" smtClean="0"/>
              <a:pPr/>
              <a:t>67</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3A08CA75-0B77-48B6-ADD3-892E55851353}"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73</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1859" name="Rectangle 1"/>
          <p:cNvSpPr>
            <a:spLocks noGrp="1" noRot="1" noChangeAspect="1" noChangeArrowheads="1" noTextEdit="1"/>
          </p:cNvSpPr>
          <p:nvPr>
            <p:ph type="sldImg"/>
          </p:nvPr>
        </p:nvSpPr>
        <p:spPr bwMode="auto">
          <a:xfrm>
            <a:off x="956930" y="694984"/>
            <a:ext cx="4944140" cy="3429532"/>
          </a:xfrm>
          <a:solidFill>
            <a:srgbClr val="FFFFFF"/>
          </a:solidFill>
          <a:ln>
            <a:solidFill>
              <a:srgbClr val="000000"/>
            </a:solidFill>
            <a:miter lim="800000"/>
            <a:headEnd/>
            <a:tailEnd/>
          </a:ln>
        </p:spPr>
      </p:sp>
      <p:sp>
        <p:nvSpPr>
          <p:cNvPr id="121860"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5D0E57CC-96B9-416E-A85A-BBEB15FDC4AB}"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74</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2883" name="Rectangle 1"/>
          <p:cNvSpPr>
            <a:spLocks noGrp="1" noRot="1" noChangeAspect="1" noChangeArrowheads="1" noTextEdit="1"/>
          </p:cNvSpPr>
          <p:nvPr>
            <p:ph type="sldImg"/>
          </p:nvPr>
        </p:nvSpPr>
        <p:spPr bwMode="auto">
          <a:xfrm>
            <a:off x="956930" y="694984"/>
            <a:ext cx="4944140" cy="3429532"/>
          </a:xfrm>
          <a:solidFill>
            <a:srgbClr val="FFFFFF"/>
          </a:solidFill>
          <a:ln>
            <a:solidFill>
              <a:srgbClr val="000000"/>
            </a:solidFill>
            <a:miter lim="800000"/>
            <a:headEnd/>
            <a:tailEnd/>
          </a:ln>
        </p:spPr>
      </p:sp>
      <p:sp>
        <p:nvSpPr>
          <p:cNvPr id="122884"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3CEA6D0E-7189-4699-8413-E517D0138682}"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75</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3907" name="Rectangle 1"/>
          <p:cNvSpPr>
            <a:spLocks noGrp="1" noRot="1" noChangeAspect="1" noChangeArrowheads="1" noTextEdit="1"/>
          </p:cNvSpPr>
          <p:nvPr>
            <p:ph type="sldImg"/>
          </p:nvPr>
        </p:nvSpPr>
        <p:spPr bwMode="auto">
          <a:xfrm>
            <a:off x="956930" y="694984"/>
            <a:ext cx="4944140" cy="3429532"/>
          </a:xfrm>
          <a:solidFill>
            <a:srgbClr val="FFFFFF"/>
          </a:solidFill>
          <a:ln>
            <a:solidFill>
              <a:srgbClr val="000000"/>
            </a:solidFill>
            <a:miter lim="800000"/>
            <a:headEnd/>
            <a:tailEnd/>
          </a:ln>
        </p:spPr>
      </p:sp>
      <p:sp>
        <p:nvSpPr>
          <p:cNvPr id="123908"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B134CB99-263E-415B-8604-ABD35A3D8BF8}"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76</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4931" name="Text Box 1"/>
          <p:cNvSpPr txBox="1">
            <a:spLocks noChangeArrowheads="1"/>
          </p:cNvSpPr>
          <p:nvPr/>
        </p:nvSpPr>
        <p:spPr bwMode="auto">
          <a:xfrm>
            <a:off x="1142490" y="686474"/>
            <a:ext cx="4574555" cy="3428114"/>
          </a:xfrm>
          <a:prstGeom prst="rect">
            <a:avLst/>
          </a:prstGeom>
          <a:solidFill>
            <a:srgbClr val="FFFFFF"/>
          </a:solidFill>
          <a:ln w="9525">
            <a:solidFill>
              <a:srgbClr val="000000"/>
            </a:solidFill>
            <a:miter lim="800000"/>
            <a:headEnd/>
            <a:tailEnd/>
          </a:ln>
        </p:spPr>
        <p:txBody>
          <a:bodyPr wrap="none" lIns="80157" tIns="40079" rIns="80157" bIns="40079" anchor="ctr"/>
          <a:lstStyle/>
          <a:p>
            <a:pPr defTabSz="392733" hangingPunct="0">
              <a:lnSpc>
                <a:spcPct val="93000"/>
              </a:lnSpc>
              <a:buClr>
                <a:srgbClr val="000000"/>
              </a:buClr>
              <a:buSzPct val="45000"/>
            </a:pPr>
            <a:endParaRPr lang="en-US" sz="1600" dirty="0">
              <a:latin typeface="Calibri" pitchFamily="34" charset="0"/>
              <a:ea typeface="Arial Unicode MS" pitchFamily="34" charset="-128"/>
              <a:cs typeface="Arial Unicode MS" pitchFamily="34" charset="-128"/>
            </a:endParaRPr>
          </a:p>
        </p:txBody>
      </p:sp>
      <p:sp>
        <p:nvSpPr>
          <p:cNvPr id="124932" name="Rectangle 2"/>
          <p:cNvSpPr>
            <a:spLocks noGrp="1" noChangeArrowheads="1"/>
          </p:cNvSpPr>
          <p:nvPr>
            <p:ph type="body"/>
          </p:nvPr>
        </p:nvSpPr>
        <p:spPr bwMode="auto">
          <a:xfrm>
            <a:off x="685494" y="4342939"/>
            <a:ext cx="5485479" cy="4114587"/>
          </a:xfrm>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287B0C97-33C8-46DC-A8EF-16E88BD7E7AF}"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77</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5955" name="Rectangle 1"/>
          <p:cNvSpPr>
            <a:spLocks noGrp="1" noRot="1" noChangeAspect="1" noChangeArrowheads="1" noTextEdit="1"/>
          </p:cNvSpPr>
          <p:nvPr>
            <p:ph type="sldImg"/>
          </p:nvPr>
        </p:nvSpPr>
        <p:spPr bwMode="auto">
          <a:xfrm>
            <a:off x="956930" y="694984"/>
            <a:ext cx="4944140" cy="3429532"/>
          </a:xfrm>
          <a:solidFill>
            <a:srgbClr val="FFFFFF"/>
          </a:solidFill>
          <a:ln>
            <a:solidFill>
              <a:srgbClr val="000000"/>
            </a:solidFill>
            <a:miter lim="800000"/>
            <a:headEnd/>
            <a:tailEnd/>
          </a:ln>
        </p:spPr>
      </p:sp>
      <p:sp>
        <p:nvSpPr>
          <p:cNvPr id="125956"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3881395" y="8687297"/>
            <a:ext cx="2975072" cy="455285"/>
          </a:xfrm>
          <a:prstGeom prst="rect">
            <a:avLst/>
          </a:prstGeom>
          <a:noFill/>
          <a:ln w="9525">
            <a:noFill/>
            <a:round/>
            <a:headEnd/>
            <a:tailEnd/>
          </a:ln>
        </p:spPr>
        <p:txBody>
          <a:bodyPr lIns="0" tIns="0" rIns="0" bIns="0" anchor="b"/>
          <a:lstStyle/>
          <a:p>
            <a:pPr algn="r" defTabSz="392733" hangingPunct="0">
              <a:lnSpc>
                <a:spcPct val="95000"/>
              </a:lnSpc>
              <a:buClr>
                <a:srgbClr val="000000"/>
              </a:buClr>
              <a:buSzPct val="45000"/>
              <a:tabLst>
                <a:tab pos="634528" algn="l"/>
                <a:tab pos="1269055" algn="l"/>
                <a:tab pos="1902117" algn="l"/>
                <a:tab pos="2538110" algn="l"/>
              </a:tabLst>
            </a:pPr>
            <a:fld id="{CB727904-F76B-489A-8435-A23DB1CEB970}" type="slidenum">
              <a:rPr lang="en-GB" sz="1200">
                <a:solidFill>
                  <a:srgbClr val="000000"/>
                </a:solidFill>
                <a:latin typeface="Times New Roman" pitchFamily="18" charset="0"/>
                <a:ea typeface="Arial Unicode MS" pitchFamily="34" charset="-128"/>
                <a:cs typeface="Arial Unicode MS" pitchFamily="34" charset="-128"/>
              </a:rPr>
              <a:pPr algn="r" defTabSz="392733" hangingPunct="0">
                <a:lnSpc>
                  <a:spcPct val="95000"/>
                </a:lnSpc>
                <a:buClr>
                  <a:srgbClr val="000000"/>
                </a:buClr>
                <a:buSzPct val="45000"/>
                <a:tabLst>
                  <a:tab pos="634528" algn="l"/>
                  <a:tab pos="1269055" algn="l"/>
                  <a:tab pos="1902117" algn="l"/>
                  <a:tab pos="2538110" algn="l"/>
                </a:tabLst>
              </a:pPr>
              <a:t>78</a:t>
            </a:fld>
            <a:endParaRPr lang="en-GB" sz="1200" dirty="0">
              <a:solidFill>
                <a:srgbClr val="000000"/>
              </a:solidFill>
              <a:latin typeface="Times New Roman" pitchFamily="18" charset="0"/>
              <a:ea typeface="Arial Unicode MS" pitchFamily="34" charset="-128"/>
              <a:cs typeface="Arial Unicode MS" pitchFamily="34" charset="-128"/>
            </a:endParaRPr>
          </a:p>
        </p:txBody>
      </p:sp>
      <p:sp>
        <p:nvSpPr>
          <p:cNvPr id="126979" name="Rectangle 1"/>
          <p:cNvSpPr>
            <a:spLocks noGrp="1" noRot="1" noChangeAspect="1" noChangeArrowheads="1" noTextEdit="1"/>
          </p:cNvSpPr>
          <p:nvPr>
            <p:ph type="sldImg"/>
          </p:nvPr>
        </p:nvSpPr>
        <p:spPr bwMode="auto">
          <a:xfrm>
            <a:off x="956930" y="694984"/>
            <a:ext cx="4944140" cy="3429532"/>
          </a:xfrm>
          <a:solidFill>
            <a:srgbClr val="FFFFFF"/>
          </a:solidFill>
          <a:ln>
            <a:solidFill>
              <a:srgbClr val="000000"/>
            </a:solidFill>
            <a:miter lim="800000"/>
            <a:headEnd/>
            <a:tailEnd/>
          </a:ln>
        </p:spPr>
      </p:sp>
      <p:sp>
        <p:nvSpPr>
          <p:cNvPr id="126980"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pt-BR" dirty="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A274D5-1652-4975-A2E6-7ADA51A43EC6}" type="slidenum">
              <a:rPr lang="pt-BR" smtClean="0"/>
              <a:pPr/>
              <a:t>7</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4B258E35-2076-45FC-B4DD-2F90995A746D}"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79</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73731" name="Rectangle 1"/>
          <p:cNvSpPr txBox="1">
            <a:spLocks noChangeArrowheads="1" noTextEdit="1"/>
          </p:cNvSpPr>
          <p:nvPr>
            <p:ph type="sldImg"/>
          </p:nvPr>
        </p:nvSpPr>
        <p:spPr>
          <a:xfrm>
            <a:off x="1143000" y="695325"/>
            <a:ext cx="4572000" cy="3429000"/>
          </a:xfrm>
          <a:solidFill>
            <a:srgbClr val="FFFFFF"/>
          </a:solidFill>
          <a:ln/>
        </p:spPr>
      </p:sp>
      <p:sp>
        <p:nvSpPr>
          <p:cNvPr id="73732" name="Rectangle 2"/>
          <p:cNvSpPr txBox="1">
            <a:spLocks noChangeArrowheads="1"/>
          </p:cNvSpPr>
          <p:nvPr>
            <p:ph type="body" idx="1"/>
          </p:nvPr>
        </p:nvSpPr>
        <p:spPr>
          <a:noFill/>
          <a:ln/>
        </p:spPr>
        <p:txBody>
          <a:bodyPr wrap="none" lIns="0" tIns="0" rIns="0" bIns="0"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68150B2F-C537-43A2-AF7F-1D09C3FDFAD5}"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80</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59395" name="Rectangle 1"/>
          <p:cNvSpPr txBox="1">
            <a:spLocks noChangeArrowheads="1" noTextEdit="1"/>
          </p:cNvSpPr>
          <p:nvPr>
            <p:ph type="sldImg"/>
          </p:nvPr>
        </p:nvSpPr>
        <p:spPr>
          <a:xfrm>
            <a:off x="1143000" y="695325"/>
            <a:ext cx="4572000" cy="3429000"/>
          </a:xfrm>
          <a:solidFill>
            <a:srgbClr val="FFFFFF"/>
          </a:solidFill>
          <a:ln/>
        </p:spPr>
      </p:sp>
      <p:sp>
        <p:nvSpPr>
          <p:cNvPr id="59396" name="Rectangle 2"/>
          <p:cNvSpPr txBox="1">
            <a:spLocks noChangeArrowheads="1"/>
          </p:cNvSpPr>
          <p:nvPr>
            <p:ph type="body" idx="1"/>
          </p:nvPr>
        </p:nvSpPr>
        <p:spPr>
          <a:noFill/>
          <a:ln/>
        </p:spPr>
        <p:txBody>
          <a:bodyPr wrap="none" lIns="0" tIns="0" rIns="0" bIns="0"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976C3-4F04-4CB6-A268-22C8FB9F4733}" type="slidenum">
              <a:rPr lang="pt-BR" smtClean="0"/>
              <a:pPr/>
              <a:t>81</a:t>
            </a:fld>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45000"/>
              <a:buFont typeface="StarSymbol" charset="0"/>
              <a:buNone/>
              <a:tabLst>
                <a:tab pos="635000" algn="l"/>
                <a:tab pos="1270000" algn="l"/>
                <a:tab pos="1903413" algn="l"/>
                <a:tab pos="2538413" algn="l"/>
              </a:tabLst>
            </a:pPr>
            <a:fld id="{F3D7CE96-776B-4404-9817-07B3BC4DE929}" type="slidenum">
              <a:rPr lang="en-GB"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45000"/>
                <a:buFont typeface="StarSymbol" charset="0"/>
                <a:buNone/>
                <a:tabLst>
                  <a:tab pos="635000" algn="l"/>
                  <a:tab pos="1270000" algn="l"/>
                  <a:tab pos="1903413" algn="l"/>
                  <a:tab pos="2538413" algn="l"/>
                </a:tabLst>
              </a:pPr>
              <a:t>84</a:t>
            </a:fld>
            <a:endParaRPr lang="en-GB" sz="1200">
              <a:solidFill>
                <a:srgbClr val="000000"/>
              </a:solidFill>
              <a:latin typeface="Times New Roman" pitchFamily="18" charset="0"/>
              <a:ea typeface="Arial Unicode MS" pitchFamily="34" charset="-128"/>
              <a:cs typeface="Arial Unicode MS" pitchFamily="34" charset="-128"/>
            </a:endParaRPr>
          </a:p>
        </p:txBody>
      </p:sp>
      <p:sp>
        <p:nvSpPr>
          <p:cNvPr id="75779" name="Rectangle 1"/>
          <p:cNvSpPr txBox="1">
            <a:spLocks noChangeArrowheads="1" noTextEdit="1"/>
          </p:cNvSpPr>
          <p:nvPr>
            <p:ph type="sldImg"/>
          </p:nvPr>
        </p:nvSpPr>
        <p:spPr>
          <a:xfrm>
            <a:off x="1141413" y="695325"/>
            <a:ext cx="4572000" cy="3429000"/>
          </a:xfrm>
          <a:solidFill>
            <a:srgbClr val="FFFFFF"/>
          </a:solidFill>
          <a:ln/>
        </p:spPr>
      </p:sp>
      <p:sp>
        <p:nvSpPr>
          <p:cNvPr id="75780" name="Rectangle 2"/>
          <p:cNvSpPr txBox="1">
            <a:spLocks noChangeArrowheads="1"/>
          </p:cNvSpPr>
          <p:nvPr>
            <p:ph type="body" idx="1"/>
          </p:nvPr>
        </p:nvSpPr>
        <p:spPr>
          <a:xfrm>
            <a:off x="685800" y="4343400"/>
            <a:ext cx="5486400" cy="4037013"/>
          </a:xfrm>
          <a:noFill/>
          <a:ln/>
        </p:spPr>
        <p:txBody>
          <a:bodyPr wrap="none" lIns="0" tIns="0" rIns="0" bIns="0"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0FF5-C958-40E9-8559-EBC8D901BD50}" type="slidenum">
              <a:rPr lang="pt-BR" smtClean="0"/>
              <a:pPr/>
              <a:t>9</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4/25/2017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18</a:t>
            </a:fld>
            <a:endParaRPr lang="en-US" smtClean="0"/>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4/25/2017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19</a:t>
            </a:fld>
            <a:endParaRPr lang="en-US" smtClean="0"/>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95AE178-F828-4BC3-B6C6-0C78AC4F33D6}" type="datetime1">
              <a:rPr lang="en-US" smtClean="0"/>
              <a:pPr/>
              <a:t>4/25/2017</a:t>
            </a:fld>
            <a:endParaRPr lang="en-US" smtClean="0"/>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C1D25C-594A-4AE0-B8A3-E634206C4722}" type="slidenum">
              <a:rPr lang="en-US" smtClean="0"/>
              <a:pPr/>
              <a:t>20</a:t>
            </a:fld>
            <a:endParaRPr lang="en-US" smtClean="0"/>
          </a:p>
        </p:txBody>
      </p:sp>
      <p:sp>
        <p:nvSpPr>
          <p:cNvPr id="11059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059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requerem uma grande quantidade de trabalho manual e a existência de bons especialistas, </a:t>
            </a:r>
          </a:p>
          <a:p>
            <a:pPr>
              <a:spcBef>
                <a:spcPct val="0"/>
              </a:spcBef>
            </a:pPr>
            <a:r>
              <a:rPr lang="en-US" smtClean="0"/>
              <a:t>não são facilmente adaptáveis a novos domínios.</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err="1"/>
              <a:t>Uma</a:t>
            </a:r>
            <a:r>
              <a:rPr lang="en-US" dirty="0"/>
              <a:t> das </a:t>
            </a:r>
            <a:r>
              <a:rPr lang="en-US" dirty="0" err="1"/>
              <a:t>grandes</a:t>
            </a:r>
            <a:r>
              <a:rPr lang="en-US" dirty="0"/>
              <a:t> </a:t>
            </a:r>
            <a:r>
              <a:rPr lang="en-US" dirty="0" err="1"/>
              <a:t>vantagens</a:t>
            </a:r>
            <a:r>
              <a:rPr lang="en-US" dirty="0"/>
              <a:t> dos </a:t>
            </a:r>
            <a:r>
              <a:rPr lang="en-US" dirty="0" err="1"/>
              <a:t>sistemas</a:t>
            </a:r>
            <a:r>
              <a:rPr lang="en-US" dirty="0"/>
              <a:t> </a:t>
            </a:r>
            <a:r>
              <a:rPr lang="en-US" dirty="0" err="1"/>
              <a:t>citados</a:t>
            </a:r>
            <a:r>
              <a:rPr lang="en-US" dirty="0"/>
              <a:t> </a:t>
            </a:r>
            <a:r>
              <a:rPr lang="en-US" dirty="0" err="1"/>
              <a:t>acima</a:t>
            </a:r>
            <a:r>
              <a:rPr lang="en-US" dirty="0"/>
              <a:t> é </a:t>
            </a:r>
            <a:r>
              <a:rPr lang="en-US" dirty="0" err="1"/>
              <a:t>que</a:t>
            </a:r>
            <a:r>
              <a:rPr lang="en-US" dirty="0"/>
              <a:t> </a:t>
            </a:r>
            <a:r>
              <a:rPr lang="en-US" dirty="0" err="1"/>
              <a:t>eles</a:t>
            </a:r>
            <a:r>
              <a:rPr lang="en-US" dirty="0"/>
              <a:t> </a:t>
            </a:r>
            <a:r>
              <a:rPr lang="en-US" dirty="0" err="1" smtClean="0"/>
              <a:t>utilizam</a:t>
            </a:r>
            <a:r>
              <a:rPr lang="en-US" dirty="0" smtClean="0"/>
              <a:t> </a:t>
            </a:r>
            <a:r>
              <a:rPr lang="en-US" dirty="0" err="1" smtClean="0"/>
              <a:t>regras</a:t>
            </a:r>
            <a:r>
              <a:rPr lang="en-US" dirty="0" smtClean="0"/>
              <a:t> </a:t>
            </a:r>
            <a:r>
              <a:rPr lang="en-US" dirty="0" err="1" smtClean="0"/>
              <a:t>em</a:t>
            </a:r>
            <a:r>
              <a:rPr lang="en-US" dirty="0" smtClean="0"/>
              <a:t> </a:t>
            </a:r>
            <a:r>
              <a:rPr lang="en-US" dirty="0" err="1" smtClean="0"/>
              <a:t>linguagens</a:t>
            </a:r>
            <a:r>
              <a:rPr lang="en-US" dirty="0" smtClean="0"/>
              <a:t> </a:t>
            </a:r>
            <a:r>
              <a:rPr lang="en-US" dirty="0" err="1" smtClean="0"/>
              <a:t>simbólicas</a:t>
            </a:r>
            <a:r>
              <a:rPr lang="en-US" dirty="0" smtClean="0"/>
              <a:t> </a:t>
            </a:r>
            <a:r>
              <a:rPr lang="en-US" dirty="0" err="1" smtClean="0"/>
              <a:t>para</a:t>
            </a:r>
            <a:r>
              <a:rPr lang="en-US" dirty="0" smtClean="0"/>
              <a:t> </a:t>
            </a:r>
            <a:r>
              <a:rPr lang="en-US" dirty="0" err="1" smtClean="0"/>
              <a:t>represnetar</a:t>
            </a:r>
            <a:r>
              <a:rPr lang="en-US" dirty="0" smtClean="0"/>
              <a:t> </a:t>
            </a:r>
            <a:r>
              <a:rPr lang="en-US" dirty="0" err="1" smtClean="0"/>
              <a:t>conhecimento</a:t>
            </a:r>
            <a:r>
              <a:rPr lang="en-US" dirty="0" smtClean="0"/>
              <a:t>, </a:t>
            </a:r>
            <a:r>
              <a:rPr lang="en-US" dirty="0"/>
              <a:t>de </a:t>
            </a:r>
            <a:r>
              <a:rPr lang="en-US" dirty="0" err="1"/>
              <a:t>mais</a:t>
            </a:r>
            <a:r>
              <a:rPr lang="en-US" dirty="0"/>
              <a:t> </a:t>
            </a:r>
            <a:r>
              <a:rPr lang="en-US" dirty="0" err="1"/>
              <a:t>fácil</a:t>
            </a:r>
            <a:r>
              <a:rPr lang="en-US" dirty="0"/>
              <a:t> </a:t>
            </a:r>
            <a:r>
              <a:rPr lang="en-US" dirty="0" err="1"/>
              <a:t>interpretação</a:t>
            </a:r>
            <a:r>
              <a:rPr lang="en-US" dirty="0"/>
              <a:t>.</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3005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pt-BR"/>
          </a:p>
        </p:txBody>
      </p:sp>
      <p:sp>
        <p:nvSpPr>
          <p:cNvPr id="1300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Clique para editar o estilo do título mestre</a:t>
            </a:r>
          </a:p>
        </p:txBody>
      </p:sp>
      <p:sp>
        <p:nvSpPr>
          <p:cNvPr id="1300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Clique para editar o estilo do subtítulo mestre</a:t>
            </a:r>
          </a:p>
        </p:txBody>
      </p:sp>
      <p:sp>
        <p:nvSpPr>
          <p:cNvPr id="130053" name="Rectangle 5"/>
          <p:cNvSpPr>
            <a:spLocks noGrp="1" noChangeArrowheads="1"/>
          </p:cNvSpPr>
          <p:nvPr>
            <p:ph type="dt" sz="half" idx="2"/>
          </p:nvPr>
        </p:nvSpPr>
        <p:spPr>
          <a:xfrm>
            <a:off x="457200" y="6248400"/>
            <a:ext cx="2133600" cy="457200"/>
          </a:xfrm>
          <a:prstGeom prst="rect">
            <a:avLst/>
          </a:prstGeom>
        </p:spPr>
        <p:txBody>
          <a:bodyPr/>
          <a:lstStyle>
            <a:lvl1pPr>
              <a:defRPr/>
            </a:lvl1pPr>
          </a:lstStyle>
          <a:p>
            <a:fld id="{44A6DB5C-6B77-4C39-AD41-B2656260B093}" type="datetimeFigureOut">
              <a:rPr lang="en-US"/>
              <a:pPr/>
              <a:t>4/25/2017</a:t>
            </a:fld>
            <a:endParaRPr lang="en-US" altLang="en-US"/>
          </a:p>
        </p:txBody>
      </p:sp>
      <p:sp>
        <p:nvSpPr>
          <p:cNvPr id="130054" name="Rectangle 6"/>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ltLang="en-US"/>
          </a:p>
        </p:txBody>
      </p:sp>
      <p:sp>
        <p:nvSpPr>
          <p:cNvPr id="130055" name="Rectangle 7"/>
          <p:cNvSpPr>
            <a:spLocks noGrp="1" noChangeArrowheads="1"/>
          </p:cNvSpPr>
          <p:nvPr>
            <p:ph type="sldNum" sz="quarter" idx="4"/>
          </p:nvPr>
        </p:nvSpPr>
        <p:spPr>
          <a:xfrm>
            <a:off x="6553200" y="6248400"/>
            <a:ext cx="2133600" cy="457200"/>
          </a:xfrm>
          <a:prstGeom prst="rect">
            <a:avLst/>
          </a:prstGeom>
        </p:spPr>
        <p:txBody>
          <a:bodyPr/>
          <a:lstStyle>
            <a:lvl1pPr>
              <a:defRPr/>
            </a:lvl1pPr>
          </a:lstStyle>
          <a:p>
            <a:fld id="{52C7B90F-CE9B-4BD9-BD6D-1CCEEC94033E}" type="slidenum">
              <a:rPr lang="en-US" altLang="en-US"/>
              <a:pPr/>
              <a:t>‹nº›</a:t>
            </a:fld>
            <a:endParaRPr lang="en-US" altLang="en-US"/>
          </a:p>
        </p:txBody>
      </p:sp>
      <p:grpSp>
        <p:nvGrpSpPr>
          <p:cNvPr id="130056" name="Group 8"/>
          <p:cNvGrpSpPr>
            <a:grpSpLocks/>
          </p:cNvGrpSpPr>
          <p:nvPr/>
        </p:nvGrpSpPr>
        <p:grpSpPr bwMode="auto">
          <a:xfrm>
            <a:off x="7493000" y="2992438"/>
            <a:ext cx="1338263" cy="2189162"/>
            <a:chOff x="4704" y="1885"/>
            <a:chExt cx="843" cy="1379"/>
          </a:xfrm>
        </p:grpSpPr>
        <p:sp>
          <p:nvSpPr>
            <p:cNvPr id="13005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5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5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pt-BR"/>
            </a:p>
          </p:txBody>
        </p:sp>
        <p:sp>
          <p:nvSpPr>
            <p:cNvPr id="13006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pt-BR"/>
            </a:p>
          </p:txBody>
        </p:sp>
        <p:sp>
          <p:nvSpPr>
            <p:cNvPr id="13006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pt-BR"/>
            </a:p>
          </p:txBody>
        </p:sp>
        <p:sp>
          <p:nvSpPr>
            <p:cNvPr id="13006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pt-BR"/>
            </a:p>
          </p:txBody>
        </p:sp>
        <p:sp>
          <p:nvSpPr>
            <p:cNvPr id="13006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6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6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pt-BR"/>
            </a:p>
          </p:txBody>
        </p:sp>
        <p:sp>
          <p:nvSpPr>
            <p:cNvPr id="13007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pt-BR"/>
            </a:p>
          </p:txBody>
        </p:sp>
        <p:sp>
          <p:nvSpPr>
            <p:cNvPr id="13007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pt-BR"/>
            </a:p>
          </p:txBody>
        </p:sp>
        <p:sp>
          <p:nvSpPr>
            <p:cNvPr id="13007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pt-BR"/>
            </a:p>
          </p:txBody>
        </p:sp>
        <p:sp>
          <p:nvSpPr>
            <p:cNvPr id="13007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pt-BR"/>
            </a:p>
          </p:txBody>
        </p:sp>
        <p:sp>
          <p:nvSpPr>
            <p:cNvPr id="13007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pt-BR"/>
            </a:p>
          </p:txBody>
        </p:sp>
        <p:sp>
          <p:nvSpPr>
            <p:cNvPr id="13008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pt-BR"/>
            </a:p>
          </p:txBody>
        </p:sp>
        <p:sp>
          <p:nvSpPr>
            <p:cNvPr id="13008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pt-BR"/>
            </a:p>
          </p:txBody>
        </p:sp>
      </p:grpSp>
      <p:sp>
        <p:nvSpPr>
          <p:cNvPr id="13008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30AE5EFD-6BC9-41B4-A94B-4FC5F88FFA68}" type="datetimeFigureOut">
              <a:rPr lang="en-US"/>
              <a:pPr/>
              <a:t>4/25/2017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BEEC69F1-F0C9-429F-B1C5-72C4F63E62B3}" type="slidenum">
              <a:rPr lang="en-US" altLang="en-US"/>
              <a:pPr/>
              <a:t>‹nº›</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22238"/>
            <a:ext cx="2057400" cy="600868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2238"/>
            <a:ext cx="6019800" cy="600868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C332B5F6-F659-4598-BDB0-40185360F12F}" type="datetimeFigureOut">
              <a:rPr lang="en-US"/>
              <a:pPr/>
              <a:t>4/25/2017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16A2DACC-33D6-4E17-B63D-CEF721AE9AC3}" type="slidenum">
              <a:rPr lang="en-US" altLang="en-US"/>
              <a:pPr/>
              <a:t>‹nº›</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2238"/>
            <a:ext cx="7543800" cy="12954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719263"/>
            <a:ext cx="4038600" cy="441166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719263"/>
            <a:ext cx="4038600" cy="441166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B7D8B5F2-CDE9-4D45-8BCA-DD4FBE535311}" type="datetimeFigureOut">
              <a:rPr lang="en-US"/>
              <a:pPr/>
              <a:t>4/25/2017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3A7F59ED-0340-4BAD-A594-3F97D2F2379F}" type="slidenum">
              <a:rPr lang="en-US" altLang="en-US"/>
              <a:pPr/>
              <a:t>‹nº›</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lstStyle/>
          <a:p>
            <a:r>
              <a:rPr lang="pt-BR" dirty="0" smtClean="0"/>
              <a:t>Clique para editar o estilo do título mestre</a:t>
            </a:r>
            <a:endParaRPr lang="pt-BR" dirty="0"/>
          </a:p>
        </p:txBody>
      </p:sp>
      <p:sp>
        <p:nvSpPr>
          <p:cNvPr id="3" name="Espaço Reservado para Texto 2"/>
          <p:cNvSpPr>
            <a:spLocks noGrp="1"/>
          </p:cNvSpPr>
          <p:nvPr>
            <p:ph type="body" sz="half" idx="1"/>
          </p:nvPr>
        </p:nvSpPr>
        <p:spPr>
          <a:xfrm>
            <a:off x="457200" y="1071546"/>
            <a:ext cx="4038600" cy="505461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071546"/>
            <a:ext cx="4038600" cy="2714642"/>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B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xfrm>
            <a:off x="7010400" y="6524625"/>
            <a:ext cx="2133600" cy="476250"/>
          </a:xfrm>
          <a:prstGeom prst="rect">
            <a:avLst/>
          </a:prstGeom>
          <a:ln/>
        </p:spPr>
        <p:txBody>
          <a:bodyPr/>
          <a:lstStyle>
            <a:lvl1pPr>
              <a:defRPr/>
            </a:lvl1pPr>
          </a:lstStyle>
          <a:p>
            <a:pPr>
              <a:defRPr/>
            </a:pPr>
            <a:fld id="{B526DA8D-64DA-4B08-924E-DB5C1D76E592}"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2238"/>
            <a:ext cx="7543800" cy="930498"/>
          </a:xfrm>
        </p:spPr>
        <p:txBody>
          <a:bodyPr/>
          <a:lstStyle>
            <a:lvl1pPr>
              <a:defRPr sz="3600">
                <a:solidFill>
                  <a:srgbClr val="002060"/>
                </a:solidFill>
              </a:defRPr>
            </a:lvl1pPr>
          </a:lstStyle>
          <a:p>
            <a:r>
              <a:rPr lang="pt-BR" dirty="0" smtClean="0"/>
              <a:t>Clique para editar o estilo do</a:t>
            </a:r>
            <a:endParaRPr lang="pt-BR" dirty="0"/>
          </a:p>
        </p:txBody>
      </p:sp>
      <p:sp>
        <p:nvSpPr>
          <p:cNvPr id="3" name="Espaço Reservado para Conteúdo 2"/>
          <p:cNvSpPr>
            <a:spLocks noGrp="1"/>
          </p:cNvSpPr>
          <p:nvPr>
            <p:ph idx="1"/>
          </p:nvPr>
        </p:nvSpPr>
        <p:spPr/>
        <p:txBody>
          <a:bodyPr/>
          <a:lstStyle>
            <a:lvl1pPr>
              <a:defRPr sz="2800"/>
            </a:lvl1pPr>
            <a:lvl2pPr>
              <a:defRPr sz="2400"/>
            </a:lvl2pPr>
            <a:lvl3pPr>
              <a:defRPr sz="2000"/>
            </a:lvl3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A0AFBBED-D496-4C62-A377-A84C1420EC77}" type="datetimeFigureOut">
              <a:rPr lang="en-US"/>
              <a:pPr/>
              <a:t>4/25/2017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82D91711-6F41-46B3-9DDB-F202C0790C83}" type="slidenum">
              <a:rPr lang="en-US" altLang="en-US"/>
              <a:pPr/>
              <a:t>‹nº›</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fld id="{755BA398-FA81-4250-AD3B-FEFB23C679F0}" type="datetimeFigureOut">
              <a:rPr lang="en-US"/>
              <a:pPr/>
              <a:t>4/25/2017</a:t>
            </a:fld>
            <a:endParaRPr lang="en-US" altLang="en-US"/>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fld id="{B96574AD-F052-436F-8A96-AE88CEF9DC79}" type="slidenum">
              <a:rPr lang="en-US" altLang="en-US"/>
              <a:pPr/>
              <a:t>‹nº›</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86D400DE-FF51-4E5C-970D-F8D500C16CD4}" type="datetimeFigureOut">
              <a:rPr lang="en-US"/>
              <a:pPr/>
              <a:t>4/25/2017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5E595298-C811-4A05-AC3F-1074D096FEF6}" type="slidenum">
              <a:rPr lang="en-US" altLang="en-US"/>
              <a:pPr/>
              <a:t>‹nº›</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8400"/>
            <a:ext cx="2133600" cy="457200"/>
          </a:xfrm>
          <a:prstGeom prst="rect">
            <a:avLst/>
          </a:prstGeom>
        </p:spPr>
        <p:txBody>
          <a:bodyPr/>
          <a:lstStyle>
            <a:lvl1pPr>
              <a:defRPr/>
            </a:lvl1pPr>
          </a:lstStyle>
          <a:p>
            <a:fld id="{B263159F-76CF-47C1-86CC-ED277FDE17B7}" type="datetimeFigureOut">
              <a:rPr lang="en-US"/>
              <a:pPr/>
              <a:t>4/25/2017</a:t>
            </a:fld>
            <a:endParaRPr lang="en-US" altLang="en-US"/>
          </a:p>
        </p:txBody>
      </p:sp>
      <p:sp>
        <p:nvSpPr>
          <p:cNvPr id="8" name="Espaço Reservado para Rodapé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Espaço Reservado para Número de Slide 8"/>
          <p:cNvSpPr>
            <a:spLocks noGrp="1"/>
          </p:cNvSpPr>
          <p:nvPr>
            <p:ph type="sldNum" sz="quarter" idx="12"/>
          </p:nvPr>
        </p:nvSpPr>
        <p:spPr>
          <a:xfrm>
            <a:off x="6553200" y="6248400"/>
            <a:ext cx="2133600" cy="457200"/>
          </a:xfrm>
          <a:prstGeom prst="rect">
            <a:avLst/>
          </a:prstGeom>
        </p:spPr>
        <p:txBody>
          <a:bodyPr/>
          <a:lstStyle>
            <a:lvl1pPr>
              <a:defRPr/>
            </a:lvl1pPr>
          </a:lstStyle>
          <a:p>
            <a:fld id="{369E98D0-890E-422C-8C2F-222925B8E173}" type="slidenum">
              <a:rPr lang="en-US" altLang="en-US"/>
              <a:pPr/>
              <a:t>‹nº›</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248400"/>
            <a:ext cx="2133600" cy="457200"/>
          </a:xfrm>
          <a:prstGeom prst="rect">
            <a:avLst/>
          </a:prstGeom>
        </p:spPr>
        <p:txBody>
          <a:bodyPr/>
          <a:lstStyle>
            <a:lvl1pPr>
              <a:defRPr/>
            </a:lvl1pPr>
          </a:lstStyle>
          <a:p>
            <a:fld id="{0E372ECD-64DA-43D0-8990-505DD2849D87}" type="datetimeFigureOut">
              <a:rPr lang="en-US"/>
              <a:pPr/>
              <a:t>4/25/2017</a:t>
            </a:fld>
            <a:endParaRPr lang="en-US" altLang="en-US"/>
          </a:p>
        </p:txBody>
      </p:sp>
      <p:sp>
        <p:nvSpPr>
          <p:cNvPr id="4" name="Espaço Reservado para Rodapé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Espaço Reservado para Número de Slide 4"/>
          <p:cNvSpPr>
            <a:spLocks noGrp="1"/>
          </p:cNvSpPr>
          <p:nvPr>
            <p:ph type="sldNum" sz="quarter" idx="12"/>
          </p:nvPr>
        </p:nvSpPr>
        <p:spPr>
          <a:xfrm>
            <a:off x="6553200" y="6248400"/>
            <a:ext cx="2133600" cy="457200"/>
          </a:xfrm>
          <a:prstGeom prst="rect">
            <a:avLst/>
          </a:prstGeom>
        </p:spPr>
        <p:txBody>
          <a:bodyPr/>
          <a:lstStyle>
            <a:lvl1pPr>
              <a:defRPr/>
            </a:lvl1pPr>
          </a:lstStyle>
          <a:p>
            <a:fld id="{BC38D7CB-BADA-446A-A12E-F2DF24D3F4E9}" type="slidenum">
              <a:rPr lang="en-US" altLang="en-US"/>
              <a:pPr/>
              <a:t>‹nº›</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248400"/>
            <a:ext cx="2133600" cy="457200"/>
          </a:xfrm>
          <a:prstGeom prst="rect">
            <a:avLst/>
          </a:prstGeom>
        </p:spPr>
        <p:txBody>
          <a:bodyPr/>
          <a:lstStyle>
            <a:lvl1pPr>
              <a:defRPr/>
            </a:lvl1pPr>
          </a:lstStyle>
          <a:p>
            <a:fld id="{4622DF16-C476-4912-AD71-891E1C0D686F}" type="datetimeFigureOut">
              <a:rPr lang="en-US"/>
              <a:pPr/>
              <a:t>4/25/2017</a:t>
            </a:fld>
            <a:endParaRPr lang="en-US" altLang="en-US"/>
          </a:p>
        </p:txBody>
      </p:sp>
      <p:sp>
        <p:nvSpPr>
          <p:cNvPr id="3" name="Espaço Reservado para Rodapé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Espaço Reservado para Número de Slide 3"/>
          <p:cNvSpPr>
            <a:spLocks noGrp="1"/>
          </p:cNvSpPr>
          <p:nvPr>
            <p:ph type="sldNum" sz="quarter" idx="12"/>
          </p:nvPr>
        </p:nvSpPr>
        <p:spPr>
          <a:xfrm>
            <a:off x="6553200" y="6248400"/>
            <a:ext cx="2133600" cy="457200"/>
          </a:xfrm>
          <a:prstGeom prst="rect">
            <a:avLst/>
          </a:prstGeom>
        </p:spPr>
        <p:txBody>
          <a:bodyPr/>
          <a:lstStyle>
            <a:lvl1pPr>
              <a:defRPr/>
            </a:lvl1pPr>
          </a:lstStyle>
          <a:p>
            <a:fld id="{6BA94201-C9D1-4D78-B0FB-D8C56105A490}" type="slidenum">
              <a:rPr lang="en-US" altLang="en-US"/>
              <a:pPr/>
              <a:t>‹nº›</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BBFAD816-2C9E-4944-8385-FC234505DB54}" type="datetimeFigureOut">
              <a:rPr lang="en-US"/>
              <a:pPr/>
              <a:t>4/25/2017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51E290AC-803D-40AC-99B7-04E3C6019B67}" type="slidenum">
              <a:rPr lang="en-US" altLang="en-US"/>
              <a:pPr/>
              <a:t>‹nº›</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fld id="{53023587-2B86-4058-806D-3EE553D153C7}" type="datetimeFigureOut">
              <a:rPr lang="en-US"/>
              <a:pPr/>
              <a:t>4/25/2017</a:t>
            </a:fld>
            <a:endParaRPr lang="en-US" altLang="en-US"/>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fld id="{ED84C4C9-CDB4-48AA-AC61-C7521E03F1EC}" type="slidenum">
              <a:rPr lang="en-US" altLang="en-US"/>
              <a:pPr/>
              <a:t>‹nº›</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pt-BR"/>
          </a:p>
        </p:txBody>
      </p:sp>
      <p:sp>
        <p:nvSpPr>
          <p:cNvPr id="129027" name="Rectangle 3"/>
          <p:cNvSpPr>
            <a:spLocks noGrp="1" noChangeArrowheads="1"/>
          </p:cNvSpPr>
          <p:nvPr>
            <p:ph type="title"/>
          </p:nvPr>
        </p:nvSpPr>
        <p:spPr bwMode="auto">
          <a:xfrm>
            <a:off x="457200" y="122238"/>
            <a:ext cx="7543800" cy="10745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dirty="0" smtClean="0"/>
              <a:t>Clique </a:t>
            </a:r>
            <a:r>
              <a:rPr lang="en-US" altLang="en-US" dirty="0" err="1" smtClean="0"/>
              <a:t>para</a:t>
            </a:r>
            <a:r>
              <a:rPr lang="en-US" altLang="en-US" dirty="0" smtClean="0"/>
              <a:t> </a:t>
            </a:r>
            <a:r>
              <a:rPr lang="en-US" altLang="en-US" dirty="0" err="1" smtClean="0"/>
              <a:t>editar</a:t>
            </a:r>
            <a:r>
              <a:rPr lang="en-US" altLang="en-US" dirty="0" smtClean="0"/>
              <a:t> o </a:t>
            </a:r>
            <a:r>
              <a:rPr lang="en-US" altLang="en-US" dirty="0" err="1" smtClean="0"/>
              <a:t>estilo</a:t>
            </a:r>
            <a:r>
              <a:rPr lang="en-US" altLang="en-US" dirty="0" smtClean="0"/>
              <a:t> do </a:t>
            </a:r>
            <a:r>
              <a:rPr lang="en-US" altLang="en-US" dirty="0" err="1" smtClean="0"/>
              <a:t>título</a:t>
            </a:r>
            <a:r>
              <a:rPr lang="en-US" altLang="en-US" dirty="0" smtClean="0"/>
              <a:t> </a:t>
            </a:r>
            <a:r>
              <a:rPr lang="en-US" altLang="en-US" dirty="0" err="1" smtClean="0"/>
              <a:t>mestre</a:t>
            </a:r>
            <a:endParaRPr lang="en-US" altLang="en-US" dirty="0" smtClean="0"/>
          </a:p>
        </p:txBody>
      </p:sp>
      <p:sp>
        <p:nvSpPr>
          <p:cNvPr id="129028" name="Rectangle 4"/>
          <p:cNvSpPr>
            <a:spLocks noGrp="1" noChangeArrowheads="1"/>
          </p:cNvSpPr>
          <p:nvPr>
            <p:ph type="body" idx="1"/>
          </p:nvPr>
        </p:nvSpPr>
        <p:spPr bwMode="auto">
          <a:xfrm>
            <a:off x="539552" y="1719263"/>
            <a:ext cx="8147248"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Clique </a:t>
            </a:r>
            <a:r>
              <a:rPr lang="en-US" altLang="en-US" dirty="0" err="1" smtClean="0"/>
              <a:t>para</a:t>
            </a:r>
            <a:r>
              <a:rPr lang="en-US" altLang="en-US" dirty="0" smtClean="0"/>
              <a:t> </a:t>
            </a:r>
            <a:r>
              <a:rPr lang="en-US" altLang="en-US" dirty="0" err="1" smtClean="0"/>
              <a:t>editar</a:t>
            </a:r>
            <a:r>
              <a:rPr lang="en-US" altLang="en-US" dirty="0" smtClean="0"/>
              <a:t> </a:t>
            </a:r>
            <a:r>
              <a:rPr lang="en-US" altLang="en-US" dirty="0" err="1" smtClean="0"/>
              <a:t>os</a:t>
            </a:r>
            <a:r>
              <a:rPr lang="en-US" altLang="en-US" dirty="0" smtClean="0"/>
              <a:t> </a:t>
            </a:r>
            <a:r>
              <a:rPr lang="en-US" altLang="en-US" dirty="0" err="1" smtClean="0"/>
              <a:t>estilos</a:t>
            </a:r>
            <a:r>
              <a:rPr lang="en-US" altLang="en-US" dirty="0" smtClean="0"/>
              <a:t> do </a:t>
            </a:r>
            <a:r>
              <a:rPr lang="en-US" altLang="en-US" dirty="0" err="1" smtClean="0"/>
              <a:t>texto</a:t>
            </a:r>
            <a:r>
              <a:rPr lang="en-US" altLang="en-US" dirty="0" smtClean="0"/>
              <a:t> </a:t>
            </a:r>
            <a:r>
              <a:rPr lang="en-US" altLang="en-US" dirty="0" err="1" smtClean="0"/>
              <a:t>mestre</a:t>
            </a:r>
            <a:endParaRPr lang="en-US" altLang="en-US" dirty="0" smtClean="0"/>
          </a:p>
          <a:p>
            <a:pPr lvl="1"/>
            <a:r>
              <a:rPr lang="en-US" altLang="en-US" dirty="0" smtClean="0"/>
              <a:t>Segundo </a:t>
            </a:r>
            <a:r>
              <a:rPr lang="en-US" altLang="en-US" dirty="0" err="1" smtClean="0"/>
              <a:t>nível</a:t>
            </a:r>
            <a:endParaRPr lang="en-US" altLang="en-US" dirty="0" smtClean="0"/>
          </a:p>
          <a:p>
            <a:pPr lvl="2"/>
            <a:r>
              <a:rPr lang="en-US" altLang="en-US" dirty="0" err="1" smtClean="0"/>
              <a:t>Terceiro</a:t>
            </a:r>
            <a:r>
              <a:rPr lang="en-US" altLang="en-US" dirty="0" smtClean="0"/>
              <a:t> </a:t>
            </a:r>
            <a:r>
              <a:rPr lang="en-US" altLang="en-US" dirty="0" err="1" smtClean="0"/>
              <a:t>nível</a:t>
            </a:r>
            <a:endParaRPr lang="en-US" altLang="en-US" dirty="0" smtClean="0"/>
          </a:p>
          <a:p>
            <a:pPr lvl="3"/>
            <a:r>
              <a:rPr lang="en-US" altLang="en-US" dirty="0" smtClean="0"/>
              <a:t>Quarto </a:t>
            </a:r>
            <a:r>
              <a:rPr lang="en-US" altLang="en-US" dirty="0" err="1" smtClean="0"/>
              <a:t>nível</a:t>
            </a:r>
            <a:endParaRPr lang="en-US" altLang="en-US" dirty="0" smtClean="0"/>
          </a:p>
          <a:p>
            <a:pPr lvl="4"/>
            <a:r>
              <a:rPr lang="en-US" altLang="en-US" dirty="0" err="1" smtClean="0"/>
              <a:t>Quinto</a:t>
            </a:r>
            <a:r>
              <a:rPr lang="en-US" altLang="en-US" dirty="0" smtClean="0"/>
              <a:t> </a:t>
            </a:r>
            <a:r>
              <a:rPr lang="en-US" altLang="en-US" dirty="0" err="1" smtClean="0"/>
              <a:t>nível</a:t>
            </a:r>
            <a:endParaRPr lang="en-US" altLang="en-US" dirty="0" smtClean="0"/>
          </a:p>
        </p:txBody>
      </p:sp>
      <p:grpSp>
        <p:nvGrpSpPr>
          <p:cNvPr id="129032" name="Group 8"/>
          <p:cNvGrpSpPr>
            <a:grpSpLocks/>
          </p:cNvGrpSpPr>
          <p:nvPr/>
        </p:nvGrpSpPr>
        <p:grpSpPr bwMode="auto">
          <a:xfrm>
            <a:off x="8153400" y="152400"/>
            <a:ext cx="792163" cy="1295400"/>
            <a:chOff x="5136" y="960"/>
            <a:chExt cx="528" cy="864"/>
          </a:xfrm>
        </p:grpSpPr>
        <p:sp>
          <p:nvSpPr>
            <p:cNvPr id="1290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pt-BR"/>
            </a:p>
          </p:txBody>
        </p:sp>
        <p:sp>
          <p:nvSpPr>
            <p:cNvPr id="12903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pt-BR"/>
            </a:p>
          </p:txBody>
        </p:sp>
        <p:sp>
          <p:nvSpPr>
            <p:cNvPr id="12903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pt-BR"/>
            </a:p>
          </p:txBody>
        </p:sp>
        <p:sp>
          <p:nvSpPr>
            <p:cNvPr id="12904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pt-BR"/>
            </a:p>
          </p:txBody>
        </p:sp>
        <p:sp>
          <p:nvSpPr>
            <p:cNvPr id="12904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pt-BR"/>
            </a:p>
          </p:txBody>
        </p:sp>
        <p:sp>
          <p:nvSpPr>
            <p:cNvPr id="12904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pt-BR"/>
            </a:p>
          </p:txBody>
        </p:sp>
        <p:sp>
          <p:nvSpPr>
            <p:cNvPr id="12904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pt-BR"/>
            </a:p>
          </p:txBody>
        </p:sp>
        <p:sp>
          <p:nvSpPr>
            <p:cNvPr id="12904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pt-BR"/>
            </a:p>
          </p:txBody>
        </p:sp>
        <p:sp>
          <p:nvSpPr>
            <p:cNvPr id="1290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pt-BR"/>
            </a:p>
          </p:txBody>
        </p:sp>
        <p:sp>
          <p:nvSpPr>
            <p:cNvPr id="12904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pt-BR"/>
            </a:p>
          </p:txBody>
        </p:sp>
        <p:sp>
          <p:nvSpPr>
            <p:cNvPr id="12904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pt-BR"/>
            </a:p>
          </p:txBody>
        </p:sp>
        <p:sp>
          <p:nvSpPr>
            <p:cNvPr id="12904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pt-BR"/>
            </a:p>
          </p:txBody>
        </p:sp>
        <p:sp>
          <p:nvSpPr>
            <p:cNvPr id="1290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pt-BR"/>
            </a:p>
          </p:txBody>
        </p:sp>
        <p:sp>
          <p:nvSpPr>
            <p:cNvPr id="12905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pt-BR"/>
            </a:p>
          </p:txBody>
        </p:sp>
        <p:sp>
          <p:nvSpPr>
            <p:cNvPr id="12905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pt-BR"/>
            </a:p>
          </p:txBody>
        </p:sp>
        <p:sp>
          <p:nvSpPr>
            <p:cNvPr id="12905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pt-BR"/>
            </a:p>
          </p:txBody>
        </p:sp>
        <p:sp>
          <p:nvSpPr>
            <p:cNvPr id="1290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pt-BR"/>
            </a:p>
          </p:txBody>
        </p:sp>
        <p:sp>
          <p:nvSpPr>
            <p:cNvPr id="12905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pt-BR"/>
            </a:p>
          </p:txBody>
        </p:sp>
        <p:sp>
          <p:nvSpPr>
            <p:cNvPr id="12905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pt-BR"/>
            </a:p>
          </p:txBody>
        </p:sp>
        <p:sp>
          <p:nvSpPr>
            <p:cNvPr id="12905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pt-BR"/>
            </a:p>
          </p:txBody>
        </p:sp>
        <p:sp>
          <p:nvSpPr>
            <p:cNvPr id="12905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pt-BR"/>
            </a:p>
          </p:txBody>
        </p:sp>
        <p:sp>
          <p:nvSpPr>
            <p:cNvPr id="12905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pt-BR"/>
            </a:p>
          </p:txBody>
        </p:sp>
        <p:sp>
          <p:nvSpPr>
            <p:cNvPr id="12905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pt-BR"/>
            </a:p>
          </p:txBody>
        </p:sp>
        <p:sp>
          <p:nvSpPr>
            <p:cNvPr id="12906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pt-BR"/>
            </a:p>
          </p:txBody>
        </p:sp>
        <p:sp>
          <p:nvSpPr>
            <p:cNvPr id="12906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pt-BR"/>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txStyles>
    <p:titleStyle>
      <a:lvl1pPr algn="l" rtl="0" fontAlgn="base">
        <a:spcBef>
          <a:spcPct val="0"/>
        </a:spcBef>
        <a:spcAft>
          <a:spcPct val="0"/>
        </a:spcAft>
        <a:defRPr sz="3600" b="1">
          <a:solidFill>
            <a:srgbClr val="002060"/>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28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4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0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ptsi.pt/PTS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3" Type="http://schemas.openxmlformats.org/officeDocument/2006/relationships/hyperlink" Target="http://www.techne.com.br/default.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3" Type="http://schemas.openxmlformats.org/officeDocument/2006/relationships/hyperlink" Target="http://www.atsolutions.com.br/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hyperlink" Target="http://www.oracle.com/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idx="4294967295"/>
          </p:nvPr>
        </p:nvSpPr>
        <p:spPr>
          <a:xfrm>
            <a:off x="0" y="2130425"/>
            <a:ext cx="7772400" cy="1470025"/>
          </a:xfrm>
        </p:spPr>
        <p:txBody>
          <a:bodyPr anchor="ctr"/>
          <a:lstStyle/>
          <a:p>
            <a:pPr algn="r"/>
            <a:r>
              <a:rPr lang="en-US" sz="4800"/>
              <a:t>Extra</a:t>
            </a:r>
            <a:r>
              <a:rPr lang="pt-BR" sz="4800"/>
              <a:t>ção de Informação</a:t>
            </a:r>
          </a:p>
        </p:txBody>
      </p:sp>
      <p:sp>
        <p:nvSpPr>
          <p:cNvPr id="4099" name="Subtitle 4"/>
          <p:cNvSpPr>
            <a:spLocks noGrp="1"/>
          </p:cNvSpPr>
          <p:nvPr>
            <p:ph type="subTitle" idx="4294967295"/>
          </p:nvPr>
        </p:nvSpPr>
        <p:spPr>
          <a:xfrm>
            <a:off x="1115616" y="3946525"/>
            <a:ext cx="5285184" cy="1709738"/>
          </a:xfrm>
        </p:spPr>
        <p:txBody>
          <a:bodyPr/>
          <a:lstStyle/>
          <a:p>
            <a:pPr marL="0" indent="0">
              <a:lnSpc>
                <a:spcPct val="90000"/>
              </a:lnSpc>
              <a:buFont typeface="Wingdings" pitchFamily="2" charset="2"/>
              <a:buNone/>
            </a:pPr>
            <a:r>
              <a:rPr lang="pt-BR" sz="2400" dirty="0" smtClean="0"/>
              <a:t>Flávia Barros</a:t>
            </a:r>
          </a:p>
          <a:p>
            <a:pPr marL="0" indent="0">
              <a:lnSpc>
                <a:spcPct val="90000"/>
              </a:lnSpc>
              <a:buFont typeface="Wingdings" pitchFamily="2" charset="2"/>
              <a:buNone/>
            </a:pPr>
            <a:r>
              <a:rPr lang="pt-BR" sz="2400" dirty="0" smtClean="0"/>
              <a:t>Com auxílio de vários alunos...</a:t>
            </a:r>
            <a:endParaRPr lang="pt-B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nchor="ctr"/>
          <a:lstStyle/>
          <a:p>
            <a:r>
              <a:rPr lang="pt-BR"/>
              <a:t>Por que EI é difícil</a:t>
            </a:r>
            <a:r>
              <a:rPr lang="en-US"/>
              <a:t>?</a:t>
            </a:r>
            <a:endParaRPr lang="pt-BR"/>
          </a:p>
        </p:txBody>
      </p:sp>
      <p:sp>
        <p:nvSpPr>
          <p:cNvPr id="20483" name="Content Placeholder 2"/>
          <p:cNvSpPr>
            <a:spLocks noGrp="1"/>
          </p:cNvSpPr>
          <p:nvPr>
            <p:ph idx="4294967295"/>
          </p:nvPr>
        </p:nvSpPr>
        <p:spPr>
          <a:xfrm>
            <a:off x="539552" y="1484784"/>
            <a:ext cx="8147248" cy="4411662"/>
          </a:xfrm>
        </p:spPr>
        <p:txBody>
          <a:bodyPr/>
          <a:lstStyle/>
          <a:p>
            <a:pPr>
              <a:lnSpc>
                <a:spcPct val="90000"/>
              </a:lnSpc>
            </a:pPr>
            <a:r>
              <a:rPr lang="pt-BR" dirty="0" smtClean="0">
                <a:solidFill>
                  <a:srgbClr val="0070C0"/>
                </a:solidFill>
              </a:rPr>
              <a:t>Linguagem Natural </a:t>
            </a:r>
            <a:r>
              <a:rPr lang="pt-BR" dirty="0" smtClean="0"/>
              <a:t>é difícil de interpretar automaticamente</a:t>
            </a:r>
          </a:p>
          <a:p>
            <a:pPr>
              <a:lnSpc>
                <a:spcPct val="90000"/>
              </a:lnSpc>
            </a:pPr>
            <a:endParaRPr lang="pt-BR" dirty="0" smtClean="0"/>
          </a:p>
          <a:p>
            <a:pPr>
              <a:lnSpc>
                <a:spcPct val="90000"/>
              </a:lnSpc>
            </a:pPr>
            <a:r>
              <a:rPr lang="pt-BR" dirty="0" smtClean="0"/>
              <a:t>É muito flexível </a:t>
            </a:r>
          </a:p>
          <a:p>
            <a:pPr lvl="1">
              <a:lnSpc>
                <a:spcPct val="90000"/>
              </a:lnSpc>
            </a:pPr>
            <a:r>
              <a:rPr lang="pt-BR" dirty="0" smtClean="0"/>
              <a:t>várias formas para expressar uma única informação</a:t>
            </a:r>
          </a:p>
          <a:p>
            <a:pPr lvl="2">
              <a:lnSpc>
                <a:spcPct val="90000"/>
              </a:lnSpc>
            </a:pPr>
            <a:r>
              <a:rPr lang="en-US" i="1" dirty="0" smtClean="0"/>
              <a:t>Frodo </a:t>
            </a:r>
            <a:r>
              <a:rPr lang="en-US" i="1" dirty="0"/>
              <a:t>Baggins succeeds Bilbo Baggins as chairperson of Bank of America.</a:t>
            </a:r>
          </a:p>
          <a:p>
            <a:pPr lvl="2">
              <a:lnSpc>
                <a:spcPct val="90000"/>
              </a:lnSpc>
            </a:pPr>
            <a:r>
              <a:rPr lang="en-US" i="1" dirty="0"/>
              <a:t>Bank of America named Frodo Baggins as its new chair-person after Bilbo Baggins.</a:t>
            </a:r>
          </a:p>
          <a:p>
            <a:pPr lvl="2">
              <a:lnSpc>
                <a:spcPct val="90000"/>
              </a:lnSpc>
            </a:pPr>
            <a:r>
              <a:rPr lang="en-US" i="1" dirty="0"/>
              <a:t>Bilbo Baggins was succeeded by Frodo Baggins as chair-person of Bank of America</a:t>
            </a:r>
            <a:r>
              <a:rPr lang="en-US" dirty="0"/>
              <a:t>.</a:t>
            </a:r>
          </a:p>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nchor="ctr"/>
          <a:lstStyle/>
          <a:p>
            <a:r>
              <a:rPr lang="pt-BR"/>
              <a:t>Por que EI é difícil</a:t>
            </a:r>
            <a:r>
              <a:rPr lang="en-US"/>
              <a:t>?</a:t>
            </a:r>
            <a:endParaRPr lang="pt-BR"/>
          </a:p>
        </p:txBody>
      </p:sp>
      <p:sp>
        <p:nvSpPr>
          <p:cNvPr id="21507" name="Content Placeholder 2"/>
          <p:cNvSpPr>
            <a:spLocks noGrp="1"/>
          </p:cNvSpPr>
          <p:nvPr>
            <p:ph idx="4294967295"/>
          </p:nvPr>
        </p:nvSpPr>
        <p:spPr/>
        <p:txBody>
          <a:bodyPr/>
          <a:lstStyle/>
          <a:p>
            <a:r>
              <a:rPr lang="pt-BR" dirty="0" smtClean="0"/>
              <a:t>É ambígua </a:t>
            </a:r>
          </a:p>
          <a:p>
            <a:pPr lvl="1"/>
            <a:r>
              <a:rPr lang="pt-BR" dirty="0" smtClean="0"/>
              <a:t>A mesma frase pode receber interpretações diferentes</a:t>
            </a:r>
          </a:p>
          <a:p>
            <a:pPr lvl="2"/>
            <a:r>
              <a:rPr lang="pt-BR" i="1" dirty="0" smtClean="0"/>
              <a:t>Sam, </a:t>
            </a:r>
            <a:r>
              <a:rPr lang="pt-BR" i="1" dirty="0" err="1" smtClean="0"/>
              <a:t>Frodo’s</a:t>
            </a:r>
            <a:r>
              <a:rPr lang="pt-BR" i="1" dirty="0" smtClean="0"/>
              <a:t> </a:t>
            </a:r>
            <a:r>
              <a:rPr lang="pt-BR" i="1" dirty="0" err="1" smtClean="0"/>
              <a:t>partner</a:t>
            </a:r>
            <a:r>
              <a:rPr lang="pt-BR" i="1" dirty="0" smtClean="0"/>
              <a:t>, a CMU </a:t>
            </a:r>
            <a:r>
              <a:rPr lang="pt-BR" i="1" dirty="0" err="1" smtClean="0"/>
              <a:t>student</a:t>
            </a:r>
            <a:r>
              <a:rPr lang="pt-BR" i="1" dirty="0" smtClean="0"/>
              <a:t>, …</a:t>
            </a:r>
          </a:p>
          <a:p>
            <a:pPr lvl="2"/>
            <a:endParaRPr lang="pt-BR" i="1" dirty="0" smtClean="0"/>
          </a:p>
          <a:p>
            <a:r>
              <a:rPr lang="pt-BR" dirty="0" smtClean="0"/>
              <a:t>É dinâmica</a:t>
            </a:r>
          </a:p>
          <a:p>
            <a:pPr lvl="2"/>
            <a:r>
              <a:rPr lang="en-US" dirty="0" smtClean="0"/>
              <a:t>New </a:t>
            </a:r>
            <a:r>
              <a:rPr lang="en-US" dirty="0"/>
              <a:t>words are constantly introduced into the language: </a:t>
            </a:r>
            <a:r>
              <a:rPr lang="en-US" i="1" dirty="0" err="1"/>
              <a:t>ecotourist</a:t>
            </a:r>
            <a:r>
              <a:rPr lang="en-US" i="1" dirty="0"/>
              <a:t>, </a:t>
            </a:r>
            <a:r>
              <a:rPr lang="en-US" i="1" dirty="0" err="1"/>
              <a:t>lol</a:t>
            </a:r>
            <a:endParaRPr lang="en-US" i="1" dirty="0"/>
          </a:p>
          <a:p>
            <a:pPr lvl="2"/>
            <a:r>
              <a:rPr lang="en-US" dirty="0"/>
              <a:t>Established words gain new senses: </a:t>
            </a:r>
            <a:r>
              <a:rPr lang="en-US" i="1" dirty="0"/>
              <a:t>to </a:t>
            </a:r>
            <a:r>
              <a:rPr lang="en-US" i="1" dirty="0" err="1"/>
              <a:t>google</a:t>
            </a:r>
            <a:r>
              <a:rPr lang="en-US" i="1" dirty="0"/>
              <a:t>, to message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57200" y="410270"/>
            <a:ext cx="7543800" cy="1074514"/>
          </a:xfrm>
        </p:spPr>
        <p:txBody>
          <a:bodyPr anchor="ctr"/>
          <a:lstStyle/>
          <a:p>
            <a:r>
              <a:rPr lang="pt-BR" dirty="0" smtClean="0"/>
              <a:t>Mais um exemplo</a:t>
            </a:r>
            <a:r>
              <a:rPr lang="pt-BR" dirty="0"/>
              <a:t>: </a:t>
            </a:r>
            <a:r>
              <a:rPr lang="pt-BR" dirty="0" smtClean="0"/>
              <a:t/>
            </a:r>
            <a:br>
              <a:rPr lang="pt-BR" dirty="0" smtClean="0"/>
            </a:br>
            <a:r>
              <a:rPr lang="pt-BR" dirty="0" smtClean="0"/>
              <a:t>Ataque </a:t>
            </a:r>
            <a:r>
              <a:rPr lang="pt-BR" dirty="0"/>
              <a:t>Terrorista</a:t>
            </a:r>
          </a:p>
        </p:txBody>
      </p:sp>
      <p:pic>
        <p:nvPicPr>
          <p:cNvPr id="13315" name="Picture 2"/>
          <p:cNvPicPr>
            <a:picLocks noGrp="1" noChangeAspect="1" noChangeArrowheads="1"/>
          </p:cNvPicPr>
          <p:nvPr>
            <p:ph idx="4294967295"/>
          </p:nvPr>
        </p:nvPicPr>
        <p:blipFill>
          <a:blip r:embed="rId2" cstate="print"/>
          <a:srcRect/>
          <a:stretch>
            <a:fillRect/>
          </a:stretch>
        </p:blipFill>
        <p:spPr>
          <a:xfrm>
            <a:off x="899592" y="2551773"/>
            <a:ext cx="7283152" cy="287589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chor="ctr"/>
          <a:lstStyle/>
          <a:p>
            <a:r>
              <a:rPr lang="pt-BR"/>
              <a:t>Exemplo: Ataque Terrorista</a:t>
            </a:r>
          </a:p>
        </p:txBody>
      </p:sp>
      <p:pic>
        <p:nvPicPr>
          <p:cNvPr id="14340" name="Picture 3"/>
          <p:cNvPicPr>
            <a:picLocks noChangeAspect="1" noChangeArrowheads="1"/>
          </p:cNvPicPr>
          <p:nvPr/>
        </p:nvPicPr>
        <p:blipFill>
          <a:blip r:embed="rId2" cstate="print"/>
          <a:srcRect/>
          <a:stretch>
            <a:fillRect/>
          </a:stretch>
        </p:blipFill>
        <p:spPr bwMode="auto">
          <a:xfrm>
            <a:off x="1331640" y="1844824"/>
            <a:ext cx="6883673" cy="411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nchor="ctr"/>
          <a:lstStyle/>
          <a:p>
            <a:r>
              <a:rPr lang="pt-BR" dirty="0"/>
              <a:t>Exemplo: Ataque Terrorista</a:t>
            </a:r>
          </a:p>
        </p:txBody>
      </p:sp>
      <p:pic>
        <p:nvPicPr>
          <p:cNvPr id="15364" name="Picture 2"/>
          <p:cNvPicPr>
            <a:picLocks noChangeAspect="1" noChangeArrowheads="1"/>
          </p:cNvPicPr>
          <p:nvPr/>
        </p:nvPicPr>
        <p:blipFill>
          <a:blip r:embed="rId2" cstate="print"/>
          <a:srcRect/>
          <a:stretch>
            <a:fillRect/>
          </a:stretch>
        </p:blipFill>
        <p:spPr bwMode="auto">
          <a:xfrm>
            <a:off x="1475656" y="2348880"/>
            <a:ext cx="5927378" cy="2984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5913" y="466725"/>
            <a:ext cx="6781800" cy="1738139"/>
          </a:xfrm>
        </p:spPr>
        <p:txBody>
          <a:bodyPr/>
          <a:lstStyle/>
          <a:p>
            <a:pPr algn="ctr"/>
            <a:r>
              <a:rPr lang="pt-BR" sz="4400" dirty="0" smtClean="0"/>
              <a:t>Sistemas de EI</a:t>
            </a:r>
            <a:endParaRPr lang="pt-BR" sz="4400" dirty="0"/>
          </a:p>
        </p:txBody>
      </p:sp>
      <p:sp>
        <p:nvSpPr>
          <p:cNvPr id="3" name="Subtítulo 2"/>
          <p:cNvSpPr>
            <a:spLocks noGrp="1"/>
          </p:cNvSpPr>
          <p:nvPr>
            <p:ph type="subTitle" idx="1"/>
          </p:nvPr>
        </p:nvSpPr>
        <p:spPr/>
        <p:txBody>
          <a:bodyPr/>
          <a:lstStyle/>
          <a:p>
            <a:pPr algn="l"/>
            <a:r>
              <a:rPr lang="pt-BR" dirty="0" smtClean="0"/>
              <a:t>A escolha da técnica a usar depende, em parte, do tipo de texto de entrada.</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ctr"/>
          <a:lstStyle/>
          <a:p>
            <a:r>
              <a:rPr lang="en-US" dirty="0" err="1" smtClean="0"/>
              <a:t>Brevíssima</a:t>
            </a:r>
            <a:r>
              <a:rPr lang="en-US" dirty="0" smtClean="0"/>
              <a:t> </a:t>
            </a:r>
            <a:r>
              <a:rPr lang="en-US" dirty="0" err="1" smtClean="0"/>
              <a:t>História</a:t>
            </a:r>
            <a:endParaRPr lang="pt-BR" dirty="0"/>
          </a:p>
        </p:txBody>
      </p:sp>
      <p:sp>
        <p:nvSpPr>
          <p:cNvPr id="9219" name="Rectangle 3"/>
          <p:cNvSpPr>
            <a:spLocks noGrp="1" noChangeArrowheads="1"/>
          </p:cNvSpPr>
          <p:nvPr>
            <p:ph type="body" idx="4294967295"/>
          </p:nvPr>
        </p:nvSpPr>
        <p:spPr>
          <a:xfrm>
            <a:off x="539552" y="1340768"/>
            <a:ext cx="8147248" cy="4824536"/>
          </a:xfrm>
        </p:spPr>
        <p:txBody>
          <a:bodyPr/>
          <a:lstStyle/>
          <a:p>
            <a:r>
              <a:rPr lang="en-US" dirty="0" err="1"/>
              <a:t>Início</a:t>
            </a:r>
            <a:r>
              <a:rPr lang="en-US" dirty="0"/>
              <a:t> </a:t>
            </a:r>
            <a:r>
              <a:rPr lang="en-US" dirty="0" smtClean="0"/>
              <a:t>- final </a:t>
            </a:r>
            <a:r>
              <a:rPr lang="en-US" dirty="0" err="1"/>
              <a:t>da</a:t>
            </a:r>
            <a:r>
              <a:rPr lang="en-US" dirty="0"/>
              <a:t> </a:t>
            </a:r>
            <a:r>
              <a:rPr lang="en-US" dirty="0" err="1"/>
              <a:t>década</a:t>
            </a:r>
            <a:r>
              <a:rPr lang="en-US" dirty="0"/>
              <a:t> de </a:t>
            </a:r>
            <a:r>
              <a:rPr lang="en-US" dirty="0" smtClean="0"/>
              <a:t>1980</a:t>
            </a:r>
            <a:endParaRPr lang="en-US" dirty="0"/>
          </a:p>
          <a:p>
            <a:pPr lvl="1"/>
            <a:r>
              <a:rPr lang="pt-BR" dirty="0" err="1"/>
              <a:t>MUC-Message</a:t>
            </a:r>
            <a:r>
              <a:rPr lang="pt-BR" dirty="0"/>
              <a:t> </a:t>
            </a:r>
            <a:r>
              <a:rPr lang="pt-BR" dirty="0" err="1"/>
              <a:t>Understanding</a:t>
            </a:r>
            <a:r>
              <a:rPr lang="pt-BR" dirty="0"/>
              <a:t> </a:t>
            </a:r>
            <a:r>
              <a:rPr lang="pt-BR" dirty="0" err="1"/>
              <a:t>Conference</a:t>
            </a:r>
            <a:endParaRPr lang="pt-BR" dirty="0"/>
          </a:p>
          <a:p>
            <a:pPr lvl="2"/>
            <a:r>
              <a:rPr lang="en-US" dirty="0" err="1"/>
              <a:t>Processamento</a:t>
            </a:r>
            <a:r>
              <a:rPr lang="en-US" dirty="0"/>
              <a:t> de </a:t>
            </a:r>
            <a:r>
              <a:rPr lang="en-US" dirty="0" err="1"/>
              <a:t>Linguagem</a:t>
            </a:r>
            <a:r>
              <a:rPr lang="en-US" dirty="0"/>
              <a:t> </a:t>
            </a:r>
            <a:r>
              <a:rPr lang="en-US" dirty="0" smtClean="0"/>
              <a:t>Natural (PLN)</a:t>
            </a:r>
            <a:endParaRPr lang="en-US" dirty="0"/>
          </a:p>
          <a:p>
            <a:pPr>
              <a:spcBef>
                <a:spcPts val="1200"/>
              </a:spcBef>
            </a:pPr>
            <a:r>
              <a:rPr lang="en-US" dirty="0" smtClean="0"/>
              <a:t>A </a:t>
            </a:r>
            <a:r>
              <a:rPr lang="en-US" dirty="0" err="1" smtClean="0"/>
              <a:t>seguir</a:t>
            </a:r>
            <a:endParaRPr lang="en-US" dirty="0"/>
          </a:p>
          <a:p>
            <a:pPr lvl="1"/>
            <a:r>
              <a:rPr lang="en-US" dirty="0" smtClean="0"/>
              <a:t>Internet (HTML)</a:t>
            </a:r>
            <a:endParaRPr lang="en-US" dirty="0"/>
          </a:p>
          <a:p>
            <a:pPr lvl="2"/>
            <a:r>
              <a:rPr lang="en-US" dirty="0" err="1" smtClean="0"/>
              <a:t>Sistemas</a:t>
            </a:r>
            <a:r>
              <a:rPr lang="en-US" dirty="0" smtClean="0"/>
              <a:t> de EI </a:t>
            </a:r>
            <a:r>
              <a:rPr lang="en-US" i="1" dirty="0" smtClean="0"/>
              <a:t>Wrappers</a:t>
            </a:r>
            <a:r>
              <a:rPr lang="en-US" dirty="0" smtClean="0"/>
              <a:t> </a:t>
            </a:r>
          </a:p>
          <a:p>
            <a:pPr lvl="3"/>
            <a:r>
              <a:rPr lang="en-US" dirty="0" err="1" smtClean="0"/>
              <a:t>Aprendizagem</a:t>
            </a:r>
            <a:r>
              <a:rPr lang="en-US" dirty="0" smtClean="0"/>
              <a:t> de </a:t>
            </a:r>
            <a:r>
              <a:rPr lang="en-US" dirty="0" err="1" smtClean="0"/>
              <a:t>máquina</a:t>
            </a:r>
            <a:r>
              <a:rPr lang="en-US" dirty="0" smtClean="0"/>
              <a:t> </a:t>
            </a:r>
            <a:r>
              <a:rPr lang="en-US" dirty="0" err="1" smtClean="0"/>
              <a:t>ou</a:t>
            </a:r>
            <a:r>
              <a:rPr lang="en-US" dirty="0" smtClean="0"/>
              <a:t> </a:t>
            </a:r>
            <a:r>
              <a:rPr lang="en-US" dirty="0" err="1" smtClean="0"/>
              <a:t>regras</a:t>
            </a:r>
            <a:endParaRPr lang="en-US" dirty="0"/>
          </a:p>
          <a:p>
            <a:r>
              <a:rPr lang="en-US" dirty="0" err="1"/>
              <a:t>Hoje</a:t>
            </a:r>
            <a:endParaRPr lang="en-US" dirty="0"/>
          </a:p>
          <a:p>
            <a:pPr lvl="1"/>
            <a:r>
              <a:rPr lang="en-US" dirty="0" smtClean="0"/>
              <a:t>Volta do PLN </a:t>
            </a:r>
            <a:r>
              <a:rPr lang="en-US" dirty="0" err="1" smtClean="0"/>
              <a:t>para</a:t>
            </a:r>
            <a:r>
              <a:rPr lang="en-US" dirty="0" smtClean="0"/>
              <a:t> </a:t>
            </a:r>
            <a:r>
              <a:rPr lang="en-US" dirty="0" err="1" smtClean="0"/>
              <a:t>tratar</a:t>
            </a:r>
            <a:r>
              <a:rPr lang="en-US" dirty="0" smtClean="0"/>
              <a:t> </a:t>
            </a:r>
            <a:r>
              <a:rPr lang="en-US" dirty="0" err="1" smtClean="0"/>
              <a:t>T</a:t>
            </a:r>
            <a:r>
              <a:rPr lang="en-US" dirty="0" err="1" smtClean="0"/>
              <a:t>extos</a:t>
            </a:r>
            <a:r>
              <a:rPr lang="en-US" dirty="0" smtClean="0"/>
              <a:t> </a:t>
            </a:r>
            <a:r>
              <a:rPr lang="en-US" dirty="0" err="1" smtClean="0"/>
              <a:t>livres</a:t>
            </a:r>
            <a:endParaRPr lang="pt-BR" dirty="0" smtClean="0"/>
          </a:p>
          <a:p>
            <a:pPr lvl="2"/>
            <a:r>
              <a:rPr lang="en-US" dirty="0" smtClean="0"/>
              <a:t>Open IE  (EI </a:t>
            </a:r>
            <a:r>
              <a:rPr lang="en-US" dirty="0" err="1" smtClean="0"/>
              <a:t>aberta</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Tipos de Textos para EI</a:t>
            </a:r>
            <a:endParaRPr lang="pt-BR" dirty="0"/>
          </a:p>
        </p:txBody>
      </p:sp>
      <p:sp>
        <p:nvSpPr>
          <p:cNvPr id="3" name="Espaço Reservado para Conteúdo 2"/>
          <p:cNvSpPr>
            <a:spLocks noGrp="1"/>
          </p:cNvSpPr>
          <p:nvPr>
            <p:ph idx="1"/>
          </p:nvPr>
        </p:nvSpPr>
        <p:spPr/>
        <p:txBody>
          <a:bodyPr/>
          <a:lstStyle/>
          <a:p>
            <a:r>
              <a:rPr lang="pt-BR" dirty="0" smtClean="0"/>
              <a:t>Estruturados</a:t>
            </a:r>
          </a:p>
          <a:p>
            <a:pPr lvl="1"/>
            <a:r>
              <a:rPr lang="pt-BR" dirty="0" smtClean="0"/>
              <a:t>Tabelas</a:t>
            </a:r>
          </a:p>
          <a:p>
            <a:r>
              <a:rPr lang="pt-BR" dirty="0" smtClean="0"/>
              <a:t>Semiestruturados</a:t>
            </a:r>
          </a:p>
          <a:p>
            <a:pPr marL="801687" lvl="1" indent="-457200">
              <a:buFont typeface="+mj-lt"/>
              <a:buAutoNum type="arabicPeriod"/>
            </a:pPr>
            <a:r>
              <a:rPr lang="pt-BR" dirty="0" smtClean="0"/>
              <a:t>Textos não gramaticais e uso de formatação</a:t>
            </a:r>
          </a:p>
          <a:p>
            <a:pPr marL="801687" lvl="1" indent="-457200">
              <a:buFont typeface="+mj-lt"/>
              <a:buAutoNum type="arabicPeriod"/>
            </a:pPr>
            <a:r>
              <a:rPr lang="pt-BR" dirty="0" smtClean="0"/>
              <a:t>Textos gramaticais </a:t>
            </a:r>
            <a:r>
              <a:rPr lang="pt-BR" dirty="0" smtClean="0">
                <a:solidFill>
                  <a:schemeClr val="accent4"/>
                </a:solidFill>
              </a:rPr>
              <a:t>com formatação parcial e links</a:t>
            </a:r>
          </a:p>
          <a:p>
            <a:pPr lvl="2">
              <a:lnSpc>
                <a:spcPct val="80000"/>
              </a:lnSpc>
            </a:pPr>
            <a:r>
              <a:rPr lang="pt-BR" dirty="0" smtClean="0"/>
              <a:t>campos ausentes</a:t>
            </a:r>
          </a:p>
          <a:p>
            <a:pPr lvl="2">
              <a:lnSpc>
                <a:spcPct val="80000"/>
              </a:lnSpc>
            </a:pPr>
            <a:r>
              <a:rPr lang="pt-BR" dirty="0" smtClean="0"/>
              <a:t>variações na ordem dos dados</a:t>
            </a:r>
          </a:p>
          <a:p>
            <a:r>
              <a:rPr lang="pt-BR" dirty="0" smtClean="0"/>
              <a:t>Não estruturados = Livres</a:t>
            </a:r>
          </a:p>
          <a:p>
            <a:pPr lvl="1"/>
            <a:r>
              <a:rPr lang="pt-BR" dirty="0" smtClean="0"/>
              <a:t>Parágrafos livre, sem formatação </a:t>
            </a:r>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612" y="260648"/>
            <a:ext cx="5143500" cy="725487"/>
          </a:xfrm>
        </p:spPr>
        <p:txBody>
          <a:bodyPr/>
          <a:lstStyle/>
          <a:p>
            <a:r>
              <a:rPr lang="en-US" dirty="0" err="1" smtClean="0"/>
              <a:t>Tipos</a:t>
            </a:r>
            <a:r>
              <a:rPr lang="en-US" dirty="0" smtClean="0"/>
              <a:t> de </a:t>
            </a:r>
            <a:r>
              <a:rPr lang="en-US" dirty="0" err="1" smtClean="0"/>
              <a:t>Textos</a:t>
            </a:r>
            <a:r>
              <a:rPr lang="en-US" dirty="0" smtClean="0"/>
              <a:t> </a:t>
            </a:r>
            <a:r>
              <a:rPr lang="en-US" dirty="0" err="1" smtClean="0"/>
              <a:t>em</a:t>
            </a:r>
            <a:r>
              <a:rPr lang="en-US" dirty="0" smtClean="0"/>
              <a:t> EI</a:t>
            </a:r>
            <a:endParaRPr lang="en-US" sz="2800" dirty="0" smtClean="0"/>
          </a:p>
        </p:txBody>
      </p:sp>
      <p:grpSp>
        <p:nvGrpSpPr>
          <p:cNvPr id="2" name="Group 17"/>
          <p:cNvGrpSpPr>
            <a:grpSpLocks/>
          </p:cNvGrpSpPr>
          <p:nvPr/>
        </p:nvGrpSpPr>
        <p:grpSpPr bwMode="auto">
          <a:xfrm>
            <a:off x="4932040" y="2572418"/>
            <a:ext cx="3904109" cy="3664894"/>
            <a:chOff x="500034" y="3248119"/>
            <a:chExt cx="3762375" cy="3525473"/>
          </a:xfrm>
        </p:grpSpPr>
        <p:sp>
          <p:nvSpPr>
            <p:cNvPr id="17421" name="Text Box 5"/>
            <p:cNvSpPr txBox="1">
              <a:spLocks noChangeArrowheads="1"/>
            </p:cNvSpPr>
            <p:nvPr/>
          </p:nvSpPr>
          <p:spPr bwMode="auto">
            <a:xfrm>
              <a:off x="1006395" y="3248119"/>
              <a:ext cx="2522789" cy="923107"/>
            </a:xfrm>
            <a:prstGeom prst="rect">
              <a:avLst/>
            </a:prstGeom>
            <a:noFill/>
            <a:ln w="9525">
              <a:solidFill>
                <a:schemeClr val="accent1"/>
              </a:solidFill>
              <a:miter lim="800000"/>
              <a:headEnd/>
              <a:tailEnd/>
            </a:ln>
          </p:spPr>
          <p:txBody>
            <a:bodyPr wrap="none">
              <a:spAutoFit/>
            </a:bodyPr>
            <a:lstStyle/>
            <a:p>
              <a:pPr algn="ctr"/>
              <a:r>
                <a:rPr lang="en-US" dirty="0" err="1">
                  <a:latin typeface="Calibri" pitchFamily="34" charset="0"/>
                </a:rPr>
                <a:t>Textos</a:t>
              </a:r>
              <a:r>
                <a:rPr lang="en-US" dirty="0">
                  <a:latin typeface="Calibri" pitchFamily="34" charset="0"/>
                </a:rPr>
                <a:t> </a:t>
              </a:r>
              <a:r>
                <a:rPr lang="en-US" dirty="0" err="1" smtClean="0">
                  <a:latin typeface="Calibri" pitchFamily="34" charset="0"/>
                </a:rPr>
                <a:t>não</a:t>
              </a:r>
              <a:r>
                <a:rPr lang="en-US" dirty="0" smtClean="0">
                  <a:latin typeface="Calibri" pitchFamily="34" charset="0"/>
                </a:rPr>
                <a:t> </a:t>
              </a:r>
              <a:r>
                <a:rPr lang="en-US" dirty="0" err="1" smtClean="0">
                  <a:latin typeface="Calibri" pitchFamily="34" charset="0"/>
                </a:rPr>
                <a:t>gramaticais</a:t>
              </a:r>
              <a:r>
                <a:rPr lang="en-US" dirty="0" smtClean="0">
                  <a:latin typeface="Calibri" pitchFamily="34" charset="0"/>
                </a:rPr>
                <a:t> e </a:t>
              </a:r>
            </a:p>
            <a:p>
              <a:pPr algn="ctr"/>
              <a:r>
                <a:rPr lang="en-US" dirty="0" smtClean="0">
                  <a:latin typeface="Calibri" pitchFamily="34" charset="0"/>
                </a:rPr>
                <a:t> </a:t>
              </a:r>
              <a:r>
                <a:rPr lang="en-US" dirty="0" err="1" smtClean="0">
                  <a:latin typeface="Calibri" pitchFamily="34" charset="0"/>
                </a:rPr>
                <a:t>uso</a:t>
              </a:r>
              <a:r>
                <a:rPr lang="en-US" dirty="0" smtClean="0">
                  <a:latin typeface="Calibri" pitchFamily="34" charset="0"/>
                </a:rPr>
                <a:t> de </a:t>
              </a:r>
              <a:r>
                <a:rPr lang="en-US" dirty="0" err="1" smtClean="0">
                  <a:latin typeface="Calibri" pitchFamily="34" charset="0"/>
                </a:rPr>
                <a:t>formatação</a:t>
              </a:r>
              <a:r>
                <a:rPr lang="en-US" dirty="0" smtClean="0">
                  <a:latin typeface="Calibri" pitchFamily="34" charset="0"/>
                </a:rPr>
                <a:t>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semiestruturado</a:t>
              </a:r>
              <a:endParaRPr lang="en-US" dirty="0">
                <a:solidFill>
                  <a:srgbClr val="FF0000"/>
                </a:solidFill>
                <a:latin typeface="Calibri" pitchFamily="34" charset="0"/>
              </a:endParaRPr>
            </a:p>
          </p:txBody>
        </p:sp>
        <p:pic>
          <p:nvPicPr>
            <p:cNvPr id="17422" name="Picture 11" descr="2002_10_16_101227_shot"/>
            <p:cNvPicPr>
              <a:picLocks noChangeAspect="1" noChangeArrowheads="1"/>
            </p:cNvPicPr>
            <p:nvPr/>
          </p:nvPicPr>
          <p:blipFill>
            <a:blip r:embed="rId3" cstate="print"/>
            <a:srcRect/>
            <a:stretch>
              <a:fillRect/>
            </a:stretch>
          </p:blipFill>
          <p:spPr bwMode="auto">
            <a:xfrm>
              <a:off x="500034" y="4468542"/>
              <a:ext cx="3762375" cy="2305050"/>
            </a:xfrm>
            <a:prstGeom prst="rect">
              <a:avLst/>
            </a:prstGeom>
            <a:noFill/>
            <a:ln w="38100">
              <a:solidFill>
                <a:srgbClr val="C0C0C0"/>
              </a:solidFill>
              <a:miter lim="800000"/>
              <a:headEnd/>
              <a:tailEnd/>
            </a:ln>
          </p:spPr>
        </p:pic>
        <p:sp>
          <p:nvSpPr>
            <p:cNvPr id="17423" name="TextBox 12"/>
            <p:cNvSpPr txBox="1">
              <a:spLocks noChangeArrowheads="1"/>
            </p:cNvSpPr>
            <p:nvPr/>
          </p:nvSpPr>
          <p:spPr bwMode="auto">
            <a:xfrm>
              <a:off x="502343" y="3248119"/>
              <a:ext cx="466725" cy="369888"/>
            </a:xfrm>
            <a:prstGeom prst="rect">
              <a:avLst/>
            </a:prstGeom>
            <a:noFill/>
            <a:ln w="9525">
              <a:noFill/>
              <a:miter lim="800000"/>
              <a:headEnd/>
              <a:tailEnd/>
            </a:ln>
          </p:spPr>
          <p:txBody>
            <a:bodyPr>
              <a:spAutoFit/>
            </a:bodyPr>
            <a:lstStyle/>
            <a:p>
              <a:r>
                <a:rPr lang="en-US" dirty="0"/>
                <a:t>(b)</a:t>
              </a:r>
              <a:endParaRPr lang="fr-FR" dirty="0"/>
            </a:p>
          </p:txBody>
        </p:sp>
      </p:grpSp>
      <p:grpSp>
        <p:nvGrpSpPr>
          <p:cNvPr id="3" name="Group 18"/>
          <p:cNvGrpSpPr>
            <a:grpSpLocks/>
          </p:cNvGrpSpPr>
          <p:nvPr/>
        </p:nvGrpSpPr>
        <p:grpSpPr bwMode="auto">
          <a:xfrm>
            <a:off x="84708" y="1556792"/>
            <a:ext cx="4631308" cy="3168352"/>
            <a:chOff x="4286250" y="3671168"/>
            <a:chExt cx="4595813" cy="3168353"/>
          </a:xfrm>
        </p:grpSpPr>
        <p:sp>
          <p:nvSpPr>
            <p:cNvPr id="17418" name="Text Box 6"/>
            <p:cNvSpPr txBox="1">
              <a:spLocks noChangeArrowheads="1"/>
            </p:cNvSpPr>
            <p:nvPr/>
          </p:nvSpPr>
          <p:spPr bwMode="auto">
            <a:xfrm>
              <a:off x="5067060" y="3671168"/>
              <a:ext cx="2743162" cy="369332"/>
            </a:xfrm>
            <a:prstGeom prst="rect">
              <a:avLst/>
            </a:prstGeom>
            <a:noFill/>
            <a:ln w="9525">
              <a:solidFill>
                <a:schemeClr val="accent1"/>
              </a:solidFill>
              <a:miter lim="800000"/>
              <a:headEnd/>
              <a:tailEnd/>
            </a:ln>
          </p:spPr>
          <p:txBody>
            <a:bodyPr wrap="none">
              <a:spAutoFit/>
            </a:bodyPr>
            <a:lstStyle/>
            <a:p>
              <a:pPr algn="ctr"/>
              <a:r>
                <a:rPr lang="en-US" dirty="0" err="1" smtClean="0">
                  <a:latin typeface="Calibri" pitchFamily="34" charset="0"/>
                </a:rPr>
                <a:t>Tabelas</a:t>
              </a:r>
              <a:r>
                <a:rPr lang="en-US" dirty="0" smtClean="0">
                  <a:latin typeface="Calibri" pitchFamily="34" charset="0"/>
                </a:rPr>
                <a:t> = </a:t>
              </a: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estruturado</a:t>
              </a:r>
              <a:endParaRPr lang="en-US" dirty="0">
                <a:solidFill>
                  <a:srgbClr val="FF0000"/>
                </a:solidFill>
                <a:latin typeface="Calibri" pitchFamily="34" charset="0"/>
              </a:endParaRPr>
            </a:p>
          </p:txBody>
        </p:sp>
        <p:pic>
          <p:nvPicPr>
            <p:cNvPr id="17419" name="Picture 14" descr="2002_10_16_102205_shot"/>
            <p:cNvPicPr>
              <a:picLocks noChangeAspect="1" noChangeArrowheads="1"/>
            </p:cNvPicPr>
            <p:nvPr/>
          </p:nvPicPr>
          <p:blipFill>
            <a:blip r:embed="rId4" cstate="print"/>
            <a:srcRect/>
            <a:stretch>
              <a:fillRect/>
            </a:stretch>
          </p:blipFill>
          <p:spPr bwMode="auto">
            <a:xfrm>
              <a:off x="4591050" y="4221733"/>
              <a:ext cx="4291013" cy="2617788"/>
            </a:xfrm>
            <a:prstGeom prst="rect">
              <a:avLst/>
            </a:prstGeom>
            <a:noFill/>
            <a:ln w="9525">
              <a:solidFill>
                <a:schemeClr val="accent6">
                  <a:lumMod val="60000"/>
                  <a:lumOff val="40000"/>
                </a:schemeClr>
              </a:solidFill>
              <a:miter lim="800000"/>
              <a:headEnd/>
              <a:tailEnd/>
            </a:ln>
          </p:spPr>
        </p:pic>
        <p:sp>
          <p:nvSpPr>
            <p:cNvPr id="17420" name="TextBox 13"/>
            <p:cNvSpPr txBox="1">
              <a:spLocks noChangeArrowheads="1"/>
            </p:cNvSpPr>
            <p:nvPr/>
          </p:nvSpPr>
          <p:spPr bwMode="auto">
            <a:xfrm>
              <a:off x="4286250" y="3714750"/>
              <a:ext cx="466725" cy="369888"/>
            </a:xfrm>
            <a:prstGeom prst="rect">
              <a:avLst/>
            </a:prstGeom>
            <a:noFill/>
            <a:ln w="9525">
              <a:noFill/>
              <a:miter lim="800000"/>
              <a:headEnd/>
              <a:tailEnd/>
            </a:ln>
          </p:spPr>
          <p:txBody>
            <a:bodyPr>
              <a:spAutoFit/>
            </a:bodyPr>
            <a:lstStyle/>
            <a:p>
              <a:r>
                <a:rPr lang="en-US"/>
                <a:t>(a)</a:t>
              </a:r>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612" y="260648"/>
            <a:ext cx="5143500" cy="725487"/>
          </a:xfrm>
        </p:spPr>
        <p:txBody>
          <a:bodyPr/>
          <a:lstStyle/>
          <a:p>
            <a:r>
              <a:rPr lang="en-US" dirty="0" err="1"/>
              <a:t>Tipos</a:t>
            </a:r>
            <a:r>
              <a:rPr lang="en-US" dirty="0"/>
              <a:t> de </a:t>
            </a:r>
            <a:r>
              <a:rPr lang="en-US" dirty="0" err="1"/>
              <a:t>Textos</a:t>
            </a:r>
            <a:r>
              <a:rPr lang="en-US" dirty="0"/>
              <a:t> </a:t>
            </a:r>
            <a:r>
              <a:rPr lang="en-US" dirty="0" err="1"/>
              <a:t>em</a:t>
            </a:r>
            <a:r>
              <a:rPr lang="en-US" dirty="0"/>
              <a:t> EI</a:t>
            </a:r>
            <a:endParaRPr lang="en-US" sz="2800" dirty="0" smtClean="0"/>
          </a:p>
        </p:txBody>
      </p:sp>
      <p:grpSp>
        <p:nvGrpSpPr>
          <p:cNvPr id="2" name="Group 20"/>
          <p:cNvGrpSpPr>
            <a:grpSpLocks/>
          </p:cNvGrpSpPr>
          <p:nvPr/>
        </p:nvGrpSpPr>
        <p:grpSpPr bwMode="auto">
          <a:xfrm>
            <a:off x="5004048" y="2636913"/>
            <a:ext cx="3568824" cy="3398898"/>
            <a:chOff x="5500694" y="4500570"/>
            <a:chExt cx="3352800" cy="2665991"/>
          </a:xfrm>
        </p:grpSpPr>
        <p:sp>
          <p:nvSpPr>
            <p:cNvPr id="17424" name="Text Box 3"/>
            <p:cNvSpPr txBox="1">
              <a:spLocks noChangeArrowheads="1"/>
            </p:cNvSpPr>
            <p:nvPr/>
          </p:nvSpPr>
          <p:spPr bwMode="auto">
            <a:xfrm>
              <a:off x="6107944" y="4515736"/>
              <a:ext cx="2453710" cy="724232"/>
            </a:xfrm>
            <a:prstGeom prst="rect">
              <a:avLst/>
            </a:prstGeom>
            <a:noFill/>
            <a:ln w="9525">
              <a:solidFill>
                <a:schemeClr val="accent1"/>
              </a:solidFill>
              <a:miter lim="800000"/>
              <a:headEnd/>
              <a:tailEnd/>
            </a:ln>
          </p:spPr>
          <p:txBody>
            <a:bodyPr wrap="none">
              <a:spAutoFit/>
            </a:bodyPr>
            <a:lstStyle/>
            <a:p>
              <a:pPr algn="ctr"/>
              <a:r>
                <a:rPr lang="en-US" dirty="0" err="1">
                  <a:latin typeface="Calibri" pitchFamily="34" charset="0"/>
                </a:rPr>
                <a:t>Parágrafos</a:t>
              </a:r>
              <a:r>
                <a:rPr lang="en-US" dirty="0">
                  <a:latin typeface="Calibri" pitchFamily="34" charset="0"/>
                </a:rPr>
                <a:t> </a:t>
              </a:r>
              <a:r>
                <a:rPr lang="en-US" dirty="0" err="1">
                  <a:latin typeface="Calibri" pitchFamily="34" charset="0"/>
                </a:rPr>
                <a:t>sem</a:t>
              </a:r>
              <a:r>
                <a:rPr lang="en-US" dirty="0">
                  <a:latin typeface="Calibri" pitchFamily="34" charset="0"/>
                </a:rPr>
                <a:t> </a:t>
              </a:r>
              <a:r>
                <a:rPr lang="en-US" dirty="0" err="1">
                  <a:latin typeface="Calibri" pitchFamily="34" charset="0"/>
                </a:rPr>
                <a:t>nenhuma</a:t>
              </a:r>
              <a:r>
                <a:rPr lang="en-US" dirty="0">
                  <a:latin typeface="Calibri" pitchFamily="34" charset="0"/>
                </a:rPr>
                <a:t> </a:t>
              </a:r>
            </a:p>
            <a:p>
              <a:pPr algn="ctr"/>
              <a:r>
                <a:rPr lang="en-US" dirty="0" err="1" smtClean="0">
                  <a:latin typeface="Calibri" pitchFamily="34" charset="0"/>
                </a:rPr>
                <a:t>Formatação</a:t>
              </a:r>
              <a:r>
                <a:rPr lang="en-US" dirty="0" smtClean="0">
                  <a:latin typeface="Calibri" pitchFamily="34" charset="0"/>
                </a:rPr>
                <a:t>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a:t>
              </a:r>
              <a:r>
                <a:rPr lang="en-US" dirty="0" err="1" smtClean="0">
                  <a:solidFill>
                    <a:srgbClr val="FF0000"/>
                  </a:solidFill>
                  <a:latin typeface="Calibri" pitchFamily="34" charset="0"/>
                </a:rPr>
                <a:t>livre</a:t>
              </a:r>
              <a:endParaRPr lang="en-US" dirty="0">
                <a:solidFill>
                  <a:srgbClr val="FF0000"/>
                </a:solidFill>
                <a:latin typeface="Calibri" pitchFamily="34" charset="0"/>
              </a:endParaRPr>
            </a:p>
          </p:txBody>
        </p:sp>
        <p:sp>
          <p:nvSpPr>
            <p:cNvPr id="17425" name="Text Box 9"/>
            <p:cNvSpPr txBox="1">
              <a:spLocks noChangeArrowheads="1"/>
            </p:cNvSpPr>
            <p:nvPr/>
          </p:nvSpPr>
          <p:spPr bwMode="auto">
            <a:xfrm>
              <a:off x="5500694" y="5404264"/>
              <a:ext cx="3352800" cy="1762297"/>
            </a:xfrm>
            <a:prstGeom prst="rect">
              <a:avLst/>
            </a:prstGeom>
            <a:solidFill>
              <a:schemeClr val="bg1"/>
            </a:solidFill>
            <a:ln w="9525">
              <a:solidFill>
                <a:schemeClr val="tx1"/>
              </a:solidFill>
              <a:miter lim="800000"/>
              <a:headEnd/>
              <a:tailEnd/>
            </a:ln>
          </p:spPr>
          <p:txBody>
            <a:bodyPr wrap="square">
              <a:spAutoFit/>
            </a:bodyPr>
            <a:lstStyle/>
            <a:p>
              <a:r>
                <a:rPr lang="en-US" sz="1400" dirty="0" err="1">
                  <a:latin typeface="Calibri" pitchFamily="34" charset="0"/>
                </a:rPr>
                <a:t>Astro</a:t>
              </a:r>
              <a:r>
                <a:rPr lang="en-US" sz="1400" dirty="0">
                  <a:latin typeface="Calibri" pitchFamily="34" charset="0"/>
                </a:rPr>
                <a:t> Teller is the CEO and co-founder of </a:t>
              </a:r>
              <a:r>
                <a:rPr lang="en-US" sz="1400" dirty="0" err="1">
                  <a:latin typeface="Calibri" pitchFamily="34" charset="0"/>
                </a:rPr>
                <a:t>BodyMedia</a:t>
              </a:r>
              <a:r>
                <a:rPr lang="en-US" sz="1400" dirty="0">
                  <a:latin typeface="Calibri" pitchFamily="34" charset="0"/>
                </a:rPr>
                <a:t>. </a:t>
              </a:r>
              <a:r>
                <a:rPr lang="en-US" sz="1400" dirty="0" err="1">
                  <a:latin typeface="Calibri" pitchFamily="34" charset="0"/>
                </a:rPr>
                <a:t>Astro</a:t>
              </a:r>
              <a:r>
                <a:rPr lang="en-US" sz="1400" dirty="0">
                  <a:latin typeface="Calibri" pitchFamily="34" charset="0"/>
                </a:rPr>
                <a:t> holds a Ph.D. in Artificial Intelligence from Carnegie Mellon University, where he was inducted as a national Hertz fellow. His M.S. in symbolic and heuristic computation and B.S. in computer science are from Stanford University. His work in science, literature and business has appeared in international media from the New York Times to CNN to NPR.</a:t>
              </a:r>
            </a:p>
          </p:txBody>
        </p:sp>
        <p:sp>
          <p:nvSpPr>
            <p:cNvPr id="17426" name="TextBox 10"/>
            <p:cNvSpPr txBox="1">
              <a:spLocks noChangeArrowheads="1"/>
            </p:cNvSpPr>
            <p:nvPr/>
          </p:nvSpPr>
          <p:spPr bwMode="auto">
            <a:xfrm>
              <a:off x="5572132" y="4500570"/>
              <a:ext cx="466794" cy="369332"/>
            </a:xfrm>
            <a:prstGeom prst="rect">
              <a:avLst/>
            </a:prstGeom>
            <a:noFill/>
            <a:ln w="9525">
              <a:noFill/>
              <a:miter lim="800000"/>
              <a:headEnd/>
              <a:tailEnd/>
            </a:ln>
          </p:spPr>
          <p:txBody>
            <a:bodyPr wrap="none">
              <a:spAutoFit/>
            </a:bodyPr>
            <a:lstStyle/>
            <a:p>
              <a:r>
                <a:rPr lang="en-US"/>
                <a:t>(d)</a:t>
              </a:r>
              <a:endParaRPr lang="fr-FR"/>
            </a:p>
          </p:txBody>
        </p:sp>
      </p:grpSp>
      <p:grpSp>
        <p:nvGrpSpPr>
          <p:cNvPr id="3" name="Group 16"/>
          <p:cNvGrpSpPr>
            <a:grpSpLocks/>
          </p:cNvGrpSpPr>
          <p:nvPr/>
        </p:nvGrpSpPr>
        <p:grpSpPr bwMode="auto">
          <a:xfrm>
            <a:off x="395534" y="1556792"/>
            <a:ext cx="4104458" cy="3744416"/>
            <a:chOff x="4329113" y="1201738"/>
            <a:chExt cx="3047239" cy="2510324"/>
          </a:xfrm>
        </p:grpSpPr>
        <p:sp>
          <p:nvSpPr>
            <p:cNvPr id="17415" name="Text Box 4"/>
            <p:cNvSpPr txBox="1">
              <a:spLocks noChangeArrowheads="1"/>
            </p:cNvSpPr>
            <p:nvPr/>
          </p:nvSpPr>
          <p:spPr bwMode="auto">
            <a:xfrm>
              <a:off x="4873228" y="1201738"/>
              <a:ext cx="2076065" cy="619017"/>
            </a:xfrm>
            <a:prstGeom prst="rect">
              <a:avLst/>
            </a:prstGeom>
            <a:noFill/>
            <a:ln w="9525">
              <a:solidFill>
                <a:schemeClr val="accent1"/>
              </a:solidFill>
              <a:miter lim="800000"/>
              <a:headEnd/>
              <a:tailEnd/>
            </a:ln>
          </p:spPr>
          <p:txBody>
            <a:bodyPr wrap="none">
              <a:spAutoFit/>
            </a:bodyPr>
            <a:lstStyle/>
            <a:p>
              <a:pPr algn="ctr"/>
              <a:r>
                <a:rPr lang="en-US" dirty="0" err="1" smtClean="0">
                  <a:latin typeface="Calibri" pitchFamily="34" charset="0"/>
                </a:rPr>
                <a:t>Textos</a:t>
              </a:r>
              <a:r>
                <a:rPr lang="en-US" dirty="0" smtClean="0">
                  <a:latin typeface="Calibri" pitchFamily="34" charset="0"/>
                </a:rPr>
                <a:t> </a:t>
              </a:r>
              <a:r>
                <a:rPr lang="en-US" dirty="0" err="1" smtClean="0">
                  <a:latin typeface="Calibri" pitchFamily="34" charset="0"/>
                </a:rPr>
                <a:t>gramaticais</a:t>
              </a:r>
              <a:r>
                <a:rPr lang="en-US" dirty="0" smtClean="0">
                  <a:latin typeface="Calibri" pitchFamily="34" charset="0"/>
                </a:rPr>
                <a:t> com  </a:t>
              </a:r>
              <a:endParaRPr lang="en-US" dirty="0">
                <a:latin typeface="Calibri" pitchFamily="34" charset="0"/>
              </a:endParaRPr>
            </a:p>
            <a:p>
              <a:pPr algn="ctr"/>
              <a:r>
                <a:rPr lang="en-US" dirty="0" err="1" smtClean="0">
                  <a:latin typeface="Calibri" pitchFamily="34" charset="0"/>
                </a:rPr>
                <a:t>formatação</a:t>
              </a:r>
              <a:r>
                <a:rPr lang="en-US" dirty="0" smtClean="0">
                  <a:latin typeface="Calibri" pitchFamily="34" charset="0"/>
                </a:rPr>
                <a:t> </a:t>
              </a:r>
              <a:r>
                <a:rPr lang="en-US" dirty="0" err="1" smtClean="0">
                  <a:latin typeface="Calibri" pitchFamily="34" charset="0"/>
                </a:rPr>
                <a:t>parcial</a:t>
              </a:r>
              <a:r>
                <a:rPr lang="en-US" dirty="0" smtClean="0">
                  <a:latin typeface="Calibri" pitchFamily="34" charset="0"/>
                </a:rPr>
                <a:t> e links = </a:t>
              </a:r>
            </a:p>
            <a:p>
              <a:pPr algn="ctr"/>
              <a:r>
                <a:rPr lang="en-US" dirty="0" err="1" smtClean="0">
                  <a:solidFill>
                    <a:srgbClr val="FF0000"/>
                  </a:solidFill>
                  <a:latin typeface="Calibri" pitchFamily="34" charset="0"/>
                </a:rPr>
                <a:t>Texto</a:t>
              </a:r>
              <a:r>
                <a:rPr lang="en-US" dirty="0" smtClean="0">
                  <a:solidFill>
                    <a:srgbClr val="FF0000"/>
                  </a:solidFill>
                  <a:latin typeface="Calibri" pitchFamily="34" charset="0"/>
                </a:rPr>
                <a:t> semi </a:t>
              </a:r>
              <a:r>
                <a:rPr lang="en-US" dirty="0" err="1" smtClean="0">
                  <a:solidFill>
                    <a:srgbClr val="FF0000"/>
                  </a:solidFill>
                  <a:latin typeface="Calibri" pitchFamily="34" charset="0"/>
                </a:rPr>
                <a:t>estruturado</a:t>
              </a:r>
              <a:endParaRPr lang="en-US" dirty="0" smtClean="0">
                <a:solidFill>
                  <a:srgbClr val="FF0000"/>
                </a:solidFill>
                <a:latin typeface="Calibri" pitchFamily="34" charset="0"/>
              </a:endParaRPr>
            </a:p>
          </p:txBody>
        </p:sp>
        <p:sp>
          <p:nvSpPr>
            <p:cNvPr id="17416" name="TextBox 11"/>
            <p:cNvSpPr txBox="1">
              <a:spLocks noChangeArrowheads="1"/>
            </p:cNvSpPr>
            <p:nvPr/>
          </p:nvSpPr>
          <p:spPr bwMode="auto">
            <a:xfrm>
              <a:off x="4329113" y="1344600"/>
              <a:ext cx="466725" cy="339468"/>
            </a:xfrm>
            <a:prstGeom prst="rect">
              <a:avLst/>
            </a:prstGeom>
            <a:noFill/>
            <a:ln w="9525">
              <a:noFill/>
              <a:miter lim="800000"/>
              <a:headEnd/>
              <a:tailEnd/>
            </a:ln>
          </p:spPr>
          <p:txBody>
            <a:bodyPr>
              <a:spAutoFit/>
            </a:bodyPr>
            <a:lstStyle/>
            <a:p>
              <a:r>
                <a:rPr lang="en-US"/>
                <a:t>(c)</a:t>
              </a:r>
              <a:endParaRPr lang="fr-FR"/>
            </a:p>
          </p:txBody>
        </p:sp>
        <p:pic>
          <p:nvPicPr>
            <p:cNvPr id="17417" name="Picture 8" descr="2002_10_16_095400_shot"/>
            <p:cNvPicPr>
              <a:picLocks noChangeAspect="1" noChangeArrowheads="1"/>
            </p:cNvPicPr>
            <p:nvPr/>
          </p:nvPicPr>
          <p:blipFill>
            <a:blip r:embed="rId3" cstate="print"/>
            <a:srcRect/>
            <a:stretch>
              <a:fillRect/>
            </a:stretch>
          </p:blipFill>
          <p:spPr bwMode="auto">
            <a:xfrm>
              <a:off x="4556951" y="1974145"/>
              <a:ext cx="2819401" cy="1737917"/>
            </a:xfrm>
            <a:prstGeom prst="rect">
              <a:avLst/>
            </a:prstGeom>
            <a:noFill/>
            <a:ln w="38100">
              <a:solidFill>
                <a:srgbClr val="C0C0C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9552" y="122238"/>
            <a:ext cx="7004248" cy="1295400"/>
          </a:xfrm>
        </p:spPr>
        <p:txBody>
          <a:bodyPr anchor="ctr"/>
          <a:lstStyle/>
          <a:p>
            <a:r>
              <a:rPr lang="pt-BR" dirty="0"/>
              <a:t>Roteiro</a:t>
            </a:r>
          </a:p>
        </p:txBody>
      </p:sp>
      <p:sp>
        <p:nvSpPr>
          <p:cNvPr id="5123" name="Content Placeholder 2"/>
          <p:cNvSpPr>
            <a:spLocks noGrp="1"/>
          </p:cNvSpPr>
          <p:nvPr>
            <p:ph idx="4294967295"/>
          </p:nvPr>
        </p:nvSpPr>
        <p:spPr>
          <a:xfrm>
            <a:off x="611560" y="1719263"/>
            <a:ext cx="7618040" cy="4411662"/>
          </a:xfrm>
        </p:spPr>
        <p:txBody>
          <a:bodyPr/>
          <a:lstStyle/>
          <a:p>
            <a:r>
              <a:rPr lang="pt-BR" dirty="0" smtClean="0"/>
              <a:t>Motivação</a:t>
            </a:r>
          </a:p>
          <a:p>
            <a:r>
              <a:rPr lang="pt-BR" dirty="0" smtClean="0"/>
              <a:t>Definições</a:t>
            </a:r>
          </a:p>
          <a:p>
            <a:r>
              <a:rPr lang="pt-BR" dirty="0" smtClean="0"/>
              <a:t>Tipos de Texto para EI</a:t>
            </a:r>
          </a:p>
          <a:p>
            <a:r>
              <a:rPr lang="pt-BR" dirty="0" smtClean="0"/>
              <a:t>Tipos de Sistemas de EI</a:t>
            </a:r>
          </a:p>
          <a:p>
            <a:pPr lvl="1"/>
            <a:r>
              <a:rPr lang="pt-BR" dirty="0" err="1" smtClean="0"/>
              <a:t>Wrappers</a:t>
            </a:r>
            <a:endParaRPr lang="pt-BR" dirty="0" smtClean="0"/>
          </a:p>
          <a:p>
            <a:pPr lvl="1"/>
            <a:r>
              <a:rPr lang="pt-BR" dirty="0" smtClean="0"/>
              <a:t>Sistemas baseados em PLN</a:t>
            </a:r>
          </a:p>
          <a:p>
            <a:r>
              <a:rPr lang="pt-BR" dirty="0" smtClean="0"/>
              <a:t>Aplicações e Ferramentas Relacionadas</a:t>
            </a:r>
          </a:p>
          <a:p>
            <a:r>
              <a:rPr lang="pt-BR" dirty="0" smtClean="0"/>
              <a:t>Referências</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84138" y="285750"/>
            <a:ext cx="6715125" cy="725488"/>
          </a:xfrm>
        </p:spPr>
        <p:txBody>
          <a:bodyPr/>
          <a:lstStyle/>
          <a:p>
            <a:r>
              <a:rPr lang="en-US" sz="3200" dirty="0" smtClean="0"/>
              <a:t>O </a:t>
            </a:r>
            <a:r>
              <a:rPr lang="en-US" sz="3200" dirty="0" err="1" smtClean="0"/>
              <a:t>que</a:t>
            </a:r>
            <a:r>
              <a:rPr lang="en-US" sz="3200" dirty="0" smtClean="0"/>
              <a:t> </a:t>
            </a:r>
            <a:r>
              <a:rPr lang="en-US" sz="3200" dirty="0" err="1" smtClean="0"/>
              <a:t>extrair</a:t>
            </a:r>
            <a:r>
              <a:rPr lang="en-US" sz="3200" dirty="0" smtClean="0"/>
              <a:t>: </a:t>
            </a:r>
            <a:r>
              <a:rPr lang="en-US" sz="3200" b="0" i="1" dirty="0" smtClean="0"/>
              <a:t>Single/Multiple slots</a:t>
            </a:r>
          </a:p>
        </p:txBody>
      </p:sp>
      <p:grpSp>
        <p:nvGrpSpPr>
          <p:cNvPr id="2" name="Group 17"/>
          <p:cNvGrpSpPr>
            <a:grpSpLocks/>
          </p:cNvGrpSpPr>
          <p:nvPr/>
        </p:nvGrpSpPr>
        <p:grpSpPr bwMode="auto">
          <a:xfrm>
            <a:off x="2771800" y="2909888"/>
            <a:ext cx="3111651" cy="2800147"/>
            <a:chOff x="3060527" y="2909888"/>
            <a:chExt cx="3110249" cy="2799462"/>
          </a:xfrm>
        </p:grpSpPr>
        <p:sp>
          <p:nvSpPr>
            <p:cNvPr id="19473" name="Text Box 1030"/>
            <p:cNvSpPr txBox="1">
              <a:spLocks noChangeArrowheads="1"/>
            </p:cNvSpPr>
            <p:nvPr/>
          </p:nvSpPr>
          <p:spPr bwMode="auto">
            <a:xfrm>
              <a:off x="3215786" y="2909888"/>
              <a:ext cx="2954990" cy="646173"/>
            </a:xfrm>
            <a:prstGeom prst="rect">
              <a:avLst/>
            </a:prstGeom>
            <a:noFill/>
            <a:ln w="9525">
              <a:noFill/>
              <a:miter lim="800000"/>
              <a:headEnd/>
              <a:tailEnd/>
            </a:ln>
          </p:spPr>
          <p:txBody>
            <a:bodyPr wrap="none">
              <a:spAutoFit/>
            </a:bodyPr>
            <a:lstStyle/>
            <a:p>
              <a:r>
                <a:rPr lang="en-US" u="sng" dirty="0" err="1">
                  <a:latin typeface="Calibri" pitchFamily="34" charset="0"/>
                </a:rPr>
                <a:t>Relacionamento</a:t>
              </a:r>
              <a:r>
                <a:rPr lang="en-US" u="sng" dirty="0">
                  <a:latin typeface="Calibri" pitchFamily="34" charset="0"/>
                </a:rPr>
                <a:t> </a:t>
              </a:r>
              <a:r>
                <a:rPr lang="en-US" u="sng" dirty="0" err="1">
                  <a:latin typeface="Calibri" pitchFamily="34" charset="0"/>
                </a:rPr>
                <a:t>binário</a:t>
              </a:r>
              <a:endParaRPr lang="en-US" u="sng" dirty="0">
                <a:latin typeface="Calibri" pitchFamily="34" charset="0"/>
              </a:endParaRPr>
            </a:p>
            <a:p>
              <a:r>
                <a:rPr lang="en-US" dirty="0" smtClean="0">
                  <a:latin typeface="Calibri" pitchFamily="34" charset="0"/>
                </a:rPr>
                <a:t>(</a:t>
              </a:r>
              <a:r>
                <a:rPr lang="en-US" b="1" dirty="0" err="1" smtClean="0">
                  <a:latin typeface="Calibri" pitchFamily="34" charset="0"/>
                </a:rPr>
                <a:t>Extração</a:t>
              </a:r>
              <a:r>
                <a:rPr lang="en-US" b="1" dirty="0" smtClean="0">
                  <a:latin typeface="Calibri" pitchFamily="34" charset="0"/>
                </a:rPr>
                <a:t> de </a:t>
              </a:r>
              <a:r>
                <a:rPr lang="en-US" b="1" dirty="0" err="1" smtClean="0">
                  <a:latin typeface="Calibri" pitchFamily="34" charset="0"/>
                </a:rPr>
                <a:t>Relação</a:t>
              </a:r>
              <a:r>
                <a:rPr lang="en-US" b="1" dirty="0" smtClean="0">
                  <a:latin typeface="Calibri" pitchFamily="34" charset="0"/>
                </a:rPr>
                <a:t> </a:t>
              </a:r>
              <a:r>
                <a:rPr lang="en-US" b="1" dirty="0" err="1" smtClean="0">
                  <a:latin typeface="Calibri" pitchFamily="34" charset="0"/>
                </a:rPr>
                <a:t>binária</a:t>
              </a:r>
              <a:r>
                <a:rPr lang="en-US" dirty="0" smtClean="0">
                  <a:latin typeface="Calibri" pitchFamily="34" charset="0"/>
                </a:rPr>
                <a:t>)</a:t>
              </a:r>
              <a:endParaRPr lang="en-US" dirty="0">
                <a:latin typeface="Calibri" pitchFamily="34" charset="0"/>
              </a:endParaRPr>
            </a:p>
          </p:txBody>
        </p:sp>
        <p:sp>
          <p:nvSpPr>
            <p:cNvPr id="19474" name="Text Box 1031"/>
            <p:cNvSpPr txBox="1">
              <a:spLocks noChangeArrowheads="1"/>
            </p:cNvSpPr>
            <p:nvPr/>
          </p:nvSpPr>
          <p:spPr bwMode="auto">
            <a:xfrm>
              <a:off x="3219450" y="3771900"/>
              <a:ext cx="2172967" cy="830997"/>
            </a:xfrm>
            <a:prstGeom prst="rect">
              <a:avLst/>
            </a:prstGeom>
            <a:solidFill>
              <a:srgbClr val="EAEAEA"/>
            </a:solidFill>
            <a:ln w="19050">
              <a:noFill/>
              <a:miter lim="800000"/>
              <a:headEnd/>
              <a:tailEnd/>
            </a:ln>
          </p:spPr>
          <p:txBody>
            <a:bodyPr wrap="none">
              <a:spAutoFit/>
            </a:bodyPr>
            <a:lstStyle/>
            <a:p>
              <a:r>
                <a:rPr lang="en-US" sz="1600" i="1" dirty="0" err="1">
                  <a:latin typeface="Calibri" pitchFamily="34" charset="0"/>
                </a:rPr>
                <a:t>Relação</a:t>
              </a:r>
              <a:r>
                <a:rPr lang="en-US" sz="1600" i="1" dirty="0">
                  <a:latin typeface="Calibri" pitchFamily="34" charset="0"/>
                </a:rPr>
                <a:t>:</a:t>
              </a:r>
              <a:r>
                <a:rPr lang="en-US" sz="1600" dirty="0">
                  <a:latin typeface="Calibri" pitchFamily="34" charset="0"/>
                </a:rPr>
                <a:t>	 </a:t>
              </a:r>
              <a:r>
                <a:rPr lang="en-US" sz="1600" b="1" dirty="0">
                  <a:latin typeface="Calibri" pitchFamily="34" charset="0"/>
                </a:rPr>
                <a:t>Person-Title</a:t>
              </a:r>
            </a:p>
            <a:p>
              <a:r>
                <a:rPr lang="en-US" sz="1600" i="1" dirty="0">
                  <a:latin typeface="Calibri" pitchFamily="34" charset="0"/>
                </a:rPr>
                <a:t>Pessoa:</a:t>
              </a:r>
              <a:r>
                <a:rPr lang="en-US" sz="1600" dirty="0">
                  <a:latin typeface="Calibri" pitchFamily="34" charset="0"/>
                </a:rPr>
                <a:t> 	 Jack Welch</a:t>
              </a:r>
            </a:p>
            <a:p>
              <a:r>
                <a:rPr lang="en-US" sz="1600" i="1" dirty="0">
                  <a:latin typeface="Calibri" pitchFamily="34" charset="0"/>
                </a:rPr>
                <a:t>Cargo:</a:t>
              </a:r>
              <a:r>
                <a:rPr lang="en-US" sz="1600" dirty="0">
                  <a:latin typeface="Calibri" pitchFamily="34" charset="0"/>
                </a:rPr>
                <a:t> 	 CEO</a:t>
              </a:r>
            </a:p>
          </p:txBody>
        </p:sp>
        <p:sp>
          <p:nvSpPr>
            <p:cNvPr id="19475" name="Text Box 1038"/>
            <p:cNvSpPr txBox="1">
              <a:spLocks noChangeArrowheads="1"/>
            </p:cNvSpPr>
            <p:nvPr/>
          </p:nvSpPr>
          <p:spPr bwMode="auto">
            <a:xfrm>
              <a:off x="3060527" y="4878556"/>
              <a:ext cx="2573071" cy="830794"/>
            </a:xfrm>
            <a:prstGeom prst="rect">
              <a:avLst/>
            </a:prstGeom>
            <a:solidFill>
              <a:srgbClr val="EAEAEA"/>
            </a:solidFill>
            <a:ln w="9525">
              <a:noFill/>
              <a:miter lim="800000"/>
              <a:headEnd/>
              <a:tailEnd/>
            </a:ln>
          </p:spPr>
          <p:txBody>
            <a:bodyPr wrap="none">
              <a:spAutoFit/>
            </a:bodyPr>
            <a:lstStyle/>
            <a:p>
              <a:r>
                <a:rPr lang="en-US" sz="1600" i="1" dirty="0" err="1" smtClean="0">
                  <a:latin typeface="Calibri" pitchFamily="34" charset="0"/>
                </a:rPr>
                <a:t>Relação</a:t>
              </a:r>
              <a:r>
                <a:rPr lang="en-US" sz="1600" i="1" dirty="0" smtClean="0">
                  <a:latin typeface="Calibri" pitchFamily="34" charset="0"/>
                </a:rPr>
                <a:t>:</a:t>
              </a:r>
              <a:r>
                <a:rPr lang="en-US" sz="1600" dirty="0">
                  <a:latin typeface="Calibri" pitchFamily="34" charset="0"/>
                </a:rPr>
                <a:t> </a:t>
              </a:r>
              <a:r>
                <a:rPr lang="en-US" sz="1600" dirty="0" smtClean="0">
                  <a:latin typeface="Calibri" pitchFamily="34" charset="0"/>
                </a:rPr>
                <a:t> </a:t>
              </a:r>
              <a:r>
                <a:rPr lang="en-US" sz="1600" b="1" dirty="0" smtClean="0">
                  <a:latin typeface="Calibri" pitchFamily="34" charset="0"/>
                </a:rPr>
                <a:t>Company-Location</a:t>
              </a:r>
              <a:endParaRPr lang="en-US" sz="1600" b="1" dirty="0">
                <a:latin typeface="Calibri" pitchFamily="34" charset="0"/>
              </a:endParaRPr>
            </a:p>
            <a:p>
              <a:r>
                <a:rPr lang="en-US" sz="1600" i="1" dirty="0" err="1">
                  <a:latin typeface="Calibri" pitchFamily="34" charset="0"/>
                </a:rPr>
                <a:t>Empresa</a:t>
              </a:r>
              <a:r>
                <a:rPr lang="en-US" sz="1600" i="1" dirty="0">
                  <a:latin typeface="Calibri" pitchFamily="34" charset="0"/>
                </a:rPr>
                <a:t>: </a:t>
              </a:r>
              <a:r>
                <a:rPr lang="en-US" sz="1600" dirty="0">
                  <a:latin typeface="Calibri" pitchFamily="34" charset="0"/>
                </a:rPr>
                <a:t>General Electric</a:t>
              </a:r>
            </a:p>
            <a:p>
              <a:r>
                <a:rPr lang="en-US" sz="1600" i="1" dirty="0">
                  <a:latin typeface="Calibri" pitchFamily="34" charset="0"/>
                </a:rPr>
                <a:t>Local:</a:t>
              </a:r>
              <a:r>
                <a:rPr lang="en-US" sz="1600" dirty="0">
                  <a:latin typeface="Calibri" pitchFamily="34" charset="0"/>
                </a:rPr>
                <a:t> </a:t>
              </a:r>
              <a:r>
                <a:rPr lang="en-US" sz="1600" dirty="0" smtClean="0">
                  <a:latin typeface="Calibri" pitchFamily="34" charset="0"/>
                </a:rPr>
                <a:t>     </a:t>
              </a:r>
              <a:r>
                <a:rPr lang="en-US" sz="1600" dirty="0">
                  <a:latin typeface="Calibri" pitchFamily="34" charset="0"/>
                </a:rPr>
                <a:t>Connecticut</a:t>
              </a:r>
            </a:p>
          </p:txBody>
        </p:sp>
      </p:grpSp>
      <p:grpSp>
        <p:nvGrpSpPr>
          <p:cNvPr id="3" name="Group 18"/>
          <p:cNvGrpSpPr>
            <a:grpSpLocks/>
          </p:cNvGrpSpPr>
          <p:nvPr/>
        </p:nvGrpSpPr>
        <p:grpSpPr bwMode="auto">
          <a:xfrm>
            <a:off x="6012160" y="2924944"/>
            <a:ext cx="2720281" cy="1974498"/>
            <a:chOff x="6172200" y="2854654"/>
            <a:chExt cx="2720079" cy="1973985"/>
          </a:xfrm>
        </p:grpSpPr>
        <p:sp>
          <p:nvSpPr>
            <p:cNvPr id="19471" name="Text Box 1033"/>
            <p:cNvSpPr txBox="1">
              <a:spLocks noChangeArrowheads="1"/>
            </p:cNvSpPr>
            <p:nvPr/>
          </p:nvSpPr>
          <p:spPr bwMode="auto">
            <a:xfrm>
              <a:off x="6210682" y="2854654"/>
              <a:ext cx="2681597" cy="1200017"/>
            </a:xfrm>
            <a:prstGeom prst="rect">
              <a:avLst/>
            </a:prstGeom>
            <a:noFill/>
            <a:ln w="9525">
              <a:noFill/>
              <a:miter lim="800000"/>
              <a:headEnd/>
              <a:tailEnd/>
            </a:ln>
          </p:spPr>
          <p:txBody>
            <a:bodyPr wrap="square">
              <a:spAutoFit/>
            </a:bodyPr>
            <a:lstStyle/>
            <a:p>
              <a:r>
                <a:rPr lang="en-US" u="sng" dirty="0" err="1">
                  <a:latin typeface="Calibri" pitchFamily="34" charset="0"/>
                </a:rPr>
                <a:t>Registro</a:t>
              </a:r>
              <a:r>
                <a:rPr lang="en-US" u="sng" dirty="0">
                  <a:latin typeface="Calibri" pitchFamily="34" charset="0"/>
                </a:rPr>
                <a:t> </a:t>
              </a:r>
              <a:r>
                <a:rPr lang="en-US" i="1" u="sng" dirty="0" smtClean="0">
                  <a:latin typeface="Calibri" pitchFamily="34" charset="0"/>
                </a:rPr>
                <a:t>n</a:t>
              </a:r>
              <a:r>
                <a:rPr lang="en-US" u="sng" dirty="0" smtClean="0">
                  <a:latin typeface="Calibri" pitchFamily="34" charset="0"/>
                </a:rPr>
                <a:t>-</a:t>
              </a:r>
              <a:r>
                <a:rPr lang="en-US" u="sng" dirty="0" err="1" smtClean="0">
                  <a:latin typeface="Calibri" pitchFamily="34" charset="0"/>
                </a:rPr>
                <a:t>ário</a:t>
              </a:r>
              <a:endParaRPr lang="en-US" u="sng" dirty="0" smtClean="0">
                <a:latin typeface="Calibri" pitchFamily="34" charset="0"/>
              </a:endParaRPr>
            </a:p>
            <a:p>
              <a:r>
                <a:rPr lang="en-US" dirty="0" smtClean="0">
                  <a:latin typeface="Calibri" pitchFamily="34" charset="0"/>
                </a:rPr>
                <a:t>(</a:t>
              </a:r>
              <a:r>
                <a:rPr lang="en-US" b="1" dirty="0" err="1" smtClean="0">
                  <a:latin typeface="Calibri" pitchFamily="34" charset="0"/>
                </a:rPr>
                <a:t>Relação</a:t>
              </a:r>
              <a:r>
                <a:rPr lang="en-US" b="1" dirty="0" smtClean="0">
                  <a:latin typeface="Calibri" pitchFamily="34" charset="0"/>
                </a:rPr>
                <a:t> com </a:t>
              </a:r>
              <a:r>
                <a:rPr lang="en-US" b="1" i="1" dirty="0" smtClean="0">
                  <a:latin typeface="Calibri" pitchFamily="34" charset="0"/>
                </a:rPr>
                <a:t>n</a:t>
              </a:r>
              <a:r>
                <a:rPr lang="en-US" b="1" dirty="0" smtClean="0">
                  <a:latin typeface="Calibri" pitchFamily="34" charset="0"/>
                </a:rPr>
                <a:t> </a:t>
              </a:r>
              <a:r>
                <a:rPr lang="en-US" b="1" dirty="0" err="1" smtClean="0">
                  <a:latin typeface="Calibri" pitchFamily="34" charset="0"/>
                </a:rPr>
                <a:t>atributos</a:t>
              </a:r>
              <a:r>
                <a:rPr lang="en-US" dirty="0" smtClean="0">
                  <a:latin typeface="Calibri" pitchFamily="34" charset="0"/>
                </a:rPr>
                <a:t>)</a:t>
              </a:r>
            </a:p>
            <a:p>
              <a:endParaRPr lang="en-US" u="sng" dirty="0">
                <a:latin typeface="Calibri" pitchFamily="34" charset="0"/>
              </a:endParaRPr>
            </a:p>
            <a:p>
              <a:endParaRPr lang="en-US" dirty="0">
                <a:latin typeface="Calibri" pitchFamily="34" charset="0"/>
              </a:endParaRPr>
            </a:p>
          </p:txBody>
        </p:sp>
        <p:sp>
          <p:nvSpPr>
            <p:cNvPr id="19472" name="Text Box 1039"/>
            <p:cNvSpPr txBox="1">
              <a:spLocks noChangeArrowheads="1"/>
            </p:cNvSpPr>
            <p:nvPr/>
          </p:nvSpPr>
          <p:spPr bwMode="auto">
            <a:xfrm>
              <a:off x="6172200" y="3505200"/>
              <a:ext cx="2365199" cy="1323439"/>
            </a:xfrm>
            <a:prstGeom prst="rect">
              <a:avLst/>
            </a:prstGeom>
            <a:solidFill>
              <a:srgbClr val="EAEAEA"/>
            </a:solidFill>
            <a:ln w="9525">
              <a:noFill/>
              <a:miter lim="800000"/>
              <a:headEnd/>
              <a:tailEnd/>
            </a:ln>
          </p:spPr>
          <p:txBody>
            <a:bodyPr wrap="none">
              <a:spAutoFit/>
            </a:bodyPr>
            <a:lstStyle/>
            <a:p>
              <a:r>
                <a:rPr lang="en-US" sz="1600" i="1" dirty="0" err="1">
                  <a:latin typeface="Calibri" pitchFamily="34" charset="0"/>
                </a:rPr>
                <a:t>Relação</a:t>
              </a:r>
              <a:r>
                <a:rPr lang="en-US" sz="1600" i="1" dirty="0">
                  <a:latin typeface="Calibri" pitchFamily="34" charset="0"/>
                </a:rPr>
                <a:t>:</a:t>
              </a:r>
              <a:r>
                <a:rPr lang="en-US" sz="1600" dirty="0">
                  <a:latin typeface="Calibri" pitchFamily="34" charset="0"/>
                </a:rPr>
                <a:t>    </a:t>
              </a:r>
              <a:r>
                <a:rPr lang="en-US" sz="1600" b="1" dirty="0">
                  <a:latin typeface="Calibri" pitchFamily="34" charset="0"/>
                </a:rPr>
                <a:t>Succession</a:t>
              </a:r>
            </a:p>
            <a:p>
              <a:r>
                <a:rPr lang="en-US" sz="1600" i="1" dirty="0" err="1">
                  <a:latin typeface="Calibri" pitchFamily="34" charset="0"/>
                </a:rPr>
                <a:t>Empresa</a:t>
              </a:r>
              <a:r>
                <a:rPr lang="en-US" sz="1600" i="1" dirty="0">
                  <a:latin typeface="Calibri" pitchFamily="34" charset="0"/>
                </a:rPr>
                <a:t>:</a:t>
              </a:r>
              <a:r>
                <a:rPr lang="en-US" sz="1600" dirty="0">
                  <a:latin typeface="Calibri" pitchFamily="34" charset="0"/>
                </a:rPr>
                <a:t>  General Electric</a:t>
              </a:r>
            </a:p>
            <a:p>
              <a:r>
                <a:rPr lang="en-US" sz="1600" i="1" dirty="0">
                  <a:latin typeface="Calibri" pitchFamily="34" charset="0"/>
                </a:rPr>
                <a:t>Cargo:</a:t>
              </a:r>
              <a:r>
                <a:rPr lang="en-US" sz="1600" dirty="0">
                  <a:latin typeface="Calibri" pitchFamily="34" charset="0"/>
                </a:rPr>
                <a:t>        </a:t>
              </a:r>
              <a:r>
                <a:rPr lang="en-US" sz="1600" dirty="0" smtClean="0">
                  <a:latin typeface="Calibri" pitchFamily="34" charset="0"/>
                </a:rPr>
                <a:t>CEO</a:t>
              </a:r>
              <a:endParaRPr lang="en-US" sz="1600" dirty="0">
                <a:latin typeface="Calibri" pitchFamily="34" charset="0"/>
              </a:endParaRPr>
            </a:p>
            <a:p>
              <a:r>
                <a:rPr lang="en-US" sz="1600" i="1" dirty="0" err="1">
                  <a:latin typeface="Calibri" pitchFamily="34" charset="0"/>
                </a:rPr>
                <a:t>Saiu</a:t>
              </a:r>
              <a:r>
                <a:rPr lang="en-US" sz="1600" i="1" dirty="0">
                  <a:latin typeface="Calibri" pitchFamily="34" charset="0"/>
                </a:rPr>
                <a:t>:</a:t>
              </a:r>
              <a:r>
                <a:rPr lang="en-US" sz="1600" dirty="0">
                  <a:latin typeface="Calibri" pitchFamily="34" charset="0"/>
                </a:rPr>
                <a:t>            Jack Welsh</a:t>
              </a:r>
            </a:p>
            <a:p>
              <a:r>
                <a:rPr lang="en-US" sz="1600" i="1" dirty="0" err="1">
                  <a:latin typeface="Calibri" pitchFamily="34" charset="0"/>
                </a:rPr>
                <a:t>Entrou</a:t>
              </a:r>
              <a:r>
                <a:rPr lang="en-US" sz="1600" i="1" dirty="0">
                  <a:latin typeface="Calibri" pitchFamily="34" charset="0"/>
                </a:rPr>
                <a:t>:</a:t>
              </a:r>
              <a:r>
                <a:rPr lang="en-US" sz="1600" dirty="0">
                  <a:latin typeface="Calibri" pitchFamily="34" charset="0"/>
                </a:rPr>
                <a:t>        Jeffrey </a:t>
              </a:r>
              <a:r>
                <a:rPr lang="en-US" sz="1600" dirty="0" err="1">
                  <a:latin typeface="Calibri" pitchFamily="34" charset="0"/>
                </a:rPr>
                <a:t>Immelt</a:t>
              </a:r>
              <a:endParaRPr lang="en-US" sz="1600" dirty="0">
                <a:latin typeface="Calibri" pitchFamily="34" charset="0"/>
              </a:endParaRPr>
            </a:p>
          </p:txBody>
        </p:sp>
      </p:grpSp>
      <p:sp>
        <p:nvSpPr>
          <p:cNvPr id="10248" name="Text Box 1037"/>
          <p:cNvSpPr txBox="1">
            <a:spLocks noChangeArrowheads="1"/>
          </p:cNvSpPr>
          <p:nvPr/>
        </p:nvSpPr>
        <p:spPr bwMode="auto">
          <a:xfrm>
            <a:off x="930275" y="1643063"/>
            <a:ext cx="6956425" cy="646112"/>
          </a:xfrm>
          <a:prstGeom prst="rect">
            <a:avLst/>
          </a:prstGeom>
          <a:solidFill>
            <a:schemeClr val="bg1"/>
          </a:solidFill>
          <a:ln w="9525">
            <a:solidFill>
              <a:schemeClr val="tx1"/>
            </a:solidFill>
            <a:miter lim="800000"/>
            <a:headEnd/>
            <a:tailEnd/>
          </a:ln>
        </p:spPr>
        <p:txBody>
          <a:bodyPr>
            <a:spAutoFit/>
          </a:bodyPr>
          <a:lstStyle/>
          <a:p>
            <a:pPr algn="ctr"/>
            <a:r>
              <a:rPr lang="en-US" b="1" i="1">
                <a:latin typeface="Calibri" pitchFamily="34" charset="0"/>
              </a:rPr>
              <a:t>Jack Welch </a:t>
            </a:r>
            <a:r>
              <a:rPr lang="en-US" i="1">
                <a:latin typeface="Calibri" pitchFamily="34" charset="0"/>
              </a:rPr>
              <a:t>will retire as</a:t>
            </a:r>
            <a:r>
              <a:rPr lang="en-US" i="1">
                <a:solidFill>
                  <a:srgbClr val="FF0000"/>
                </a:solidFill>
                <a:latin typeface="Calibri" pitchFamily="34" charset="0"/>
              </a:rPr>
              <a:t> </a:t>
            </a:r>
            <a:r>
              <a:rPr lang="en-US" b="1" i="1">
                <a:solidFill>
                  <a:srgbClr val="FF0000"/>
                </a:solidFill>
                <a:latin typeface="Calibri" pitchFamily="34" charset="0"/>
              </a:rPr>
              <a:t>CEO</a:t>
            </a:r>
            <a:r>
              <a:rPr lang="en-US" i="1">
                <a:solidFill>
                  <a:srgbClr val="FF0000"/>
                </a:solidFill>
                <a:latin typeface="Calibri" pitchFamily="34" charset="0"/>
              </a:rPr>
              <a:t> </a:t>
            </a:r>
            <a:r>
              <a:rPr lang="en-US" i="1">
                <a:latin typeface="Calibri" pitchFamily="34" charset="0"/>
              </a:rPr>
              <a:t>of General Electric tomorrow.  The top role </a:t>
            </a:r>
            <a:br>
              <a:rPr lang="en-US" i="1">
                <a:latin typeface="Calibri" pitchFamily="34" charset="0"/>
              </a:rPr>
            </a:br>
            <a:r>
              <a:rPr lang="en-US" i="1">
                <a:latin typeface="Calibri" pitchFamily="34" charset="0"/>
              </a:rPr>
              <a:t>at the Connecticut company will be filled by </a:t>
            </a:r>
            <a:r>
              <a:rPr lang="en-US" b="1" i="1">
                <a:latin typeface="Calibri" pitchFamily="34" charset="0"/>
              </a:rPr>
              <a:t>Jeffrey Immelt</a:t>
            </a:r>
            <a:r>
              <a:rPr lang="en-US" i="1">
                <a:latin typeface="Calibri" pitchFamily="34" charset="0"/>
              </a:rPr>
              <a:t>.</a:t>
            </a:r>
          </a:p>
        </p:txBody>
      </p:sp>
      <p:sp>
        <p:nvSpPr>
          <p:cNvPr id="13" name="Curved Down Arrow 12"/>
          <p:cNvSpPr/>
          <p:nvPr/>
        </p:nvSpPr>
        <p:spPr>
          <a:xfrm>
            <a:off x="1714500" y="1143000"/>
            <a:ext cx="1785938"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nvGrpSpPr>
          <p:cNvPr id="4" name="Group 16"/>
          <p:cNvGrpSpPr>
            <a:grpSpLocks/>
          </p:cNvGrpSpPr>
          <p:nvPr/>
        </p:nvGrpSpPr>
        <p:grpSpPr bwMode="auto">
          <a:xfrm>
            <a:off x="304800" y="2511425"/>
            <a:ext cx="2356807" cy="2671763"/>
            <a:chOff x="304800" y="2511425"/>
            <a:chExt cx="2356079" cy="2672179"/>
          </a:xfrm>
        </p:grpSpPr>
        <p:sp>
          <p:nvSpPr>
            <p:cNvPr id="19466" name="Text Box 1027"/>
            <p:cNvSpPr txBox="1">
              <a:spLocks noChangeArrowheads="1"/>
            </p:cNvSpPr>
            <p:nvPr/>
          </p:nvSpPr>
          <p:spPr bwMode="auto">
            <a:xfrm>
              <a:off x="392113" y="2846388"/>
              <a:ext cx="2268766" cy="923474"/>
            </a:xfrm>
            <a:prstGeom prst="rect">
              <a:avLst/>
            </a:prstGeom>
            <a:noFill/>
            <a:ln w="9525">
              <a:noFill/>
              <a:miter lim="800000"/>
              <a:headEnd/>
              <a:tailEnd/>
            </a:ln>
          </p:spPr>
          <p:txBody>
            <a:bodyPr wrap="none">
              <a:spAutoFit/>
            </a:bodyPr>
            <a:lstStyle/>
            <a:p>
              <a:r>
                <a:rPr lang="en-US" u="sng" dirty="0" err="1">
                  <a:latin typeface="Calibri" pitchFamily="34" charset="0"/>
                </a:rPr>
                <a:t>Entidade</a:t>
              </a:r>
              <a:r>
                <a:rPr lang="en-US" u="sng" dirty="0">
                  <a:latin typeface="Calibri" pitchFamily="34" charset="0"/>
                </a:rPr>
                <a:t> simples</a:t>
              </a:r>
              <a:endParaRPr lang="en-US" dirty="0">
                <a:latin typeface="Calibri" pitchFamily="34" charset="0"/>
              </a:endParaRPr>
            </a:p>
            <a:p>
              <a:r>
                <a:rPr lang="en-US" dirty="0">
                  <a:latin typeface="Calibri" pitchFamily="34" charset="0"/>
                </a:rPr>
                <a:t> </a:t>
              </a:r>
              <a:r>
                <a:rPr lang="en-US" dirty="0" smtClean="0">
                  <a:latin typeface="Calibri" pitchFamily="34" charset="0"/>
                </a:rPr>
                <a:t>(</a:t>
              </a:r>
              <a:r>
                <a:rPr lang="en-US" b="1" dirty="0" err="1" smtClean="0">
                  <a:latin typeface="Calibri" pitchFamily="34" charset="0"/>
                </a:rPr>
                <a:t>Preencher</a:t>
              </a:r>
              <a:r>
                <a:rPr lang="en-US" b="1" dirty="0" smtClean="0">
                  <a:latin typeface="Calibri" pitchFamily="34" charset="0"/>
                </a:rPr>
                <a:t> template</a:t>
              </a:r>
              <a:r>
                <a:rPr lang="en-US" dirty="0" smtClean="0">
                  <a:latin typeface="Calibri" pitchFamily="34" charset="0"/>
                </a:rPr>
                <a:t>)</a:t>
              </a:r>
              <a:endParaRPr lang="en-US" dirty="0">
                <a:latin typeface="Calibri" pitchFamily="34" charset="0"/>
              </a:endParaRPr>
            </a:p>
            <a:p>
              <a:endParaRPr lang="en-US" u="sng" dirty="0">
                <a:latin typeface="Calibri" pitchFamily="34" charset="0"/>
              </a:endParaRPr>
            </a:p>
          </p:txBody>
        </p:sp>
        <p:sp>
          <p:nvSpPr>
            <p:cNvPr id="19467" name="Text Box 1028"/>
            <p:cNvSpPr txBox="1">
              <a:spLocks noChangeArrowheads="1"/>
            </p:cNvSpPr>
            <p:nvPr/>
          </p:nvSpPr>
          <p:spPr bwMode="auto">
            <a:xfrm>
              <a:off x="457200" y="3505200"/>
              <a:ext cx="1811330"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 </a:t>
              </a:r>
              <a:r>
                <a:rPr lang="en-US" sz="1600">
                  <a:latin typeface="Calibri" pitchFamily="34" charset="0"/>
                </a:rPr>
                <a:t> Jack Welch</a:t>
              </a:r>
            </a:p>
          </p:txBody>
        </p:sp>
        <p:sp>
          <p:nvSpPr>
            <p:cNvPr id="19468" name="Text Box 1040"/>
            <p:cNvSpPr txBox="1">
              <a:spLocks noChangeArrowheads="1"/>
            </p:cNvSpPr>
            <p:nvPr/>
          </p:nvSpPr>
          <p:spPr bwMode="auto">
            <a:xfrm>
              <a:off x="304800" y="4114800"/>
              <a:ext cx="2099614"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a:t>
              </a:r>
              <a:r>
                <a:rPr lang="en-US" sz="1600">
                  <a:latin typeface="Calibri" pitchFamily="34" charset="0"/>
                </a:rPr>
                <a:t>  Jeffrey Immelt</a:t>
              </a:r>
            </a:p>
          </p:txBody>
        </p:sp>
        <p:sp>
          <p:nvSpPr>
            <p:cNvPr id="19469" name="Text Box 1041"/>
            <p:cNvSpPr txBox="1">
              <a:spLocks noChangeArrowheads="1"/>
            </p:cNvSpPr>
            <p:nvPr/>
          </p:nvSpPr>
          <p:spPr bwMode="auto">
            <a:xfrm>
              <a:off x="381000" y="4845050"/>
              <a:ext cx="1760738"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Local:</a:t>
              </a:r>
              <a:r>
                <a:rPr lang="en-US" sz="1600">
                  <a:latin typeface="Calibri" pitchFamily="34" charset="0"/>
                </a:rPr>
                <a:t>  Connecticut</a:t>
              </a:r>
            </a:p>
          </p:txBody>
        </p:sp>
        <p:sp>
          <p:nvSpPr>
            <p:cNvPr id="19470" name="TextBox 13"/>
            <p:cNvSpPr txBox="1">
              <a:spLocks noChangeArrowheads="1"/>
            </p:cNvSpPr>
            <p:nvPr/>
          </p:nvSpPr>
          <p:spPr bwMode="auto">
            <a:xfrm>
              <a:off x="1016102" y="2511425"/>
              <a:ext cx="466725" cy="369888"/>
            </a:xfrm>
            <a:prstGeom prst="rect">
              <a:avLst/>
            </a:prstGeom>
            <a:noFill/>
            <a:ln w="9525">
              <a:noFill/>
              <a:miter lim="800000"/>
              <a:headEnd/>
              <a:tailEnd/>
            </a:ln>
          </p:spPr>
          <p:txBody>
            <a:bodyPr>
              <a:spAutoFit/>
            </a:bodyPr>
            <a:lstStyle/>
            <a:p>
              <a:r>
                <a:rPr lang="en-US" b="1"/>
                <a:t>(a)</a:t>
              </a:r>
              <a:endParaRPr lang="fr-FR" b="1"/>
            </a:p>
          </p:txBody>
        </p:sp>
      </p:grpSp>
      <p:sp>
        <p:nvSpPr>
          <p:cNvPr id="10255" name="TextBox 14"/>
          <p:cNvSpPr txBox="1">
            <a:spLocks noChangeArrowheads="1"/>
          </p:cNvSpPr>
          <p:nvPr/>
        </p:nvSpPr>
        <p:spPr bwMode="auto">
          <a:xfrm>
            <a:off x="3923928" y="2524125"/>
            <a:ext cx="479425" cy="369888"/>
          </a:xfrm>
          <a:prstGeom prst="rect">
            <a:avLst/>
          </a:prstGeom>
          <a:noFill/>
          <a:ln w="9525">
            <a:noFill/>
            <a:miter lim="800000"/>
            <a:headEnd/>
            <a:tailEnd/>
          </a:ln>
        </p:spPr>
        <p:txBody>
          <a:bodyPr wrap="none">
            <a:spAutoFit/>
          </a:bodyPr>
          <a:lstStyle/>
          <a:p>
            <a:r>
              <a:rPr lang="en-US" b="1" dirty="0"/>
              <a:t>(b)</a:t>
            </a:r>
            <a:endParaRPr lang="fr-FR" b="1" dirty="0"/>
          </a:p>
        </p:txBody>
      </p:sp>
      <p:sp>
        <p:nvSpPr>
          <p:cNvPr id="10256" name="TextBox 15"/>
          <p:cNvSpPr txBox="1">
            <a:spLocks noChangeArrowheads="1"/>
          </p:cNvSpPr>
          <p:nvPr/>
        </p:nvSpPr>
        <p:spPr bwMode="auto">
          <a:xfrm>
            <a:off x="6991350" y="2428875"/>
            <a:ext cx="466725" cy="369888"/>
          </a:xfrm>
          <a:prstGeom prst="rect">
            <a:avLst/>
          </a:prstGeom>
          <a:noFill/>
          <a:ln w="9525">
            <a:noFill/>
            <a:miter lim="800000"/>
            <a:headEnd/>
            <a:tailEnd/>
          </a:ln>
        </p:spPr>
        <p:txBody>
          <a:bodyPr wrap="none">
            <a:spAutoFit/>
          </a:bodyPr>
          <a:lstStyle/>
          <a:p>
            <a:r>
              <a:rPr lang="en-US" b="1"/>
              <a:t>(c)</a:t>
            </a:r>
            <a:endParaRPr lang="fr-FR"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255"/>
                                        </p:tgtEl>
                                        <p:attrNameLst>
                                          <p:attrName>style.visibility</p:attrName>
                                        </p:attrNameLst>
                                      </p:cBhvr>
                                      <p:to>
                                        <p:strVal val="visible"/>
                                      </p:to>
                                    </p:set>
                                    <p:animEffect transition="in" filter="box(in)">
                                      <p:cBhvr>
                                        <p:cTn id="20" dur="500"/>
                                        <p:tgtEl>
                                          <p:spTgt spid="10255"/>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256"/>
                                        </p:tgtEl>
                                        <p:attrNameLst>
                                          <p:attrName>style.visibility</p:attrName>
                                        </p:attrNameLst>
                                      </p:cBhvr>
                                      <p:to>
                                        <p:strVal val="visible"/>
                                      </p:to>
                                    </p:set>
                                    <p:animEffect transition="in" filter="box(in)">
                                      <p:cBhvr>
                                        <p:cTn id="28" dur="500"/>
                                        <p:tgtEl>
                                          <p:spTgt spid="10256"/>
                                        </p:tgtEl>
                                      </p:cBhvr>
                                    </p:animEffec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3" grpId="0" animBg="1"/>
      <p:bldP spid="10255" grpId="0"/>
      <p:bldP spid="102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Tipos de Sistemas de EI</a:t>
            </a:r>
            <a:endParaRPr lang="pt-BR" dirty="0"/>
          </a:p>
        </p:txBody>
      </p:sp>
      <p:sp>
        <p:nvSpPr>
          <p:cNvPr id="3" name="Espaço Reservado para Conteúdo 2"/>
          <p:cNvSpPr>
            <a:spLocks noGrp="1"/>
          </p:cNvSpPr>
          <p:nvPr>
            <p:ph idx="1"/>
          </p:nvPr>
        </p:nvSpPr>
        <p:spPr>
          <a:xfrm>
            <a:off x="395536" y="1412775"/>
            <a:ext cx="8507288" cy="4824537"/>
          </a:xfrm>
        </p:spPr>
        <p:txBody>
          <a:bodyPr/>
          <a:lstStyle/>
          <a:p>
            <a:r>
              <a:rPr lang="pt-BR" sz="2800" i="1" dirty="0" err="1" smtClean="0"/>
              <a:t>Wrappers</a:t>
            </a:r>
            <a:endParaRPr lang="pt-BR" sz="2800" i="1" dirty="0" smtClean="0"/>
          </a:p>
          <a:p>
            <a:pPr lvl="1"/>
            <a:r>
              <a:rPr lang="pt-BR" sz="2400" dirty="0" smtClean="0"/>
              <a:t>Principalmente para textos </a:t>
            </a:r>
            <a:r>
              <a:rPr lang="pt-BR" sz="2400" dirty="0" smtClean="0">
                <a:solidFill>
                  <a:srgbClr val="FF0000"/>
                </a:solidFill>
              </a:rPr>
              <a:t>estruturados</a:t>
            </a:r>
            <a:r>
              <a:rPr lang="pt-BR" sz="2400" dirty="0" smtClean="0"/>
              <a:t> e </a:t>
            </a:r>
            <a:r>
              <a:rPr lang="pt-BR" sz="2400" dirty="0" smtClean="0">
                <a:solidFill>
                  <a:srgbClr val="FF0000"/>
                </a:solidFill>
              </a:rPr>
              <a:t>semiestruturados</a:t>
            </a:r>
          </a:p>
          <a:p>
            <a:pPr lvl="1"/>
            <a:r>
              <a:rPr lang="pt-BR" sz="2400" dirty="0" smtClean="0"/>
              <a:t>Baseiam-se na formatação do texto, em marcadores, </a:t>
            </a:r>
            <a:r>
              <a:rPr lang="pt-BR" sz="2400" dirty="0"/>
              <a:t>expressões </a:t>
            </a:r>
            <a:r>
              <a:rPr lang="pt-BR" sz="2400" dirty="0" smtClean="0"/>
              <a:t>regulares, frequência das palavras...</a:t>
            </a:r>
          </a:p>
          <a:p>
            <a:r>
              <a:rPr lang="pt-BR" sz="2800" dirty="0" smtClean="0"/>
              <a:t>Baseados em </a:t>
            </a:r>
            <a:r>
              <a:rPr lang="pt-BR" sz="2800" dirty="0" smtClean="0"/>
              <a:t>PLN</a:t>
            </a:r>
            <a:endParaRPr lang="pt-BR" sz="2800" dirty="0" smtClean="0"/>
          </a:p>
          <a:p>
            <a:pPr lvl="1"/>
            <a:r>
              <a:rPr lang="pt-BR" sz="2400" dirty="0" smtClean="0"/>
              <a:t>Extraem informação de textos em linguagem natural livre </a:t>
            </a:r>
            <a:r>
              <a:rPr lang="pt-BR" sz="2400" dirty="0" smtClean="0"/>
              <a:t>= </a:t>
            </a:r>
            <a:r>
              <a:rPr lang="pt-BR" sz="2000" dirty="0" smtClean="0">
                <a:solidFill>
                  <a:srgbClr val="FF0000"/>
                </a:solidFill>
              </a:rPr>
              <a:t>Texto </a:t>
            </a:r>
            <a:r>
              <a:rPr lang="pt-BR" sz="2000" dirty="0" smtClean="0">
                <a:solidFill>
                  <a:srgbClr val="FF0000"/>
                </a:solidFill>
              </a:rPr>
              <a:t>livre</a:t>
            </a:r>
            <a:endParaRPr lang="pt-BR" sz="2000" dirty="0" smtClean="0"/>
          </a:p>
          <a:p>
            <a:pPr lvl="1"/>
            <a:r>
              <a:rPr lang="pt-BR" sz="2400" dirty="0" smtClean="0"/>
              <a:t>Utilizam técnicas de PLN e padrões linguísticos</a:t>
            </a:r>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i="1" dirty="0" err="1" smtClean="0"/>
              <a:t>Wrappers</a:t>
            </a:r>
            <a:r>
              <a:rPr lang="pt-BR" i="1" dirty="0" smtClean="0"/>
              <a:t> </a:t>
            </a:r>
            <a:endParaRPr lang="pt-BR"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pt-BR" i="1" dirty="0" err="1" smtClean="0"/>
              <a:t>Wrappers</a:t>
            </a:r>
            <a:endParaRPr lang="pt-BR" i="1" dirty="0" smtClean="0"/>
          </a:p>
        </p:txBody>
      </p:sp>
      <p:sp>
        <p:nvSpPr>
          <p:cNvPr id="36867" name="Espaço Reservado para Conteúdo 2"/>
          <p:cNvSpPr>
            <a:spLocks noGrp="1"/>
          </p:cNvSpPr>
          <p:nvPr>
            <p:ph idx="1"/>
          </p:nvPr>
        </p:nvSpPr>
        <p:spPr/>
        <p:txBody>
          <a:bodyPr/>
          <a:lstStyle/>
          <a:p>
            <a:r>
              <a:rPr lang="pt-BR" sz="2800" dirty="0" smtClean="0"/>
              <a:t>Geralmente, são desenvolvidos para processar textos estruturados e </a:t>
            </a:r>
            <a:r>
              <a:rPr lang="pt-BR" sz="2800" dirty="0" smtClean="0"/>
              <a:t>semiestruturados</a:t>
            </a:r>
          </a:p>
          <a:p>
            <a:endParaRPr lang="pt-BR" sz="2800" dirty="0" smtClean="0"/>
          </a:p>
          <a:p>
            <a:r>
              <a:rPr lang="pt-BR" sz="2800" dirty="0"/>
              <a:t>Muito </a:t>
            </a:r>
            <a:r>
              <a:rPr lang="pt-BR" sz="2800" dirty="0" smtClean="0"/>
              <a:t>usados </a:t>
            </a:r>
            <a:r>
              <a:rPr lang="pt-BR" sz="2800" dirty="0"/>
              <a:t>para </a:t>
            </a:r>
            <a:r>
              <a:rPr lang="pt-BR" sz="2800" dirty="0" smtClean="0"/>
              <a:t>EI de sites na Web</a:t>
            </a:r>
          </a:p>
          <a:p>
            <a:pPr lvl="1"/>
            <a:r>
              <a:rPr lang="pt-BR" sz="2400" dirty="0" smtClean="0"/>
              <a:t>Utilizam as informações contidas nas </a:t>
            </a:r>
            <a:r>
              <a:rPr lang="pt-BR" sz="2400" dirty="0" err="1" smtClean="0"/>
              <a:t>tags</a:t>
            </a:r>
            <a:r>
              <a:rPr lang="pt-BR" sz="2400" dirty="0" smtClean="0"/>
              <a:t> </a:t>
            </a:r>
            <a:r>
              <a:rPr lang="pt-BR" sz="2400" dirty="0" smtClean="0"/>
              <a:t>HTML</a:t>
            </a:r>
            <a:endParaRPr lang="pt-BR" sz="2400" dirty="0" smtClean="0"/>
          </a:p>
        </p:txBody>
      </p:sp>
    </p:spTree>
    <p:extLst>
      <p:ext uri="{BB962C8B-B14F-4D97-AF65-F5344CB8AC3E}">
        <p14:creationId xmlns:p14="http://schemas.microsoft.com/office/powerpoint/2010/main" xmlns="" val="147489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r>
              <a:rPr lang="pt-BR" i="1" dirty="0" err="1" smtClean="0"/>
              <a:t>Wrappers</a:t>
            </a:r>
            <a:r>
              <a:rPr lang="pt-BR" i="1" dirty="0" smtClean="0"/>
              <a:t> </a:t>
            </a:r>
            <a:r>
              <a:rPr lang="pt-BR" dirty="0" smtClean="0"/>
              <a:t>– exemplo de EI</a:t>
            </a:r>
            <a:endParaRPr lang="pt-BR" dirty="0" smtClean="0"/>
          </a:p>
        </p:txBody>
      </p:sp>
      <p:pic>
        <p:nvPicPr>
          <p:cNvPr id="37892" name="Picture 2"/>
          <p:cNvPicPr>
            <a:picLocks noChangeAspect="1" noChangeArrowheads="1"/>
          </p:cNvPicPr>
          <p:nvPr/>
        </p:nvPicPr>
        <p:blipFill>
          <a:blip r:embed="rId2" cstate="print"/>
          <a:srcRect l="29297" t="14075" r="2148" b="13539"/>
          <a:stretch>
            <a:fillRect/>
          </a:stretch>
        </p:blipFill>
        <p:spPr bwMode="auto">
          <a:xfrm>
            <a:off x="467544" y="1196752"/>
            <a:ext cx="7804150" cy="4802187"/>
          </a:xfrm>
          <a:prstGeom prst="rect">
            <a:avLst/>
          </a:prstGeom>
          <a:noFill/>
          <a:ln w="9525">
            <a:noFill/>
            <a:miter lim="800000"/>
            <a:headEnd/>
            <a:tailEnd/>
          </a:ln>
        </p:spPr>
      </p:pic>
    </p:spTree>
    <p:extLst>
      <p:ext uri="{BB962C8B-B14F-4D97-AF65-F5344CB8AC3E}">
        <p14:creationId xmlns:p14="http://schemas.microsoft.com/office/powerpoint/2010/main" xmlns="" val="139876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endParaRPr lang="pt-BR" smtClean="0"/>
          </a:p>
        </p:txBody>
      </p:sp>
      <p:sp>
        <p:nvSpPr>
          <p:cNvPr id="38915" name="Espaço Reservado para Conteúdo 2"/>
          <p:cNvSpPr>
            <a:spLocks noGrp="1"/>
          </p:cNvSpPr>
          <p:nvPr>
            <p:ph idx="1"/>
          </p:nvPr>
        </p:nvSpPr>
        <p:spPr/>
        <p:txBody>
          <a:bodyPr/>
          <a:lstStyle/>
          <a:p>
            <a:endParaRPr lang="pt-BR" smtClean="0"/>
          </a:p>
        </p:txBody>
      </p:sp>
      <p:pic>
        <p:nvPicPr>
          <p:cNvPr id="38916" name="Picture 2"/>
          <p:cNvPicPr>
            <a:picLocks noChangeAspect="1" noChangeArrowheads="1"/>
          </p:cNvPicPr>
          <p:nvPr/>
        </p:nvPicPr>
        <p:blipFill>
          <a:blip r:embed="rId2" cstate="print"/>
          <a:srcRect l="24609" t="15080" r="15625" b="6500"/>
          <a:stretch>
            <a:fillRect/>
          </a:stretch>
        </p:blipFill>
        <p:spPr bwMode="auto">
          <a:xfrm>
            <a:off x="71438" y="0"/>
            <a:ext cx="8967787" cy="6858000"/>
          </a:xfrm>
          <a:prstGeom prst="rect">
            <a:avLst/>
          </a:prstGeom>
          <a:noFill/>
          <a:ln w="9525">
            <a:noFill/>
            <a:miter lim="800000"/>
            <a:headEnd/>
            <a:tailEnd/>
          </a:ln>
        </p:spPr>
      </p:pic>
    </p:spTree>
    <p:extLst>
      <p:ext uri="{BB962C8B-B14F-4D97-AF65-F5344CB8AC3E}">
        <p14:creationId xmlns:p14="http://schemas.microsoft.com/office/powerpoint/2010/main" xmlns="" val="2743136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txBox="1">
            <a:spLocks noGrp="1"/>
          </p:cNvSpPr>
          <p:nvPr/>
        </p:nvSpPr>
        <p:spPr bwMode="auto">
          <a:xfrm>
            <a:off x="3124200" y="5998369"/>
            <a:ext cx="2895600" cy="476250"/>
          </a:xfrm>
          <a:prstGeom prst="rect">
            <a:avLst/>
          </a:prstGeom>
          <a:noFill/>
          <a:ln w="9525">
            <a:noFill/>
            <a:miter lim="800000"/>
            <a:headEnd/>
            <a:tailEnd/>
          </a:ln>
        </p:spPr>
        <p:txBody>
          <a:bodyPr/>
          <a:lstStyle/>
          <a:p>
            <a:pPr algn="ctr"/>
            <a:fld id="{D4435B5B-DBA6-4315-BE1E-01109BF3FCF0}" type="slidenum">
              <a:rPr lang="en-US" sz="1400"/>
              <a:pPr algn="ctr"/>
              <a:t>26</a:t>
            </a:fld>
            <a:endParaRPr lang="en-US" sz="1400">
              <a:latin typeface="Times New Roman" pitchFamily="18" charset="0"/>
            </a:endParaRPr>
          </a:p>
        </p:txBody>
      </p:sp>
      <p:sp>
        <p:nvSpPr>
          <p:cNvPr id="78851" name="Text Box 3"/>
          <p:cNvSpPr txBox="1">
            <a:spLocks noChangeArrowheads="1"/>
          </p:cNvSpPr>
          <p:nvPr/>
        </p:nvSpPr>
        <p:spPr bwMode="auto">
          <a:xfrm>
            <a:off x="685800" y="1124744"/>
            <a:ext cx="7772400" cy="4981575"/>
          </a:xfrm>
          <a:prstGeom prst="rect">
            <a:avLst/>
          </a:prstGeom>
          <a:noFill/>
          <a:ln w="12700">
            <a:noFill/>
            <a:miter lim="800000"/>
            <a:headEnd/>
            <a:tailEnd/>
          </a:ln>
        </p:spPr>
        <p:txBody>
          <a:bodyPr lIns="90000" tIns="46800" rIns="90000" bIns="46800">
            <a:spAutoFit/>
          </a:bodyPr>
          <a:lstStyle/>
          <a:p>
            <a:r>
              <a:rPr lang="en-US" sz="1600"/>
              <a:t>Subject: US-TN-SOFTWARE PROGRAMMER</a:t>
            </a:r>
          </a:p>
          <a:p>
            <a:r>
              <a:rPr lang="en-US" sz="1600"/>
              <a:t>Date: 17 Nov 1996 17:37:29 GMT</a:t>
            </a:r>
          </a:p>
          <a:p>
            <a:r>
              <a:rPr lang="en-US" sz="1600"/>
              <a:t>Organization: Reference.Com Posting Service</a:t>
            </a:r>
          </a:p>
          <a:p>
            <a:r>
              <a:rPr lang="en-US" sz="1600"/>
              <a:t>Message-ID: &lt;56nigp$mrs@bilbo.reference.com&gt;</a:t>
            </a:r>
          </a:p>
          <a:p>
            <a:endParaRPr lang="en-US" sz="1600"/>
          </a:p>
          <a:p>
            <a:r>
              <a:rPr lang="en-US" sz="1600"/>
              <a:t>SOFTWARE PROGRAMMER</a:t>
            </a:r>
          </a:p>
          <a:p>
            <a:endParaRPr lang="en-US" sz="1600"/>
          </a:p>
          <a:p>
            <a:r>
              <a:rPr lang="en-US" sz="1600"/>
              <a:t>Position available for Software Programmer experienced  in generating software for PC-Based Voice Mail systems.  Experienced in C Programming.  Must be familiar with communicating with and controlling voice cards; preferable Dialogic, however, experience with others such as Rhetorix and Natural Microsystems is okay. Prefer 5 years or more </a:t>
            </a:r>
          </a:p>
          <a:p>
            <a:r>
              <a:rPr lang="en-US" sz="1600"/>
              <a:t>experience with PC Based Voice Mail, but will consider as little as 2 years.  Need to find a Senior level person who can come on board and pick up code with very little training. </a:t>
            </a:r>
          </a:p>
          <a:p>
            <a:r>
              <a:rPr lang="en-US" sz="1600"/>
              <a:t>Present Operating System is DOS.  May go to OS-2 or UNIX in future.</a:t>
            </a:r>
          </a:p>
          <a:p>
            <a:endParaRPr lang="en-US" sz="1600"/>
          </a:p>
          <a:p>
            <a:r>
              <a:rPr lang="en-US" sz="1600"/>
              <a:t>Please reply to:</a:t>
            </a:r>
          </a:p>
          <a:p>
            <a:r>
              <a:rPr lang="en-US" sz="1600"/>
              <a:t>Kim Anderson</a:t>
            </a:r>
          </a:p>
          <a:p>
            <a:r>
              <a:rPr lang="en-US" sz="1600"/>
              <a:t>AdNET</a:t>
            </a:r>
          </a:p>
          <a:p>
            <a:r>
              <a:rPr lang="en-US" sz="1600"/>
              <a:t>(901) 458-2888 fax</a:t>
            </a:r>
          </a:p>
          <a:p>
            <a:r>
              <a:rPr lang="en-US" sz="1600"/>
              <a:t>kimander@memphisonline.com</a:t>
            </a:r>
          </a:p>
        </p:txBody>
      </p:sp>
      <p:sp>
        <p:nvSpPr>
          <p:cNvPr id="81924" name="Text Box 4"/>
          <p:cNvSpPr txBox="1">
            <a:spLocks noChangeArrowheads="1"/>
          </p:cNvSpPr>
          <p:nvPr/>
        </p:nvSpPr>
        <p:spPr bwMode="auto">
          <a:xfrm>
            <a:off x="685800" y="1124744"/>
            <a:ext cx="7772400" cy="4981575"/>
          </a:xfrm>
          <a:prstGeom prst="rect">
            <a:avLst/>
          </a:prstGeom>
          <a:noFill/>
          <a:ln w="12700">
            <a:noFill/>
            <a:miter lim="800000"/>
            <a:headEnd/>
            <a:tailEnd/>
          </a:ln>
        </p:spPr>
        <p:txBody>
          <a:bodyPr lIns="90000" tIns="46800" rIns="90000" bIns="46800">
            <a:spAutoFit/>
          </a:bodyPr>
          <a:lstStyle/>
          <a:p>
            <a:r>
              <a:rPr lang="en-US" sz="1600" dirty="0"/>
              <a:t>Subject: </a:t>
            </a:r>
            <a:r>
              <a:rPr lang="en-US" sz="1600" dirty="0">
                <a:solidFill>
                  <a:srgbClr val="FF0000"/>
                </a:solidFill>
              </a:rPr>
              <a:t>US</a:t>
            </a:r>
            <a:r>
              <a:rPr lang="en-US" sz="1600" dirty="0"/>
              <a:t>-</a:t>
            </a:r>
            <a:r>
              <a:rPr lang="en-US" sz="1600" dirty="0">
                <a:solidFill>
                  <a:srgbClr val="FF0000"/>
                </a:solidFill>
              </a:rPr>
              <a:t>TN</a:t>
            </a:r>
            <a:r>
              <a:rPr lang="en-US" sz="1600" dirty="0"/>
              <a:t>-SOFTWARE PROGRAMMER</a:t>
            </a:r>
          </a:p>
          <a:p>
            <a:r>
              <a:rPr lang="en-US" sz="1600" dirty="0"/>
              <a:t>Date: </a:t>
            </a:r>
            <a:r>
              <a:rPr lang="en-US" sz="1600" dirty="0">
                <a:solidFill>
                  <a:srgbClr val="FF0000"/>
                </a:solidFill>
              </a:rPr>
              <a:t>17 Nov 1996</a:t>
            </a:r>
            <a:r>
              <a:rPr lang="en-US" sz="1600" dirty="0"/>
              <a:t> 17:37:29 GMT</a:t>
            </a:r>
          </a:p>
          <a:p>
            <a:r>
              <a:rPr lang="en-US" sz="1600" dirty="0"/>
              <a:t>Organization: </a:t>
            </a:r>
            <a:r>
              <a:rPr lang="en-US" sz="1600" dirty="0" err="1"/>
              <a:t>Reference.Com</a:t>
            </a:r>
            <a:r>
              <a:rPr lang="en-US" sz="1600" dirty="0"/>
              <a:t> Posting Service</a:t>
            </a:r>
          </a:p>
          <a:p>
            <a:r>
              <a:rPr lang="en-US" sz="1600" dirty="0"/>
              <a:t>Message-ID: &lt;</a:t>
            </a:r>
            <a:r>
              <a:rPr lang="en-US" sz="1600" dirty="0">
                <a:solidFill>
                  <a:srgbClr val="FF0000"/>
                </a:solidFill>
              </a:rPr>
              <a:t>56nigp$mrs@bilbo.reference.com</a:t>
            </a:r>
            <a:r>
              <a:rPr lang="en-US" sz="1600" dirty="0"/>
              <a:t>&gt;</a:t>
            </a:r>
          </a:p>
          <a:p>
            <a:endParaRPr lang="en-US" sz="1600" dirty="0"/>
          </a:p>
          <a:p>
            <a:r>
              <a:rPr lang="en-US" sz="1600" dirty="0">
                <a:solidFill>
                  <a:srgbClr val="FF0000"/>
                </a:solidFill>
              </a:rPr>
              <a:t>SOFTWARE PROGRAMMER</a:t>
            </a:r>
          </a:p>
          <a:p>
            <a:endParaRPr lang="en-US" sz="1600" dirty="0"/>
          </a:p>
          <a:p>
            <a:r>
              <a:rPr lang="en-US" sz="1600" dirty="0"/>
              <a:t>Position available for Software Programmer experienced  in generating software for PC-Based </a:t>
            </a:r>
            <a:r>
              <a:rPr lang="en-US" sz="1600" dirty="0">
                <a:solidFill>
                  <a:srgbClr val="FF0000"/>
                </a:solidFill>
              </a:rPr>
              <a:t>Voice Mail</a:t>
            </a:r>
            <a:r>
              <a:rPr lang="en-US" sz="1600" dirty="0"/>
              <a:t> systems.  Experienced in </a:t>
            </a:r>
            <a:r>
              <a:rPr lang="en-US" sz="1600" dirty="0">
                <a:solidFill>
                  <a:srgbClr val="FF0000"/>
                </a:solidFill>
              </a:rPr>
              <a:t>C </a:t>
            </a:r>
            <a:r>
              <a:rPr lang="en-US" sz="1600" dirty="0"/>
              <a:t>Programming.  Must be familiar with communicating with and controlling voice cards; preferable Dialogic, however, experience with others such as </a:t>
            </a:r>
            <a:r>
              <a:rPr lang="en-US" sz="1600" dirty="0" err="1"/>
              <a:t>Rhetorix</a:t>
            </a:r>
            <a:r>
              <a:rPr lang="en-US" sz="1600" dirty="0"/>
              <a:t> and Natural Microsystems is okay. Prefer </a:t>
            </a:r>
            <a:r>
              <a:rPr lang="en-US" sz="1600" dirty="0">
                <a:solidFill>
                  <a:srgbClr val="FF0000"/>
                </a:solidFill>
              </a:rPr>
              <a:t>5</a:t>
            </a:r>
            <a:r>
              <a:rPr lang="en-US" sz="1600" dirty="0"/>
              <a:t> years or more </a:t>
            </a:r>
          </a:p>
          <a:p>
            <a:r>
              <a:rPr lang="en-US" sz="1600" dirty="0"/>
              <a:t>experience with </a:t>
            </a:r>
            <a:r>
              <a:rPr lang="en-US" sz="1600" dirty="0">
                <a:solidFill>
                  <a:srgbClr val="FF0000"/>
                </a:solidFill>
              </a:rPr>
              <a:t>PC </a:t>
            </a:r>
            <a:r>
              <a:rPr lang="en-US" sz="1600" dirty="0"/>
              <a:t>Based </a:t>
            </a:r>
            <a:r>
              <a:rPr lang="en-US" sz="1600" dirty="0">
                <a:solidFill>
                  <a:srgbClr val="FF0000"/>
                </a:solidFill>
              </a:rPr>
              <a:t>Voice Mail</a:t>
            </a:r>
            <a:r>
              <a:rPr lang="en-US" sz="1600" dirty="0"/>
              <a:t>, but will consider as little as </a:t>
            </a:r>
            <a:r>
              <a:rPr lang="en-US" sz="1600" dirty="0">
                <a:solidFill>
                  <a:srgbClr val="FF0000"/>
                </a:solidFill>
              </a:rPr>
              <a:t>2</a:t>
            </a:r>
            <a:r>
              <a:rPr lang="en-US" sz="1600" dirty="0"/>
              <a:t> years.  Need to find a Senior level person who can come on board and pick up code with very little training. </a:t>
            </a:r>
          </a:p>
          <a:p>
            <a:r>
              <a:rPr lang="en-US" sz="1600" dirty="0"/>
              <a:t>Present Operating System is </a:t>
            </a:r>
            <a:r>
              <a:rPr lang="en-US" sz="1600" dirty="0">
                <a:solidFill>
                  <a:srgbClr val="FF0000"/>
                </a:solidFill>
              </a:rPr>
              <a:t>DOS</a:t>
            </a:r>
            <a:r>
              <a:rPr lang="en-US" sz="1600" dirty="0"/>
              <a:t>.  May go to </a:t>
            </a:r>
            <a:r>
              <a:rPr lang="en-US" sz="1600" dirty="0">
                <a:solidFill>
                  <a:srgbClr val="FF0000"/>
                </a:solidFill>
              </a:rPr>
              <a:t>OS-2</a:t>
            </a:r>
            <a:r>
              <a:rPr lang="en-US" sz="1600" dirty="0"/>
              <a:t> or </a:t>
            </a:r>
            <a:r>
              <a:rPr lang="en-US" sz="1600" dirty="0">
                <a:solidFill>
                  <a:srgbClr val="FF0000"/>
                </a:solidFill>
              </a:rPr>
              <a:t>UNIX</a:t>
            </a:r>
            <a:r>
              <a:rPr lang="en-US" sz="1600" dirty="0"/>
              <a:t> in future.</a:t>
            </a:r>
          </a:p>
          <a:p>
            <a:endParaRPr lang="en-US" sz="1600" dirty="0"/>
          </a:p>
          <a:p>
            <a:r>
              <a:rPr lang="en-US" sz="1600" dirty="0"/>
              <a:t>Please reply to:</a:t>
            </a:r>
          </a:p>
          <a:p>
            <a:r>
              <a:rPr lang="en-US" sz="1600" dirty="0"/>
              <a:t>Kim Anderson</a:t>
            </a:r>
          </a:p>
          <a:p>
            <a:r>
              <a:rPr lang="en-US" sz="1600" dirty="0" err="1"/>
              <a:t>AdNET</a:t>
            </a:r>
            <a:endParaRPr lang="en-US" sz="1600" dirty="0"/>
          </a:p>
          <a:p>
            <a:r>
              <a:rPr lang="en-US" sz="1600" dirty="0"/>
              <a:t>(901) 458-2888 fax</a:t>
            </a:r>
          </a:p>
          <a:p>
            <a:r>
              <a:rPr lang="en-US" sz="1600" dirty="0"/>
              <a:t>kimander@memphisonline.com</a:t>
            </a:r>
          </a:p>
        </p:txBody>
      </p:sp>
      <p:sp>
        <p:nvSpPr>
          <p:cNvPr id="78853" name="Rectangle 2"/>
          <p:cNvSpPr>
            <a:spLocks noGrp="1" noChangeArrowheads="1"/>
          </p:cNvSpPr>
          <p:nvPr>
            <p:ph type="title" idx="4294967295"/>
          </p:nvPr>
        </p:nvSpPr>
        <p:spPr/>
        <p:txBody>
          <a:bodyPr anchor="ctr"/>
          <a:lstStyle/>
          <a:p>
            <a:r>
              <a:rPr lang="pt-BR" dirty="0" smtClean="0"/>
              <a:t>Exemplo: </a:t>
            </a:r>
            <a:r>
              <a:rPr lang="en-US" dirty="0" smtClean="0"/>
              <a:t>Job </a:t>
            </a:r>
            <a:r>
              <a:rPr lang="en-US" dirty="0"/>
              <a:t>Posting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5479527E-6B5F-44F9-A61B-1343290AC14B}" type="slidenum">
              <a:rPr lang="en-US" sz="1400"/>
              <a:pPr algn="ctr"/>
              <a:t>27</a:t>
            </a:fld>
            <a:endParaRPr lang="en-US" sz="1400">
              <a:latin typeface="Times New Roman" pitchFamily="18" charset="0"/>
            </a:endParaRPr>
          </a:p>
        </p:txBody>
      </p:sp>
      <p:sp>
        <p:nvSpPr>
          <p:cNvPr id="79875" name="Rectangle 2"/>
          <p:cNvSpPr>
            <a:spLocks noGrp="1" noChangeArrowheads="1"/>
          </p:cNvSpPr>
          <p:nvPr>
            <p:ph type="title" idx="4294967295"/>
          </p:nvPr>
        </p:nvSpPr>
        <p:spPr/>
        <p:txBody>
          <a:bodyPr anchor="ctr"/>
          <a:lstStyle/>
          <a:p>
            <a:r>
              <a:rPr lang="en-US" dirty="0" err="1" smtClean="0"/>
              <a:t>Exemplo</a:t>
            </a:r>
            <a:r>
              <a:rPr lang="en-US" dirty="0" smtClean="0"/>
              <a:t>: Template </a:t>
            </a:r>
            <a:r>
              <a:rPr lang="en-US" dirty="0" err="1" smtClean="0"/>
              <a:t>preenchido</a:t>
            </a:r>
            <a:endParaRPr lang="en-US" dirty="0"/>
          </a:p>
        </p:txBody>
      </p:sp>
      <p:sp>
        <p:nvSpPr>
          <p:cNvPr id="79876" name="Text Box 4"/>
          <p:cNvSpPr txBox="1">
            <a:spLocks noChangeArrowheads="1"/>
          </p:cNvSpPr>
          <p:nvPr/>
        </p:nvSpPr>
        <p:spPr bwMode="auto">
          <a:xfrm>
            <a:off x="1295400" y="1447800"/>
            <a:ext cx="3611563" cy="5035550"/>
          </a:xfrm>
          <a:prstGeom prst="rect">
            <a:avLst/>
          </a:prstGeom>
          <a:noFill/>
          <a:ln w="12700">
            <a:noFill/>
            <a:miter lim="800000"/>
            <a:headEnd/>
            <a:tailEnd/>
          </a:ln>
        </p:spPr>
        <p:txBody>
          <a:bodyPr wrap="none" lIns="90000" tIns="46800" rIns="90000" bIns="46800">
            <a:spAutoFit/>
          </a:bodyPr>
          <a:lstStyle/>
          <a:p>
            <a:r>
              <a:rPr lang="en-US"/>
              <a:t>computer_science_job</a:t>
            </a:r>
          </a:p>
          <a:p>
            <a:r>
              <a:rPr lang="en-US"/>
              <a:t>id: </a:t>
            </a:r>
            <a:r>
              <a:rPr lang="en-US">
                <a:solidFill>
                  <a:srgbClr val="FF0000"/>
                </a:solidFill>
              </a:rPr>
              <a:t>56nigp$mrs@bilbo.reference.com</a:t>
            </a:r>
          </a:p>
          <a:p>
            <a:r>
              <a:rPr lang="en-US"/>
              <a:t>title: </a:t>
            </a:r>
            <a:r>
              <a:rPr lang="en-US">
                <a:solidFill>
                  <a:srgbClr val="FF0000"/>
                </a:solidFill>
              </a:rPr>
              <a:t>SOFTWARE PROGRAMMER</a:t>
            </a:r>
          </a:p>
          <a:p>
            <a:r>
              <a:rPr lang="en-US"/>
              <a:t>salary:</a:t>
            </a:r>
          </a:p>
          <a:p>
            <a:r>
              <a:rPr lang="en-US"/>
              <a:t>company:</a:t>
            </a:r>
          </a:p>
          <a:p>
            <a:r>
              <a:rPr lang="en-US"/>
              <a:t>recruiter:</a:t>
            </a:r>
          </a:p>
          <a:p>
            <a:r>
              <a:rPr lang="en-US"/>
              <a:t>state: </a:t>
            </a:r>
            <a:r>
              <a:rPr lang="en-US">
                <a:solidFill>
                  <a:srgbClr val="FF0000"/>
                </a:solidFill>
              </a:rPr>
              <a:t>TN</a:t>
            </a:r>
          </a:p>
          <a:p>
            <a:r>
              <a:rPr lang="en-US"/>
              <a:t>city:</a:t>
            </a:r>
          </a:p>
          <a:p>
            <a:r>
              <a:rPr lang="en-US"/>
              <a:t>country: </a:t>
            </a:r>
            <a:r>
              <a:rPr lang="en-US">
                <a:solidFill>
                  <a:srgbClr val="FF0000"/>
                </a:solidFill>
              </a:rPr>
              <a:t>US</a:t>
            </a:r>
          </a:p>
          <a:p>
            <a:r>
              <a:rPr lang="en-US"/>
              <a:t>language: </a:t>
            </a:r>
            <a:r>
              <a:rPr lang="en-US">
                <a:solidFill>
                  <a:srgbClr val="FF0000"/>
                </a:solidFill>
              </a:rPr>
              <a:t>C</a:t>
            </a:r>
          </a:p>
          <a:p>
            <a:r>
              <a:rPr lang="en-US"/>
              <a:t>platform: </a:t>
            </a:r>
            <a:r>
              <a:rPr lang="en-US">
                <a:solidFill>
                  <a:srgbClr val="FF0000"/>
                </a:solidFill>
              </a:rPr>
              <a:t>PC</a:t>
            </a:r>
            <a:r>
              <a:rPr lang="en-US"/>
              <a:t> \ </a:t>
            </a:r>
            <a:r>
              <a:rPr lang="en-US">
                <a:solidFill>
                  <a:srgbClr val="FF0000"/>
                </a:solidFill>
              </a:rPr>
              <a:t>DOS</a:t>
            </a:r>
            <a:r>
              <a:rPr lang="en-US"/>
              <a:t> \ </a:t>
            </a:r>
            <a:r>
              <a:rPr lang="en-US">
                <a:solidFill>
                  <a:srgbClr val="FF0000"/>
                </a:solidFill>
              </a:rPr>
              <a:t>OS-2</a:t>
            </a:r>
            <a:r>
              <a:rPr lang="en-US"/>
              <a:t> \ </a:t>
            </a:r>
            <a:r>
              <a:rPr lang="en-US">
                <a:solidFill>
                  <a:srgbClr val="FF0000"/>
                </a:solidFill>
              </a:rPr>
              <a:t>UNIX</a:t>
            </a:r>
          </a:p>
          <a:p>
            <a:r>
              <a:rPr lang="en-US"/>
              <a:t>application:</a:t>
            </a:r>
          </a:p>
          <a:p>
            <a:r>
              <a:rPr lang="en-US"/>
              <a:t>area: </a:t>
            </a:r>
            <a:r>
              <a:rPr lang="en-US">
                <a:solidFill>
                  <a:srgbClr val="FF0000"/>
                </a:solidFill>
              </a:rPr>
              <a:t>Voice Mail</a:t>
            </a:r>
          </a:p>
          <a:p>
            <a:r>
              <a:rPr lang="en-US"/>
              <a:t>req_years_experience: </a:t>
            </a:r>
            <a:r>
              <a:rPr lang="en-US">
                <a:solidFill>
                  <a:srgbClr val="FF0000"/>
                </a:solidFill>
              </a:rPr>
              <a:t>2</a:t>
            </a:r>
          </a:p>
          <a:p>
            <a:r>
              <a:rPr lang="en-US"/>
              <a:t>desired_years_experience: </a:t>
            </a:r>
            <a:r>
              <a:rPr lang="en-US">
                <a:solidFill>
                  <a:srgbClr val="FF0000"/>
                </a:solidFill>
              </a:rPr>
              <a:t>5</a:t>
            </a:r>
          </a:p>
          <a:p>
            <a:r>
              <a:rPr lang="en-US"/>
              <a:t>req_degree:</a:t>
            </a:r>
          </a:p>
          <a:p>
            <a:r>
              <a:rPr lang="en-US"/>
              <a:t>desired_degree:</a:t>
            </a:r>
          </a:p>
          <a:p>
            <a:r>
              <a:rPr lang="en-US"/>
              <a:t>post_date:  </a:t>
            </a:r>
            <a:r>
              <a:rPr lang="en-US">
                <a:solidFill>
                  <a:srgbClr val="FF0000"/>
                </a:solidFill>
              </a:rPr>
              <a:t>17 Nov 1996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2286DA05-37D7-4771-820B-1A3E83D70CB3}" type="slidenum">
              <a:rPr lang="en-US" sz="1400"/>
              <a:pPr algn="ctr"/>
              <a:t>28</a:t>
            </a:fld>
            <a:endParaRPr lang="en-US" sz="1400">
              <a:latin typeface="Times New Roman" pitchFamily="18" charset="0"/>
            </a:endParaRPr>
          </a:p>
        </p:txBody>
      </p:sp>
      <p:sp>
        <p:nvSpPr>
          <p:cNvPr id="80899" name="Rectangle 2"/>
          <p:cNvSpPr>
            <a:spLocks noGrp="1" noChangeArrowheads="1"/>
          </p:cNvSpPr>
          <p:nvPr>
            <p:ph type="title" idx="4294967295"/>
          </p:nvPr>
        </p:nvSpPr>
        <p:spPr/>
        <p:txBody>
          <a:bodyPr anchor="ctr"/>
          <a:lstStyle/>
          <a:p>
            <a:r>
              <a:rPr lang="pt-BR" dirty="0" smtClean="0"/>
              <a:t>Exemplo: </a:t>
            </a:r>
            <a:br>
              <a:rPr lang="pt-BR" dirty="0" smtClean="0"/>
            </a:br>
            <a:r>
              <a:rPr lang="pt-BR" dirty="0" smtClean="0"/>
              <a:t>Descrição de livro na </a:t>
            </a:r>
            <a:r>
              <a:rPr lang="en-US" dirty="0" smtClean="0"/>
              <a:t>Amazon</a:t>
            </a:r>
            <a:endParaRPr lang="en-US" dirty="0"/>
          </a:p>
        </p:txBody>
      </p:sp>
      <p:sp>
        <p:nvSpPr>
          <p:cNvPr id="80900" name="Text Box 4"/>
          <p:cNvSpPr txBox="1">
            <a:spLocks noChangeArrowheads="1"/>
          </p:cNvSpPr>
          <p:nvPr/>
        </p:nvSpPr>
        <p:spPr bwMode="auto">
          <a:xfrm>
            <a:off x="152400" y="1295400"/>
            <a:ext cx="8799513" cy="5715000"/>
          </a:xfrm>
          <a:prstGeom prst="rect">
            <a:avLst/>
          </a:prstGeom>
          <a:noFill/>
          <a:ln w="12700">
            <a:noFill/>
            <a:miter lim="800000"/>
            <a:headEnd/>
            <a:tailEnd/>
          </a:ln>
        </p:spPr>
        <p:txBody>
          <a:bodyPr wrap="none" lIns="90000" tIns="46800" rIns="90000" bIns="46800">
            <a:spAutoFit/>
          </a:bodyPr>
          <a:lstStyle/>
          <a:p>
            <a:r>
              <a:rPr lang="en-US" sz="1600"/>
              <a:t>….</a:t>
            </a:r>
          </a:p>
          <a:p>
            <a:r>
              <a:rPr lang="en-US" sz="1600"/>
              <a:t>&lt;/td&gt;&lt;/tr&gt;</a:t>
            </a:r>
          </a:p>
          <a:p>
            <a:r>
              <a:rPr lang="en-US" sz="1600"/>
              <a:t>&lt;/table&gt;</a:t>
            </a:r>
          </a:p>
          <a:p>
            <a:r>
              <a:rPr lang="en-US" sz="1600"/>
              <a:t>&lt;b class="sans"&gt;The Age of Spiritual Machines : When Computers Exceed Human Intelligence&lt;/b&gt;&lt;br&gt;</a:t>
            </a:r>
          </a:p>
          <a:p>
            <a:r>
              <a:rPr lang="en-US" sz="1600"/>
              <a:t>&lt;font face=verdana,arial,helvetica size=-1&gt;</a:t>
            </a:r>
          </a:p>
          <a:p>
            <a:r>
              <a:rPr lang="en-US" sz="1600"/>
              <a:t>by &lt;a href="/exec/obidos/search-handle-url/index=books&amp;field-author=</a:t>
            </a:r>
          </a:p>
          <a:p>
            <a:r>
              <a:rPr lang="en-US" sz="1600"/>
              <a:t>               Kurzweil%2C%20Ray/002-6235079-4593641"&gt;</a:t>
            </a:r>
          </a:p>
          <a:p>
            <a:r>
              <a:rPr lang="en-US" sz="1600"/>
              <a:t>Ray Kurzweil&lt;/a&gt;&lt;br&gt;</a:t>
            </a:r>
          </a:p>
          <a:p>
            <a:r>
              <a:rPr lang="en-US" sz="1600"/>
              <a:t>&lt;/font&gt;</a:t>
            </a:r>
          </a:p>
          <a:p>
            <a:r>
              <a:rPr lang="en-US" sz="1600"/>
              <a:t>&lt;br&gt;</a:t>
            </a:r>
          </a:p>
          <a:p>
            <a:r>
              <a:rPr lang="en-US" sz="1600"/>
              <a:t>&lt;a href="http://images.amazon.com/images/P/0140282025.01.LZZZZZZZ.jpg"&gt;</a:t>
            </a:r>
          </a:p>
          <a:p>
            <a:r>
              <a:rPr lang="en-US" sz="1600"/>
              <a:t>&lt;img src="http://images.amazon.com/images/P/0140282025.01.MZZZZZZZ.gif" width=90 </a:t>
            </a:r>
          </a:p>
          <a:p>
            <a:r>
              <a:rPr lang="en-US" sz="1600"/>
              <a:t>    height=140 align=left border=0&gt;&lt;/a&gt;</a:t>
            </a:r>
          </a:p>
          <a:p>
            <a:r>
              <a:rPr lang="en-US" sz="1600"/>
              <a:t>&lt;font face=verdana,arial,helvetica size=-1&gt;</a:t>
            </a:r>
          </a:p>
          <a:p>
            <a:r>
              <a:rPr lang="en-US" sz="1600"/>
              <a:t>&lt;span class="small"&gt;</a:t>
            </a:r>
          </a:p>
          <a:p>
            <a:r>
              <a:rPr lang="en-US" sz="1600"/>
              <a:t>&lt;span class="small"&gt;</a:t>
            </a:r>
          </a:p>
          <a:p>
            <a:r>
              <a:rPr lang="en-US" sz="1600"/>
              <a:t>&lt;b&gt;List Price:&lt;/b&gt; &lt;span class=listprice&gt;$14.95&lt;/span&gt;&lt;br&gt;</a:t>
            </a:r>
          </a:p>
          <a:p>
            <a:r>
              <a:rPr lang="en-US" sz="1600"/>
              <a:t>&lt;b&gt;Our Price: &lt;font color=#990000&gt;$11.96&lt;/font&gt;&lt;/b&gt;&lt;br&gt;</a:t>
            </a:r>
          </a:p>
          <a:p>
            <a:r>
              <a:rPr lang="en-US" sz="1600"/>
              <a:t>&lt;b&gt;You Save:&lt;/b&gt; &lt;font color=#990000&gt;&lt;b&gt;$2.99 &lt;/b&gt;</a:t>
            </a:r>
          </a:p>
          <a:p>
            <a:r>
              <a:rPr lang="en-US" sz="1600"/>
              <a:t>(20%)&lt;/font&gt;&lt;br&gt;</a:t>
            </a:r>
          </a:p>
          <a:p>
            <a:r>
              <a:rPr lang="en-US" sz="1600"/>
              <a:t>&lt;/span&gt;</a:t>
            </a:r>
          </a:p>
          <a:p>
            <a:r>
              <a:rPr lang="en-US" sz="1600"/>
              <a:t>&lt;p&gt; &lt;br&gt;</a:t>
            </a:r>
          </a:p>
          <a:p>
            <a:endParaRPr lang="en-US" sz="1600"/>
          </a:p>
        </p:txBody>
      </p:sp>
      <p:sp>
        <p:nvSpPr>
          <p:cNvPr id="84997" name="Text Box 5"/>
          <p:cNvSpPr txBox="1">
            <a:spLocks noChangeArrowheads="1"/>
          </p:cNvSpPr>
          <p:nvPr/>
        </p:nvSpPr>
        <p:spPr bwMode="auto">
          <a:xfrm>
            <a:off x="152400" y="1295400"/>
            <a:ext cx="8799513" cy="5715000"/>
          </a:xfrm>
          <a:prstGeom prst="rect">
            <a:avLst/>
          </a:prstGeom>
          <a:noFill/>
          <a:ln w="12700">
            <a:noFill/>
            <a:miter lim="800000"/>
            <a:headEnd/>
            <a:tailEnd/>
          </a:ln>
        </p:spPr>
        <p:txBody>
          <a:bodyPr wrap="none" lIns="90000" tIns="46800" rIns="90000" bIns="46800">
            <a:spAutoFit/>
          </a:bodyPr>
          <a:lstStyle/>
          <a:p>
            <a:r>
              <a:rPr lang="en-US" sz="1600"/>
              <a:t>….</a:t>
            </a:r>
          </a:p>
          <a:p>
            <a:r>
              <a:rPr lang="en-US" sz="1600"/>
              <a:t>&lt;/td&gt;&lt;/tr&gt;</a:t>
            </a:r>
          </a:p>
          <a:p>
            <a:r>
              <a:rPr lang="en-US" sz="1600"/>
              <a:t>&lt;/table&gt;</a:t>
            </a:r>
          </a:p>
          <a:p>
            <a:r>
              <a:rPr lang="en-US" sz="1600"/>
              <a:t>&lt;b class="sans"&gt;</a:t>
            </a:r>
            <a:r>
              <a:rPr lang="en-US" sz="1600">
                <a:solidFill>
                  <a:srgbClr val="FF0000"/>
                </a:solidFill>
              </a:rPr>
              <a:t>The Age of Spiritual Machines : When Computers Exceed Human Intelligence</a:t>
            </a:r>
            <a:r>
              <a:rPr lang="en-US" sz="1600"/>
              <a:t>&lt;/b&gt;&lt;br&gt;</a:t>
            </a:r>
          </a:p>
          <a:p>
            <a:r>
              <a:rPr lang="en-US" sz="1600"/>
              <a:t>&lt;font face=verdana,arial,helvetica size=-1&gt;</a:t>
            </a:r>
          </a:p>
          <a:p>
            <a:r>
              <a:rPr lang="en-US" sz="1600"/>
              <a:t>by &lt;a href="/exec/obidos/search-handle-url/index=books&amp;field-author=</a:t>
            </a:r>
          </a:p>
          <a:p>
            <a:r>
              <a:rPr lang="en-US" sz="1600"/>
              <a:t>               Kurzweil%2C%20Ray/002-6235079-4593641"&gt;</a:t>
            </a:r>
          </a:p>
          <a:p>
            <a:r>
              <a:rPr lang="en-US" sz="1600">
                <a:solidFill>
                  <a:srgbClr val="FF0000"/>
                </a:solidFill>
              </a:rPr>
              <a:t>Ray Kurzweil</a:t>
            </a:r>
            <a:r>
              <a:rPr lang="en-US" sz="1600"/>
              <a:t>&lt;/a&gt;&lt;br&gt;</a:t>
            </a:r>
          </a:p>
          <a:p>
            <a:r>
              <a:rPr lang="en-US" sz="1600"/>
              <a:t>&lt;/font&gt;</a:t>
            </a:r>
          </a:p>
          <a:p>
            <a:r>
              <a:rPr lang="en-US" sz="1600"/>
              <a:t>&lt;br&gt;</a:t>
            </a:r>
          </a:p>
          <a:p>
            <a:r>
              <a:rPr lang="en-US" sz="1600"/>
              <a:t>&lt;a href="http://images.amazon.com/images/P/0140282025.01.LZZZZZZZ.jpg"&gt;</a:t>
            </a:r>
          </a:p>
          <a:p>
            <a:r>
              <a:rPr lang="en-US" sz="1600"/>
              <a:t>&lt;img src="http://images.amazon.com/images/P/0140282025.01.MZZZZZZZ.gif" width=90 </a:t>
            </a:r>
          </a:p>
          <a:p>
            <a:r>
              <a:rPr lang="en-US" sz="1600"/>
              <a:t>    height=140 align=left border=0&gt;&lt;/a&gt;</a:t>
            </a:r>
          </a:p>
          <a:p>
            <a:r>
              <a:rPr lang="en-US" sz="1600"/>
              <a:t>&lt;font face=verdana,arial,helvetica size=-1&gt;</a:t>
            </a:r>
          </a:p>
          <a:p>
            <a:r>
              <a:rPr lang="en-US" sz="1600"/>
              <a:t>&lt;span class="small"&gt;</a:t>
            </a:r>
          </a:p>
          <a:p>
            <a:r>
              <a:rPr lang="en-US" sz="1600"/>
              <a:t>&lt;span class="small"&gt;</a:t>
            </a:r>
          </a:p>
          <a:p>
            <a:r>
              <a:rPr lang="en-US" sz="1600"/>
              <a:t>&lt;b&gt;List Price:&lt;/b&gt; &lt;span class=listprice&gt;</a:t>
            </a:r>
            <a:r>
              <a:rPr lang="en-US" sz="1600">
                <a:solidFill>
                  <a:srgbClr val="FF0000"/>
                </a:solidFill>
              </a:rPr>
              <a:t>$14.95</a:t>
            </a:r>
            <a:r>
              <a:rPr lang="en-US" sz="1600"/>
              <a:t>&lt;/span&gt;&lt;br&gt;</a:t>
            </a:r>
          </a:p>
          <a:p>
            <a:r>
              <a:rPr lang="en-US" sz="1600"/>
              <a:t>&lt;b&gt;Our Price: &lt;font color=#990000&gt;</a:t>
            </a:r>
            <a:r>
              <a:rPr lang="en-US" sz="1600">
                <a:solidFill>
                  <a:srgbClr val="FF0000"/>
                </a:solidFill>
              </a:rPr>
              <a:t>$11.96</a:t>
            </a:r>
            <a:r>
              <a:rPr lang="en-US" sz="1600"/>
              <a:t>&lt;/font&gt;&lt;/b&gt;&lt;br&gt;</a:t>
            </a:r>
          </a:p>
          <a:p>
            <a:r>
              <a:rPr lang="en-US" sz="1600"/>
              <a:t>&lt;b&gt;You Save:&lt;/b&gt; &lt;font color=#990000&gt;&lt;b&gt;$2.99 &lt;/b&gt;</a:t>
            </a:r>
          </a:p>
          <a:p>
            <a:r>
              <a:rPr lang="en-US" sz="1600"/>
              <a:t>(20%)&lt;/font&gt;&lt;br&gt;</a:t>
            </a:r>
          </a:p>
          <a:p>
            <a:r>
              <a:rPr lang="en-US" sz="1600"/>
              <a:t>&lt;/span&gt;</a:t>
            </a:r>
          </a:p>
          <a:p>
            <a:r>
              <a:rPr lang="en-US" sz="1600"/>
              <a:t>&lt;p&gt; &lt;br&gt;…</a:t>
            </a:r>
          </a:p>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fld id="{003D7F94-490D-4F47-878E-57C997E08920}" type="slidenum">
              <a:rPr lang="en-US" sz="1400"/>
              <a:pPr algn="ctr"/>
              <a:t>29</a:t>
            </a:fld>
            <a:endParaRPr lang="en-US" sz="1400">
              <a:latin typeface="Times New Roman" pitchFamily="18" charset="0"/>
            </a:endParaRPr>
          </a:p>
        </p:txBody>
      </p:sp>
      <p:sp>
        <p:nvSpPr>
          <p:cNvPr id="81923" name="Rectangle 2"/>
          <p:cNvSpPr>
            <a:spLocks noGrp="1" noChangeArrowheads="1"/>
          </p:cNvSpPr>
          <p:nvPr>
            <p:ph type="title" idx="4294967295"/>
          </p:nvPr>
        </p:nvSpPr>
        <p:spPr/>
        <p:txBody>
          <a:bodyPr anchor="ctr"/>
          <a:lstStyle/>
          <a:p>
            <a:r>
              <a:rPr lang="en-US" dirty="0" smtClean="0"/>
              <a:t>Template </a:t>
            </a:r>
            <a:r>
              <a:rPr lang="en-US" dirty="0" err="1" smtClean="0"/>
              <a:t>preenchido</a:t>
            </a:r>
            <a:endParaRPr lang="en-US" dirty="0"/>
          </a:p>
        </p:txBody>
      </p:sp>
      <p:sp>
        <p:nvSpPr>
          <p:cNvPr id="81924" name="Text Box 4"/>
          <p:cNvSpPr txBox="1">
            <a:spLocks noChangeArrowheads="1"/>
          </p:cNvSpPr>
          <p:nvPr/>
        </p:nvSpPr>
        <p:spPr bwMode="auto">
          <a:xfrm>
            <a:off x="762000" y="1600200"/>
            <a:ext cx="6538913" cy="2647950"/>
          </a:xfrm>
          <a:prstGeom prst="rect">
            <a:avLst/>
          </a:prstGeom>
          <a:noFill/>
          <a:ln w="12700">
            <a:noFill/>
            <a:miter lim="800000"/>
            <a:headEnd/>
            <a:tailEnd/>
          </a:ln>
        </p:spPr>
        <p:txBody>
          <a:bodyPr wrap="none" lIns="90000" tIns="46800" rIns="90000" bIns="46800">
            <a:spAutoFit/>
          </a:bodyPr>
          <a:lstStyle/>
          <a:p>
            <a:r>
              <a:rPr lang="en-US" sz="2400"/>
              <a:t>Title: </a:t>
            </a:r>
            <a:r>
              <a:rPr lang="en-US" sz="2400">
                <a:solidFill>
                  <a:srgbClr val="FF0000"/>
                </a:solidFill>
              </a:rPr>
              <a:t>The Age of Spiritual Machines : </a:t>
            </a:r>
          </a:p>
          <a:p>
            <a:r>
              <a:rPr lang="en-US" sz="2400">
                <a:solidFill>
                  <a:srgbClr val="FF0000"/>
                </a:solidFill>
              </a:rPr>
              <a:t>          When Computers Exceed Human Intelligence</a:t>
            </a:r>
            <a:endParaRPr lang="en-US" sz="2400"/>
          </a:p>
          <a:p>
            <a:r>
              <a:rPr lang="en-US" sz="2400"/>
              <a:t>Author: </a:t>
            </a:r>
            <a:r>
              <a:rPr lang="en-US" sz="2400">
                <a:solidFill>
                  <a:srgbClr val="FF0000"/>
                </a:solidFill>
              </a:rPr>
              <a:t>Ray Kurzweil</a:t>
            </a:r>
            <a:endParaRPr lang="en-US" sz="2400"/>
          </a:p>
          <a:p>
            <a:r>
              <a:rPr lang="en-US" sz="2400"/>
              <a:t>List-Price: </a:t>
            </a:r>
            <a:r>
              <a:rPr lang="en-US" sz="2400">
                <a:solidFill>
                  <a:srgbClr val="FF0000"/>
                </a:solidFill>
              </a:rPr>
              <a:t>$14.95</a:t>
            </a:r>
            <a:endParaRPr lang="en-US" sz="2400"/>
          </a:p>
          <a:p>
            <a:r>
              <a:rPr lang="en-US" sz="2400"/>
              <a:t>Price: </a:t>
            </a:r>
            <a:r>
              <a:rPr lang="en-US" sz="2400">
                <a:solidFill>
                  <a:srgbClr val="FF0000"/>
                </a:solidFill>
              </a:rPr>
              <a:t>$11.96</a:t>
            </a:r>
          </a:p>
          <a:p>
            <a:r>
              <a:rPr lang="en-US" sz="2400"/>
              <a:t>:</a:t>
            </a:r>
          </a:p>
          <a:p>
            <a:r>
              <a:rPr lang="en-US" sz="24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BR" smtClean="0"/>
              <a:t>Motivação</a:t>
            </a:r>
            <a:endParaRPr lang="pt-BR" smtClean="0"/>
          </a:p>
        </p:txBody>
      </p:sp>
      <p:sp>
        <p:nvSpPr>
          <p:cNvPr id="4099" name="Content Placeholder 2"/>
          <p:cNvSpPr>
            <a:spLocks noGrp="1"/>
          </p:cNvSpPr>
          <p:nvPr>
            <p:ph sz="quarter" idx="1"/>
          </p:nvPr>
        </p:nvSpPr>
        <p:spPr/>
        <p:txBody>
          <a:bodyPr/>
          <a:lstStyle/>
          <a:p>
            <a:r>
              <a:rPr lang="pt-BR" dirty="0" smtClean="0"/>
              <a:t>Grande quantidade de informações em forma de texto digital </a:t>
            </a:r>
          </a:p>
          <a:p>
            <a:r>
              <a:rPr lang="pt-BR" dirty="0" smtClean="0"/>
              <a:t>Grande quantidade de documentos com texto não estruturado ou semiestruturado</a:t>
            </a:r>
          </a:p>
          <a:p>
            <a:pPr lvl="1"/>
            <a:r>
              <a:rPr lang="pt-BR" dirty="0" smtClean="0"/>
              <a:t>Ao contrário dos </a:t>
            </a:r>
            <a:r>
              <a:rPr lang="pt-BR" dirty="0" err="1" smtClean="0"/>
              <a:t>BDs</a:t>
            </a:r>
            <a:r>
              <a:rPr lang="pt-BR" dirty="0" smtClean="0"/>
              <a:t>, que são que armazenam informação de forma estruturada</a:t>
            </a:r>
          </a:p>
          <a:p>
            <a:r>
              <a:rPr lang="pt-BR" dirty="0" smtClean="0"/>
              <a:t>Necessidade de transformar informação não estruturadas em informação estruturada</a:t>
            </a:r>
            <a:endParaRPr lang="pt-B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0270"/>
            <a:ext cx="7543800" cy="930498"/>
          </a:xfrm>
        </p:spPr>
        <p:txBody>
          <a:bodyPr/>
          <a:lstStyle/>
          <a:p>
            <a:r>
              <a:rPr lang="pt-BR" dirty="0" smtClean="0"/>
              <a:t>Construção de </a:t>
            </a:r>
            <a:r>
              <a:rPr lang="pt-BR" i="1" dirty="0" err="1" smtClean="0"/>
              <a:t>Wrappers</a:t>
            </a:r>
            <a:r>
              <a:rPr lang="pt-BR" i="1" dirty="0" smtClean="0"/>
              <a:t> </a:t>
            </a:r>
            <a:endParaRPr lang="pt-BR" i="1" dirty="0"/>
          </a:p>
        </p:txBody>
      </p:sp>
      <p:sp>
        <p:nvSpPr>
          <p:cNvPr id="3" name="Espaço Reservado para Conteúdo 2"/>
          <p:cNvSpPr>
            <a:spLocks noGrp="1"/>
          </p:cNvSpPr>
          <p:nvPr>
            <p:ph idx="1"/>
          </p:nvPr>
        </p:nvSpPr>
        <p:spPr/>
        <p:txBody>
          <a:bodyPr/>
          <a:lstStyle/>
          <a:p>
            <a:r>
              <a:rPr lang="pt-BR" dirty="0" smtClean="0"/>
              <a:t>Manual - Engenharia do conhecimento</a:t>
            </a:r>
          </a:p>
          <a:p>
            <a:pPr lvl="1"/>
            <a:r>
              <a:rPr lang="pt-BR" dirty="0" smtClean="0"/>
              <a:t>Utilizam regras/padrões de extração manualmente construídos por especialistas </a:t>
            </a:r>
          </a:p>
          <a:p>
            <a:pPr lvl="2"/>
            <a:r>
              <a:rPr lang="pt-BR" dirty="0" smtClean="0"/>
              <a:t>examinando o corpus de documentos de entrada</a:t>
            </a:r>
          </a:p>
          <a:p>
            <a:pPr lvl="2"/>
            <a:endParaRPr lang="pt-BR" dirty="0" smtClean="0"/>
          </a:p>
          <a:p>
            <a:r>
              <a:rPr lang="pt-BR" dirty="0" smtClean="0"/>
              <a:t>Automática - Aprendizagem de Máquina</a:t>
            </a:r>
          </a:p>
          <a:p>
            <a:pPr lvl="1"/>
            <a:r>
              <a:rPr lang="pt-BR" dirty="0" smtClean="0"/>
              <a:t>Indução de extratores a partir de dados etiquetados</a:t>
            </a:r>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30</a:t>
            </a:fld>
            <a:endParaRPr lang="pt-BR"/>
          </a:p>
        </p:txBody>
      </p:sp>
    </p:spTree>
    <p:extLst>
      <p:ext uri="{BB962C8B-B14F-4D97-AF65-F5344CB8AC3E}">
        <p14:creationId xmlns:p14="http://schemas.microsoft.com/office/powerpoint/2010/main" xmlns="" val="256633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t-BR" dirty="0" smtClean="0"/>
              <a:t>Construção Manual de </a:t>
            </a:r>
            <a:r>
              <a:rPr lang="pt-BR" i="1" dirty="0" err="1" smtClean="0"/>
              <a:t>Wrappers</a:t>
            </a:r>
            <a:endParaRPr lang="pt-BR" i="1" dirty="0" smtClean="0"/>
          </a:p>
        </p:txBody>
      </p:sp>
      <p:sp>
        <p:nvSpPr>
          <p:cNvPr id="39939" name="Rectangle 3"/>
          <p:cNvSpPr>
            <a:spLocks noGrp="1" noChangeArrowheads="1"/>
          </p:cNvSpPr>
          <p:nvPr>
            <p:ph type="body" idx="1"/>
          </p:nvPr>
        </p:nvSpPr>
        <p:spPr/>
        <p:txBody>
          <a:bodyPr/>
          <a:lstStyle/>
          <a:p>
            <a:r>
              <a:rPr lang="pt-BR" dirty="0" smtClean="0"/>
              <a:t>Vantagem</a:t>
            </a:r>
          </a:p>
          <a:p>
            <a:pPr lvl="1"/>
            <a:r>
              <a:rPr lang="pt-BR" dirty="0" smtClean="0"/>
              <a:t>Boa performance dos sistemas</a:t>
            </a:r>
          </a:p>
          <a:p>
            <a:pPr lvl="1"/>
            <a:r>
              <a:rPr lang="pt-BR" dirty="0" smtClean="0"/>
              <a:t>Possibilidade de reuso de regras para domínio similares</a:t>
            </a:r>
          </a:p>
          <a:p>
            <a:r>
              <a:rPr lang="pt-BR" dirty="0" smtClean="0"/>
              <a:t>Desvantagens</a:t>
            </a:r>
          </a:p>
          <a:p>
            <a:pPr lvl="1"/>
            <a:r>
              <a:rPr lang="pt-BR" dirty="0" smtClean="0"/>
              <a:t>Processo de desenvolvimento lento e custoso</a:t>
            </a:r>
          </a:p>
          <a:p>
            <a:pPr lvl="1"/>
            <a:r>
              <a:rPr lang="pt-BR" dirty="0" err="1" smtClean="0"/>
              <a:t>Escalabilidade</a:t>
            </a:r>
            <a:endParaRPr lang="pt-BR" dirty="0" smtClean="0"/>
          </a:p>
          <a:p>
            <a:pPr lvl="2"/>
            <a:r>
              <a:rPr lang="pt-BR" dirty="0" smtClean="0"/>
              <a:t>Sistemas com muitas regras são mais suscetíveis a erros</a:t>
            </a:r>
          </a:p>
          <a:p>
            <a:pPr lvl="1"/>
            <a:r>
              <a:rPr lang="pt-BR" dirty="0" smtClean="0"/>
              <a:t>Pode ser difícil encontrar especialistas no domínio</a:t>
            </a:r>
            <a:endParaRPr lang="pt-BR" dirty="0" smtClean="0"/>
          </a:p>
        </p:txBody>
      </p:sp>
    </p:spTree>
    <p:extLst>
      <p:ext uri="{BB962C8B-B14F-4D97-AF65-F5344CB8AC3E}">
        <p14:creationId xmlns:p14="http://schemas.microsoft.com/office/powerpoint/2010/main" xmlns="" val="3087228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457200" y="410270"/>
            <a:ext cx="7543800" cy="930498"/>
          </a:xfrm>
        </p:spPr>
        <p:txBody>
          <a:bodyPr/>
          <a:lstStyle/>
          <a:p>
            <a:r>
              <a:rPr lang="pt-BR" dirty="0" smtClean="0"/>
              <a:t>Construção Automática de </a:t>
            </a:r>
            <a:r>
              <a:rPr lang="pt-BR" i="1" dirty="0" err="1" smtClean="0"/>
              <a:t>Wrappers</a:t>
            </a:r>
            <a:endParaRPr lang="pt-BR" i="1" dirty="0" smtClean="0"/>
          </a:p>
        </p:txBody>
      </p:sp>
      <p:sp>
        <p:nvSpPr>
          <p:cNvPr id="40963" name="Espaço Reservado para Conteúdo 2"/>
          <p:cNvSpPr>
            <a:spLocks noGrp="1"/>
          </p:cNvSpPr>
          <p:nvPr>
            <p:ph idx="1"/>
          </p:nvPr>
        </p:nvSpPr>
        <p:spPr/>
        <p:txBody>
          <a:bodyPr/>
          <a:lstStyle/>
          <a:p>
            <a:r>
              <a:rPr lang="pt-BR" dirty="0" smtClean="0"/>
              <a:t>Vantagens</a:t>
            </a:r>
          </a:p>
          <a:p>
            <a:pPr lvl="1"/>
            <a:r>
              <a:rPr lang="pt-BR" dirty="0" smtClean="0"/>
              <a:t>Pode ser mais fácil etiquetar um corpus de documentos do que criar regras de extração manualmente</a:t>
            </a:r>
          </a:p>
          <a:p>
            <a:pPr lvl="1"/>
            <a:r>
              <a:rPr lang="pt-BR" dirty="0" smtClean="0"/>
              <a:t>Menor esforço do especialista</a:t>
            </a:r>
          </a:p>
          <a:p>
            <a:pPr lvl="1"/>
            <a:r>
              <a:rPr lang="pt-BR" dirty="0" err="1" smtClean="0"/>
              <a:t>Escalabilidade</a:t>
            </a:r>
            <a:endParaRPr lang="pt-BR" dirty="0" smtClean="0"/>
          </a:p>
          <a:p>
            <a:r>
              <a:rPr lang="pt-BR" dirty="0" smtClean="0"/>
              <a:t>Desvantagens</a:t>
            </a:r>
          </a:p>
          <a:p>
            <a:pPr lvl="1"/>
            <a:r>
              <a:rPr lang="pt-BR" dirty="0" smtClean="0"/>
              <a:t>Esforço de marcação do corpus de treinamento</a:t>
            </a:r>
          </a:p>
          <a:p>
            <a:pPr lvl="1"/>
            <a:r>
              <a:rPr lang="pt-BR" dirty="0" smtClean="0"/>
              <a:t>Dificuldade com reuso</a:t>
            </a:r>
          </a:p>
        </p:txBody>
      </p:sp>
    </p:spTree>
    <p:extLst>
      <p:ext uri="{BB962C8B-B14F-4D97-AF65-F5344CB8AC3E}">
        <p14:creationId xmlns:p14="http://schemas.microsoft.com/office/powerpoint/2010/main" xmlns="" val="2001864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32656"/>
            <a:ext cx="7543800" cy="1080120"/>
          </a:xfrm>
        </p:spPr>
        <p:txBody>
          <a:bodyPr/>
          <a:lstStyle/>
          <a:p>
            <a:r>
              <a:rPr lang="pt-BR" i="1" dirty="0" err="1"/>
              <a:t>Wrappers</a:t>
            </a:r>
            <a:r>
              <a:rPr lang="pt-BR" dirty="0"/>
              <a:t> </a:t>
            </a:r>
            <a:br>
              <a:rPr lang="pt-BR" dirty="0"/>
            </a:br>
            <a:r>
              <a:rPr lang="pt-BR" dirty="0" smtClean="0"/>
              <a:t>Técnicas </a:t>
            </a:r>
            <a:r>
              <a:rPr lang="pt-BR" dirty="0"/>
              <a:t>de Extração</a:t>
            </a:r>
          </a:p>
        </p:txBody>
      </p:sp>
      <p:sp>
        <p:nvSpPr>
          <p:cNvPr id="91139" name="Rectangle 3"/>
          <p:cNvSpPr>
            <a:spLocks noGrp="1" noChangeArrowheads="1"/>
          </p:cNvSpPr>
          <p:nvPr>
            <p:ph type="body" idx="1"/>
          </p:nvPr>
        </p:nvSpPr>
        <p:spPr/>
        <p:txBody>
          <a:bodyPr/>
          <a:lstStyle/>
          <a:p>
            <a:r>
              <a:rPr lang="pt-BR" dirty="0"/>
              <a:t>Definem como o sistema realiza o processo de extração da informação</a:t>
            </a:r>
          </a:p>
          <a:p>
            <a:r>
              <a:rPr lang="pt-BR" dirty="0" smtClean="0"/>
              <a:t>Algumas técnicas:</a:t>
            </a:r>
            <a:endParaRPr lang="pt-BR" dirty="0"/>
          </a:p>
          <a:p>
            <a:pPr lvl="1"/>
            <a:r>
              <a:rPr lang="pt-BR" dirty="0"/>
              <a:t>Autômatos Finitos</a:t>
            </a:r>
          </a:p>
          <a:p>
            <a:pPr lvl="1"/>
            <a:r>
              <a:rPr lang="pt-BR" dirty="0"/>
              <a:t>Casamento de Padrões</a:t>
            </a:r>
          </a:p>
          <a:p>
            <a:pPr lvl="1"/>
            <a:r>
              <a:rPr lang="pt-BR" dirty="0"/>
              <a:t>Classificação de Textos</a:t>
            </a:r>
          </a:p>
          <a:p>
            <a:pPr lvl="1"/>
            <a:r>
              <a:rPr lang="pt-BR" dirty="0"/>
              <a:t>Modelos de </a:t>
            </a:r>
            <a:r>
              <a:rPr lang="pt-BR" dirty="0" err="1"/>
              <a:t>Markov</a:t>
            </a:r>
            <a:r>
              <a:rPr lang="pt-BR" dirty="0"/>
              <a:t> Escondidos</a:t>
            </a:r>
          </a:p>
          <a:p>
            <a:endParaRPr lang="pt-BR" dirty="0"/>
          </a:p>
          <a:p>
            <a:pPr>
              <a:buFont typeface="Wingdings" pitchFamily="2" charset="2"/>
              <a:buNone/>
            </a:pP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640"/>
            <a:ext cx="7543800" cy="1080120"/>
          </a:xfrm>
        </p:spPr>
        <p:txBody>
          <a:bodyPr/>
          <a:lstStyle/>
          <a:p>
            <a:r>
              <a:rPr lang="pt-BR" i="1" dirty="0" err="1" smtClean="0"/>
              <a:t>Wrappers</a:t>
            </a:r>
            <a:r>
              <a:rPr lang="pt-BR" dirty="0" smtClean="0"/>
              <a:t> </a:t>
            </a:r>
            <a:br>
              <a:rPr lang="pt-BR" dirty="0" smtClean="0"/>
            </a:br>
            <a:r>
              <a:rPr lang="pt-BR" dirty="0" smtClean="0"/>
              <a:t>Autômatos Finitos</a:t>
            </a:r>
            <a:endParaRPr lang="en-US" dirty="0"/>
          </a:p>
        </p:txBody>
      </p:sp>
      <p:sp>
        <p:nvSpPr>
          <p:cNvPr id="93187" name="Rectangle 3"/>
          <p:cNvSpPr>
            <a:spLocks noGrp="1" noChangeArrowheads="1"/>
          </p:cNvSpPr>
          <p:nvPr>
            <p:ph type="body" idx="1"/>
          </p:nvPr>
        </p:nvSpPr>
        <p:spPr/>
        <p:txBody>
          <a:bodyPr/>
          <a:lstStyle/>
          <a:p>
            <a:r>
              <a:rPr lang="en-US" dirty="0" err="1" smtClean="0"/>
              <a:t>Regras</a:t>
            </a:r>
            <a:r>
              <a:rPr lang="en-US" dirty="0" smtClean="0"/>
              <a:t> de </a:t>
            </a:r>
            <a:r>
              <a:rPr lang="en-US" dirty="0" err="1" smtClean="0"/>
              <a:t>extração</a:t>
            </a:r>
            <a:r>
              <a:rPr lang="en-US" dirty="0" smtClean="0"/>
              <a:t> </a:t>
            </a:r>
            <a:r>
              <a:rPr lang="en-US" dirty="0" err="1" smtClean="0"/>
              <a:t>na</a:t>
            </a:r>
            <a:r>
              <a:rPr lang="en-US" dirty="0" smtClean="0"/>
              <a:t> forma de </a:t>
            </a:r>
            <a:r>
              <a:rPr lang="en-US" dirty="0" err="1" smtClean="0"/>
              <a:t>autômatos</a:t>
            </a:r>
            <a:r>
              <a:rPr lang="en-US" dirty="0" smtClean="0"/>
              <a:t> </a:t>
            </a:r>
            <a:r>
              <a:rPr lang="en-US" dirty="0" err="1" smtClean="0"/>
              <a:t>finitos</a:t>
            </a:r>
            <a:endParaRPr lang="en-US" dirty="0" smtClean="0"/>
          </a:p>
          <a:p>
            <a:r>
              <a:rPr lang="en-US" dirty="0" err="1" smtClean="0"/>
              <a:t>Definidos</a:t>
            </a:r>
            <a:r>
              <a:rPr lang="en-US" dirty="0" smtClean="0"/>
              <a:t> </a:t>
            </a:r>
            <a:r>
              <a:rPr lang="en-US" dirty="0" err="1" smtClean="0"/>
              <a:t>por</a:t>
            </a:r>
            <a:r>
              <a:rPr lang="en-US" dirty="0" smtClean="0"/>
              <a:t>: </a:t>
            </a:r>
          </a:p>
          <a:p>
            <a:pPr lvl="1">
              <a:buNone/>
            </a:pPr>
            <a:r>
              <a:rPr lang="en-US" dirty="0" smtClean="0"/>
              <a:t>(1) </a:t>
            </a:r>
            <a:r>
              <a:rPr lang="en-US" dirty="0" err="1" smtClean="0"/>
              <a:t>estados</a:t>
            </a:r>
            <a:r>
              <a:rPr lang="en-US" dirty="0" smtClean="0"/>
              <a:t> </a:t>
            </a:r>
            <a:r>
              <a:rPr lang="en-US" dirty="0" err="1" smtClean="0"/>
              <a:t>que</a:t>
            </a:r>
            <a:r>
              <a:rPr lang="en-US" dirty="0" smtClean="0"/>
              <a:t> “</a:t>
            </a:r>
            <a:r>
              <a:rPr lang="en-US" dirty="0" err="1" smtClean="0"/>
              <a:t>aceitam</a:t>
            </a:r>
            <a:r>
              <a:rPr lang="en-US" dirty="0" smtClean="0"/>
              <a:t>” </a:t>
            </a:r>
            <a:r>
              <a:rPr lang="en-US" dirty="0" err="1" smtClean="0"/>
              <a:t>os</a:t>
            </a:r>
            <a:r>
              <a:rPr lang="en-US" dirty="0" smtClean="0"/>
              <a:t> </a:t>
            </a:r>
            <a:r>
              <a:rPr lang="en-US" dirty="0" err="1" smtClean="0"/>
              <a:t>símbolos</a:t>
            </a:r>
            <a:r>
              <a:rPr lang="en-US" dirty="0" smtClean="0"/>
              <a:t> do </a:t>
            </a:r>
            <a:r>
              <a:rPr lang="en-US" dirty="0" err="1" smtClean="0"/>
              <a:t>texto</a:t>
            </a:r>
            <a:r>
              <a:rPr lang="en-US" dirty="0" smtClean="0"/>
              <a:t> </a:t>
            </a:r>
            <a:r>
              <a:rPr lang="en-US" dirty="0" err="1" smtClean="0"/>
              <a:t>que</a:t>
            </a:r>
            <a:r>
              <a:rPr lang="en-US" dirty="0" smtClean="0"/>
              <a:t> </a:t>
            </a:r>
            <a:r>
              <a:rPr lang="en-US" dirty="0" err="1" smtClean="0"/>
              <a:t>preenchem</a:t>
            </a:r>
            <a:r>
              <a:rPr lang="en-US" dirty="0" smtClean="0"/>
              <a:t> </a:t>
            </a:r>
            <a:r>
              <a:rPr lang="en-US" dirty="0" err="1" smtClean="0"/>
              <a:t>algum</a:t>
            </a:r>
            <a:r>
              <a:rPr lang="en-US" dirty="0" smtClean="0"/>
              <a:t> campo do </a:t>
            </a:r>
            <a:r>
              <a:rPr lang="en-US" dirty="0" err="1" smtClean="0"/>
              <a:t>formulário</a:t>
            </a:r>
            <a:r>
              <a:rPr lang="en-US" dirty="0" smtClean="0"/>
              <a:t> de </a:t>
            </a:r>
            <a:r>
              <a:rPr lang="en-US" dirty="0" err="1" smtClean="0"/>
              <a:t>saída</a:t>
            </a:r>
            <a:r>
              <a:rPr lang="en-US" dirty="0" smtClean="0"/>
              <a:t> </a:t>
            </a:r>
          </a:p>
          <a:p>
            <a:pPr lvl="1">
              <a:buNone/>
            </a:pPr>
            <a:r>
              <a:rPr lang="en-US" dirty="0" smtClean="0"/>
              <a:t>(2) </a:t>
            </a:r>
            <a:r>
              <a:rPr lang="en-US" dirty="0" err="1" smtClean="0"/>
              <a:t>estados</a:t>
            </a:r>
            <a:r>
              <a:rPr lang="en-US" dirty="0" smtClean="0"/>
              <a:t> </a:t>
            </a:r>
            <a:r>
              <a:rPr lang="en-US" dirty="0" err="1" smtClean="0"/>
              <a:t>que</a:t>
            </a:r>
            <a:r>
              <a:rPr lang="en-US" dirty="0" smtClean="0"/>
              <a:t> </a:t>
            </a:r>
            <a:r>
              <a:rPr lang="en-US" dirty="0" err="1" smtClean="0"/>
              <a:t>apenas</a:t>
            </a:r>
            <a:r>
              <a:rPr lang="en-US" dirty="0" smtClean="0"/>
              <a:t> </a:t>
            </a:r>
            <a:r>
              <a:rPr lang="en-US" dirty="0" err="1" smtClean="0"/>
              <a:t>consomem</a:t>
            </a:r>
            <a:r>
              <a:rPr lang="en-US" dirty="0" smtClean="0"/>
              <a:t> </a:t>
            </a:r>
            <a:r>
              <a:rPr lang="en-US" dirty="0" err="1" smtClean="0"/>
              <a:t>os</a:t>
            </a:r>
            <a:r>
              <a:rPr lang="en-US" dirty="0" smtClean="0"/>
              <a:t> </a:t>
            </a:r>
            <a:r>
              <a:rPr lang="en-US" dirty="0" err="1" smtClean="0"/>
              <a:t>símbolos</a:t>
            </a:r>
            <a:r>
              <a:rPr lang="en-US" dirty="0" smtClean="0"/>
              <a:t> </a:t>
            </a:r>
            <a:r>
              <a:rPr lang="en-US" dirty="0" err="1" smtClean="0"/>
              <a:t>irrelevantes</a:t>
            </a:r>
            <a:r>
              <a:rPr lang="en-US" dirty="0" smtClean="0"/>
              <a:t> </a:t>
            </a:r>
            <a:r>
              <a:rPr lang="en-US" dirty="0" err="1" smtClean="0"/>
              <a:t>encontrados</a:t>
            </a:r>
            <a:r>
              <a:rPr lang="en-US" dirty="0" smtClean="0"/>
              <a:t> no </a:t>
            </a:r>
            <a:r>
              <a:rPr lang="en-US" dirty="0" err="1" smtClean="0"/>
              <a:t>texto</a:t>
            </a:r>
            <a:r>
              <a:rPr lang="en-US" dirty="0" smtClean="0"/>
              <a:t>, e </a:t>
            </a:r>
          </a:p>
          <a:p>
            <a:pPr lvl="1">
              <a:buNone/>
            </a:pPr>
            <a:r>
              <a:rPr lang="en-US" dirty="0" smtClean="0"/>
              <a:t>(3) </a:t>
            </a:r>
            <a:r>
              <a:rPr lang="en-US" dirty="0" err="1" smtClean="0"/>
              <a:t>os</a:t>
            </a:r>
            <a:r>
              <a:rPr lang="en-US" dirty="0" smtClean="0"/>
              <a:t> </a:t>
            </a:r>
            <a:r>
              <a:rPr lang="en-US" dirty="0" err="1" smtClean="0"/>
              <a:t>símbolos</a:t>
            </a:r>
            <a:r>
              <a:rPr lang="en-US" dirty="0" smtClean="0"/>
              <a:t> </a:t>
            </a:r>
            <a:r>
              <a:rPr lang="en-US" dirty="0" err="1" smtClean="0"/>
              <a:t>que</a:t>
            </a:r>
            <a:r>
              <a:rPr lang="en-US" dirty="0" smtClean="0"/>
              <a:t> </a:t>
            </a:r>
            <a:r>
              <a:rPr lang="en-US" dirty="0" err="1" smtClean="0"/>
              <a:t>provocam</a:t>
            </a:r>
            <a:r>
              <a:rPr lang="en-US" dirty="0" smtClean="0"/>
              <a:t> as </a:t>
            </a:r>
            <a:r>
              <a:rPr lang="en-US" dirty="0" err="1" smtClean="0"/>
              <a:t>transições</a:t>
            </a:r>
            <a:r>
              <a:rPr lang="en-US" dirty="0" smtClean="0"/>
              <a:t> de </a:t>
            </a:r>
            <a:r>
              <a:rPr lang="en-US" dirty="0" err="1" smtClean="0"/>
              <a:t>estado</a:t>
            </a:r>
            <a:endParaRPr lang="en-US" dirty="0" smtClean="0"/>
          </a:p>
          <a:p>
            <a:r>
              <a:rPr lang="pt-BR" dirty="0" smtClean="0"/>
              <a:t>Textos estruturados e semiestruturados</a:t>
            </a:r>
          </a:p>
          <a:p>
            <a:pPr lvl="1"/>
            <a:r>
              <a:rPr lang="pt-BR" dirty="0" smtClean="0"/>
              <a:t>Delimitadores, ordem dos elementos</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pt-BR" dirty="0" smtClean="0"/>
              <a:t>Autômatos Finitos</a:t>
            </a:r>
            <a:endParaRPr lang="pt-BR" dirty="0"/>
          </a:p>
        </p:txBody>
      </p:sp>
      <p:sp>
        <p:nvSpPr>
          <p:cNvPr id="94211" name="Rectangle 3"/>
          <p:cNvSpPr>
            <a:spLocks noGrp="1" noChangeArrowheads="1"/>
          </p:cNvSpPr>
          <p:nvPr>
            <p:ph type="body" idx="1"/>
          </p:nvPr>
        </p:nvSpPr>
        <p:spPr>
          <a:xfrm>
            <a:off x="539552" y="1556792"/>
            <a:ext cx="8147248" cy="4574133"/>
          </a:xfrm>
        </p:spPr>
        <p:txBody>
          <a:bodyPr/>
          <a:lstStyle/>
          <a:p>
            <a:r>
              <a:rPr lang="pt-BR" dirty="0"/>
              <a:t>Exemplo</a:t>
            </a:r>
          </a:p>
        </p:txBody>
      </p:sp>
      <p:sp>
        <p:nvSpPr>
          <p:cNvPr id="94212" name="Rectangle 4"/>
          <p:cNvSpPr>
            <a:spLocks noChangeArrowheads="1"/>
          </p:cNvSpPr>
          <p:nvPr/>
        </p:nvSpPr>
        <p:spPr bwMode="auto">
          <a:xfrm>
            <a:off x="1943100" y="2124075"/>
            <a:ext cx="9144000" cy="0"/>
          </a:xfrm>
          <a:prstGeom prst="rect">
            <a:avLst/>
          </a:prstGeom>
          <a:noFill/>
          <a:ln w="9525">
            <a:noFill/>
            <a:miter lim="800000"/>
            <a:headEnd/>
            <a:tailEnd/>
          </a:ln>
          <a:effectLst/>
        </p:spPr>
        <p:txBody>
          <a:bodyPr>
            <a:spAutoFit/>
          </a:bodyPr>
          <a:lstStyle/>
          <a:p>
            <a:endParaRPr lang="pt-BR"/>
          </a:p>
        </p:txBody>
      </p:sp>
      <p:pic>
        <p:nvPicPr>
          <p:cNvPr id="94213" name="Picture 5"/>
          <p:cNvPicPr>
            <a:picLocks noChangeAspect="1" noChangeArrowheads="1"/>
          </p:cNvPicPr>
          <p:nvPr/>
        </p:nvPicPr>
        <p:blipFill>
          <a:blip r:embed="rId2" cstate="print"/>
          <a:srcRect/>
          <a:stretch>
            <a:fillRect/>
          </a:stretch>
        </p:blipFill>
        <p:spPr bwMode="auto">
          <a:xfrm>
            <a:off x="596350" y="2204865"/>
            <a:ext cx="8080106" cy="401103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66254"/>
            <a:ext cx="7543800" cy="930498"/>
          </a:xfrm>
        </p:spPr>
        <p:txBody>
          <a:bodyPr/>
          <a:lstStyle/>
          <a:p>
            <a:r>
              <a:rPr lang="pt-BR" sz="3500" i="1" dirty="0" err="1"/>
              <a:t>Wrappers</a:t>
            </a:r>
            <a:r>
              <a:rPr lang="pt-BR" sz="3500" dirty="0"/>
              <a:t> </a:t>
            </a:r>
            <a:r>
              <a:rPr lang="pt-BR" sz="3500" dirty="0" smtClean="0"/>
              <a:t/>
            </a:r>
            <a:br>
              <a:rPr lang="pt-BR" sz="3500" dirty="0" smtClean="0"/>
            </a:br>
            <a:r>
              <a:rPr lang="pt-BR" sz="3500" dirty="0" smtClean="0"/>
              <a:t>Casamento </a:t>
            </a:r>
            <a:r>
              <a:rPr lang="pt-BR" sz="3500" dirty="0"/>
              <a:t>de Padrões</a:t>
            </a:r>
          </a:p>
        </p:txBody>
      </p:sp>
      <p:sp>
        <p:nvSpPr>
          <p:cNvPr id="95235" name="Rectangle 3"/>
          <p:cNvSpPr>
            <a:spLocks noGrp="1" noChangeArrowheads="1"/>
          </p:cNvSpPr>
          <p:nvPr>
            <p:ph type="body" idx="1"/>
          </p:nvPr>
        </p:nvSpPr>
        <p:spPr>
          <a:xfrm>
            <a:off x="467544" y="1484784"/>
            <a:ext cx="7777162" cy="1368152"/>
          </a:xfrm>
        </p:spPr>
        <p:txBody>
          <a:bodyPr/>
          <a:lstStyle/>
          <a:p>
            <a:pPr>
              <a:lnSpc>
                <a:spcPct val="80000"/>
              </a:lnSpc>
            </a:pPr>
            <a:r>
              <a:rPr lang="en-US" sz="2400" dirty="0" err="1" smtClean="0"/>
              <a:t>Utilizam</a:t>
            </a:r>
            <a:r>
              <a:rPr lang="en-US" sz="2400" dirty="0" smtClean="0"/>
              <a:t> </a:t>
            </a:r>
            <a:r>
              <a:rPr lang="en-US" sz="2400" dirty="0" err="1" smtClean="0"/>
              <a:t>regras</a:t>
            </a:r>
            <a:r>
              <a:rPr lang="en-US" sz="2400" dirty="0" smtClean="0"/>
              <a:t> </a:t>
            </a:r>
            <a:r>
              <a:rPr lang="en-US" sz="2400" dirty="0" err="1"/>
              <a:t>na</a:t>
            </a:r>
            <a:r>
              <a:rPr lang="en-US" sz="2400" dirty="0"/>
              <a:t> forma de </a:t>
            </a:r>
            <a:r>
              <a:rPr lang="en-US" sz="2400" dirty="0" err="1">
                <a:solidFill>
                  <a:srgbClr val="0070C0"/>
                </a:solidFill>
              </a:rPr>
              <a:t>expressões</a:t>
            </a:r>
            <a:r>
              <a:rPr lang="en-US" sz="2400" dirty="0">
                <a:solidFill>
                  <a:srgbClr val="0070C0"/>
                </a:solidFill>
              </a:rPr>
              <a:t> </a:t>
            </a:r>
            <a:r>
              <a:rPr lang="en-US" sz="2400" dirty="0" err="1" smtClean="0">
                <a:solidFill>
                  <a:srgbClr val="0070C0"/>
                </a:solidFill>
              </a:rPr>
              <a:t>regulares</a:t>
            </a:r>
            <a:r>
              <a:rPr lang="en-US" sz="2400" dirty="0" smtClean="0">
                <a:solidFill>
                  <a:srgbClr val="0070C0"/>
                </a:solidFill>
              </a:rPr>
              <a:t> </a:t>
            </a:r>
            <a:r>
              <a:rPr lang="pt-BR" sz="2400" dirty="0" smtClean="0"/>
              <a:t>que </a:t>
            </a:r>
            <a:r>
              <a:rPr lang="pt-BR" sz="2400" dirty="0"/>
              <a:t>“casam” com o texto para extrair as informações</a:t>
            </a:r>
          </a:p>
          <a:p>
            <a:pPr lvl="1">
              <a:lnSpc>
                <a:spcPct val="80000"/>
              </a:lnSpc>
            </a:pPr>
            <a:r>
              <a:rPr lang="pt-BR" sz="2200" dirty="0" smtClean="0"/>
              <a:t>Delimitadores</a:t>
            </a:r>
            <a:r>
              <a:rPr lang="pt-BR" sz="2200" dirty="0"/>
              <a:t>, padrões regulares </a:t>
            </a:r>
            <a:endParaRPr lang="pt-BR" sz="2200" dirty="0" smtClean="0"/>
          </a:p>
          <a:p>
            <a:pPr lvl="2">
              <a:lnSpc>
                <a:spcPct val="80000"/>
              </a:lnSpc>
            </a:pPr>
            <a:r>
              <a:rPr lang="pt-BR" sz="1800" dirty="0" smtClean="0"/>
              <a:t>Ex</a:t>
            </a:r>
            <a:r>
              <a:rPr lang="pt-BR" sz="1800" dirty="0"/>
              <a:t>. data, </a:t>
            </a:r>
            <a:r>
              <a:rPr lang="pt-BR" sz="1800" dirty="0" smtClean="0"/>
              <a:t>CEP</a:t>
            </a:r>
            <a:endParaRPr lang="pt-BR" sz="1800" dirty="0"/>
          </a:p>
          <a:p>
            <a:pPr>
              <a:lnSpc>
                <a:spcPct val="80000"/>
              </a:lnSpc>
            </a:pPr>
            <a:endParaRPr lang="pt-BR" sz="1900" dirty="0"/>
          </a:p>
        </p:txBody>
      </p:sp>
      <p:grpSp>
        <p:nvGrpSpPr>
          <p:cNvPr id="21" name="Grupo 20"/>
          <p:cNvGrpSpPr/>
          <p:nvPr/>
        </p:nvGrpSpPr>
        <p:grpSpPr>
          <a:xfrm>
            <a:off x="1475110" y="3140968"/>
            <a:ext cx="6049218" cy="3398267"/>
            <a:chOff x="1475110" y="3285108"/>
            <a:chExt cx="6049218" cy="3398267"/>
          </a:xfrm>
        </p:grpSpPr>
        <p:sp>
          <p:nvSpPr>
            <p:cNvPr id="95236" name="Rectangle 4"/>
            <p:cNvSpPr>
              <a:spLocks noChangeArrowheads="1"/>
            </p:cNvSpPr>
            <p:nvPr/>
          </p:nvSpPr>
          <p:spPr bwMode="auto">
            <a:xfrm>
              <a:off x="1475110" y="3285108"/>
              <a:ext cx="6049218" cy="935980"/>
            </a:xfrm>
            <a:prstGeom prst="rect">
              <a:avLst/>
            </a:prstGeom>
            <a:noFill/>
            <a:ln w="9525">
              <a:solidFill>
                <a:schemeClr val="bg2"/>
              </a:solid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None/>
              </a:pPr>
              <a:r>
                <a:rPr lang="en-US" sz="2200" dirty="0" err="1">
                  <a:cs typeface="Arial" charset="0"/>
                </a:rPr>
                <a:t>Padrão</a:t>
              </a:r>
              <a:r>
                <a:rPr lang="en-US" sz="2200" dirty="0">
                  <a:cs typeface="Arial" charset="0"/>
                </a:rPr>
                <a:t> :: </a:t>
              </a:r>
              <a:r>
                <a:rPr lang="en-US" sz="2200" dirty="0" smtClean="0">
                  <a:cs typeface="Arial" charset="0"/>
                </a:rPr>
                <a:t>*  </a:t>
              </a:r>
              <a:r>
                <a:rPr lang="en-US" sz="2200" dirty="0">
                  <a:cs typeface="Arial" charset="0"/>
                </a:rPr>
                <a:t>(</a:t>
              </a:r>
              <a:r>
                <a:rPr lang="en-US" sz="2200" i="1" dirty="0">
                  <a:cs typeface="Arial" charset="0"/>
                </a:rPr>
                <a:t>Digit</a:t>
              </a:r>
              <a:r>
                <a:rPr lang="en-US" sz="2200" dirty="0">
                  <a:cs typeface="Arial" charset="0"/>
                </a:rPr>
                <a:t>) </a:t>
              </a:r>
              <a:r>
                <a:rPr lang="en-US" sz="2200" dirty="0" smtClean="0">
                  <a:cs typeface="Arial" charset="0"/>
                </a:rPr>
                <a:t> ‘ </a:t>
              </a:r>
              <a:r>
                <a:rPr lang="en-US" sz="2200" dirty="0">
                  <a:cs typeface="Arial" charset="0"/>
                </a:rPr>
                <a:t>BR</a:t>
              </a:r>
              <a:r>
                <a:rPr lang="en-US" sz="2200" dirty="0" smtClean="0">
                  <a:cs typeface="Arial" charset="0"/>
                </a:rPr>
                <a:t>’  *   ‘$’  </a:t>
              </a:r>
              <a:r>
                <a:rPr lang="en-US" sz="2200" dirty="0">
                  <a:cs typeface="Arial" charset="0"/>
                </a:rPr>
                <a:t>(</a:t>
              </a:r>
              <a:r>
                <a:rPr lang="en-US" sz="2200" i="1" dirty="0">
                  <a:cs typeface="Arial" charset="0"/>
                </a:rPr>
                <a:t>Number</a:t>
              </a:r>
              <a:r>
                <a:rPr lang="en-US" sz="2200" dirty="0">
                  <a:cs typeface="Arial" charset="0"/>
                </a:rPr>
                <a:t>)</a:t>
              </a:r>
            </a:p>
            <a:p>
              <a:pPr marL="342900" indent="-342900">
                <a:lnSpc>
                  <a:spcPct val="90000"/>
                </a:lnSpc>
                <a:spcBef>
                  <a:spcPct val="20000"/>
                </a:spcBef>
                <a:buClr>
                  <a:schemeClr val="tx2"/>
                </a:buClr>
                <a:buSzPct val="70000"/>
                <a:buFont typeface="Wingdings" pitchFamily="2" charset="2"/>
                <a:buNone/>
              </a:pPr>
              <a:r>
                <a:rPr lang="en-US" sz="2200" dirty="0" err="1">
                  <a:cs typeface="Arial" charset="0"/>
                </a:rPr>
                <a:t>Formulário</a:t>
              </a:r>
              <a:r>
                <a:rPr lang="en-US" sz="2200" dirty="0">
                  <a:cs typeface="Arial" charset="0"/>
                </a:rPr>
                <a:t>:: </a:t>
              </a:r>
              <a:r>
                <a:rPr lang="en-US" sz="2200" dirty="0" err="1">
                  <a:cs typeface="Arial" charset="0"/>
                </a:rPr>
                <a:t>Aluguel</a:t>
              </a:r>
              <a:r>
                <a:rPr lang="en-US" sz="2200" dirty="0">
                  <a:cs typeface="Arial" charset="0"/>
                </a:rPr>
                <a:t> {Quartos $1} {</a:t>
              </a:r>
              <a:r>
                <a:rPr lang="en-US" sz="2200" dirty="0" err="1">
                  <a:cs typeface="Arial" charset="0"/>
                </a:rPr>
                <a:t>Preço</a:t>
              </a:r>
              <a:r>
                <a:rPr lang="en-US" sz="2200" dirty="0">
                  <a:cs typeface="Arial" charset="0"/>
                </a:rPr>
                <a:t> $2}</a:t>
              </a:r>
            </a:p>
            <a:p>
              <a:pPr marL="342900" indent="-342900">
                <a:lnSpc>
                  <a:spcPct val="90000"/>
                </a:lnSpc>
                <a:spcBef>
                  <a:spcPct val="20000"/>
                </a:spcBef>
                <a:buClr>
                  <a:schemeClr val="tx2"/>
                </a:buClr>
                <a:buSzPct val="70000"/>
                <a:buFont typeface="Wingdings" pitchFamily="2" charset="2"/>
                <a:buNone/>
              </a:pPr>
              <a:endParaRPr lang="en-US" sz="2600" dirty="0">
                <a:cs typeface="Arial" charset="0"/>
              </a:endParaRPr>
            </a:p>
          </p:txBody>
        </p:sp>
        <p:sp>
          <p:nvSpPr>
            <p:cNvPr id="95237" name="Rectangle 5"/>
            <p:cNvSpPr>
              <a:spLocks noChangeArrowheads="1"/>
            </p:cNvSpPr>
            <p:nvPr/>
          </p:nvSpPr>
          <p:spPr bwMode="auto">
            <a:xfrm>
              <a:off x="1747838" y="4397375"/>
              <a:ext cx="5638800" cy="2286000"/>
            </a:xfrm>
            <a:prstGeom prst="rect">
              <a:avLst/>
            </a:prstGeom>
            <a:noFill/>
            <a:ln w="9525">
              <a:solidFill>
                <a:schemeClr val="bg2"/>
              </a:solidFill>
              <a:miter lim="800000"/>
              <a:headEnd/>
              <a:tailEnd/>
            </a:ln>
            <a:effectLst/>
          </p:spPr>
          <p:txBody>
            <a:bodyPr/>
            <a:lstStyle/>
            <a:p>
              <a:pPr marL="742950" lvl="1" indent="-285750">
                <a:spcBef>
                  <a:spcPct val="20000"/>
                </a:spcBef>
              </a:pPr>
              <a:r>
                <a:rPr lang="en-US" sz="2000">
                  <a:cs typeface="Arial" charset="0"/>
                </a:rPr>
                <a:t>Capitol Hill – 1 br twnhme. fplc D/W W/D.</a:t>
              </a:r>
            </a:p>
            <a:p>
              <a:pPr marL="742950" lvl="1" indent="-285750">
                <a:spcBef>
                  <a:spcPct val="20000"/>
                </a:spcBef>
              </a:pPr>
              <a:r>
                <a:rPr lang="en-US" sz="2000">
                  <a:cs typeface="Arial" charset="0"/>
                </a:rPr>
                <a:t>Undrgrnd pkg incl $675.  3 BR, upper flr</a:t>
              </a:r>
            </a:p>
            <a:p>
              <a:pPr marL="742950" lvl="1" indent="-285750">
                <a:spcBef>
                  <a:spcPct val="20000"/>
                </a:spcBef>
              </a:pPr>
              <a:r>
                <a:rPr lang="en-US" sz="2000">
                  <a:cs typeface="Arial" charset="0"/>
                </a:rPr>
                <a:t>of turn of ctry HOME. incl gar, grt N. Hill</a:t>
              </a:r>
            </a:p>
            <a:p>
              <a:pPr marL="742950" lvl="1" indent="-285750">
                <a:spcBef>
                  <a:spcPct val="20000"/>
                </a:spcBef>
              </a:pPr>
              <a:r>
                <a:rPr lang="en-US" sz="2000">
                  <a:cs typeface="Arial" charset="0"/>
                </a:rPr>
                <a:t>loc $995. (206) 999-9999 &lt;br&gt;</a:t>
              </a:r>
            </a:p>
            <a:p>
              <a:pPr marL="742950" lvl="1" indent="-285750">
                <a:spcBef>
                  <a:spcPct val="20000"/>
                </a:spcBef>
              </a:pPr>
              <a:r>
                <a:rPr lang="en-US" sz="2000">
                  <a:cs typeface="Arial" charset="0"/>
                </a:rPr>
                <a:t>&lt;i&gt; &lt;font size=-2&gt;(This ad last ran</a:t>
              </a:r>
            </a:p>
            <a:p>
              <a:pPr marL="742950" lvl="1" indent="-285750">
                <a:spcBef>
                  <a:spcPct val="20000"/>
                </a:spcBef>
              </a:pPr>
              <a:r>
                <a:rPr lang="en-US" sz="2000">
                  <a:cs typeface="Arial" charset="0"/>
                </a:rPr>
                <a:t>on 08/03/97.) &lt;/font&gt; &lt;/i&gt; &lt;hr&gt;</a:t>
              </a:r>
            </a:p>
          </p:txBody>
        </p:sp>
        <p:sp>
          <p:nvSpPr>
            <p:cNvPr id="95239" name="Rectangle 7"/>
            <p:cNvSpPr>
              <a:spLocks noChangeArrowheads="1"/>
            </p:cNvSpPr>
            <p:nvPr/>
          </p:nvSpPr>
          <p:spPr bwMode="auto">
            <a:xfrm>
              <a:off x="2281238" y="4397375"/>
              <a:ext cx="1476375" cy="381000"/>
            </a:xfrm>
            <a:prstGeom prst="rect">
              <a:avLst/>
            </a:prstGeom>
            <a:noFill/>
            <a:ln w="38100">
              <a:solidFill>
                <a:srgbClr val="FF9933"/>
              </a:solidFill>
              <a:miter lim="800000"/>
              <a:headEnd/>
              <a:tailEnd/>
            </a:ln>
            <a:effectLst/>
          </p:spPr>
          <p:txBody>
            <a:bodyPr wrap="none" anchor="ctr"/>
            <a:lstStyle/>
            <a:p>
              <a:endParaRPr lang="pt-BR"/>
            </a:p>
          </p:txBody>
        </p:sp>
        <p:sp>
          <p:nvSpPr>
            <p:cNvPr id="95241" name="Rectangle 9"/>
            <p:cNvSpPr>
              <a:spLocks noChangeArrowheads="1"/>
            </p:cNvSpPr>
            <p:nvPr/>
          </p:nvSpPr>
          <p:spPr bwMode="auto">
            <a:xfrm>
              <a:off x="3805238" y="4397375"/>
              <a:ext cx="152400" cy="381000"/>
            </a:xfrm>
            <a:prstGeom prst="rect">
              <a:avLst/>
            </a:prstGeom>
            <a:noFill/>
            <a:ln w="38100">
              <a:solidFill>
                <a:srgbClr val="6600FF"/>
              </a:solidFill>
              <a:miter lim="800000"/>
              <a:headEnd/>
              <a:tailEnd/>
            </a:ln>
            <a:effectLst/>
          </p:spPr>
          <p:txBody>
            <a:bodyPr wrap="none" anchor="ctr"/>
            <a:lstStyle/>
            <a:p>
              <a:endParaRPr lang="pt-BR"/>
            </a:p>
          </p:txBody>
        </p:sp>
        <p:sp>
          <p:nvSpPr>
            <p:cNvPr id="95243" name="Rectangle 11"/>
            <p:cNvSpPr>
              <a:spLocks noChangeArrowheads="1"/>
            </p:cNvSpPr>
            <p:nvPr/>
          </p:nvSpPr>
          <p:spPr bwMode="auto">
            <a:xfrm>
              <a:off x="3986213" y="4397375"/>
              <a:ext cx="276225" cy="381000"/>
            </a:xfrm>
            <a:prstGeom prst="rect">
              <a:avLst/>
            </a:prstGeom>
            <a:noFill/>
            <a:ln w="38100">
              <a:solidFill>
                <a:srgbClr val="FF3399"/>
              </a:solidFill>
              <a:miter lim="800000"/>
              <a:headEnd/>
              <a:tailEnd/>
            </a:ln>
            <a:effectLst/>
          </p:spPr>
          <p:txBody>
            <a:bodyPr wrap="none" anchor="ctr"/>
            <a:lstStyle/>
            <a:p>
              <a:endParaRPr lang="pt-BR"/>
            </a:p>
          </p:txBody>
        </p:sp>
        <p:grpSp>
          <p:nvGrpSpPr>
            <p:cNvPr id="95245" name="Group 13"/>
            <p:cNvGrpSpPr>
              <a:grpSpLocks/>
            </p:cNvGrpSpPr>
            <p:nvPr/>
          </p:nvGrpSpPr>
          <p:grpSpPr bwMode="auto">
            <a:xfrm>
              <a:off x="2281238" y="4397375"/>
              <a:ext cx="4724400" cy="752475"/>
              <a:chOff x="1392" y="2544"/>
              <a:chExt cx="2976" cy="474"/>
            </a:xfrm>
          </p:grpSpPr>
          <p:sp>
            <p:nvSpPr>
              <p:cNvPr id="95246" name="Rectangle 14"/>
              <p:cNvSpPr>
                <a:spLocks noChangeArrowheads="1"/>
              </p:cNvSpPr>
              <p:nvPr/>
            </p:nvSpPr>
            <p:spPr bwMode="auto">
              <a:xfrm>
                <a:off x="2655" y="2544"/>
                <a:ext cx="1713" cy="234"/>
              </a:xfrm>
              <a:prstGeom prst="rect">
                <a:avLst/>
              </a:prstGeom>
              <a:noFill/>
              <a:ln w="38100">
                <a:solidFill>
                  <a:srgbClr val="008000"/>
                </a:solidFill>
                <a:miter lim="800000"/>
                <a:headEnd/>
                <a:tailEnd/>
              </a:ln>
              <a:effectLst/>
            </p:spPr>
            <p:txBody>
              <a:bodyPr wrap="none" anchor="ctr"/>
              <a:lstStyle/>
              <a:p>
                <a:endParaRPr lang="pt-BR"/>
              </a:p>
            </p:txBody>
          </p:sp>
          <p:sp>
            <p:nvSpPr>
              <p:cNvPr id="95247" name="Rectangle 15"/>
              <p:cNvSpPr>
                <a:spLocks noChangeArrowheads="1"/>
              </p:cNvSpPr>
              <p:nvPr/>
            </p:nvSpPr>
            <p:spPr bwMode="auto">
              <a:xfrm>
                <a:off x="1392" y="2811"/>
                <a:ext cx="1278" cy="207"/>
              </a:xfrm>
              <a:prstGeom prst="rect">
                <a:avLst/>
              </a:prstGeom>
              <a:noFill/>
              <a:ln w="38100">
                <a:solidFill>
                  <a:srgbClr val="008000"/>
                </a:solidFill>
                <a:miter lim="800000"/>
                <a:headEnd/>
                <a:tailEnd/>
              </a:ln>
              <a:effectLst/>
            </p:spPr>
            <p:txBody>
              <a:bodyPr wrap="none" anchor="ctr"/>
              <a:lstStyle/>
              <a:p>
                <a:endParaRPr lang="pt-BR"/>
              </a:p>
            </p:txBody>
          </p:sp>
        </p:grpSp>
        <p:sp>
          <p:nvSpPr>
            <p:cNvPr id="95249" name="Rectangle 17"/>
            <p:cNvSpPr>
              <a:spLocks noChangeArrowheads="1"/>
            </p:cNvSpPr>
            <p:nvPr/>
          </p:nvSpPr>
          <p:spPr bwMode="auto">
            <a:xfrm>
              <a:off x="4357688" y="4821238"/>
              <a:ext cx="138112" cy="323850"/>
            </a:xfrm>
            <a:prstGeom prst="rect">
              <a:avLst/>
            </a:prstGeom>
            <a:noFill/>
            <a:ln w="38100">
              <a:solidFill>
                <a:srgbClr val="FF3300"/>
              </a:solidFill>
              <a:miter lim="800000"/>
              <a:headEnd/>
              <a:tailEnd/>
            </a:ln>
            <a:effectLst/>
          </p:spPr>
          <p:txBody>
            <a:bodyPr wrap="none" anchor="ctr"/>
            <a:lstStyle/>
            <a:p>
              <a:endParaRPr lang="pt-BR"/>
            </a:p>
          </p:txBody>
        </p:sp>
        <p:sp>
          <p:nvSpPr>
            <p:cNvPr id="95238" name="Rectangle 6"/>
            <p:cNvSpPr>
              <a:spLocks noChangeArrowheads="1"/>
            </p:cNvSpPr>
            <p:nvPr/>
          </p:nvSpPr>
          <p:spPr bwMode="auto">
            <a:xfrm>
              <a:off x="2699792" y="3285108"/>
              <a:ext cx="216024" cy="349330"/>
            </a:xfrm>
            <a:prstGeom prst="rect">
              <a:avLst/>
            </a:prstGeom>
            <a:noFill/>
            <a:ln w="38100">
              <a:solidFill>
                <a:srgbClr val="FF9933"/>
              </a:solidFill>
              <a:miter lim="800000"/>
              <a:headEnd/>
              <a:tailEnd/>
            </a:ln>
            <a:effectLst/>
          </p:spPr>
          <p:txBody>
            <a:bodyPr wrap="none" anchor="ctr"/>
            <a:lstStyle/>
            <a:p>
              <a:endParaRPr lang="pt-BR"/>
            </a:p>
          </p:txBody>
        </p:sp>
        <p:sp>
          <p:nvSpPr>
            <p:cNvPr id="95240" name="Rectangle 8"/>
            <p:cNvSpPr>
              <a:spLocks noChangeArrowheads="1"/>
            </p:cNvSpPr>
            <p:nvPr/>
          </p:nvSpPr>
          <p:spPr bwMode="auto">
            <a:xfrm>
              <a:off x="2987824" y="3285108"/>
              <a:ext cx="892826" cy="359916"/>
            </a:xfrm>
            <a:prstGeom prst="rect">
              <a:avLst/>
            </a:prstGeom>
            <a:noFill/>
            <a:ln w="38100">
              <a:solidFill>
                <a:srgbClr val="6600FF"/>
              </a:solidFill>
              <a:miter lim="800000"/>
              <a:headEnd/>
              <a:tailEnd/>
            </a:ln>
            <a:effectLst/>
          </p:spPr>
          <p:txBody>
            <a:bodyPr wrap="none" anchor="ctr"/>
            <a:lstStyle/>
            <a:p>
              <a:endParaRPr lang="pt-BR"/>
            </a:p>
          </p:txBody>
        </p:sp>
        <p:sp>
          <p:nvSpPr>
            <p:cNvPr id="95242" name="Rectangle 10"/>
            <p:cNvSpPr>
              <a:spLocks noChangeArrowheads="1"/>
            </p:cNvSpPr>
            <p:nvPr/>
          </p:nvSpPr>
          <p:spPr bwMode="auto">
            <a:xfrm>
              <a:off x="3923928" y="3285108"/>
              <a:ext cx="524918" cy="359916"/>
            </a:xfrm>
            <a:prstGeom prst="rect">
              <a:avLst/>
            </a:prstGeom>
            <a:noFill/>
            <a:ln w="38100">
              <a:solidFill>
                <a:srgbClr val="FF3399"/>
              </a:solidFill>
              <a:miter lim="800000"/>
              <a:headEnd/>
              <a:tailEnd/>
            </a:ln>
            <a:effectLst/>
          </p:spPr>
          <p:txBody>
            <a:bodyPr wrap="none" anchor="ctr"/>
            <a:lstStyle/>
            <a:p>
              <a:endParaRPr lang="pt-BR"/>
            </a:p>
          </p:txBody>
        </p:sp>
        <p:sp>
          <p:nvSpPr>
            <p:cNvPr id="95244" name="Rectangle 12"/>
            <p:cNvSpPr>
              <a:spLocks noChangeArrowheads="1"/>
            </p:cNvSpPr>
            <p:nvPr/>
          </p:nvSpPr>
          <p:spPr bwMode="auto">
            <a:xfrm>
              <a:off x="4572000" y="3285108"/>
              <a:ext cx="293643" cy="359916"/>
            </a:xfrm>
            <a:prstGeom prst="rect">
              <a:avLst/>
            </a:prstGeom>
            <a:noFill/>
            <a:ln w="38100">
              <a:solidFill>
                <a:srgbClr val="008000"/>
              </a:solidFill>
              <a:miter lim="800000"/>
              <a:headEnd/>
              <a:tailEnd/>
            </a:ln>
            <a:effectLst/>
          </p:spPr>
          <p:txBody>
            <a:bodyPr wrap="none" anchor="ctr"/>
            <a:lstStyle/>
            <a:p>
              <a:endParaRPr lang="pt-BR"/>
            </a:p>
          </p:txBody>
        </p:sp>
        <p:sp>
          <p:nvSpPr>
            <p:cNvPr id="95248" name="Rectangle 16"/>
            <p:cNvSpPr>
              <a:spLocks noChangeArrowheads="1"/>
            </p:cNvSpPr>
            <p:nvPr/>
          </p:nvSpPr>
          <p:spPr bwMode="auto">
            <a:xfrm>
              <a:off x="4932040" y="3285108"/>
              <a:ext cx="360040" cy="359916"/>
            </a:xfrm>
            <a:prstGeom prst="rect">
              <a:avLst/>
            </a:prstGeom>
            <a:noFill/>
            <a:ln w="38100">
              <a:solidFill>
                <a:srgbClr val="FF3300"/>
              </a:solidFill>
              <a:miter lim="800000"/>
              <a:headEnd/>
              <a:tailEnd/>
            </a:ln>
            <a:effectLst/>
          </p:spPr>
          <p:txBody>
            <a:bodyPr wrap="none" anchor="ctr"/>
            <a:lstStyle/>
            <a:p>
              <a:endParaRPr lang="pt-BR"/>
            </a:p>
          </p:txBody>
        </p:sp>
        <p:sp>
          <p:nvSpPr>
            <p:cNvPr id="95250" name="Rectangle 18"/>
            <p:cNvSpPr>
              <a:spLocks noChangeArrowheads="1"/>
            </p:cNvSpPr>
            <p:nvPr/>
          </p:nvSpPr>
          <p:spPr bwMode="auto">
            <a:xfrm>
              <a:off x="5423297" y="3285108"/>
              <a:ext cx="1236935" cy="359916"/>
            </a:xfrm>
            <a:prstGeom prst="rect">
              <a:avLst/>
            </a:prstGeom>
            <a:noFill/>
            <a:ln w="38100">
              <a:solidFill>
                <a:srgbClr val="0099FF"/>
              </a:solidFill>
              <a:miter lim="800000"/>
              <a:headEnd/>
              <a:tailEnd/>
            </a:ln>
            <a:effectLst/>
          </p:spPr>
          <p:txBody>
            <a:bodyPr wrap="none" anchor="ctr"/>
            <a:lstStyle/>
            <a:p>
              <a:endParaRPr lang="pt-BR"/>
            </a:p>
          </p:txBody>
        </p:sp>
        <p:sp>
          <p:nvSpPr>
            <p:cNvPr id="95251" name="Rectangle 19"/>
            <p:cNvSpPr>
              <a:spLocks noChangeArrowheads="1"/>
            </p:cNvSpPr>
            <p:nvPr/>
          </p:nvSpPr>
          <p:spPr bwMode="auto">
            <a:xfrm>
              <a:off x="4529138" y="4816475"/>
              <a:ext cx="419100" cy="323850"/>
            </a:xfrm>
            <a:prstGeom prst="rect">
              <a:avLst/>
            </a:prstGeom>
            <a:noFill/>
            <a:ln w="38100">
              <a:solidFill>
                <a:srgbClr val="0099FF"/>
              </a:solidFill>
              <a:miter lim="800000"/>
              <a:headEnd/>
              <a:tailEnd/>
            </a:ln>
            <a:effectLst/>
          </p:spPr>
          <p:txBody>
            <a:bodyPr wrap="none" anchor="ctr"/>
            <a:lstStyle/>
            <a:p>
              <a:endParaRPr lang="pt-B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pt-BR" dirty="0" smtClean="0"/>
              <a:t>C</a:t>
            </a:r>
            <a:r>
              <a:rPr lang="en-US" dirty="0" err="1" smtClean="0"/>
              <a:t>lassificação</a:t>
            </a:r>
            <a:r>
              <a:rPr lang="en-US" dirty="0" smtClean="0"/>
              <a:t> de </a:t>
            </a:r>
            <a:r>
              <a:rPr lang="en-US" dirty="0" err="1" smtClean="0"/>
              <a:t>textos</a:t>
            </a:r>
            <a:endParaRPr lang="en-US" dirty="0"/>
          </a:p>
        </p:txBody>
      </p:sp>
      <p:sp>
        <p:nvSpPr>
          <p:cNvPr id="96259" name="Rectangle 3"/>
          <p:cNvSpPr>
            <a:spLocks noGrp="1" noChangeArrowheads="1"/>
          </p:cNvSpPr>
          <p:nvPr>
            <p:ph type="body" idx="1"/>
          </p:nvPr>
        </p:nvSpPr>
        <p:spPr>
          <a:xfrm>
            <a:off x="539552" y="1628800"/>
            <a:ext cx="8147248" cy="4411662"/>
          </a:xfrm>
        </p:spPr>
        <p:txBody>
          <a:bodyPr/>
          <a:lstStyle/>
          <a:p>
            <a:r>
              <a:rPr lang="en-US" dirty="0" err="1" smtClean="0"/>
              <a:t>Dividem</a:t>
            </a:r>
            <a:r>
              <a:rPr lang="en-US" dirty="0" smtClean="0"/>
              <a:t> o </a:t>
            </a:r>
            <a:r>
              <a:rPr lang="en-US" dirty="0" err="1" smtClean="0"/>
              <a:t>texto</a:t>
            </a:r>
            <a:r>
              <a:rPr lang="en-US" dirty="0" smtClean="0"/>
              <a:t> de </a:t>
            </a:r>
            <a:r>
              <a:rPr lang="en-US" dirty="0" err="1" smtClean="0"/>
              <a:t>entrada</a:t>
            </a:r>
            <a:r>
              <a:rPr lang="en-US" dirty="0" smtClean="0"/>
              <a:t> </a:t>
            </a:r>
            <a:r>
              <a:rPr lang="en-US" dirty="0" err="1" smtClean="0"/>
              <a:t>em</a:t>
            </a:r>
            <a:r>
              <a:rPr lang="en-US" dirty="0" smtClean="0"/>
              <a:t> </a:t>
            </a:r>
            <a:r>
              <a:rPr lang="en-US" dirty="0" err="1" smtClean="0"/>
              <a:t>fragmentos</a:t>
            </a:r>
            <a:r>
              <a:rPr lang="en-US" dirty="0" smtClean="0"/>
              <a:t> </a:t>
            </a:r>
            <a:r>
              <a:rPr lang="en-US" dirty="0" err="1" smtClean="0"/>
              <a:t>candidatos</a:t>
            </a:r>
            <a:r>
              <a:rPr lang="en-US" dirty="0" smtClean="0"/>
              <a:t> a </a:t>
            </a:r>
            <a:r>
              <a:rPr lang="en-US" dirty="0" err="1" smtClean="0"/>
              <a:t>preencher</a:t>
            </a:r>
            <a:r>
              <a:rPr lang="en-US" dirty="0" smtClean="0"/>
              <a:t> </a:t>
            </a:r>
            <a:r>
              <a:rPr lang="en-US" dirty="0" err="1" smtClean="0"/>
              <a:t>algum</a:t>
            </a:r>
            <a:r>
              <a:rPr lang="en-US" dirty="0" smtClean="0"/>
              <a:t> campo do </a:t>
            </a:r>
            <a:r>
              <a:rPr lang="en-US" dirty="0" err="1" smtClean="0"/>
              <a:t>formulário</a:t>
            </a:r>
            <a:r>
              <a:rPr lang="en-US" dirty="0" smtClean="0"/>
              <a:t> de </a:t>
            </a:r>
            <a:r>
              <a:rPr lang="en-US" dirty="0" err="1" smtClean="0"/>
              <a:t>saída</a:t>
            </a:r>
            <a:endParaRPr lang="en-US" dirty="0" smtClean="0"/>
          </a:p>
          <a:p>
            <a:r>
              <a:rPr lang="en-US" dirty="0" err="1" smtClean="0"/>
              <a:t>Classificam</a:t>
            </a:r>
            <a:r>
              <a:rPr lang="en-US" dirty="0" smtClean="0"/>
              <a:t> </a:t>
            </a:r>
            <a:r>
              <a:rPr lang="en-US" dirty="0" err="1" smtClean="0"/>
              <a:t>os</a:t>
            </a:r>
            <a:r>
              <a:rPr lang="en-US" dirty="0" smtClean="0"/>
              <a:t> </a:t>
            </a:r>
            <a:r>
              <a:rPr lang="en-US" dirty="0" err="1" smtClean="0"/>
              <a:t>fragmentos</a:t>
            </a:r>
            <a:r>
              <a:rPr lang="en-US" dirty="0" smtClean="0"/>
              <a:t> com base </a:t>
            </a:r>
            <a:r>
              <a:rPr lang="en-US" dirty="0" err="1" smtClean="0"/>
              <a:t>em</a:t>
            </a:r>
            <a:r>
              <a:rPr lang="en-US" dirty="0" smtClean="0"/>
              <a:t> </a:t>
            </a:r>
            <a:r>
              <a:rPr lang="en-US" dirty="0" err="1" smtClean="0"/>
              <a:t>suas</a:t>
            </a:r>
            <a:r>
              <a:rPr lang="en-US" dirty="0" smtClean="0"/>
              <a:t> </a:t>
            </a:r>
            <a:r>
              <a:rPr lang="en-US" dirty="0" err="1" smtClean="0"/>
              <a:t>características</a:t>
            </a:r>
            <a:r>
              <a:rPr lang="en-US" dirty="0" smtClean="0"/>
              <a:t> </a:t>
            </a:r>
          </a:p>
          <a:p>
            <a:pPr lvl="1"/>
            <a:r>
              <a:rPr lang="pt-BR" dirty="0" smtClean="0"/>
              <a:t>Posição, </a:t>
            </a:r>
            <a:r>
              <a:rPr lang="en-US" dirty="0" err="1" smtClean="0"/>
              <a:t>número</a:t>
            </a:r>
            <a:r>
              <a:rPr lang="en-US" dirty="0" smtClean="0"/>
              <a:t> de </a:t>
            </a:r>
            <a:r>
              <a:rPr lang="en-US" dirty="0" err="1" smtClean="0"/>
              <a:t>palavras</a:t>
            </a:r>
            <a:r>
              <a:rPr lang="en-US" dirty="0" smtClean="0"/>
              <a:t>, </a:t>
            </a:r>
            <a:r>
              <a:rPr lang="en-US" dirty="0" err="1" smtClean="0"/>
              <a:t>presença</a:t>
            </a:r>
            <a:r>
              <a:rPr lang="en-US" dirty="0" smtClean="0"/>
              <a:t> de </a:t>
            </a:r>
            <a:r>
              <a:rPr lang="en-US" dirty="0" err="1" smtClean="0"/>
              <a:t>palavras</a:t>
            </a:r>
            <a:r>
              <a:rPr lang="en-US" dirty="0" smtClean="0"/>
              <a:t> </a:t>
            </a:r>
            <a:r>
              <a:rPr lang="en-US" dirty="0" err="1" smtClean="0"/>
              <a:t>específicas</a:t>
            </a:r>
            <a:r>
              <a:rPr lang="en-US" dirty="0" smtClean="0"/>
              <a:t>, </a:t>
            </a:r>
            <a:r>
              <a:rPr lang="en-US" dirty="0" err="1" smtClean="0"/>
              <a:t>letras</a:t>
            </a:r>
            <a:r>
              <a:rPr lang="en-US" dirty="0" smtClean="0"/>
              <a:t> </a:t>
            </a:r>
            <a:r>
              <a:rPr lang="en-US" dirty="0" err="1" smtClean="0"/>
              <a:t>capitalizadas</a:t>
            </a:r>
            <a:endParaRPr lang="en-US" dirty="0" smtClean="0"/>
          </a:p>
          <a:p>
            <a:r>
              <a:rPr lang="pt-BR" dirty="0" smtClean="0"/>
              <a:t>Desvantagem</a:t>
            </a:r>
          </a:p>
          <a:p>
            <a:pPr lvl="1"/>
            <a:r>
              <a:rPr lang="en-US" dirty="0" err="1" smtClean="0"/>
              <a:t>Classificação</a:t>
            </a:r>
            <a:r>
              <a:rPr lang="en-US" dirty="0" smtClean="0"/>
              <a:t> local, </a:t>
            </a:r>
            <a:r>
              <a:rPr lang="en-US" dirty="0" err="1" smtClean="0"/>
              <a:t>independente</a:t>
            </a:r>
            <a:r>
              <a:rPr lang="en-US" dirty="0" smtClean="0"/>
              <a:t> </a:t>
            </a:r>
            <a:r>
              <a:rPr lang="en-US" dirty="0" err="1" smtClean="0"/>
              <a:t>para</a:t>
            </a:r>
            <a:r>
              <a:rPr lang="en-US" dirty="0" smtClean="0"/>
              <a:t> </a:t>
            </a:r>
            <a:r>
              <a:rPr lang="en-US" dirty="0" err="1" smtClean="0"/>
              <a:t>cada</a:t>
            </a:r>
            <a:r>
              <a:rPr lang="en-US" dirty="0" smtClean="0"/>
              <a:t> </a:t>
            </a:r>
            <a:r>
              <a:rPr lang="en-US" dirty="0" err="1" smtClean="0"/>
              <a:t>fragmento</a:t>
            </a:r>
            <a:r>
              <a:rPr lang="en-US"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pt-BR" i="1" dirty="0" err="1" smtClean="0"/>
              <a:t>Wrappers</a:t>
            </a:r>
            <a:r>
              <a:rPr lang="pt-BR" dirty="0" smtClean="0"/>
              <a:t> </a:t>
            </a:r>
            <a:br>
              <a:rPr lang="pt-BR" dirty="0" smtClean="0"/>
            </a:br>
            <a:r>
              <a:rPr lang="pt-BR" dirty="0" smtClean="0"/>
              <a:t>C</a:t>
            </a:r>
            <a:r>
              <a:rPr lang="en-US" dirty="0" err="1" smtClean="0"/>
              <a:t>lassificação</a:t>
            </a:r>
            <a:r>
              <a:rPr lang="en-US" dirty="0" smtClean="0"/>
              <a:t> de </a:t>
            </a:r>
            <a:r>
              <a:rPr lang="en-US" dirty="0" err="1" smtClean="0"/>
              <a:t>textos</a:t>
            </a:r>
            <a:endParaRPr lang="pt-BR" dirty="0"/>
          </a:p>
        </p:txBody>
      </p:sp>
      <p:sp>
        <p:nvSpPr>
          <p:cNvPr id="98307" name="Rectangle 3"/>
          <p:cNvSpPr>
            <a:spLocks noGrp="1" noChangeArrowheads="1"/>
          </p:cNvSpPr>
          <p:nvPr>
            <p:ph type="body" sz="half" idx="1"/>
          </p:nvPr>
        </p:nvSpPr>
        <p:spPr>
          <a:xfrm>
            <a:off x="836613" y="1844824"/>
            <a:ext cx="7839075" cy="1411287"/>
          </a:xfrm>
        </p:spPr>
        <p:txBody>
          <a:bodyPr/>
          <a:lstStyle/>
          <a:p>
            <a:r>
              <a:rPr lang="pt-BR" sz="2600" dirty="0"/>
              <a:t>Classificam fragmentos do documento para determinar que campo do formulário eles devem preencher</a:t>
            </a:r>
          </a:p>
        </p:txBody>
      </p:sp>
      <p:grpSp>
        <p:nvGrpSpPr>
          <p:cNvPr id="82" name="Grupo 81"/>
          <p:cNvGrpSpPr/>
          <p:nvPr/>
        </p:nvGrpSpPr>
        <p:grpSpPr>
          <a:xfrm>
            <a:off x="611560" y="3573016"/>
            <a:ext cx="7920879" cy="2450976"/>
            <a:chOff x="1025525" y="3878263"/>
            <a:chExt cx="7515225" cy="2217737"/>
          </a:xfrm>
        </p:grpSpPr>
        <p:grpSp>
          <p:nvGrpSpPr>
            <p:cNvPr id="98308" name="Group 4"/>
            <p:cNvGrpSpPr>
              <a:grpSpLocks/>
            </p:cNvGrpSpPr>
            <p:nvPr/>
          </p:nvGrpSpPr>
          <p:grpSpPr bwMode="auto">
            <a:xfrm>
              <a:off x="1025525" y="3906838"/>
              <a:ext cx="1890713" cy="1812925"/>
              <a:chOff x="646" y="2461"/>
              <a:chExt cx="1191" cy="1142"/>
            </a:xfrm>
          </p:grpSpPr>
          <p:pic>
            <p:nvPicPr>
              <p:cNvPr id="98309" name="Picture 5"/>
              <p:cNvPicPr>
                <a:picLocks noChangeAspect="1" noChangeArrowheads="1"/>
              </p:cNvPicPr>
              <p:nvPr/>
            </p:nvPicPr>
            <p:blipFill>
              <a:blip r:embed="rId2" cstate="print"/>
              <a:srcRect/>
              <a:stretch>
                <a:fillRect/>
              </a:stretch>
            </p:blipFill>
            <p:spPr bwMode="auto">
              <a:xfrm>
                <a:off x="651" y="2475"/>
                <a:ext cx="1175" cy="1123"/>
              </a:xfrm>
              <a:prstGeom prst="rect">
                <a:avLst/>
              </a:prstGeom>
              <a:noFill/>
              <a:ln w="9525">
                <a:noFill/>
                <a:miter lim="800000"/>
                <a:headEnd/>
                <a:tailEnd/>
              </a:ln>
            </p:spPr>
          </p:pic>
          <p:sp>
            <p:nvSpPr>
              <p:cNvPr id="98310" name="Freeform 6"/>
              <p:cNvSpPr>
                <a:spLocks noEditPoints="1"/>
              </p:cNvSpPr>
              <p:nvPr/>
            </p:nvSpPr>
            <p:spPr bwMode="auto">
              <a:xfrm>
                <a:off x="646" y="2461"/>
                <a:ext cx="1191" cy="1142"/>
              </a:xfrm>
              <a:custGeom>
                <a:avLst/>
                <a:gdLst/>
                <a:ahLst/>
                <a:cxnLst>
                  <a:cxn ang="0">
                    <a:pos x="0" y="1139"/>
                  </a:cxn>
                  <a:cxn ang="0">
                    <a:pos x="0" y="2"/>
                  </a:cxn>
                  <a:cxn ang="0">
                    <a:pos x="5" y="2"/>
                  </a:cxn>
                  <a:cxn ang="0">
                    <a:pos x="5" y="1139"/>
                  </a:cxn>
                  <a:cxn ang="0">
                    <a:pos x="0" y="1139"/>
                  </a:cxn>
                  <a:cxn ang="0">
                    <a:pos x="0" y="2"/>
                  </a:cxn>
                  <a:cxn ang="0">
                    <a:pos x="0" y="0"/>
                  </a:cxn>
                  <a:cxn ang="0">
                    <a:pos x="2" y="0"/>
                  </a:cxn>
                  <a:cxn ang="0">
                    <a:pos x="2" y="2"/>
                  </a:cxn>
                  <a:cxn ang="0">
                    <a:pos x="0" y="2"/>
                  </a:cxn>
                  <a:cxn ang="0">
                    <a:pos x="2" y="0"/>
                  </a:cxn>
                  <a:cxn ang="0">
                    <a:pos x="1189" y="0"/>
                  </a:cxn>
                  <a:cxn ang="0">
                    <a:pos x="1189" y="5"/>
                  </a:cxn>
                  <a:cxn ang="0">
                    <a:pos x="2" y="5"/>
                  </a:cxn>
                  <a:cxn ang="0">
                    <a:pos x="2" y="0"/>
                  </a:cxn>
                  <a:cxn ang="0">
                    <a:pos x="1189" y="0"/>
                  </a:cxn>
                  <a:cxn ang="0">
                    <a:pos x="1191" y="0"/>
                  </a:cxn>
                  <a:cxn ang="0">
                    <a:pos x="1191" y="2"/>
                  </a:cxn>
                  <a:cxn ang="0">
                    <a:pos x="1189" y="2"/>
                  </a:cxn>
                  <a:cxn ang="0">
                    <a:pos x="1189" y="0"/>
                  </a:cxn>
                  <a:cxn ang="0">
                    <a:pos x="1191" y="2"/>
                  </a:cxn>
                  <a:cxn ang="0">
                    <a:pos x="1191" y="1139"/>
                  </a:cxn>
                  <a:cxn ang="0">
                    <a:pos x="1185" y="1139"/>
                  </a:cxn>
                  <a:cxn ang="0">
                    <a:pos x="1185" y="2"/>
                  </a:cxn>
                  <a:cxn ang="0">
                    <a:pos x="1191" y="2"/>
                  </a:cxn>
                  <a:cxn ang="0">
                    <a:pos x="1191" y="1139"/>
                  </a:cxn>
                  <a:cxn ang="0">
                    <a:pos x="1191" y="1142"/>
                  </a:cxn>
                  <a:cxn ang="0">
                    <a:pos x="1189" y="1142"/>
                  </a:cxn>
                  <a:cxn ang="0">
                    <a:pos x="1189" y="1139"/>
                  </a:cxn>
                  <a:cxn ang="0">
                    <a:pos x="1191" y="1139"/>
                  </a:cxn>
                  <a:cxn ang="0">
                    <a:pos x="1189" y="1142"/>
                  </a:cxn>
                  <a:cxn ang="0">
                    <a:pos x="2" y="1142"/>
                  </a:cxn>
                  <a:cxn ang="0">
                    <a:pos x="2" y="1135"/>
                  </a:cxn>
                  <a:cxn ang="0">
                    <a:pos x="1189" y="1135"/>
                  </a:cxn>
                  <a:cxn ang="0">
                    <a:pos x="1189" y="1142"/>
                  </a:cxn>
                  <a:cxn ang="0">
                    <a:pos x="2" y="1142"/>
                  </a:cxn>
                  <a:cxn ang="0">
                    <a:pos x="0" y="1142"/>
                  </a:cxn>
                  <a:cxn ang="0">
                    <a:pos x="0" y="1139"/>
                  </a:cxn>
                  <a:cxn ang="0">
                    <a:pos x="2" y="1139"/>
                  </a:cxn>
                  <a:cxn ang="0">
                    <a:pos x="2" y="1142"/>
                  </a:cxn>
                </a:cxnLst>
                <a:rect l="0" t="0" r="r" b="b"/>
                <a:pathLst>
                  <a:path w="1191" h="1142">
                    <a:moveTo>
                      <a:pt x="0" y="1139"/>
                    </a:moveTo>
                    <a:lnTo>
                      <a:pt x="0" y="2"/>
                    </a:lnTo>
                    <a:lnTo>
                      <a:pt x="5" y="2"/>
                    </a:lnTo>
                    <a:lnTo>
                      <a:pt x="5" y="1139"/>
                    </a:lnTo>
                    <a:lnTo>
                      <a:pt x="0" y="1139"/>
                    </a:lnTo>
                    <a:close/>
                    <a:moveTo>
                      <a:pt x="0" y="2"/>
                    </a:moveTo>
                    <a:lnTo>
                      <a:pt x="0" y="0"/>
                    </a:lnTo>
                    <a:lnTo>
                      <a:pt x="2" y="0"/>
                    </a:lnTo>
                    <a:lnTo>
                      <a:pt x="2" y="2"/>
                    </a:lnTo>
                    <a:lnTo>
                      <a:pt x="0" y="2"/>
                    </a:lnTo>
                    <a:close/>
                    <a:moveTo>
                      <a:pt x="2" y="0"/>
                    </a:moveTo>
                    <a:lnTo>
                      <a:pt x="1189" y="0"/>
                    </a:lnTo>
                    <a:lnTo>
                      <a:pt x="1189" y="5"/>
                    </a:lnTo>
                    <a:lnTo>
                      <a:pt x="2" y="5"/>
                    </a:lnTo>
                    <a:lnTo>
                      <a:pt x="2" y="0"/>
                    </a:lnTo>
                    <a:close/>
                    <a:moveTo>
                      <a:pt x="1189" y="0"/>
                    </a:moveTo>
                    <a:lnTo>
                      <a:pt x="1191" y="0"/>
                    </a:lnTo>
                    <a:lnTo>
                      <a:pt x="1191" y="2"/>
                    </a:lnTo>
                    <a:lnTo>
                      <a:pt x="1189" y="2"/>
                    </a:lnTo>
                    <a:lnTo>
                      <a:pt x="1189" y="0"/>
                    </a:lnTo>
                    <a:close/>
                    <a:moveTo>
                      <a:pt x="1191" y="2"/>
                    </a:moveTo>
                    <a:lnTo>
                      <a:pt x="1191" y="1139"/>
                    </a:lnTo>
                    <a:lnTo>
                      <a:pt x="1185" y="1139"/>
                    </a:lnTo>
                    <a:lnTo>
                      <a:pt x="1185" y="2"/>
                    </a:lnTo>
                    <a:lnTo>
                      <a:pt x="1191" y="2"/>
                    </a:lnTo>
                    <a:close/>
                    <a:moveTo>
                      <a:pt x="1191" y="1139"/>
                    </a:moveTo>
                    <a:lnTo>
                      <a:pt x="1191" y="1142"/>
                    </a:lnTo>
                    <a:lnTo>
                      <a:pt x="1189" y="1142"/>
                    </a:lnTo>
                    <a:lnTo>
                      <a:pt x="1189" y="1139"/>
                    </a:lnTo>
                    <a:lnTo>
                      <a:pt x="1191" y="1139"/>
                    </a:lnTo>
                    <a:close/>
                    <a:moveTo>
                      <a:pt x="1189" y="1142"/>
                    </a:moveTo>
                    <a:lnTo>
                      <a:pt x="2" y="1142"/>
                    </a:lnTo>
                    <a:lnTo>
                      <a:pt x="2" y="1135"/>
                    </a:lnTo>
                    <a:lnTo>
                      <a:pt x="1189" y="1135"/>
                    </a:lnTo>
                    <a:lnTo>
                      <a:pt x="1189" y="1142"/>
                    </a:lnTo>
                    <a:close/>
                    <a:moveTo>
                      <a:pt x="2" y="1142"/>
                    </a:moveTo>
                    <a:lnTo>
                      <a:pt x="0" y="1142"/>
                    </a:lnTo>
                    <a:lnTo>
                      <a:pt x="0" y="1139"/>
                    </a:lnTo>
                    <a:lnTo>
                      <a:pt x="2" y="1139"/>
                    </a:lnTo>
                    <a:lnTo>
                      <a:pt x="2" y="1142"/>
                    </a:lnTo>
                    <a:close/>
                  </a:path>
                </a:pathLst>
              </a:custGeom>
              <a:solidFill>
                <a:srgbClr val="131516"/>
              </a:solidFill>
              <a:ln w="9525">
                <a:noFill/>
                <a:round/>
                <a:headEnd/>
                <a:tailEnd/>
              </a:ln>
            </p:spPr>
            <p:txBody>
              <a:bodyPr/>
              <a:lstStyle/>
              <a:p>
                <a:endParaRPr lang="pt-BR"/>
              </a:p>
            </p:txBody>
          </p:sp>
        </p:grpSp>
        <p:grpSp>
          <p:nvGrpSpPr>
            <p:cNvPr id="98311" name="Group 7"/>
            <p:cNvGrpSpPr>
              <a:grpSpLocks/>
            </p:cNvGrpSpPr>
            <p:nvPr/>
          </p:nvGrpSpPr>
          <p:grpSpPr bwMode="auto">
            <a:xfrm>
              <a:off x="2884488" y="4816475"/>
              <a:ext cx="476250" cy="88900"/>
              <a:chOff x="1817" y="3034"/>
              <a:chExt cx="300" cy="56"/>
            </a:xfrm>
          </p:grpSpPr>
          <p:sp>
            <p:nvSpPr>
              <p:cNvPr id="98312" name="Line 8"/>
              <p:cNvSpPr>
                <a:spLocks noChangeShapeType="1"/>
              </p:cNvSpPr>
              <p:nvPr/>
            </p:nvSpPr>
            <p:spPr bwMode="auto">
              <a:xfrm>
                <a:off x="1817" y="3054"/>
                <a:ext cx="300" cy="9"/>
              </a:xfrm>
              <a:prstGeom prst="line">
                <a:avLst/>
              </a:prstGeom>
              <a:noFill/>
              <a:ln w="0">
                <a:solidFill>
                  <a:srgbClr val="24211D"/>
                </a:solidFill>
                <a:round/>
                <a:headEnd/>
                <a:tailEnd/>
              </a:ln>
            </p:spPr>
            <p:txBody>
              <a:bodyPr/>
              <a:lstStyle/>
              <a:p>
                <a:endParaRPr lang="pt-BR"/>
              </a:p>
            </p:txBody>
          </p:sp>
          <p:sp>
            <p:nvSpPr>
              <p:cNvPr id="98313" name="Freeform 9"/>
              <p:cNvSpPr>
                <a:spLocks/>
              </p:cNvSpPr>
              <p:nvPr/>
            </p:nvSpPr>
            <p:spPr bwMode="auto">
              <a:xfrm>
                <a:off x="2050" y="3034"/>
                <a:ext cx="67" cy="56"/>
              </a:xfrm>
              <a:custGeom>
                <a:avLst/>
                <a:gdLst/>
                <a:ahLst/>
                <a:cxnLst>
                  <a:cxn ang="0">
                    <a:pos x="67" y="29"/>
                  </a:cxn>
                  <a:cxn ang="0">
                    <a:pos x="2" y="0"/>
                  </a:cxn>
                  <a:cxn ang="0">
                    <a:pos x="2" y="0"/>
                  </a:cxn>
                  <a:cxn ang="0">
                    <a:pos x="2" y="2"/>
                  </a:cxn>
                  <a:cxn ang="0">
                    <a:pos x="5" y="2"/>
                  </a:cxn>
                  <a:cxn ang="0">
                    <a:pos x="5" y="5"/>
                  </a:cxn>
                  <a:cxn ang="0">
                    <a:pos x="5" y="7"/>
                  </a:cxn>
                  <a:cxn ang="0">
                    <a:pos x="7" y="9"/>
                  </a:cxn>
                  <a:cxn ang="0">
                    <a:pos x="7" y="11"/>
                  </a:cxn>
                  <a:cxn ang="0">
                    <a:pos x="7" y="11"/>
                  </a:cxn>
                  <a:cxn ang="0">
                    <a:pos x="7" y="14"/>
                  </a:cxn>
                  <a:cxn ang="0">
                    <a:pos x="7" y="16"/>
                  </a:cxn>
                  <a:cxn ang="0">
                    <a:pos x="9" y="18"/>
                  </a:cxn>
                  <a:cxn ang="0">
                    <a:pos x="9" y="20"/>
                  </a:cxn>
                  <a:cxn ang="0">
                    <a:pos x="9" y="20"/>
                  </a:cxn>
                  <a:cxn ang="0">
                    <a:pos x="9" y="22"/>
                  </a:cxn>
                  <a:cxn ang="0">
                    <a:pos x="9" y="25"/>
                  </a:cxn>
                  <a:cxn ang="0">
                    <a:pos x="9" y="27"/>
                  </a:cxn>
                  <a:cxn ang="0">
                    <a:pos x="9" y="29"/>
                  </a:cxn>
                  <a:cxn ang="0">
                    <a:pos x="9" y="29"/>
                  </a:cxn>
                  <a:cxn ang="0">
                    <a:pos x="9" y="31"/>
                  </a:cxn>
                  <a:cxn ang="0">
                    <a:pos x="9" y="34"/>
                  </a:cxn>
                  <a:cxn ang="0">
                    <a:pos x="9" y="36"/>
                  </a:cxn>
                  <a:cxn ang="0">
                    <a:pos x="7" y="36"/>
                  </a:cxn>
                  <a:cxn ang="0">
                    <a:pos x="7" y="38"/>
                  </a:cxn>
                  <a:cxn ang="0">
                    <a:pos x="7" y="40"/>
                  </a:cxn>
                  <a:cxn ang="0">
                    <a:pos x="7" y="43"/>
                  </a:cxn>
                  <a:cxn ang="0">
                    <a:pos x="7" y="45"/>
                  </a:cxn>
                  <a:cxn ang="0">
                    <a:pos x="5" y="45"/>
                  </a:cxn>
                  <a:cxn ang="0">
                    <a:pos x="5" y="47"/>
                  </a:cxn>
                  <a:cxn ang="0">
                    <a:pos x="5" y="49"/>
                  </a:cxn>
                  <a:cxn ang="0">
                    <a:pos x="2" y="52"/>
                  </a:cxn>
                  <a:cxn ang="0">
                    <a:pos x="2" y="52"/>
                  </a:cxn>
                  <a:cxn ang="0">
                    <a:pos x="2" y="54"/>
                  </a:cxn>
                  <a:cxn ang="0">
                    <a:pos x="0" y="56"/>
                  </a:cxn>
                  <a:cxn ang="0">
                    <a:pos x="67" y="29"/>
                  </a:cxn>
                  <a:cxn ang="0">
                    <a:pos x="67" y="29"/>
                  </a:cxn>
                </a:cxnLst>
                <a:rect l="0" t="0" r="r" b="b"/>
                <a:pathLst>
                  <a:path w="67" h="56">
                    <a:moveTo>
                      <a:pt x="67" y="29"/>
                    </a:moveTo>
                    <a:lnTo>
                      <a:pt x="2" y="0"/>
                    </a:lnTo>
                    <a:lnTo>
                      <a:pt x="2" y="0"/>
                    </a:lnTo>
                    <a:lnTo>
                      <a:pt x="2" y="2"/>
                    </a:lnTo>
                    <a:lnTo>
                      <a:pt x="5" y="2"/>
                    </a:lnTo>
                    <a:lnTo>
                      <a:pt x="5" y="5"/>
                    </a:lnTo>
                    <a:lnTo>
                      <a:pt x="5" y="7"/>
                    </a:lnTo>
                    <a:lnTo>
                      <a:pt x="7" y="9"/>
                    </a:lnTo>
                    <a:lnTo>
                      <a:pt x="7" y="11"/>
                    </a:lnTo>
                    <a:lnTo>
                      <a:pt x="7" y="11"/>
                    </a:lnTo>
                    <a:lnTo>
                      <a:pt x="7" y="14"/>
                    </a:lnTo>
                    <a:lnTo>
                      <a:pt x="7" y="16"/>
                    </a:lnTo>
                    <a:lnTo>
                      <a:pt x="9" y="18"/>
                    </a:lnTo>
                    <a:lnTo>
                      <a:pt x="9" y="20"/>
                    </a:lnTo>
                    <a:lnTo>
                      <a:pt x="9" y="20"/>
                    </a:lnTo>
                    <a:lnTo>
                      <a:pt x="9" y="22"/>
                    </a:lnTo>
                    <a:lnTo>
                      <a:pt x="9" y="25"/>
                    </a:lnTo>
                    <a:lnTo>
                      <a:pt x="9" y="27"/>
                    </a:lnTo>
                    <a:lnTo>
                      <a:pt x="9" y="29"/>
                    </a:lnTo>
                    <a:lnTo>
                      <a:pt x="9" y="29"/>
                    </a:lnTo>
                    <a:lnTo>
                      <a:pt x="9" y="31"/>
                    </a:lnTo>
                    <a:lnTo>
                      <a:pt x="9" y="34"/>
                    </a:lnTo>
                    <a:lnTo>
                      <a:pt x="9" y="36"/>
                    </a:lnTo>
                    <a:lnTo>
                      <a:pt x="7" y="36"/>
                    </a:lnTo>
                    <a:lnTo>
                      <a:pt x="7" y="38"/>
                    </a:lnTo>
                    <a:lnTo>
                      <a:pt x="7" y="40"/>
                    </a:lnTo>
                    <a:lnTo>
                      <a:pt x="7" y="43"/>
                    </a:lnTo>
                    <a:lnTo>
                      <a:pt x="7" y="45"/>
                    </a:lnTo>
                    <a:lnTo>
                      <a:pt x="5" y="45"/>
                    </a:lnTo>
                    <a:lnTo>
                      <a:pt x="5" y="47"/>
                    </a:lnTo>
                    <a:lnTo>
                      <a:pt x="5" y="49"/>
                    </a:lnTo>
                    <a:lnTo>
                      <a:pt x="2" y="52"/>
                    </a:lnTo>
                    <a:lnTo>
                      <a:pt x="2" y="52"/>
                    </a:lnTo>
                    <a:lnTo>
                      <a:pt x="2" y="54"/>
                    </a:lnTo>
                    <a:lnTo>
                      <a:pt x="0" y="56"/>
                    </a:lnTo>
                    <a:lnTo>
                      <a:pt x="67" y="29"/>
                    </a:lnTo>
                    <a:lnTo>
                      <a:pt x="67" y="29"/>
                    </a:lnTo>
                    <a:close/>
                  </a:path>
                </a:pathLst>
              </a:custGeom>
              <a:solidFill>
                <a:srgbClr val="1F1A17"/>
              </a:solidFill>
              <a:ln w="9525">
                <a:noFill/>
                <a:round/>
                <a:headEnd/>
                <a:tailEnd/>
              </a:ln>
            </p:spPr>
            <p:txBody>
              <a:bodyPr/>
              <a:lstStyle/>
              <a:p>
                <a:endParaRPr lang="pt-BR"/>
              </a:p>
            </p:txBody>
          </p:sp>
        </p:grpSp>
        <p:grpSp>
          <p:nvGrpSpPr>
            <p:cNvPr id="98314" name="Group 10"/>
            <p:cNvGrpSpPr>
              <a:grpSpLocks/>
            </p:cNvGrpSpPr>
            <p:nvPr/>
          </p:nvGrpSpPr>
          <p:grpSpPr bwMode="auto">
            <a:xfrm>
              <a:off x="3378200" y="3906838"/>
              <a:ext cx="1895475" cy="1812925"/>
              <a:chOff x="2128" y="2461"/>
              <a:chExt cx="1194" cy="1142"/>
            </a:xfrm>
          </p:grpSpPr>
          <p:pic>
            <p:nvPicPr>
              <p:cNvPr id="98315" name="Picture 11"/>
              <p:cNvPicPr>
                <a:picLocks noChangeAspect="1" noChangeArrowheads="1"/>
              </p:cNvPicPr>
              <p:nvPr/>
            </p:nvPicPr>
            <p:blipFill>
              <a:blip r:embed="rId2" cstate="print"/>
              <a:srcRect/>
              <a:stretch>
                <a:fillRect/>
              </a:stretch>
            </p:blipFill>
            <p:spPr bwMode="auto">
              <a:xfrm>
                <a:off x="2135" y="2475"/>
                <a:ext cx="1176" cy="1123"/>
              </a:xfrm>
              <a:prstGeom prst="rect">
                <a:avLst/>
              </a:prstGeom>
              <a:noFill/>
              <a:ln w="9525">
                <a:noFill/>
                <a:miter lim="800000"/>
                <a:headEnd/>
                <a:tailEnd/>
              </a:ln>
            </p:spPr>
          </p:pic>
          <p:sp>
            <p:nvSpPr>
              <p:cNvPr id="98316" name="Freeform 12"/>
              <p:cNvSpPr>
                <a:spLocks noEditPoints="1"/>
              </p:cNvSpPr>
              <p:nvPr/>
            </p:nvSpPr>
            <p:spPr bwMode="auto">
              <a:xfrm>
                <a:off x="2128" y="2461"/>
                <a:ext cx="1194" cy="1142"/>
              </a:xfrm>
              <a:custGeom>
                <a:avLst/>
                <a:gdLst/>
                <a:ahLst/>
                <a:cxnLst>
                  <a:cxn ang="0">
                    <a:pos x="0" y="1139"/>
                  </a:cxn>
                  <a:cxn ang="0">
                    <a:pos x="0" y="2"/>
                  </a:cxn>
                  <a:cxn ang="0">
                    <a:pos x="7" y="2"/>
                  </a:cxn>
                  <a:cxn ang="0">
                    <a:pos x="7" y="1139"/>
                  </a:cxn>
                  <a:cxn ang="0">
                    <a:pos x="0" y="1139"/>
                  </a:cxn>
                  <a:cxn ang="0">
                    <a:pos x="0" y="2"/>
                  </a:cxn>
                  <a:cxn ang="0">
                    <a:pos x="0" y="0"/>
                  </a:cxn>
                  <a:cxn ang="0">
                    <a:pos x="5" y="0"/>
                  </a:cxn>
                  <a:cxn ang="0">
                    <a:pos x="5" y="2"/>
                  </a:cxn>
                  <a:cxn ang="0">
                    <a:pos x="0" y="2"/>
                  </a:cxn>
                  <a:cxn ang="0">
                    <a:pos x="5" y="0"/>
                  </a:cxn>
                  <a:cxn ang="0">
                    <a:pos x="1192" y="0"/>
                  </a:cxn>
                  <a:cxn ang="0">
                    <a:pos x="1192" y="5"/>
                  </a:cxn>
                  <a:cxn ang="0">
                    <a:pos x="5" y="5"/>
                  </a:cxn>
                  <a:cxn ang="0">
                    <a:pos x="5" y="0"/>
                  </a:cxn>
                  <a:cxn ang="0">
                    <a:pos x="1192" y="0"/>
                  </a:cxn>
                  <a:cxn ang="0">
                    <a:pos x="1194" y="0"/>
                  </a:cxn>
                  <a:cxn ang="0">
                    <a:pos x="1194" y="2"/>
                  </a:cxn>
                  <a:cxn ang="0">
                    <a:pos x="1192" y="2"/>
                  </a:cxn>
                  <a:cxn ang="0">
                    <a:pos x="1192" y="0"/>
                  </a:cxn>
                  <a:cxn ang="0">
                    <a:pos x="1194" y="2"/>
                  </a:cxn>
                  <a:cxn ang="0">
                    <a:pos x="1194" y="1139"/>
                  </a:cxn>
                  <a:cxn ang="0">
                    <a:pos x="1187" y="1139"/>
                  </a:cxn>
                  <a:cxn ang="0">
                    <a:pos x="1187" y="2"/>
                  </a:cxn>
                  <a:cxn ang="0">
                    <a:pos x="1194" y="2"/>
                  </a:cxn>
                  <a:cxn ang="0">
                    <a:pos x="1194" y="1139"/>
                  </a:cxn>
                  <a:cxn ang="0">
                    <a:pos x="1194" y="1142"/>
                  </a:cxn>
                  <a:cxn ang="0">
                    <a:pos x="1192" y="1142"/>
                  </a:cxn>
                  <a:cxn ang="0">
                    <a:pos x="1192" y="1139"/>
                  </a:cxn>
                  <a:cxn ang="0">
                    <a:pos x="1194" y="1139"/>
                  </a:cxn>
                  <a:cxn ang="0">
                    <a:pos x="1192" y="1142"/>
                  </a:cxn>
                  <a:cxn ang="0">
                    <a:pos x="5" y="1142"/>
                  </a:cxn>
                  <a:cxn ang="0">
                    <a:pos x="5" y="1135"/>
                  </a:cxn>
                  <a:cxn ang="0">
                    <a:pos x="1192" y="1135"/>
                  </a:cxn>
                  <a:cxn ang="0">
                    <a:pos x="1192" y="1142"/>
                  </a:cxn>
                  <a:cxn ang="0">
                    <a:pos x="5" y="1142"/>
                  </a:cxn>
                  <a:cxn ang="0">
                    <a:pos x="0" y="1142"/>
                  </a:cxn>
                  <a:cxn ang="0">
                    <a:pos x="0" y="1139"/>
                  </a:cxn>
                  <a:cxn ang="0">
                    <a:pos x="5" y="1139"/>
                  </a:cxn>
                  <a:cxn ang="0">
                    <a:pos x="5" y="1142"/>
                  </a:cxn>
                </a:cxnLst>
                <a:rect l="0" t="0" r="r" b="b"/>
                <a:pathLst>
                  <a:path w="1194" h="1142">
                    <a:moveTo>
                      <a:pt x="0" y="1139"/>
                    </a:moveTo>
                    <a:lnTo>
                      <a:pt x="0" y="2"/>
                    </a:lnTo>
                    <a:lnTo>
                      <a:pt x="7" y="2"/>
                    </a:lnTo>
                    <a:lnTo>
                      <a:pt x="7" y="1139"/>
                    </a:lnTo>
                    <a:lnTo>
                      <a:pt x="0" y="1139"/>
                    </a:lnTo>
                    <a:close/>
                    <a:moveTo>
                      <a:pt x="0" y="2"/>
                    </a:moveTo>
                    <a:lnTo>
                      <a:pt x="0" y="0"/>
                    </a:lnTo>
                    <a:lnTo>
                      <a:pt x="5" y="0"/>
                    </a:lnTo>
                    <a:lnTo>
                      <a:pt x="5" y="2"/>
                    </a:lnTo>
                    <a:lnTo>
                      <a:pt x="0" y="2"/>
                    </a:lnTo>
                    <a:close/>
                    <a:moveTo>
                      <a:pt x="5" y="0"/>
                    </a:moveTo>
                    <a:lnTo>
                      <a:pt x="1192" y="0"/>
                    </a:lnTo>
                    <a:lnTo>
                      <a:pt x="1192" y="5"/>
                    </a:lnTo>
                    <a:lnTo>
                      <a:pt x="5" y="5"/>
                    </a:lnTo>
                    <a:lnTo>
                      <a:pt x="5" y="0"/>
                    </a:lnTo>
                    <a:close/>
                    <a:moveTo>
                      <a:pt x="1192" y="0"/>
                    </a:moveTo>
                    <a:lnTo>
                      <a:pt x="1194" y="0"/>
                    </a:lnTo>
                    <a:lnTo>
                      <a:pt x="1194" y="2"/>
                    </a:lnTo>
                    <a:lnTo>
                      <a:pt x="1192" y="2"/>
                    </a:lnTo>
                    <a:lnTo>
                      <a:pt x="1192" y="0"/>
                    </a:lnTo>
                    <a:close/>
                    <a:moveTo>
                      <a:pt x="1194" y="2"/>
                    </a:moveTo>
                    <a:lnTo>
                      <a:pt x="1194" y="1139"/>
                    </a:lnTo>
                    <a:lnTo>
                      <a:pt x="1187" y="1139"/>
                    </a:lnTo>
                    <a:lnTo>
                      <a:pt x="1187" y="2"/>
                    </a:lnTo>
                    <a:lnTo>
                      <a:pt x="1194" y="2"/>
                    </a:lnTo>
                    <a:close/>
                    <a:moveTo>
                      <a:pt x="1194" y="1139"/>
                    </a:moveTo>
                    <a:lnTo>
                      <a:pt x="1194" y="1142"/>
                    </a:lnTo>
                    <a:lnTo>
                      <a:pt x="1192" y="1142"/>
                    </a:lnTo>
                    <a:lnTo>
                      <a:pt x="1192" y="1139"/>
                    </a:lnTo>
                    <a:lnTo>
                      <a:pt x="1194" y="1139"/>
                    </a:lnTo>
                    <a:close/>
                    <a:moveTo>
                      <a:pt x="1192" y="1142"/>
                    </a:moveTo>
                    <a:lnTo>
                      <a:pt x="5" y="1142"/>
                    </a:lnTo>
                    <a:lnTo>
                      <a:pt x="5" y="1135"/>
                    </a:lnTo>
                    <a:lnTo>
                      <a:pt x="1192" y="1135"/>
                    </a:lnTo>
                    <a:lnTo>
                      <a:pt x="1192" y="1142"/>
                    </a:lnTo>
                    <a:close/>
                    <a:moveTo>
                      <a:pt x="5" y="1142"/>
                    </a:moveTo>
                    <a:lnTo>
                      <a:pt x="0" y="1142"/>
                    </a:lnTo>
                    <a:lnTo>
                      <a:pt x="0" y="1139"/>
                    </a:lnTo>
                    <a:lnTo>
                      <a:pt x="5" y="1139"/>
                    </a:lnTo>
                    <a:lnTo>
                      <a:pt x="5" y="1142"/>
                    </a:lnTo>
                    <a:close/>
                  </a:path>
                </a:pathLst>
              </a:custGeom>
              <a:solidFill>
                <a:srgbClr val="131516"/>
              </a:solidFill>
              <a:ln w="9525">
                <a:noFill/>
                <a:round/>
                <a:headEnd/>
                <a:tailEnd/>
              </a:ln>
            </p:spPr>
            <p:txBody>
              <a:bodyPr/>
              <a:lstStyle/>
              <a:p>
                <a:endParaRPr lang="pt-BR"/>
              </a:p>
            </p:txBody>
          </p:sp>
          <p:sp>
            <p:nvSpPr>
              <p:cNvPr id="98317" name="Line 13"/>
              <p:cNvSpPr>
                <a:spLocks noChangeShapeType="1"/>
              </p:cNvSpPr>
              <p:nvPr/>
            </p:nvSpPr>
            <p:spPr bwMode="auto">
              <a:xfrm>
                <a:off x="2131" y="2591"/>
                <a:ext cx="1189" cy="1"/>
              </a:xfrm>
              <a:prstGeom prst="line">
                <a:avLst/>
              </a:prstGeom>
              <a:noFill/>
              <a:ln w="3175">
                <a:solidFill>
                  <a:srgbClr val="1F1A17"/>
                </a:solidFill>
                <a:round/>
                <a:headEnd/>
                <a:tailEnd/>
              </a:ln>
            </p:spPr>
            <p:txBody>
              <a:bodyPr/>
              <a:lstStyle/>
              <a:p>
                <a:endParaRPr lang="pt-BR"/>
              </a:p>
            </p:txBody>
          </p:sp>
          <p:sp>
            <p:nvSpPr>
              <p:cNvPr id="98318" name="Line 14"/>
              <p:cNvSpPr>
                <a:spLocks noChangeShapeType="1"/>
              </p:cNvSpPr>
              <p:nvPr/>
            </p:nvSpPr>
            <p:spPr bwMode="auto">
              <a:xfrm>
                <a:off x="2131" y="2718"/>
                <a:ext cx="1191" cy="1"/>
              </a:xfrm>
              <a:prstGeom prst="line">
                <a:avLst/>
              </a:prstGeom>
              <a:noFill/>
              <a:ln w="3175">
                <a:solidFill>
                  <a:srgbClr val="1F1A17"/>
                </a:solidFill>
                <a:round/>
                <a:headEnd/>
                <a:tailEnd/>
              </a:ln>
            </p:spPr>
            <p:txBody>
              <a:bodyPr/>
              <a:lstStyle/>
              <a:p>
                <a:endParaRPr lang="pt-BR"/>
              </a:p>
            </p:txBody>
          </p:sp>
          <p:sp>
            <p:nvSpPr>
              <p:cNvPr id="98319" name="Line 15"/>
              <p:cNvSpPr>
                <a:spLocks noChangeShapeType="1"/>
              </p:cNvSpPr>
              <p:nvPr/>
            </p:nvSpPr>
            <p:spPr bwMode="auto">
              <a:xfrm>
                <a:off x="2131" y="3327"/>
                <a:ext cx="1189" cy="1"/>
              </a:xfrm>
              <a:prstGeom prst="line">
                <a:avLst/>
              </a:prstGeom>
              <a:noFill/>
              <a:ln w="3175">
                <a:solidFill>
                  <a:srgbClr val="1F1A17"/>
                </a:solidFill>
                <a:round/>
                <a:headEnd/>
                <a:tailEnd/>
              </a:ln>
            </p:spPr>
            <p:txBody>
              <a:bodyPr/>
              <a:lstStyle/>
              <a:p>
                <a:endParaRPr lang="pt-BR"/>
              </a:p>
            </p:txBody>
          </p:sp>
          <p:sp>
            <p:nvSpPr>
              <p:cNvPr id="98320" name="Line 16"/>
              <p:cNvSpPr>
                <a:spLocks noChangeShapeType="1"/>
              </p:cNvSpPr>
              <p:nvPr/>
            </p:nvSpPr>
            <p:spPr bwMode="auto">
              <a:xfrm>
                <a:off x="2131" y="3455"/>
                <a:ext cx="1191" cy="1"/>
              </a:xfrm>
              <a:prstGeom prst="line">
                <a:avLst/>
              </a:prstGeom>
              <a:noFill/>
              <a:ln w="3175">
                <a:solidFill>
                  <a:srgbClr val="1F1A17"/>
                </a:solidFill>
                <a:round/>
                <a:headEnd/>
                <a:tailEnd/>
              </a:ln>
            </p:spPr>
            <p:txBody>
              <a:bodyPr/>
              <a:lstStyle/>
              <a:p>
                <a:endParaRPr lang="pt-BR"/>
              </a:p>
            </p:txBody>
          </p:sp>
          <p:sp>
            <p:nvSpPr>
              <p:cNvPr id="98321" name="Line 17"/>
              <p:cNvSpPr>
                <a:spLocks noChangeShapeType="1"/>
              </p:cNvSpPr>
              <p:nvPr/>
            </p:nvSpPr>
            <p:spPr bwMode="auto">
              <a:xfrm>
                <a:off x="2131" y="3079"/>
                <a:ext cx="1189" cy="1"/>
              </a:xfrm>
              <a:prstGeom prst="line">
                <a:avLst/>
              </a:prstGeom>
              <a:noFill/>
              <a:ln w="3175">
                <a:solidFill>
                  <a:srgbClr val="1F1A17"/>
                </a:solidFill>
                <a:round/>
                <a:headEnd/>
                <a:tailEnd/>
              </a:ln>
            </p:spPr>
            <p:txBody>
              <a:bodyPr/>
              <a:lstStyle/>
              <a:p>
                <a:endParaRPr lang="pt-BR"/>
              </a:p>
            </p:txBody>
          </p:sp>
          <p:sp>
            <p:nvSpPr>
              <p:cNvPr id="98322" name="Line 18"/>
              <p:cNvSpPr>
                <a:spLocks noChangeShapeType="1"/>
              </p:cNvSpPr>
              <p:nvPr/>
            </p:nvSpPr>
            <p:spPr bwMode="auto">
              <a:xfrm>
                <a:off x="2131" y="3209"/>
                <a:ext cx="1191" cy="1"/>
              </a:xfrm>
              <a:prstGeom prst="line">
                <a:avLst/>
              </a:prstGeom>
              <a:noFill/>
              <a:ln w="3175">
                <a:solidFill>
                  <a:srgbClr val="1F1A17"/>
                </a:solidFill>
                <a:round/>
                <a:headEnd/>
                <a:tailEnd/>
              </a:ln>
            </p:spPr>
            <p:txBody>
              <a:bodyPr/>
              <a:lstStyle/>
              <a:p>
                <a:endParaRPr lang="pt-BR"/>
              </a:p>
            </p:txBody>
          </p:sp>
          <p:sp>
            <p:nvSpPr>
              <p:cNvPr id="98323" name="Line 19"/>
              <p:cNvSpPr>
                <a:spLocks noChangeShapeType="1"/>
              </p:cNvSpPr>
              <p:nvPr/>
            </p:nvSpPr>
            <p:spPr bwMode="auto">
              <a:xfrm>
                <a:off x="2131" y="2837"/>
                <a:ext cx="1189" cy="1"/>
              </a:xfrm>
              <a:prstGeom prst="line">
                <a:avLst/>
              </a:prstGeom>
              <a:noFill/>
              <a:ln w="3175">
                <a:solidFill>
                  <a:srgbClr val="1F1A17"/>
                </a:solidFill>
                <a:round/>
                <a:headEnd/>
                <a:tailEnd/>
              </a:ln>
            </p:spPr>
            <p:txBody>
              <a:bodyPr/>
              <a:lstStyle/>
              <a:p>
                <a:endParaRPr lang="pt-BR"/>
              </a:p>
            </p:txBody>
          </p:sp>
          <p:sp>
            <p:nvSpPr>
              <p:cNvPr id="98324" name="Line 20"/>
              <p:cNvSpPr>
                <a:spLocks noChangeShapeType="1"/>
              </p:cNvSpPr>
              <p:nvPr/>
            </p:nvSpPr>
            <p:spPr bwMode="auto">
              <a:xfrm>
                <a:off x="2131" y="2967"/>
                <a:ext cx="1191" cy="1"/>
              </a:xfrm>
              <a:prstGeom prst="line">
                <a:avLst/>
              </a:prstGeom>
              <a:noFill/>
              <a:ln w="3175">
                <a:solidFill>
                  <a:srgbClr val="1F1A17"/>
                </a:solidFill>
                <a:round/>
                <a:headEnd/>
                <a:tailEnd/>
              </a:ln>
            </p:spPr>
            <p:txBody>
              <a:bodyPr/>
              <a:lstStyle/>
              <a:p>
                <a:endParaRPr lang="pt-BR"/>
              </a:p>
            </p:txBody>
          </p:sp>
        </p:grpSp>
        <p:grpSp>
          <p:nvGrpSpPr>
            <p:cNvPr id="98325" name="Group 21"/>
            <p:cNvGrpSpPr>
              <a:grpSpLocks/>
            </p:cNvGrpSpPr>
            <p:nvPr/>
          </p:nvGrpSpPr>
          <p:grpSpPr bwMode="auto">
            <a:xfrm>
              <a:off x="5280025" y="3956050"/>
              <a:ext cx="1746250" cy="1677988"/>
              <a:chOff x="3326" y="2492"/>
              <a:chExt cx="1100" cy="1057"/>
            </a:xfrm>
          </p:grpSpPr>
          <p:sp>
            <p:nvSpPr>
              <p:cNvPr id="98326" name="Freeform 22"/>
              <p:cNvSpPr>
                <a:spLocks/>
              </p:cNvSpPr>
              <p:nvPr/>
            </p:nvSpPr>
            <p:spPr bwMode="auto">
              <a:xfrm>
                <a:off x="3593" y="2676"/>
                <a:ext cx="833" cy="709"/>
              </a:xfrm>
              <a:custGeom>
                <a:avLst/>
                <a:gdLst/>
                <a:ahLst/>
                <a:cxnLst>
                  <a:cxn ang="0">
                    <a:pos x="459" y="2"/>
                  </a:cxn>
                  <a:cxn ang="0">
                    <a:pos x="539" y="16"/>
                  </a:cxn>
                  <a:cxn ang="0">
                    <a:pos x="615" y="42"/>
                  </a:cxn>
                  <a:cxn ang="0">
                    <a:pos x="680" y="81"/>
                  </a:cxn>
                  <a:cxn ang="0">
                    <a:pos x="736" y="130"/>
                  </a:cxn>
                  <a:cxn ang="0">
                    <a:pos x="783" y="186"/>
                  </a:cxn>
                  <a:cxn ang="0">
                    <a:pos x="815" y="251"/>
                  </a:cxn>
                  <a:cxn ang="0">
                    <a:pos x="830" y="318"/>
                  </a:cxn>
                  <a:cxn ang="0">
                    <a:pos x="830" y="392"/>
                  </a:cxn>
                  <a:cxn ang="0">
                    <a:pos x="815" y="461"/>
                  </a:cxn>
                  <a:cxn ang="0">
                    <a:pos x="783" y="524"/>
                  </a:cxn>
                  <a:cxn ang="0">
                    <a:pos x="736" y="580"/>
                  </a:cxn>
                  <a:cxn ang="0">
                    <a:pos x="680" y="629"/>
                  </a:cxn>
                  <a:cxn ang="0">
                    <a:pos x="615" y="667"/>
                  </a:cxn>
                  <a:cxn ang="0">
                    <a:pos x="539" y="694"/>
                  </a:cxn>
                  <a:cxn ang="0">
                    <a:pos x="459" y="707"/>
                  </a:cxn>
                  <a:cxn ang="0">
                    <a:pos x="374" y="707"/>
                  </a:cxn>
                  <a:cxn ang="0">
                    <a:pos x="293" y="694"/>
                  </a:cxn>
                  <a:cxn ang="0">
                    <a:pos x="217" y="667"/>
                  </a:cxn>
                  <a:cxn ang="0">
                    <a:pos x="152" y="629"/>
                  </a:cxn>
                  <a:cxn ang="0">
                    <a:pos x="94" y="580"/>
                  </a:cxn>
                  <a:cxn ang="0">
                    <a:pos x="49" y="524"/>
                  </a:cxn>
                  <a:cxn ang="0">
                    <a:pos x="18" y="461"/>
                  </a:cxn>
                  <a:cxn ang="0">
                    <a:pos x="2" y="392"/>
                  </a:cxn>
                  <a:cxn ang="0">
                    <a:pos x="2" y="318"/>
                  </a:cxn>
                  <a:cxn ang="0">
                    <a:pos x="18" y="251"/>
                  </a:cxn>
                  <a:cxn ang="0">
                    <a:pos x="49" y="186"/>
                  </a:cxn>
                  <a:cxn ang="0">
                    <a:pos x="94" y="130"/>
                  </a:cxn>
                  <a:cxn ang="0">
                    <a:pos x="152" y="81"/>
                  </a:cxn>
                  <a:cxn ang="0">
                    <a:pos x="217" y="42"/>
                  </a:cxn>
                  <a:cxn ang="0">
                    <a:pos x="293" y="16"/>
                  </a:cxn>
                  <a:cxn ang="0">
                    <a:pos x="374" y="2"/>
                  </a:cxn>
                </a:cxnLst>
                <a:rect l="0" t="0" r="r" b="b"/>
                <a:pathLst>
                  <a:path w="833" h="709">
                    <a:moveTo>
                      <a:pt x="416" y="0"/>
                    </a:moveTo>
                    <a:lnTo>
                      <a:pt x="459" y="2"/>
                    </a:lnTo>
                    <a:lnTo>
                      <a:pt x="499" y="7"/>
                    </a:lnTo>
                    <a:lnTo>
                      <a:pt x="539" y="16"/>
                    </a:lnTo>
                    <a:lnTo>
                      <a:pt x="577" y="29"/>
                    </a:lnTo>
                    <a:lnTo>
                      <a:pt x="615" y="42"/>
                    </a:lnTo>
                    <a:lnTo>
                      <a:pt x="649" y="60"/>
                    </a:lnTo>
                    <a:lnTo>
                      <a:pt x="680" y="81"/>
                    </a:lnTo>
                    <a:lnTo>
                      <a:pt x="709" y="105"/>
                    </a:lnTo>
                    <a:lnTo>
                      <a:pt x="736" y="130"/>
                    </a:lnTo>
                    <a:lnTo>
                      <a:pt x="761" y="157"/>
                    </a:lnTo>
                    <a:lnTo>
                      <a:pt x="783" y="186"/>
                    </a:lnTo>
                    <a:lnTo>
                      <a:pt x="799" y="217"/>
                    </a:lnTo>
                    <a:lnTo>
                      <a:pt x="815" y="251"/>
                    </a:lnTo>
                    <a:lnTo>
                      <a:pt x="824" y="284"/>
                    </a:lnTo>
                    <a:lnTo>
                      <a:pt x="830" y="318"/>
                    </a:lnTo>
                    <a:lnTo>
                      <a:pt x="833" y="356"/>
                    </a:lnTo>
                    <a:lnTo>
                      <a:pt x="830" y="392"/>
                    </a:lnTo>
                    <a:lnTo>
                      <a:pt x="824" y="425"/>
                    </a:lnTo>
                    <a:lnTo>
                      <a:pt x="815" y="461"/>
                    </a:lnTo>
                    <a:lnTo>
                      <a:pt x="799" y="492"/>
                    </a:lnTo>
                    <a:lnTo>
                      <a:pt x="783" y="524"/>
                    </a:lnTo>
                    <a:lnTo>
                      <a:pt x="761" y="553"/>
                    </a:lnTo>
                    <a:lnTo>
                      <a:pt x="736" y="580"/>
                    </a:lnTo>
                    <a:lnTo>
                      <a:pt x="709" y="604"/>
                    </a:lnTo>
                    <a:lnTo>
                      <a:pt x="680" y="629"/>
                    </a:lnTo>
                    <a:lnTo>
                      <a:pt x="649" y="649"/>
                    </a:lnTo>
                    <a:lnTo>
                      <a:pt x="615" y="667"/>
                    </a:lnTo>
                    <a:lnTo>
                      <a:pt x="577" y="680"/>
                    </a:lnTo>
                    <a:lnTo>
                      <a:pt x="539" y="694"/>
                    </a:lnTo>
                    <a:lnTo>
                      <a:pt x="499" y="703"/>
                    </a:lnTo>
                    <a:lnTo>
                      <a:pt x="459" y="707"/>
                    </a:lnTo>
                    <a:lnTo>
                      <a:pt x="416" y="709"/>
                    </a:lnTo>
                    <a:lnTo>
                      <a:pt x="374" y="707"/>
                    </a:lnTo>
                    <a:lnTo>
                      <a:pt x="333" y="703"/>
                    </a:lnTo>
                    <a:lnTo>
                      <a:pt x="293" y="694"/>
                    </a:lnTo>
                    <a:lnTo>
                      <a:pt x="255" y="680"/>
                    </a:lnTo>
                    <a:lnTo>
                      <a:pt x="217" y="667"/>
                    </a:lnTo>
                    <a:lnTo>
                      <a:pt x="183" y="649"/>
                    </a:lnTo>
                    <a:lnTo>
                      <a:pt x="152" y="629"/>
                    </a:lnTo>
                    <a:lnTo>
                      <a:pt x="123" y="604"/>
                    </a:lnTo>
                    <a:lnTo>
                      <a:pt x="94" y="580"/>
                    </a:lnTo>
                    <a:lnTo>
                      <a:pt x="71" y="553"/>
                    </a:lnTo>
                    <a:lnTo>
                      <a:pt x="49" y="524"/>
                    </a:lnTo>
                    <a:lnTo>
                      <a:pt x="33" y="492"/>
                    </a:lnTo>
                    <a:lnTo>
                      <a:pt x="18" y="461"/>
                    </a:lnTo>
                    <a:lnTo>
                      <a:pt x="9" y="425"/>
                    </a:lnTo>
                    <a:lnTo>
                      <a:pt x="2" y="392"/>
                    </a:lnTo>
                    <a:lnTo>
                      <a:pt x="0" y="356"/>
                    </a:lnTo>
                    <a:lnTo>
                      <a:pt x="2" y="318"/>
                    </a:lnTo>
                    <a:lnTo>
                      <a:pt x="9" y="284"/>
                    </a:lnTo>
                    <a:lnTo>
                      <a:pt x="18" y="251"/>
                    </a:lnTo>
                    <a:lnTo>
                      <a:pt x="33" y="217"/>
                    </a:lnTo>
                    <a:lnTo>
                      <a:pt x="49" y="186"/>
                    </a:lnTo>
                    <a:lnTo>
                      <a:pt x="71" y="157"/>
                    </a:lnTo>
                    <a:lnTo>
                      <a:pt x="94" y="130"/>
                    </a:lnTo>
                    <a:lnTo>
                      <a:pt x="123" y="105"/>
                    </a:lnTo>
                    <a:lnTo>
                      <a:pt x="152" y="81"/>
                    </a:lnTo>
                    <a:lnTo>
                      <a:pt x="183" y="60"/>
                    </a:lnTo>
                    <a:lnTo>
                      <a:pt x="217" y="42"/>
                    </a:lnTo>
                    <a:lnTo>
                      <a:pt x="255" y="29"/>
                    </a:lnTo>
                    <a:lnTo>
                      <a:pt x="293" y="16"/>
                    </a:lnTo>
                    <a:lnTo>
                      <a:pt x="333" y="7"/>
                    </a:lnTo>
                    <a:lnTo>
                      <a:pt x="374" y="2"/>
                    </a:lnTo>
                    <a:lnTo>
                      <a:pt x="416" y="0"/>
                    </a:lnTo>
                  </a:path>
                </a:pathLst>
              </a:custGeom>
              <a:noFill/>
              <a:ln w="3175">
                <a:solidFill>
                  <a:srgbClr val="1F1A17"/>
                </a:solidFill>
                <a:prstDash val="solid"/>
                <a:round/>
                <a:headEnd/>
                <a:tailEnd/>
              </a:ln>
            </p:spPr>
            <p:txBody>
              <a:bodyPr/>
              <a:lstStyle/>
              <a:p>
                <a:endParaRPr lang="pt-BR"/>
              </a:p>
            </p:txBody>
          </p:sp>
          <p:sp>
            <p:nvSpPr>
              <p:cNvPr id="98327" name="Rectangle 23"/>
              <p:cNvSpPr>
                <a:spLocks noChangeArrowheads="1"/>
              </p:cNvSpPr>
              <p:nvPr/>
            </p:nvSpPr>
            <p:spPr bwMode="auto">
              <a:xfrm>
                <a:off x="3642" y="2940"/>
                <a:ext cx="776" cy="163"/>
              </a:xfrm>
              <a:prstGeom prst="rect">
                <a:avLst/>
              </a:prstGeom>
              <a:noFill/>
              <a:ln w="9525">
                <a:noFill/>
                <a:miter lim="800000"/>
                <a:headEnd/>
                <a:tailEnd/>
              </a:ln>
            </p:spPr>
            <p:txBody>
              <a:bodyPr wrap="none" lIns="0" tIns="0" rIns="0" bIns="0">
                <a:spAutoFit/>
              </a:bodyPr>
              <a:lstStyle/>
              <a:p>
                <a:r>
                  <a:rPr lang="pt-BR" sz="1700">
                    <a:solidFill>
                      <a:srgbClr val="1F1A17"/>
                    </a:solidFill>
                    <a:latin typeface="AvantGarde Bk BT" pitchFamily="34" charset="0"/>
                    <a:cs typeface="Arial" charset="0"/>
                  </a:rPr>
                  <a:t>Classificador</a:t>
                </a:r>
                <a:endParaRPr lang="pt-BR" sz="2800">
                  <a:latin typeface="Tahoma" pitchFamily="34" charset="0"/>
                  <a:cs typeface="Arial" charset="0"/>
                </a:endParaRPr>
              </a:p>
            </p:txBody>
          </p:sp>
          <p:sp>
            <p:nvSpPr>
              <p:cNvPr id="98328" name="Line 24"/>
              <p:cNvSpPr>
                <a:spLocks noChangeShapeType="1"/>
              </p:cNvSpPr>
              <p:nvPr/>
            </p:nvSpPr>
            <p:spPr bwMode="auto">
              <a:xfrm>
                <a:off x="3326" y="2522"/>
                <a:ext cx="260" cy="1"/>
              </a:xfrm>
              <a:prstGeom prst="line">
                <a:avLst/>
              </a:prstGeom>
              <a:noFill/>
              <a:ln w="0">
                <a:solidFill>
                  <a:srgbClr val="24211D"/>
                </a:solidFill>
                <a:round/>
                <a:headEnd/>
                <a:tailEnd/>
              </a:ln>
            </p:spPr>
            <p:txBody>
              <a:bodyPr/>
              <a:lstStyle/>
              <a:p>
                <a:endParaRPr lang="pt-BR"/>
              </a:p>
            </p:txBody>
          </p:sp>
          <p:sp>
            <p:nvSpPr>
              <p:cNvPr id="98329" name="Freeform 25"/>
              <p:cNvSpPr>
                <a:spLocks/>
              </p:cNvSpPr>
              <p:nvPr/>
            </p:nvSpPr>
            <p:spPr bwMode="auto">
              <a:xfrm>
                <a:off x="3519" y="2492"/>
                <a:ext cx="67" cy="59"/>
              </a:xfrm>
              <a:custGeom>
                <a:avLst/>
                <a:gdLst/>
                <a:ahLst/>
                <a:cxnLst>
                  <a:cxn ang="0">
                    <a:pos x="67" y="30"/>
                  </a:cxn>
                  <a:cxn ang="0">
                    <a:pos x="0" y="0"/>
                  </a:cxn>
                  <a:cxn ang="0">
                    <a:pos x="0" y="0"/>
                  </a:cxn>
                  <a:cxn ang="0">
                    <a:pos x="2" y="3"/>
                  </a:cxn>
                  <a:cxn ang="0">
                    <a:pos x="2" y="5"/>
                  </a:cxn>
                  <a:cxn ang="0">
                    <a:pos x="2" y="7"/>
                  </a:cxn>
                  <a:cxn ang="0">
                    <a:pos x="4" y="7"/>
                  </a:cxn>
                  <a:cxn ang="0">
                    <a:pos x="4" y="9"/>
                  </a:cxn>
                  <a:cxn ang="0">
                    <a:pos x="4" y="12"/>
                  </a:cxn>
                  <a:cxn ang="0">
                    <a:pos x="4" y="14"/>
                  </a:cxn>
                  <a:cxn ang="0">
                    <a:pos x="7" y="16"/>
                  </a:cxn>
                  <a:cxn ang="0">
                    <a:pos x="7" y="16"/>
                  </a:cxn>
                  <a:cxn ang="0">
                    <a:pos x="7" y="18"/>
                  </a:cxn>
                  <a:cxn ang="0">
                    <a:pos x="7" y="21"/>
                  </a:cxn>
                  <a:cxn ang="0">
                    <a:pos x="7" y="23"/>
                  </a:cxn>
                  <a:cxn ang="0">
                    <a:pos x="7" y="25"/>
                  </a:cxn>
                  <a:cxn ang="0">
                    <a:pos x="7" y="25"/>
                  </a:cxn>
                  <a:cxn ang="0">
                    <a:pos x="7" y="27"/>
                  </a:cxn>
                  <a:cxn ang="0">
                    <a:pos x="7" y="30"/>
                  </a:cxn>
                  <a:cxn ang="0">
                    <a:pos x="7" y="32"/>
                  </a:cxn>
                  <a:cxn ang="0">
                    <a:pos x="7" y="32"/>
                  </a:cxn>
                  <a:cxn ang="0">
                    <a:pos x="7" y="34"/>
                  </a:cxn>
                  <a:cxn ang="0">
                    <a:pos x="7" y="36"/>
                  </a:cxn>
                  <a:cxn ang="0">
                    <a:pos x="7" y="38"/>
                  </a:cxn>
                  <a:cxn ang="0">
                    <a:pos x="7" y="41"/>
                  </a:cxn>
                  <a:cxn ang="0">
                    <a:pos x="7" y="41"/>
                  </a:cxn>
                  <a:cxn ang="0">
                    <a:pos x="7" y="43"/>
                  </a:cxn>
                  <a:cxn ang="0">
                    <a:pos x="4" y="45"/>
                  </a:cxn>
                  <a:cxn ang="0">
                    <a:pos x="4" y="47"/>
                  </a:cxn>
                  <a:cxn ang="0">
                    <a:pos x="4" y="50"/>
                  </a:cxn>
                  <a:cxn ang="0">
                    <a:pos x="4" y="50"/>
                  </a:cxn>
                  <a:cxn ang="0">
                    <a:pos x="2" y="52"/>
                  </a:cxn>
                  <a:cxn ang="0">
                    <a:pos x="2" y="54"/>
                  </a:cxn>
                  <a:cxn ang="0">
                    <a:pos x="2" y="56"/>
                  </a:cxn>
                  <a:cxn ang="0">
                    <a:pos x="0" y="59"/>
                  </a:cxn>
                  <a:cxn ang="0">
                    <a:pos x="67" y="30"/>
                  </a:cxn>
                  <a:cxn ang="0">
                    <a:pos x="67" y="30"/>
                  </a:cxn>
                </a:cxnLst>
                <a:rect l="0" t="0" r="r" b="b"/>
                <a:pathLst>
                  <a:path w="67" h="59">
                    <a:moveTo>
                      <a:pt x="67" y="30"/>
                    </a:moveTo>
                    <a:lnTo>
                      <a:pt x="0" y="0"/>
                    </a:lnTo>
                    <a:lnTo>
                      <a:pt x="0" y="0"/>
                    </a:lnTo>
                    <a:lnTo>
                      <a:pt x="2" y="3"/>
                    </a:lnTo>
                    <a:lnTo>
                      <a:pt x="2" y="5"/>
                    </a:lnTo>
                    <a:lnTo>
                      <a:pt x="2" y="7"/>
                    </a:lnTo>
                    <a:lnTo>
                      <a:pt x="4" y="7"/>
                    </a:lnTo>
                    <a:lnTo>
                      <a:pt x="4" y="9"/>
                    </a:lnTo>
                    <a:lnTo>
                      <a:pt x="4" y="12"/>
                    </a:lnTo>
                    <a:lnTo>
                      <a:pt x="4" y="14"/>
                    </a:lnTo>
                    <a:lnTo>
                      <a:pt x="7" y="16"/>
                    </a:lnTo>
                    <a:lnTo>
                      <a:pt x="7" y="16"/>
                    </a:lnTo>
                    <a:lnTo>
                      <a:pt x="7" y="18"/>
                    </a:lnTo>
                    <a:lnTo>
                      <a:pt x="7" y="21"/>
                    </a:lnTo>
                    <a:lnTo>
                      <a:pt x="7" y="23"/>
                    </a:lnTo>
                    <a:lnTo>
                      <a:pt x="7" y="25"/>
                    </a:lnTo>
                    <a:lnTo>
                      <a:pt x="7" y="25"/>
                    </a:lnTo>
                    <a:lnTo>
                      <a:pt x="7" y="27"/>
                    </a:lnTo>
                    <a:lnTo>
                      <a:pt x="7" y="30"/>
                    </a:lnTo>
                    <a:lnTo>
                      <a:pt x="7" y="32"/>
                    </a:lnTo>
                    <a:lnTo>
                      <a:pt x="7" y="32"/>
                    </a:lnTo>
                    <a:lnTo>
                      <a:pt x="7" y="34"/>
                    </a:lnTo>
                    <a:lnTo>
                      <a:pt x="7" y="36"/>
                    </a:lnTo>
                    <a:lnTo>
                      <a:pt x="7" y="38"/>
                    </a:lnTo>
                    <a:lnTo>
                      <a:pt x="7" y="41"/>
                    </a:lnTo>
                    <a:lnTo>
                      <a:pt x="7" y="41"/>
                    </a:lnTo>
                    <a:lnTo>
                      <a:pt x="7" y="43"/>
                    </a:lnTo>
                    <a:lnTo>
                      <a:pt x="4" y="45"/>
                    </a:lnTo>
                    <a:lnTo>
                      <a:pt x="4" y="47"/>
                    </a:lnTo>
                    <a:lnTo>
                      <a:pt x="4" y="50"/>
                    </a:lnTo>
                    <a:lnTo>
                      <a:pt x="4" y="50"/>
                    </a:lnTo>
                    <a:lnTo>
                      <a:pt x="2" y="52"/>
                    </a:lnTo>
                    <a:lnTo>
                      <a:pt x="2" y="54"/>
                    </a:lnTo>
                    <a:lnTo>
                      <a:pt x="2" y="56"/>
                    </a:lnTo>
                    <a:lnTo>
                      <a:pt x="0" y="59"/>
                    </a:lnTo>
                    <a:lnTo>
                      <a:pt x="67" y="30"/>
                    </a:lnTo>
                    <a:lnTo>
                      <a:pt x="67" y="30"/>
                    </a:lnTo>
                    <a:close/>
                  </a:path>
                </a:pathLst>
              </a:custGeom>
              <a:solidFill>
                <a:srgbClr val="1F1A17"/>
              </a:solidFill>
              <a:ln w="9525">
                <a:noFill/>
                <a:round/>
                <a:headEnd/>
                <a:tailEnd/>
              </a:ln>
            </p:spPr>
            <p:txBody>
              <a:bodyPr/>
              <a:lstStyle/>
              <a:p>
                <a:endParaRPr lang="pt-BR"/>
              </a:p>
            </p:txBody>
          </p:sp>
          <p:sp>
            <p:nvSpPr>
              <p:cNvPr id="98330" name="Line 26"/>
              <p:cNvSpPr>
                <a:spLocks noChangeShapeType="1"/>
              </p:cNvSpPr>
              <p:nvPr/>
            </p:nvSpPr>
            <p:spPr bwMode="auto">
              <a:xfrm>
                <a:off x="3326" y="2660"/>
                <a:ext cx="260" cy="1"/>
              </a:xfrm>
              <a:prstGeom prst="line">
                <a:avLst/>
              </a:prstGeom>
              <a:noFill/>
              <a:ln w="0">
                <a:solidFill>
                  <a:srgbClr val="24211D"/>
                </a:solidFill>
                <a:round/>
                <a:headEnd/>
                <a:tailEnd/>
              </a:ln>
            </p:spPr>
            <p:txBody>
              <a:bodyPr/>
              <a:lstStyle/>
              <a:p>
                <a:endParaRPr lang="pt-BR"/>
              </a:p>
            </p:txBody>
          </p:sp>
          <p:sp>
            <p:nvSpPr>
              <p:cNvPr id="98331" name="Freeform 27"/>
              <p:cNvSpPr>
                <a:spLocks/>
              </p:cNvSpPr>
              <p:nvPr/>
            </p:nvSpPr>
            <p:spPr bwMode="auto">
              <a:xfrm>
                <a:off x="3519" y="2633"/>
                <a:ext cx="67" cy="56"/>
              </a:xfrm>
              <a:custGeom>
                <a:avLst/>
                <a:gdLst/>
                <a:ahLst/>
                <a:cxnLst>
                  <a:cxn ang="0">
                    <a:pos x="67" y="27"/>
                  </a:cxn>
                  <a:cxn ang="0">
                    <a:pos x="0" y="0"/>
                  </a:cxn>
                  <a:cxn ang="0">
                    <a:pos x="0" y="0"/>
                  </a:cxn>
                  <a:cxn ang="0">
                    <a:pos x="2" y="3"/>
                  </a:cxn>
                  <a:cxn ang="0">
                    <a:pos x="2" y="3"/>
                  </a:cxn>
                  <a:cxn ang="0">
                    <a:pos x="2" y="5"/>
                  </a:cxn>
                  <a:cxn ang="0">
                    <a:pos x="4" y="7"/>
                  </a:cxn>
                  <a:cxn ang="0">
                    <a:pos x="4" y="9"/>
                  </a:cxn>
                  <a:cxn ang="0">
                    <a:pos x="4" y="9"/>
                  </a:cxn>
                  <a:cxn ang="0">
                    <a:pos x="4" y="12"/>
                  </a:cxn>
                  <a:cxn ang="0">
                    <a:pos x="7"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4"/>
                  </a:cxn>
                  <a:cxn ang="0">
                    <a:pos x="7" y="36"/>
                  </a:cxn>
                  <a:cxn ang="0">
                    <a:pos x="7" y="38"/>
                  </a:cxn>
                  <a:cxn ang="0">
                    <a:pos x="7" y="41"/>
                  </a:cxn>
                  <a:cxn ang="0">
                    <a:pos x="7" y="43"/>
                  </a:cxn>
                  <a:cxn ang="0">
                    <a:pos x="4" y="43"/>
                  </a:cxn>
                  <a:cxn ang="0">
                    <a:pos x="4" y="45"/>
                  </a:cxn>
                  <a:cxn ang="0">
                    <a:pos x="4" y="47"/>
                  </a:cxn>
                  <a:cxn ang="0">
                    <a:pos x="4" y="50"/>
                  </a:cxn>
                  <a:cxn ang="0">
                    <a:pos x="2" y="52"/>
                  </a:cxn>
                  <a:cxn ang="0">
                    <a:pos x="2" y="52"/>
                  </a:cxn>
                  <a:cxn ang="0">
                    <a:pos x="2" y="54"/>
                  </a:cxn>
                  <a:cxn ang="0">
                    <a:pos x="0" y="56"/>
                  </a:cxn>
                  <a:cxn ang="0">
                    <a:pos x="67" y="27"/>
                  </a:cxn>
                  <a:cxn ang="0">
                    <a:pos x="67" y="27"/>
                  </a:cxn>
                </a:cxnLst>
                <a:rect l="0" t="0" r="r" b="b"/>
                <a:pathLst>
                  <a:path w="67" h="56">
                    <a:moveTo>
                      <a:pt x="67" y="27"/>
                    </a:moveTo>
                    <a:lnTo>
                      <a:pt x="0" y="0"/>
                    </a:lnTo>
                    <a:lnTo>
                      <a:pt x="0" y="0"/>
                    </a:lnTo>
                    <a:lnTo>
                      <a:pt x="2" y="3"/>
                    </a:lnTo>
                    <a:lnTo>
                      <a:pt x="2" y="3"/>
                    </a:lnTo>
                    <a:lnTo>
                      <a:pt x="2" y="5"/>
                    </a:lnTo>
                    <a:lnTo>
                      <a:pt x="4" y="7"/>
                    </a:lnTo>
                    <a:lnTo>
                      <a:pt x="4" y="9"/>
                    </a:lnTo>
                    <a:lnTo>
                      <a:pt x="4" y="9"/>
                    </a:lnTo>
                    <a:lnTo>
                      <a:pt x="4" y="12"/>
                    </a:lnTo>
                    <a:lnTo>
                      <a:pt x="7" y="14"/>
                    </a:lnTo>
                    <a:lnTo>
                      <a:pt x="7" y="16"/>
                    </a:lnTo>
                    <a:lnTo>
                      <a:pt x="7" y="18"/>
                    </a:lnTo>
                    <a:lnTo>
                      <a:pt x="7" y="18"/>
                    </a:lnTo>
                    <a:lnTo>
                      <a:pt x="7" y="21"/>
                    </a:lnTo>
                    <a:lnTo>
                      <a:pt x="7" y="23"/>
                    </a:lnTo>
                    <a:lnTo>
                      <a:pt x="7" y="25"/>
                    </a:lnTo>
                    <a:lnTo>
                      <a:pt x="7" y="27"/>
                    </a:lnTo>
                    <a:lnTo>
                      <a:pt x="7" y="27"/>
                    </a:lnTo>
                    <a:lnTo>
                      <a:pt x="7" y="30"/>
                    </a:lnTo>
                    <a:lnTo>
                      <a:pt x="7" y="32"/>
                    </a:lnTo>
                    <a:lnTo>
                      <a:pt x="7" y="34"/>
                    </a:lnTo>
                    <a:lnTo>
                      <a:pt x="7" y="34"/>
                    </a:lnTo>
                    <a:lnTo>
                      <a:pt x="7" y="36"/>
                    </a:lnTo>
                    <a:lnTo>
                      <a:pt x="7" y="38"/>
                    </a:lnTo>
                    <a:lnTo>
                      <a:pt x="7" y="41"/>
                    </a:lnTo>
                    <a:lnTo>
                      <a:pt x="7" y="43"/>
                    </a:lnTo>
                    <a:lnTo>
                      <a:pt x="4" y="43"/>
                    </a:lnTo>
                    <a:lnTo>
                      <a:pt x="4" y="45"/>
                    </a:lnTo>
                    <a:lnTo>
                      <a:pt x="4" y="47"/>
                    </a:lnTo>
                    <a:lnTo>
                      <a:pt x="4" y="50"/>
                    </a:lnTo>
                    <a:lnTo>
                      <a:pt x="2" y="52"/>
                    </a:lnTo>
                    <a:lnTo>
                      <a:pt x="2" y="52"/>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2" name="Line 28"/>
              <p:cNvSpPr>
                <a:spLocks noChangeShapeType="1"/>
              </p:cNvSpPr>
              <p:nvPr/>
            </p:nvSpPr>
            <p:spPr bwMode="auto">
              <a:xfrm>
                <a:off x="3326" y="2795"/>
                <a:ext cx="260" cy="1"/>
              </a:xfrm>
              <a:prstGeom prst="line">
                <a:avLst/>
              </a:prstGeom>
              <a:noFill/>
              <a:ln w="0">
                <a:solidFill>
                  <a:srgbClr val="24211D"/>
                </a:solidFill>
                <a:round/>
                <a:headEnd/>
                <a:tailEnd/>
              </a:ln>
            </p:spPr>
            <p:txBody>
              <a:bodyPr/>
              <a:lstStyle/>
              <a:p>
                <a:endParaRPr lang="pt-BR"/>
              </a:p>
            </p:txBody>
          </p:sp>
          <p:sp>
            <p:nvSpPr>
              <p:cNvPr id="98333" name="Freeform 29"/>
              <p:cNvSpPr>
                <a:spLocks/>
              </p:cNvSpPr>
              <p:nvPr/>
            </p:nvSpPr>
            <p:spPr bwMode="auto">
              <a:xfrm>
                <a:off x="3519" y="2768"/>
                <a:ext cx="67" cy="56"/>
              </a:xfrm>
              <a:custGeom>
                <a:avLst/>
                <a:gdLst/>
                <a:ahLst/>
                <a:cxnLst>
                  <a:cxn ang="0">
                    <a:pos x="67" y="27"/>
                  </a:cxn>
                  <a:cxn ang="0">
                    <a:pos x="0" y="0"/>
                  </a:cxn>
                  <a:cxn ang="0">
                    <a:pos x="0" y="0"/>
                  </a:cxn>
                  <a:cxn ang="0">
                    <a:pos x="2" y="2"/>
                  </a:cxn>
                  <a:cxn ang="0">
                    <a:pos x="2" y="2"/>
                  </a:cxn>
                  <a:cxn ang="0">
                    <a:pos x="2" y="4"/>
                  </a:cxn>
                  <a:cxn ang="0">
                    <a:pos x="4" y="6"/>
                  </a:cxn>
                  <a:cxn ang="0">
                    <a:pos x="4" y="9"/>
                  </a:cxn>
                  <a:cxn ang="0">
                    <a:pos x="4" y="9"/>
                  </a:cxn>
                  <a:cxn ang="0">
                    <a:pos x="4" y="11"/>
                  </a:cxn>
                  <a:cxn ang="0">
                    <a:pos x="7" y="13"/>
                  </a:cxn>
                  <a:cxn ang="0">
                    <a:pos x="7" y="15"/>
                  </a:cxn>
                  <a:cxn ang="0">
                    <a:pos x="7" y="18"/>
                  </a:cxn>
                  <a:cxn ang="0">
                    <a:pos x="7" y="18"/>
                  </a:cxn>
                  <a:cxn ang="0">
                    <a:pos x="7" y="20"/>
                  </a:cxn>
                  <a:cxn ang="0">
                    <a:pos x="7" y="22"/>
                  </a:cxn>
                  <a:cxn ang="0">
                    <a:pos x="7" y="24"/>
                  </a:cxn>
                  <a:cxn ang="0">
                    <a:pos x="7" y="27"/>
                  </a:cxn>
                  <a:cxn ang="0">
                    <a:pos x="7" y="27"/>
                  </a:cxn>
                  <a:cxn ang="0">
                    <a:pos x="7" y="29"/>
                  </a:cxn>
                  <a:cxn ang="0">
                    <a:pos x="7" y="31"/>
                  </a:cxn>
                  <a:cxn ang="0">
                    <a:pos x="7" y="33"/>
                  </a:cxn>
                  <a:cxn ang="0">
                    <a:pos x="7" y="36"/>
                  </a:cxn>
                  <a:cxn ang="0">
                    <a:pos x="7" y="36"/>
                  </a:cxn>
                  <a:cxn ang="0">
                    <a:pos x="7" y="38"/>
                  </a:cxn>
                  <a:cxn ang="0">
                    <a:pos x="7" y="40"/>
                  </a:cxn>
                  <a:cxn ang="0">
                    <a:pos x="7" y="42"/>
                  </a:cxn>
                  <a:cxn ang="0">
                    <a:pos x="4" y="42"/>
                  </a:cxn>
                  <a:cxn ang="0">
                    <a:pos x="4" y="45"/>
                  </a:cxn>
                  <a:cxn ang="0">
                    <a:pos x="4" y="47"/>
                  </a:cxn>
                  <a:cxn ang="0">
                    <a:pos x="4" y="49"/>
                  </a:cxn>
                  <a:cxn ang="0">
                    <a:pos x="2" y="51"/>
                  </a:cxn>
                  <a:cxn ang="0">
                    <a:pos x="2" y="51"/>
                  </a:cxn>
                  <a:cxn ang="0">
                    <a:pos x="2" y="53"/>
                  </a:cxn>
                  <a:cxn ang="0">
                    <a:pos x="0" y="56"/>
                  </a:cxn>
                  <a:cxn ang="0">
                    <a:pos x="67" y="27"/>
                  </a:cxn>
                  <a:cxn ang="0">
                    <a:pos x="67" y="27"/>
                  </a:cxn>
                </a:cxnLst>
                <a:rect l="0" t="0" r="r" b="b"/>
                <a:pathLst>
                  <a:path w="67" h="56">
                    <a:moveTo>
                      <a:pt x="67" y="27"/>
                    </a:moveTo>
                    <a:lnTo>
                      <a:pt x="0" y="0"/>
                    </a:lnTo>
                    <a:lnTo>
                      <a:pt x="0" y="0"/>
                    </a:lnTo>
                    <a:lnTo>
                      <a:pt x="2" y="2"/>
                    </a:lnTo>
                    <a:lnTo>
                      <a:pt x="2" y="2"/>
                    </a:lnTo>
                    <a:lnTo>
                      <a:pt x="2" y="4"/>
                    </a:lnTo>
                    <a:lnTo>
                      <a:pt x="4" y="6"/>
                    </a:lnTo>
                    <a:lnTo>
                      <a:pt x="4" y="9"/>
                    </a:lnTo>
                    <a:lnTo>
                      <a:pt x="4" y="9"/>
                    </a:lnTo>
                    <a:lnTo>
                      <a:pt x="4" y="11"/>
                    </a:lnTo>
                    <a:lnTo>
                      <a:pt x="7" y="13"/>
                    </a:lnTo>
                    <a:lnTo>
                      <a:pt x="7" y="15"/>
                    </a:lnTo>
                    <a:lnTo>
                      <a:pt x="7" y="18"/>
                    </a:lnTo>
                    <a:lnTo>
                      <a:pt x="7" y="18"/>
                    </a:lnTo>
                    <a:lnTo>
                      <a:pt x="7" y="20"/>
                    </a:lnTo>
                    <a:lnTo>
                      <a:pt x="7" y="22"/>
                    </a:lnTo>
                    <a:lnTo>
                      <a:pt x="7" y="24"/>
                    </a:lnTo>
                    <a:lnTo>
                      <a:pt x="7" y="27"/>
                    </a:lnTo>
                    <a:lnTo>
                      <a:pt x="7" y="27"/>
                    </a:lnTo>
                    <a:lnTo>
                      <a:pt x="7" y="29"/>
                    </a:lnTo>
                    <a:lnTo>
                      <a:pt x="7" y="31"/>
                    </a:lnTo>
                    <a:lnTo>
                      <a:pt x="7" y="33"/>
                    </a:lnTo>
                    <a:lnTo>
                      <a:pt x="7" y="36"/>
                    </a:lnTo>
                    <a:lnTo>
                      <a:pt x="7" y="36"/>
                    </a:lnTo>
                    <a:lnTo>
                      <a:pt x="7" y="38"/>
                    </a:lnTo>
                    <a:lnTo>
                      <a:pt x="7" y="40"/>
                    </a:lnTo>
                    <a:lnTo>
                      <a:pt x="7" y="42"/>
                    </a:lnTo>
                    <a:lnTo>
                      <a:pt x="4" y="42"/>
                    </a:lnTo>
                    <a:lnTo>
                      <a:pt x="4" y="45"/>
                    </a:lnTo>
                    <a:lnTo>
                      <a:pt x="4" y="47"/>
                    </a:lnTo>
                    <a:lnTo>
                      <a:pt x="4" y="49"/>
                    </a:lnTo>
                    <a:lnTo>
                      <a:pt x="2" y="51"/>
                    </a:lnTo>
                    <a:lnTo>
                      <a:pt x="2" y="51"/>
                    </a:lnTo>
                    <a:lnTo>
                      <a:pt x="2" y="53"/>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4" name="Line 30"/>
              <p:cNvSpPr>
                <a:spLocks noChangeShapeType="1"/>
              </p:cNvSpPr>
              <p:nvPr/>
            </p:nvSpPr>
            <p:spPr bwMode="auto">
              <a:xfrm>
                <a:off x="3326" y="2909"/>
                <a:ext cx="260" cy="1"/>
              </a:xfrm>
              <a:prstGeom prst="line">
                <a:avLst/>
              </a:prstGeom>
              <a:noFill/>
              <a:ln w="0">
                <a:solidFill>
                  <a:srgbClr val="24211D"/>
                </a:solidFill>
                <a:round/>
                <a:headEnd/>
                <a:tailEnd/>
              </a:ln>
            </p:spPr>
            <p:txBody>
              <a:bodyPr/>
              <a:lstStyle/>
              <a:p>
                <a:endParaRPr lang="pt-BR"/>
              </a:p>
            </p:txBody>
          </p:sp>
          <p:sp>
            <p:nvSpPr>
              <p:cNvPr id="98335" name="Freeform 31"/>
              <p:cNvSpPr>
                <a:spLocks/>
              </p:cNvSpPr>
              <p:nvPr/>
            </p:nvSpPr>
            <p:spPr bwMode="auto">
              <a:xfrm>
                <a:off x="3519" y="2880"/>
                <a:ext cx="67" cy="56"/>
              </a:xfrm>
              <a:custGeom>
                <a:avLst/>
                <a:gdLst/>
                <a:ahLst/>
                <a:cxnLst>
                  <a:cxn ang="0">
                    <a:pos x="67" y="29"/>
                  </a:cxn>
                  <a:cxn ang="0">
                    <a:pos x="0" y="0"/>
                  </a:cxn>
                  <a:cxn ang="0">
                    <a:pos x="0" y="0"/>
                  </a:cxn>
                  <a:cxn ang="0">
                    <a:pos x="2" y="2"/>
                  </a:cxn>
                  <a:cxn ang="0">
                    <a:pos x="2" y="4"/>
                  </a:cxn>
                  <a:cxn ang="0">
                    <a:pos x="2" y="6"/>
                  </a:cxn>
                  <a:cxn ang="0">
                    <a:pos x="4" y="6"/>
                  </a:cxn>
                  <a:cxn ang="0">
                    <a:pos x="4" y="9"/>
                  </a:cxn>
                  <a:cxn ang="0">
                    <a:pos x="4" y="11"/>
                  </a:cxn>
                  <a:cxn ang="0">
                    <a:pos x="4" y="13"/>
                  </a:cxn>
                  <a:cxn ang="0">
                    <a:pos x="7" y="13"/>
                  </a:cxn>
                  <a:cxn ang="0">
                    <a:pos x="7" y="15"/>
                  </a:cxn>
                  <a:cxn ang="0">
                    <a:pos x="7" y="18"/>
                  </a:cxn>
                  <a:cxn ang="0">
                    <a:pos x="7" y="20"/>
                  </a:cxn>
                  <a:cxn ang="0">
                    <a:pos x="7" y="22"/>
                  </a:cxn>
                  <a:cxn ang="0">
                    <a:pos x="7" y="22"/>
                  </a:cxn>
                  <a:cxn ang="0">
                    <a:pos x="7" y="24"/>
                  </a:cxn>
                  <a:cxn ang="0">
                    <a:pos x="7" y="27"/>
                  </a:cxn>
                  <a:cxn ang="0">
                    <a:pos x="7" y="29"/>
                  </a:cxn>
                  <a:cxn ang="0">
                    <a:pos x="7" y="31"/>
                  </a:cxn>
                  <a:cxn ang="0">
                    <a:pos x="7" y="31"/>
                  </a:cxn>
                  <a:cxn ang="0">
                    <a:pos x="7" y="33"/>
                  </a:cxn>
                  <a:cxn ang="0">
                    <a:pos x="7" y="35"/>
                  </a:cxn>
                  <a:cxn ang="0">
                    <a:pos x="7" y="38"/>
                  </a:cxn>
                  <a:cxn ang="0">
                    <a:pos x="7" y="38"/>
                  </a:cxn>
                  <a:cxn ang="0">
                    <a:pos x="7" y="40"/>
                  </a:cxn>
                  <a:cxn ang="0">
                    <a:pos x="7" y="42"/>
                  </a:cxn>
                  <a:cxn ang="0">
                    <a:pos x="4" y="44"/>
                  </a:cxn>
                  <a:cxn ang="0">
                    <a:pos x="4" y="47"/>
                  </a:cxn>
                  <a:cxn ang="0">
                    <a:pos x="4" y="47"/>
                  </a:cxn>
                  <a:cxn ang="0">
                    <a:pos x="4" y="49"/>
                  </a:cxn>
                  <a:cxn ang="0">
                    <a:pos x="2" y="51"/>
                  </a:cxn>
                  <a:cxn ang="0">
                    <a:pos x="2" y="53"/>
                  </a:cxn>
                  <a:cxn ang="0">
                    <a:pos x="2" y="56"/>
                  </a:cxn>
                  <a:cxn ang="0">
                    <a:pos x="0" y="56"/>
                  </a:cxn>
                  <a:cxn ang="0">
                    <a:pos x="67" y="29"/>
                  </a:cxn>
                  <a:cxn ang="0">
                    <a:pos x="67" y="29"/>
                  </a:cxn>
                </a:cxnLst>
                <a:rect l="0" t="0" r="r" b="b"/>
                <a:pathLst>
                  <a:path w="67" h="56">
                    <a:moveTo>
                      <a:pt x="67" y="29"/>
                    </a:moveTo>
                    <a:lnTo>
                      <a:pt x="0" y="0"/>
                    </a:lnTo>
                    <a:lnTo>
                      <a:pt x="0" y="0"/>
                    </a:lnTo>
                    <a:lnTo>
                      <a:pt x="2" y="2"/>
                    </a:lnTo>
                    <a:lnTo>
                      <a:pt x="2" y="4"/>
                    </a:lnTo>
                    <a:lnTo>
                      <a:pt x="2" y="6"/>
                    </a:lnTo>
                    <a:lnTo>
                      <a:pt x="4" y="6"/>
                    </a:lnTo>
                    <a:lnTo>
                      <a:pt x="4" y="9"/>
                    </a:lnTo>
                    <a:lnTo>
                      <a:pt x="4" y="11"/>
                    </a:lnTo>
                    <a:lnTo>
                      <a:pt x="4" y="13"/>
                    </a:lnTo>
                    <a:lnTo>
                      <a:pt x="7" y="13"/>
                    </a:lnTo>
                    <a:lnTo>
                      <a:pt x="7" y="15"/>
                    </a:lnTo>
                    <a:lnTo>
                      <a:pt x="7" y="18"/>
                    </a:lnTo>
                    <a:lnTo>
                      <a:pt x="7" y="20"/>
                    </a:lnTo>
                    <a:lnTo>
                      <a:pt x="7" y="22"/>
                    </a:lnTo>
                    <a:lnTo>
                      <a:pt x="7" y="22"/>
                    </a:lnTo>
                    <a:lnTo>
                      <a:pt x="7" y="24"/>
                    </a:lnTo>
                    <a:lnTo>
                      <a:pt x="7" y="27"/>
                    </a:lnTo>
                    <a:lnTo>
                      <a:pt x="7" y="29"/>
                    </a:lnTo>
                    <a:lnTo>
                      <a:pt x="7" y="31"/>
                    </a:lnTo>
                    <a:lnTo>
                      <a:pt x="7" y="31"/>
                    </a:lnTo>
                    <a:lnTo>
                      <a:pt x="7" y="33"/>
                    </a:lnTo>
                    <a:lnTo>
                      <a:pt x="7" y="35"/>
                    </a:lnTo>
                    <a:lnTo>
                      <a:pt x="7" y="38"/>
                    </a:lnTo>
                    <a:lnTo>
                      <a:pt x="7" y="38"/>
                    </a:lnTo>
                    <a:lnTo>
                      <a:pt x="7" y="40"/>
                    </a:lnTo>
                    <a:lnTo>
                      <a:pt x="7" y="42"/>
                    </a:lnTo>
                    <a:lnTo>
                      <a:pt x="4" y="44"/>
                    </a:lnTo>
                    <a:lnTo>
                      <a:pt x="4" y="47"/>
                    </a:lnTo>
                    <a:lnTo>
                      <a:pt x="4" y="47"/>
                    </a:lnTo>
                    <a:lnTo>
                      <a:pt x="4" y="49"/>
                    </a:lnTo>
                    <a:lnTo>
                      <a:pt x="2" y="51"/>
                    </a:lnTo>
                    <a:lnTo>
                      <a:pt x="2" y="53"/>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36" name="Line 32"/>
              <p:cNvSpPr>
                <a:spLocks noChangeShapeType="1"/>
              </p:cNvSpPr>
              <p:nvPr/>
            </p:nvSpPr>
            <p:spPr bwMode="auto">
              <a:xfrm>
                <a:off x="3326" y="3036"/>
                <a:ext cx="260" cy="1"/>
              </a:xfrm>
              <a:prstGeom prst="line">
                <a:avLst/>
              </a:prstGeom>
              <a:noFill/>
              <a:ln w="0">
                <a:solidFill>
                  <a:srgbClr val="24211D"/>
                </a:solidFill>
                <a:round/>
                <a:headEnd/>
                <a:tailEnd/>
              </a:ln>
            </p:spPr>
            <p:txBody>
              <a:bodyPr/>
              <a:lstStyle/>
              <a:p>
                <a:endParaRPr lang="pt-BR"/>
              </a:p>
            </p:txBody>
          </p:sp>
          <p:sp>
            <p:nvSpPr>
              <p:cNvPr id="98337" name="Freeform 33"/>
              <p:cNvSpPr>
                <a:spLocks/>
              </p:cNvSpPr>
              <p:nvPr/>
            </p:nvSpPr>
            <p:spPr bwMode="auto">
              <a:xfrm>
                <a:off x="3519" y="3009"/>
                <a:ext cx="67" cy="56"/>
              </a:xfrm>
              <a:custGeom>
                <a:avLst/>
                <a:gdLst/>
                <a:ahLst/>
                <a:cxnLst>
                  <a:cxn ang="0">
                    <a:pos x="67" y="27"/>
                  </a:cxn>
                  <a:cxn ang="0">
                    <a:pos x="0" y="0"/>
                  </a:cxn>
                  <a:cxn ang="0">
                    <a:pos x="0" y="0"/>
                  </a:cxn>
                  <a:cxn ang="0">
                    <a:pos x="2" y="3"/>
                  </a:cxn>
                  <a:cxn ang="0">
                    <a:pos x="2" y="3"/>
                  </a:cxn>
                  <a:cxn ang="0">
                    <a:pos x="2" y="5"/>
                  </a:cxn>
                  <a:cxn ang="0">
                    <a:pos x="4" y="7"/>
                  </a:cxn>
                  <a:cxn ang="0">
                    <a:pos x="4" y="9"/>
                  </a:cxn>
                  <a:cxn ang="0">
                    <a:pos x="4" y="9"/>
                  </a:cxn>
                  <a:cxn ang="0">
                    <a:pos x="4" y="12"/>
                  </a:cxn>
                  <a:cxn ang="0">
                    <a:pos x="7"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6"/>
                  </a:cxn>
                  <a:cxn ang="0">
                    <a:pos x="7" y="36"/>
                  </a:cxn>
                  <a:cxn ang="0">
                    <a:pos x="7" y="39"/>
                  </a:cxn>
                  <a:cxn ang="0">
                    <a:pos x="7" y="41"/>
                  </a:cxn>
                  <a:cxn ang="0">
                    <a:pos x="7" y="43"/>
                  </a:cxn>
                  <a:cxn ang="0">
                    <a:pos x="4" y="43"/>
                  </a:cxn>
                  <a:cxn ang="0">
                    <a:pos x="4" y="45"/>
                  </a:cxn>
                  <a:cxn ang="0">
                    <a:pos x="4" y="47"/>
                  </a:cxn>
                  <a:cxn ang="0">
                    <a:pos x="4" y="50"/>
                  </a:cxn>
                  <a:cxn ang="0">
                    <a:pos x="2" y="52"/>
                  </a:cxn>
                  <a:cxn ang="0">
                    <a:pos x="2" y="52"/>
                  </a:cxn>
                  <a:cxn ang="0">
                    <a:pos x="2" y="54"/>
                  </a:cxn>
                  <a:cxn ang="0">
                    <a:pos x="0" y="56"/>
                  </a:cxn>
                  <a:cxn ang="0">
                    <a:pos x="67" y="27"/>
                  </a:cxn>
                  <a:cxn ang="0">
                    <a:pos x="67" y="27"/>
                  </a:cxn>
                </a:cxnLst>
                <a:rect l="0" t="0" r="r" b="b"/>
                <a:pathLst>
                  <a:path w="67" h="56">
                    <a:moveTo>
                      <a:pt x="67" y="27"/>
                    </a:moveTo>
                    <a:lnTo>
                      <a:pt x="0" y="0"/>
                    </a:lnTo>
                    <a:lnTo>
                      <a:pt x="0" y="0"/>
                    </a:lnTo>
                    <a:lnTo>
                      <a:pt x="2" y="3"/>
                    </a:lnTo>
                    <a:lnTo>
                      <a:pt x="2" y="3"/>
                    </a:lnTo>
                    <a:lnTo>
                      <a:pt x="2" y="5"/>
                    </a:lnTo>
                    <a:lnTo>
                      <a:pt x="4" y="7"/>
                    </a:lnTo>
                    <a:lnTo>
                      <a:pt x="4" y="9"/>
                    </a:lnTo>
                    <a:lnTo>
                      <a:pt x="4" y="9"/>
                    </a:lnTo>
                    <a:lnTo>
                      <a:pt x="4" y="12"/>
                    </a:lnTo>
                    <a:lnTo>
                      <a:pt x="7" y="14"/>
                    </a:lnTo>
                    <a:lnTo>
                      <a:pt x="7" y="16"/>
                    </a:lnTo>
                    <a:lnTo>
                      <a:pt x="7" y="18"/>
                    </a:lnTo>
                    <a:lnTo>
                      <a:pt x="7" y="18"/>
                    </a:lnTo>
                    <a:lnTo>
                      <a:pt x="7" y="21"/>
                    </a:lnTo>
                    <a:lnTo>
                      <a:pt x="7" y="23"/>
                    </a:lnTo>
                    <a:lnTo>
                      <a:pt x="7" y="25"/>
                    </a:lnTo>
                    <a:lnTo>
                      <a:pt x="7" y="27"/>
                    </a:lnTo>
                    <a:lnTo>
                      <a:pt x="7" y="27"/>
                    </a:lnTo>
                    <a:lnTo>
                      <a:pt x="7" y="30"/>
                    </a:lnTo>
                    <a:lnTo>
                      <a:pt x="7" y="32"/>
                    </a:lnTo>
                    <a:lnTo>
                      <a:pt x="7" y="34"/>
                    </a:lnTo>
                    <a:lnTo>
                      <a:pt x="7" y="36"/>
                    </a:lnTo>
                    <a:lnTo>
                      <a:pt x="7" y="36"/>
                    </a:lnTo>
                    <a:lnTo>
                      <a:pt x="7" y="39"/>
                    </a:lnTo>
                    <a:lnTo>
                      <a:pt x="7" y="41"/>
                    </a:lnTo>
                    <a:lnTo>
                      <a:pt x="7" y="43"/>
                    </a:lnTo>
                    <a:lnTo>
                      <a:pt x="4" y="43"/>
                    </a:lnTo>
                    <a:lnTo>
                      <a:pt x="4" y="45"/>
                    </a:lnTo>
                    <a:lnTo>
                      <a:pt x="4" y="47"/>
                    </a:lnTo>
                    <a:lnTo>
                      <a:pt x="4" y="50"/>
                    </a:lnTo>
                    <a:lnTo>
                      <a:pt x="2" y="52"/>
                    </a:lnTo>
                    <a:lnTo>
                      <a:pt x="2" y="52"/>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38" name="Line 34"/>
              <p:cNvSpPr>
                <a:spLocks noChangeShapeType="1"/>
              </p:cNvSpPr>
              <p:nvPr/>
            </p:nvSpPr>
            <p:spPr bwMode="auto">
              <a:xfrm>
                <a:off x="3326" y="3150"/>
                <a:ext cx="260" cy="1"/>
              </a:xfrm>
              <a:prstGeom prst="line">
                <a:avLst/>
              </a:prstGeom>
              <a:noFill/>
              <a:ln w="0">
                <a:solidFill>
                  <a:srgbClr val="24211D"/>
                </a:solidFill>
                <a:round/>
                <a:headEnd/>
                <a:tailEnd/>
              </a:ln>
            </p:spPr>
            <p:txBody>
              <a:bodyPr/>
              <a:lstStyle/>
              <a:p>
                <a:endParaRPr lang="pt-BR"/>
              </a:p>
            </p:txBody>
          </p:sp>
          <p:sp>
            <p:nvSpPr>
              <p:cNvPr id="98339" name="Freeform 35"/>
              <p:cNvSpPr>
                <a:spLocks/>
              </p:cNvSpPr>
              <p:nvPr/>
            </p:nvSpPr>
            <p:spPr bwMode="auto">
              <a:xfrm>
                <a:off x="3519" y="3121"/>
                <a:ext cx="67" cy="56"/>
              </a:xfrm>
              <a:custGeom>
                <a:avLst/>
                <a:gdLst/>
                <a:ahLst/>
                <a:cxnLst>
                  <a:cxn ang="0">
                    <a:pos x="67" y="29"/>
                  </a:cxn>
                  <a:cxn ang="0">
                    <a:pos x="0" y="0"/>
                  </a:cxn>
                  <a:cxn ang="0">
                    <a:pos x="0" y="0"/>
                  </a:cxn>
                  <a:cxn ang="0">
                    <a:pos x="2" y="3"/>
                  </a:cxn>
                  <a:cxn ang="0">
                    <a:pos x="2" y="5"/>
                  </a:cxn>
                  <a:cxn ang="0">
                    <a:pos x="2" y="7"/>
                  </a:cxn>
                  <a:cxn ang="0">
                    <a:pos x="4" y="7"/>
                  </a:cxn>
                  <a:cxn ang="0">
                    <a:pos x="4" y="9"/>
                  </a:cxn>
                  <a:cxn ang="0">
                    <a:pos x="4" y="12"/>
                  </a:cxn>
                  <a:cxn ang="0">
                    <a:pos x="4" y="14"/>
                  </a:cxn>
                  <a:cxn ang="0">
                    <a:pos x="7" y="14"/>
                  </a:cxn>
                  <a:cxn ang="0">
                    <a:pos x="7" y="16"/>
                  </a:cxn>
                  <a:cxn ang="0">
                    <a:pos x="7" y="18"/>
                  </a:cxn>
                  <a:cxn ang="0">
                    <a:pos x="7" y="21"/>
                  </a:cxn>
                  <a:cxn ang="0">
                    <a:pos x="7" y="23"/>
                  </a:cxn>
                  <a:cxn ang="0">
                    <a:pos x="7" y="23"/>
                  </a:cxn>
                  <a:cxn ang="0">
                    <a:pos x="7" y="25"/>
                  </a:cxn>
                  <a:cxn ang="0">
                    <a:pos x="7" y="27"/>
                  </a:cxn>
                  <a:cxn ang="0">
                    <a:pos x="7" y="29"/>
                  </a:cxn>
                  <a:cxn ang="0">
                    <a:pos x="7" y="32"/>
                  </a:cxn>
                  <a:cxn ang="0">
                    <a:pos x="7" y="32"/>
                  </a:cxn>
                  <a:cxn ang="0">
                    <a:pos x="7" y="34"/>
                  </a:cxn>
                  <a:cxn ang="0">
                    <a:pos x="7" y="36"/>
                  </a:cxn>
                  <a:cxn ang="0">
                    <a:pos x="7" y="38"/>
                  </a:cxn>
                  <a:cxn ang="0">
                    <a:pos x="7" y="41"/>
                  </a:cxn>
                  <a:cxn ang="0">
                    <a:pos x="7" y="41"/>
                  </a:cxn>
                  <a:cxn ang="0">
                    <a:pos x="7" y="43"/>
                  </a:cxn>
                  <a:cxn ang="0">
                    <a:pos x="4" y="45"/>
                  </a:cxn>
                  <a:cxn ang="0">
                    <a:pos x="4" y="47"/>
                  </a:cxn>
                  <a:cxn ang="0">
                    <a:pos x="4" y="47"/>
                  </a:cxn>
                  <a:cxn ang="0">
                    <a:pos x="4" y="50"/>
                  </a:cxn>
                  <a:cxn ang="0">
                    <a:pos x="2" y="52"/>
                  </a:cxn>
                  <a:cxn ang="0">
                    <a:pos x="2" y="54"/>
                  </a:cxn>
                  <a:cxn ang="0">
                    <a:pos x="2" y="56"/>
                  </a:cxn>
                  <a:cxn ang="0">
                    <a:pos x="0" y="56"/>
                  </a:cxn>
                  <a:cxn ang="0">
                    <a:pos x="67" y="29"/>
                  </a:cxn>
                  <a:cxn ang="0">
                    <a:pos x="67" y="29"/>
                  </a:cxn>
                </a:cxnLst>
                <a:rect l="0" t="0" r="r" b="b"/>
                <a:pathLst>
                  <a:path w="67" h="56">
                    <a:moveTo>
                      <a:pt x="67" y="29"/>
                    </a:moveTo>
                    <a:lnTo>
                      <a:pt x="0" y="0"/>
                    </a:lnTo>
                    <a:lnTo>
                      <a:pt x="0" y="0"/>
                    </a:lnTo>
                    <a:lnTo>
                      <a:pt x="2" y="3"/>
                    </a:lnTo>
                    <a:lnTo>
                      <a:pt x="2" y="5"/>
                    </a:lnTo>
                    <a:lnTo>
                      <a:pt x="2" y="7"/>
                    </a:lnTo>
                    <a:lnTo>
                      <a:pt x="4" y="7"/>
                    </a:lnTo>
                    <a:lnTo>
                      <a:pt x="4" y="9"/>
                    </a:lnTo>
                    <a:lnTo>
                      <a:pt x="4" y="12"/>
                    </a:lnTo>
                    <a:lnTo>
                      <a:pt x="4" y="14"/>
                    </a:lnTo>
                    <a:lnTo>
                      <a:pt x="7" y="14"/>
                    </a:lnTo>
                    <a:lnTo>
                      <a:pt x="7" y="16"/>
                    </a:lnTo>
                    <a:lnTo>
                      <a:pt x="7" y="18"/>
                    </a:lnTo>
                    <a:lnTo>
                      <a:pt x="7" y="21"/>
                    </a:lnTo>
                    <a:lnTo>
                      <a:pt x="7" y="23"/>
                    </a:lnTo>
                    <a:lnTo>
                      <a:pt x="7" y="23"/>
                    </a:lnTo>
                    <a:lnTo>
                      <a:pt x="7" y="25"/>
                    </a:lnTo>
                    <a:lnTo>
                      <a:pt x="7" y="27"/>
                    </a:lnTo>
                    <a:lnTo>
                      <a:pt x="7" y="29"/>
                    </a:lnTo>
                    <a:lnTo>
                      <a:pt x="7" y="32"/>
                    </a:lnTo>
                    <a:lnTo>
                      <a:pt x="7" y="32"/>
                    </a:lnTo>
                    <a:lnTo>
                      <a:pt x="7" y="34"/>
                    </a:lnTo>
                    <a:lnTo>
                      <a:pt x="7" y="36"/>
                    </a:lnTo>
                    <a:lnTo>
                      <a:pt x="7" y="38"/>
                    </a:lnTo>
                    <a:lnTo>
                      <a:pt x="7" y="41"/>
                    </a:lnTo>
                    <a:lnTo>
                      <a:pt x="7" y="41"/>
                    </a:lnTo>
                    <a:lnTo>
                      <a:pt x="7" y="43"/>
                    </a:lnTo>
                    <a:lnTo>
                      <a:pt x="4" y="45"/>
                    </a:lnTo>
                    <a:lnTo>
                      <a:pt x="4" y="47"/>
                    </a:lnTo>
                    <a:lnTo>
                      <a:pt x="4" y="47"/>
                    </a:lnTo>
                    <a:lnTo>
                      <a:pt x="4" y="50"/>
                    </a:lnTo>
                    <a:lnTo>
                      <a:pt x="2" y="52"/>
                    </a:lnTo>
                    <a:lnTo>
                      <a:pt x="2" y="54"/>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0" name="Line 36"/>
              <p:cNvSpPr>
                <a:spLocks noChangeShapeType="1"/>
              </p:cNvSpPr>
              <p:nvPr/>
            </p:nvSpPr>
            <p:spPr bwMode="auto">
              <a:xfrm>
                <a:off x="3326" y="3269"/>
                <a:ext cx="260" cy="1"/>
              </a:xfrm>
              <a:prstGeom prst="line">
                <a:avLst/>
              </a:prstGeom>
              <a:noFill/>
              <a:ln w="0">
                <a:solidFill>
                  <a:srgbClr val="24211D"/>
                </a:solidFill>
                <a:round/>
                <a:headEnd/>
                <a:tailEnd/>
              </a:ln>
            </p:spPr>
            <p:txBody>
              <a:bodyPr/>
              <a:lstStyle/>
              <a:p>
                <a:endParaRPr lang="pt-BR"/>
              </a:p>
            </p:txBody>
          </p:sp>
          <p:sp>
            <p:nvSpPr>
              <p:cNvPr id="98341" name="Freeform 37"/>
              <p:cNvSpPr>
                <a:spLocks/>
              </p:cNvSpPr>
              <p:nvPr/>
            </p:nvSpPr>
            <p:spPr bwMode="auto">
              <a:xfrm>
                <a:off x="3519" y="3240"/>
                <a:ext cx="67" cy="56"/>
              </a:xfrm>
              <a:custGeom>
                <a:avLst/>
                <a:gdLst/>
                <a:ahLst/>
                <a:cxnLst>
                  <a:cxn ang="0">
                    <a:pos x="67" y="29"/>
                  </a:cxn>
                  <a:cxn ang="0">
                    <a:pos x="0" y="0"/>
                  </a:cxn>
                  <a:cxn ang="0">
                    <a:pos x="0" y="0"/>
                  </a:cxn>
                  <a:cxn ang="0">
                    <a:pos x="2" y="2"/>
                  </a:cxn>
                  <a:cxn ang="0">
                    <a:pos x="2" y="4"/>
                  </a:cxn>
                  <a:cxn ang="0">
                    <a:pos x="2" y="4"/>
                  </a:cxn>
                  <a:cxn ang="0">
                    <a:pos x="4" y="7"/>
                  </a:cxn>
                  <a:cxn ang="0">
                    <a:pos x="4" y="9"/>
                  </a:cxn>
                  <a:cxn ang="0">
                    <a:pos x="4" y="11"/>
                  </a:cxn>
                  <a:cxn ang="0">
                    <a:pos x="4" y="13"/>
                  </a:cxn>
                  <a:cxn ang="0">
                    <a:pos x="7" y="13"/>
                  </a:cxn>
                  <a:cxn ang="0">
                    <a:pos x="7" y="16"/>
                  </a:cxn>
                  <a:cxn ang="0">
                    <a:pos x="7" y="18"/>
                  </a:cxn>
                  <a:cxn ang="0">
                    <a:pos x="7" y="20"/>
                  </a:cxn>
                  <a:cxn ang="0">
                    <a:pos x="7" y="20"/>
                  </a:cxn>
                  <a:cxn ang="0">
                    <a:pos x="7" y="22"/>
                  </a:cxn>
                  <a:cxn ang="0">
                    <a:pos x="7" y="25"/>
                  </a:cxn>
                  <a:cxn ang="0">
                    <a:pos x="7" y="27"/>
                  </a:cxn>
                  <a:cxn ang="0">
                    <a:pos x="7" y="29"/>
                  </a:cxn>
                  <a:cxn ang="0">
                    <a:pos x="7" y="29"/>
                  </a:cxn>
                  <a:cxn ang="0">
                    <a:pos x="7" y="31"/>
                  </a:cxn>
                  <a:cxn ang="0">
                    <a:pos x="7" y="34"/>
                  </a:cxn>
                  <a:cxn ang="0">
                    <a:pos x="7" y="36"/>
                  </a:cxn>
                  <a:cxn ang="0">
                    <a:pos x="7" y="38"/>
                  </a:cxn>
                  <a:cxn ang="0">
                    <a:pos x="7" y="38"/>
                  </a:cxn>
                  <a:cxn ang="0">
                    <a:pos x="7" y="40"/>
                  </a:cxn>
                  <a:cxn ang="0">
                    <a:pos x="7" y="43"/>
                  </a:cxn>
                  <a:cxn ang="0">
                    <a:pos x="4" y="45"/>
                  </a:cxn>
                  <a:cxn ang="0">
                    <a:pos x="4" y="45"/>
                  </a:cxn>
                  <a:cxn ang="0">
                    <a:pos x="4" y="47"/>
                  </a:cxn>
                  <a:cxn ang="0">
                    <a:pos x="4" y="49"/>
                  </a:cxn>
                  <a:cxn ang="0">
                    <a:pos x="2" y="51"/>
                  </a:cxn>
                  <a:cxn ang="0">
                    <a:pos x="2" y="54"/>
                  </a:cxn>
                  <a:cxn ang="0">
                    <a:pos x="2" y="54"/>
                  </a:cxn>
                  <a:cxn ang="0">
                    <a:pos x="0" y="56"/>
                  </a:cxn>
                  <a:cxn ang="0">
                    <a:pos x="67" y="29"/>
                  </a:cxn>
                  <a:cxn ang="0">
                    <a:pos x="67" y="29"/>
                  </a:cxn>
                </a:cxnLst>
                <a:rect l="0" t="0" r="r" b="b"/>
                <a:pathLst>
                  <a:path w="67" h="56">
                    <a:moveTo>
                      <a:pt x="67" y="29"/>
                    </a:moveTo>
                    <a:lnTo>
                      <a:pt x="0" y="0"/>
                    </a:lnTo>
                    <a:lnTo>
                      <a:pt x="0" y="0"/>
                    </a:lnTo>
                    <a:lnTo>
                      <a:pt x="2" y="2"/>
                    </a:lnTo>
                    <a:lnTo>
                      <a:pt x="2" y="4"/>
                    </a:lnTo>
                    <a:lnTo>
                      <a:pt x="2" y="4"/>
                    </a:lnTo>
                    <a:lnTo>
                      <a:pt x="4" y="7"/>
                    </a:lnTo>
                    <a:lnTo>
                      <a:pt x="4" y="9"/>
                    </a:lnTo>
                    <a:lnTo>
                      <a:pt x="4" y="11"/>
                    </a:lnTo>
                    <a:lnTo>
                      <a:pt x="4" y="13"/>
                    </a:lnTo>
                    <a:lnTo>
                      <a:pt x="7" y="13"/>
                    </a:lnTo>
                    <a:lnTo>
                      <a:pt x="7" y="16"/>
                    </a:lnTo>
                    <a:lnTo>
                      <a:pt x="7" y="18"/>
                    </a:lnTo>
                    <a:lnTo>
                      <a:pt x="7" y="20"/>
                    </a:lnTo>
                    <a:lnTo>
                      <a:pt x="7" y="20"/>
                    </a:lnTo>
                    <a:lnTo>
                      <a:pt x="7" y="22"/>
                    </a:lnTo>
                    <a:lnTo>
                      <a:pt x="7" y="25"/>
                    </a:lnTo>
                    <a:lnTo>
                      <a:pt x="7" y="27"/>
                    </a:lnTo>
                    <a:lnTo>
                      <a:pt x="7" y="29"/>
                    </a:lnTo>
                    <a:lnTo>
                      <a:pt x="7" y="29"/>
                    </a:lnTo>
                    <a:lnTo>
                      <a:pt x="7" y="31"/>
                    </a:lnTo>
                    <a:lnTo>
                      <a:pt x="7" y="34"/>
                    </a:lnTo>
                    <a:lnTo>
                      <a:pt x="7" y="36"/>
                    </a:lnTo>
                    <a:lnTo>
                      <a:pt x="7" y="38"/>
                    </a:lnTo>
                    <a:lnTo>
                      <a:pt x="7" y="38"/>
                    </a:lnTo>
                    <a:lnTo>
                      <a:pt x="7" y="40"/>
                    </a:lnTo>
                    <a:lnTo>
                      <a:pt x="7" y="43"/>
                    </a:lnTo>
                    <a:lnTo>
                      <a:pt x="4" y="45"/>
                    </a:lnTo>
                    <a:lnTo>
                      <a:pt x="4" y="45"/>
                    </a:lnTo>
                    <a:lnTo>
                      <a:pt x="4" y="47"/>
                    </a:lnTo>
                    <a:lnTo>
                      <a:pt x="4" y="49"/>
                    </a:lnTo>
                    <a:lnTo>
                      <a:pt x="2" y="51"/>
                    </a:lnTo>
                    <a:lnTo>
                      <a:pt x="2" y="54"/>
                    </a:lnTo>
                    <a:lnTo>
                      <a:pt x="2" y="54"/>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2" name="Line 38"/>
              <p:cNvSpPr>
                <a:spLocks noChangeShapeType="1"/>
              </p:cNvSpPr>
              <p:nvPr/>
            </p:nvSpPr>
            <p:spPr bwMode="auto">
              <a:xfrm>
                <a:off x="3326" y="3392"/>
                <a:ext cx="260" cy="1"/>
              </a:xfrm>
              <a:prstGeom prst="line">
                <a:avLst/>
              </a:prstGeom>
              <a:noFill/>
              <a:ln w="0">
                <a:solidFill>
                  <a:srgbClr val="24211D"/>
                </a:solidFill>
                <a:round/>
                <a:headEnd/>
                <a:tailEnd/>
              </a:ln>
            </p:spPr>
            <p:txBody>
              <a:bodyPr/>
              <a:lstStyle/>
              <a:p>
                <a:endParaRPr lang="pt-BR"/>
              </a:p>
            </p:txBody>
          </p:sp>
          <p:sp>
            <p:nvSpPr>
              <p:cNvPr id="98343" name="Freeform 39"/>
              <p:cNvSpPr>
                <a:spLocks/>
              </p:cNvSpPr>
              <p:nvPr/>
            </p:nvSpPr>
            <p:spPr bwMode="auto">
              <a:xfrm>
                <a:off x="3519" y="3363"/>
                <a:ext cx="67" cy="56"/>
              </a:xfrm>
              <a:custGeom>
                <a:avLst/>
                <a:gdLst/>
                <a:ahLst/>
                <a:cxnLst>
                  <a:cxn ang="0">
                    <a:pos x="67" y="29"/>
                  </a:cxn>
                  <a:cxn ang="0">
                    <a:pos x="0" y="0"/>
                  </a:cxn>
                  <a:cxn ang="0">
                    <a:pos x="0" y="0"/>
                  </a:cxn>
                  <a:cxn ang="0">
                    <a:pos x="2" y="2"/>
                  </a:cxn>
                  <a:cxn ang="0">
                    <a:pos x="2" y="5"/>
                  </a:cxn>
                  <a:cxn ang="0">
                    <a:pos x="2" y="7"/>
                  </a:cxn>
                  <a:cxn ang="0">
                    <a:pos x="4" y="7"/>
                  </a:cxn>
                  <a:cxn ang="0">
                    <a:pos x="4" y="9"/>
                  </a:cxn>
                  <a:cxn ang="0">
                    <a:pos x="4" y="11"/>
                  </a:cxn>
                  <a:cxn ang="0">
                    <a:pos x="4" y="14"/>
                  </a:cxn>
                  <a:cxn ang="0">
                    <a:pos x="7" y="16"/>
                  </a:cxn>
                  <a:cxn ang="0">
                    <a:pos x="7" y="16"/>
                  </a:cxn>
                  <a:cxn ang="0">
                    <a:pos x="7" y="18"/>
                  </a:cxn>
                  <a:cxn ang="0">
                    <a:pos x="7" y="20"/>
                  </a:cxn>
                  <a:cxn ang="0">
                    <a:pos x="7" y="22"/>
                  </a:cxn>
                  <a:cxn ang="0">
                    <a:pos x="7" y="22"/>
                  </a:cxn>
                  <a:cxn ang="0">
                    <a:pos x="7" y="25"/>
                  </a:cxn>
                  <a:cxn ang="0">
                    <a:pos x="7" y="27"/>
                  </a:cxn>
                  <a:cxn ang="0">
                    <a:pos x="7" y="29"/>
                  </a:cxn>
                  <a:cxn ang="0">
                    <a:pos x="7" y="31"/>
                  </a:cxn>
                  <a:cxn ang="0">
                    <a:pos x="7" y="31"/>
                  </a:cxn>
                  <a:cxn ang="0">
                    <a:pos x="7" y="34"/>
                  </a:cxn>
                  <a:cxn ang="0">
                    <a:pos x="7" y="36"/>
                  </a:cxn>
                  <a:cxn ang="0">
                    <a:pos x="7" y="38"/>
                  </a:cxn>
                  <a:cxn ang="0">
                    <a:pos x="7" y="40"/>
                  </a:cxn>
                  <a:cxn ang="0">
                    <a:pos x="7" y="40"/>
                  </a:cxn>
                  <a:cxn ang="0">
                    <a:pos x="7" y="43"/>
                  </a:cxn>
                  <a:cxn ang="0">
                    <a:pos x="4" y="45"/>
                  </a:cxn>
                  <a:cxn ang="0">
                    <a:pos x="4" y="47"/>
                  </a:cxn>
                  <a:cxn ang="0">
                    <a:pos x="4" y="47"/>
                  </a:cxn>
                  <a:cxn ang="0">
                    <a:pos x="4" y="49"/>
                  </a:cxn>
                  <a:cxn ang="0">
                    <a:pos x="2" y="52"/>
                  </a:cxn>
                  <a:cxn ang="0">
                    <a:pos x="2" y="54"/>
                  </a:cxn>
                  <a:cxn ang="0">
                    <a:pos x="2" y="56"/>
                  </a:cxn>
                  <a:cxn ang="0">
                    <a:pos x="0" y="56"/>
                  </a:cxn>
                  <a:cxn ang="0">
                    <a:pos x="67" y="29"/>
                  </a:cxn>
                  <a:cxn ang="0">
                    <a:pos x="67" y="29"/>
                  </a:cxn>
                </a:cxnLst>
                <a:rect l="0" t="0" r="r" b="b"/>
                <a:pathLst>
                  <a:path w="67" h="56">
                    <a:moveTo>
                      <a:pt x="67" y="29"/>
                    </a:moveTo>
                    <a:lnTo>
                      <a:pt x="0" y="0"/>
                    </a:lnTo>
                    <a:lnTo>
                      <a:pt x="0" y="0"/>
                    </a:lnTo>
                    <a:lnTo>
                      <a:pt x="2" y="2"/>
                    </a:lnTo>
                    <a:lnTo>
                      <a:pt x="2" y="5"/>
                    </a:lnTo>
                    <a:lnTo>
                      <a:pt x="2" y="7"/>
                    </a:lnTo>
                    <a:lnTo>
                      <a:pt x="4" y="7"/>
                    </a:lnTo>
                    <a:lnTo>
                      <a:pt x="4" y="9"/>
                    </a:lnTo>
                    <a:lnTo>
                      <a:pt x="4" y="11"/>
                    </a:lnTo>
                    <a:lnTo>
                      <a:pt x="4" y="14"/>
                    </a:lnTo>
                    <a:lnTo>
                      <a:pt x="7" y="16"/>
                    </a:lnTo>
                    <a:lnTo>
                      <a:pt x="7" y="16"/>
                    </a:lnTo>
                    <a:lnTo>
                      <a:pt x="7" y="18"/>
                    </a:lnTo>
                    <a:lnTo>
                      <a:pt x="7" y="20"/>
                    </a:lnTo>
                    <a:lnTo>
                      <a:pt x="7" y="22"/>
                    </a:lnTo>
                    <a:lnTo>
                      <a:pt x="7" y="22"/>
                    </a:lnTo>
                    <a:lnTo>
                      <a:pt x="7" y="25"/>
                    </a:lnTo>
                    <a:lnTo>
                      <a:pt x="7" y="27"/>
                    </a:lnTo>
                    <a:lnTo>
                      <a:pt x="7" y="29"/>
                    </a:lnTo>
                    <a:lnTo>
                      <a:pt x="7" y="31"/>
                    </a:lnTo>
                    <a:lnTo>
                      <a:pt x="7" y="31"/>
                    </a:lnTo>
                    <a:lnTo>
                      <a:pt x="7" y="34"/>
                    </a:lnTo>
                    <a:lnTo>
                      <a:pt x="7" y="36"/>
                    </a:lnTo>
                    <a:lnTo>
                      <a:pt x="7" y="38"/>
                    </a:lnTo>
                    <a:lnTo>
                      <a:pt x="7" y="40"/>
                    </a:lnTo>
                    <a:lnTo>
                      <a:pt x="7" y="40"/>
                    </a:lnTo>
                    <a:lnTo>
                      <a:pt x="7" y="43"/>
                    </a:lnTo>
                    <a:lnTo>
                      <a:pt x="4" y="45"/>
                    </a:lnTo>
                    <a:lnTo>
                      <a:pt x="4" y="47"/>
                    </a:lnTo>
                    <a:lnTo>
                      <a:pt x="4" y="47"/>
                    </a:lnTo>
                    <a:lnTo>
                      <a:pt x="4" y="49"/>
                    </a:lnTo>
                    <a:lnTo>
                      <a:pt x="2" y="52"/>
                    </a:lnTo>
                    <a:lnTo>
                      <a:pt x="2" y="54"/>
                    </a:lnTo>
                    <a:lnTo>
                      <a:pt x="2"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44" name="Line 40"/>
              <p:cNvSpPr>
                <a:spLocks noChangeShapeType="1"/>
              </p:cNvSpPr>
              <p:nvPr/>
            </p:nvSpPr>
            <p:spPr bwMode="auto">
              <a:xfrm>
                <a:off x="3326" y="3520"/>
                <a:ext cx="260" cy="1"/>
              </a:xfrm>
              <a:prstGeom prst="line">
                <a:avLst/>
              </a:prstGeom>
              <a:noFill/>
              <a:ln w="0">
                <a:solidFill>
                  <a:srgbClr val="24211D"/>
                </a:solidFill>
                <a:round/>
                <a:headEnd/>
                <a:tailEnd/>
              </a:ln>
            </p:spPr>
            <p:txBody>
              <a:bodyPr/>
              <a:lstStyle/>
              <a:p>
                <a:endParaRPr lang="pt-BR"/>
              </a:p>
            </p:txBody>
          </p:sp>
          <p:sp>
            <p:nvSpPr>
              <p:cNvPr id="98345" name="Freeform 41"/>
              <p:cNvSpPr>
                <a:spLocks/>
              </p:cNvSpPr>
              <p:nvPr/>
            </p:nvSpPr>
            <p:spPr bwMode="auto">
              <a:xfrm>
                <a:off x="3519" y="3493"/>
                <a:ext cx="67" cy="56"/>
              </a:xfrm>
              <a:custGeom>
                <a:avLst/>
                <a:gdLst/>
                <a:ahLst/>
                <a:cxnLst>
                  <a:cxn ang="0">
                    <a:pos x="67" y="27"/>
                  </a:cxn>
                  <a:cxn ang="0">
                    <a:pos x="0" y="0"/>
                  </a:cxn>
                  <a:cxn ang="0">
                    <a:pos x="0" y="0"/>
                  </a:cxn>
                  <a:cxn ang="0">
                    <a:pos x="2" y="2"/>
                  </a:cxn>
                  <a:cxn ang="0">
                    <a:pos x="2" y="2"/>
                  </a:cxn>
                  <a:cxn ang="0">
                    <a:pos x="2" y="4"/>
                  </a:cxn>
                  <a:cxn ang="0">
                    <a:pos x="4" y="7"/>
                  </a:cxn>
                  <a:cxn ang="0">
                    <a:pos x="4" y="9"/>
                  </a:cxn>
                  <a:cxn ang="0">
                    <a:pos x="4" y="11"/>
                  </a:cxn>
                  <a:cxn ang="0">
                    <a:pos x="4" y="11"/>
                  </a:cxn>
                  <a:cxn ang="0">
                    <a:pos x="7" y="13"/>
                  </a:cxn>
                  <a:cxn ang="0">
                    <a:pos x="7" y="16"/>
                  </a:cxn>
                  <a:cxn ang="0">
                    <a:pos x="7" y="18"/>
                  </a:cxn>
                  <a:cxn ang="0">
                    <a:pos x="7" y="18"/>
                  </a:cxn>
                  <a:cxn ang="0">
                    <a:pos x="7" y="20"/>
                  </a:cxn>
                  <a:cxn ang="0">
                    <a:pos x="7" y="22"/>
                  </a:cxn>
                  <a:cxn ang="0">
                    <a:pos x="7" y="25"/>
                  </a:cxn>
                  <a:cxn ang="0">
                    <a:pos x="7" y="27"/>
                  </a:cxn>
                  <a:cxn ang="0">
                    <a:pos x="7" y="27"/>
                  </a:cxn>
                  <a:cxn ang="0">
                    <a:pos x="7" y="29"/>
                  </a:cxn>
                  <a:cxn ang="0">
                    <a:pos x="7" y="31"/>
                  </a:cxn>
                  <a:cxn ang="0">
                    <a:pos x="7" y="34"/>
                  </a:cxn>
                  <a:cxn ang="0">
                    <a:pos x="7" y="36"/>
                  </a:cxn>
                  <a:cxn ang="0">
                    <a:pos x="7" y="36"/>
                  </a:cxn>
                  <a:cxn ang="0">
                    <a:pos x="7" y="38"/>
                  </a:cxn>
                  <a:cxn ang="0">
                    <a:pos x="7" y="40"/>
                  </a:cxn>
                  <a:cxn ang="0">
                    <a:pos x="7" y="42"/>
                  </a:cxn>
                  <a:cxn ang="0">
                    <a:pos x="4" y="45"/>
                  </a:cxn>
                  <a:cxn ang="0">
                    <a:pos x="4" y="45"/>
                  </a:cxn>
                  <a:cxn ang="0">
                    <a:pos x="4" y="47"/>
                  </a:cxn>
                  <a:cxn ang="0">
                    <a:pos x="4" y="49"/>
                  </a:cxn>
                  <a:cxn ang="0">
                    <a:pos x="2" y="51"/>
                  </a:cxn>
                  <a:cxn ang="0">
                    <a:pos x="2" y="51"/>
                  </a:cxn>
                  <a:cxn ang="0">
                    <a:pos x="2" y="54"/>
                  </a:cxn>
                  <a:cxn ang="0">
                    <a:pos x="0" y="56"/>
                  </a:cxn>
                  <a:cxn ang="0">
                    <a:pos x="67" y="27"/>
                  </a:cxn>
                  <a:cxn ang="0">
                    <a:pos x="67" y="27"/>
                  </a:cxn>
                </a:cxnLst>
                <a:rect l="0" t="0" r="r" b="b"/>
                <a:pathLst>
                  <a:path w="67" h="56">
                    <a:moveTo>
                      <a:pt x="67" y="27"/>
                    </a:moveTo>
                    <a:lnTo>
                      <a:pt x="0" y="0"/>
                    </a:lnTo>
                    <a:lnTo>
                      <a:pt x="0" y="0"/>
                    </a:lnTo>
                    <a:lnTo>
                      <a:pt x="2" y="2"/>
                    </a:lnTo>
                    <a:lnTo>
                      <a:pt x="2" y="2"/>
                    </a:lnTo>
                    <a:lnTo>
                      <a:pt x="2" y="4"/>
                    </a:lnTo>
                    <a:lnTo>
                      <a:pt x="4" y="7"/>
                    </a:lnTo>
                    <a:lnTo>
                      <a:pt x="4" y="9"/>
                    </a:lnTo>
                    <a:lnTo>
                      <a:pt x="4" y="11"/>
                    </a:lnTo>
                    <a:lnTo>
                      <a:pt x="4" y="11"/>
                    </a:lnTo>
                    <a:lnTo>
                      <a:pt x="7" y="13"/>
                    </a:lnTo>
                    <a:lnTo>
                      <a:pt x="7" y="16"/>
                    </a:lnTo>
                    <a:lnTo>
                      <a:pt x="7" y="18"/>
                    </a:lnTo>
                    <a:lnTo>
                      <a:pt x="7" y="18"/>
                    </a:lnTo>
                    <a:lnTo>
                      <a:pt x="7" y="20"/>
                    </a:lnTo>
                    <a:lnTo>
                      <a:pt x="7" y="22"/>
                    </a:lnTo>
                    <a:lnTo>
                      <a:pt x="7" y="25"/>
                    </a:lnTo>
                    <a:lnTo>
                      <a:pt x="7" y="27"/>
                    </a:lnTo>
                    <a:lnTo>
                      <a:pt x="7" y="27"/>
                    </a:lnTo>
                    <a:lnTo>
                      <a:pt x="7" y="29"/>
                    </a:lnTo>
                    <a:lnTo>
                      <a:pt x="7" y="31"/>
                    </a:lnTo>
                    <a:lnTo>
                      <a:pt x="7" y="34"/>
                    </a:lnTo>
                    <a:lnTo>
                      <a:pt x="7" y="36"/>
                    </a:lnTo>
                    <a:lnTo>
                      <a:pt x="7" y="36"/>
                    </a:lnTo>
                    <a:lnTo>
                      <a:pt x="7" y="38"/>
                    </a:lnTo>
                    <a:lnTo>
                      <a:pt x="7" y="40"/>
                    </a:lnTo>
                    <a:lnTo>
                      <a:pt x="7" y="42"/>
                    </a:lnTo>
                    <a:lnTo>
                      <a:pt x="4" y="45"/>
                    </a:lnTo>
                    <a:lnTo>
                      <a:pt x="4" y="45"/>
                    </a:lnTo>
                    <a:lnTo>
                      <a:pt x="4" y="47"/>
                    </a:lnTo>
                    <a:lnTo>
                      <a:pt x="4" y="49"/>
                    </a:lnTo>
                    <a:lnTo>
                      <a:pt x="2" y="51"/>
                    </a:lnTo>
                    <a:lnTo>
                      <a:pt x="2" y="51"/>
                    </a:lnTo>
                    <a:lnTo>
                      <a:pt x="2" y="54"/>
                    </a:lnTo>
                    <a:lnTo>
                      <a:pt x="0" y="56"/>
                    </a:lnTo>
                    <a:lnTo>
                      <a:pt x="67" y="27"/>
                    </a:lnTo>
                    <a:lnTo>
                      <a:pt x="67" y="27"/>
                    </a:lnTo>
                    <a:close/>
                  </a:path>
                </a:pathLst>
              </a:custGeom>
              <a:solidFill>
                <a:srgbClr val="1F1A17"/>
              </a:solidFill>
              <a:ln w="9525">
                <a:noFill/>
                <a:round/>
                <a:headEnd/>
                <a:tailEnd/>
              </a:ln>
            </p:spPr>
            <p:txBody>
              <a:bodyPr/>
              <a:lstStyle/>
              <a:p>
                <a:endParaRPr lang="pt-BR"/>
              </a:p>
            </p:txBody>
          </p:sp>
        </p:grpSp>
        <p:grpSp>
          <p:nvGrpSpPr>
            <p:cNvPr id="98346" name="Group 42"/>
            <p:cNvGrpSpPr>
              <a:grpSpLocks/>
            </p:cNvGrpSpPr>
            <p:nvPr/>
          </p:nvGrpSpPr>
          <p:grpSpPr bwMode="auto">
            <a:xfrm>
              <a:off x="7335838" y="3878263"/>
              <a:ext cx="1204912" cy="2217737"/>
              <a:chOff x="4621" y="2443"/>
              <a:chExt cx="759" cy="1397"/>
            </a:xfrm>
          </p:grpSpPr>
          <p:sp>
            <p:nvSpPr>
              <p:cNvPr id="98347" name="Freeform 43"/>
              <p:cNvSpPr>
                <a:spLocks noEditPoints="1"/>
              </p:cNvSpPr>
              <p:nvPr/>
            </p:nvSpPr>
            <p:spPr bwMode="auto">
              <a:xfrm>
                <a:off x="4623" y="2443"/>
                <a:ext cx="553" cy="1160"/>
              </a:xfrm>
              <a:custGeom>
                <a:avLst/>
                <a:gdLst/>
                <a:ahLst/>
                <a:cxnLst>
                  <a:cxn ang="0">
                    <a:pos x="0" y="1155"/>
                  </a:cxn>
                  <a:cxn ang="0">
                    <a:pos x="0" y="2"/>
                  </a:cxn>
                  <a:cxn ang="0">
                    <a:pos x="2" y="2"/>
                  </a:cxn>
                  <a:cxn ang="0">
                    <a:pos x="2" y="1155"/>
                  </a:cxn>
                  <a:cxn ang="0">
                    <a:pos x="0" y="1155"/>
                  </a:cxn>
                  <a:cxn ang="0">
                    <a:pos x="0" y="2"/>
                  </a:cxn>
                  <a:cxn ang="0">
                    <a:pos x="0" y="0"/>
                  </a:cxn>
                  <a:cxn ang="0">
                    <a:pos x="2" y="0"/>
                  </a:cxn>
                  <a:cxn ang="0">
                    <a:pos x="2" y="2"/>
                  </a:cxn>
                  <a:cxn ang="0">
                    <a:pos x="0" y="2"/>
                  </a:cxn>
                  <a:cxn ang="0">
                    <a:pos x="2" y="0"/>
                  </a:cxn>
                  <a:cxn ang="0">
                    <a:pos x="553" y="0"/>
                  </a:cxn>
                  <a:cxn ang="0">
                    <a:pos x="553" y="5"/>
                  </a:cxn>
                  <a:cxn ang="0">
                    <a:pos x="2" y="5"/>
                  </a:cxn>
                  <a:cxn ang="0">
                    <a:pos x="2" y="0"/>
                  </a:cxn>
                  <a:cxn ang="0">
                    <a:pos x="553" y="0"/>
                  </a:cxn>
                  <a:cxn ang="0">
                    <a:pos x="553" y="0"/>
                  </a:cxn>
                  <a:cxn ang="0">
                    <a:pos x="553" y="2"/>
                  </a:cxn>
                  <a:cxn ang="0">
                    <a:pos x="553" y="2"/>
                  </a:cxn>
                  <a:cxn ang="0">
                    <a:pos x="553" y="0"/>
                  </a:cxn>
                  <a:cxn ang="0">
                    <a:pos x="553" y="2"/>
                  </a:cxn>
                  <a:cxn ang="0">
                    <a:pos x="553" y="1155"/>
                  </a:cxn>
                  <a:cxn ang="0">
                    <a:pos x="551" y="1155"/>
                  </a:cxn>
                  <a:cxn ang="0">
                    <a:pos x="551" y="2"/>
                  </a:cxn>
                  <a:cxn ang="0">
                    <a:pos x="553" y="2"/>
                  </a:cxn>
                  <a:cxn ang="0">
                    <a:pos x="553" y="1155"/>
                  </a:cxn>
                  <a:cxn ang="0">
                    <a:pos x="553" y="1160"/>
                  </a:cxn>
                  <a:cxn ang="0">
                    <a:pos x="553" y="1160"/>
                  </a:cxn>
                  <a:cxn ang="0">
                    <a:pos x="553" y="1155"/>
                  </a:cxn>
                  <a:cxn ang="0">
                    <a:pos x="553" y="1155"/>
                  </a:cxn>
                  <a:cxn ang="0">
                    <a:pos x="553" y="1160"/>
                  </a:cxn>
                  <a:cxn ang="0">
                    <a:pos x="2" y="1160"/>
                  </a:cxn>
                  <a:cxn ang="0">
                    <a:pos x="2" y="1153"/>
                  </a:cxn>
                  <a:cxn ang="0">
                    <a:pos x="553" y="1153"/>
                  </a:cxn>
                  <a:cxn ang="0">
                    <a:pos x="553" y="1160"/>
                  </a:cxn>
                  <a:cxn ang="0">
                    <a:pos x="2" y="1160"/>
                  </a:cxn>
                  <a:cxn ang="0">
                    <a:pos x="0" y="1160"/>
                  </a:cxn>
                  <a:cxn ang="0">
                    <a:pos x="0" y="1155"/>
                  </a:cxn>
                  <a:cxn ang="0">
                    <a:pos x="2" y="1155"/>
                  </a:cxn>
                  <a:cxn ang="0">
                    <a:pos x="2" y="1160"/>
                  </a:cxn>
                </a:cxnLst>
                <a:rect l="0" t="0" r="r" b="b"/>
                <a:pathLst>
                  <a:path w="553" h="1160">
                    <a:moveTo>
                      <a:pt x="0" y="1155"/>
                    </a:moveTo>
                    <a:lnTo>
                      <a:pt x="0" y="2"/>
                    </a:lnTo>
                    <a:lnTo>
                      <a:pt x="2" y="2"/>
                    </a:lnTo>
                    <a:lnTo>
                      <a:pt x="2" y="1155"/>
                    </a:lnTo>
                    <a:lnTo>
                      <a:pt x="0" y="1155"/>
                    </a:lnTo>
                    <a:close/>
                    <a:moveTo>
                      <a:pt x="0" y="2"/>
                    </a:moveTo>
                    <a:lnTo>
                      <a:pt x="0" y="0"/>
                    </a:lnTo>
                    <a:lnTo>
                      <a:pt x="2" y="0"/>
                    </a:lnTo>
                    <a:lnTo>
                      <a:pt x="2" y="2"/>
                    </a:lnTo>
                    <a:lnTo>
                      <a:pt x="0" y="2"/>
                    </a:lnTo>
                    <a:close/>
                    <a:moveTo>
                      <a:pt x="2" y="0"/>
                    </a:moveTo>
                    <a:lnTo>
                      <a:pt x="553" y="0"/>
                    </a:lnTo>
                    <a:lnTo>
                      <a:pt x="553" y="5"/>
                    </a:lnTo>
                    <a:lnTo>
                      <a:pt x="2" y="5"/>
                    </a:lnTo>
                    <a:lnTo>
                      <a:pt x="2" y="0"/>
                    </a:lnTo>
                    <a:close/>
                    <a:moveTo>
                      <a:pt x="553" y="0"/>
                    </a:moveTo>
                    <a:lnTo>
                      <a:pt x="553" y="0"/>
                    </a:lnTo>
                    <a:lnTo>
                      <a:pt x="553" y="2"/>
                    </a:lnTo>
                    <a:lnTo>
                      <a:pt x="553" y="2"/>
                    </a:lnTo>
                    <a:lnTo>
                      <a:pt x="553" y="0"/>
                    </a:lnTo>
                    <a:close/>
                    <a:moveTo>
                      <a:pt x="553" y="2"/>
                    </a:moveTo>
                    <a:lnTo>
                      <a:pt x="553" y="1155"/>
                    </a:lnTo>
                    <a:lnTo>
                      <a:pt x="551" y="1155"/>
                    </a:lnTo>
                    <a:lnTo>
                      <a:pt x="551" y="2"/>
                    </a:lnTo>
                    <a:lnTo>
                      <a:pt x="553" y="2"/>
                    </a:lnTo>
                    <a:close/>
                    <a:moveTo>
                      <a:pt x="553" y="1155"/>
                    </a:moveTo>
                    <a:lnTo>
                      <a:pt x="553" y="1160"/>
                    </a:lnTo>
                    <a:lnTo>
                      <a:pt x="553" y="1160"/>
                    </a:lnTo>
                    <a:lnTo>
                      <a:pt x="553" y="1155"/>
                    </a:lnTo>
                    <a:lnTo>
                      <a:pt x="553" y="1155"/>
                    </a:lnTo>
                    <a:close/>
                    <a:moveTo>
                      <a:pt x="553" y="1160"/>
                    </a:moveTo>
                    <a:lnTo>
                      <a:pt x="2" y="1160"/>
                    </a:lnTo>
                    <a:lnTo>
                      <a:pt x="2" y="1153"/>
                    </a:lnTo>
                    <a:lnTo>
                      <a:pt x="553" y="1153"/>
                    </a:lnTo>
                    <a:lnTo>
                      <a:pt x="553" y="1160"/>
                    </a:lnTo>
                    <a:close/>
                    <a:moveTo>
                      <a:pt x="2" y="1160"/>
                    </a:moveTo>
                    <a:lnTo>
                      <a:pt x="0" y="1160"/>
                    </a:lnTo>
                    <a:lnTo>
                      <a:pt x="0" y="1155"/>
                    </a:lnTo>
                    <a:lnTo>
                      <a:pt x="2" y="1155"/>
                    </a:lnTo>
                    <a:lnTo>
                      <a:pt x="2" y="1160"/>
                    </a:lnTo>
                    <a:close/>
                  </a:path>
                </a:pathLst>
              </a:custGeom>
              <a:solidFill>
                <a:srgbClr val="131516"/>
              </a:solidFill>
              <a:ln w="9525">
                <a:noFill/>
                <a:round/>
                <a:headEnd/>
                <a:tailEnd/>
              </a:ln>
            </p:spPr>
            <p:txBody>
              <a:bodyPr/>
              <a:lstStyle/>
              <a:p>
                <a:endParaRPr lang="pt-BR"/>
              </a:p>
            </p:txBody>
          </p:sp>
          <p:sp>
            <p:nvSpPr>
              <p:cNvPr id="98348" name="Rectangle 44"/>
              <p:cNvSpPr>
                <a:spLocks noChangeArrowheads="1"/>
              </p:cNvSpPr>
              <p:nvPr/>
            </p:nvSpPr>
            <p:spPr bwMode="auto">
              <a:xfrm>
                <a:off x="4641" y="2462"/>
                <a:ext cx="278"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outros</a:t>
                </a:r>
                <a:endParaRPr lang="pt-BR" sz="2800">
                  <a:latin typeface="Tahoma" pitchFamily="34" charset="0"/>
                  <a:cs typeface="Arial" charset="0"/>
                </a:endParaRPr>
              </a:p>
            </p:txBody>
          </p:sp>
          <p:sp>
            <p:nvSpPr>
              <p:cNvPr id="98349" name="Rectangle 45"/>
              <p:cNvSpPr>
                <a:spLocks noChangeArrowheads="1"/>
              </p:cNvSpPr>
              <p:nvPr/>
            </p:nvSpPr>
            <p:spPr bwMode="auto">
              <a:xfrm>
                <a:off x="4641" y="2585"/>
                <a:ext cx="421"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empresa</a:t>
                </a:r>
                <a:endParaRPr lang="pt-BR" sz="2800">
                  <a:latin typeface="Tahoma" pitchFamily="34" charset="0"/>
                  <a:cs typeface="Arial" charset="0"/>
                </a:endParaRPr>
              </a:p>
            </p:txBody>
          </p:sp>
          <p:sp>
            <p:nvSpPr>
              <p:cNvPr id="98350" name="Rectangle 46"/>
              <p:cNvSpPr>
                <a:spLocks noChangeArrowheads="1"/>
              </p:cNvSpPr>
              <p:nvPr/>
            </p:nvSpPr>
            <p:spPr bwMode="auto">
              <a:xfrm>
                <a:off x="4641" y="2708"/>
                <a:ext cx="278"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outros</a:t>
                </a:r>
                <a:endParaRPr lang="pt-BR" sz="2800">
                  <a:latin typeface="Tahoma" pitchFamily="34" charset="0"/>
                  <a:cs typeface="Arial" charset="0"/>
                </a:endParaRPr>
              </a:p>
            </p:txBody>
          </p:sp>
          <p:sp>
            <p:nvSpPr>
              <p:cNvPr id="98351" name="Rectangle 47"/>
              <p:cNvSpPr>
                <a:spLocks noChangeArrowheads="1"/>
              </p:cNvSpPr>
              <p:nvPr/>
            </p:nvSpPr>
            <p:spPr bwMode="auto">
              <a:xfrm>
                <a:off x="4641" y="2831"/>
                <a:ext cx="281"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nome</a:t>
                </a:r>
                <a:endParaRPr lang="pt-BR" sz="2800">
                  <a:latin typeface="Tahoma" pitchFamily="34" charset="0"/>
                  <a:cs typeface="Arial" charset="0"/>
                </a:endParaRPr>
              </a:p>
            </p:txBody>
          </p:sp>
          <p:sp>
            <p:nvSpPr>
              <p:cNvPr id="98352" name="Rectangle 48"/>
              <p:cNvSpPr>
                <a:spLocks noChangeArrowheads="1"/>
              </p:cNvSpPr>
              <p:nvPr/>
            </p:nvSpPr>
            <p:spPr bwMode="auto">
              <a:xfrm>
                <a:off x="4641" y="2954"/>
                <a:ext cx="283"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cargo</a:t>
                </a:r>
                <a:endParaRPr lang="pt-BR" sz="2800">
                  <a:latin typeface="Tahoma" pitchFamily="34" charset="0"/>
                  <a:cs typeface="Arial" charset="0"/>
                </a:endParaRPr>
              </a:p>
            </p:txBody>
          </p:sp>
          <p:sp>
            <p:nvSpPr>
              <p:cNvPr id="98353" name="Rectangle 49"/>
              <p:cNvSpPr>
                <a:spLocks noChangeArrowheads="1"/>
              </p:cNvSpPr>
              <p:nvPr/>
            </p:nvSpPr>
            <p:spPr bwMode="auto">
              <a:xfrm>
                <a:off x="4641" y="3077"/>
                <a:ext cx="465"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endereco</a:t>
                </a:r>
                <a:endParaRPr lang="pt-BR" sz="2800">
                  <a:latin typeface="Tahoma" pitchFamily="34" charset="0"/>
                  <a:cs typeface="Arial" charset="0"/>
                </a:endParaRPr>
              </a:p>
            </p:txBody>
          </p:sp>
          <p:sp>
            <p:nvSpPr>
              <p:cNvPr id="98354" name="Rectangle 50"/>
              <p:cNvSpPr>
                <a:spLocks noChangeArrowheads="1"/>
              </p:cNvSpPr>
              <p:nvPr/>
            </p:nvSpPr>
            <p:spPr bwMode="auto">
              <a:xfrm>
                <a:off x="4641" y="3200"/>
                <a:ext cx="465"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endereco</a:t>
                </a:r>
                <a:endParaRPr lang="pt-BR" sz="2800">
                  <a:latin typeface="Tahoma" pitchFamily="34" charset="0"/>
                  <a:cs typeface="Arial" charset="0"/>
                </a:endParaRPr>
              </a:p>
            </p:txBody>
          </p:sp>
          <p:sp>
            <p:nvSpPr>
              <p:cNvPr id="98355" name="Rectangle 51"/>
              <p:cNvSpPr>
                <a:spLocks noChangeArrowheads="1"/>
              </p:cNvSpPr>
              <p:nvPr/>
            </p:nvSpPr>
            <p:spPr bwMode="auto">
              <a:xfrm>
                <a:off x="4641" y="3323"/>
                <a:ext cx="386"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telefone</a:t>
                </a:r>
                <a:endParaRPr lang="pt-BR" sz="2800">
                  <a:latin typeface="Tahoma" pitchFamily="34" charset="0"/>
                  <a:cs typeface="Arial" charset="0"/>
                </a:endParaRPr>
              </a:p>
            </p:txBody>
          </p:sp>
          <p:sp>
            <p:nvSpPr>
              <p:cNvPr id="98356" name="Rectangle 52"/>
              <p:cNvSpPr>
                <a:spLocks noChangeArrowheads="1"/>
              </p:cNvSpPr>
              <p:nvPr/>
            </p:nvSpPr>
            <p:spPr bwMode="auto">
              <a:xfrm>
                <a:off x="4641" y="3446"/>
                <a:ext cx="386" cy="125"/>
              </a:xfrm>
              <a:prstGeom prst="rect">
                <a:avLst/>
              </a:prstGeom>
              <a:noFill/>
              <a:ln w="9525">
                <a:noFill/>
                <a:miter lim="800000"/>
                <a:headEnd/>
                <a:tailEnd/>
              </a:ln>
            </p:spPr>
            <p:txBody>
              <a:bodyPr wrap="none" lIns="0" tIns="0" rIns="0" bIns="0">
                <a:spAutoFit/>
              </a:bodyPr>
              <a:lstStyle/>
              <a:p>
                <a:r>
                  <a:rPr lang="pt-BR" sz="1300">
                    <a:solidFill>
                      <a:srgbClr val="1F1A17"/>
                    </a:solidFill>
                    <a:latin typeface="AvantGarde Bk BT" pitchFamily="34" charset="0"/>
                    <a:cs typeface="Arial" charset="0"/>
                  </a:rPr>
                  <a:t>telefone</a:t>
                </a:r>
                <a:endParaRPr lang="pt-BR" sz="2800">
                  <a:latin typeface="Tahoma" pitchFamily="34" charset="0"/>
                  <a:cs typeface="Arial" charset="0"/>
                </a:endParaRPr>
              </a:p>
            </p:txBody>
          </p:sp>
          <p:sp>
            <p:nvSpPr>
              <p:cNvPr id="98357" name="Freeform 53"/>
              <p:cNvSpPr>
                <a:spLocks noEditPoints="1"/>
              </p:cNvSpPr>
              <p:nvPr/>
            </p:nvSpPr>
            <p:spPr bwMode="auto">
              <a:xfrm>
                <a:off x="5351" y="3777"/>
                <a:ext cx="29" cy="63"/>
              </a:xfrm>
              <a:custGeom>
                <a:avLst/>
                <a:gdLst/>
                <a:ahLst/>
                <a:cxnLst>
                  <a:cxn ang="0">
                    <a:pos x="4" y="32"/>
                  </a:cxn>
                  <a:cxn ang="0">
                    <a:pos x="9" y="43"/>
                  </a:cxn>
                  <a:cxn ang="0">
                    <a:pos x="13" y="49"/>
                  </a:cxn>
                  <a:cxn ang="0">
                    <a:pos x="18" y="52"/>
                  </a:cxn>
                  <a:cxn ang="0">
                    <a:pos x="22" y="49"/>
                  </a:cxn>
                  <a:cxn ang="0">
                    <a:pos x="24" y="47"/>
                  </a:cxn>
                  <a:cxn ang="0">
                    <a:pos x="26" y="43"/>
                  </a:cxn>
                  <a:cxn ang="0">
                    <a:pos x="26" y="36"/>
                  </a:cxn>
                  <a:cxn ang="0">
                    <a:pos x="26" y="29"/>
                  </a:cxn>
                  <a:cxn ang="0">
                    <a:pos x="29" y="29"/>
                  </a:cxn>
                  <a:cxn ang="0">
                    <a:pos x="29" y="38"/>
                  </a:cxn>
                  <a:cxn ang="0">
                    <a:pos x="29" y="47"/>
                  </a:cxn>
                  <a:cxn ang="0">
                    <a:pos x="26" y="56"/>
                  </a:cxn>
                  <a:cxn ang="0">
                    <a:pos x="22" y="61"/>
                  </a:cxn>
                  <a:cxn ang="0">
                    <a:pos x="20" y="63"/>
                  </a:cxn>
                  <a:cxn ang="0">
                    <a:pos x="18" y="63"/>
                  </a:cxn>
                  <a:cxn ang="0">
                    <a:pos x="13" y="63"/>
                  </a:cxn>
                  <a:cxn ang="0">
                    <a:pos x="11" y="61"/>
                  </a:cxn>
                  <a:cxn ang="0">
                    <a:pos x="6" y="54"/>
                  </a:cxn>
                  <a:cxn ang="0">
                    <a:pos x="2" y="45"/>
                  </a:cxn>
                  <a:cxn ang="0">
                    <a:pos x="0" y="29"/>
                  </a:cxn>
                  <a:cxn ang="0">
                    <a:pos x="2" y="18"/>
                  </a:cxn>
                  <a:cxn ang="0">
                    <a:pos x="4" y="9"/>
                  </a:cxn>
                  <a:cxn ang="0">
                    <a:pos x="9" y="2"/>
                  </a:cxn>
                  <a:cxn ang="0">
                    <a:pos x="13" y="0"/>
                  </a:cxn>
                  <a:cxn ang="0">
                    <a:pos x="18" y="0"/>
                  </a:cxn>
                  <a:cxn ang="0">
                    <a:pos x="22" y="7"/>
                  </a:cxn>
                  <a:cxn ang="0">
                    <a:pos x="24" y="14"/>
                  </a:cxn>
                  <a:cxn ang="0">
                    <a:pos x="4" y="32"/>
                  </a:cxn>
                  <a:cxn ang="0">
                    <a:pos x="4" y="29"/>
                  </a:cxn>
                  <a:cxn ang="0">
                    <a:pos x="18" y="16"/>
                  </a:cxn>
                  <a:cxn ang="0">
                    <a:pos x="15" y="14"/>
                  </a:cxn>
                  <a:cxn ang="0">
                    <a:pos x="15" y="9"/>
                  </a:cxn>
                  <a:cxn ang="0">
                    <a:pos x="13" y="7"/>
                  </a:cxn>
                  <a:cxn ang="0">
                    <a:pos x="11" y="7"/>
                  </a:cxn>
                  <a:cxn ang="0">
                    <a:pos x="9" y="7"/>
                  </a:cxn>
                  <a:cxn ang="0">
                    <a:pos x="9" y="7"/>
                  </a:cxn>
                  <a:cxn ang="0">
                    <a:pos x="6" y="11"/>
                  </a:cxn>
                  <a:cxn ang="0">
                    <a:pos x="4" y="16"/>
                  </a:cxn>
                  <a:cxn ang="0">
                    <a:pos x="4" y="23"/>
                  </a:cxn>
                  <a:cxn ang="0">
                    <a:pos x="4" y="29"/>
                  </a:cxn>
                </a:cxnLst>
                <a:rect l="0" t="0" r="r" b="b"/>
                <a:pathLst>
                  <a:path w="29" h="63">
                    <a:moveTo>
                      <a:pt x="4" y="32"/>
                    </a:moveTo>
                    <a:lnTo>
                      <a:pt x="9" y="43"/>
                    </a:lnTo>
                    <a:lnTo>
                      <a:pt x="13" y="49"/>
                    </a:lnTo>
                    <a:lnTo>
                      <a:pt x="18" y="52"/>
                    </a:lnTo>
                    <a:lnTo>
                      <a:pt x="22" y="49"/>
                    </a:lnTo>
                    <a:lnTo>
                      <a:pt x="24" y="47"/>
                    </a:lnTo>
                    <a:lnTo>
                      <a:pt x="26" y="43"/>
                    </a:lnTo>
                    <a:lnTo>
                      <a:pt x="26" y="36"/>
                    </a:lnTo>
                    <a:lnTo>
                      <a:pt x="26" y="29"/>
                    </a:lnTo>
                    <a:lnTo>
                      <a:pt x="29" y="29"/>
                    </a:lnTo>
                    <a:lnTo>
                      <a:pt x="29" y="38"/>
                    </a:lnTo>
                    <a:lnTo>
                      <a:pt x="29" y="47"/>
                    </a:lnTo>
                    <a:lnTo>
                      <a:pt x="26" y="56"/>
                    </a:lnTo>
                    <a:lnTo>
                      <a:pt x="22" y="61"/>
                    </a:lnTo>
                    <a:lnTo>
                      <a:pt x="20" y="63"/>
                    </a:lnTo>
                    <a:lnTo>
                      <a:pt x="18" y="63"/>
                    </a:lnTo>
                    <a:lnTo>
                      <a:pt x="13" y="63"/>
                    </a:lnTo>
                    <a:lnTo>
                      <a:pt x="11" y="61"/>
                    </a:lnTo>
                    <a:lnTo>
                      <a:pt x="6" y="54"/>
                    </a:lnTo>
                    <a:lnTo>
                      <a:pt x="2" y="45"/>
                    </a:lnTo>
                    <a:lnTo>
                      <a:pt x="0" y="29"/>
                    </a:lnTo>
                    <a:lnTo>
                      <a:pt x="2" y="18"/>
                    </a:lnTo>
                    <a:lnTo>
                      <a:pt x="4" y="9"/>
                    </a:lnTo>
                    <a:lnTo>
                      <a:pt x="9" y="2"/>
                    </a:lnTo>
                    <a:lnTo>
                      <a:pt x="13" y="0"/>
                    </a:lnTo>
                    <a:lnTo>
                      <a:pt x="18" y="0"/>
                    </a:lnTo>
                    <a:lnTo>
                      <a:pt x="22" y="7"/>
                    </a:lnTo>
                    <a:lnTo>
                      <a:pt x="24" y="14"/>
                    </a:lnTo>
                    <a:lnTo>
                      <a:pt x="4" y="32"/>
                    </a:lnTo>
                    <a:close/>
                    <a:moveTo>
                      <a:pt x="4" y="29"/>
                    </a:moveTo>
                    <a:lnTo>
                      <a:pt x="18" y="16"/>
                    </a:lnTo>
                    <a:lnTo>
                      <a:pt x="15" y="14"/>
                    </a:lnTo>
                    <a:lnTo>
                      <a:pt x="15" y="9"/>
                    </a:lnTo>
                    <a:lnTo>
                      <a:pt x="13" y="7"/>
                    </a:lnTo>
                    <a:lnTo>
                      <a:pt x="11" y="7"/>
                    </a:lnTo>
                    <a:lnTo>
                      <a:pt x="9" y="7"/>
                    </a:lnTo>
                    <a:lnTo>
                      <a:pt x="9" y="7"/>
                    </a:lnTo>
                    <a:lnTo>
                      <a:pt x="6" y="11"/>
                    </a:lnTo>
                    <a:lnTo>
                      <a:pt x="4" y="16"/>
                    </a:lnTo>
                    <a:lnTo>
                      <a:pt x="4" y="23"/>
                    </a:lnTo>
                    <a:lnTo>
                      <a:pt x="4" y="29"/>
                    </a:lnTo>
                    <a:close/>
                  </a:path>
                </a:pathLst>
              </a:custGeom>
              <a:solidFill>
                <a:srgbClr val="FFFFFF"/>
              </a:solidFill>
              <a:ln w="9525">
                <a:noFill/>
                <a:round/>
                <a:headEnd/>
                <a:tailEnd/>
              </a:ln>
            </p:spPr>
            <p:txBody>
              <a:bodyPr/>
              <a:lstStyle/>
              <a:p>
                <a:endParaRPr lang="pt-BR"/>
              </a:p>
            </p:txBody>
          </p:sp>
          <p:sp>
            <p:nvSpPr>
              <p:cNvPr id="98358" name="Freeform 54"/>
              <p:cNvSpPr>
                <a:spLocks/>
              </p:cNvSpPr>
              <p:nvPr/>
            </p:nvSpPr>
            <p:spPr bwMode="auto">
              <a:xfrm>
                <a:off x="5178" y="3748"/>
                <a:ext cx="27" cy="74"/>
              </a:xfrm>
              <a:custGeom>
                <a:avLst/>
                <a:gdLst/>
                <a:ahLst/>
                <a:cxnLst>
                  <a:cxn ang="0">
                    <a:pos x="14" y="0"/>
                  </a:cxn>
                  <a:cxn ang="0">
                    <a:pos x="18" y="20"/>
                  </a:cxn>
                  <a:cxn ang="0">
                    <a:pos x="18" y="20"/>
                  </a:cxn>
                  <a:cxn ang="0">
                    <a:pos x="14" y="14"/>
                  </a:cxn>
                  <a:cxn ang="0">
                    <a:pos x="11" y="11"/>
                  </a:cxn>
                  <a:cxn ang="0">
                    <a:pos x="9" y="11"/>
                  </a:cxn>
                  <a:cxn ang="0">
                    <a:pos x="5" y="11"/>
                  </a:cxn>
                  <a:cxn ang="0">
                    <a:pos x="5" y="14"/>
                  </a:cxn>
                  <a:cxn ang="0">
                    <a:pos x="2" y="18"/>
                  </a:cxn>
                  <a:cxn ang="0">
                    <a:pos x="2" y="20"/>
                  </a:cxn>
                  <a:cxn ang="0">
                    <a:pos x="2" y="25"/>
                  </a:cxn>
                  <a:cxn ang="0">
                    <a:pos x="2" y="27"/>
                  </a:cxn>
                  <a:cxn ang="0">
                    <a:pos x="5" y="29"/>
                  </a:cxn>
                  <a:cxn ang="0">
                    <a:pos x="7" y="29"/>
                  </a:cxn>
                  <a:cxn ang="0">
                    <a:pos x="9" y="31"/>
                  </a:cxn>
                  <a:cxn ang="0">
                    <a:pos x="16" y="31"/>
                  </a:cxn>
                  <a:cxn ang="0">
                    <a:pos x="18" y="31"/>
                  </a:cxn>
                  <a:cxn ang="0">
                    <a:pos x="23" y="34"/>
                  </a:cxn>
                  <a:cxn ang="0">
                    <a:pos x="25" y="36"/>
                  </a:cxn>
                  <a:cxn ang="0">
                    <a:pos x="25" y="40"/>
                  </a:cxn>
                  <a:cxn ang="0">
                    <a:pos x="27" y="47"/>
                  </a:cxn>
                  <a:cxn ang="0">
                    <a:pos x="25" y="56"/>
                  </a:cxn>
                  <a:cxn ang="0">
                    <a:pos x="23" y="63"/>
                  </a:cxn>
                  <a:cxn ang="0">
                    <a:pos x="20" y="65"/>
                  </a:cxn>
                  <a:cxn ang="0">
                    <a:pos x="18" y="67"/>
                  </a:cxn>
                  <a:cxn ang="0">
                    <a:pos x="14" y="69"/>
                  </a:cxn>
                  <a:cxn ang="0">
                    <a:pos x="14" y="69"/>
                  </a:cxn>
                  <a:cxn ang="0">
                    <a:pos x="11" y="69"/>
                  </a:cxn>
                  <a:cxn ang="0">
                    <a:pos x="11" y="72"/>
                  </a:cxn>
                  <a:cxn ang="0">
                    <a:pos x="11" y="74"/>
                  </a:cxn>
                  <a:cxn ang="0">
                    <a:pos x="9" y="74"/>
                  </a:cxn>
                  <a:cxn ang="0">
                    <a:pos x="5" y="54"/>
                  </a:cxn>
                  <a:cxn ang="0">
                    <a:pos x="7" y="54"/>
                  </a:cxn>
                  <a:cxn ang="0">
                    <a:pos x="9" y="61"/>
                  </a:cxn>
                  <a:cxn ang="0">
                    <a:pos x="14" y="63"/>
                  </a:cxn>
                  <a:cxn ang="0">
                    <a:pos x="16" y="63"/>
                  </a:cxn>
                  <a:cxn ang="0">
                    <a:pos x="20" y="63"/>
                  </a:cxn>
                  <a:cxn ang="0">
                    <a:pos x="20" y="61"/>
                  </a:cxn>
                  <a:cxn ang="0">
                    <a:pos x="23" y="56"/>
                  </a:cxn>
                  <a:cxn ang="0">
                    <a:pos x="23" y="54"/>
                  </a:cxn>
                  <a:cxn ang="0">
                    <a:pos x="23" y="49"/>
                  </a:cxn>
                  <a:cxn ang="0">
                    <a:pos x="20" y="47"/>
                  </a:cxn>
                  <a:cxn ang="0">
                    <a:pos x="18" y="45"/>
                  </a:cxn>
                  <a:cxn ang="0">
                    <a:pos x="16" y="43"/>
                  </a:cxn>
                  <a:cxn ang="0">
                    <a:pos x="11" y="43"/>
                  </a:cxn>
                  <a:cxn ang="0">
                    <a:pos x="7" y="40"/>
                  </a:cxn>
                  <a:cxn ang="0">
                    <a:pos x="2" y="40"/>
                  </a:cxn>
                  <a:cxn ang="0">
                    <a:pos x="2" y="36"/>
                  </a:cxn>
                  <a:cxn ang="0">
                    <a:pos x="0" y="31"/>
                  </a:cxn>
                  <a:cxn ang="0">
                    <a:pos x="0" y="25"/>
                  </a:cxn>
                  <a:cxn ang="0">
                    <a:pos x="0" y="18"/>
                  </a:cxn>
                  <a:cxn ang="0">
                    <a:pos x="2" y="14"/>
                  </a:cxn>
                  <a:cxn ang="0">
                    <a:pos x="5" y="9"/>
                  </a:cxn>
                  <a:cxn ang="0">
                    <a:pos x="7" y="7"/>
                  </a:cxn>
                  <a:cxn ang="0">
                    <a:pos x="9" y="7"/>
                  </a:cxn>
                  <a:cxn ang="0">
                    <a:pos x="11" y="5"/>
                  </a:cxn>
                  <a:cxn ang="0">
                    <a:pos x="11" y="5"/>
                  </a:cxn>
                  <a:cxn ang="0">
                    <a:pos x="11" y="5"/>
                  </a:cxn>
                  <a:cxn ang="0">
                    <a:pos x="11" y="5"/>
                  </a:cxn>
                  <a:cxn ang="0">
                    <a:pos x="11" y="2"/>
                  </a:cxn>
                  <a:cxn ang="0">
                    <a:pos x="11" y="2"/>
                  </a:cxn>
                  <a:cxn ang="0">
                    <a:pos x="14" y="0"/>
                  </a:cxn>
                </a:cxnLst>
                <a:rect l="0" t="0" r="r" b="b"/>
                <a:pathLst>
                  <a:path w="27" h="74">
                    <a:moveTo>
                      <a:pt x="14" y="0"/>
                    </a:moveTo>
                    <a:lnTo>
                      <a:pt x="18" y="20"/>
                    </a:lnTo>
                    <a:lnTo>
                      <a:pt x="18" y="20"/>
                    </a:lnTo>
                    <a:lnTo>
                      <a:pt x="14" y="14"/>
                    </a:lnTo>
                    <a:lnTo>
                      <a:pt x="11" y="11"/>
                    </a:lnTo>
                    <a:lnTo>
                      <a:pt x="9" y="11"/>
                    </a:lnTo>
                    <a:lnTo>
                      <a:pt x="5" y="11"/>
                    </a:lnTo>
                    <a:lnTo>
                      <a:pt x="5" y="14"/>
                    </a:lnTo>
                    <a:lnTo>
                      <a:pt x="2" y="18"/>
                    </a:lnTo>
                    <a:lnTo>
                      <a:pt x="2" y="20"/>
                    </a:lnTo>
                    <a:lnTo>
                      <a:pt x="2" y="25"/>
                    </a:lnTo>
                    <a:lnTo>
                      <a:pt x="2" y="27"/>
                    </a:lnTo>
                    <a:lnTo>
                      <a:pt x="5" y="29"/>
                    </a:lnTo>
                    <a:lnTo>
                      <a:pt x="7" y="29"/>
                    </a:lnTo>
                    <a:lnTo>
                      <a:pt x="9" y="31"/>
                    </a:lnTo>
                    <a:lnTo>
                      <a:pt x="16" y="31"/>
                    </a:lnTo>
                    <a:lnTo>
                      <a:pt x="18" y="31"/>
                    </a:lnTo>
                    <a:lnTo>
                      <a:pt x="23" y="34"/>
                    </a:lnTo>
                    <a:lnTo>
                      <a:pt x="25" y="36"/>
                    </a:lnTo>
                    <a:lnTo>
                      <a:pt x="25" y="40"/>
                    </a:lnTo>
                    <a:lnTo>
                      <a:pt x="27" y="47"/>
                    </a:lnTo>
                    <a:lnTo>
                      <a:pt x="25" y="56"/>
                    </a:lnTo>
                    <a:lnTo>
                      <a:pt x="23" y="63"/>
                    </a:lnTo>
                    <a:lnTo>
                      <a:pt x="20" y="65"/>
                    </a:lnTo>
                    <a:lnTo>
                      <a:pt x="18" y="67"/>
                    </a:lnTo>
                    <a:lnTo>
                      <a:pt x="14" y="69"/>
                    </a:lnTo>
                    <a:lnTo>
                      <a:pt x="14" y="69"/>
                    </a:lnTo>
                    <a:lnTo>
                      <a:pt x="11" y="69"/>
                    </a:lnTo>
                    <a:lnTo>
                      <a:pt x="11" y="72"/>
                    </a:lnTo>
                    <a:lnTo>
                      <a:pt x="11" y="74"/>
                    </a:lnTo>
                    <a:lnTo>
                      <a:pt x="9" y="74"/>
                    </a:lnTo>
                    <a:lnTo>
                      <a:pt x="5" y="54"/>
                    </a:lnTo>
                    <a:lnTo>
                      <a:pt x="7" y="54"/>
                    </a:lnTo>
                    <a:lnTo>
                      <a:pt x="9" y="61"/>
                    </a:lnTo>
                    <a:lnTo>
                      <a:pt x="14" y="63"/>
                    </a:lnTo>
                    <a:lnTo>
                      <a:pt x="16" y="63"/>
                    </a:lnTo>
                    <a:lnTo>
                      <a:pt x="20" y="63"/>
                    </a:lnTo>
                    <a:lnTo>
                      <a:pt x="20" y="61"/>
                    </a:lnTo>
                    <a:lnTo>
                      <a:pt x="23" y="56"/>
                    </a:lnTo>
                    <a:lnTo>
                      <a:pt x="23" y="54"/>
                    </a:lnTo>
                    <a:lnTo>
                      <a:pt x="23" y="49"/>
                    </a:lnTo>
                    <a:lnTo>
                      <a:pt x="20" y="47"/>
                    </a:lnTo>
                    <a:lnTo>
                      <a:pt x="18" y="45"/>
                    </a:lnTo>
                    <a:lnTo>
                      <a:pt x="16" y="43"/>
                    </a:lnTo>
                    <a:lnTo>
                      <a:pt x="11" y="43"/>
                    </a:lnTo>
                    <a:lnTo>
                      <a:pt x="7" y="40"/>
                    </a:lnTo>
                    <a:lnTo>
                      <a:pt x="2" y="40"/>
                    </a:lnTo>
                    <a:lnTo>
                      <a:pt x="2" y="36"/>
                    </a:lnTo>
                    <a:lnTo>
                      <a:pt x="0" y="31"/>
                    </a:lnTo>
                    <a:lnTo>
                      <a:pt x="0" y="25"/>
                    </a:lnTo>
                    <a:lnTo>
                      <a:pt x="0" y="18"/>
                    </a:lnTo>
                    <a:lnTo>
                      <a:pt x="2" y="14"/>
                    </a:lnTo>
                    <a:lnTo>
                      <a:pt x="5" y="9"/>
                    </a:lnTo>
                    <a:lnTo>
                      <a:pt x="7" y="7"/>
                    </a:lnTo>
                    <a:lnTo>
                      <a:pt x="9" y="7"/>
                    </a:lnTo>
                    <a:lnTo>
                      <a:pt x="11" y="5"/>
                    </a:lnTo>
                    <a:lnTo>
                      <a:pt x="11" y="5"/>
                    </a:lnTo>
                    <a:lnTo>
                      <a:pt x="11" y="5"/>
                    </a:lnTo>
                    <a:lnTo>
                      <a:pt x="11" y="5"/>
                    </a:lnTo>
                    <a:lnTo>
                      <a:pt x="11" y="2"/>
                    </a:lnTo>
                    <a:lnTo>
                      <a:pt x="11" y="2"/>
                    </a:lnTo>
                    <a:lnTo>
                      <a:pt x="14" y="0"/>
                    </a:lnTo>
                    <a:close/>
                  </a:path>
                </a:pathLst>
              </a:custGeom>
              <a:solidFill>
                <a:srgbClr val="FFFFFF"/>
              </a:solidFill>
              <a:ln w="9525">
                <a:noFill/>
                <a:round/>
                <a:headEnd/>
                <a:tailEnd/>
              </a:ln>
            </p:spPr>
            <p:txBody>
              <a:bodyPr/>
              <a:lstStyle/>
              <a:p>
                <a:endParaRPr lang="pt-BR"/>
              </a:p>
            </p:txBody>
          </p:sp>
          <p:sp>
            <p:nvSpPr>
              <p:cNvPr id="98359" name="Line 55"/>
              <p:cNvSpPr>
                <a:spLocks noChangeShapeType="1"/>
              </p:cNvSpPr>
              <p:nvPr/>
            </p:nvSpPr>
            <p:spPr bwMode="auto">
              <a:xfrm>
                <a:off x="4621" y="2591"/>
                <a:ext cx="553" cy="1"/>
              </a:xfrm>
              <a:prstGeom prst="line">
                <a:avLst/>
              </a:prstGeom>
              <a:noFill/>
              <a:ln w="3175">
                <a:solidFill>
                  <a:srgbClr val="1F1A17"/>
                </a:solidFill>
                <a:round/>
                <a:headEnd/>
                <a:tailEnd/>
              </a:ln>
            </p:spPr>
            <p:txBody>
              <a:bodyPr/>
              <a:lstStyle/>
              <a:p>
                <a:endParaRPr lang="pt-BR"/>
              </a:p>
            </p:txBody>
          </p:sp>
          <p:sp>
            <p:nvSpPr>
              <p:cNvPr id="98360" name="Line 56"/>
              <p:cNvSpPr>
                <a:spLocks noChangeShapeType="1"/>
              </p:cNvSpPr>
              <p:nvPr/>
            </p:nvSpPr>
            <p:spPr bwMode="auto">
              <a:xfrm>
                <a:off x="4621" y="2718"/>
                <a:ext cx="553" cy="1"/>
              </a:xfrm>
              <a:prstGeom prst="line">
                <a:avLst/>
              </a:prstGeom>
              <a:noFill/>
              <a:ln w="3175">
                <a:solidFill>
                  <a:srgbClr val="1F1A17"/>
                </a:solidFill>
                <a:round/>
                <a:headEnd/>
                <a:tailEnd/>
              </a:ln>
            </p:spPr>
            <p:txBody>
              <a:bodyPr/>
              <a:lstStyle/>
              <a:p>
                <a:endParaRPr lang="pt-BR"/>
              </a:p>
            </p:txBody>
          </p:sp>
          <p:sp>
            <p:nvSpPr>
              <p:cNvPr id="98361" name="Line 57"/>
              <p:cNvSpPr>
                <a:spLocks noChangeShapeType="1"/>
              </p:cNvSpPr>
              <p:nvPr/>
            </p:nvSpPr>
            <p:spPr bwMode="auto">
              <a:xfrm>
                <a:off x="4621" y="3327"/>
                <a:ext cx="553" cy="1"/>
              </a:xfrm>
              <a:prstGeom prst="line">
                <a:avLst/>
              </a:prstGeom>
              <a:noFill/>
              <a:ln w="3175">
                <a:solidFill>
                  <a:srgbClr val="1F1A17"/>
                </a:solidFill>
                <a:round/>
                <a:headEnd/>
                <a:tailEnd/>
              </a:ln>
            </p:spPr>
            <p:txBody>
              <a:bodyPr/>
              <a:lstStyle/>
              <a:p>
                <a:endParaRPr lang="pt-BR"/>
              </a:p>
            </p:txBody>
          </p:sp>
          <p:sp>
            <p:nvSpPr>
              <p:cNvPr id="98362" name="Line 58"/>
              <p:cNvSpPr>
                <a:spLocks noChangeShapeType="1"/>
              </p:cNvSpPr>
              <p:nvPr/>
            </p:nvSpPr>
            <p:spPr bwMode="auto">
              <a:xfrm>
                <a:off x="4621" y="3455"/>
                <a:ext cx="553" cy="1"/>
              </a:xfrm>
              <a:prstGeom prst="line">
                <a:avLst/>
              </a:prstGeom>
              <a:noFill/>
              <a:ln w="3175">
                <a:solidFill>
                  <a:srgbClr val="1F1A17"/>
                </a:solidFill>
                <a:round/>
                <a:headEnd/>
                <a:tailEnd/>
              </a:ln>
            </p:spPr>
            <p:txBody>
              <a:bodyPr/>
              <a:lstStyle/>
              <a:p>
                <a:endParaRPr lang="pt-BR"/>
              </a:p>
            </p:txBody>
          </p:sp>
          <p:sp>
            <p:nvSpPr>
              <p:cNvPr id="98363" name="Line 59"/>
              <p:cNvSpPr>
                <a:spLocks noChangeShapeType="1"/>
              </p:cNvSpPr>
              <p:nvPr/>
            </p:nvSpPr>
            <p:spPr bwMode="auto">
              <a:xfrm>
                <a:off x="4621" y="3079"/>
                <a:ext cx="553" cy="1"/>
              </a:xfrm>
              <a:prstGeom prst="line">
                <a:avLst/>
              </a:prstGeom>
              <a:noFill/>
              <a:ln w="3175">
                <a:solidFill>
                  <a:srgbClr val="1F1A17"/>
                </a:solidFill>
                <a:round/>
                <a:headEnd/>
                <a:tailEnd/>
              </a:ln>
            </p:spPr>
            <p:txBody>
              <a:bodyPr/>
              <a:lstStyle/>
              <a:p>
                <a:endParaRPr lang="pt-BR"/>
              </a:p>
            </p:txBody>
          </p:sp>
          <p:sp>
            <p:nvSpPr>
              <p:cNvPr id="98364" name="Line 60"/>
              <p:cNvSpPr>
                <a:spLocks noChangeShapeType="1"/>
              </p:cNvSpPr>
              <p:nvPr/>
            </p:nvSpPr>
            <p:spPr bwMode="auto">
              <a:xfrm>
                <a:off x="4621" y="3209"/>
                <a:ext cx="553" cy="1"/>
              </a:xfrm>
              <a:prstGeom prst="line">
                <a:avLst/>
              </a:prstGeom>
              <a:noFill/>
              <a:ln w="3175">
                <a:solidFill>
                  <a:srgbClr val="1F1A17"/>
                </a:solidFill>
                <a:round/>
                <a:headEnd/>
                <a:tailEnd/>
              </a:ln>
            </p:spPr>
            <p:txBody>
              <a:bodyPr/>
              <a:lstStyle/>
              <a:p>
                <a:endParaRPr lang="pt-BR"/>
              </a:p>
            </p:txBody>
          </p:sp>
          <p:sp>
            <p:nvSpPr>
              <p:cNvPr id="98365" name="Line 61"/>
              <p:cNvSpPr>
                <a:spLocks noChangeShapeType="1"/>
              </p:cNvSpPr>
              <p:nvPr/>
            </p:nvSpPr>
            <p:spPr bwMode="auto">
              <a:xfrm>
                <a:off x="4621" y="2837"/>
                <a:ext cx="553" cy="1"/>
              </a:xfrm>
              <a:prstGeom prst="line">
                <a:avLst/>
              </a:prstGeom>
              <a:noFill/>
              <a:ln w="3175">
                <a:solidFill>
                  <a:srgbClr val="1F1A17"/>
                </a:solidFill>
                <a:round/>
                <a:headEnd/>
                <a:tailEnd/>
              </a:ln>
            </p:spPr>
            <p:txBody>
              <a:bodyPr/>
              <a:lstStyle/>
              <a:p>
                <a:endParaRPr lang="pt-BR"/>
              </a:p>
            </p:txBody>
          </p:sp>
          <p:sp>
            <p:nvSpPr>
              <p:cNvPr id="98366" name="Line 62"/>
              <p:cNvSpPr>
                <a:spLocks noChangeShapeType="1"/>
              </p:cNvSpPr>
              <p:nvPr/>
            </p:nvSpPr>
            <p:spPr bwMode="auto">
              <a:xfrm>
                <a:off x="4621" y="2967"/>
                <a:ext cx="553" cy="1"/>
              </a:xfrm>
              <a:prstGeom prst="line">
                <a:avLst/>
              </a:prstGeom>
              <a:noFill/>
              <a:ln w="3175">
                <a:solidFill>
                  <a:srgbClr val="1F1A17"/>
                </a:solidFill>
                <a:round/>
                <a:headEnd/>
                <a:tailEnd/>
              </a:ln>
            </p:spPr>
            <p:txBody>
              <a:bodyPr/>
              <a:lstStyle/>
              <a:p>
                <a:endParaRPr lang="pt-BR"/>
              </a:p>
            </p:txBody>
          </p:sp>
        </p:grpSp>
        <p:grpSp>
          <p:nvGrpSpPr>
            <p:cNvPr id="98367" name="Group 63"/>
            <p:cNvGrpSpPr>
              <a:grpSpLocks/>
            </p:cNvGrpSpPr>
            <p:nvPr/>
          </p:nvGrpSpPr>
          <p:grpSpPr bwMode="auto">
            <a:xfrm>
              <a:off x="7043738" y="3956050"/>
              <a:ext cx="280987" cy="1677988"/>
              <a:chOff x="4437" y="2492"/>
              <a:chExt cx="177" cy="1057"/>
            </a:xfrm>
          </p:grpSpPr>
          <p:sp>
            <p:nvSpPr>
              <p:cNvPr id="98368" name="Line 64"/>
              <p:cNvSpPr>
                <a:spLocks noChangeShapeType="1"/>
              </p:cNvSpPr>
              <p:nvPr/>
            </p:nvSpPr>
            <p:spPr bwMode="auto">
              <a:xfrm>
                <a:off x="4437" y="2522"/>
                <a:ext cx="161" cy="1"/>
              </a:xfrm>
              <a:prstGeom prst="line">
                <a:avLst/>
              </a:prstGeom>
              <a:noFill/>
              <a:ln w="0">
                <a:solidFill>
                  <a:srgbClr val="24211D"/>
                </a:solidFill>
                <a:round/>
                <a:headEnd/>
                <a:tailEnd/>
              </a:ln>
            </p:spPr>
            <p:txBody>
              <a:bodyPr/>
              <a:lstStyle/>
              <a:p>
                <a:endParaRPr lang="pt-BR"/>
              </a:p>
            </p:txBody>
          </p:sp>
          <p:sp>
            <p:nvSpPr>
              <p:cNvPr id="98369" name="Line 65"/>
              <p:cNvSpPr>
                <a:spLocks noChangeShapeType="1"/>
              </p:cNvSpPr>
              <p:nvPr/>
            </p:nvSpPr>
            <p:spPr bwMode="auto">
              <a:xfrm>
                <a:off x="4437" y="2660"/>
                <a:ext cx="161" cy="1"/>
              </a:xfrm>
              <a:prstGeom prst="line">
                <a:avLst/>
              </a:prstGeom>
              <a:noFill/>
              <a:ln w="0">
                <a:solidFill>
                  <a:srgbClr val="24211D"/>
                </a:solidFill>
                <a:round/>
                <a:headEnd/>
                <a:tailEnd/>
              </a:ln>
            </p:spPr>
            <p:txBody>
              <a:bodyPr/>
              <a:lstStyle/>
              <a:p>
                <a:endParaRPr lang="pt-BR"/>
              </a:p>
            </p:txBody>
          </p:sp>
          <p:sp>
            <p:nvSpPr>
              <p:cNvPr id="98370" name="Line 66"/>
              <p:cNvSpPr>
                <a:spLocks noChangeShapeType="1"/>
              </p:cNvSpPr>
              <p:nvPr/>
            </p:nvSpPr>
            <p:spPr bwMode="auto">
              <a:xfrm>
                <a:off x="4437" y="2795"/>
                <a:ext cx="161" cy="1"/>
              </a:xfrm>
              <a:prstGeom prst="line">
                <a:avLst/>
              </a:prstGeom>
              <a:noFill/>
              <a:ln w="0">
                <a:solidFill>
                  <a:srgbClr val="24211D"/>
                </a:solidFill>
                <a:round/>
                <a:headEnd/>
                <a:tailEnd/>
              </a:ln>
            </p:spPr>
            <p:txBody>
              <a:bodyPr/>
              <a:lstStyle/>
              <a:p>
                <a:endParaRPr lang="pt-BR"/>
              </a:p>
            </p:txBody>
          </p:sp>
          <p:sp>
            <p:nvSpPr>
              <p:cNvPr id="98371" name="Line 67"/>
              <p:cNvSpPr>
                <a:spLocks noChangeShapeType="1"/>
              </p:cNvSpPr>
              <p:nvPr/>
            </p:nvSpPr>
            <p:spPr bwMode="auto">
              <a:xfrm>
                <a:off x="4437" y="2909"/>
                <a:ext cx="161" cy="1"/>
              </a:xfrm>
              <a:prstGeom prst="line">
                <a:avLst/>
              </a:prstGeom>
              <a:noFill/>
              <a:ln w="0">
                <a:solidFill>
                  <a:srgbClr val="24211D"/>
                </a:solidFill>
                <a:round/>
                <a:headEnd/>
                <a:tailEnd/>
              </a:ln>
            </p:spPr>
            <p:txBody>
              <a:bodyPr/>
              <a:lstStyle/>
              <a:p>
                <a:endParaRPr lang="pt-BR"/>
              </a:p>
            </p:txBody>
          </p:sp>
          <p:sp>
            <p:nvSpPr>
              <p:cNvPr id="98372" name="Line 68"/>
              <p:cNvSpPr>
                <a:spLocks noChangeShapeType="1"/>
              </p:cNvSpPr>
              <p:nvPr/>
            </p:nvSpPr>
            <p:spPr bwMode="auto">
              <a:xfrm>
                <a:off x="4437" y="3036"/>
                <a:ext cx="161" cy="1"/>
              </a:xfrm>
              <a:prstGeom prst="line">
                <a:avLst/>
              </a:prstGeom>
              <a:noFill/>
              <a:ln w="0">
                <a:solidFill>
                  <a:srgbClr val="24211D"/>
                </a:solidFill>
                <a:round/>
                <a:headEnd/>
                <a:tailEnd/>
              </a:ln>
            </p:spPr>
            <p:txBody>
              <a:bodyPr/>
              <a:lstStyle/>
              <a:p>
                <a:endParaRPr lang="pt-BR"/>
              </a:p>
            </p:txBody>
          </p:sp>
          <p:sp>
            <p:nvSpPr>
              <p:cNvPr id="98373" name="Line 69"/>
              <p:cNvSpPr>
                <a:spLocks noChangeShapeType="1"/>
              </p:cNvSpPr>
              <p:nvPr/>
            </p:nvSpPr>
            <p:spPr bwMode="auto">
              <a:xfrm>
                <a:off x="4437" y="3150"/>
                <a:ext cx="161" cy="1"/>
              </a:xfrm>
              <a:prstGeom prst="line">
                <a:avLst/>
              </a:prstGeom>
              <a:noFill/>
              <a:ln w="0">
                <a:solidFill>
                  <a:srgbClr val="24211D"/>
                </a:solidFill>
                <a:round/>
                <a:headEnd/>
                <a:tailEnd/>
              </a:ln>
            </p:spPr>
            <p:txBody>
              <a:bodyPr/>
              <a:lstStyle/>
              <a:p>
                <a:endParaRPr lang="pt-BR"/>
              </a:p>
            </p:txBody>
          </p:sp>
          <p:sp>
            <p:nvSpPr>
              <p:cNvPr id="98374" name="Line 70"/>
              <p:cNvSpPr>
                <a:spLocks noChangeShapeType="1"/>
              </p:cNvSpPr>
              <p:nvPr/>
            </p:nvSpPr>
            <p:spPr bwMode="auto">
              <a:xfrm>
                <a:off x="4437" y="3269"/>
                <a:ext cx="161" cy="1"/>
              </a:xfrm>
              <a:prstGeom prst="line">
                <a:avLst/>
              </a:prstGeom>
              <a:noFill/>
              <a:ln w="0">
                <a:solidFill>
                  <a:srgbClr val="24211D"/>
                </a:solidFill>
                <a:round/>
                <a:headEnd/>
                <a:tailEnd/>
              </a:ln>
            </p:spPr>
            <p:txBody>
              <a:bodyPr/>
              <a:lstStyle/>
              <a:p>
                <a:endParaRPr lang="pt-BR"/>
              </a:p>
            </p:txBody>
          </p:sp>
          <p:sp>
            <p:nvSpPr>
              <p:cNvPr id="98375" name="Line 71"/>
              <p:cNvSpPr>
                <a:spLocks noChangeShapeType="1"/>
              </p:cNvSpPr>
              <p:nvPr/>
            </p:nvSpPr>
            <p:spPr bwMode="auto">
              <a:xfrm>
                <a:off x="4437" y="3392"/>
                <a:ext cx="161" cy="1"/>
              </a:xfrm>
              <a:prstGeom prst="line">
                <a:avLst/>
              </a:prstGeom>
              <a:noFill/>
              <a:ln w="0">
                <a:solidFill>
                  <a:srgbClr val="24211D"/>
                </a:solidFill>
                <a:round/>
                <a:headEnd/>
                <a:tailEnd/>
              </a:ln>
            </p:spPr>
            <p:txBody>
              <a:bodyPr/>
              <a:lstStyle/>
              <a:p>
                <a:endParaRPr lang="pt-BR"/>
              </a:p>
            </p:txBody>
          </p:sp>
          <p:sp>
            <p:nvSpPr>
              <p:cNvPr id="98376" name="Line 72"/>
              <p:cNvSpPr>
                <a:spLocks noChangeShapeType="1"/>
              </p:cNvSpPr>
              <p:nvPr/>
            </p:nvSpPr>
            <p:spPr bwMode="auto">
              <a:xfrm>
                <a:off x="4437" y="3520"/>
                <a:ext cx="161" cy="1"/>
              </a:xfrm>
              <a:prstGeom prst="line">
                <a:avLst/>
              </a:prstGeom>
              <a:noFill/>
              <a:ln w="0">
                <a:solidFill>
                  <a:srgbClr val="24211D"/>
                </a:solidFill>
                <a:round/>
                <a:headEnd/>
                <a:tailEnd/>
              </a:ln>
            </p:spPr>
            <p:txBody>
              <a:bodyPr/>
              <a:lstStyle/>
              <a:p>
                <a:endParaRPr lang="pt-BR"/>
              </a:p>
            </p:txBody>
          </p:sp>
          <p:sp>
            <p:nvSpPr>
              <p:cNvPr id="98377" name="Freeform 73"/>
              <p:cNvSpPr>
                <a:spLocks/>
              </p:cNvSpPr>
              <p:nvPr/>
            </p:nvSpPr>
            <p:spPr bwMode="auto">
              <a:xfrm>
                <a:off x="4547" y="2492"/>
                <a:ext cx="67" cy="59"/>
              </a:xfrm>
              <a:custGeom>
                <a:avLst/>
                <a:gdLst/>
                <a:ahLst/>
                <a:cxnLst>
                  <a:cxn ang="0">
                    <a:pos x="67" y="30"/>
                  </a:cxn>
                  <a:cxn ang="0">
                    <a:pos x="0" y="0"/>
                  </a:cxn>
                  <a:cxn ang="0">
                    <a:pos x="0" y="0"/>
                  </a:cxn>
                  <a:cxn ang="0">
                    <a:pos x="0" y="3"/>
                  </a:cxn>
                  <a:cxn ang="0">
                    <a:pos x="2" y="5"/>
                  </a:cxn>
                  <a:cxn ang="0">
                    <a:pos x="2" y="7"/>
                  </a:cxn>
                  <a:cxn ang="0">
                    <a:pos x="2" y="7"/>
                  </a:cxn>
                  <a:cxn ang="0">
                    <a:pos x="4" y="9"/>
                  </a:cxn>
                  <a:cxn ang="0">
                    <a:pos x="4" y="12"/>
                  </a:cxn>
                  <a:cxn ang="0">
                    <a:pos x="4" y="14"/>
                  </a:cxn>
                  <a:cxn ang="0">
                    <a:pos x="4" y="16"/>
                  </a:cxn>
                  <a:cxn ang="0">
                    <a:pos x="7" y="16"/>
                  </a:cxn>
                  <a:cxn ang="0">
                    <a:pos x="7" y="18"/>
                  </a:cxn>
                  <a:cxn ang="0">
                    <a:pos x="7" y="21"/>
                  </a:cxn>
                  <a:cxn ang="0">
                    <a:pos x="7" y="23"/>
                  </a:cxn>
                  <a:cxn ang="0">
                    <a:pos x="7" y="25"/>
                  </a:cxn>
                  <a:cxn ang="0">
                    <a:pos x="7" y="25"/>
                  </a:cxn>
                  <a:cxn ang="0">
                    <a:pos x="7" y="27"/>
                  </a:cxn>
                  <a:cxn ang="0">
                    <a:pos x="7" y="30"/>
                  </a:cxn>
                  <a:cxn ang="0">
                    <a:pos x="7" y="32"/>
                  </a:cxn>
                  <a:cxn ang="0">
                    <a:pos x="7" y="32"/>
                  </a:cxn>
                  <a:cxn ang="0">
                    <a:pos x="7" y="34"/>
                  </a:cxn>
                  <a:cxn ang="0">
                    <a:pos x="7" y="36"/>
                  </a:cxn>
                  <a:cxn ang="0">
                    <a:pos x="7" y="38"/>
                  </a:cxn>
                  <a:cxn ang="0">
                    <a:pos x="7" y="41"/>
                  </a:cxn>
                  <a:cxn ang="0">
                    <a:pos x="7" y="41"/>
                  </a:cxn>
                  <a:cxn ang="0">
                    <a:pos x="4" y="43"/>
                  </a:cxn>
                  <a:cxn ang="0">
                    <a:pos x="4" y="45"/>
                  </a:cxn>
                  <a:cxn ang="0">
                    <a:pos x="4" y="47"/>
                  </a:cxn>
                  <a:cxn ang="0">
                    <a:pos x="4" y="50"/>
                  </a:cxn>
                  <a:cxn ang="0">
                    <a:pos x="2" y="50"/>
                  </a:cxn>
                  <a:cxn ang="0">
                    <a:pos x="2" y="52"/>
                  </a:cxn>
                  <a:cxn ang="0">
                    <a:pos x="2" y="54"/>
                  </a:cxn>
                  <a:cxn ang="0">
                    <a:pos x="0" y="56"/>
                  </a:cxn>
                  <a:cxn ang="0">
                    <a:pos x="0" y="59"/>
                  </a:cxn>
                  <a:cxn ang="0">
                    <a:pos x="67" y="30"/>
                  </a:cxn>
                  <a:cxn ang="0">
                    <a:pos x="67" y="30"/>
                  </a:cxn>
                </a:cxnLst>
                <a:rect l="0" t="0" r="r" b="b"/>
                <a:pathLst>
                  <a:path w="67" h="59">
                    <a:moveTo>
                      <a:pt x="67" y="30"/>
                    </a:moveTo>
                    <a:lnTo>
                      <a:pt x="0" y="0"/>
                    </a:lnTo>
                    <a:lnTo>
                      <a:pt x="0" y="0"/>
                    </a:lnTo>
                    <a:lnTo>
                      <a:pt x="0" y="3"/>
                    </a:lnTo>
                    <a:lnTo>
                      <a:pt x="2" y="5"/>
                    </a:lnTo>
                    <a:lnTo>
                      <a:pt x="2" y="7"/>
                    </a:lnTo>
                    <a:lnTo>
                      <a:pt x="2" y="7"/>
                    </a:lnTo>
                    <a:lnTo>
                      <a:pt x="4" y="9"/>
                    </a:lnTo>
                    <a:lnTo>
                      <a:pt x="4" y="12"/>
                    </a:lnTo>
                    <a:lnTo>
                      <a:pt x="4" y="14"/>
                    </a:lnTo>
                    <a:lnTo>
                      <a:pt x="4" y="16"/>
                    </a:lnTo>
                    <a:lnTo>
                      <a:pt x="7" y="16"/>
                    </a:lnTo>
                    <a:lnTo>
                      <a:pt x="7" y="18"/>
                    </a:lnTo>
                    <a:lnTo>
                      <a:pt x="7" y="21"/>
                    </a:lnTo>
                    <a:lnTo>
                      <a:pt x="7" y="23"/>
                    </a:lnTo>
                    <a:lnTo>
                      <a:pt x="7" y="25"/>
                    </a:lnTo>
                    <a:lnTo>
                      <a:pt x="7" y="25"/>
                    </a:lnTo>
                    <a:lnTo>
                      <a:pt x="7" y="27"/>
                    </a:lnTo>
                    <a:lnTo>
                      <a:pt x="7" y="30"/>
                    </a:lnTo>
                    <a:lnTo>
                      <a:pt x="7" y="32"/>
                    </a:lnTo>
                    <a:lnTo>
                      <a:pt x="7" y="32"/>
                    </a:lnTo>
                    <a:lnTo>
                      <a:pt x="7" y="34"/>
                    </a:lnTo>
                    <a:lnTo>
                      <a:pt x="7" y="36"/>
                    </a:lnTo>
                    <a:lnTo>
                      <a:pt x="7" y="38"/>
                    </a:lnTo>
                    <a:lnTo>
                      <a:pt x="7" y="41"/>
                    </a:lnTo>
                    <a:lnTo>
                      <a:pt x="7" y="41"/>
                    </a:lnTo>
                    <a:lnTo>
                      <a:pt x="4" y="43"/>
                    </a:lnTo>
                    <a:lnTo>
                      <a:pt x="4" y="45"/>
                    </a:lnTo>
                    <a:lnTo>
                      <a:pt x="4" y="47"/>
                    </a:lnTo>
                    <a:lnTo>
                      <a:pt x="4" y="50"/>
                    </a:lnTo>
                    <a:lnTo>
                      <a:pt x="2" y="50"/>
                    </a:lnTo>
                    <a:lnTo>
                      <a:pt x="2" y="52"/>
                    </a:lnTo>
                    <a:lnTo>
                      <a:pt x="2" y="54"/>
                    </a:lnTo>
                    <a:lnTo>
                      <a:pt x="0" y="56"/>
                    </a:lnTo>
                    <a:lnTo>
                      <a:pt x="0" y="59"/>
                    </a:lnTo>
                    <a:lnTo>
                      <a:pt x="67" y="30"/>
                    </a:lnTo>
                    <a:lnTo>
                      <a:pt x="67" y="30"/>
                    </a:lnTo>
                    <a:close/>
                  </a:path>
                </a:pathLst>
              </a:custGeom>
              <a:solidFill>
                <a:srgbClr val="1F1A17"/>
              </a:solidFill>
              <a:ln w="9525">
                <a:noFill/>
                <a:round/>
                <a:headEnd/>
                <a:tailEnd/>
              </a:ln>
            </p:spPr>
            <p:txBody>
              <a:bodyPr/>
              <a:lstStyle/>
              <a:p>
                <a:endParaRPr lang="pt-BR"/>
              </a:p>
            </p:txBody>
          </p:sp>
          <p:sp>
            <p:nvSpPr>
              <p:cNvPr id="98378" name="Freeform 74"/>
              <p:cNvSpPr>
                <a:spLocks/>
              </p:cNvSpPr>
              <p:nvPr/>
            </p:nvSpPr>
            <p:spPr bwMode="auto">
              <a:xfrm>
                <a:off x="4547" y="2633"/>
                <a:ext cx="67" cy="56"/>
              </a:xfrm>
              <a:custGeom>
                <a:avLst/>
                <a:gdLst/>
                <a:ahLst/>
                <a:cxnLst>
                  <a:cxn ang="0">
                    <a:pos x="67" y="27"/>
                  </a:cxn>
                  <a:cxn ang="0">
                    <a:pos x="0" y="0"/>
                  </a:cxn>
                  <a:cxn ang="0">
                    <a:pos x="0" y="0"/>
                  </a:cxn>
                  <a:cxn ang="0">
                    <a:pos x="0" y="3"/>
                  </a:cxn>
                  <a:cxn ang="0">
                    <a:pos x="2" y="3"/>
                  </a:cxn>
                  <a:cxn ang="0">
                    <a:pos x="2" y="5"/>
                  </a:cxn>
                  <a:cxn ang="0">
                    <a:pos x="2" y="7"/>
                  </a:cxn>
                  <a:cxn ang="0">
                    <a:pos x="4" y="9"/>
                  </a:cxn>
                  <a:cxn ang="0">
                    <a:pos x="4" y="9"/>
                  </a:cxn>
                  <a:cxn ang="0">
                    <a:pos x="4" y="12"/>
                  </a:cxn>
                  <a:cxn ang="0">
                    <a:pos x="4"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4"/>
                  </a:cxn>
                  <a:cxn ang="0">
                    <a:pos x="7" y="36"/>
                  </a:cxn>
                  <a:cxn ang="0">
                    <a:pos x="7" y="38"/>
                  </a:cxn>
                  <a:cxn ang="0">
                    <a:pos x="7" y="41"/>
                  </a:cxn>
                  <a:cxn ang="0">
                    <a:pos x="4" y="43"/>
                  </a:cxn>
                  <a:cxn ang="0">
                    <a:pos x="4" y="43"/>
                  </a:cxn>
                  <a:cxn ang="0">
                    <a:pos x="4" y="45"/>
                  </a:cxn>
                  <a:cxn ang="0">
                    <a:pos x="4" y="47"/>
                  </a:cxn>
                  <a:cxn ang="0">
                    <a:pos x="2" y="50"/>
                  </a:cxn>
                  <a:cxn ang="0">
                    <a:pos x="2" y="52"/>
                  </a:cxn>
                  <a:cxn ang="0">
                    <a:pos x="2" y="52"/>
                  </a:cxn>
                  <a:cxn ang="0">
                    <a:pos x="0" y="54"/>
                  </a:cxn>
                  <a:cxn ang="0">
                    <a:pos x="0" y="56"/>
                  </a:cxn>
                  <a:cxn ang="0">
                    <a:pos x="67" y="27"/>
                  </a:cxn>
                  <a:cxn ang="0">
                    <a:pos x="67" y="27"/>
                  </a:cxn>
                </a:cxnLst>
                <a:rect l="0" t="0" r="r" b="b"/>
                <a:pathLst>
                  <a:path w="67" h="56">
                    <a:moveTo>
                      <a:pt x="67" y="27"/>
                    </a:moveTo>
                    <a:lnTo>
                      <a:pt x="0" y="0"/>
                    </a:lnTo>
                    <a:lnTo>
                      <a:pt x="0" y="0"/>
                    </a:lnTo>
                    <a:lnTo>
                      <a:pt x="0" y="3"/>
                    </a:lnTo>
                    <a:lnTo>
                      <a:pt x="2" y="3"/>
                    </a:lnTo>
                    <a:lnTo>
                      <a:pt x="2" y="5"/>
                    </a:lnTo>
                    <a:lnTo>
                      <a:pt x="2" y="7"/>
                    </a:lnTo>
                    <a:lnTo>
                      <a:pt x="4" y="9"/>
                    </a:lnTo>
                    <a:lnTo>
                      <a:pt x="4" y="9"/>
                    </a:lnTo>
                    <a:lnTo>
                      <a:pt x="4" y="12"/>
                    </a:lnTo>
                    <a:lnTo>
                      <a:pt x="4" y="14"/>
                    </a:lnTo>
                    <a:lnTo>
                      <a:pt x="7" y="16"/>
                    </a:lnTo>
                    <a:lnTo>
                      <a:pt x="7" y="18"/>
                    </a:lnTo>
                    <a:lnTo>
                      <a:pt x="7" y="18"/>
                    </a:lnTo>
                    <a:lnTo>
                      <a:pt x="7" y="21"/>
                    </a:lnTo>
                    <a:lnTo>
                      <a:pt x="7" y="23"/>
                    </a:lnTo>
                    <a:lnTo>
                      <a:pt x="7" y="25"/>
                    </a:lnTo>
                    <a:lnTo>
                      <a:pt x="7" y="27"/>
                    </a:lnTo>
                    <a:lnTo>
                      <a:pt x="7" y="27"/>
                    </a:lnTo>
                    <a:lnTo>
                      <a:pt x="7" y="30"/>
                    </a:lnTo>
                    <a:lnTo>
                      <a:pt x="7" y="32"/>
                    </a:lnTo>
                    <a:lnTo>
                      <a:pt x="7" y="34"/>
                    </a:lnTo>
                    <a:lnTo>
                      <a:pt x="7" y="34"/>
                    </a:lnTo>
                    <a:lnTo>
                      <a:pt x="7" y="36"/>
                    </a:lnTo>
                    <a:lnTo>
                      <a:pt x="7" y="38"/>
                    </a:lnTo>
                    <a:lnTo>
                      <a:pt x="7" y="41"/>
                    </a:lnTo>
                    <a:lnTo>
                      <a:pt x="4" y="43"/>
                    </a:lnTo>
                    <a:lnTo>
                      <a:pt x="4" y="43"/>
                    </a:lnTo>
                    <a:lnTo>
                      <a:pt x="4" y="45"/>
                    </a:lnTo>
                    <a:lnTo>
                      <a:pt x="4" y="47"/>
                    </a:lnTo>
                    <a:lnTo>
                      <a:pt x="2" y="50"/>
                    </a:lnTo>
                    <a:lnTo>
                      <a:pt x="2" y="52"/>
                    </a:lnTo>
                    <a:lnTo>
                      <a:pt x="2" y="52"/>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79" name="Freeform 75"/>
              <p:cNvSpPr>
                <a:spLocks/>
              </p:cNvSpPr>
              <p:nvPr/>
            </p:nvSpPr>
            <p:spPr bwMode="auto">
              <a:xfrm>
                <a:off x="4547" y="2768"/>
                <a:ext cx="67" cy="56"/>
              </a:xfrm>
              <a:custGeom>
                <a:avLst/>
                <a:gdLst/>
                <a:ahLst/>
                <a:cxnLst>
                  <a:cxn ang="0">
                    <a:pos x="67" y="27"/>
                  </a:cxn>
                  <a:cxn ang="0">
                    <a:pos x="0" y="0"/>
                  </a:cxn>
                  <a:cxn ang="0">
                    <a:pos x="0" y="0"/>
                  </a:cxn>
                  <a:cxn ang="0">
                    <a:pos x="0" y="2"/>
                  </a:cxn>
                  <a:cxn ang="0">
                    <a:pos x="2" y="2"/>
                  </a:cxn>
                  <a:cxn ang="0">
                    <a:pos x="2" y="4"/>
                  </a:cxn>
                  <a:cxn ang="0">
                    <a:pos x="2" y="6"/>
                  </a:cxn>
                  <a:cxn ang="0">
                    <a:pos x="4" y="9"/>
                  </a:cxn>
                  <a:cxn ang="0">
                    <a:pos x="4" y="9"/>
                  </a:cxn>
                  <a:cxn ang="0">
                    <a:pos x="4" y="11"/>
                  </a:cxn>
                  <a:cxn ang="0">
                    <a:pos x="4" y="13"/>
                  </a:cxn>
                  <a:cxn ang="0">
                    <a:pos x="7" y="15"/>
                  </a:cxn>
                  <a:cxn ang="0">
                    <a:pos x="7" y="18"/>
                  </a:cxn>
                  <a:cxn ang="0">
                    <a:pos x="7" y="18"/>
                  </a:cxn>
                  <a:cxn ang="0">
                    <a:pos x="7" y="20"/>
                  </a:cxn>
                  <a:cxn ang="0">
                    <a:pos x="7" y="22"/>
                  </a:cxn>
                  <a:cxn ang="0">
                    <a:pos x="7" y="24"/>
                  </a:cxn>
                  <a:cxn ang="0">
                    <a:pos x="7" y="27"/>
                  </a:cxn>
                  <a:cxn ang="0">
                    <a:pos x="7" y="27"/>
                  </a:cxn>
                  <a:cxn ang="0">
                    <a:pos x="7" y="29"/>
                  </a:cxn>
                  <a:cxn ang="0">
                    <a:pos x="7" y="31"/>
                  </a:cxn>
                  <a:cxn ang="0">
                    <a:pos x="7" y="33"/>
                  </a:cxn>
                  <a:cxn ang="0">
                    <a:pos x="7" y="36"/>
                  </a:cxn>
                  <a:cxn ang="0">
                    <a:pos x="7" y="36"/>
                  </a:cxn>
                  <a:cxn ang="0">
                    <a:pos x="7" y="38"/>
                  </a:cxn>
                  <a:cxn ang="0">
                    <a:pos x="7" y="40"/>
                  </a:cxn>
                  <a:cxn ang="0">
                    <a:pos x="4" y="42"/>
                  </a:cxn>
                  <a:cxn ang="0">
                    <a:pos x="4" y="42"/>
                  </a:cxn>
                  <a:cxn ang="0">
                    <a:pos x="4" y="45"/>
                  </a:cxn>
                  <a:cxn ang="0">
                    <a:pos x="4" y="47"/>
                  </a:cxn>
                  <a:cxn ang="0">
                    <a:pos x="2" y="49"/>
                  </a:cxn>
                  <a:cxn ang="0">
                    <a:pos x="2" y="51"/>
                  </a:cxn>
                  <a:cxn ang="0">
                    <a:pos x="2" y="51"/>
                  </a:cxn>
                  <a:cxn ang="0">
                    <a:pos x="0" y="53"/>
                  </a:cxn>
                  <a:cxn ang="0">
                    <a:pos x="0" y="56"/>
                  </a:cxn>
                  <a:cxn ang="0">
                    <a:pos x="67" y="27"/>
                  </a:cxn>
                  <a:cxn ang="0">
                    <a:pos x="67" y="27"/>
                  </a:cxn>
                </a:cxnLst>
                <a:rect l="0" t="0" r="r" b="b"/>
                <a:pathLst>
                  <a:path w="67" h="56">
                    <a:moveTo>
                      <a:pt x="67" y="27"/>
                    </a:moveTo>
                    <a:lnTo>
                      <a:pt x="0" y="0"/>
                    </a:lnTo>
                    <a:lnTo>
                      <a:pt x="0" y="0"/>
                    </a:lnTo>
                    <a:lnTo>
                      <a:pt x="0" y="2"/>
                    </a:lnTo>
                    <a:lnTo>
                      <a:pt x="2" y="2"/>
                    </a:lnTo>
                    <a:lnTo>
                      <a:pt x="2" y="4"/>
                    </a:lnTo>
                    <a:lnTo>
                      <a:pt x="2" y="6"/>
                    </a:lnTo>
                    <a:lnTo>
                      <a:pt x="4" y="9"/>
                    </a:lnTo>
                    <a:lnTo>
                      <a:pt x="4" y="9"/>
                    </a:lnTo>
                    <a:lnTo>
                      <a:pt x="4" y="11"/>
                    </a:lnTo>
                    <a:lnTo>
                      <a:pt x="4" y="13"/>
                    </a:lnTo>
                    <a:lnTo>
                      <a:pt x="7" y="15"/>
                    </a:lnTo>
                    <a:lnTo>
                      <a:pt x="7" y="18"/>
                    </a:lnTo>
                    <a:lnTo>
                      <a:pt x="7" y="18"/>
                    </a:lnTo>
                    <a:lnTo>
                      <a:pt x="7" y="20"/>
                    </a:lnTo>
                    <a:lnTo>
                      <a:pt x="7" y="22"/>
                    </a:lnTo>
                    <a:lnTo>
                      <a:pt x="7" y="24"/>
                    </a:lnTo>
                    <a:lnTo>
                      <a:pt x="7" y="27"/>
                    </a:lnTo>
                    <a:lnTo>
                      <a:pt x="7" y="27"/>
                    </a:lnTo>
                    <a:lnTo>
                      <a:pt x="7" y="29"/>
                    </a:lnTo>
                    <a:lnTo>
                      <a:pt x="7" y="31"/>
                    </a:lnTo>
                    <a:lnTo>
                      <a:pt x="7" y="33"/>
                    </a:lnTo>
                    <a:lnTo>
                      <a:pt x="7" y="36"/>
                    </a:lnTo>
                    <a:lnTo>
                      <a:pt x="7" y="36"/>
                    </a:lnTo>
                    <a:lnTo>
                      <a:pt x="7" y="38"/>
                    </a:lnTo>
                    <a:lnTo>
                      <a:pt x="7" y="40"/>
                    </a:lnTo>
                    <a:lnTo>
                      <a:pt x="4" y="42"/>
                    </a:lnTo>
                    <a:lnTo>
                      <a:pt x="4" y="42"/>
                    </a:lnTo>
                    <a:lnTo>
                      <a:pt x="4" y="45"/>
                    </a:lnTo>
                    <a:lnTo>
                      <a:pt x="4" y="47"/>
                    </a:lnTo>
                    <a:lnTo>
                      <a:pt x="2" y="49"/>
                    </a:lnTo>
                    <a:lnTo>
                      <a:pt x="2" y="51"/>
                    </a:lnTo>
                    <a:lnTo>
                      <a:pt x="2" y="51"/>
                    </a:lnTo>
                    <a:lnTo>
                      <a:pt x="0" y="53"/>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80" name="Freeform 76"/>
              <p:cNvSpPr>
                <a:spLocks/>
              </p:cNvSpPr>
              <p:nvPr/>
            </p:nvSpPr>
            <p:spPr bwMode="auto">
              <a:xfrm>
                <a:off x="4547" y="2880"/>
                <a:ext cx="67" cy="56"/>
              </a:xfrm>
              <a:custGeom>
                <a:avLst/>
                <a:gdLst/>
                <a:ahLst/>
                <a:cxnLst>
                  <a:cxn ang="0">
                    <a:pos x="67" y="29"/>
                  </a:cxn>
                  <a:cxn ang="0">
                    <a:pos x="0" y="0"/>
                  </a:cxn>
                  <a:cxn ang="0">
                    <a:pos x="0" y="0"/>
                  </a:cxn>
                  <a:cxn ang="0">
                    <a:pos x="0" y="2"/>
                  </a:cxn>
                  <a:cxn ang="0">
                    <a:pos x="2" y="4"/>
                  </a:cxn>
                  <a:cxn ang="0">
                    <a:pos x="2" y="6"/>
                  </a:cxn>
                  <a:cxn ang="0">
                    <a:pos x="2" y="6"/>
                  </a:cxn>
                  <a:cxn ang="0">
                    <a:pos x="4" y="9"/>
                  </a:cxn>
                  <a:cxn ang="0">
                    <a:pos x="4" y="11"/>
                  </a:cxn>
                  <a:cxn ang="0">
                    <a:pos x="4" y="13"/>
                  </a:cxn>
                  <a:cxn ang="0">
                    <a:pos x="4" y="13"/>
                  </a:cxn>
                  <a:cxn ang="0">
                    <a:pos x="7" y="15"/>
                  </a:cxn>
                  <a:cxn ang="0">
                    <a:pos x="7" y="18"/>
                  </a:cxn>
                  <a:cxn ang="0">
                    <a:pos x="7" y="20"/>
                  </a:cxn>
                  <a:cxn ang="0">
                    <a:pos x="7" y="22"/>
                  </a:cxn>
                  <a:cxn ang="0">
                    <a:pos x="7" y="22"/>
                  </a:cxn>
                  <a:cxn ang="0">
                    <a:pos x="7" y="24"/>
                  </a:cxn>
                  <a:cxn ang="0">
                    <a:pos x="7" y="27"/>
                  </a:cxn>
                  <a:cxn ang="0">
                    <a:pos x="7" y="29"/>
                  </a:cxn>
                  <a:cxn ang="0">
                    <a:pos x="7" y="31"/>
                  </a:cxn>
                  <a:cxn ang="0">
                    <a:pos x="7" y="31"/>
                  </a:cxn>
                  <a:cxn ang="0">
                    <a:pos x="7" y="33"/>
                  </a:cxn>
                  <a:cxn ang="0">
                    <a:pos x="7" y="35"/>
                  </a:cxn>
                  <a:cxn ang="0">
                    <a:pos x="7" y="38"/>
                  </a:cxn>
                  <a:cxn ang="0">
                    <a:pos x="7" y="38"/>
                  </a:cxn>
                  <a:cxn ang="0">
                    <a:pos x="7" y="40"/>
                  </a:cxn>
                  <a:cxn ang="0">
                    <a:pos x="4" y="42"/>
                  </a:cxn>
                  <a:cxn ang="0">
                    <a:pos x="4" y="44"/>
                  </a:cxn>
                  <a:cxn ang="0">
                    <a:pos x="4" y="47"/>
                  </a:cxn>
                  <a:cxn ang="0">
                    <a:pos x="4" y="47"/>
                  </a:cxn>
                  <a:cxn ang="0">
                    <a:pos x="2" y="49"/>
                  </a:cxn>
                  <a:cxn ang="0">
                    <a:pos x="2" y="51"/>
                  </a:cxn>
                  <a:cxn ang="0">
                    <a:pos x="2" y="53"/>
                  </a:cxn>
                  <a:cxn ang="0">
                    <a:pos x="0" y="56"/>
                  </a:cxn>
                  <a:cxn ang="0">
                    <a:pos x="0" y="56"/>
                  </a:cxn>
                  <a:cxn ang="0">
                    <a:pos x="67" y="29"/>
                  </a:cxn>
                  <a:cxn ang="0">
                    <a:pos x="67" y="29"/>
                  </a:cxn>
                </a:cxnLst>
                <a:rect l="0" t="0" r="r" b="b"/>
                <a:pathLst>
                  <a:path w="67" h="56">
                    <a:moveTo>
                      <a:pt x="67" y="29"/>
                    </a:moveTo>
                    <a:lnTo>
                      <a:pt x="0" y="0"/>
                    </a:lnTo>
                    <a:lnTo>
                      <a:pt x="0" y="0"/>
                    </a:lnTo>
                    <a:lnTo>
                      <a:pt x="0" y="2"/>
                    </a:lnTo>
                    <a:lnTo>
                      <a:pt x="2" y="4"/>
                    </a:lnTo>
                    <a:lnTo>
                      <a:pt x="2" y="6"/>
                    </a:lnTo>
                    <a:lnTo>
                      <a:pt x="2" y="6"/>
                    </a:lnTo>
                    <a:lnTo>
                      <a:pt x="4" y="9"/>
                    </a:lnTo>
                    <a:lnTo>
                      <a:pt x="4" y="11"/>
                    </a:lnTo>
                    <a:lnTo>
                      <a:pt x="4" y="13"/>
                    </a:lnTo>
                    <a:lnTo>
                      <a:pt x="4" y="13"/>
                    </a:lnTo>
                    <a:lnTo>
                      <a:pt x="7" y="15"/>
                    </a:lnTo>
                    <a:lnTo>
                      <a:pt x="7" y="18"/>
                    </a:lnTo>
                    <a:lnTo>
                      <a:pt x="7" y="20"/>
                    </a:lnTo>
                    <a:lnTo>
                      <a:pt x="7" y="22"/>
                    </a:lnTo>
                    <a:lnTo>
                      <a:pt x="7" y="22"/>
                    </a:lnTo>
                    <a:lnTo>
                      <a:pt x="7" y="24"/>
                    </a:lnTo>
                    <a:lnTo>
                      <a:pt x="7" y="27"/>
                    </a:lnTo>
                    <a:lnTo>
                      <a:pt x="7" y="29"/>
                    </a:lnTo>
                    <a:lnTo>
                      <a:pt x="7" y="31"/>
                    </a:lnTo>
                    <a:lnTo>
                      <a:pt x="7" y="31"/>
                    </a:lnTo>
                    <a:lnTo>
                      <a:pt x="7" y="33"/>
                    </a:lnTo>
                    <a:lnTo>
                      <a:pt x="7" y="35"/>
                    </a:lnTo>
                    <a:lnTo>
                      <a:pt x="7" y="38"/>
                    </a:lnTo>
                    <a:lnTo>
                      <a:pt x="7" y="38"/>
                    </a:lnTo>
                    <a:lnTo>
                      <a:pt x="7" y="40"/>
                    </a:lnTo>
                    <a:lnTo>
                      <a:pt x="4" y="42"/>
                    </a:lnTo>
                    <a:lnTo>
                      <a:pt x="4" y="44"/>
                    </a:lnTo>
                    <a:lnTo>
                      <a:pt x="4" y="47"/>
                    </a:lnTo>
                    <a:lnTo>
                      <a:pt x="4" y="47"/>
                    </a:lnTo>
                    <a:lnTo>
                      <a:pt x="2" y="49"/>
                    </a:lnTo>
                    <a:lnTo>
                      <a:pt x="2" y="51"/>
                    </a:lnTo>
                    <a:lnTo>
                      <a:pt x="2" y="53"/>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1" name="Freeform 77"/>
              <p:cNvSpPr>
                <a:spLocks/>
              </p:cNvSpPr>
              <p:nvPr/>
            </p:nvSpPr>
            <p:spPr bwMode="auto">
              <a:xfrm>
                <a:off x="4547" y="3009"/>
                <a:ext cx="67" cy="56"/>
              </a:xfrm>
              <a:custGeom>
                <a:avLst/>
                <a:gdLst/>
                <a:ahLst/>
                <a:cxnLst>
                  <a:cxn ang="0">
                    <a:pos x="67" y="27"/>
                  </a:cxn>
                  <a:cxn ang="0">
                    <a:pos x="0" y="0"/>
                  </a:cxn>
                  <a:cxn ang="0">
                    <a:pos x="0" y="0"/>
                  </a:cxn>
                  <a:cxn ang="0">
                    <a:pos x="0" y="3"/>
                  </a:cxn>
                  <a:cxn ang="0">
                    <a:pos x="2" y="3"/>
                  </a:cxn>
                  <a:cxn ang="0">
                    <a:pos x="2" y="5"/>
                  </a:cxn>
                  <a:cxn ang="0">
                    <a:pos x="2" y="7"/>
                  </a:cxn>
                  <a:cxn ang="0">
                    <a:pos x="4" y="9"/>
                  </a:cxn>
                  <a:cxn ang="0">
                    <a:pos x="4" y="9"/>
                  </a:cxn>
                  <a:cxn ang="0">
                    <a:pos x="4" y="12"/>
                  </a:cxn>
                  <a:cxn ang="0">
                    <a:pos x="4" y="14"/>
                  </a:cxn>
                  <a:cxn ang="0">
                    <a:pos x="7" y="16"/>
                  </a:cxn>
                  <a:cxn ang="0">
                    <a:pos x="7" y="18"/>
                  </a:cxn>
                  <a:cxn ang="0">
                    <a:pos x="7" y="18"/>
                  </a:cxn>
                  <a:cxn ang="0">
                    <a:pos x="7" y="21"/>
                  </a:cxn>
                  <a:cxn ang="0">
                    <a:pos x="7" y="23"/>
                  </a:cxn>
                  <a:cxn ang="0">
                    <a:pos x="7" y="25"/>
                  </a:cxn>
                  <a:cxn ang="0">
                    <a:pos x="7" y="27"/>
                  </a:cxn>
                  <a:cxn ang="0">
                    <a:pos x="7" y="27"/>
                  </a:cxn>
                  <a:cxn ang="0">
                    <a:pos x="7" y="30"/>
                  </a:cxn>
                  <a:cxn ang="0">
                    <a:pos x="7" y="32"/>
                  </a:cxn>
                  <a:cxn ang="0">
                    <a:pos x="7" y="34"/>
                  </a:cxn>
                  <a:cxn ang="0">
                    <a:pos x="7" y="36"/>
                  </a:cxn>
                  <a:cxn ang="0">
                    <a:pos x="7" y="36"/>
                  </a:cxn>
                  <a:cxn ang="0">
                    <a:pos x="7" y="39"/>
                  </a:cxn>
                  <a:cxn ang="0">
                    <a:pos x="7" y="41"/>
                  </a:cxn>
                  <a:cxn ang="0">
                    <a:pos x="4" y="43"/>
                  </a:cxn>
                  <a:cxn ang="0">
                    <a:pos x="4" y="43"/>
                  </a:cxn>
                  <a:cxn ang="0">
                    <a:pos x="4" y="45"/>
                  </a:cxn>
                  <a:cxn ang="0">
                    <a:pos x="4" y="47"/>
                  </a:cxn>
                  <a:cxn ang="0">
                    <a:pos x="2" y="50"/>
                  </a:cxn>
                  <a:cxn ang="0">
                    <a:pos x="2" y="52"/>
                  </a:cxn>
                  <a:cxn ang="0">
                    <a:pos x="2" y="52"/>
                  </a:cxn>
                  <a:cxn ang="0">
                    <a:pos x="0" y="54"/>
                  </a:cxn>
                  <a:cxn ang="0">
                    <a:pos x="0" y="56"/>
                  </a:cxn>
                  <a:cxn ang="0">
                    <a:pos x="67" y="27"/>
                  </a:cxn>
                  <a:cxn ang="0">
                    <a:pos x="67" y="27"/>
                  </a:cxn>
                </a:cxnLst>
                <a:rect l="0" t="0" r="r" b="b"/>
                <a:pathLst>
                  <a:path w="67" h="56">
                    <a:moveTo>
                      <a:pt x="67" y="27"/>
                    </a:moveTo>
                    <a:lnTo>
                      <a:pt x="0" y="0"/>
                    </a:lnTo>
                    <a:lnTo>
                      <a:pt x="0" y="0"/>
                    </a:lnTo>
                    <a:lnTo>
                      <a:pt x="0" y="3"/>
                    </a:lnTo>
                    <a:lnTo>
                      <a:pt x="2" y="3"/>
                    </a:lnTo>
                    <a:lnTo>
                      <a:pt x="2" y="5"/>
                    </a:lnTo>
                    <a:lnTo>
                      <a:pt x="2" y="7"/>
                    </a:lnTo>
                    <a:lnTo>
                      <a:pt x="4" y="9"/>
                    </a:lnTo>
                    <a:lnTo>
                      <a:pt x="4" y="9"/>
                    </a:lnTo>
                    <a:lnTo>
                      <a:pt x="4" y="12"/>
                    </a:lnTo>
                    <a:lnTo>
                      <a:pt x="4" y="14"/>
                    </a:lnTo>
                    <a:lnTo>
                      <a:pt x="7" y="16"/>
                    </a:lnTo>
                    <a:lnTo>
                      <a:pt x="7" y="18"/>
                    </a:lnTo>
                    <a:lnTo>
                      <a:pt x="7" y="18"/>
                    </a:lnTo>
                    <a:lnTo>
                      <a:pt x="7" y="21"/>
                    </a:lnTo>
                    <a:lnTo>
                      <a:pt x="7" y="23"/>
                    </a:lnTo>
                    <a:lnTo>
                      <a:pt x="7" y="25"/>
                    </a:lnTo>
                    <a:lnTo>
                      <a:pt x="7" y="27"/>
                    </a:lnTo>
                    <a:lnTo>
                      <a:pt x="7" y="27"/>
                    </a:lnTo>
                    <a:lnTo>
                      <a:pt x="7" y="30"/>
                    </a:lnTo>
                    <a:lnTo>
                      <a:pt x="7" y="32"/>
                    </a:lnTo>
                    <a:lnTo>
                      <a:pt x="7" y="34"/>
                    </a:lnTo>
                    <a:lnTo>
                      <a:pt x="7" y="36"/>
                    </a:lnTo>
                    <a:lnTo>
                      <a:pt x="7" y="36"/>
                    </a:lnTo>
                    <a:lnTo>
                      <a:pt x="7" y="39"/>
                    </a:lnTo>
                    <a:lnTo>
                      <a:pt x="7" y="41"/>
                    </a:lnTo>
                    <a:lnTo>
                      <a:pt x="4" y="43"/>
                    </a:lnTo>
                    <a:lnTo>
                      <a:pt x="4" y="43"/>
                    </a:lnTo>
                    <a:lnTo>
                      <a:pt x="4" y="45"/>
                    </a:lnTo>
                    <a:lnTo>
                      <a:pt x="4" y="47"/>
                    </a:lnTo>
                    <a:lnTo>
                      <a:pt x="2" y="50"/>
                    </a:lnTo>
                    <a:lnTo>
                      <a:pt x="2" y="52"/>
                    </a:lnTo>
                    <a:lnTo>
                      <a:pt x="2" y="52"/>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sp>
            <p:nvSpPr>
              <p:cNvPr id="98382" name="Freeform 78"/>
              <p:cNvSpPr>
                <a:spLocks/>
              </p:cNvSpPr>
              <p:nvPr/>
            </p:nvSpPr>
            <p:spPr bwMode="auto">
              <a:xfrm>
                <a:off x="4547" y="3121"/>
                <a:ext cx="67" cy="56"/>
              </a:xfrm>
              <a:custGeom>
                <a:avLst/>
                <a:gdLst/>
                <a:ahLst/>
                <a:cxnLst>
                  <a:cxn ang="0">
                    <a:pos x="67" y="29"/>
                  </a:cxn>
                  <a:cxn ang="0">
                    <a:pos x="0" y="0"/>
                  </a:cxn>
                  <a:cxn ang="0">
                    <a:pos x="0" y="0"/>
                  </a:cxn>
                  <a:cxn ang="0">
                    <a:pos x="0" y="3"/>
                  </a:cxn>
                  <a:cxn ang="0">
                    <a:pos x="2" y="5"/>
                  </a:cxn>
                  <a:cxn ang="0">
                    <a:pos x="2" y="7"/>
                  </a:cxn>
                  <a:cxn ang="0">
                    <a:pos x="2" y="7"/>
                  </a:cxn>
                  <a:cxn ang="0">
                    <a:pos x="4" y="9"/>
                  </a:cxn>
                  <a:cxn ang="0">
                    <a:pos x="4" y="12"/>
                  </a:cxn>
                  <a:cxn ang="0">
                    <a:pos x="4" y="14"/>
                  </a:cxn>
                  <a:cxn ang="0">
                    <a:pos x="4" y="14"/>
                  </a:cxn>
                  <a:cxn ang="0">
                    <a:pos x="7" y="16"/>
                  </a:cxn>
                  <a:cxn ang="0">
                    <a:pos x="7" y="18"/>
                  </a:cxn>
                  <a:cxn ang="0">
                    <a:pos x="7" y="21"/>
                  </a:cxn>
                  <a:cxn ang="0">
                    <a:pos x="7" y="23"/>
                  </a:cxn>
                  <a:cxn ang="0">
                    <a:pos x="7" y="23"/>
                  </a:cxn>
                  <a:cxn ang="0">
                    <a:pos x="7" y="25"/>
                  </a:cxn>
                  <a:cxn ang="0">
                    <a:pos x="7" y="27"/>
                  </a:cxn>
                  <a:cxn ang="0">
                    <a:pos x="7" y="29"/>
                  </a:cxn>
                  <a:cxn ang="0">
                    <a:pos x="7" y="32"/>
                  </a:cxn>
                  <a:cxn ang="0">
                    <a:pos x="7" y="32"/>
                  </a:cxn>
                  <a:cxn ang="0">
                    <a:pos x="7" y="34"/>
                  </a:cxn>
                  <a:cxn ang="0">
                    <a:pos x="7" y="36"/>
                  </a:cxn>
                  <a:cxn ang="0">
                    <a:pos x="7" y="38"/>
                  </a:cxn>
                  <a:cxn ang="0">
                    <a:pos x="7" y="41"/>
                  </a:cxn>
                  <a:cxn ang="0">
                    <a:pos x="7" y="41"/>
                  </a:cxn>
                  <a:cxn ang="0">
                    <a:pos x="4" y="43"/>
                  </a:cxn>
                  <a:cxn ang="0">
                    <a:pos x="4" y="45"/>
                  </a:cxn>
                  <a:cxn ang="0">
                    <a:pos x="4" y="47"/>
                  </a:cxn>
                  <a:cxn ang="0">
                    <a:pos x="4" y="47"/>
                  </a:cxn>
                  <a:cxn ang="0">
                    <a:pos x="2" y="50"/>
                  </a:cxn>
                  <a:cxn ang="0">
                    <a:pos x="2" y="52"/>
                  </a:cxn>
                  <a:cxn ang="0">
                    <a:pos x="2" y="54"/>
                  </a:cxn>
                  <a:cxn ang="0">
                    <a:pos x="0" y="56"/>
                  </a:cxn>
                  <a:cxn ang="0">
                    <a:pos x="0" y="56"/>
                  </a:cxn>
                  <a:cxn ang="0">
                    <a:pos x="67" y="29"/>
                  </a:cxn>
                  <a:cxn ang="0">
                    <a:pos x="67" y="29"/>
                  </a:cxn>
                </a:cxnLst>
                <a:rect l="0" t="0" r="r" b="b"/>
                <a:pathLst>
                  <a:path w="67" h="56">
                    <a:moveTo>
                      <a:pt x="67" y="29"/>
                    </a:moveTo>
                    <a:lnTo>
                      <a:pt x="0" y="0"/>
                    </a:lnTo>
                    <a:lnTo>
                      <a:pt x="0" y="0"/>
                    </a:lnTo>
                    <a:lnTo>
                      <a:pt x="0" y="3"/>
                    </a:lnTo>
                    <a:lnTo>
                      <a:pt x="2" y="5"/>
                    </a:lnTo>
                    <a:lnTo>
                      <a:pt x="2" y="7"/>
                    </a:lnTo>
                    <a:lnTo>
                      <a:pt x="2" y="7"/>
                    </a:lnTo>
                    <a:lnTo>
                      <a:pt x="4" y="9"/>
                    </a:lnTo>
                    <a:lnTo>
                      <a:pt x="4" y="12"/>
                    </a:lnTo>
                    <a:lnTo>
                      <a:pt x="4" y="14"/>
                    </a:lnTo>
                    <a:lnTo>
                      <a:pt x="4" y="14"/>
                    </a:lnTo>
                    <a:lnTo>
                      <a:pt x="7" y="16"/>
                    </a:lnTo>
                    <a:lnTo>
                      <a:pt x="7" y="18"/>
                    </a:lnTo>
                    <a:lnTo>
                      <a:pt x="7" y="21"/>
                    </a:lnTo>
                    <a:lnTo>
                      <a:pt x="7" y="23"/>
                    </a:lnTo>
                    <a:lnTo>
                      <a:pt x="7" y="23"/>
                    </a:lnTo>
                    <a:lnTo>
                      <a:pt x="7" y="25"/>
                    </a:lnTo>
                    <a:lnTo>
                      <a:pt x="7" y="27"/>
                    </a:lnTo>
                    <a:lnTo>
                      <a:pt x="7" y="29"/>
                    </a:lnTo>
                    <a:lnTo>
                      <a:pt x="7" y="32"/>
                    </a:lnTo>
                    <a:lnTo>
                      <a:pt x="7" y="32"/>
                    </a:lnTo>
                    <a:lnTo>
                      <a:pt x="7" y="34"/>
                    </a:lnTo>
                    <a:lnTo>
                      <a:pt x="7" y="36"/>
                    </a:lnTo>
                    <a:lnTo>
                      <a:pt x="7" y="38"/>
                    </a:lnTo>
                    <a:lnTo>
                      <a:pt x="7" y="41"/>
                    </a:lnTo>
                    <a:lnTo>
                      <a:pt x="7" y="41"/>
                    </a:lnTo>
                    <a:lnTo>
                      <a:pt x="4" y="43"/>
                    </a:lnTo>
                    <a:lnTo>
                      <a:pt x="4" y="45"/>
                    </a:lnTo>
                    <a:lnTo>
                      <a:pt x="4" y="47"/>
                    </a:lnTo>
                    <a:lnTo>
                      <a:pt x="4" y="47"/>
                    </a:lnTo>
                    <a:lnTo>
                      <a:pt x="2" y="50"/>
                    </a:lnTo>
                    <a:lnTo>
                      <a:pt x="2" y="52"/>
                    </a:lnTo>
                    <a:lnTo>
                      <a:pt x="2" y="54"/>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3" name="Freeform 79"/>
              <p:cNvSpPr>
                <a:spLocks/>
              </p:cNvSpPr>
              <p:nvPr/>
            </p:nvSpPr>
            <p:spPr bwMode="auto">
              <a:xfrm>
                <a:off x="4547" y="3240"/>
                <a:ext cx="67" cy="56"/>
              </a:xfrm>
              <a:custGeom>
                <a:avLst/>
                <a:gdLst/>
                <a:ahLst/>
                <a:cxnLst>
                  <a:cxn ang="0">
                    <a:pos x="67" y="29"/>
                  </a:cxn>
                  <a:cxn ang="0">
                    <a:pos x="0" y="0"/>
                  </a:cxn>
                  <a:cxn ang="0">
                    <a:pos x="0" y="0"/>
                  </a:cxn>
                  <a:cxn ang="0">
                    <a:pos x="0" y="2"/>
                  </a:cxn>
                  <a:cxn ang="0">
                    <a:pos x="2" y="4"/>
                  </a:cxn>
                  <a:cxn ang="0">
                    <a:pos x="2" y="4"/>
                  </a:cxn>
                  <a:cxn ang="0">
                    <a:pos x="2" y="7"/>
                  </a:cxn>
                  <a:cxn ang="0">
                    <a:pos x="4" y="9"/>
                  </a:cxn>
                  <a:cxn ang="0">
                    <a:pos x="4" y="11"/>
                  </a:cxn>
                  <a:cxn ang="0">
                    <a:pos x="4" y="13"/>
                  </a:cxn>
                  <a:cxn ang="0">
                    <a:pos x="4" y="13"/>
                  </a:cxn>
                  <a:cxn ang="0">
                    <a:pos x="7" y="16"/>
                  </a:cxn>
                  <a:cxn ang="0">
                    <a:pos x="7" y="18"/>
                  </a:cxn>
                  <a:cxn ang="0">
                    <a:pos x="7" y="20"/>
                  </a:cxn>
                  <a:cxn ang="0">
                    <a:pos x="7" y="20"/>
                  </a:cxn>
                  <a:cxn ang="0">
                    <a:pos x="7" y="22"/>
                  </a:cxn>
                  <a:cxn ang="0">
                    <a:pos x="7" y="25"/>
                  </a:cxn>
                  <a:cxn ang="0">
                    <a:pos x="7" y="27"/>
                  </a:cxn>
                  <a:cxn ang="0">
                    <a:pos x="7" y="29"/>
                  </a:cxn>
                  <a:cxn ang="0">
                    <a:pos x="7" y="29"/>
                  </a:cxn>
                  <a:cxn ang="0">
                    <a:pos x="7" y="31"/>
                  </a:cxn>
                  <a:cxn ang="0">
                    <a:pos x="7" y="34"/>
                  </a:cxn>
                  <a:cxn ang="0">
                    <a:pos x="7" y="36"/>
                  </a:cxn>
                  <a:cxn ang="0">
                    <a:pos x="7" y="38"/>
                  </a:cxn>
                  <a:cxn ang="0">
                    <a:pos x="7" y="38"/>
                  </a:cxn>
                  <a:cxn ang="0">
                    <a:pos x="7" y="40"/>
                  </a:cxn>
                  <a:cxn ang="0">
                    <a:pos x="4" y="43"/>
                  </a:cxn>
                  <a:cxn ang="0">
                    <a:pos x="4" y="45"/>
                  </a:cxn>
                  <a:cxn ang="0">
                    <a:pos x="4" y="45"/>
                  </a:cxn>
                  <a:cxn ang="0">
                    <a:pos x="4" y="47"/>
                  </a:cxn>
                  <a:cxn ang="0">
                    <a:pos x="2" y="49"/>
                  </a:cxn>
                  <a:cxn ang="0">
                    <a:pos x="2" y="51"/>
                  </a:cxn>
                  <a:cxn ang="0">
                    <a:pos x="2" y="54"/>
                  </a:cxn>
                  <a:cxn ang="0">
                    <a:pos x="0" y="54"/>
                  </a:cxn>
                  <a:cxn ang="0">
                    <a:pos x="0" y="56"/>
                  </a:cxn>
                  <a:cxn ang="0">
                    <a:pos x="67" y="29"/>
                  </a:cxn>
                  <a:cxn ang="0">
                    <a:pos x="67" y="29"/>
                  </a:cxn>
                </a:cxnLst>
                <a:rect l="0" t="0" r="r" b="b"/>
                <a:pathLst>
                  <a:path w="67" h="56">
                    <a:moveTo>
                      <a:pt x="67" y="29"/>
                    </a:moveTo>
                    <a:lnTo>
                      <a:pt x="0" y="0"/>
                    </a:lnTo>
                    <a:lnTo>
                      <a:pt x="0" y="0"/>
                    </a:lnTo>
                    <a:lnTo>
                      <a:pt x="0" y="2"/>
                    </a:lnTo>
                    <a:lnTo>
                      <a:pt x="2" y="4"/>
                    </a:lnTo>
                    <a:lnTo>
                      <a:pt x="2" y="4"/>
                    </a:lnTo>
                    <a:lnTo>
                      <a:pt x="2" y="7"/>
                    </a:lnTo>
                    <a:lnTo>
                      <a:pt x="4" y="9"/>
                    </a:lnTo>
                    <a:lnTo>
                      <a:pt x="4" y="11"/>
                    </a:lnTo>
                    <a:lnTo>
                      <a:pt x="4" y="13"/>
                    </a:lnTo>
                    <a:lnTo>
                      <a:pt x="4" y="13"/>
                    </a:lnTo>
                    <a:lnTo>
                      <a:pt x="7" y="16"/>
                    </a:lnTo>
                    <a:lnTo>
                      <a:pt x="7" y="18"/>
                    </a:lnTo>
                    <a:lnTo>
                      <a:pt x="7" y="20"/>
                    </a:lnTo>
                    <a:lnTo>
                      <a:pt x="7" y="20"/>
                    </a:lnTo>
                    <a:lnTo>
                      <a:pt x="7" y="22"/>
                    </a:lnTo>
                    <a:lnTo>
                      <a:pt x="7" y="25"/>
                    </a:lnTo>
                    <a:lnTo>
                      <a:pt x="7" y="27"/>
                    </a:lnTo>
                    <a:lnTo>
                      <a:pt x="7" y="29"/>
                    </a:lnTo>
                    <a:lnTo>
                      <a:pt x="7" y="29"/>
                    </a:lnTo>
                    <a:lnTo>
                      <a:pt x="7" y="31"/>
                    </a:lnTo>
                    <a:lnTo>
                      <a:pt x="7" y="34"/>
                    </a:lnTo>
                    <a:lnTo>
                      <a:pt x="7" y="36"/>
                    </a:lnTo>
                    <a:lnTo>
                      <a:pt x="7" y="38"/>
                    </a:lnTo>
                    <a:lnTo>
                      <a:pt x="7" y="38"/>
                    </a:lnTo>
                    <a:lnTo>
                      <a:pt x="7" y="40"/>
                    </a:lnTo>
                    <a:lnTo>
                      <a:pt x="4" y="43"/>
                    </a:lnTo>
                    <a:lnTo>
                      <a:pt x="4" y="45"/>
                    </a:lnTo>
                    <a:lnTo>
                      <a:pt x="4" y="45"/>
                    </a:lnTo>
                    <a:lnTo>
                      <a:pt x="4" y="47"/>
                    </a:lnTo>
                    <a:lnTo>
                      <a:pt x="2" y="49"/>
                    </a:lnTo>
                    <a:lnTo>
                      <a:pt x="2" y="51"/>
                    </a:lnTo>
                    <a:lnTo>
                      <a:pt x="2" y="54"/>
                    </a:lnTo>
                    <a:lnTo>
                      <a:pt x="0" y="54"/>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4" name="Freeform 80"/>
              <p:cNvSpPr>
                <a:spLocks/>
              </p:cNvSpPr>
              <p:nvPr/>
            </p:nvSpPr>
            <p:spPr bwMode="auto">
              <a:xfrm>
                <a:off x="4547" y="3363"/>
                <a:ext cx="67" cy="56"/>
              </a:xfrm>
              <a:custGeom>
                <a:avLst/>
                <a:gdLst/>
                <a:ahLst/>
                <a:cxnLst>
                  <a:cxn ang="0">
                    <a:pos x="67" y="29"/>
                  </a:cxn>
                  <a:cxn ang="0">
                    <a:pos x="0" y="0"/>
                  </a:cxn>
                  <a:cxn ang="0">
                    <a:pos x="0" y="0"/>
                  </a:cxn>
                  <a:cxn ang="0">
                    <a:pos x="0" y="2"/>
                  </a:cxn>
                  <a:cxn ang="0">
                    <a:pos x="2" y="5"/>
                  </a:cxn>
                  <a:cxn ang="0">
                    <a:pos x="2" y="7"/>
                  </a:cxn>
                  <a:cxn ang="0">
                    <a:pos x="2" y="7"/>
                  </a:cxn>
                  <a:cxn ang="0">
                    <a:pos x="4" y="9"/>
                  </a:cxn>
                  <a:cxn ang="0">
                    <a:pos x="4" y="11"/>
                  </a:cxn>
                  <a:cxn ang="0">
                    <a:pos x="4" y="14"/>
                  </a:cxn>
                  <a:cxn ang="0">
                    <a:pos x="4" y="16"/>
                  </a:cxn>
                  <a:cxn ang="0">
                    <a:pos x="7" y="16"/>
                  </a:cxn>
                  <a:cxn ang="0">
                    <a:pos x="7" y="18"/>
                  </a:cxn>
                  <a:cxn ang="0">
                    <a:pos x="7" y="20"/>
                  </a:cxn>
                  <a:cxn ang="0">
                    <a:pos x="7" y="22"/>
                  </a:cxn>
                  <a:cxn ang="0">
                    <a:pos x="7" y="22"/>
                  </a:cxn>
                  <a:cxn ang="0">
                    <a:pos x="7" y="25"/>
                  </a:cxn>
                  <a:cxn ang="0">
                    <a:pos x="7" y="27"/>
                  </a:cxn>
                  <a:cxn ang="0">
                    <a:pos x="7" y="29"/>
                  </a:cxn>
                  <a:cxn ang="0">
                    <a:pos x="7" y="31"/>
                  </a:cxn>
                  <a:cxn ang="0">
                    <a:pos x="7" y="31"/>
                  </a:cxn>
                  <a:cxn ang="0">
                    <a:pos x="7" y="34"/>
                  </a:cxn>
                  <a:cxn ang="0">
                    <a:pos x="7" y="36"/>
                  </a:cxn>
                  <a:cxn ang="0">
                    <a:pos x="7" y="38"/>
                  </a:cxn>
                  <a:cxn ang="0">
                    <a:pos x="7" y="40"/>
                  </a:cxn>
                  <a:cxn ang="0">
                    <a:pos x="7" y="40"/>
                  </a:cxn>
                  <a:cxn ang="0">
                    <a:pos x="4" y="43"/>
                  </a:cxn>
                  <a:cxn ang="0">
                    <a:pos x="4" y="45"/>
                  </a:cxn>
                  <a:cxn ang="0">
                    <a:pos x="4" y="47"/>
                  </a:cxn>
                  <a:cxn ang="0">
                    <a:pos x="4" y="47"/>
                  </a:cxn>
                  <a:cxn ang="0">
                    <a:pos x="2" y="49"/>
                  </a:cxn>
                  <a:cxn ang="0">
                    <a:pos x="2" y="52"/>
                  </a:cxn>
                  <a:cxn ang="0">
                    <a:pos x="2" y="54"/>
                  </a:cxn>
                  <a:cxn ang="0">
                    <a:pos x="0" y="56"/>
                  </a:cxn>
                  <a:cxn ang="0">
                    <a:pos x="0" y="56"/>
                  </a:cxn>
                  <a:cxn ang="0">
                    <a:pos x="67" y="29"/>
                  </a:cxn>
                  <a:cxn ang="0">
                    <a:pos x="67" y="29"/>
                  </a:cxn>
                </a:cxnLst>
                <a:rect l="0" t="0" r="r" b="b"/>
                <a:pathLst>
                  <a:path w="67" h="56">
                    <a:moveTo>
                      <a:pt x="67" y="29"/>
                    </a:moveTo>
                    <a:lnTo>
                      <a:pt x="0" y="0"/>
                    </a:lnTo>
                    <a:lnTo>
                      <a:pt x="0" y="0"/>
                    </a:lnTo>
                    <a:lnTo>
                      <a:pt x="0" y="2"/>
                    </a:lnTo>
                    <a:lnTo>
                      <a:pt x="2" y="5"/>
                    </a:lnTo>
                    <a:lnTo>
                      <a:pt x="2" y="7"/>
                    </a:lnTo>
                    <a:lnTo>
                      <a:pt x="2" y="7"/>
                    </a:lnTo>
                    <a:lnTo>
                      <a:pt x="4" y="9"/>
                    </a:lnTo>
                    <a:lnTo>
                      <a:pt x="4" y="11"/>
                    </a:lnTo>
                    <a:lnTo>
                      <a:pt x="4" y="14"/>
                    </a:lnTo>
                    <a:lnTo>
                      <a:pt x="4" y="16"/>
                    </a:lnTo>
                    <a:lnTo>
                      <a:pt x="7" y="16"/>
                    </a:lnTo>
                    <a:lnTo>
                      <a:pt x="7" y="18"/>
                    </a:lnTo>
                    <a:lnTo>
                      <a:pt x="7" y="20"/>
                    </a:lnTo>
                    <a:lnTo>
                      <a:pt x="7" y="22"/>
                    </a:lnTo>
                    <a:lnTo>
                      <a:pt x="7" y="22"/>
                    </a:lnTo>
                    <a:lnTo>
                      <a:pt x="7" y="25"/>
                    </a:lnTo>
                    <a:lnTo>
                      <a:pt x="7" y="27"/>
                    </a:lnTo>
                    <a:lnTo>
                      <a:pt x="7" y="29"/>
                    </a:lnTo>
                    <a:lnTo>
                      <a:pt x="7" y="31"/>
                    </a:lnTo>
                    <a:lnTo>
                      <a:pt x="7" y="31"/>
                    </a:lnTo>
                    <a:lnTo>
                      <a:pt x="7" y="34"/>
                    </a:lnTo>
                    <a:lnTo>
                      <a:pt x="7" y="36"/>
                    </a:lnTo>
                    <a:lnTo>
                      <a:pt x="7" y="38"/>
                    </a:lnTo>
                    <a:lnTo>
                      <a:pt x="7" y="40"/>
                    </a:lnTo>
                    <a:lnTo>
                      <a:pt x="7" y="40"/>
                    </a:lnTo>
                    <a:lnTo>
                      <a:pt x="4" y="43"/>
                    </a:lnTo>
                    <a:lnTo>
                      <a:pt x="4" y="45"/>
                    </a:lnTo>
                    <a:lnTo>
                      <a:pt x="4" y="47"/>
                    </a:lnTo>
                    <a:lnTo>
                      <a:pt x="4" y="47"/>
                    </a:lnTo>
                    <a:lnTo>
                      <a:pt x="2" y="49"/>
                    </a:lnTo>
                    <a:lnTo>
                      <a:pt x="2" y="52"/>
                    </a:lnTo>
                    <a:lnTo>
                      <a:pt x="2" y="54"/>
                    </a:lnTo>
                    <a:lnTo>
                      <a:pt x="0" y="56"/>
                    </a:lnTo>
                    <a:lnTo>
                      <a:pt x="0" y="56"/>
                    </a:lnTo>
                    <a:lnTo>
                      <a:pt x="67" y="29"/>
                    </a:lnTo>
                    <a:lnTo>
                      <a:pt x="67" y="29"/>
                    </a:lnTo>
                    <a:close/>
                  </a:path>
                </a:pathLst>
              </a:custGeom>
              <a:solidFill>
                <a:srgbClr val="1F1A17"/>
              </a:solidFill>
              <a:ln w="9525">
                <a:noFill/>
                <a:round/>
                <a:headEnd/>
                <a:tailEnd/>
              </a:ln>
            </p:spPr>
            <p:txBody>
              <a:bodyPr/>
              <a:lstStyle/>
              <a:p>
                <a:endParaRPr lang="pt-BR"/>
              </a:p>
            </p:txBody>
          </p:sp>
          <p:sp>
            <p:nvSpPr>
              <p:cNvPr id="98385" name="Freeform 81"/>
              <p:cNvSpPr>
                <a:spLocks/>
              </p:cNvSpPr>
              <p:nvPr/>
            </p:nvSpPr>
            <p:spPr bwMode="auto">
              <a:xfrm>
                <a:off x="4547" y="3493"/>
                <a:ext cx="67" cy="56"/>
              </a:xfrm>
              <a:custGeom>
                <a:avLst/>
                <a:gdLst/>
                <a:ahLst/>
                <a:cxnLst>
                  <a:cxn ang="0">
                    <a:pos x="67" y="27"/>
                  </a:cxn>
                  <a:cxn ang="0">
                    <a:pos x="0" y="0"/>
                  </a:cxn>
                  <a:cxn ang="0">
                    <a:pos x="0" y="0"/>
                  </a:cxn>
                  <a:cxn ang="0">
                    <a:pos x="0" y="2"/>
                  </a:cxn>
                  <a:cxn ang="0">
                    <a:pos x="2" y="2"/>
                  </a:cxn>
                  <a:cxn ang="0">
                    <a:pos x="2" y="4"/>
                  </a:cxn>
                  <a:cxn ang="0">
                    <a:pos x="2" y="7"/>
                  </a:cxn>
                  <a:cxn ang="0">
                    <a:pos x="4" y="9"/>
                  </a:cxn>
                  <a:cxn ang="0">
                    <a:pos x="4" y="11"/>
                  </a:cxn>
                  <a:cxn ang="0">
                    <a:pos x="4" y="11"/>
                  </a:cxn>
                  <a:cxn ang="0">
                    <a:pos x="4" y="13"/>
                  </a:cxn>
                  <a:cxn ang="0">
                    <a:pos x="7" y="16"/>
                  </a:cxn>
                  <a:cxn ang="0">
                    <a:pos x="7" y="18"/>
                  </a:cxn>
                  <a:cxn ang="0">
                    <a:pos x="7" y="18"/>
                  </a:cxn>
                  <a:cxn ang="0">
                    <a:pos x="7" y="20"/>
                  </a:cxn>
                  <a:cxn ang="0">
                    <a:pos x="7" y="22"/>
                  </a:cxn>
                  <a:cxn ang="0">
                    <a:pos x="7" y="25"/>
                  </a:cxn>
                  <a:cxn ang="0">
                    <a:pos x="7" y="27"/>
                  </a:cxn>
                  <a:cxn ang="0">
                    <a:pos x="7" y="27"/>
                  </a:cxn>
                  <a:cxn ang="0">
                    <a:pos x="7" y="29"/>
                  </a:cxn>
                  <a:cxn ang="0">
                    <a:pos x="7" y="31"/>
                  </a:cxn>
                  <a:cxn ang="0">
                    <a:pos x="7" y="34"/>
                  </a:cxn>
                  <a:cxn ang="0">
                    <a:pos x="7" y="36"/>
                  </a:cxn>
                  <a:cxn ang="0">
                    <a:pos x="7" y="36"/>
                  </a:cxn>
                  <a:cxn ang="0">
                    <a:pos x="7" y="38"/>
                  </a:cxn>
                  <a:cxn ang="0">
                    <a:pos x="7" y="40"/>
                  </a:cxn>
                  <a:cxn ang="0">
                    <a:pos x="4" y="42"/>
                  </a:cxn>
                  <a:cxn ang="0">
                    <a:pos x="4" y="45"/>
                  </a:cxn>
                  <a:cxn ang="0">
                    <a:pos x="4" y="45"/>
                  </a:cxn>
                  <a:cxn ang="0">
                    <a:pos x="4" y="47"/>
                  </a:cxn>
                  <a:cxn ang="0">
                    <a:pos x="2" y="49"/>
                  </a:cxn>
                  <a:cxn ang="0">
                    <a:pos x="2" y="51"/>
                  </a:cxn>
                  <a:cxn ang="0">
                    <a:pos x="2" y="51"/>
                  </a:cxn>
                  <a:cxn ang="0">
                    <a:pos x="0" y="54"/>
                  </a:cxn>
                  <a:cxn ang="0">
                    <a:pos x="0" y="56"/>
                  </a:cxn>
                  <a:cxn ang="0">
                    <a:pos x="67" y="27"/>
                  </a:cxn>
                  <a:cxn ang="0">
                    <a:pos x="67" y="27"/>
                  </a:cxn>
                </a:cxnLst>
                <a:rect l="0" t="0" r="r" b="b"/>
                <a:pathLst>
                  <a:path w="67" h="56">
                    <a:moveTo>
                      <a:pt x="67" y="27"/>
                    </a:moveTo>
                    <a:lnTo>
                      <a:pt x="0" y="0"/>
                    </a:lnTo>
                    <a:lnTo>
                      <a:pt x="0" y="0"/>
                    </a:lnTo>
                    <a:lnTo>
                      <a:pt x="0" y="2"/>
                    </a:lnTo>
                    <a:lnTo>
                      <a:pt x="2" y="2"/>
                    </a:lnTo>
                    <a:lnTo>
                      <a:pt x="2" y="4"/>
                    </a:lnTo>
                    <a:lnTo>
                      <a:pt x="2" y="7"/>
                    </a:lnTo>
                    <a:lnTo>
                      <a:pt x="4" y="9"/>
                    </a:lnTo>
                    <a:lnTo>
                      <a:pt x="4" y="11"/>
                    </a:lnTo>
                    <a:lnTo>
                      <a:pt x="4" y="11"/>
                    </a:lnTo>
                    <a:lnTo>
                      <a:pt x="4" y="13"/>
                    </a:lnTo>
                    <a:lnTo>
                      <a:pt x="7" y="16"/>
                    </a:lnTo>
                    <a:lnTo>
                      <a:pt x="7" y="18"/>
                    </a:lnTo>
                    <a:lnTo>
                      <a:pt x="7" y="18"/>
                    </a:lnTo>
                    <a:lnTo>
                      <a:pt x="7" y="20"/>
                    </a:lnTo>
                    <a:lnTo>
                      <a:pt x="7" y="22"/>
                    </a:lnTo>
                    <a:lnTo>
                      <a:pt x="7" y="25"/>
                    </a:lnTo>
                    <a:lnTo>
                      <a:pt x="7" y="27"/>
                    </a:lnTo>
                    <a:lnTo>
                      <a:pt x="7" y="27"/>
                    </a:lnTo>
                    <a:lnTo>
                      <a:pt x="7" y="29"/>
                    </a:lnTo>
                    <a:lnTo>
                      <a:pt x="7" y="31"/>
                    </a:lnTo>
                    <a:lnTo>
                      <a:pt x="7" y="34"/>
                    </a:lnTo>
                    <a:lnTo>
                      <a:pt x="7" y="36"/>
                    </a:lnTo>
                    <a:lnTo>
                      <a:pt x="7" y="36"/>
                    </a:lnTo>
                    <a:lnTo>
                      <a:pt x="7" y="38"/>
                    </a:lnTo>
                    <a:lnTo>
                      <a:pt x="7" y="40"/>
                    </a:lnTo>
                    <a:lnTo>
                      <a:pt x="4" y="42"/>
                    </a:lnTo>
                    <a:lnTo>
                      <a:pt x="4" y="45"/>
                    </a:lnTo>
                    <a:lnTo>
                      <a:pt x="4" y="45"/>
                    </a:lnTo>
                    <a:lnTo>
                      <a:pt x="4" y="47"/>
                    </a:lnTo>
                    <a:lnTo>
                      <a:pt x="2" y="49"/>
                    </a:lnTo>
                    <a:lnTo>
                      <a:pt x="2" y="51"/>
                    </a:lnTo>
                    <a:lnTo>
                      <a:pt x="2" y="51"/>
                    </a:lnTo>
                    <a:lnTo>
                      <a:pt x="0" y="54"/>
                    </a:lnTo>
                    <a:lnTo>
                      <a:pt x="0" y="56"/>
                    </a:lnTo>
                    <a:lnTo>
                      <a:pt x="67" y="27"/>
                    </a:lnTo>
                    <a:lnTo>
                      <a:pt x="67" y="27"/>
                    </a:lnTo>
                    <a:close/>
                  </a:path>
                </a:pathLst>
              </a:custGeom>
              <a:solidFill>
                <a:srgbClr val="1F1A17"/>
              </a:solidFill>
              <a:ln w="9525">
                <a:noFill/>
                <a:round/>
                <a:headEnd/>
                <a:tailEnd/>
              </a:ln>
            </p:spPr>
            <p:txBody>
              <a:bodyPr/>
              <a:lstStyle/>
              <a:p>
                <a:endParaRPr lang="pt-B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66254"/>
            <a:ext cx="7543800" cy="1002506"/>
          </a:xfrm>
        </p:spPr>
        <p:txBody>
          <a:bodyPr/>
          <a:lstStyle/>
          <a:p>
            <a:r>
              <a:rPr lang="pt-BR" i="1" dirty="0" err="1" smtClean="0"/>
              <a:t>Wrappers</a:t>
            </a:r>
            <a:r>
              <a:rPr lang="pt-BR" dirty="0" smtClean="0"/>
              <a:t> </a:t>
            </a:r>
            <a:br>
              <a:rPr lang="pt-BR" dirty="0" smtClean="0"/>
            </a:br>
            <a:r>
              <a:rPr lang="en-US" sz="3200" dirty="0" err="1" smtClean="0"/>
              <a:t>Modelos</a:t>
            </a:r>
            <a:r>
              <a:rPr lang="en-US" sz="3200" dirty="0" smtClean="0"/>
              <a:t> de Markov </a:t>
            </a:r>
            <a:r>
              <a:rPr lang="en-US" sz="3200" dirty="0" err="1" smtClean="0"/>
              <a:t>Escondidos</a:t>
            </a:r>
            <a:endParaRPr lang="en-US" dirty="0"/>
          </a:p>
        </p:txBody>
      </p:sp>
      <p:sp>
        <p:nvSpPr>
          <p:cNvPr id="99331" name="Rectangle 3"/>
          <p:cNvSpPr>
            <a:spLocks noGrp="1" noChangeArrowheads="1"/>
          </p:cNvSpPr>
          <p:nvPr>
            <p:ph type="body" idx="1"/>
          </p:nvPr>
        </p:nvSpPr>
        <p:spPr>
          <a:xfrm>
            <a:off x="539552" y="1719262"/>
            <a:ext cx="8147248" cy="4590057"/>
          </a:xfrm>
        </p:spPr>
        <p:txBody>
          <a:bodyPr/>
          <a:lstStyle/>
          <a:p>
            <a:r>
              <a:rPr lang="en-US" sz="2400" dirty="0" smtClean="0"/>
              <a:t>Um HMM é um </a:t>
            </a:r>
            <a:r>
              <a:rPr lang="en-US" sz="2400" dirty="0" err="1" smtClean="0">
                <a:solidFill>
                  <a:srgbClr val="0070C0"/>
                </a:solidFill>
              </a:rPr>
              <a:t>autômato</a:t>
            </a:r>
            <a:r>
              <a:rPr lang="en-US" sz="2400" dirty="0" smtClean="0">
                <a:solidFill>
                  <a:srgbClr val="0070C0"/>
                </a:solidFill>
              </a:rPr>
              <a:t> </a:t>
            </a:r>
            <a:r>
              <a:rPr lang="en-US" sz="2400" dirty="0" err="1" smtClean="0">
                <a:solidFill>
                  <a:srgbClr val="0070C0"/>
                </a:solidFill>
              </a:rPr>
              <a:t>finito</a:t>
            </a:r>
            <a:r>
              <a:rPr lang="en-US" sz="2400" dirty="0" smtClean="0">
                <a:solidFill>
                  <a:srgbClr val="0070C0"/>
                </a:solidFill>
              </a:rPr>
              <a:t> </a:t>
            </a:r>
            <a:r>
              <a:rPr lang="en-US" sz="2400" dirty="0" err="1" smtClean="0">
                <a:solidFill>
                  <a:srgbClr val="0070C0"/>
                </a:solidFill>
              </a:rPr>
              <a:t>probabilístico</a:t>
            </a:r>
            <a:r>
              <a:rPr lang="en-US" sz="2400" dirty="0" smtClean="0">
                <a:solidFill>
                  <a:srgbClr val="0070C0"/>
                </a:solidFill>
              </a:rPr>
              <a:t> </a:t>
            </a:r>
            <a:r>
              <a:rPr lang="en-US" sz="2400" dirty="0" err="1" smtClean="0"/>
              <a:t>que</a:t>
            </a:r>
            <a:r>
              <a:rPr lang="en-US" sz="2400" dirty="0" smtClean="0"/>
              <a:t> </a:t>
            </a:r>
            <a:r>
              <a:rPr lang="en-US" sz="2400" dirty="0" err="1" smtClean="0"/>
              <a:t>consiste</a:t>
            </a:r>
            <a:r>
              <a:rPr lang="en-US" sz="2400" dirty="0" smtClean="0"/>
              <a:t> </a:t>
            </a:r>
            <a:r>
              <a:rPr lang="en-US" sz="2400" dirty="0" err="1" smtClean="0"/>
              <a:t>em</a:t>
            </a:r>
            <a:r>
              <a:rPr lang="en-US" sz="2400" dirty="0" smtClean="0"/>
              <a:t>: </a:t>
            </a:r>
          </a:p>
          <a:p>
            <a:pPr lvl="1">
              <a:buNone/>
            </a:pPr>
            <a:r>
              <a:rPr lang="en-US" sz="2000" dirty="0" smtClean="0"/>
              <a:t>(1) Um </a:t>
            </a:r>
            <a:r>
              <a:rPr lang="en-US" sz="2000" dirty="0" err="1" smtClean="0"/>
              <a:t>conjunto</a:t>
            </a:r>
            <a:r>
              <a:rPr lang="en-US" sz="2000" dirty="0" smtClean="0"/>
              <a:t> de </a:t>
            </a:r>
            <a:r>
              <a:rPr lang="en-US" sz="2000" dirty="0" err="1" smtClean="0"/>
              <a:t>estados</a:t>
            </a:r>
            <a:r>
              <a:rPr lang="en-US" sz="2000" dirty="0" smtClean="0"/>
              <a:t> </a:t>
            </a:r>
            <a:r>
              <a:rPr lang="en-US" sz="2000" dirty="0" err="1" smtClean="0"/>
              <a:t>ocultos</a:t>
            </a:r>
            <a:r>
              <a:rPr lang="en-US" sz="2000" dirty="0" smtClean="0"/>
              <a:t> S; </a:t>
            </a:r>
          </a:p>
          <a:p>
            <a:pPr lvl="1">
              <a:buNone/>
            </a:pPr>
            <a:r>
              <a:rPr lang="en-US" sz="2000" dirty="0" smtClean="0"/>
              <a:t>(2) </a:t>
            </a:r>
            <a:r>
              <a:rPr lang="en-US" sz="2000" dirty="0" err="1" smtClean="0"/>
              <a:t>Uma</a:t>
            </a:r>
            <a:r>
              <a:rPr lang="en-US" sz="2000" dirty="0" smtClean="0"/>
              <a:t> </a:t>
            </a:r>
            <a:r>
              <a:rPr lang="en-US" sz="2000" dirty="0" err="1" smtClean="0"/>
              <a:t>probabilidade</a:t>
            </a:r>
            <a:r>
              <a:rPr lang="en-US" sz="2000" dirty="0" smtClean="0"/>
              <a:t> de </a:t>
            </a:r>
            <a:r>
              <a:rPr lang="en-US" sz="2000" dirty="0" err="1" smtClean="0"/>
              <a:t>transição</a:t>
            </a:r>
            <a:r>
              <a:rPr lang="en-US" sz="2000" dirty="0" smtClean="0"/>
              <a:t> Pr[s’/s] entre </a:t>
            </a:r>
            <a:r>
              <a:rPr lang="en-US" sz="2000" dirty="0" err="1" smtClean="0"/>
              <a:t>os</a:t>
            </a:r>
            <a:r>
              <a:rPr lang="en-US" sz="2000" dirty="0" smtClean="0"/>
              <a:t> </a:t>
            </a:r>
            <a:r>
              <a:rPr lang="en-US" sz="2000" dirty="0" err="1" smtClean="0"/>
              <a:t>estados</a:t>
            </a:r>
            <a:r>
              <a:rPr lang="en-US" sz="2000" dirty="0" smtClean="0"/>
              <a:t> </a:t>
            </a:r>
            <a:r>
              <a:rPr lang="en-US" sz="2000" dirty="0" err="1" smtClean="0"/>
              <a:t>ocultos</a:t>
            </a:r>
            <a:r>
              <a:rPr lang="en-US" sz="2000" dirty="0" smtClean="0"/>
              <a:t> s E S e s’ E S; </a:t>
            </a:r>
          </a:p>
          <a:p>
            <a:pPr lvl="1">
              <a:buNone/>
            </a:pPr>
            <a:r>
              <a:rPr lang="en-US" sz="2000" dirty="0" smtClean="0"/>
              <a:t>(3) Um </a:t>
            </a:r>
            <a:r>
              <a:rPr lang="en-US" sz="2000" dirty="0" err="1" smtClean="0"/>
              <a:t>conjunto</a:t>
            </a:r>
            <a:r>
              <a:rPr lang="en-US" sz="2000" dirty="0" smtClean="0"/>
              <a:t> de </a:t>
            </a:r>
            <a:r>
              <a:rPr lang="en-US" sz="2000" dirty="0" err="1" smtClean="0"/>
              <a:t>símbolos</a:t>
            </a:r>
            <a:r>
              <a:rPr lang="en-US" sz="2000" dirty="0" smtClean="0"/>
              <a:t> T </a:t>
            </a:r>
            <a:r>
              <a:rPr lang="en-US" sz="2000" dirty="0" err="1" smtClean="0"/>
              <a:t>emitidos</a:t>
            </a:r>
            <a:r>
              <a:rPr lang="en-US" sz="2000" dirty="0" smtClean="0"/>
              <a:t> </a:t>
            </a:r>
            <a:r>
              <a:rPr lang="en-US" sz="2000" dirty="0" err="1" smtClean="0"/>
              <a:t>pelos</a:t>
            </a:r>
            <a:r>
              <a:rPr lang="en-US" sz="2000" dirty="0" smtClean="0"/>
              <a:t> </a:t>
            </a:r>
            <a:r>
              <a:rPr lang="en-US" sz="2000" dirty="0" err="1" smtClean="0"/>
              <a:t>estados</a:t>
            </a:r>
            <a:r>
              <a:rPr lang="en-US" sz="2000" dirty="0" smtClean="0"/>
              <a:t> </a:t>
            </a:r>
            <a:r>
              <a:rPr lang="en-US" sz="2000" dirty="0" err="1" smtClean="0"/>
              <a:t>ocultos</a:t>
            </a:r>
            <a:r>
              <a:rPr lang="en-US" sz="2000" dirty="0" smtClean="0"/>
              <a:t>; </a:t>
            </a:r>
          </a:p>
          <a:p>
            <a:pPr lvl="1">
              <a:buNone/>
            </a:pPr>
            <a:r>
              <a:rPr lang="en-US" sz="2000" dirty="0" smtClean="0"/>
              <a:t>(4) </a:t>
            </a:r>
            <a:r>
              <a:rPr lang="en-US" sz="2000" dirty="0" err="1" smtClean="0"/>
              <a:t>Uma</a:t>
            </a:r>
            <a:r>
              <a:rPr lang="en-US" sz="2000" dirty="0" smtClean="0"/>
              <a:t> </a:t>
            </a:r>
            <a:r>
              <a:rPr lang="en-US" sz="2000" dirty="0" err="1" smtClean="0"/>
              <a:t>distribuição</a:t>
            </a:r>
            <a:r>
              <a:rPr lang="en-US" sz="2000" dirty="0" smtClean="0"/>
              <a:t> de </a:t>
            </a:r>
            <a:r>
              <a:rPr lang="en-US" sz="2000" dirty="0" err="1" smtClean="0"/>
              <a:t>probabilidade</a:t>
            </a:r>
            <a:r>
              <a:rPr lang="en-US" sz="2000" dirty="0" smtClean="0"/>
              <a:t> Pr[t/s] de </a:t>
            </a:r>
            <a:r>
              <a:rPr lang="en-US" sz="2000" dirty="0" err="1" smtClean="0"/>
              <a:t>emissão</a:t>
            </a:r>
            <a:r>
              <a:rPr lang="en-US" sz="2000" dirty="0" smtClean="0"/>
              <a:t> de </a:t>
            </a:r>
            <a:r>
              <a:rPr lang="en-US" sz="2000" dirty="0" err="1" smtClean="0"/>
              <a:t>cada</a:t>
            </a:r>
            <a:r>
              <a:rPr lang="en-US" sz="2000" dirty="0" smtClean="0"/>
              <a:t> </a:t>
            </a:r>
            <a:r>
              <a:rPr lang="en-US" sz="2000" dirty="0" err="1" smtClean="0"/>
              <a:t>símbolo</a:t>
            </a:r>
            <a:r>
              <a:rPr lang="en-US" sz="2000" dirty="0" smtClean="0"/>
              <a:t> t E T </a:t>
            </a:r>
            <a:r>
              <a:rPr lang="en-US" sz="2000" dirty="0" err="1" smtClean="0"/>
              <a:t>para</a:t>
            </a:r>
            <a:r>
              <a:rPr lang="en-US" sz="2000" dirty="0" smtClean="0"/>
              <a:t> </a:t>
            </a:r>
            <a:r>
              <a:rPr lang="en-US" sz="2000" dirty="0" err="1" smtClean="0"/>
              <a:t>cada</a:t>
            </a:r>
            <a:r>
              <a:rPr lang="en-US" sz="2000" dirty="0" smtClean="0"/>
              <a:t> </a:t>
            </a:r>
            <a:r>
              <a:rPr lang="en-US" sz="2000" dirty="0" err="1" smtClean="0"/>
              <a:t>estado</a:t>
            </a:r>
            <a:r>
              <a:rPr lang="en-US" sz="2000" dirty="0" smtClean="0"/>
              <a:t> </a:t>
            </a:r>
            <a:r>
              <a:rPr lang="en-US" sz="2000" dirty="0" err="1" smtClean="0"/>
              <a:t>escondido</a:t>
            </a:r>
            <a:r>
              <a:rPr lang="en-US" sz="2000" dirty="0" smtClean="0"/>
              <a:t> s E S. </a:t>
            </a:r>
          </a:p>
          <a:p>
            <a:pPr marL="342900" lvl="1" indent="-342900">
              <a:buClr>
                <a:schemeClr val="tx2"/>
              </a:buClr>
            </a:pPr>
            <a:r>
              <a:rPr lang="en-US" sz="2400" dirty="0" err="1" smtClean="0"/>
              <a:t>Processo</a:t>
            </a:r>
            <a:r>
              <a:rPr lang="en-US" sz="2400" dirty="0" smtClean="0"/>
              <a:t> de </a:t>
            </a:r>
            <a:r>
              <a:rPr lang="en-US" sz="2400" dirty="0" err="1" smtClean="0"/>
              <a:t>classificação</a:t>
            </a:r>
            <a:r>
              <a:rPr lang="en-US" sz="2400" dirty="0" smtClean="0"/>
              <a:t> - </a:t>
            </a:r>
            <a:r>
              <a:rPr lang="en-US" sz="2200" dirty="0" err="1" smtClean="0"/>
              <a:t>algoritmo</a:t>
            </a:r>
            <a:r>
              <a:rPr lang="en-US" sz="2200" dirty="0" smtClean="0"/>
              <a:t> </a:t>
            </a:r>
            <a:r>
              <a:rPr lang="en-US" sz="2200" dirty="0" err="1" smtClean="0"/>
              <a:t>Viterbi</a:t>
            </a:r>
            <a:r>
              <a:rPr lang="en-US" sz="2200" dirty="0" smtClean="0"/>
              <a:t> </a:t>
            </a:r>
          </a:p>
          <a:p>
            <a:pPr lvl="1"/>
            <a:r>
              <a:rPr lang="en-US" sz="2200" dirty="0" err="1" smtClean="0">
                <a:solidFill>
                  <a:srgbClr val="0070C0"/>
                </a:solidFill>
              </a:rPr>
              <a:t>Retorna</a:t>
            </a:r>
            <a:r>
              <a:rPr lang="en-US" sz="2200" dirty="0" smtClean="0">
                <a:solidFill>
                  <a:srgbClr val="0070C0"/>
                </a:solidFill>
              </a:rPr>
              <a:t> a </a:t>
            </a:r>
            <a:r>
              <a:rPr lang="en-US" sz="2200" dirty="0" err="1" smtClean="0">
                <a:solidFill>
                  <a:srgbClr val="0070C0"/>
                </a:solidFill>
              </a:rPr>
              <a:t>seqüência</a:t>
            </a:r>
            <a:r>
              <a:rPr lang="en-US" sz="2200" dirty="0" smtClean="0">
                <a:solidFill>
                  <a:srgbClr val="0070C0"/>
                </a:solidFill>
              </a:rPr>
              <a:t> de </a:t>
            </a:r>
            <a:r>
              <a:rPr lang="en-US" sz="2200" dirty="0" err="1" smtClean="0">
                <a:solidFill>
                  <a:srgbClr val="0070C0"/>
                </a:solidFill>
              </a:rPr>
              <a:t>estados</a:t>
            </a:r>
            <a:r>
              <a:rPr lang="en-US" sz="2200" dirty="0" smtClean="0">
                <a:solidFill>
                  <a:srgbClr val="0070C0"/>
                </a:solidFill>
              </a:rPr>
              <a:t> </a:t>
            </a:r>
            <a:r>
              <a:rPr lang="en-US" sz="2200" dirty="0" err="1" smtClean="0">
                <a:solidFill>
                  <a:srgbClr val="0070C0"/>
                </a:solidFill>
              </a:rPr>
              <a:t>ocultos</a:t>
            </a:r>
            <a:r>
              <a:rPr lang="en-US" sz="2200" dirty="0" smtClean="0">
                <a:solidFill>
                  <a:srgbClr val="0070C0"/>
                </a:solidFill>
              </a:rPr>
              <a:t> com </a:t>
            </a:r>
            <a:r>
              <a:rPr lang="en-US" sz="2200" dirty="0" err="1" smtClean="0">
                <a:solidFill>
                  <a:srgbClr val="0070C0"/>
                </a:solidFill>
              </a:rPr>
              <a:t>maior</a:t>
            </a:r>
            <a:r>
              <a:rPr lang="en-US" sz="2200" dirty="0" smtClean="0">
                <a:solidFill>
                  <a:srgbClr val="0070C0"/>
                </a:solidFill>
              </a:rPr>
              <a:t> </a:t>
            </a:r>
            <a:r>
              <a:rPr lang="en-US" sz="2200" dirty="0" err="1" smtClean="0">
                <a:solidFill>
                  <a:srgbClr val="0070C0"/>
                </a:solidFill>
              </a:rPr>
              <a:t>probabilidade</a:t>
            </a:r>
            <a:r>
              <a:rPr lang="en-US" sz="2200" dirty="0" smtClean="0">
                <a:solidFill>
                  <a:srgbClr val="0070C0"/>
                </a:solidFill>
              </a:rPr>
              <a:t> de </a:t>
            </a:r>
            <a:r>
              <a:rPr lang="en-US" sz="2200" dirty="0" err="1" smtClean="0">
                <a:solidFill>
                  <a:srgbClr val="0070C0"/>
                </a:solidFill>
              </a:rPr>
              <a:t>ter</a:t>
            </a:r>
            <a:r>
              <a:rPr lang="en-US" sz="2200" dirty="0" smtClean="0">
                <a:solidFill>
                  <a:srgbClr val="0070C0"/>
                </a:solidFill>
              </a:rPr>
              <a:t> </a:t>
            </a:r>
            <a:r>
              <a:rPr lang="en-US" sz="2200" dirty="0" err="1" smtClean="0">
                <a:solidFill>
                  <a:srgbClr val="0070C0"/>
                </a:solidFill>
              </a:rPr>
              <a:t>emitido</a:t>
            </a:r>
            <a:r>
              <a:rPr lang="en-US" sz="2200" dirty="0" smtClean="0">
                <a:solidFill>
                  <a:srgbClr val="0070C0"/>
                </a:solidFill>
              </a:rPr>
              <a:t> </a:t>
            </a:r>
            <a:r>
              <a:rPr lang="en-US" sz="2200" dirty="0" err="1" smtClean="0">
                <a:solidFill>
                  <a:srgbClr val="0070C0"/>
                </a:solidFill>
              </a:rPr>
              <a:t>cada</a:t>
            </a:r>
            <a:r>
              <a:rPr lang="en-US" sz="2200" dirty="0" smtClean="0">
                <a:solidFill>
                  <a:srgbClr val="0070C0"/>
                </a:solidFill>
              </a:rPr>
              <a:t> </a:t>
            </a:r>
            <a:r>
              <a:rPr lang="en-US" sz="2200" dirty="0" err="1" smtClean="0">
                <a:solidFill>
                  <a:srgbClr val="0070C0"/>
                </a:solidFill>
              </a:rPr>
              <a:t>seqüência</a:t>
            </a:r>
            <a:r>
              <a:rPr lang="en-US" sz="2200" dirty="0" smtClean="0">
                <a:solidFill>
                  <a:srgbClr val="0070C0"/>
                </a:solidFill>
              </a:rPr>
              <a:t> de </a:t>
            </a:r>
            <a:r>
              <a:rPr lang="en-US" sz="2200" dirty="0" err="1" smtClean="0">
                <a:solidFill>
                  <a:srgbClr val="0070C0"/>
                </a:solidFill>
              </a:rPr>
              <a:t>símbolos</a:t>
            </a:r>
            <a:r>
              <a:rPr lang="en-US" sz="2200" dirty="0" smtClean="0">
                <a:solidFill>
                  <a:srgbClr val="0070C0"/>
                </a:solidFill>
              </a:rPr>
              <a:t> de </a:t>
            </a:r>
            <a:r>
              <a:rPr lang="en-US" sz="2200" dirty="0" err="1" smtClean="0">
                <a:solidFill>
                  <a:srgbClr val="0070C0"/>
                </a:solidFill>
              </a:rPr>
              <a:t>entrada</a:t>
            </a:r>
            <a:r>
              <a:rPr lang="en-US" sz="2200" dirty="0" smtClean="0">
                <a:solidFill>
                  <a:srgbClr val="0070C0"/>
                </a:solidFill>
              </a:rPr>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pt-BR" dirty="0" smtClean="0"/>
              <a:t>Extração de Informação (EI)</a:t>
            </a:r>
            <a:endParaRPr lang="pt-BR" dirty="0" smtClean="0"/>
          </a:p>
        </p:txBody>
      </p:sp>
      <p:sp>
        <p:nvSpPr>
          <p:cNvPr id="6147" name="Content Placeholder 2"/>
          <p:cNvSpPr>
            <a:spLocks noGrp="1"/>
          </p:cNvSpPr>
          <p:nvPr>
            <p:ph sz="quarter" idx="1"/>
          </p:nvPr>
        </p:nvSpPr>
        <p:spPr>
          <a:xfrm>
            <a:off x="539552" y="1556792"/>
            <a:ext cx="8147248" cy="4752528"/>
          </a:xfrm>
        </p:spPr>
        <p:txBody>
          <a:bodyPr/>
          <a:lstStyle/>
          <a:p>
            <a:r>
              <a:rPr lang="pt-BR" dirty="0" smtClean="0"/>
              <a:t>Tem por objetivo </a:t>
            </a:r>
            <a:r>
              <a:rPr lang="pt-BR" dirty="0" smtClean="0">
                <a:solidFill>
                  <a:srgbClr val="0070C0"/>
                </a:solidFill>
              </a:rPr>
              <a:t>extrair</a:t>
            </a:r>
            <a:r>
              <a:rPr lang="pt-BR" dirty="0" smtClean="0"/>
              <a:t> e </a:t>
            </a:r>
            <a:r>
              <a:rPr lang="pt-BR" dirty="0" smtClean="0">
                <a:solidFill>
                  <a:srgbClr val="0070C0"/>
                </a:solidFill>
              </a:rPr>
              <a:t>estruturar</a:t>
            </a:r>
            <a:r>
              <a:rPr lang="pt-BR" dirty="0" smtClean="0"/>
              <a:t> informações específicas</a:t>
            </a:r>
          </a:p>
          <a:p>
            <a:pPr lvl="1"/>
            <a:r>
              <a:rPr lang="pt-BR" dirty="0" smtClean="0"/>
              <a:t>relevantes para o usuário</a:t>
            </a:r>
          </a:p>
          <a:p>
            <a:pPr lvl="1"/>
            <a:r>
              <a:rPr lang="pt-BR" dirty="0" smtClean="0"/>
              <a:t>a partir de </a:t>
            </a:r>
            <a:r>
              <a:rPr lang="pt-BR" dirty="0" smtClean="0">
                <a:solidFill>
                  <a:srgbClr val="0070C0"/>
                </a:solidFill>
              </a:rPr>
              <a:t>grandes volumes </a:t>
            </a:r>
            <a:r>
              <a:rPr lang="pt-BR" dirty="0" smtClean="0"/>
              <a:t>de documentos em um dado domínio</a:t>
            </a:r>
          </a:p>
          <a:p>
            <a:pPr>
              <a:lnSpc>
                <a:spcPct val="90000"/>
              </a:lnSpc>
              <a:spcBef>
                <a:spcPts val="1200"/>
              </a:spcBef>
            </a:pPr>
            <a:r>
              <a:rPr lang="en-US" sz="2600" dirty="0" err="1" smtClean="0"/>
              <a:t>Exemplos</a:t>
            </a:r>
            <a:r>
              <a:rPr lang="en-US" sz="2600" dirty="0" smtClean="0"/>
              <a:t> de </a:t>
            </a:r>
            <a:r>
              <a:rPr lang="en-US" sz="2600" dirty="0" err="1" smtClean="0"/>
              <a:t>domínios</a:t>
            </a:r>
            <a:r>
              <a:rPr lang="en-US" sz="2600" dirty="0" smtClean="0"/>
              <a:t> de </a:t>
            </a:r>
            <a:r>
              <a:rPr lang="en-US" sz="2600" dirty="0" err="1" smtClean="0"/>
              <a:t>aplicação</a:t>
            </a:r>
            <a:r>
              <a:rPr lang="en-US" sz="2600" dirty="0" smtClean="0"/>
              <a:t>:</a:t>
            </a:r>
          </a:p>
          <a:p>
            <a:pPr lvl="1">
              <a:lnSpc>
                <a:spcPct val="90000"/>
              </a:lnSpc>
            </a:pPr>
            <a:r>
              <a:rPr lang="en-US" sz="2200" dirty="0" err="1" smtClean="0"/>
              <a:t>Artigos</a:t>
            </a:r>
            <a:r>
              <a:rPr lang="en-US" sz="2200" dirty="0" smtClean="0"/>
              <a:t> de </a:t>
            </a:r>
            <a:r>
              <a:rPr lang="en-US" sz="2200" dirty="0" err="1" smtClean="0"/>
              <a:t>Jornais</a:t>
            </a:r>
            <a:endParaRPr lang="en-US" sz="2200" dirty="0" smtClean="0"/>
          </a:p>
          <a:p>
            <a:pPr lvl="1">
              <a:lnSpc>
                <a:spcPct val="90000"/>
              </a:lnSpc>
            </a:pPr>
            <a:r>
              <a:rPr lang="en-US" sz="2200" dirty="0" err="1" smtClean="0"/>
              <a:t>Páginas</a:t>
            </a:r>
            <a:r>
              <a:rPr lang="en-US" sz="2200" dirty="0" smtClean="0"/>
              <a:t> Web</a:t>
            </a:r>
          </a:p>
          <a:p>
            <a:pPr lvl="1">
              <a:lnSpc>
                <a:spcPct val="90000"/>
              </a:lnSpc>
            </a:pPr>
            <a:r>
              <a:rPr lang="en-US" sz="2200" dirty="0" err="1" smtClean="0"/>
              <a:t>Artigos</a:t>
            </a:r>
            <a:r>
              <a:rPr lang="en-US" sz="2200" dirty="0" smtClean="0"/>
              <a:t> </a:t>
            </a:r>
            <a:r>
              <a:rPr lang="en-US" sz="2200" dirty="0" err="1" smtClean="0"/>
              <a:t>Científicos</a:t>
            </a:r>
            <a:endParaRPr lang="en-US" sz="2200" dirty="0" smtClean="0"/>
          </a:p>
          <a:p>
            <a:pPr lvl="1">
              <a:lnSpc>
                <a:spcPct val="90000"/>
              </a:lnSpc>
            </a:pPr>
            <a:r>
              <a:rPr lang="en-US" sz="2200" dirty="0" err="1" smtClean="0"/>
              <a:t>Notas</a:t>
            </a:r>
            <a:r>
              <a:rPr lang="en-US" sz="2200" dirty="0" smtClean="0"/>
              <a:t> </a:t>
            </a:r>
            <a:r>
              <a:rPr lang="en-US" sz="2200" dirty="0" err="1" smtClean="0"/>
              <a:t>Médicas</a:t>
            </a:r>
            <a:r>
              <a:rPr lang="en-US" sz="2200" dirty="0" smtClean="0"/>
              <a:t> (</a:t>
            </a:r>
            <a:r>
              <a:rPr lang="en-US" sz="2200" dirty="0" err="1" smtClean="0"/>
              <a:t>muito</a:t>
            </a:r>
            <a:r>
              <a:rPr lang="en-US" sz="2200" dirty="0" smtClean="0"/>
              <a:t> </a:t>
            </a:r>
            <a:r>
              <a:rPr lang="en-US" sz="2200" dirty="0" err="1" smtClean="0"/>
              <a:t>importante</a:t>
            </a:r>
            <a:r>
              <a:rPr lang="en-US" sz="2200" dirty="0" smtClean="0"/>
              <a:t>)</a:t>
            </a:r>
          </a:p>
          <a:p>
            <a:pPr lvl="1">
              <a:lnSpc>
                <a:spcPct val="90000"/>
              </a:lnSpc>
            </a:pPr>
            <a:r>
              <a:rPr lang="en-US" sz="2200" dirty="0" err="1" smtClean="0"/>
              <a:t>Classificados</a:t>
            </a:r>
            <a:r>
              <a:rPr lang="en-US" sz="2200" dirty="0" smtClean="0"/>
              <a:t> de </a:t>
            </a:r>
            <a:r>
              <a:rPr lang="en-US" sz="2200" dirty="0" err="1" smtClean="0"/>
              <a:t>jornais</a:t>
            </a:r>
            <a:r>
              <a:rPr lang="en-US" sz="2200" dirty="0" smtClean="0"/>
              <a:t>, etc</a:t>
            </a:r>
          </a:p>
          <a:p>
            <a:endParaRPr lang="pt-BR" dirty="0" smtClean="0"/>
          </a:p>
          <a:p>
            <a:pPr lvl="1"/>
            <a:endParaRPr lang="pt-B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10270"/>
            <a:ext cx="7543800" cy="930498"/>
          </a:xfrm>
        </p:spPr>
        <p:txBody>
          <a:bodyPr/>
          <a:lstStyle/>
          <a:p>
            <a:r>
              <a:rPr lang="pt-BR" i="1" dirty="0" err="1" smtClean="0"/>
              <a:t>Wrappers</a:t>
            </a:r>
            <a:r>
              <a:rPr lang="pt-BR" dirty="0" smtClean="0"/>
              <a:t> </a:t>
            </a:r>
            <a:br>
              <a:rPr lang="pt-BR" dirty="0" smtClean="0"/>
            </a:br>
            <a:r>
              <a:rPr lang="en-US" dirty="0" err="1" smtClean="0"/>
              <a:t>Modelos</a:t>
            </a:r>
            <a:r>
              <a:rPr lang="en-US" dirty="0" smtClean="0"/>
              <a:t> de Markov </a:t>
            </a:r>
            <a:r>
              <a:rPr lang="en-US" dirty="0" err="1" smtClean="0"/>
              <a:t>Escondidos</a:t>
            </a:r>
            <a:endParaRPr lang="en-US" dirty="0"/>
          </a:p>
        </p:txBody>
      </p:sp>
      <p:sp>
        <p:nvSpPr>
          <p:cNvPr id="99331" name="Rectangle 3"/>
          <p:cNvSpPr>
            <a:spLocks noGrp="1" noChangeArrowheads="1"/>
          </p:cNvSpPr>
          <p:nvPr>
            <p:ph type="body" idx="1"/>
          </p:nvPr>
        </p:nvSpPr>
        <p:spPr>
          <a:xfrm>
            <a:off x="539552" y="1484784"/>
            <a:ext cx="8147248" cy="4411662"/>
          </a:xfrm>
        </p:spPr>
        <p:txBody>
          <a:bodyPr/>
          <a:lstStyle/>
          <a:p>
            <a:r>
              <a:rPr lang="pt-BR" dirty="0" smtClean="0"/>
              <a:t>Vantagem </a:t>
            </a:r>
          </a:p>
          <a:p>
            <a:pPr lvl="1"/>
            <a:r>
              <a:rPr lang="pt-BR" dirty="0" smtClean="0"/>
              <a:t>É capaz de </a:t>
            </a:r>
            <a:r>
              <a:rPr lang="pt-BR" dirty="0" smtClean="0"/>
              <a:t>tratar texto semiestruturado e texto livre </a:t>
            </a:r>
          </a:p>
          <a:p>
            <a:pPr lvl="1"/>
            <a:r>
              <a:rPr lang="pt-BR" dirty="0" smtClean="0"/>
              <a:t>Realizar uma classificação ótima para a sequência completa de entrada. </a:t>
            </a:r>
          </a:p>
          <a:p>
            <a:r>
              <a:rPr lang="pt-BR" dirty="0" smtClean="0"/>
              <a:t>Desvantagem</a:t>
            </a:r>
          </a:p>
          <a:p>
            <a:pPr lvl="1"/>
            <a:r>
              <a:rPr lang="pt-BR" dirty="0" smtClean="0"/>
              <a:t>Não é capaz de fazer uso de múltiplas características dos </a:t>
            </a:r>
            <a:r>
              <a:rPr lang="pt-BR" dirty="0" err="1" smtClean="0"/>
              <a:t>Tokens</a:t>
            </a:r>
            <a:r>
              <a:rPr lang="pt-BR" dirty="0" smtClean="0"/>
              <a:t> </a:t>
            </a:r>
          </a:p>
          <a:p>
            <a:pPr lvl="2"/>
            <a:r>
              <a:rPr lang="pt-BR" dirty="0" smtClean="0"/>
              <a:t>por exemplo, formatação, tamanho e posição</a:t>
            </a:r>
          </a:p>
          <a:p>
            <a:r>
              <a:rPr lang="pt-BR" dirty="0" smtClean="0">
                <a:solidFill>
                  <a:srgbClr val="0070C0"/>
                </a:solidFill>
              </a:rPr>
              <a:t>Conclusão:</a:t>
            </a:r>
          </a:p>
          <a:p>
            <a:pPr lvl="1"/>
            <a:r>
              <a:rPr lang="pt-BR" dirty="0" smtClean="0"/>
              <a:t>Uma boa estratégia é combinar um classificador padrão com um HMM!</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10270"/>
            <a:ext cx="7543800" cy="930498"/>
          </a:xfrm>
        </p:spPr>
        <p:txBody>
          <a:bodyPr/>
          <a:lstStyle/>
          <a:p>
            <a:r>
              <a:rPr lang="en-US" dirty="0" err="1" smtClean="0"/>
              <a:t>Modelos</a:t>
            </a:r>
            <a:r>
              <a:rPr lang="en-US" dirty="0" smtClean="0"/>
              <a:t> de Markov </a:t>
            </a:r>
            <a:r>
              <a:rPr lang="en-US" dirty="0" err="1" smtClean="0"/>
              <a:t>Escondidos</a:t>
            </a:r>
            <a:r>
              <a:rPr lang="en-US" dirty="0" smtClean="0"/>
              <a:t> </a:t>
            </a:r>
            <a:r>
              <a:rPr lang="pt-BR" dirty="0" smtClean="0"/>
              <a:t>Teoria...</a:t>
            </a:r>
            <a:endParaRPr lang="pt-BR" dirty="0"/>
          </a:p>
        </p:txBody>
      </p:sp>
      <p:sp>
        <p:nvSpPr>
          <p:cNvPr id="101379" name="Rectangle 3"/>
          <p:cNvSpPr>
            <a:spLocks noGrp="1" noChangeArrowheads="1"/>
          </p:cNvSpPr>
          <p:nvPr>
            <p:ph type="body" idx="1"/>
          </p:nvPr>
        </p:nvSpPr>
        <p:spPr/>
        <p:txBody>
          <a:bodyPr/>
          <a:lstStyle/>
          <a:p>
            <a:r>
              <a:rPr lang="pt-BR" smtClean="0"/>
              <a:t>Um “modelo” HMM é definido por:</a:t>
            </a:r>
            <a:endParaRPr lang="pt-BR"/>
          </a:p>
        </p:txBody>
      </p:sp>
      <p:grpSp>
        <p:nvGrpSpPr>
          <p:cNvPr id="101380" name="Group 4"/>
          <p:cNvGrpSpPr>
            <a:grpSpLocks/>
          </p:cNvGrpSpPr>
          <p:nvPr/>
        </p:nvGrpSpPr>
        <p:grpSpPr bwMode="auto">
          <a:xfrm>
            <a:off x="5257800" y="2362200"/>
            <a:ext cx="3276600" cy="3810000"/>
            <a:chOff x="3312" y="1488"/>
            <a:chExt cx="2064" cy="2400"/>
          </a:xfrm>
        </p:grpSpPr>
        <p:sp>
          <p:nvSpPr>
            <p:cNvPr id="101381" name="Line 5"/>
            <p:cNvSpPr>
              <a:spLocks noChangeShapeType="1"/>
            </p:cNvSpPr>
            <p:nvPr/>
          </p:nvSpPr>
          <p:spPr bwMode="auto">
            <a:xfrm>
              <a:off x="5184" y="3312"/>
              <a:ext cx="192" cy="528"/>
            </a:xfrm>
            <a:prstGeom prst="line">
              <a:avLst/>
            </a:prstGeom>
            <a:noFill/>
            <a:ln w="9525">
              <a:solidFill>
                <a:schemeClr val="tx1"/>
              </a:solidFill>
              <a:round/>
              <a:headEnd/>
              <a:tailEnd type="triangle" w="med" len="med"/>
            </a:ln>
            <a:effectLst/>
          </p:spPr>
          <p:txBody>
            <a:bodyPr wrap="none"/>
            <a:lstStyle/>
            <a:p>
              <a:endParaRPr lang="pt-BR"/>
            </a:p>
          </p:txBody>
        </p:sp>
        <p:sp>
          <p:nvSpPr>
            <p:cNvPr id="101382" name="Line 6"/>
            <p:cNvSpPr>
              <a:spLocks noChangeShapeType="1"/>
            </p:cNvSpPr>
            <p:nvPr/>
          </p:nvSpPr>
          <p:spPr bwMode="auto">
            <a:xfrm>
              <a:off x="5088" y="3408"/>
              <a:ext cx="48" cy="480"/>
            </a:xfrm>
            <a:prstGeom prst="line">
              <a:avLst/>
            </a:prstGeom>
            <a:noFill/>
            <a:ln w="9525">
              <a:solidFill>
                <a:schemeClr val="tx1"/>
              </a:solidFill>
              <a:round/>
              <a:headEnd/>
              <a:tailEnd type="triangle" w="med" len="med"/>
            </a:ln>
            <a:effectLst/>
          </p:spPr>
          <p:txBody>
            <a:bodyPr wrap="none"/>
            <a:lstStyle/>
            <a:p>
              <a:endParaRPr lang="pt-BR"/>
            </a:p>
          </p:txBody>
        </p:sp>
        <p:sp>
          <p:nvSpPr>
            <p:cNvPr id="101383" name="Line 7"/>
            <p:cNvSpPr>
              <a:spLocks noChangeShapeType="1"/>
            </p:cNvSpPr>
            <p:nvPr/>
          </p:nvSpPr>
          <p:spPr bwMode="auto">
            <a:xfrm flipH="1">
              <a:off x="4896" y="3456"/>
              <a:ext cx="96" cy="432"/>
            </a:xfrm>
            <a:prstGeom prst="line">
              <a:avLst/>
            </a:prstGeom>
            <a:noFill/>
            <a:ln w="9525">
              <a:solidFill>
                <a:schemeClr val="tx1"/>
              </a:solidFill>
              <a:round/>
              <a:headEnd/>
              <a:tailEnd type="triangle" w="med" len="med"/>
            </a:ln>
            <a:effectLst/>
          </p:spPr>
          <p:txBody>
            <a:bodyPr wrap="none"/>
            <a:lstStyle/>
            <a:p>
              <a:endParaRPr lang="pt-BR"/>
            </a:p>
          </p:txBody>
        </p:sp>
        <p:sp>
          <p:nvSpPr>
            <p:cNvPr id="101384" name="Line 8"/>
            <p:cNvSpPr>
              <a:spLocks noChangeShapeType="1"/>
            </p:cNvSpPr>
            <p:nvPr/>
          </p:nvSpPr>
          <p:spPr bwMode="auto">
            <a:xfrm flipH="1">
              <a:off x="4704" y="3408"/>
              <a:ext cx="144" cy="432"/>
            </a:xfrm>
            <a:prstGeom prst="line">
              <a:avLst/>
            </a:prstGeom>
            <a:noFill/>
            <a:ln w="9525">
              <a:solidFill>
                <a:schemeClr val="tx1"/>
              </a:solidFill>
              <a:round/>
              <a:headEnd/>
              <a:tailEnd type="triangle" w="med" len="med"/>
            </a:ln>
            <a:effectLst/>
          </p:spPr>
          <p:txBody>
            <a:bodyPr wrap="none"/>
            <a:lstStyle/>
            <a:p>
              <a:endParaRPr lang="pt-BR"/>
            </a:p>
          </p:txBody>
        </p:sp>
        <p:sp>
          <p:nvSpPr>
            <p:cNvPr id="101385" name="Line 9"/>
            <p:cNvSpPr>
              <a:spLocks noChangeShapeType="1"/>
            </p:cNvSpPr>
            <p:nvPr/>
          </p:nvSpPr>
          <p:spPr bwMode="auto">
            <a:xfrm>
              <a:off x="3888" y="3408"/>
              <a:ext cx="144" cy="384"/>
            </a:xfrm>
            <a:prstGeom prst="line">
              <a:avLst/>
            </a:prstGeom>
            <a:noFill/>
            <a:ln w="9525">
              <a:solidFill>
                <a:schemeClr val="tx1"/>
              </a:solidFill>
              <a:round/>
              <a:headEnd/>
              <a:tailEnd type="triangle" w="med" len="med"/>
            </a:ln>
            <a:effectLst/>
          </p:spPr>
          <p:txBody>
            <a:bodyPr wrap="none"/>
            <a:lstStyle/>
            <a:p>
              <a:endParaRPr lang="pt-BR"/>
            </a:p>
          </p:txBody>
        </p:sp>
        <p:sp>
          <p:nvSpPr>
            <p:cNvPr id="101386" name="Line 10"/>
            <p:cNvSpPr>
              <a:spLocks noChangeShapeType="1"/>
            </p:cNvSpPr>
            <p:nvPr/>
          </p:nvSpPr>
          <p:spPr bwMode="auto">
            <a:xfrm flipH="1">
              <a:off x="3744" y="3408"/>
              <a:ext cx="48" cy="432"/>
            </a:xfrm>
            <a:prstGeom prst="line">
              <a:avLst/>
            </a:prstGeom>
            <a:noFill/>
            <a:ln w="9525">
              <a:solidFill>
                <a:schemeClr val="tx1"/>
              </a:solidFill>
              <a:round/>
              <a:headEnd/>
              <a:tailEnd type="triangle" w="med" len="med"/>
            </a:ln>
            <a:effectLst/>
          </p:spPr>
          <p:txBody>
            <a:bodyPr wrap="none"/>
            <a:lstStyle/>
            <a:p>
              <a:endParaRPr lang="pt-BR"/>
            </a:p>
          </p:txBody>
        </p:sp>
        <p:sp>
          <p:nvSpPr>
            <p:cNvPr id="101387" name="Line 11"/>
            <p:cNvSpPr>
              <a:spLocks noChangeShapeType="1"/>
            </p:cNvSpPr>
            <p:nvPr/>
          </p:nvSpPr>
          <p:spPr bwMode="auto">
            <a:xfrm flipH="1">
              <a:off x="3504" y="3360"/>
              <a:ext cx="144" cy="432"/>
            </a:xfrm>
            <a:prstGeom prst="line">
              <a:avLst/>
            </a:prstGeom>
            <a:noFill/>
            <a:ln w="9525">
              <a:solidFill>
                <a:schemeClr val="tx1"/>
              </a:solidFill>
              <a:round/>
              <a:headEnd/>
              <a:tailEnd type="triangle" w="med" len="med"/>
            </a:ln>
            <a:effectLst/>
          </p:spPr>
          <p:txBody>
            <a:bodyPr wrap="none"/>
            <a:lstStyle/>
            <a:p>
              <a:endParaRPr lang="pt-BR"/>
            </a:p>
          </p:txBody>
        </p:sp>
        <p:sp>
          <p:nvSpPr>
            <p:cNvPr id="101388" name="Line 12"/>
            <p:cNvSpPr>
              <a:spLocks noChangeShapeType="1"/>
            </p:cNvSpPr>
            <p:nvPr/>
          </p:nvSpPr>
          <p:spPr bwMode="auto">
            <a:xfrm flipH="1">
              <a:off x="3312" y="3312"/>
              <a:ext cx="240" cy="384"/>
            </a:xfrm>
            <a:prstGeom prst="line">
              <a:avLst/>
            </a:prstGeom>
            <a:noFill/>
            <a:ln w="9525">
              <a:solidFill>
                <a:schemeClr val="tx1"/>
              </a:solidFill>
              <a:round/>
              <a:headEnd/>
              <a:tailEnd type="triangle" w="med" len="med"/>
            </a:ln>
            <a:effectLst/>
          </p:spPr>
          <p:txBody>
            <a:bodyPr wrap="none"/>
            <a:lstStyle/>
            <a:p>
              <a:endParaRPr lang="pt-BR"/>
            </a:p>
          </p:txBody>
        </p:sp>
        <p:sp>
          <p:nvSpPr>
            <p:cNvPr id="101389" name="Line 13"/>
            <p:cNvSpPr>
              <a:spLocks noChangeShapeType="1"/>
            </p:cNvSpPr>
            <p:nvPr/>
          </p:nvSpPr>
          <p:spPr bwMode="auto">
            <a:xfrm flipH="1" flipV="1">
              <a:off x="4080" y="1488"/>
              <a:ext cx="192" cy="336"/>
            </a:xfrm>
            <a:prstGeom prst="line">
              <a:avLst/>
            </a:prstGeom>
            <a:noFill/>
            <a:ln w="9525">
              <a:solidFill>
                <a:schemeClr val="tx1"/>
              </a:solidFill>
              <a:round/>
              <a:headEnd/>
              <a:tailEnd type="triangle" w="med" len="med"/>
            </a:ln>
            <a:effectLst/>
          </p:spPr>
          <p:txBody>
            <a:bodyPr wrap="none"/>
            <a:lstStyle/>
            <a:p>
              <a:endParaRPr lang="pt-BR"/>
            </a:p>
          </p:txBody>
        </p:sp>
        <p:sp>
          <p:nvSpPr>
            <p:cNvPr id="101390" name="Line 14"/>
            <p:cNvSpPr>
              <a:spLocks noChangeShapeType="1"/>
            </p:cNvSpPr>
            <p:nvPr/>
          </p:nvSpPr>
          <p:spPr bwMode="auto">
            <a:xfrm flipH="1" flipV="1">
              <a:off x="4272" y="1488"/>
              <a:ext cx="96" cy="336"/>
            </a:xfrm>
            <a:prstGeom prst="line">
              <a:avLst/>
            </a:prstGeom>
            <a:noFill/>
            <a:ln w="9525">
              <a:solidFill>
                <a:schemeClr val="tx1"/>
              </a:solidFill>
              <a:round/>
              <a:headEnd/>
              <a:tailEnd type="triangle" w="med" len="med"/>
            </a:ln>
            <a:effectLst/>
          </p:spPr>
          <p:txBody>
            <a:bodyPr wrap="none"/>
            <a:lstStyle/>
            <a:p>
              <a:endParaRPr lang="pt-BR"/>
            </a:p>
          </p:txBody>
        </p:sp>
        <p:sp>
          <p:nvSpPr>
            <p:cNvPr id="101391" name="Line 15"/>
            <p:cNvSpPr>
              <a:spLocks noChangeShapeType="1"/>
            </p:cNvSpPr>
            <p:nvPr/>
          </p:nvSpPr>
          <p:spPr bwMode="auto">
            <a:xfrm flipV="1">
              <a:off x="4464" y="1488"/>
              <a:ext cx="96" cy="336"/>
            </a:xfrm>
            <a:prstGeom prst="line">
              <a:avLst/>
            </a:prstGeom>
            <a:noFill/>
            <a:ln w="9525">
              <a:solidFill>
                <a:schemeClr val="tx1"/>
              </a:solidFill>
              <a:round/>
              <a:headEnd/>
              <a:tailEnd type="triangle" w="med" len="med"/>
            </a:ln>
            <a:effectLst/>
          </p:spPr>
          <p:txBody>
            <a:bodyPr wrap="none"/>
            <a:lstStyle/>
            <a:p>
              <a:endParaRPr lang="pt-BR"/>
            </a:p>
          </p:txBody>
        </p:sp>
        <p:sp>
          <p:nvSpPr>
            <p:cNvPr id="101392" name="Line 16"/>
            <p:cNvSpPr>
              <a:spLocks noChangeShapeType="1"/>
            </p:cNvSpPr>
            <p:nvPr/>
          </p:nvSpPr>
          <p:spPr bwMode="auto">
            <a:xfrm flipV="1">
              <a:off x="4560" y="1536"/>
              <a:ext cx="240" cy="384"/>
            </a:xfrm>
            <a:prstGeom prst="line">
              <a:avLst/>
            </a:prstGeom>
            <a:noFill/>
            <a:ln w="9525">
              <a:solidFill>
                <a:schemeClr val="tx1"/>
              </a:solidFill>
              <a:round/>
              <a:headEnd/>
              <a:tailEnd type="triangle" w="med" len="med"/>
            </a:ln>
            <a:effectLst/>
          </p:spPr>
          <p:txBody>
            <a:bodyPr wrap="none"/>
            <a:lstStyle/>
            <a:p>
              <a:endParaRPr lang="pt-BR"/>
            </a:p>
          </p:txBody>
        </p:sp>
      </p:grpSp>
      <p:grpSp>
        <p:nvGrpSpPr>
          <p:cNvPr id="101393" name="Group 17"/>
          <p:cNvGrpSpPr>
            <a:grpSpLocks/>
          </p:cNvGrpSpPr>
          <p:nvPr/>
        </p:nvGrpSpPr>
        <p:grpSpPr bwMode="auto">
          <a:xfrm>
            <a:off x="5562600" y="2743200"/>
            <a:ext cx="2667000" cy="2743200"/>
            <a:chOff x="3504" y="1728"/>
            <a:chExt cx="1680" cy="1728"/>
          </a:xfrm>
        </p:grpSpPr>
        <p:grpSp>
          <p:nvGrpSpPr>
            <p:cNvPr id="101394" name="Group 18"/>
            <p:cNvGrpSpPr>
              <a:grpSpLocks/>
            </p:cNvGrpSpPr>
            <p:nvPr/>
          </p:nvGrpSpPr>
          <p:grpSpPr bwMode="auto">
            <a:xfrm>
              <a:off x="3504" y="2832"/>
              <a:ext cx="480" cy="576"/>
              <a:chOff x="3504" y="2832"/>
              <a:chExt cx="480" cy="576"/>
            </a:xfrm>
          </p:grpSpPr>
          <p:sp>
            <p:nvSpPr>
              <p:cNvPr id="101395" name="Oval 19"/>
              <p:cNvSpPr>
                <a:spLocks noChangeArrowheads="1"/>
              </p:cNvSpPr>
              <p:nvPr/>
            </p:nvSpPr>
            <p:spPr bwMode="auto">
              <a:xfrm>
                <a:off x="3504" y="2928"/>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396" name="Text Box 20"/>
              <p:cNvSpPr txBox="1">
                <a:spLocks noChangeArrowheads="1"/>
              </p:cNvSpPr>
              <p:nvPr/>
            </p:nvSpPr>
            <p:spPr bwMode="auto">
              <a:xfrm>
                <a:off x="3600" y="2832"/>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1</a:t>
                </a:r>
              </a:p>
            </p:txBody>
          </p:sp>
        </p:grpSp>
        <p:grpSp>
          <p:nvGrpSpPr>
            <p:cNvPr id="101397" name="Group 21"/>
            <p:cNvGrpSpPr>
              <a:grpSpLocks/>
            </p:cNvGrpSpPr>
            <p:nvPr/>
          </p:nvGrpSpPr>
          <p:grpSpPr bwMode="auto">
            <a:xfrm>
              <a:off x="4704" y="2928"/>
              <a:ext cx="480" cy="528"/>
              <a:chOff x="4704" y="2928"/>
              <a:chExt cx="480" cy="528"/>
            </a:xfrm>
          </p:grpSpPr>
          <p:sp>
            <p:nvSpPr>
              <p:cNvPr id="101398" name="Oval 22"/>
              <p:cNvSpPr>
                <a:spLocks noChangeArrowheads="1"/>
              </p:cNvSpPr>
              <p:nvPr/>
            </p:nvSpPr>
            <p:spPr bwMode="auto">
              <a:xfrm>
                <a:off x="4704" y="2976"/>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399" name="Text Box 23"/>
              <p:cNvSpPr txBox="1">
                <a:spLocks noChangeArrowheads="1"/>
              </p:cNvSpPr>
              <p:nvPr/>
            </p:nvSpPr>
            <p:spPr bwMode="auto">
              <a:xfrm>
                <a:off x="4848" y="2928"/>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2</a:t>
                </a:r>
              </a:p>
            </p:txBody>
          </p:sp>
        </p:grpSp>
        <p:grpSp>
          <p:nvGrpSpPr>
            <p:cNvPr id="101400" name="Group 24"/>
            <p:cNvGrpSpPr>
              <a:grpSpLocks/>
            </p:cNvGrpSpPr>
            <p:nvPr/>
          </p:nvGrpSpPr>
          <p:grpSpPr bwMode="auto">
            <a:xfrm>
              <a:off x="4128" y="1728"/>
              <a:ext cx="480" cy="576"/>
              <a:chOff x="4128" y="1728"/>
              <a:chExt cx="480" cy="576"/>
            </a:xfrm>
          </p:grpSpPr>
          <p:sp>
            <p:nvSpPr>
              <p:cNvPr id="101401" name="Oval 25"/>
              <p:cNvSpPr>
                <a:spLocks noChangeArrowheads="1"/>
              </p:cNvSpPr>
              <p:nvPr/>
            </p:nvSpPr>
            <p:spPr bwMode="auto">
              <a:xfrm>
                <a:off x="4128" y="1824"/>
                <a:ext cx="480" cy="480"/>
              </a:xfrm>
              <a:prstGeom prst="ellipse">
                <a:avLst/>
              </a:prstGeom>
              <a:solidFill>
                <a:schemeClr val="bg2"/>
              </a:solidFill>
              <a:ln w="9525">
                <a:solidFill>
                  <a:schemeClr val="tx1"/>
                </a:solidFill>
                <a:round/>
                <a:headEnd/>
                <a:tailEnd/>
              </a:ln>
              <a:effectLst/>
            </p:spPr>
            <p:txBody>
              <a:bodyPr wrap="none" anchor="ctr"/>
              <a:lstStyle/>
              <a:p>
                <a:endParaRPr lang="pt-BR"/>
              </a:p>
            </p:txBody>
          </p:sp>
          <p:sp>
            <p:nvSpPr>
              <p:cNvPr id="101402" name="Text Box 26"/>
              <p:cNvSpPr txBox="1">
                <a:spLocks noChangeArrowheads="1"/>
              </p:cNvSpPr>
              <p:nvPr/>
            </p:nvSpPr>
            <p:spPr bwMode="auto">
              <a:xfrm>
                <a:off x="4224" y="1728"/>
                <a:ext cx="260" cy="404"/>
              </a:xfrm>
              <a:prstGeom prst="rect">
                <a:avLst/>
              </a:prstGeom>
              <a:noFill/>
              <a:ln w="9525">
                <a:noFill/>
                <a:miter lim="800000"/>
                <a:headEnd/>
                <a:tailEnd/>
              </a:ln>
              <a:effectLst/>
            </p:spPr>
            <p:txBody>
              <a:bodyPr>
                <a:spAutoFit/>
              </a:bodyPr>
              <a:lstStyle/>
              <a:p>
                <a:r>
                  <a:rPr lang="pt-BR" sz="5400" baseline="-25000">
                    <a:latin typeface="Times New Roman" pitchFamily="18" charset="0"/>
                    <a:cs typeface="Arial" charset="0"/>
                  </a:rPr>
                  <a:t>3</a:t>
                </a:r>
              </a:p>
            </p:txBody>
          </p:sp>
        </p:grpSp>
      </p:grpSp>
      <p:grpSp>
        <p:nvGrpSpPr>
          <p:cNvPr id="101403" name="Group 27"/>
          <p:cNvGrpSpPr>
            <a:grpSpLocks/>
          </p:cNvGrpSpPr>
          <p:nvPr/>
        </p:nvGrpSpPr>
        <p:grpSpPr bwMode="auto">
          <a:xfrm>
            <a:off x="4800600" y="1981200"/>
            <a:ext cx="4019550" cy="4495800"/>
            <a:chOff x="3024" y="1248"/>
            <a:chExt cx="2532" cy="2832"/>
          </a:xfrm>
        </p:grpSpPr>
        <p:sp>
          <p:nvSpPr>
            <p:cNvPr id="101404" name="Text Box 28"/>
            <p:cNvSpPr txBox="1">
              <a:spLocks noChangeArrowheads="1"/>
            </p:cNvSpPr>
            <p:nvPr/>
          </p:nvSpPr>
          <p:spPr bwMode="auto">
            <a:xfrm>
              <a:off x="3024" y="3744"/>
              <a:ext cx="1236"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sp>
          <p:nvSpPr>
            <p:cNvPr id="101405" name="Text Box 29"/>
            <p:cNvSpPr txBox="1">
              <a:spLocks noChangeArrowheads="1"/>
            </p:cNvSpPr>
            <p:nvPr/>
          </p:nvSpPr>
          <p:spPr bwMode="auto">
            <a:xfrm>
              <a:off x="4464" y="3792"/>
              <a:ext cx="1092"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sp>
          <p:nvSpPr>
            <p:cNvPr id="101406" name="Text Box 30"/>
            <p:cNvSpPr txBox="1">
              <a:spLocks noChangeArrowheads="1"/>
            </p:cNvSpPr>
            <p:nvPr/>
          </p:nvSpPr>
          <p:spPr bwMode="auto">
            <a:xfrm>
              <a:off x="3840" y="1248"/>
              <a:ext cx="1236"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y</a:t>
              </a:r>
              <a:r>
                <a:rPr lang="pt-BR" sz="2400" baseline="-25000">
                  <a:latin typeface="Times New Roman" pitchFamily="18" charset="0"/>
                  <a:cs typeface="Arial" charset="0"/>
                </a:rPr>
                <a:t>1</a:t>
              </a:r>
              <a:r>
                <a:rPr lang="pt-BR" sz="2400">
                  <a:latin typeface="Times New Roman" pitchFamily="18" charset="0"/>
                  <a:cs typeface="Arial" charset="0"/>
                </a:rPr>
                <a:t>   y</a:t>
              </a:r>
              <a:r>
                <a:rPr lang="pt-BR" sz="2400" baseline="-25000">
                  <a:latin typeface="Times New Roman" pitchFamily="18" charset="0"/>
                  <a:cs typeface="Arial" charset="0"/>
                </a:rPr>
                <a:t>2</a:t>
              </a:r>
              <a:r>
                <a:rPr lang="pt-BR" sz="2400">
                  <a:latin typeface="Times New Roman" pitchFamily="18" charset="0"/>
                  <a:cs typeface="Arial" charset="0"/>
                </a:rPr>
                <a:t>   y</a:t>
              </a:r>
              <a:r>
                <a:rPr lang="pt-BR" sz="2400" baseline="-25000">
                  <a:latin typeface="Times New Roman" pitchFamily="18" charset="0"/>
                  <a:cs typeface="Arial" charset="0"/>
                </a:rPr>
                <a:t>3</a:t>
              </a:r>
              <a:r>
                <a:rPr lang="pt-BR" sz="2400">
                  <a:latin typeface="Times New Roman" pitchFamily="18" charset="0"/>
                  <a:cs typeface="Arial" charset="0"/>
                </a:rPr>
                <a:t>    y</a:t>
              </a:r>
              <a:r>
                <a:rPr lang="pt-BR" sz="2400" baseline="-25000">
                  <a:latin typeface="Times New Roman" pitchFamily="18" charset="0"/>
                  <a:cs typeface="Arial" charset="0"/>
                </a:rPr>
                <a:t>4</a:t>
              </a:r>
            </a:p>
          </p:txBody>
        </p:sp>
      </p:grpSp>
      <p:grpSp>
        <p:nvGrpSpPr>
          <p:cNvPr id="101407" name="Group 31"/>
          <p:cNvGrpSpPr>
            <a:grpSpLocks/>
          </p:cNvGrpSpPr>
          <p:nvPr/>
        </p:nvGrpSpPr>
        <p:grpSpPr bwMode="auto">
          <a:xfrm>
            <a:off x="5562600" y="3006725"/>
            <a:ext cx="2667000" cy="2403475"/>
            <a:chOff x="3504" y="1894"/>
            <a:chExt cx="1680" cy="1514"/>
          </a:xfrm>
        </p:grpSpPr>
        <p:sp>
          <p:nvSpPr>
            <p:cNvPr id="101408" name="Line 32"/>
            <p:cNvSpPr>
              <a:spLocks noChangeShapeType="1"/>
            </p:cNvSpPr>
            <p:nvPr/>
          </p:nvSpPr>
          <p:spPr bwMode="auto">
            <a:xfrm>
              <a:off x="4608" y="2064"/>
              <a:ext cx="432" cy="912"/>
            </a:xfrm>
            <a:prstGeom prst="line">
              <a:avLst/>
            </a:prstGeom>
            <a:noFill/>
            <a:ln w="9525">
              <a:solidFill>
                <a:schemeClr val="tx1"/>
              </a:solidFill>
              <a:round/>
              <a:headEnd/>
              <a:tailEnd type="triangle" w="med" len="med"/>
            </a:ln>
            <a:effectLst/>
          </p:spPr>
          <p:txBody>
            <a:bodyPr wrap="none"/>
            <a:lstStyle/>
            <a:p>
              <a:endParaRPr lang="pt-BR"/>
            </a:p>
          </p:txBody>
        </p:sp>
        <p:sp>
          <p:nvSpPr>
            <p:cNvPr id="101409" name="Line 33"/>
            <p:cNvSpPr>
              <a:spLocks noChangeShapeType="1"/>
            </p:cNvSpPr>
            <p:nvPr/>
          </p:nvSpPr>
          <p:spPr bwMode="auto">
            <a:xfrm flipH="1" flipV="1">
              <a:off x="4416" y="2304"/>
              <a:ext cx="288" cy="816"/>
            </a:xfrm>
            <a:prstGeom prst="line">
              <a:avLst/>
            </a:prstGeom>
            <a:noFill/>
            <a:ln w="9525">
              <a:solidFill>
                <a:schemeClr val="tx1"/>
              </a:solidFill>
              <a:round/>
              <a:headEnd/>
              <a:tailEnd type="triangle" w="med" len="med"/>
            </a:ln>
            <a:effectLst/>
          </p:spPr>
          <p:txBody>
            <a:bodyPr wrap="none"/>
            <a:lstStyle/>
            <a:p>
              <a:endParaRPr lang="pt-BR"/>
            </a:p>
          </p:txBody>
        </p:sp>
        <p:sp>
          <p:nvSpPr>
            <p:cNvPr id="101410" name="Line 34"/>
            <p:cNvSpPr>
              <a:spLocks noChangeShapeType="1"/>
            </p:cNvSpPr>
            <p:nvPr/>
          </p:nvSpPr>
          <p:spPr bwMode="auto">
            <a:xfrm flipH="1" flipV="1">
              <a:off x="3936" y="3360"/>
              <a:ext cx="864" cy="48"/>
            </a:xfrm>
            <a:prstGeom prst="line">
              <a:avLst/>
            </a:prstGeom>
            <a:noFill/>
            <a:ln w="9525">
              <a:solidFill>
                <a:schemeClr val="tx1"/>
              </a:solidFill>
              <a:round/>
              <a:headEnd/>
              <a:tailEnd type="triangle" w="med" len="med"/>
            </a:ln>
            <a:effectLst/>
          </p:spPr>
          <p:txBody>
            <a:bodyPr wrap="none"/>
            <a:lstStyle/>
            <a:p>
              <a:endParaRPr lang="pt-BR"/>
            </a:p>
          </p:txBody>
        </p:sp>
        <p:sp>
          <p:nvSpPr>
            <p:cNvPr id="101411" name="Line 35"/>
            <p:cNvSpPr>
              <a:spLocks noChangeShapeType="1"/>
            </p:cNvSpPr>
            <p:nvPr/>
          </p:nvSpPr>
          <p:spPr bwMode="auto">
            <a:xfrm>
              <a:off x="3984" y="3072"/>
              <a:ext cx="720" cy="144"/>
            </a:xfrm>
            <a:prstGeom prst="line">
              <a:avLst/>
            </a:prstGeom>
            <a:noFill/>
            <a:ln w="9525">
              <a:solidFill>
                <a:schemeClr val="tx1"/>
              </a:solidFill>
              <a:round/>
              <a:headEnd/>
              <a:tailEnd type="triangle" w="med" len="med"/>
            </a:ln>
            <a:effectLst/>
          </p:spPr>
          <p:txBody>
            <a:bodyPr wrap="none"/>
            <a:lstStyle/>
            <a:p>
              <a:endParaRPr lang="pt-BR"/>
            </a:p>
          </p:txBody>
        </p:sp>
        <p:sp>
          <p:nvSpPr>
            <p:cNvPr id="101412" name="Line 36"/>
            <p:cNvSpPr>
              <a:spLocks noChangeShapeType="1"/>
            </p:cNvSpPr>
            <p:nvPr/>
          </p:nvSpPr>
          <p:spPr bwMode="auto">
            <a:xfrm flipV="1">
              <a:off x="3936" y="2256"/>
              <a:ext cx="288" cy="720"/>
            </a:xfrm>
            <a:prstGeom prst="line">
              <a:avLst/>
            </a:prstGeom>
            <a:noFill/>
            <a:ln w="9525">
              <a:solidFill>
                <a:schemeClr val="tx1"/>
              </a:solidFill>
              <a:round/>
              <a:headEnd/>
              <a:tailEnd type="triangle" w="med" len="med"/>
            </a:ln>
            <a:effectLst/>
          </p:spPr>
          <p:txBody>
            <a:bodyPr wrap="none"/>
            <a:lstStyle/>
            <a:p>
              <a:endParaRPr lang="pt-BR"/>
            </a:p>
          </p:txBody>
        </p:sp>
        <p:sp>
          <p:nvSpPr>
            <p:cNvPr id="101413" name="Line 37"/>
            <p:cNvSpPr>
              <a:spLocks noChangeShapeType="1"/>
            </p:cNvSpPr>
            <p:nvPr/>
          </p:nvSpPr>
          <p:spPr bwMode="auto">
            <a:xfrm flipH="1">
              <a:off x="3648" y="2160"/>
              <a:ext cx="480" cy="768"/>
            </a:xfrm>
            <a:prstGeom prst="line">
              <a:avLst/>
            </a:prstGeom>
            <a:noFill/>
            <a:ln w="9525">
              <a:solidFill>
                <a:schemeClr val="tx1"/>
              </a:solidFill>
              <a:round/>
              <a:headEnd/>
              <a:tailEnd type="triangle" w="med" len="med"/>
            </a:ln>
            <a:effectLst/>
          </p:spPr>
          <p:txBody>
            <a:bodyPr wrap="none"/>
            <a:lstStyle/>
            <a:p>
              <a:endParaRPr lang="pt-BR"/>
            </a:p>
          </p:txBody>
        </p:sp>
        <p:cxnSp>
          <p:nvCxnSpPr>
            <p:cNvPr id="101414" name="AutoShape 38"/>
            <p:cNvCxnSpPr>
              <a:cxnSpLocks noChangeShapeType="1"/>
              <a:stCxn id="101395" idx="1"/>
              <a:endCxn id="101395" idx="2"/>
            </p:cNvCxnSpPr>
            <p:nvPr/>
          </p:nvCxnSpPr>
          <p:spPr bwMode="auto">
            <a:xfrm rot="16200000" flipH="1" flipV="1">
              <a:off x="3454" y="3048"/>
              <a:ext cx="170" cy="70"/>
            </a:xfrm>
            <a:prstGeom prst="curvedConnector4">
              <a:avLst>
                <a:gd name="adj1" fmla="val -125884"/>
                <a:gd name="adj2" fmla="val 794282"/>
              </a:avLst>
            </a:prstGeom>
            <a:noFill/>
            <a:ln w="9525">
              <a:solidFill>
                <a:schemeClr val="tx1"/>
              </a:solidFill>
              <a:round/>
              <a:headEnd/>
              <a:tailEnd type="triangle" w="med" len="med"/>
            </a:ln>
            <a:effectLst/>
          </p:spPr>
        </p:cxnSp>
        <p:cxnSp>
          <p:nvCxnSpPr>
            <p:cNvPr id="101415" name="AutoShape 39"/>
            <p:cNvCxnSpPr>
              <a:cxnSpLocks noChangeShapeType="1"/>
              <a:stCxn id="101398" idx="6"/>
              <a:endCxn id="101398" idx="7"/>
            </p:cNvCxnSpPr>
            <p:nvPr/>
          </p:nvCxnSpPr>
          <p:spPr bwMode="auto">
            <a:xfrm flipH="1" flipV="1">
              <a:off x="5114" y="3046"/>
              <a:ext cx="70" cy="170"/>
            </a:xfrm>
            <a:prstGeom prst="curvedConnector4">
              <a:avLst>
                <a:gd name="adj1" fmla="val -538574"/>
                <a:gd name="adj2" fmla="val 225884"/>
              </a:avLst>
            </a:prstGeom>
            <a:noFill/>
            <a:ln w="9525">
              <a:solidFill>
                <a:schemeClr val="tx1"/>
              </a:solidFill>
              <a:round/>
              <a:headEnd/>
              <a:tailEnd type="triangle" w="med" len="med"/>
            </a:ln>
            <a:effectLst/>
          </p:spPr>
        </p:cxnSp>
        <p:cxnSp>
          <p:nvCxnSpPr>
            <p:cNvPr id="101416" name="AutoShape 40"/>
            <p:cNvCxnSpPr>
              <a:cxnSpLocks noChangeShapeType="1"/>
              <a:stCxn id="101401" idx="1"/>
              <a:endCxn id="101401" idx="2"/>
            </p:cNvCxnSpPr>
            <p:nvPr/>
          </p:nvCxnSpPr>
          <p:spPr bwMode="auto">
            <a:xfrm rot="16200000" flipH="1" flipV="1">
              <a:off x="4078" y="1944"/>
              <a:ext cx="170" cy="70"/>
            </a:xfrm>
            <a:prstGeom prst="curvedConnector4">
              <a:avLst>
                <a:gd name="adj1" fmla="val -125884"/>
                <a:gd name="adj2" fmla="val 730000"/>
              </a:avLst>
            </a:prstGeom>
            <a:noFill/>
            <a:ln w="9525">
              <a:solidFill>
                <a:schemeClr val="tx1"/>
              </a:solidFill>
              <a:round/>
              <a:headEnd/>
              <a:tailEnd type="triangle" w="med" len="med"/>
            </a:ln>
            <a:effectLst/>
          </p:spPr>
        </p:cxnSp>
      </p:grpSp>
      <p:grpSp>
        <p:nvGrpSpPr>
          <p:cNvPr id="101417" name="Group 41"/>
          <p:cNvGrpSpPr>
            <a:grpSpLocks/>
          </p:cNvGrpSpPr>
          <p:nvPr/>
        </p:nvGrpSpPr>
        <p:grpSpPr bwMode="auto">
          <a:xfrm>
            <a:off x="4953000" y="2667000"/>
            <a:ext cx="3951288" cy="3048000"/>
            <a:chOff x="3120" y="1680"/>
            <a:chExt cx="2489" cy="1920"/>
          </a:xfrm>
        </p:grpSpPr>
        <p:sp>
          <p:nvSpPr>
            <p:cNvPr id="101418" name="Text Box 42"/>
            <p:cNvSpPr txBox="1">
              <a:spLocks noChangeArrowheads="1"/>
            </p:cNvSpPr>
            <p:nvPr/>
          </p:nvSpPr>
          <p:spPr bwMode="auto">
            <a:xfrm>
              <a:off x="4176" y="2832"/>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12</a:t>
              </a:r>
              <a:endParaRPr lang="pt-BR" sz="2400">
                <a:latin typeface="Times New Roman" pitchFamily="18" charset="0"/>
                <a:cs typeface="Arial" charset="0"/>
              </a:endParaRPr>
            </a:p>
          </p:txBody>
        </p:sp>
        <p:sp>
          <p:nvSpPr>
            <p:cNvPr id="101419" name="Text Box 43"/>
            <p:cNvSpPr txBox="1">
              <a:spLocks noChangeArrowheads="1"/>
            </p:cNvSpPr>
            <p:nvPr/>
          </p:nvSpPr>
          <p:spPr bwMode="auto">
            <a:xfrm>
              <a:off x="4080"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13</a:t>
              </a:r>
            </a:p>
          </p:txBody>
        </p:sp>
        <p:sp>
          <p:nvSpPr>
            <p:cNvPr id="101420" name="Text Box 44"/>
            <p:cNvSpPr txBox="1">
              <a:spLocks noChangeArrowheads="1"/>
            </p:cNvSpPr>
            <p:nvPr/>
          </p:nvSpPr>
          <p:spPr bwMode="auto">
            <a:xfrm>
              <a:off x="4224" y="3312"/>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21</a:t>
              </a:r>
            </a:p>
          </p:txBody>
        </p:sp>
        <p:sp>
          <p:nvSpPr>
            <p:cNvPr id="101421" name="Text Box 45"/>
            <p:cNvSpPr txBox="1">
              <a:spLocks noChangeArrowheads="1"/>
            </p:cNvSpPr>
            <p:nvPr/>
          </p:nvSpPr>
          <p:spPr bwMode="auto">
            <a:xfrm>
              <a:off x="4512"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23</a:t>
              </a:r>
            </a:p>
          </p:txBody>
        </p:sp>
        <p:sp>
          <p:nvSpPr>
            <p:cNvPr id="101422" name="Text Box 46"/>
            <p:cNvSpPr txBox="1">
              <a:spLocks noChangeArrowheads="1"/>
            </p:cNvSpPr>
            <p:nvPr/>
          </p:nvSpPr>
          <p:spPr bwMode="auto">
            <a:xfrm>
              <a:off x="3648" y="225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31</a:t>
              </a:r>
            </a:p>
          </p:txBody>
        </p:sp>
        <p:sp>
          <p:nvSpPr>
            <p:cNvPr id="101423" name="Text Box 47"/>
            <p:cNvSpPr txBox="1">
              <a:spLocks noChangeArrowheads="1"/>
            </p:cNvSpPr>
            <p:nvPr/>
          </p:nvSpPr>
          <p:spPr bwMode="auto">
            <a:xfrm>
              <a:off x="4752" y="225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23</a:t>
              </a:r>
            </a:p>
          </p:txBody>
        </p:sp>
        <p:sp>
          <p:nvSpPr>
            <p:cNvPr id="101424" name="Text Box 48"/>
            <p:cNvSpPr txBox="1">
              <a:spLocks noChangeArrowheads="1"/>
            </p:cNvSpPr>
            <p:nvPr/>
          </p:nvSpPr>
          <p:spPr bwMode="auto">
            <a:xfrm>
              <a:off x="3120" y="2496"/>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11</a:t>
              </a:r>
            </a:p>
          </p:txBody>
        </p:sp>
        <p:sp>
          <p:nvSpPr>
            <p:cNvPr id="101425" name="Text Box 49"/>
            <p:cNvSpPr txBox="1">
              <a:spLocks noChangeArrowheads="1"/>
            </p:cNvSpPr>
            <p:nvPr/>
          </p:nvSpPr>
          <p:spPr bwMode="auto">
            <a:xfrm>
              <a:off x="5280" y="2544"/>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22</a:t>
              </a:r>
            </a:p>
          </p:txBody>
        </p:sp>
        <p:sp>
          <p:nvSpPr>
            <p:cNvPr id="101426" name="Text Box 50"/>
            <p:cNvSpPr txBox="1">
              <a:spLocks noChangeArrowheads="1"/>
            </p:cNvSpPr>
            <p:nvPr/>
          </p:nvSpPr>
          <p:spPr bwMode="auto">
            <a:xfrm>
              <a:off x="3408" y="1680"/>
              <a:ext cx="329" cy="288"/>
            </a:xfrm>
            <a:prstGeom prst="rect">
              <a:avLst/>
            </a:prstGeom>
            <a:noFill/>
            <a:ln w="9525">
              <a:noFill/>
              <a:miter lim="800000"/>
              <a:headEnd/>
              <a:tailEnd/>
            </a:ln>
            <a:effectLst/>
          </p:spPr>
          <p:txBody>
            <a:bodyPr wrap="none">
              <a:spAutoFit/>
            </a:bodyPr>
            <a:lstStyle/>
            <a:p>
              <a:r>
                <a:rPr lang="pt-BR" sz="2400">
                  <a:latin typeface="Times New Roman" pitchFamily="18" charset="0"/>
                  <a:cs typeface="Arial" charset="0"/>
                </a:rPr>
                <a:t>a</a:t>
              </a:r>
              <a:r>
                <a:rPr lang="pt-BR" sz="2400" baseline="-25000">
                  <a:latin typeface="Times New Roman" pitchFamily="18" charset="0"/>
                  <a:cs typeface="Arial" charset="0"/>
                </a:rPr>
                <a:t>33</a:t>
              </a:r>
            </a:p>
          </p:txBody>
        </p:sp>
      </p:grpSp>
      <p:grpSp>
        <p:nvGrpSpPr>
          <p:cNvPr id="101427" name="Group 51"/>
          <p:cNvGrpSpPr>
            <a:grpSpLocks/>
          </p:cNvGrpSpPr>
          <p:nvPr/>
        </p:nvGrpSpPr>
        <p:grpSpPr bwMode="auto">
          <a:xfrm>
            <a:off x="5105400" y="2438400"/>
            <a:ext cx="4038600" cy="3657600"/>
            <a:chOff x="3216" y="1536"/>
            <a:chExt cx="2544" cy="2304"/>
          </a:xfrm>
        </p:grpSpPr>
        <p:sp>
          <p:nvSpPr>
            <p:cNvPr id="101428" name="Text Box 52"/>
            <p:cNvSpPr txBox="1">
              <a:spLocks noChangeArrowheads="1"/>
            </p:cNvSpPr>
            <p:nvPr/>
          </p:nvSpPr>
          <p:spPr bwMode="auto">
            <a:xfrm>
              <a:off x="3216" y="3312"/>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11</a:t>
              </a:r>
              <a:endParaRPr lang="pt-BR" sz="2400">
                <a:latin typeface="Times New Roman" pitchFamily="18" charset="0"/>
                <a:cs typeface="Arial" charset="0"/>
              </a:endParaRPr>
            </a:p>
          </p:txBody>
        </p:sp>
        <p:sp>
          <p:nvSpPr>
            <p:cNvPr id="101429" name="Text Box 53"/>
            <p:cNvSpPr txBox="1">
              <a:spLocks noChangeArrowheads="1"/>
            </p:cNvSpPr>
            <p:nvPr/>
          </p:nvSpPr>
          <p:spPr bwMode="auto">
            <a:xfrm>
              <a:off x="3936" y="1536"/>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31</a:t>
              </a:r>
              <a:endParaRPr lang="pt-BR" sz="2400">
                <a:latin typeface="Times New Roman" pitchFamily="18" charset="0"/>
                <a:cs typeface="Arial" charset="0"/>
              </a:endParaRPr>
            </a:p>
          </p:txBody>
        </p:sp>
        <p:sp>
          <p:nvSpPr>
            <p:cNvPr id="101430" name="Text Box 54"/>
            <p:cNvSpPr txBox="1">
              <a:spLocks noChangeArrowheads="1"/>
            </p:cNvSpPr>
            <p:nvPr/>
          </p:nvSpPr>
          <p:spPr bwMode="auto">
            <a:xfrm>
              <a:off x="4560" y="3552"/>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21</a:t>
              </a:r>
              <a:endParaRPr lang="pt-BR" sz="2400">
                <a:latin typeface="Times New Roman" pitchFamily="18" charset="0"/>
                <a:cs typeface="Arial" charset="0"/>
              </a:endParaRPr>
            </a:p>
          </p:txBody>
        </p:sp>
        <p:sp>
          <p:nvSpPr>
            <p:cNvPr id="101431" name="Text Box 55"/>
            <p:cNvSpPr txBox="1">
              <a:spLocks noChangeArrowheads="1"/>
            </p:cNvSpPr>
            <p:nvPr/>
          </p:nvSpPr>
          <p:spPr bwMode="auto">
            <a:xfrm>
              <a:off x="4176" y="1536"/>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32</a:t>
              </a:r>
              <a:endParaRPr lang="pt-BR" sz="2400">
                <a:latin typeface="Times New Roman" pitchFamily="18" charset="0"/>
                <a:cs typeface="Arial" charset="0"/>
              </a:endParaRPr>
            </a:p>
          </p:txBody>
        </p:sp>
        <p:sp>
          <p:nvSpPr>
            <p:cNvPr id="101432" name="Text Box 56"/>
            <p:cNvSpPr txBox="1">
              <a:spLocks noChangeArrowheads="1"/>
            </p:cNvSpPr>
            <p:nvPr/>
          </p:nvSpPr>
          <p:spPr bwMode="auto">
            <a:xfrm>
              <a:off x="3408" y="3456"/>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12</a:t>
              </a:r>
              <a:endParaRPr lang="pt-BR" sz="2400">
                <a:latin typeface="Times New Roman" pitchFamily="18" charset="0"/>
                <a:cs typeface="Arial" charset="0"/>
              </a:endParaRPr>
            </a:p>
          </p:txBody>
        </p:sp>
        <p:sp>
          <p:nvSpPr>
            <p:cNvPr id="101433" name="Text Box 57"/>
            <p:cNvSpPr txBox="1">
              <a:spLocks noChangeArrowheads="1"/>
            </p:cNvSpPr>
            <p:nvPr/>
          </p:nvSpPr>
          <p:spPr bwMode="auto">
            <a:xfrm>
              <a:off x="4800" y="3504"/>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22</a:t>
              </a:r>
              <a:endParaRPr lang="pt-BR" sz="2400">
                <a:latin typeface="Times New Roman" pitchFamily="18" charset="0"/>
                <a:cs typeface="Arial" charset="0"/>
              </a:endParaRPr>
            </a:p>
          </p:txBody>
        </p:sp>
        <p:sp>
          <p:nvSpPr>
            <p:cNvPr id="101434" name="Text Box 58"/>
            <p:cNvSpPr txBox="1">
              <a:spLocks noChangeArrowheads="1"/>
            </p:cNvSpPr>
            <p:nvPr/>
          </p:nvSpPr>
          <p:spPr bwMode="auto">
            <a:xfrm>
              <a:off x="4416" y="1584"/>
              <a:ext cx="384"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33</a:t>
              </a:r>
              <a:endParaRPr lang="pt-BR" sz="2400">
                <a:latin typeface="Times New Roman" pitchFamily="18" charset="0"/>
                <a:cs typeface="Arial" charset="0"/>
              </a:endParaRPr>
            </a:p>
          </p:txBody>
        </p:sp>
        <p:sp>
          <p:nvSpPr>
            <p:cNvPr id="101435" name="Text Box 59"/>
            <p:cNvSpPr txBox="1">
              <a:spLocks noChangeArrowheads="1"/>
            </p:cNvSpPr>
            <p:nvPr/>
          </p:nvSpPr>
          <p:spPr bwMode="auto">
            <a:xfrm>
              <a:off x="3648" y="3504"/>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13</a:t>
              </a:r>
              <a:endParaRPr lang="pt-BR" sz="2400">
                <a:latin typeface="Times New Roman" pitchFamily="18" charset="0"/>
                <a:cs typeface="Arial" charset="0"/>
              </a:endParaRPr>
            </a:p>
          </p:txBody>
        </p:sp>
        <p:sp>
          <p:nvSpPr>
            <p:cNvPr id="101436" name="Text Box 60"/>
            <p:cNvSpPr txBox="1">
              <a:spLocks noChangeArrowheads="1"/>
            </p:cNvSpPr>
            <p:nvPr/>
          </p:nvSpPr>
          <p:spPr bwMode="auto">
            <a:xfrm>
              <a:off x="5040" y="3552"/>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23</a:t>
              </a:r>
              <a:endParaRPr lang="pt-BR" sz="2400">
                <a:latin typeface="Times New Roman" pitchFamily="18" charset="0"/>
                <a:cs typeface="Arial" charset="0"/>
              </a:endParaRPr>
            </a:p>
          </p:txBody>
        </p:sp>
        <p:sp>
          <p:nvSpPr>
            <p:cNvPr id="101437" name="Text Box 61"/>
            <p:cNvSpPr txBox="1">
              <a:spLocks noChangeArrowheads="1"/>
            </p:cNvSpPr>
            <p:nvPr/>
          </p:nvSpPr>
          <p:spPr bwMode="auto">
            <a:xfrm>
              <a:off x="3888" y="3456"/>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14</a:t>
              </a:r>
              <a:endParaRPr lang="pt-BR" sz="2400">
                <a:latin typeface="Times New Roman" pitchFamily="18" charset="0"/>
                <a:cs typeface="Arial" charset="0"/>
              </a:endParaRPr>
            </a:p>
          </p:txBody>
        </p:sp>
        <p:sp>
          <p:nvSpPr>
            <p:cNvPr id="101438" name="Text Box 62"/>
            <p:cNvSpPr txBox="1">
              <a:spLocks noChangeArrowheads="1"/>
            </p:cNvSpPr>
            <p:nvPr/>
          </p:nvSpPr>
          <p:spPr bwMode="auto">
            <a:xfrm>
              <a:off x="5232" y="3456"/>
              <a:ext cx="528"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24</a:t>
              </a:r>
              <a:endParaRPr lang="pt-BR" sz="2400">
                <a:latin typeface="Times New Roman" pitchFamily="18" charset="0"/>
                <a:cs typeface="Arial" charset="0"/>
              </a:endParaRPr>
            </a:p>
          </p:txBody>
        </p:sp>
        <p:sp>
          <p:nvSpPr>
            <p:cNvPr id="101439" name="Text Box 63"/>
            <p:cNvSpPr txBox="1">
              <a:spLocks noChangeArrowheads="1"/>
            </p:cNvSpPr>
            <p:nvPr/>
          </p:nvSpPr>
          <p:spPr bwMode="auto">
            <a:xfrm>
              <a:off x="4656" y="1680"/>
              <a:ext cx="432" cy="288"/>
            </a:xfrm>
            <a:prstGeom prst="rect">
              <a:avLst/>
            </a:prstGeom>
            <a:noFill/>
            <a:ln w="9525">
              <a:noFill/>
              <a:miter lim="800000"/>
              <a:headEnd/>
              <a:tailEnd/>
            </a:ln>
            <a:effectLst/>
          </p:spPr>
          <p:txBody>
            <a:bodyPr>
              <a:spAutoFit/>
            </a:bodyPr>
            <a:lstStyle/>
            <a:p>
              <a:r>
                <a:rPr lang="pt-BR" sz="2400">
                  <a:latin typeface="Times New Roman" pitchFamily="18" charset="0"/>
                  <a:cs typeface="Arial" charset="0"/>
                </a:rPr>
                <a:t>b</a:t>
              </a:r>
              <a:r>
                <a:rPr lang="pt-BR" sz="2400" baseline="-25000">
                  <a:latin typeface="Times New Roman" pitchFamily="18" charset="0"/>
                  <a:cs typeface="Arial" charset="0"/>
                </a:rPr>
                <a:t>34</a:t>
              </a:r>
              <a:endParaRPr lang="pt-BR" sz="2400">
                <a:latin typeface="Times New Roman" pitchFamily="18" charset="0"/>
                <a:cs typeface="Arial" charset="0"/>
              </a:endParaRPr>
            </a:p>
          </p:txBody>
        </p:sp>
      </p:grpSp>
      <p:sp>
        <p:nvSpPr>
          <p:cNvPr id="101440" name="Rectangle 64"/>
          <p:cNvSpPr>
            <a:spLocks noChangeArrowheads="1"/>
          </p:cNvSpPr>
          <p:nvPr/>
        </p:nvSpPr>
        <p:spPr bwMode="auto">
          <a:xfrm>
            <a:off x="323528" y="3124200"/>
            <a:ext cx="5181600" cy="381000"/>
          </a:xfrm>
          <a:prstGeom prst="rect">
            <a:avLst/>
          </a:prstGeom>
          <a:noFill/>
          <a:ln w="9525">
            <a:noFill/>
            <a:miter lim="800000"/>
            <a:headEnd/>
            <a:tailEnd/>
          </a:ln>
          <a:effectLst/>
        </p:spPr>
        <p:txBody>
          <a:bodyPr/>
          <a:lstStyle/>
          <a:p>
            <a:pPr marL="742950" lvl="1" indent="-285750">
              <a:lnSpc>
                <a:spcPct val="90000"/>
              </a:lnSpc>
              <a:spcBef>
                <a:spcPct val="20000"/>
              </a:spcBef>
              <a:buClr>
                <a:schemeClr val="accent2"/>
              </a:buClr>
              <a:buFont typeface="Arial" pitchFamily="34" charset="0"/>
              <a:buChar char="•"/>
            </a:pPr>
            <a:r>
              <a:rPr lang="pt-BR" sz="2000" dirty="0">
                <a:latin typeface="+mn-lt"/>
                <a:cs typeface="Arial" charset="0"/>
              </a:rPr>
              <a:t>O número de estados </a:t>
            </a:r>
            <a:r>
              <a:rPr lang="pt-BR" sz="2000" dirty="0" smtClean="0">
                <a:latin typeface="+mn-lt"/>
                <a:cs typeface="Arial" charset="0"/>
              </a:rPr>
              <a:t>não visíveis</a:t>
            </a:r>
            <a:r>
              <a:rPr lang="pt-BR" sz="2000" dirty="0">
                <a:latin typeface="+mn-lt"/>
                <a:cs typeface="Arial" charset="0"/>
              </a:rPr>
              <a:t>.</a:t>
            </a:r>
          </a:p>
        </p:txBody>
      </p:sp>
      <p:sp>
        <p:nvSpPr>
          <p:cNvPr id="101441" name="Rectangle 65"/>
          <p:cNvSpPr>
            <a:spLocks noChangeArrowheads="1"/>
          </p:cNvSpPr>
          <p:nvPr/>
        </p:nvSpPr>
        <p:spPr bwMode="auto">
          <a:xfrm>
            <a:off x="323528" y="3505200"/>
            <a:ext cx="4649543" cy="369332"/>
          </a:xfrm>
          <a:prstGeom prst="rect">
            <a:avLst/>
          </a:prstGeom>
          <a:noFill/>
          <a:ln w="9525">
            <a:noFill/>
            <a:miter lim="800000"/>
            <a:headEnd/>
            <a:tailEnd/>
          </a:ln>
          <a:effectLst/>
        </p:spPr>
        <p:txBody>
          <a:bodyPr wrap="none">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A </a:t>
            </a:r>
            <a:r>
              <a:rPr lang="pt-BR" sz="2000" dirty="0">
                <a:latin typeface="+mn-lt"/>
                <a:cs typeface="Arial" charset="0"/>
              </a:rPr>
              <a:t>matriz de transição de estados.</a:t>
            </a:r>
          </a:p>
        </p:txBody>
      </p:sp>
      <p:sp>
        <p:nvSpPr>
          <p:cNvPr id="101442" name="Rectangle 66"/>
          <p:cNvSpPr>
            <a:spLocks noChangeArrowheads="1"/>
          </p:cNvSpPr>
          <p:nvPr/>
        </p:nvSpPr>
        <p:spPr bwMode="auto">
          <a:xfrm>
            <a:off x="329878" y="4005064"/>
            <a:ext cx="4800600" cy="646331"/>
          </a:xfrm>
          <a:prstGeom prst="rect">
            <a:avLst/>
          </a:prstGeom>
          <a:noFill/>
          <a:ln w="9525">
            <a:noFill/>
            <a:miter lim="800000"/>
            <a:headEnd/>
            <a:tailEnd/>
          </a:ln>
          <a:effectLst/>
        </p:spPr>
        <p:txBody>
          <a:bodyPr>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O </a:t>
            </a:r>
            <a:r>
              <a:rPr lang="pt-BR" sz="2000" dirty="0">
                <a:latin typeface="+mn-lt"/>
                <a:cs typeface="Arial" charset="0"/>
              </a:rPr>
              <a:t>número de observações ou estados visíveis.</a:t>
            </a:r>
          </a:p>
        </p:txBody>
      </p:sp>
      <p:sp>
        <p:nvSpPr>
          <p:cNvPr id="101443" name="Rectangle 67"/>
          <p:cNvSpPr>
            <a:spLocks noChangeArrowheads="1"/>
          </p:cNvSpPr>
          <p:nvPr/>
        </p:nvSpPr>
        <p:spPr bwMode="auto">
          <a:xfrm>
            <a:off x="323528" y="4725144"/>
            <a:ext cx="4800600" cy="707886"/>
          </a:xfrm>
          <a:prstGeom prst="rect">
            <a:avLst/>
          </a:prstGeom>
          <a:noFill/>
          <a:ln w="9525">
            <a:noFill/>
            <a:miter lim="800000"/>
            <a:headEnd/>
            <a:tailEnd/>
          </a:ln>
          <a:effectLst/>
        </p:spPr>
        <p:txBody>
          <a:bodyPr>
            <a:spAutoFit/>
          </a:bodyPr>
          <a:lstStyle/>
          <a:p>
            <a:pPr lvl="1">
              <a:lnSpc>
                <a:spcPct val="90000"/>
              </a:lnSpc>
              <a:spcBef>
                <a:spcPct val="20000"/>
              </a:spcBef>
              <a:buClr>
                <a:schemeClr val="accent2"/>
              </a:buClr>
              <a:buFont typeface="Arial" pitchFamily="34" charset="0"/>
              <a:buChar char="•"/>
            </a:pPr>
            <a:r>
              <a:rPr lang="pt-BR" sz="2000" dirty="0">
                <a:latin typeface="+mn-lt"/>
                <a:cs typeface="Arial" charset="0"/>
              </a:rPr>
              <a:t> </a:t>
            </a:r>
            <a:r>
              <a:rPr lang="pt-BR" sz="2000" dirty="0" smtClean="0">
                <a:latin typeface="+mn-lt"/>
                <a:cs typeface="Arial" charset="0"/>
              </a:rPr>
              <a:t> A </a:t>
            </a:r>
            <a:r>
              <a:rPr lang="pt-BR" sz="2000" dirty="0">
                <a:latin typeface="+mn-lt"/>
                <a:cs typeface="Arial" charset="0"/>
              </a:rPr>
              <a:t>matriz de probabilidade</a:t>
            </a:r>
          </a:p>
          <a:p>
            <a:pPr lvl="1">
              <a:lnSpc>
                <a:spcPct val="90000"/>
              </a:lnSpc>
              <a:spcBef>
                <a:spcPct val="20000"/>
              </a:spcBef>
              <a:buClr>
                <a:schemeClr val="accent2"/>
              </a:buClr>
            </a:pPr>
            <a:r>
              <a:rPr lang="pt-BR" sz="2000" dirty="0" smtClean="0">
                <a:latin typeface="+mn-lt"/>
                <a:cs typeface="Arial" charset="0"/>
              </a:rPr>
              <a:t>de </a:t>
            </a:r>
            <a:r>
              <a:rPr lang="pt-BR" sz="2000" dirty="0">
                <a:latin typeface="+mn-lt"/>
                <a:cs typeface="Arial" charset="0"/>
              </a:rPr>
              <a:t>emissão de estados visíveis.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457200" y="410270"/>
            <a:ext cx="7543800" cy="930498"/>
          </a:xfrm>
        </p:spPr>
        <p:txBody>
          <a:bodyPr/>
          <a:lstStyle/>
          <a:p>
            <a:r>
              <a:rPr lang="en-US" dirty="0" err="1" smtClean="0"/>
              <a:t>Modelos</a:t>
            </a:r>
            <a:r>
              <a:rPr lang="en-US" dirty="0" smtClean="0"/>
              <a:t> de Markov </a:t>
            </a:r>
            <a:r>
              <a:rPr lang="en-US" dirty="0" err="1" smtClean="0"/>
              <a:t>Escondidos</a:t>
            </a:r>
            <a:r>
              <a:rPr lang="en-US" dirty="0" smtClean="0"/>
              <a:t/>
            </a:r>
            <a:br>
              <a:rPr lang="en-US" dirty="0" smtClean="0"/>
            </a:br>
            <a:r>
              <a:rPr lang="en-US" sz="3200" dirty="0" err="1" smtClean="0"/>
              <a:t>Exemplo</a:t>
            </a:r>
            <a:endParaRPr lang="pt-BR" dirty="0" smtClean="0"/>
          </a:p>
        </p:txBody>
      </p:sp>
      <p:pic>
        <p:nvPicPr>
          <p:cNvPr id="53252" name="Picture 3"/>
          <p:cNvPicPr>
            <a:picLocks noChangeAspect="1" noChangeArrowheads="1"/>
          </p:cNvPicPr>
          <p:nvPr/>
        </p:nvPicPr>
        <p:blipFill>
          <a:blip r:embed="rId2" cstate="print"/>
          <a:srcRect l="3133" t="43489" r="2136" b="12236"/>
          <a:stretch>
            <a:fillRect/>
          </a:stretch>
        </p:blipFill>
        <p:spPr bwMode="auto">
          <a:xfrm>
            <a:off x="323528" y="1340768"/>
            <a:ext cx="8248724" cy="2891794"/>
          </a:xfrm>
          <a:prstGeom prst="rect">
            <a:avLst/>
          </a:prstGeom>
          <a:noFill/>
          <a:ln w="9525">
            <a:noFill/>
            <a:miter lim="800000"/>
            <a:headEnd/>
            <a:tailEnd/>
          </a:ln>
        </p:spPr>
      </p:pic>
      <p:pic>
        <p:nvPicPr>
          <p:cNvPr id="53253" name="Picture 4"/>
          <p:cNvPicPr>
            <a:picLocks noChangeAspect="1" noChangeArrowheads="1"/>
          </p:cNvPicPr>
          <p:nvPr/>
        </p:nvPicPr>
        <p:blipFill>
          <a:blip r:embed="rId3" cstate="print"/>
          <a:srcRect l="7487" t="7814" r="36786" b="35651"/>
          <a:stretch>
            <a:fillRect/>
          </a:stretch>
        </p:blipFill>
        <p:spPr bwMode="auto">
          <a:xfrm>
            <a:off x="1115616" y="4282573"/>
            <a:ext cx="3384376" cy="257542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xmlns="" val="1694669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Sistemas baseados em PLN</a:t>
            </a:r>
            <a:endParaRPr lang="pt-BR" dirty="0"/>
          </a:p>
        </p:txBody>
      </p:sp>
      <p:sp>
        <p:nvSpPr>
          <p:cNvPr id="5" name="Subtítulo 4"/>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482278"/>
            <a:ext cx="7543800" cy="930498"/>
          </a:xfrm>
        </p:spPr>
        <p:txBody>
          <a:bodyPr/>
          <a:lstStyle/>
          <a:p>
            <a:r>
              <a:rPr lang="en-US" dirty="0" smtClean="0"/>
              <a:t>EI </a:t>
            </a:r>
            <a:r>
              <a:rPr lang="en-US" dirty="0" err="1" smtClean="0"/>
              <a:t>baseada</a:t>
            </a:r>
            <a:r>
              <a:rPr lang="en-US" dirty="0" smtClean="0"/>
              <a:t> </a:t>
            </a:r>
            <a:r>
              <a:rPr lang="en-US" dirty="0" err="1" smtClean="0"/>
              <a:t>em</a:t>
            </a:r>
            <a:r>
              <a:rPr lang="en-US" dirty="0" smtClean="0"/>
              <a:t> PLN</a:t>
            </a:r>
            <a:br>
              <a:rPr lang="en-US" dirty="0" smtClean="0"/>
            </a:br>
            <a:r>
              <a:rPr lang="pt-BR" dirty="0" smtClean="0"/>
              <a:t>Arquitetura Típica</a:t>
            </a:r>
            <a:endParaRPr lang="pt-BR" dirty="0" smtClean="0"/>
          </a:p>
        </p:txBody>
      </p:sp>
      <p:sp>
        <p:nvSpPr>
          <p:cNvPr id="5" name="Espaço Reservado para Conteúdo 4"/>
          <p:cNvSpPr>
            <a:spLocks noGrp="1"/>
          </p:cNvSpPr>
          <p:nvPr>
            <p:ph idx="1"/>
          </p:nvPr>
        </p:nvSpPr>
        <p:spPr>
          <a:xfrm>
            <a:off x="395536" y="1719263"/>
            <a:ext cx="4392488" cy="4411662"/>
          </a:xfrm>
        </p:spPr>
        <p:txBody>
          <a:bodyPr/>
          <a:lstStyle/>
          <a:p>
            <a:r>
              <a:rPr lang="en-US" sz="2400" dirty="0" err="1" smtClean="0"/>
              <a:t>Sistemas</a:t>
            </a:r>
            <a:r>
              <a:rPr lang="en-US" sz="2400" dirty="0" smtClean="0"/>
              <a:t> de PLN </a:t>
            </a:r>
            <a:r>
              <a:rPr lang="en-US" sz="2400" dirty="0" err="1" smtClean="0"/>
              <a:t>são</a:t>
            </a:r>
            <a:r>
              <a:rPr lang="en-US" sz="2400" dirty="0" smtClean="0"/>
              <a:t> </a:t>
            </a:r>
            <a:r>
              <a:rPr lang="en-US" sz="2400" dirty="0" err="1" smtClean="0"/>
              <a:t>capazes</a:t>
            </a:r>
            <a:r>
              <a:rPr lang="en-US" sz="2400" dirty="0" smtClean="0"/>
              <a:t> de </a:t>
            </a:r>
            <a:r>
              <a:rPr lang="en-US" sz="2400" dirty="0" err="1" smtClean="0"/>
              <a:t>lidar</a:t>
            </a:r>
            <a:r>
              <a:rPr lang="en-US" sz="2400" dirty="0" smtClean="0"/>
              <a:t> com as </a:t>
            </a:r>
            <a:r>
              <a:rPr lang="en-US" sz="2400" dirty="0" err="1" smtClean="0"/>
              <a:t>irregularidades</a:t>
            </a:r>
            <a:r>
              <a:rPr lang="en-US" sz="2400" dirty="0" smtClean="0"/>
              <a:t> das </a:t>
            </a:r>
            <a:r>
              <a:rPr lang="en-US" sz="2400" dirty="0" err="1" smtClean="0"/>
              <a:t>línguas</a:t>
            </a:r>
            <a:r>
              <a:rPr lang="en-US" sz="2400" dirty="0" smtClean="0"/>
              <a:t> </a:t>
            </a:r>
            <a:r>
              <a:rPr lang="en-US" sz="2400" dirty="0" err="1" smtClean="0"/>
              <a:t>naturais</a:t>
            </a:r>
            <a:endParaRPr lang="en-US" sz="2400" dirty="0" smtClean="0"/>
          </a:p>
          <a:p>
            <a:endParaRPr lang="pt-BR" dirty="0"/>
          </a:p>
        </p:txBody>
      </p:sp>
      <p:pic>
        <p:nvPicPr>
          <p:cNvPr id="22531" name="Picture 4"/>
          <p:cNvPicPr>
            <a:picLocks noChangeAspect="1" noChangeArrowheads="1"/>
          </p:cNvPicPr>
          <p:nvPr/>
        </p:nvPicPr>
        <p:blipFill>
          <a:blip r:embed="rId3" cstate="print"/>
          <a:srcRect/>
          <a:stretch>
            <a:fillRect/>
          </a:stretch>
        </p:blipFill>
        <p:spPr bwMode="auto">
          <a:xfrm>
            <a:off x="4956174" y="620689"/>
            <a:ext cx="4080322"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pt-BR" dirty="0" smtClean="0"/>
              <a:t>Exemplo de EI com PLN</a:t>
            </a:r>
            <a:endParaRPr lang="pt-BR" dirty="0" smtClean="0"/>
          </a:p>
        </p:txBody>
      </p:sp>
      <p:sp>
        <p:nvSpPr>
          <p:cNvPr id="11267" name="Text Box 6"/>
          <p:cNvSpPr txBox="1">
            <a:spLocks noChangeArrowheads="1"/>
          </p:cNvSpPr>
          <p:nvPr/>
        </p:nvSpPr>
        <p:spPr bwMode="auto">
          <a:xfrm>
            <a:off x="630560" y="1268760"/>
            <a:ext cx="3797424"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Microsoft Corporation CEO Bill Gates 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Bill </a:t>
            </a:r>
            <a:r>
              <a:rPr lang="en-US" sz="1400" dirty="0" err="1">
                <a:latin typeface="Calibri" pitchFamily="34" charset="0"/>
              </a:rPr>
              <a:t>Veghte</a:t>
            </a:r>
            <a:r>
              <a:rPr lang="en-US" sz="1400" dirty="0">
                <a:latin typeface="Calibri" pitchFamily="34" charset="0"/>
              </a:rPr>
              <a:t>, a Microsoft VP. "That's a super-important shift for us in terms of code access.“</a:t>
            </a:r>
          </a:p>
          <a:p>
            <a:endParaRPr lang="en-US" sz="1400" dirty="0">
              <a:latin typeface="Calibri" pitchFamily="34" charset="0"/>
            </a:endParaRPr>
          </a:p>
          <a:p>
            <a:r>
              <a:rPr lang="en-US" sz="1400" dirty="0">
                <a:latin typeface="Calibri" pitchFamily="34" charset="0"/>
              </a:rPr>
              <a:t>Richard Stallman, founder of the Free Software Foundation, countered saying…</a:t>
            </a:r>
          </a:p>
        </p:txBody>
      </p:sp>
      <p:grpSp>
        <p:nvGrpSpPr>
          <p:cNvPr id="2" name="Group 22"/>
          <p:cNvGrpSpPr>
            <a:grpSpLocks/>
          </p:cNvGrpSpPr>
          <p:nvPr/>
        </p:nvGrpSpPr>
        <p:grpSpPr bwMode="auto">
          <a:xfrm>
            <a:off x="4929188" y="3643313"/>
            <a:ext cx="3733800" cy="1524000"/>
            <a:chOff x="3267" y="2019"/>
            <a:chExt cx="2352" cy="960"/>
          </a:xfrm>
        </p:grpSpPr>
        <p:sp>
          <p:nvSpPr>
            <p:cNvPr id="11270"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1271"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1272"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1273"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1269" name="Rectangle 24"/>
          <p:cNvSpPr>
            <a:spLocks noChangeArrowheads="1"/>
          </p:cNvSpPr>
          <p:nvPr/>
        </p:nvSpPr>
        <p:spPr bwMode="auto">
          <a:xfrm>
            <a:off x="5000625" y="4071938"/>
            <a:ext cx="3498850" cy="182562"/>
          </a:xfrm>
          <a:prstGeom prst="rect">
            <a:avLst/>
          </a:prstGeom>
          <a:noFill/>
          <a:ln w="9525">
            <a:noFill/>
            <a:miter lim="800000"/>
            <a:headEnd/>
            <a:tailEnd/>
          </a:ln>
        </p:spPr>
        <p:txBody>
          <a:bodyPr wrap="none" lIns="0" tIns="0" rIns="0" bIns="0">
            <a:spAutoFit/>
          </a:bodyPr>
          <a:lstStyle/>
          <a:p>
            <a:r>
              <a:rPr lang="en-US" sz="1200" u="sng">
                <a:solidFill>
                  <a:srgbClr val="000000"/>
                </a:solidFill>
                <a:latin typeface="Courier New" pitchFamily="49" charset="0"/>
              </a:rPr>
              <a:t>NAME              TITLE   ORGANIZATION</a:t>
            </a:r>
            <a:endParaRPr lang="en-US" u="sng"/>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dirty="0" smtClean="0"/>
              <a:t>Saída desejada</a:t>
            </a:r>
            <a:endParaRPr lang="pt-BR" dirty="0" smtClean="0"/>
          </a:p>
        </p:txBody>
      </p:sp>
      <p:grpSp>
        <p:nvGrpSpPr>
          <p:cNvPr id="2" name="Group 22"/>
          <p:cNvGrpSpPr>
            <a:grpSpLocks/>
          </p:cNvGrpSpPr>
          <p:nvPr/>
        </p:nvGrpSpPr>
        <p:grpSpPr bwMode="auto">
          <a:xfrm>
            <a:off x="5143500" y="3071813"/>
            <a:ext cx="3733800" cy="1524000"/>
            <a:chOff x="3267" y="2019"/>
            <a:chExt cx="2352" cy="960"/>
          </a:xfrm>
          <a:noFill/>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dirty="0">
                <a:latin typeface="Courier New" pitchFamily="49" charset="0"/>
              </a:rPr>
              <a:t>NAME              TITLE   ORGANIZATION</a:t>
            </a:r>
          </a:p>
          <a:p>
            <a:r>
              <a:rPr lang="en-US" sz="1200" dirty="0">
                <a:solidFill>
                  <a:srgbClr val="002060"/>
                </a:solidFill>
                <a:latin typeface="Courier New" pitchFamily="49" charset="0"/>
              </a:rPr>
              <a:t>Bill Gates        </a:t>
            </a:r>
            <a:r>
              <a:rPr lang="en-US" sz="1200" dirty="0">
                <a:solidFill>
                  <a:srgbClr val="7030A0"/>
                </a:solidFill>
                <a:latin typeface="Courier New" pitchFamily="49" charset="0"/>
              </a:rPr>
              <a:t>CEO</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Bill </a:t>
            </a:r>
            <a:r>
              <a:rPr lang="en-US" sz="1200" dirty="0" err="1">
                <a:solidFill>
                  <a:srgbClr val="002060"/>
                </a:solidFill>
                <a:latin typeface="Courier New" pitchFamily="49" charset="0"/>
              </a:rPr>
              <a:t>Veghte</a:t>
            </a:r>
            <a:r>
              <a:rPr lang="en-US" sz="1200" dirty="0">
                <a:solidFill>
                  <a:srgbClr val="002060"/>
                </a:solidFill>
                <a:latin typeface="Courier New" pitchFamily="49" charset="0"/>
              </a:rPr>
              <a:t>       </a:t>
            </a:r>
            <a:r>
              <a:rPr lang="en-US" sz="1200" dirty="0">
                <a:solidFill>
                  <a:srgbClr val="7030A0"/>
                </a:solidFill>
                <a:latin typeface="Courier New" pitchFamily="49" charset="0"/>
              </a:rPr>
              <a:t>VP</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Richard Stallman  </a:t>
            </a:r>
            <a:r>
              <a:rPr lang="en-US" sz="1200" dirty="0">
                <a:solidFill>
                  <a:srgbClr val="7030A0"/>
                </a:solidFill>
                <a:latin typeface="Courier New" pitchFamily="49" charset="0"/>
              </a:rPr>
              <a:t>founder</a:t>
            </a:r>
            <a:r>
              <a:rPr lang="en-US" sz="1200" dirty="0">
                <a:latin typeface="Courier New" pitchFamily="49" charset="0"/>
              </a:rPr>
              <a:t>  </a:t>
            </a:r>
            <a:r>
              <a:rPr lang="en-US" sz="1200" dirty="0">
                <a:solidFill>
                  <a:srgbClr val="FF0000"/>
                </a:solidFill>
                <a:latin typeface="Courier New" pitchFamily="49" charset="0"/>
              </a:rPr>
              <a:t>Free Soft..</a:t>
            </a:r>
          </a:p>
        </p:txBody>
      </p:sp>
      <p:sp>
        <p:nvSpPr>
          <p:cNvPr id="16390" name="AutoShape 9"/>
          <p:cNvSpPr>
            <a:spLocks noChangeArrowheads="1"/>
          </p:cNvSpPr>
          <p:nvPr/>
        </p:nvSpPr>
        <p:spPr bwMode="auto">
          <a:xfrm>
            <a:off x="4386064"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dirty="0" smtClean="0">
                <a:solidFill>
                  <a:srgbClr val="EAEAEA"/>
                </a:solidFill>
                <a:latin typeface="Calibri" pitchFamily="34" charset="0"/>
              </a:rPr>
              <a:t>EI</a:t>
            </a:r>
            <a:endParaRPr lang="en-US" dirty="0">
              <a:solidFill>
                <a:srgbClr val="EAEAEA"/>
              </a:solidFill>
              <a:latin typeface="Calibri" pitchFamily="34" charset="0"/>
            </a:endParaRPr>
          </a:p>
        </p:txBody>
      </p:sp>
      <p:sp>
        <p:nvSpPr>
          <p:cNvPr id="12"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Processador Léxico</a:t>
            </a:r>
            <a:endParaRPr lang="pt-BR" dirty="0"/>
          </a:p>
        </p:txBody>
      </p:sp>
      <p:sp>
        <p:nvSpPr>
          <p:cNvPr id="3" name="Espaço Reservado para Conteúdo 2"/>
          <p:cNvSpPr>
            <a:spLocks noGrp="1"/>
          </p:cNvSpPr>
          <p:nvPr>
            <p:ph idx="1"/>
          </p:nvPr>
        </p:nvSpPr>
        <p:spPr>
          <a:xfrm>
            <a:off x="539552" y="1484784"/>
            <a:ext cx="8147248" cy="4646141"/>
          </a:xfrm>
        </p:spPr>
        <p:txBody>
          <a:bodyPr/>
          <a:lstStyle/>
          <a:p>
            <a:r>
              <a:rPr lang="pt-BR" dirty="0" err="1" smtClean="0"/>
              <a:t>Tokenização</a:t>
            </a:r>
            <a:endParaRPr lang="pt-BR" dirty="0" smtClean="0"/>
          </a:p>
          <a:p>
            <a:pPr lvl="1"/>
            <a:r>
              <a:rPr lang="pt-BR" dirty="0" smtClean="0"/>
              <a:t>Segmentação do texto em palavras</a:t>
            </a:r>
          </a:p>
          <a:p>
            <a:r>
              <a:rPr lang="pt-BR" dirty="0" err="1" smtClean="0"/>
              <a:t>POS-tagging</a:t>
            </a:r>
            <a:endParaRPr lang="pt-BR" dirty="0" smtClean="0"/>
          </a:p>
          <a:p>
            <a:pPr lvl="1"/>
            <a:r>
              <a:rPr lang="pt-BR" dirty="0" smtClean="0"/>
              <a:t>Identificação da classe gramatical de cada palavra</a:t>
            </a:r>
          </a:p>
          <a:p>
            <a:pPr lvl="1"/>
            <a:r>
              <a:rPr lang="pt-BR" dirty="0" err="1" smtClean="0"/>
              <a:t>E.g.</a:t>
            </a:r>
            <a:r>
              <a:rPr lang="pt-BR" dirty="0" smtClean="0"/>
              <a:t>, </a:t>
            </a:r>
            <a:r>
              <a:rPr lang="en-US" dirty="0" smtClean="0">
                <a:solidFill>
                  <a:srgbClr val="002060"/>
                </a:solidFill>
              </a:rPr>
              <a:t>Microsoft claims to "love" the open-source concept</a:t>
            </a:r>
            <a:endParaRPr lang="pt-BR" dirty="0" smtClean="0">
              <a:solidFill>
                <a:srgbClr val="002060"/>
              </a:solidFill>
            </a:endParaRPr>
          </a:p>
          <a:p>
            <a:pPr lvl="2"/>
            <a:r>
              <a:rPr lang="en-US" dirty="0" smtClean="0"/>
              <a:t>Microsoft </a:t>
            </a:r>
            <a:r>
              <a:rPr lang="pt-BR" dirty="0" smtClean="0"/>
              <a:t>: substantivo próprio</a:t>
            </a:r>
          </a:p>
          <a:p>
            <a:pPr lvl="2"/>
            <a:r>
              <a:rPr lang="en-US" dirty="0" smtClean="0"/>
              <a:t>claims to "love"</a:t>
            </a:r>
            <a:r>
              <a:rPr lang="pt-BR" dirty="0" smtClean="0"/>
              <a:t>: locução verbal</a:t>
            </a:r>
          </a:p>
          <a:p>
            <a:pPr lvl="2"/>
            <a:r>
              <a:rPr lang="en-US" dirty="0" smtClean="0"/>
              <a:t>the</a:t>
            </a:r>
            <a:r>
              <a:rPr lang="pt-BR" dirty="0" smtClean="0"/>
              <a:t>: artigo</a:t>
            </a:r>
          </a:p>
          <a:p>
            <a:pPr lvl="2"/>
            <a:r>
              <a:rPr lang="en-US" dirty="0" smtClean="0"/>
              <a:t>open-source: </a:t>
            </a:r>
            <a:r>
              <a:rPr lang="en-US" dirty="0" err="1" smtClean="0"/>
              <a:t>substantivo</a:t>
            </a:r>
            <a:r>
              <a:rPr lang="en-US" dirty="0"/>
              <a:t> </a:t>
            </a:r>
            <a:r>
              <a:rPr lang="en-US" dirty="0" smtClean="0"/>
              <a:t>(</a:t>
            </a:r>
            <a:r>
              <a:rPr lang="en-US" i="1" dirty="0" smtClean="0">
                <a:solidFill>
                  <a:srgbClr val="002060"/>
                </a:solidFill>
              </a:rPr>
              <a:t>noun </a:t>
            </a:r>
            <a:r>
              <a:rPr lang="en-US" i="1" dirty="0" err="1" smtClean="0">
                <a:solidFill>
                  <a:srgbClr val="002060"/>
                </a:solidFill>
              </a:rPr>
              <a:t>noun</a:t>
            </a:r>
            <a:r>
              <a:rPr lang="en-US" i="1" dirty="0" smtClean="0">
                <a:solidFill>
                  <a:srgbClr val="002060"/>
                </a:solidFill>
              </a:rPr>
              <a:t> modification</a:t>
            </a:r>
            <a:r>
              <a:rPr lang="en-US" dirty="0" smtClean="0"/>
              <a:t>)</a:t>
            </a:r>
            <a:endParaRPr lang="pt-BR" dirty="0" smtClean="0"/>
          </a:p>
          <a:p>
            <a:pPr lvl="2"/>
            <a:r>
              <a:rPr lang="en-US" dirty="0" smtClean="0"/>
              <a:t>concept</a:t>
            </a:r>
            <a:r>
              <a:rPr lang="pt-BR" dirty="0" smtClean="0"/>
              <a:t>: substantivo comum</a:t>
            </a:r>
            <a:endParaRPr lang="pt-B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38262"/>
            <a:ext cx="7543800" cy="930498"/>
          </a:xfrm>
        </p:spPr>
        <p:txBody>
          <a:bodyPr/>
          <a:lstStyle/>
          <a:p>
            <a:r>
              <a:rPr lang="pt-BR" dirty="0" smtClean="0"/>
              <a:t>Reconhecedor de Entidades Nomeadas </a:t>
            </a:r>
            <a:endParaRPr lang="pt-BR" dirty="0" smtClean="0"/>
          </a:p>
        </p:txBody>
      </p:sp>
      <p:sp>
        <p:nvSpPr>
          <p:cNvPr id="20483" name="Content Placeholder 2"/>
          <p:cNvSpPr>
            <a:spLocks noGrp="1"/>
          </p:cNvSpPr>
          <p:nvPr>
            <p:ph sz="quarter" idx="1"/>
          </p:nvPr>
        </p:nvSpPr>
        <p:spPr>
          <a:xfrm>
            <a:off x="539552" y="1556792"/>
            <a:ext cx="8147248" cy="4896544"/>
          </a:xfrm>
        </p:spPr>
        <p:txBody>
          <a:bodyPr/>
          <a:lstStyle/>
          <a:p>
            <a:r>
              <a:rPr lang="pt-BR" dirty="0" smtClean="0"/>
              <a:t>Do inglês, </a:t>
            </a:r>
            <a:r>
              <a:rPr lang="pt-BR" i="1" dirty="0" err="1" smtClean="0"/>
              <a:t>Named</a:t>
            </a:r>
            <a:r>
              <a:rPr lang="pt-BR" i="1" dirty="0" smtClean="0"/>
              <a:t> </a:t>
            </a:r>
            <a:r>
              <a:rPr lang="pt-BR" i="1" dirty="0" err="1" smtClean="0"/>
              <a:t>Entity</a:t>
            </a:r>
            <a:r>
              <a:rPr lang="pt-BR" i="1" dirty="0" smtClean="0"/>
              <a:t> </a:t>
            </a:r>
            <a:r>
              <a:rPr lang="pt-BR" i="1" dirty="0" err="1" smtClean="0"/>
              <a:t>Recognition</a:t>
            </a:r>
            <a:r>
              <a:rPr lang="pt-BR" i="1" dirty="0" smtClean="0"/>
              <a:t> </a:t>
            </a:r>
            <a:r>
              <a:rPr lang="pt-BR" dirty="0" smtClean="0"/>
              <a:t>(NER)</a:t>
            </a:r>
          </a:p>
          <a:p>
            <a:r>
              <a:rPr lang="pt-BR" dirty="0" smtClean="0"/>
              <a:t>Identifica e classifica:</a:t>
            </a:r>
          </a:p>
          <a:p>
            <a:pPr lvl="1"/>
            <a:r>
              <a:rPr lang="pt-BR" dirty="0" smtClean="0"/>
              <a:t>Nomes próprios de pessoas, lugares, organizações...</a:t>
            </a:r>
          </a:p>
          <a:p>
            <a:pPr lvl="1"/>
            <a:r>
              <a:rPr lang="pt-BR" dirty="0" smtClean="0"/>
              <a:t>Itens com estrutura interna</a:t>
            </a:r>
          </a:p>
          <a:p>
            <a:pPr lvl="2"/>
            <a:r>
              <a:rPr lang="pt-BR" dirty="0" smtClean="0"/>
              <a:t>Data e hora </a:t>
            </a:r>
          </a:p>
          <a:p>
            <a:pPr lvl="1"/>
            <a:r>
              <a:rPr lang="pt-BR" dirty="0" smtClean="0"/>
              <a:t>Moedas (dinheiro), </a:t>
            </a:r>
            <a:r>
              <a:rPr lang="pt-BR" dirty="0" err="1" smtClean="0"/>
              <a:t>etc</a:t>
            </a:r>
            <a:endParaRPr lang="pt-BR" dirty="0" smtClean="0"/>
          </a:p>
          <a:p>
            <a:r>
              <a:rPr lang="pt-BR" dirty="0" smtClean="0"/>
              <a:t>Utiliza expressões regulares baseadas em</a:t>
            </a:r>
          </a:p>
          <a:p>
            <a:pPr lvl="1"/>
            <a:r>
              <a:rPr lang="pt-BR" dirty="0" smtClean="0"/>
              <a:t>classes morfossintáticas (</a:t>
            </a:r>
            <a:r>
              <a:rPr lang="pt-BR" dirty="0" err="1" smtClean="0"/>
              <a:t>part-of-speech</a:t>
            </a:r>
            <a:r>
              <a:rPr lang="pt-BR" dirty="0" smtClean="0"/>
              <a:t>) </a:t>
            </a:r>
          </a:p>
          <a:p>
            <a:pPr lvl="1"/>
            <a:r>
              <a:rPr lang="pt-BR" dirty="0" smtClean="0"/>
              <a:t>características sintáticas e ortográficas (letras maiúsculas) presentes nos termos.</a:t>
            </a:r>
            <a:endParaRPr lang="pt-BR" dirty="0" smtClean="0"/>
          </a:p>
          <a:p>
            <a:pPr lvl="2"/>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7768"/>
            <a:ext cx="8229600" cy="1143000"/>
          </a:xfrm>
        </p:spPr>
        <p:txBody>
          <a:bodyPr/>
          <a:lstStyle/>
          <a:p>
            <a:pPr eaLnBrk="1" hangingPunct="1"/>
            <a:r>
              <a:rPr lang="pt-BR" dirty="0" smtClean="0"/>
              <a:t>Reconhecedor de Entidades Nomeadas </a:t>
            </a:r>
            <a:endParaRPr lang="en-US" sz="4800" dirty="0" smtClean="0"/>
          </a:p>
        </p:txBody>
      </p:sp>
      <p:sp>
        <p:nvSpPr>
          <p:cNvPr id="21507" name="Espaço Reservado para Número de Slide 3"/>
          <p:cNvSpPr>
            <a:spLocks noGrp="1"/>
          </p:cNvSpPr>
          <p:nvPr>
            <p:ph type="sldNum" sz="quarter" idx="12"/>
          </p:nvPr>
        </p:nvSpPr>
        <p:spPr>
          <a:noFill/>
        </p:spPr>
        <p:txBody>
          <a:bodyPr/>
          <a:lstStyle/>
          <a:p>
            <a:fld id="{A6D9D443-7A72-4FE9-BF69-212FCAB92840}" type="slidenum">
              <a:rPr lang="pt-BR" smtClean="0"/>
              <a:pPr/>
              <a:t>49</a:t>
            </a:fld>
            <a:endParaRPr lang="pt-BR" smtClean="0"/>
          </a:p>
        </p:txBody>
      </p:sp>
      <p:sp>
        <p:nvSpPr>
          <p:cNvPr id="21508" name="Espaço Reservado para Texto 4"/>
          <p:cNvSpPr>
            <a:spLocks noGrp="1"/>
          </p:cNvSpPr>
          <p:nvPr>
            <p:ph type="body" sz="half" idx="1"/>
          </p:nvPr>
        </p:nvSpPr>
        <p:spPr>
          <a:xfrm>
            <a:off x="457200" y="1700807"/>
            <a:ext cx="8186738" cy="864097"/>
          </a:xfrm>
        </p:spPr>
        <p:txBody>
          <a:bodyPr/>
          <a:lstStyle/>
          <a:p>
            <a:r>
              <a:rPr lang="pt-BR" dirty="0" smtClean="0"/>
              <a:t>Exemplo:</a:t>
            </a:r>
          </a:p>
          <a:p>
            <a:pPr>
              <a:buFontTx/>
              <a:buNone/>
            </a:pPr>
            <a:endParaRPr lang="pt-BR" sz="2000" dirty="0"/>
          </a:p>
          <a:p>
            <a:pPr>
              <a:buFontTx/>
              <a:buNone/>
            </a:pPr>
            <a:endParaRPr lang="en-US" sz="2000" dirty="0" smtClean="0"/>
          </a:p>
          <a:p>
            <a:pPr algn="ctr">
              <a:buFontTx/>
              <a:buNone/>
            </a:pPr>
            <a:r>
              <a:rPr lang="en-US" sz="2000" dirty="0" smtClean="0"/>
              <a:t>    </a:t>
            </a:r>
            <a:r>
              <a:rPr lang="en-US" sz="2400" b="1" dirty="0" smtClean="0"/>
              <a:t>Jim</a:t>
            </a:r>
            <a:r>
              <a:rPr lang="en-US" sz="2400" dirty="0" smtClean="0"/>
              <a:t> bought </a:t>
            </a:r>
            <a:r>
              <a:rPr lang="en-US" sz="2400" b="1" dirty="0" smtClean="0"/>
              <a:t>300</a:t>
            </a:r>
            <a:r>
              <a:rPr lang="en-US" sz="2400" dirty="0" smtClean="0"/>
              <a:t> shares of </a:t>
            </a:r>
            <a:r>
              <a:rPr lang="en-US" sz="2400" b="1" dirty="0" smtClean="0"/>
              <a:t>Acme Corp. </a:t>
            </a:r>
            <a:r>
              <a:rPr lang="en-US" sz="2400" dirty="0" smtClean="0"/>
              <a:t>in </a:t>
            </a:r>
            <a:r>
              <a:rPr lang="en-US" sz="2400" b="1" dirty="0" smtClean="0"/>
              <a:t>2006</a:t>
            </a:r>
            <a:r>
              <a:rPr lang="en-US" sz="2400" dirty="0" smtClean="0"/>
              <a:t>.</a:t>
            </a:r>
            <a:endParaRPr lang="en-US" sz="2000" dirty="0" smtClean="0"/>
          </a:p>
          <a:p>
            <a:pPr algn="ctr">
              <a:buFontTx/>
              <a:buNone/>
            </a:pPr>
            <a:endParaRPr lang="en-US" sz="2000" dirty="0" smtClean="0"/>
          </a:p>
          <a:p>
            <a:pPr algn="ctr">
              <a:buFontTx/>
              <a:buNone/>
            </a:pPr>
            <a:r>
              <a:rPr lang="en-US" sz="2000" dirty="0" smtClean="0"/>
              <a:t>   &lt;ENAMEX TYPE="</a:t>
            </a:r>
            <a:r>
              <a:rPr lang="en-US" sz="2000" dirty="0" smtClean="0">
                <a:solidFill>
                  <a:srgbClr val="0070C0"/>
                </a:solidFill>
              </a:rPr>
              <a:t>PERSON</a:t>
            </a:r>
            <a:r>
              <a:rPr lang="en-US" sz="2000" dirty="0" smtClean="0"/>
              <a:t>"&gt;</a:t>
            </a:r>
            <a:r>
              <a:rPr lang="en-US" sz="2000" b="1" dirty="0" smtClean="0">
                <a:solidFill>
                  <a:srgbClr val="FF0000"/>
                </a:solidFill>
              </a:rPr>
              <a:t>Jim</a:t>
            </a:r>
            <a:r>
              <a:rPr lang="en-US" sz="2000" dirty="0" smtClean="0"/>
              <a:t>&lt;/ENAMEX&gt; bought </a:t>
            </a:r>
          </a:p>
          <a:p>
            <a:pPr algn="ctr">
              <a:buFontTx/>
              <a:buNone/>
            </a:pPr>
            <a:r>
              <a:rPr lang="en-US" sz="2000" dirty="0" smtClean="0"/>
              <a:t>  &lt;NUMEX TYPE="</a:t>
            </a:r>
            <a:r>
              <a:rPr lang="en-US" sz="2000" dirty="0" smtClean="0">
                <a:solidFill>
                  <a:srgbClr val="0070C0"/>
                </a:solidFill>
              </a:rPr>
              <a:t>QUANTITY</a:t>
            </a:r>
            <a:r>
              <a:rPr lang="en-US" sz="2000" dirty="0" smtClean="0"/>
              <a:t>"&gt;</a:t>
            </a:r>
            <a:r>
              <a:rPr lang="en-US" sz="2000" b="1" dirty="0" smtClean="0">
                <a:solidFill>
                  <a:srgbClr val="FF0000"/>
                </a:solidFill>
              </a:rPr>
              <a:t>300</a:t>
            </a:r>
            <a:r>
              <a:rPr lang="en-US" sz="2000" dirty="0" smtClean="0"/>
              <a:t>&lt;/NUMEX&gt; shares of </a:t>
            </a:r>
          </a:p>
          <a:p>
            <a:pPr algn="ctr">
              <a:buFontTx/>
              <a:buNone/>
            </a:pPr>
            <a:r>
              <a:rPr lang="en-US" sz="2000" dirty="0" smtClean="0"/>
              <a:t>  &lt;ENAMEX TYPE="</a:t>
            </a:r>
            <a:r>
              <a:rPr lang="en-US" sz="2000" dirty="0" smtClean="0">
                <a:solidFill>
                  <a:srgbClr val="0070C0"/>
                </a:solidFill>
              </a:rPr>
              <a:t>ORGANIZATION</a:t>
            </a:r>
            <a:r>
              <a:rPr lang="en-US" sz="2000" dirty="0" smtClean="0"/>
              <a:t>"&gt;</a:t>
            </a:r>
            <a:r>
              <a:rPr lang="en-US" sz="2000" b="1" dirty="0" smtClean="0">
                <a:solidFill>
                  <a:srgbClr val="FF0000"/>
                </a:solidFill>
              </a:rPr>
              <a:t>Acme Corp</a:t>
            </a:r>
            <a:r>
              <a:rPr lang="en-US" sz="2000" b="1" dirty="0" smtClean="0"/>
              <a:t>.&lt;/</a:t>
            </a:r>
            <a:r>
              <a:rPr lang="en-US" sz="2000" dirty="0" smtClean="0"/>
              <a:t>ENAMEX&gt; in </a:t>
            </a:r>
          </a:p>
          <a:p>
            <a:pPr algn="ctr">
              <a:buFontTx/>
              <a:buNone/>
            </a:pPr>
            <a:r>
              <a:rPr lang="en-US" sz="2000" dirty="0" smtClean="0"/>
              <a:t>  &lt;TIMEX TYPE="</a:t>
            </a:r>
            <a:r>
              <a:rPr lang="en-US" sz="2000" dirty="0" smtClean="0">
                <a:solidFill>
                  <a:srgbClr val="0070C0"/>
                </a:solidFill>
              </a:rPr>
              <a:t>DATE</a:t>
            </a:r>
            <a:r>
              <a:rPr lang="en-US" sz="2000" dirty="0" smtClean="0"/>
              <a:t>"&gt;</a:t>
            </a:r>
            <a:r>
              <a:rPr lang="en-US" sz="2000" b="1" dirty="0" smtClean="0">
                <a:solidFill>
                  <a:srgbClr val="FF0000"/>
                </a:solidFill>
              </a:rPr>
              <a:t>2006</a:t>
            </a:r>
            <a:r>
              <a:rPr lang="en-US" sz="2000" dirty="0" smtClean="0"/>
              <a:t>&lt;/TIMEX&gt;.</a:t>
            </a:r>
          </a:p>
          <a:p>
            <a:pPr>
              <a:buFontTx/>
              <a:buNone/>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Extração de Informação (EI)</a:t>
            </a:r>
            <a:endParaRPr lang="pt-BR" dirty="0"/>
          </a:p>
        </p:txBody>
      </p:sp>
      <p:sp>
        <p:nvSpPr>
          <p:cNvPr id="3" name="Espaço Reservado para Conteúdo 2"/>
          <p:cNvSpPr>
            <a:spLocks noGrp="1"/>
          </p:cNvSpPr>
          <p:nvPr>
            <p:ph idx="1"/>
          </p:nvPr>
        </p:nvSpPr>
        <p:spPr/>
        <p:txBody>
          <a:bodyPr/>
          <a:lstStyle/>
          <a:p>
            <a:r>
              <a:rPr lang="pt-BR" dirty="0" smtClean="0"/>
              <a:t>A informação extraída pode ser utilizada por outros sistemas:</a:t>
            </a:r>
          </a:p>
          <a:p>
            <a:pPr lvl="1"/>
            <a:r>
              <a:rPr lang="pt-BR" dirty="0" smtClean="0"/>
              <a:t>Como metadados em sistemas de RI</a:t>
            </a:r>
          </a:p>
          <a:p>
            <a:pPr lvl="1"/>
            <a:r>
              <a:rPr lang="pt-BR" dirty="0"/>
              <a:t>P</a:t>
            </a:r>
            <a:r>
              <a:rPr lang="pt-BR" dirty="0" smtClean="0"/>
              <a:t>ara criação automática de sumários textuais</a:t>
            </a:r>
          </a:p>
          <a:p>
            <a:pPr lvl="1"/>
            <a:r>
              <a:rPr lang="pt-BR" dirty="0" smtClean="0"/>
              <a:t>Para geração de gráficos em sistemas de Mineração de Dados</a:t>
            </a:r>
            <a:endParaRPr lang="pt-BR" dirty="0" smtClean="0"/>
          </a:p>
          <a:p>
            <a:pPr lvl="1"/>
            <a:r>
              <a:rPr lang="pt-BR" dirty="0" smtClean="0"/>
              <a:t>E mais...</a:t>
            </a:r>
          </a:p>
          <a:p>
            <a:pPr lvl="2"/>
            <a:r>
              <a:rPr lang="pt-BR" dirty="0" smtClean="0"/>
              <a:t>Sistemas de Análise de sentimento, Sistemas Especialistas, Pacotes de BD tradicionais, Aplicações Comerciais ...</a:t>
            </a:r>
          </a:p>
          <a:p>
            <a:pPr>
              <a:buNone/>
            </a:pPr>
            <a:endParaRPr lang="pt-B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smtClean="0"/>
              <a:t>Analisador sintático/semântico</a:t>
            </a:r>
            <a:endParaRPr lang="pt-BR" dirty="0"/>
          </a:p>
        </p:txBody>
      </p:sp>
      <p:sp>
        <p:nvSpPr>
          <p:cNvPr id="11" name="Espaço Reservado para Conteúdo 10"/>
          <p:cNvSpPr>
            <a:spLocks noGrp="1"/>
          </p:cNvSpPr>
          <p:nvPr>
            <p:ph idx="1"/>
          </p:nvPr>
        </p:nvSpPr>
        <p:spPr>
          <a:xfrm>
            <a:off x="539552" y="1412776"/>
            <a:ext cx="8147248" cy="4824536"/>
          </a:xfrm>
        </p:spPr>
        <p:txBody>
          <a:bodyPr/>
          <a:lstStyle/>
          <a:p>
            <a:r>
              <a:rPr lang="pt-BR" dirty="0" smtClean="0"/>
              <a:t>Análise sintática</a:t>
            </a:r>
          </a:p>
          <a:p>
            <a:pPr lvl="1"/>
            <a:r>
              <a:rPr lang="pt-BR" dirty="0" smtClean="0"/>
              <a:t>Identifica e classifica “grupos” (sintagmas)</a:t>
            </a:r>
          </a:p>
          <a:p>
            <a:pPr lvl="2"/>
            <a:r>
              <a:rPr lang="pt-BR" dirty="0" err="1" smtClean="0"/>
              <a:t>E.g.</a:t>
            </a:r>
            <a:r>
              <a:rPr lang="pt-BR" dirty="0" smtClean="0"/>
              <a:t>, grupo nominal, grupo verbal, grupo preposicional, </a:t>
            </a:r>
            <a:r>
              <a:rPr lang="pt-BR" dirty="0" err="1" smtClean="0"/>
              <a:t>etc</a:t>
            </a:r>
            <a:endParaRPr lang="pt-BR" dirty="0" smtClean="0"/>
          </a:p>
          <a:p>
            <a:pPr lvl="1"/>
            <a:r>
              <a:rPr lang="pt-BR" dirty="0" smtClean="0"/>
              <a:t>Em alguns casos, classifica também o papel sintático dos grupos</a:t>
            </a:r>
          </a:p>
          <a:p>
            <a:pPr lvl="2"/>
            <a:r>
              <a:rPr lang="pt-BR" dirty="0" smtClean="0"/>
              <a:t>Sujeito, predicado, complemento, etc...</a:t>
            </a:r>
          </a:p>
          <a:p>
            <a:pPr lvl="1"/>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smtClean="0"/>
              <a:t>Analisador sintático/semântico</a:t>
            </a:r>
            <a:endParaRPr lang="pt-BR" dirty="0"/>
          </a:p>
        </p:txBody>
      </p:sp>
      <p:sp>
        <p:nvSpPr>
          <p:cNvPr id="11" name="Espaço Reservado para Conteúdo 10"/>
          <p:cNvSpPr>
            <a:spLocks noGrp="1"/>
          </p:cNvSpPr>
          <p:nvPr>
            <p:ph idx="1"/>
          </p:nvPr>
        </p:nvSpPr>
        <p:spPr>
          <a:xfrm>
            <a:off x="539552" y="1412776"/>
            <a:ext cx="8147248" cy="4824536"/>
          </a:xfrm>
        </p:spPr>
        <p:txBody>
          <a:bodyPr/>
          <a:lstStyle/>
          <a:p>
            <a:r>
              <a:rPr lang="pt-BR" dirty="0" smtClean="0"/>
              <a:t>Análise semântica</a:t>
            </a:r>
          </a:p>
          <a:p>
            <a:pPr lvl="1"/>
            <a:r>
              <a:rPr lang="pt-BR" dirty="0" smtClean="0"/>
              <a:t>Identifica as entidades do domínio</a:t>
            </a:r>
          </a:p>
          <a:p>
            <a:pPr lvl="2"/>
            <a:r>
              <a:rPr lang="pt-BR" dirty="0" smtClean="0"/>
              <a:t>Substantivos</a:t>
            </a:r>
          </a:p>
          <a:p>
            <a:pPr lvl="2"/>
            <a:r>
              <a:rPr lang="pt-BR" dirty="0" smtClean="0"/>
              <a:t>Pode usar uma ontologia ou outro modelo do domínio</a:t>
            </a:r>
          </a:p>
          <a:p>
            <a:pPr lvl="1"/>
            <a:r>
              <a:rPr lang="pt-BR" dirty="0" smtClean="0"/>
              <a:t>Identifica relações entre as entidades</a:t>
            </a:r>
          </a:p>
          <a:p>
            <a:pPr lvl="2"/>
            <a:r>
              <a:rPr lang="pt-BR" dirty="0" err="1" smtClean="0"/>
              <a:t>E.g.</a:t>
            </a:r>
            <a:r>
              <a:rPr lang="pt-BR" dirty="0" smtClean="0"/>
              <a:t>,</a:t>
            </a:r>
          </a:p>
          <a:p>
            <a:pPr lvl="2"/>
            <a:r>
              <a:rPr lang="en-US" sz="2200" dirty="0" smtClean="0">
                <a:solidFill>
                  <a:schemeClr val="tx2">
                    <a:lumMod val="60000"/>
                    <a:lumOff val="40000"/>
                  </a:schemeClr>
                </a:solidFill>
                <a:latin typeface="Calibri" pitchFamily="34" charset="0"/>
              </a:rPr>
              <a:t>CEO</a:t>
            </a:r>
            <a:r>
              <a:rPr lang="en-US" sz="2200" dirty="0" smtClean="0">
                <a:latin typeface="Calibri" pitchFamily="34" charset="0"/>
              </a:rPr>
              <a:t> (</a:t>
            </a:r>
            <a:r>
              <a:rPr lang="en-US" sz="2200" dirty="0" smtClean="0">
                <a:solidFill>
                  <a:srgbClr val="FF0000"/>
                </a:solidFill>
                <a:latin typeface="Calibri" pitchFamily="34" charset="0"/>
              </a:rPr>
              <a:t>Microsoft </a:t>
            </a:r>
            <a:r>
              <a:rPr lang="en-US" sz="2200" dirty="0" err="1" smtClean="0">
                <a:solidFill>
                  <a:srgbClr val="FF0000"/>
                </a:solidFill>
                <a:latin typeface="Calibri" pitchFamily="34" charset="0"/>
              </a:rPr>
              <a:t>Corporation</a:t>
            </a:r>
            <a:r>
              <a:rPr lang="en-US" sz="2200" dirty="0" err="1">
                <a:solidFill>
                  <a:srgbClr val="FF0000"/>
                </a:solidFill>
                <a:latin typeface="Calibri" pitchFamily="34" charset="0"/>
              </a:rPr>
              <a:t>,</a:t>
            </a:r>
            <a:r>
              <a:rPr lang="en-US" sz="2200" dirty="0" err="1" smtClean="0">
                <a:solidFill>
                  <a:srgbClr val="002060"/>
                </a:solidFill>
                <a:latin typeface="Calibri" pitchFamily="34" charset="0"/>
              </a:rPr>
              <a:t>Bill</a:t>
            </a:r>
            <a:r>
              <a:rPr lang="en-US" sz="2200" dirty="0" smtClean="0">
                <a:solidFill>
                  <a:srgbClr val="002060"/>
                </a:solidFill>
                <a:latin typeface="Calibri" pitchFamily="34" charset="0"/>
              </a:rPr>
              <a:t> Gates)</a:t>
            </a:r>
            <a:endParaRPr lang="pt-BR" sz="2200" dirty="0" smtClean="0"/>
          </a:p>
          <a:p>
            <a:pPr lvl="2"/>
            <a:endParaRPr lang="pt-BR" dirty="0" smtClean="0"/>
          </a:p>
          <a:p>
            <a:pPr lvl="1"/>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Padrões de Extração</a:t>
            </a:r>
            <a:endParaRPr lang="pt-BR" dirty="0"/>
          </a:p>
        </p:txBody>
      </p:sp>
      <p:sp>
        <p:nvSpPr>
          <p:cNvPr id="3" name="Espaço Reservado para Conteúdo 2"/>
          <p:cNvSpPr>
            <a:spLocks noGrp="1"/>
          </p:cNvSpPr>
          <p:nvPr>
            <p:ph idx="1"/>
          </p:nvPr>
        </p:nvSpPr>
        <p:spPr/>
        <p:txBody>
          <a:bodyPr/>
          <a:lstStyle/>
          <a:p>
            <a:r>
              <a:rPr lang="pt-BR" dirty="0" smtClean="0">
                <a:solidFill>
                  <a:schemeClr val="tx1"/>
                </a:solidFill>
                <a:latin typeface="+mn-lt"/>
                <a:ea typeface="+mn-ea"/>
                <a:cs typeface="+mn-cs"/>
              </a:rPr>
              <a:t>Esse módulo </a:t>
            </a:r>
            <a:r>
              <a:rPr lang="pt-BR" dirty="0" smtClean="0"/>
              <a:t>mantém </a:t>
            </a:r>
            <a:r>
              <a:rPr lang="pt-BR" dirty="0" smtClean="0">
                <a:solidFill>
                  <a:schemeClr val="tx1"/>
                </a:solidFill>
                <a:latin typeface="+mn-lt"/>
                <a:ea typeface="+mn-ea"/>
                <a:cs typeface="+mn-cs"/>
              </a:rPr>
              <a:t>um conjunto </a:t>
            </a:r>
            <a:r>
              <a:rPr lang="pt-BR" dirty="0">
                <a:solidFill>
                  <a:schemeClr val="tx1"/>
                </a:solidFill>
                <a:latin typeface="+mn-lt"/>
                <a:ea typeface="+mn-ea"/>
                <a:cs typeface="+mn-cs"/>
              </a:rPr>
              <a:t>de regras de </a:t>
            </a:r>
            <a:r>
              <a:rPr lang="pt-BR" dirty="0" smtClean="0">
                <a:solidFill>
                  <a:schemeClr val="tx1"/>
                </a:solidFill>
                <a:latin typeface="+mn-lt"/>
                <a:ea typeface="+mn-ea"/>
                <a:cs typeface="+mn-cs"/>
              </a:rPr>
              <a:t>extração para </a:t>
            </a:r>
            <a:r>
              <a:rPr lang="pt-BR" dirty="0">
                <a:solidFill>
                  <a:schemeClr val="tx1"/>
                </a:solidFill>
                <a:latin typeface="+mn-lt"/>
                <a:ea typeface="+mn-ea"/>
                <a:cs typeface="+mn-cs"/>
              </a:rPr>
              <a:t>o domínio tratado</a:t>
            </a:r>
          </a:p>
          <a:p>
            <a:r>
              <a:rPr lang="pt-BR" dirty="0" smtClean="0">
                <a:solidFill>
                  <a:schemeClr val="tx1"/>
                </a:solidFill>
                <a:latin typeface="+mn-lt"/>
                <a:ea typeface="+mn-ea"/>
                <a:cs typeface="+mn-cs"/>
              </a:rPr>
              <a:t>Esses </a:t>
            </a:r>
            <a:r>
              <a:rPr lang="pt-BR" dirty="0">
                <a:solidFill>
                  <a:schemeClr val="tx1"/>
                </a:solidFill>
                <a:latin typeface="+mn-lt"/>
                <a:ea typeface="+mn-ea"/>
                <a:cs typeface="+mn-cs"/>
              </a:rPr>
              <a:t>padrões baseiam-se </a:t>
            </a:r>
            <a:r>
              <a:rPr lang="pt-BR" dirty="0" smtClean="0">
                <a:solidFill>
                  <a:schemeClr val="tx1"/>
                </a:solidFill>
                <a:latin typeface="+mn-lt"/>
                <a:ea typeface="+mn-ea"/>
                <a:cs typeface="+mn-cs"/>
              </a:rPr>
              <a:t>em restrições </a:t>
            </a:r>
            <a:r>
              <a:rPr lang="pt-BR" dirty="0">
                <a:solidFill>
                  <a:schemeClr val="tx1"/>
                </a:solidFill>
                <a:latin typeface="+mn-lt"/>
                <a:ea typeface="+mn-ea"/>
                <a:cs typeface="+mn-cs"/>
              </a:rPr>
              <a:t>sintáticas </a:t>
            </a:r>
            <a:r>
              <a:rPr lang="pt-BR" dirty="0" smtClean="0">
                <a:solidFill>
                  <a:schemeClr val="tx1"/>
                </a:solidFill>
                <a:latin typeface="+mn-lt"/>
                <a:ea typeface="+mn-ea"/>
                <a:cs typeface="+mn-cs"/>
              </a:rPr>
              <a:t>e semânticas a serem aplicadas </a:t>
            </a:r>
            <a:r>
              <a:rPr lang="pt-BR" dirty="0"/>
              <a:t>à</a:t>
            </a:r>
            <a:r>
              <a:rPr lang="pt-BR" dirty="0" smtClean="0">
                <a:solidFill>
                  <a:schemeClr val="tx1"/>
                </a:solidFill>
                <a:latin typeface="+mn-lt"/>
                <a:ea typeface="+mn-ea"/>
                <a:cs typeface="+mn-cs"/>
              </a:rPr>
              <a:t>s frases</a:t>
            </a:r>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Analisador do Discurso</a:t>
            </a:r>
            <a:endParaRPr lang="pt-BR" dirty="0"/>
          </a:p>
        </p:txBody>
      </p:sp>
      <p:sp>
        <p:nvSpPr>
          <p:cNvPr id="3" name="Espaço Reservado para Conteúdo 2"/>
          <p:cNvSpPr>
            <a:spLocks noGrp="1"/>
          </p:cNvSpPr>
          <p:nvPr>
            <p:ph idx="1"/>
          </p:nvPr>
        </p:nvSpPr>
        <p:spPr/>
        <p:txBody>
          <a:bodyPr/>
          <a:lstStyle/>
          <a:p>
            <a:r>
              <a:rPr lang="pt-BR" dirty="0" smtClean="0">
                <a:solidFill>
                  <a:schemeClr val="tx1"/>
                </a:solidFill>
                <a:latin typeface="+mn-lt"/>
                <a:ea typeface="+mn-ea"/>
                <a:cs typeface="+mn-cs"/>
              </a:rPr>
              <a:t>Realiza resolução </a:t>
            </a:r>
            <a:r>
              <a:rPr lang="pt-BR" dirty="0">
                <a:solidFill>
                  <a:schemeClr val="tx1"/>
                </a:solidFill>
                <a:latin typeface="+mn-lt"/>
                <a:ea typeface="+mn-ea"/>
                <a:cs typeface="+mn-cs"/>
              </a:rPr>
              <a:t>de </a:t>
            </a:r>
            <a:r>
              <a:rPr lang="pt-BR" dirty="0" smtClean="0">
                <a:solidFill>
                  <a:schemeClr val="tx1"/>
                </a:solidFill>
                <a:latin typeface="+mn-lt"/>
                <a:ea typeface="+mn-ea"/>
                <a:cs typeface="+mn-cs"/>
              </a:rPr>
              <a:t>correferência</a:t>
            </a:r>
          </a:p>
          <a:p>
            <a:pPr lvl="1"/>
            <a:r>
              <a:rPr lang="pt-BR" dirty="0" smtClean="0">
                <a:ea typeface="+mn-ea"/>
              </a:rPr>
              <a:t>I</a:t>
            </a:r>
            <a:r>
              <a:rPr lang="pt-BR" dirty="0" smtClean="0">
                <a:solidFill>
                  <a:schemeClr val="tx1"/>
                </a:solidFill>
                <a:latin typeface="+mn-lt"/>
                <a:ea typeface="+mn-ea"/>
                <a:cs typeface="+mn-cs"/>
              </a:rPr>
              <a:t>dentifica </a:t>
            </a:r>
            <a:r>
              <a:rPr lang="pt-BR" dirty="0">
                <a:solidFill>
                  <a:schemeClr val="tx1"/>
                </a:solidFill>
                <a:latin typeface="+mn-lt"/>
                <a:ea typeface="+mn-ea"/>
                <a:cs typeface="+mn-cs"/>
              </a:rPr>
              <a:t>quando </a:t>
            </a:r>
            <a:r>
              <a:rPr lang="pt-BR" dirty="0" smtClean="0">
                <a:solidFill>
                  <a:schemeClr val="tx1"/>
                </a:solidFill>
                <a:latin typeface="+mn-lt"/>
                <a:ea typeface="+mn-ea"/>
                <a:cs typeface="+mn-cs"/>
              </a:rPr>
              <a:t>um pronome, substantivo ou grupo nominal se </a:t>
            </a:r>
            <a:r>
              <a:rPr lang="pt-BR" dirty="0">
                <a:solidFill>
                  <a:schemeClr val="tx1"/>
                </a:solidFill>
                <a:latin typeface="+mn-lt"/>
                <a:ea typeface="+mn-ea"/>
                <a:cs typeface="+mn-cs"/>
              </a:rPr>
              <a:t>refere a </a:t>
            </a:r>
            <a:r>
              <a:rPr lang="pt-BR" dirty="0" smtClean="0">
                <a:solidFill>
                  <a:schemeClr val="tx1"/>
                </a:solidFill>
                <a:latin typeface="+mn-lt"/>
                <a:ea typeface="+mn-ea"/>
                <a:cs typeface="+mn-cs"/>
              </a:rPr>
              <a:t>outro grupo nominal já mencionado</a:t>
            </a:r>
          </a:p>
          <a:p>
            <a:pPr lvl="2"/>
            <a:r>
              <a:rPr lang="pt-BR" dirty="0" err="1" smtClean="0">
                <a:ea typeface="+mn-ea"/>
              </a:rPr>
              <a:t>E.g.</a:t>
            </a:r>
            <a:r>
              <a:rPr lang="pt-BR" dirty="0" smtClean="0">
                <a:ea typeface="+mn-ea"/>
              </a:rPr>
              <a:t>, </a:t>
            </a:r>
          </a:p>
          <a:p>
            <a:pPr lvl="2"/>
            <a:r>
              <a:rPr lang="en-US" dirty="0" err="1" smtClean="0">
                <a:solidFill>
                  <a:srgbClr val="FF0000"/>
                </a:solidFill>
                <a:latin typeface="Calibri" pitchFamily="34" charset="0"/>
              </a:rPr>
              <a:t>Astro</a:t>
            </a:r>
            <a:r>
              <a:rPr lang="en-US" dirty="0" smtClean="0">
                <a:latin typeface="Calibri" pitchFamily="34" charset="0"/>
              </a:rPr>
              <a:t> holds a Ph.D. in Artificial Intelligence from Carnegie Mellon University, where </a:t>
            </a:r>
            <a:r>
              <a:rPr lang="en-US" dirty="0" smtClean="0">
                <a:solidFill>
                  <a:srgbClr val="FF0000"/>
                </a:solidFill>
                <a:latin typeface="Calibri" pitchFamily="34" charset="0"/>
              </a:rPr>
              <a:t>he</a:t>
            </a:r>
            <a:r>
              <a:rPr lang="en-US" dirty="0" smtClean="0">
                <a:latin typeface="Calibri" pitchFamily="34" charset="0"/>
              </a:rPr>
              <a:t> was inducted as a national Hertz fellow.</a:t>
            </a:r>
            <a:endParaRPr lang="pt-BR" dirty="0" smtClean="0">
              <a:solidFill>
                <a:schemeClr val="tx1"/>
              </a:solidFill>
              <a:latin typeface="+mn-lt"/>
              <a:ea typeface="+mn-ea"/>
              <a:cs typeface="+mn-cs"/>
            </a:endParaRPr>
          </a:p>
          <a:p>
            <a:endParaRPr lang="pt-BR" dirty="0">
              <a:solidFill>
                <a:schemeClr val="tx1"/>
              </a:solidFill>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7543800" cy="930498"/>
          </a:xfrm>
        </p:spPr>
        <p:txBody>
          <a:bodyPr/>
          <a:lstStyle/>
          <a:p>
            <a:r>
              <a:rPr lang="pt-BR" dirty="0" smtClean="0"/>
              <a:t>Integração e preenchimento de </a:t>
            </a:r>
            <a:r>
              <a:rPr lang="pt-BR" dirty="0" err="1" smtClean="0"/>
              <a:t>templates</a:t>
            </a:r>
            <a:endParaRPr lang="pt-BR" dirty="0"/>
          </a:p>
        </p:txBody>
      </p:sp>
      <p:sp>
        <p:nvSpPr>
          <p:cNvPr id="3" name="Espaço Reservado para Conteúdo 2"/>
          <p:cNvSpPr>
            <a:spLocks noGrp="1"/>
          </p:cNvSpPr>
          <p:nvPr>
            <p:ph idx="1"/>
          </p:nvPr>
        </p:nvSpPr>
        <p:spPr/>
        <p:txBody>
          <a:bodyPr/>
          <a:lstStyle/>
          <a:p>
            <a:r>
              <a:rPr lang="pt-BR" dirty="0">
                <a:solidFill>
                  <a:schemeClr val="tx1"/>
                </a:solidFill>
                <a:latin typeface="+mn-lt"/>
                <a:ea typeface="+mn-ea"/>
                <a:cs typeface="+mn-cs"/>
              </a:rPr>
              <a:t>As informações </a:t>
            </a:r>
            <a:r>
              <a:rPr lang="pt-BR" dirty="0" smtClean="0">
                <a:solidFill>
                  <a:schemeClr val="tx1"/>
                </a:solidFill>
                <a:latin typeface="+mn-lt"/>
                <a:ea typeface="+mn-ea"/>
                <a:cs typeface="+mn-cs"/>
              </a:rPr>
              <a:t>extraídas são combinadas, quando necessário</a:t>
            </a:r>
            <a:endParaRPr lang="pt-BR" dirty="0">
              <a:solidFill>
                <a:schemeClr val="tx1"/>
              </a:solidFill>
              <a:latin typeface="+mn-lt"/>
              <a:ea typeface="+mn-ea"/>
              <a:cs typeface="+mn-cs"/>
            </a:endParaRPr>
          </a:p>
          <a:p>
            <a:r>
              <a:rPr lang="pt-BR" dirty="0" smtClean="0">
                <a:solidFill>
                  <a:schemeClr val="tx1"/>
                </a:solidFill>
                <a:latin typeface="+mn-lt"/>
                <a:ea typeface="+mn-ea"/>
                <a:cs typeface="+mn-cs"/>
              </a:rPr>
              <a:t>Os </a:t>
            </a:r>
            <a:r>
              <a:rPr lang="pt-BR" dirty="0" err="1">
                <a:solidFill>
                  <a:schemeClr val="tx1"/>
                </a:solidFill>
                <a:latin typeface="+mn-lt"/>
                <a:ea typeface="+mn-ea"/>
                <a:cs typeface="+mn-cs"/>
              </a:rPr>
              <a:t>templates</a:t>
            </a:r>
            <a:r>
              <a:rPr lang="pt-BR" dirty="0">
                <a:solidFill>
                  <a:schemeClr val="tx1"/>
                </a:solidFill>
                <a:latin typeface="+mn-lt"/>
                <a:ea typeface="+mn-ea"/>
                <a:cs typeface="+mn-cs"/>
              </a:rPr>
              <a:t> </a:t>
            </a:r>
            <a:r>
              <a:rPr lang="pt-BR" dirty="0" smtClean="0">
                <a:solidFill>
                  <a:schemeClr val="tx1"/>
                </a:solidFill>
                <a:latin typeface="+mn-lt"/>
                <a:ea typeface="+mn-ea"/>
                <a:cs typeface="+mn-cs"/>
              </a:rPr>
              <a:t>são preenchidos </a:t>
            </a:r>
            <a:r>
              <a:rPr lang="pt-BR" dirty="0">
                <a:solidFill>
                  <a:schemeClr val="tx1"/>
                </a:solidFill>
                <a:latin typeface="+mn-lt"/>
                <a:ea typeface="+mn-ea"/>
                <a:cs typeface="+mn-cs"/>
              </a:rPr>
              <a:t>com </a:t>
            </a:r>
            <a:r>
              <a:rPr lang="pt-BR" dirty="0" smtClean="0">
                <a:solidFill>
                  <a:schemeClr val="tx1"/>
                </a:solidFill>
                <a:latin typeface="+mn-lt"/>
                <a:ea typeface="+mn-ea"/>
                <a:cs typeface="+mn-cs"/>
              </a:rPr>
              <a:t>as informações relevantes</a:t>
            </a:r>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dirty="0" smtClean="0"/>
              <a:t>Exemplo de EI</a:t>
            </a:r>
            <a:endParaRPr lang="pt-BR" dirty="0" smtClean="0"/>
          </a:p>
        </p:txBody>
      </p:sp>
      <p:grpSp>
        <p:nvGrpSpPr>
          <p:cNvPr id="2" name="Group 22"/>
          <p:cNvGrpSpPr>
            <a:grpSpLocks/>
          </p:cNvGrpSpPr>
          <p:nvPr/>
        </p:nvGrpSpPr>
        <p:grpSpPr bwMode="auto">
          <a:xfrm>
            <a:off x="5143500" y="3071813"/>
            <a:ext cx="3733800" cy="1524000"/>
            <a:chOff x="3267" y="2019"/>
            <a:chExt cx="2352" cy="960"/>
          </a:xfrm>
          <a:noFill/>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dirty="0">
                <a:latin typeface="Courier New" pitchFamily="49" charset="0"/>
              </a:rPr>
              <a:t>NAME              TITLE   ORGANIZATION</a:t>
            </a:r>
          </a:p>
          <a:p>
            <a:r>
              <a:rPr lang="en-US" sz="1200" dirty="0">
                <a:solidFill>
                  <a:srgbClr val="002060"/>
                </a:solidFill>
                <a:latin typeface="Courier New" pitchFamily="49" charset="0"/>
              </a:rPr>
              <a:t>Bill Gates        </a:t>
            </a:r>
            <a:r>
              <a:rPr lang="en-US" sz="1200" dirty="0">
                <a:solidFill>
                  <a:srgbClr val="7030A0"/>
                </a:solidFill>
                <a:latin typeface="Courier New" pitchFamily="49" charset="0"/>
              </a:rPr>
              <a:t>CEO</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Bill </a:t>
            </a:r>
            <a:r>
              <a:rPr lang="en-US" sz="1200" dirty="0" err="1">
                <a:solidFill>
                  <a:srgbClr val="002060"/>
                </a:solidFill>
                <a:latin typeface="Courier New" pitchFamily="49" charset="0"/>
              </a:rPr>
              <a:t>Veghte</a:t>
            </a:r>
            <a:r>
              <a:rPr lang="en-US" sz="1200" dirty="0">
                <a:solidFill>
                  <a:srgbClr val="002060"/>
                </a:solidFill>
                <a:latin typeface="Courier New" pitchFamily="49" charset="0"/>
              </a:rPr>
              <a:t>       </a:t>
            </a:r>
            <a:r>
              <a:rPr lang="en-US" sz="1200" dirty="0">
                <a:solidFill>
                  <a:srgbClr val="7030A0"/>
                </a:solidFill>
                <a:latin typeface="Courier New" pitchFamily="49" charset="0"/>
              </a:rPr>
              <a:t>VP</a:t>
            </a:r>
            <a:r>
              <a:rPr lang="en-US" sz="1200" dirty="0">
                <a:latin typeface="Courier New" pitchFamily="49" charset="0"/>
              </a:rPr>
              <a:t>       </a:t>
            </a:r>
            <a:r>
              <a:rPr lang="en-US" sz="1200" dirty="0">
                <a:solidFill>
                  <a:srgbClr val="FF0000"/>
                </a:solidFill>
                <a:latin typeface="Courier New" pitchFamily="49" charset="0"/>
              </a:rPr>
              <a:t>Microsoft</a:t>
            </a:r>
          </a:p>
          <a:p>
            <a:r>
              <a:rPr lang="en-US" sz="1200" dirty="0">
                <a:solidFill>
                  <a:srgbClr val="002060"/>
                </a:solidFill>
                <a:latin typeface="Courier New" pitchFamily="49" charset="0"/>
              </a:rPr>
              <a:t>Richard Stallman  </a:t>
            </a:r>
            <a:r>
              <a:rPr lang="en-US" sz="1200" dirty="0">
                <a:solidFill>
                  <a:srgbClr val="7030A0"/>
                </a:solidFill>
                <a:latin typeface="Courier New" pitchFamily="49" charset="0"/>
              </a:rPr>
              <a:t>founder</a:t>
            </a:r>
            <a:r>
              <a:rPr lang="en-US" sz="1200" dirty="0">
                <a:latin typeface="Courier New" pitchFamily="49" charset="0"/>
              </a:rPr>
              <a:t>  </a:t>
            </a:r>
            <a:r>
              <a:rPr lang="en-US" sz="1200" dirty="0">
                <a:solidFill>
                  <a:srgbClr val="FF0000"/>
                </a:solidFill>
                <a:latin typeface="Courier New" pitchFamily="49" charset="0"/>
              </a:rPr>
              <a:t>Free Soft..</a:t>
            </a:r>
          </a:p>
        </p:txBody>
      </p:sp>
      <p:sp>
        <p:nvSpPr>
          <p:cNvPr id="16390" name="AutoShape 9"/>
          <p:cNvSpPr>
            <a:spLocks noChangeArrowheads="1"/>
          </p:cNvSpPr>
          <p:nvPr/>
        </p:nvSpPr>
        <p:spPr bwMode="auto">
          <a:xfrm>
            <a:off x="4386064"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dirty="0" smtClean="0">
                <a:solidFill>
                  <a:srgbClr val="EAEAEA"/>
                </a:solidFill>
                <a:latin typeface="Calibri" pitchFamily="34" charset="0"/>
              </a:rPr>
              <a:t>EI</a:t>
            </a:r>
            <a:endParaRPr lang="en-US" dirty="0">
              <a:solidFill>
                <a:srgbClr val="EAEAEA"/>
              </a:solidFill>
              <a:latin typeface="Calibri" pitchFamily="34" charset="0"/>
            </a:endParaRPr>
          </a:p>
        </p:txBody>
      </p:sp>
      <p:sp>
        <p:nvSpPr>
          <p:cNvPr id="12"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611560" y="1556792"/>
            <a:ext cx="3942779"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latin typeface="Calibri" pitchFamily="34" charset="0"/>
              </a:rPr>
              <a:t>Microsoft Corporation</a:t>
            </a:r>
            <a:r>
              <a:rPr lang="en-US" sz="1400" dirty="0">
                <a:latin typeface="Calibri" pitchFamily="34" charset="0"/>
              </a:rPr>
              <a:t> </a:t>
            </a:r>
            <a:r>
              <a:rPr lang="en-US" sz="1400" u="sng" dirty="0">
                <a:latin typeface="Calibri" pitchFamily="34" charset="0"/>
              </a:rPr>
              <a:t>CEO</a:t>
            </a:r>
            <a:r>
              <a:rPr lang="en-US" sz="1400" dirty="0">
                <a:latin typeface="Calibri" pitchFamily="34" charset="0"/>
              </a:rPr>
              <a:t> </a:t>
            </a:r>
            <a:r>
              <a:rPr lang="en-US" sz="1400" u="sng" dirty="0">
                <a:latin typeface="Calibri" pitchFamily="34" charset="0"/>
              </a:rPr>
              <a:t>Bill Gates</a:t>
            </a:r>
            <a:r>
              <a:rPr lang="en-US" sz="1400" dirty="0">
                <a:latin typeface="Calibri" pitchFamily="34" charset="0"/>
              </a:rPr>
              <a:t> 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latin typeface="Calibri" pitchFamily="34" charset="0"/>
              </a:rPr>
              <a:t>Gates</a:t>
            </a:r>
            <a:r>
              <a:rPr lang="en-US" sz="1400" dirty="0">
                <a:latin typeface="Calibri" pitchFamily="34" charset="0"/>
              </a:rPr>
              <a:t> himself says </a:t>
            </a:r>
            <a:r>
              <a:rPr lang="en-US" sz="1400" u="sng" dirty="0">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latin typeface="Calibri" pitchFamily="34" charset="0"/>
              </a:rPr>
              <a:t>Bill </a:t>
            </a:r>
            <a:r>
              <a:rPr lang="en-US" sz="1400" u="sng" dirty="0" err="1">
                <a:latin typeface="Calibri" pitchFamily="34" charset="0"/>
              </a:rPr>
              <a:t>Veghte</a:t>
            </a:r>
            <a:r>
              <a:rPr lang="en-US" sz="1400" dirty="0">
                <a:latin typeface="Calibri" pitchFamily="34" charset="0"/>
              </a:rPr>
              <a:t>, a </a:t>
            </a:r>
            <a:r>
              <a:rPr lang="en-US" sz="1400" u="sng" dirty="0">
                <a:latin typeface="Calibri" pitchFamily="34" charset="0"/>
              </a:rPr>
              <a:t>Microsoft</a:t>
            </a:r>
            <a:r>
              <a:rPr lang="en-US" sz="1400" dirty="0">
                <a:latin typeface="Calibri" pitchFamily="34" charset="0"/>
              </a:rPr>
              <a:t> </a:t>
            </a:r>
            <a:r>
              <a:rPr lang="en-US" sz="1400" u="sng" dirty="0">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latin typeface="Calibri" pitchFamily="34" charset="0"/>
              </a:rPr>
              <a:t>Richard Stallman</a:t>
            </a:r>
            <a:r>
              <a:rPr lang="en-US" sz="1400" dirty="0">
                <a:latin typeface="Calibri" pitchFamily="34" charset="0"/>
              </a:rPr>
              <a:t>, </a:t>
            </a:r>
            <a:r>
              <a:rPr lang="en-US" sz="1400" u="sng" dirty="0">
                <a:latin typeface="Calibri" pitchFamily="34" charset="0"/>
              </a:rPr>
              <a:t>founder</a:t>
            </a:r>
            <a:r>
              <a:rPr lang="en-US" sz="1400" dirty="0">
                <a:latin typeface="Calibri" pitchFamily="34" charset="0"/>
              </a:rPr>
              <a:t> of the </a:t>
            </a:r>
            <a:r>
              <a:rPr lang="en-US" sz="1400" u="sng" dirty="0">
                <a:latin typeface="Calibri" pitchFamily="34" charset="0"/>
              </a:rPr>
              <a:t>Free Software Foundation</a:t>
            </a:r>
            <a:r>
              <a:rPr lang="en-US" sz="1400" dirty="0">
                <a:latin typeface="Calibri" pitchFamily="34" charset="0"/>
              </a:rPr>
              <a:t>, countered saying…</a:t>
            </a:r>
          </a:p>
        </p:txBody>
      </p:sp>
      <p:sp>
        <p:nvSpPr>
          <p:cNvPr id="12293" name="Text Box 12"/>
          <p:cNvSpPr txBox="1">
            <a:spLocks noChangeArrowheads="1"/>
          </p:cNvSpPr>
          <p:nvPr/>
        </p:nvSpPr>
        <p:spPr bwMode="auto">
          <a:xfrm>
            <a:off x="5050557" y="2468563"/>
            <a:ext cx="2617787" cy="3416300"/>
          </a:xfrm>
          <a:prstGeom prst="rect">
            <a:avLst/>
          </a:prstGeom>
          <a:noFill/>
          <a:ln w="9525">
            <a:noFill/>
            <a:miter lim="800000"/>
            <a:headEnd/>
            <a:tailEnd/>
          </a:ln>
        </p:spPr>
        <p:txBody>
          <a:bodyPr wrap="none">
            <a:spAutoFit/>
          </a:bodyPr>
          <a:lstStyle/>
          <a:p>
            <a:r>
              <a:rPr lang="en-US" dirty="0">
                <a:latin typeface="Calibri" pitchFamily="34" charset="0"/>
              </a:rPr>
              <a:t>Microsoft Corporation</a:t>
            </a:r>
          </a:p>
          <a:p>
            <a:r>
              <a:rPr lang="en-US" dirty="0">
                <a:latin typeface="Calibri" pitchFamily="34" charset="0"/>
              </a:rPr>
              <a:t>CEO</a:t>
            </a:r>
          </a:p>
          <a:p>
            <a:r>
              <a:rPr lang="en-US" dirty="0">
                <a:latin typeface="Calibri" pitchFamily="34" charset="0"/>
              </a:rPr>
              <a:t>Bill Gates</a:t>
            </a:r>
          </a:p>
          <a:p>
            <a:r>
              <a:rPr lang="en-US" dirty="0">
                <a:latin typeface="Calibri" pitchFamily="34" charset="0"/>
              </a:rPr>
              <a:t>Microsoft</a:t>
            </a:r>
          </a:p>
          <a:p>
            <a:r>
              <a:rPr lang="en-US" dirty="0">
                <a:latin typeface="Calibri" pitchFamily="34" charset="0"/>
              </a:rPr>
              <a:t>Gates</a:t>
            </a:r>
          </a:p>
          <a:p>
            <a:r>
              <a:rPr lang="en-US" dirty="0">
                <a:latin typeface="Calibri" pitchFamily="34" charset="0"/>
              </a:rPr>
              <a:t>Microsoft</a:t>
            </a:r>
          </a:p>
          <a:p>
            <a:r>
              <a:rPr lang="en-US" dirty="0">
                <a:latin typeface="Calibri" pitchFamily="34" charset="0"/>
              </a:rPr>
              <a:t>Bill </a:t>
            </a:r>
            <a:r>
              <a:rPr lang="en-US" dirty="0" err="1">
                <a:latin typeface="Calibri" pitchFamily="34" charset="0"/>
              </a:rPr>
              <a:t>Veghte</a:t>
            </a:r>
            <a:endParaRPr lang="en-US" dirty="0">
              <a:latin typeface="Calibri" pitchFamily="34" charset="0"/>
            </a:endParaRPr>
          </a:p>
          <a:p>
            <a:r>
              <a:rPr lang="en-US" dirty="0">
                <a:latin typeface="Calibri" pitchFamily="34" charset="0"/>
              </a:rPr>
              <a:t>Microsoft</a:t>
            </a:r>
          </a:p>
          <a:p>
            <a:r>
              <a:rPr lang="en-US" dirty="0">
                <a:latin typeface="Calibri" pitchFamily="34" charset="0"/>
              </a:rPr>
              <a:t>VP</a:t>
            </a:r>
          </a:p>
          <a:p>
            <a:r>
              <a:rPr lang="en-US" dirty="0">
                <a:latin typeface="Calibri" pitchFamily="34" charset="0"/>
              </a:rPr>
              <a:t>Richard Stallman</a:t>
            </a:r>
          </a:p>
          <a:p>
            <a:r>
              <a:rPr lang="en-US" dirty="0">
                <a:latin typeface="Calibri" pitchFamily="34" charset="0"/>
              </a:rPr>
              <a:t>founder</a:t>
            </a:r>
          </a:p>
          <a:p>
            <a:r>
              <a:rPr lang="en-US" dirty="0">
                <a:latin typeface="Calibri" pitchFamily="34" charset="0"/>
              </a:rPr>
              <a:t>Free Software Foundation</a:t>
            </a:r>
          </a:p>
        </p:txBody>
      </p:sp>
      <p:sp>
        <p:nvSpPr>
          <p:cNvPr id="7" name="Título 6"/>
          <p:cNvSpPr>
            <a:spLocks noGrp="1"/>
          </p:cNvSpPr>
          <p:nvPr>
            <p:ph type="title"/>
          </p:nvPr>
        </p:nvSpPr>
        <p:spPr>
          <a:xfrm>
            <a:off x="467544" y="404664"/>
            <a:ext cx="7543800" cy="1074514"/>
          </a:xfrm>
        </p:spPr>
        <p:txBody>
          <a:bodyPr/>
          <a:lstStyle/>
          <a:p>
            <a:r>
              <a:rPr lang="pt-BR" sz="3200" dirty="0" err="1" smtClean="0"/>
              <a:t>Tokenização</a:t>
            </a:r>
            <a:r>
              <a:rPr lang="pt-BR" sz="3200" dirty="0" smtClean="0"/>
              <a:t>, </a:t>
            </a:r>
            <a:r>
              <a:rPr lang="pt-BR" sz="3200" dirty="0" err="1" smtClean="0"/>
              <a:t>POS-tagging</a:t>
            </a:r>
            <a:r>
              <a:rPr lang="pt-BR" sz="3200" dirty="0" smtClean="0"/>
              <a:t> e </a:t>
            </a:r>
            <a:r>
              <a:rPr lang="pt-BR" sz="3200" dirty="0" smtClean="0"/>
              <a:t>Identificação de Entidades Nomeadas </a:t>
            </a:r>
            <a:endParaRPr lang="pt-BR" sz="32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4038600" y="2619375"/>
            <a:ext cx="3005138" cy="3389313"/>
          </a:xfrm>
          <a:prstGeom prst="rect">
            <a:avLst/>
          </a:prstGeom>
          <a:noFill/>
          <a:ln w="9525">
            <a:noFill/>
            <a:miter lim="800000"/>
            <a:headEnd/>
            <a:tailEnd/>
          </a:ln>
        </p:spPr>
        <p:txBody>
          <a:bodyPr/>
          <a:lstStyle/>
          <a:p>
            <a:endParaRPr lang="en-US"/>
          </a:p>
        </p:txBody>
      </p:sp>
      <p:sp>
        <p:nvSpPr>
          <p:cNvPr id="13317" name="Rectangle 8"/>
          <p:cNvSpPr>
            <a:spLocks noChangeArrowheads="1"/>
          </p:cNvSpPr>
          <p:nvPr/>
        </p:nvSpPr>
        <p:spPr bwMode="auto">
          <a:xfrm>
            <a:off x="5234707" y="2553047"/>
            <a:ext cx="2433637"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7" name="Título 6"/>
          <p:cNvSpPr>
            <a:spLocks noGrp="1"/>
          </p:cNvSpPr>
          <p:nvPr>
            <p:ph type="title"/>
          </p:nvPr>
        </p:nvSpPr>
        <p:spPr>
          <a:xfrm>
            <a:off x="457200" y="260648"/>
            <a:ext cx="7543800" cy="1074514"/>
          </a:xfrm>
        </p:spPr>
        <p:txBody>
          <a:bodyPr/>
          <a:lstStyle/>
          <a:p>
            <a:r>
              <a:rPr lang="pt-BR" sz="3200" dirty="0" smtClean="0"/>
              <a:t>Classificação das </a:t>
            </a:r>
            <a:r>
              <a:rPr lang="pt-BR" sz="3200" dirty="0" smtClean="0"/>
              <a:t>Entidades Nomeadas </a:t>
            </a:r>
            <a:endParaRPr lang="pt-BR" sz="3200" dirty="0"/>
          </a:p>
        </p:txBody>
      </p:sp>
      <p:sp>
        <p:nvSpPr>
          <p:cNvPr id="8" name="CaixaDeTexto 7"/>
          <p:cNvSpPr txBox="1"/>
          <p:nvPr/>
        </p:nvSpPr>
        <p:spPr>
          <a:xfrm>
            <a:off x="4932040" y="1702549"/>
            <a:ext cx="3629520" cy="646331"/>
          </a:xfrm>
          <a:prstGeom prst="rect">
            <a:avLst/>
          </a:prstGeom>
          <a:noFill/>
          <a:ln>
            <a:solidFill>
              <a:schemeClr val="bg2"/>
            </a:solidFill>
          </a:ln>
        </p:spPr>
        <p:txBody>
          <a:bodyPr wrap="none" rtlCol="0">
            <a:spAutoFit/>
          </a:bodyPr>
          <a:lstStyle/>
          <a:p>
            <a:r>
              <a:rPr lang="pt-BR" dirty="0" smtClean="0">
                <a:solidFill>
                  <a:srgbClr val="002060"/>
                </a:solidFill>
              </a:rPr>
              <a:t>Nomes próprios</a:t>
            </a:r>
            <a:r>
              <a:rPr lang="pt-BR" dirty="0" smtClean="0">
                <a:solidFill>
                  <a:srgbClr val="7030A0"/>
                </a:solidFill>
              </a:rPr>
              <a:t>, Cargos/Títulos</a:t>
            </a:r>
            <a:r>
              <a:rPr lang="pt-BR" dirty="0" smtClean="0"/>
              <a:t>, </a:t>
            </a:r>
          </a:p>
          <a:p>
            <a:r>
              <a:rPr lang="pt-BR" dirty="0" smtClean="0">
                <a:solidFill>
                  <a:srgbClr val="FF0000"/>
                </a:solidFill>
              </a:rPr>
              <a:t>Organização/Empresa</a:t>
            </a:r>
            <a:endParaRPr lang="pt-BR" dirty="0">
              <a:solidFill>
                <a:srgbClr val="FF0000"/>
              </a:solidFill>
            </a:endParaRPr>
          </a:p>
        </p:txBody>
      </p:sp>
      <p:sp>
        <p:nvSpPr>
          <p:cNvPr id="10"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030"/>
          <p:cNvSpPr>
            <a:spLocks noChangeArrowheads="1"/>
          </p:cNvSpPr>
          <p:nvPr/>
        </p:nvSpPr>
        <p:spPr bwMode="auto">
          <a:xfrm>
            <a:off x="4851797" y="2380630"/>
            <a:ext cx="3005137" cy="3389313"/>
          </a:xfrm>
          <a:prstGeom prst="rect">
            <a:avLst/>
          </a:prstGeom>
          <a:noFill/>
          <a:ln w="9525">
            <a:noFill/>
            <a:miter lim="800000"/>
            <a:headEnd/>
            <a:tailEnd/>
          </a:ln>
        </p:spPr>
        <p:txBody>
          <a:bodyPr/>
          <a:lstStyle/>
          <a:p>
            <a:endParaRPr lang="en-US"/>
          </a:p>
        </p:txBody>
      </p:sp>
      <p:sp>
        <p:nvSpPr>
          <p:cNvPr id="14342" name="Rectangle 1031"/>
          <p:cNvSpPr>
            <a:spLocks noChangeArrowheads="1"/>
          </p:cNvSpPr>
          <p:nvPr/>
        </p:nvSpPr>
        <p:spPr bwMode="auto">
          <a:xfrm>
            <a:off x="5272484" y="2348880"/>
            <a:ext cx="2433638"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14343" name="Rectangle 1032"/>
          <p:cNvSpPr>
            <a:spLocks noChangeArrowheads="1"/>
          </p:cNvSpPr>
          <p:nvPr/>
        </p:nvSpPr>
        <p:spPr bwMode="auto">
          <a:xfrm>
            <a:off x="5056584" y="2358405"/>
            <a:ext cx="2971800" cy="838200"/>
          </a:xfrm>
          <a:prstGeom prst="rect">
            <a:avLst/>
          </a:prstGeom>
          <a:noFill/>
          <a:ln w="9525">
            <a:solidFill>
              <a:schemeClr val="tx1"/>
            </a:solidFill>
            <a:miter lim="800000"/>
            <a:headEnd/>
            <a:tailEnd/>
          </a:ln>
        </p:spPr>
        <p:txBody>
          <a:bodyPr wrap="none" anchor="ctr"/>
          <a:lstStyle/>
          <a:p>
            <a:endParaRPr lang="en-US"/>
          </a:p>
        </p:txBody>
      </p:sp>
      <p:sp>
        <p:nvSpPr>
          <p:cNvPr id="14344" name="Rectangle 1033"/>
          <p:cNvSpPr>
            <a:spLocks noChangeArrowheads="1"/>
          </p:cNvSpPr>
          <p:nvPr/>
        </p:nvSpPr>
        <p:spPr bwMode="auto">
          <a:xfrm>
            <a:off x="5056584" y="3206130"/>
            <a:ext cx="2971800" cy="533400"/>
          </a:xfrm>
          <a:prstGeom prst="rect">
            <a:avLst/>
          </a:prstGeom>
          <a:noFill/>
          <a:ln w="9525">
            <a:solidFill>
              <a:schemeClr val="tx1"/>
            </a:solidFill>
            <a:miter lim="800000"/>
            <a:headEnd/>
            <a:tailEnd/>
          </a:ln>
        </p:spPr>
        <p:txBody>
          <a:bodyPr wrap="none" anchor="ctr"/>
          <a:lstStyle/>
          <a:p>
            <a:endParaRPr lang="en-US"/>
          </a:p>
        </p:txBody>
      </p:sp>
      <p:sp>
        <p:nvSpPr>
          <p:cNvPr id="14345" name="Rectangle 1034"/>
          <p:cNvSpPr>
            <a:spLocks noChangeArrowheads="1"/>
          </p:cNvSpPr>
          <p:nvPr/>
        </p:nvSpPr>
        <p:spPr bwMode="auto">
          <a:xfrm>
            <a:off x="5056584" y="4001468"/>
            <a:ext cx="2971800" cy="838200"/>
          </a:xfrm>
          <a:prstGeom prst="rect">
            <a:avLst/>
          </a:prstGeom>
          <a:noFill/>
          <a:ln w="9525">
            <a:solidFill>
              <a:schemeClr val="tx1"/>
            </a:solidFill>
            <a:miter lim="800000"/>
            <a:headEnd/>
            <a:tailEnd/>
          </a:ln>
        </p:spPr>
        <p:txBody>
          <a:bodyPr wrap="none" anchor="ctr"/>
          <a:lstStyle/>
          <a:p>
            <a:endParaRPr lang="en-US"/>
          </a:p>
        </p:txBody>
      </p:sp>
      <p:sp>
        <p:nvSpPr>
          <p:cNvPr id="14346" name="Rectangle 1035"/>
          <p:cNvSpPr>
            <a:spLocks noChangeArrowheads="1"/>
          </p:cNvSpPr>
          <p:nvPr/>
        </p:nvSpPr>
        <p:spPr bwMode="auto">
          <a:xfrm>
            <a:off x="5056584" y="4847605"/>
            <a:ext cx="2971800" cy="838200"/>
          </a:xfrm>
          <a:prstGeom prst="rect">
            <a:avLst/>
          </a:prstGeom>
          <a:noFill/>
          <a:ln w="9525">
            <a:solidFill>
              <a:schemeClr val="tx1"/>
            </a:solidFill>
            <a:miter lim="800000"/>
            <a:headEnd/>
            <a:tailEnd/>
          </a:ln>
        </p:spPr>
        <p:txBody>
          <a:bodyPr wrap="none" anchor="ctr"/>
          <a:lstStyle/>
          <a:p>
            <a:endParaRPr lang="en-US"/>
          </a:p>
        </p:txBody>
      </p:sp>
      <p:sp>
        <p:nvSpPr>
          <p:cNvPr id="11" name="Título 10"/>
          <p:cNvSpPr>
            <a:spLocks noGrp="1"/>
          </p:cNvSpPr>
          <p:nvPr>
            <p:ph type="title"/>
          </p:nvPr>
        </p:nvSpPr>
        <p:spPr/>
        <p:txBody>
          <a:bodyPr/>
          <a:lstStyle/>
          <a:p>
            <a:pPr lvl="1"/>
            <a:r>
              <a:rPr lang="pt-BR" sz="3600" dirty="0" smtClean="0">
                <a:solidFill>
                  <a:srgbClr val="002060"/>
                </a:solidFill>
              </a:rPr>
              <a:t>Análise sintática e semântica</a:t>
            </a:r>
            <a:endParaRPr lang="pt-BR" sz="3600" dirty="0">
              <a:solidFill>
                <a:srgbClr val="002060"/>
              </a:solidFill>
            </a:endParaRPr>
          </a:p>
        </p:txBody>
      </p:sp>
      <p:sp>
        <p:nvSpPr>
          <p:cNvPr id="13" name="CaixaDeTexto 12"/>
          <p:cNvSpPr txBox="1"/>
          <p:nvPr/>
        </p:nvSpPr>
        <p:spPr>
          <a:xfrm>
            <a:off x="4644008" y="1628800"/>
            <a:ext cx="4006225" cy="369332"/>
          </a:xfrm>
          <a:prstGeom prst="rect">
            <a:avLst/>
          </a:prstGeom>
          <a:noFill/>
          <a:ln>
            <a:solidFill>
              <a:schemeClr val="bg2"/>
            </a:solidFill>
          </a:ln>
        </p:spPr>
        <p:txBody>
          <a:bodyPr wrap="none" rtlCol="0">
            <a:spAutoFit/>
          </a:bodyPr>
          <a:lstStyle/>
          <a:p>
            <a:r>
              <a:rPr lang="pt-BR" dirty="0" smtClean="0"/>
              <a:t>Identifica relações entre as entidades</a:t>
            </a:r>
            <a:endParaRPr lang="pt-BR" dirty="0"/>
          </a:p>
        </p:txBody>
      </p:sp>
      <p:sp>
        <p:nvSpPr>
          <p:cNvPr id="17" name="Text Box 5"/>
          <p:cNvSpPr txBox="1">
            <a:spLocks noChangeArrowheads="1"/>
          </p:cNvSpPr>
          <p:nvPr/>
        </p:nvSpPr>
        <p:spPr bwMode="auto">
          <a:xfrm>
            <a:off x="467544" y="1412776"/>
            <a:ext cx="3888432" cy="5047536"/>
          </a:xfrm>
          <a:prstGeom prst="rect">
            <a:avLst/>
          </a:prstGeom>
          <a:solidFill>
            <a:schemeClr val="bg1"/>
          </a:solidFill>
          <a:ln w="9525">
            <a:solidFill>
              <a:schemeClr val="tx1"/>
            </a:solidFill>
            <a:miter lim="800000"/>
            <a:headEnd/>
            <a:tailEnd/>
          </a:ln>
        </p:spPr>
        <p:txBody>
          <a:bodyPr wrap="square">
            <a:spAutoFit/>
          </a:bodyPr>
          <a:lstStyle/>
          <a:p>
            <a:r>
              <a:rPr lang="en-US" sz="1400" dirty="0">
                <a:latin typeface="Calibri" pitchFamily="34" charset="0"/>
              </a:rPr>
              <a:t>October 14, 2002, 4:00 a.m. PT</a:t>
            </a:r>
          </a:p>
          <a:p>
            <a:endParaRPr lang="en-US" sz="1400" dirty="0">
              <a:latin typeface="Calibri" pitchFamily="34" charset="0"/>
            </a:endParaRPr>
          </a:p>
          <a:p>
            <a:r>
              <a:rPr lang="en-US" sz="1400" dirty="0">
                <a:latin typeface="Calibri" pitchFamily="34" charset="0"/>
              </a:rPr>
              <a:t>For years, </a:t>
            </a:r>
            <a:r>
              <a:rPr lang="en-US" sz="1400" u="sng" dirty="0">
                <a:solidFill>
                  <a:srgbClr val="FF0000"/>
                </a:solidFill>
                <a:latin typeface="Calibri" pitchFamily="34" charset="0"/>
              </a:rPr>
              <a:t>Microsoft Corporation</a:t>
            </a:r>
            <a:r>
              <a:rPr lang="en-US" sz="1400" dirty="0">
                <a:solidFill>
                  <a:srgbClr val="FF0000"/>
                </a:solidFill>
                <a:latin typeface="Calibri" pitchFamily="34" charset="0"/>
              </a:rPr>
              <a:t> </a:t>
            </a:r>
            <a:r>
              <a:rPr lang="en-US" sz="1400" u="sng" dirty="0">
                <a:solidFill>
                  <a:schemeClr val="tx2">
                    <a:lumMod val="60000"/>
                    <a:lumOff val="40000"/>
                  </a:schemeClr>
                </a:solidFill>
                <a:latin typeface="Calibri" pitchFamily="34" charset="0"/>
              </a:rPr>
              <a:t>CEO</a:t>
            </a:r>
            <a:r>
              <a:rPr lang="en-US" sz="1400" dirty="0">
                <a:latin typeface="Calibri" pitchFamily="34" charset="0"/>
              </a:rPr>
              <a:t> </a:t>
            </a:r>
            <a:r>
              <a:rPr lang="en-US" sz="1400" u="sng" dirty="0">
                <a:solidFill>
                  <a:srgbClr val="002060"/>
                </a:solidFill>
                <a:latin typeface="Calibri" pitchFamily="34" charset="0"/>
              </a:rPr>
              <a:t>Bill Gates</a:t>
            </a:r>
            <a:r>
              <a:rPr lang="en-US" sz="1400" dirty="0">
                <a:solidFill>
                  <a:srgbClr val="002060"/>
                </a:solidFill>
                <a:latin typeface="Calibri" pitchFamily="34" charset="0"/>
              </a:rPr>
              <a:t> </a:t>
            </a:r>
            <a:r>
              <a:rPr lang="en-US" sz="1400" dirty="0">
                <a:latin typeface="Calibri" pitchFamily="34" charset="0"/>
              </a:rPr>
              <a:t>railed against the economic philosophy of open-source software with Orwellian fervor, denouncing its communal licensing as a "cancer" that stifled technological innovation.</a:t>
            </a:r>
          </a:p>
          <a:p>
            <a:endParaRPr lang="en-US" sz="1400" dirty="0">
              <a:latin typeface="Calibri" pitchFamily="34" charset="0"/>
            </a:endParaRPr>
          </a:p>
          <a:p>
            <a:r>
              <a:rPr lang="en-US" sz="1400" dirty="0">
                <a:latin typeface="Calibri" pitchFamily="34" charset="0"/>
              </a:rPr>
              <a:t>Today, </a:t>
            </a:r>
            <a:r>
              <a:rPr lang="en-US" sz="1400" u="sng" dirty="0">
                <a:solidFill>
                  <a:srgbClr val="FF0000"/>
                </a:solidFill>
                <a:latin typeface="Calibri" pitchFamily="34" charset="0"/>
              </a:rPr>
              <a:t>Microsoft</a:t>
            </a:r>
            <a:r>
              <a:rPr lang="en-US" sz="1400" dirty="0">
                <a:latin typeface="Calibri" pitchFamily="34" charset="0"/>
              </a:rPr>
              <a:t> claims to "love" the open-source concept, by which software code is made public to encourage improvement and development by outside programmers. </a:t>
            </a:r>
            <a:r>
              <a:rPr lang="en-US" sz="1400" u="sng" dirty="0">
                <a:solidFill>
                  <a:srgbClr val="002060"/>
                </a:solidFill>
                <a:latin typeface="Calibri" pitchFamily="34" charset="0"/>
              </a:rPr>
              <a:t>Gates</a:t>
            </a:r>
            <a:r>
              <a:rPr lang="en-US" sz="1400" dirty="0">
                <a:latin typeface="Calibri" pitchFamily="34" charset="0"/>
              </a:rPr>
              <a:t> himself says </a:t>
            </a:r>
            <a:r>
              <a:rPr lang="en-US" sz="1400" u="sng" dirty="0">
                <a:solidFill>
                  <a:srgbClr val="FF0000"/>
                </a:solidFill>
                <a:latin typeface="Calibri" pitchFamily="34" charset="0"/>
              </a:rPr>
              <a:t>Microsoft</a:t>
            </a:r>
            <a:r>
              <a:rPr lang="en-US" sz="1400" dirty="0">
                <a:latin typeface="Calibri" pitchFamily="34" charset="0"/>
              </a:rPr>
              <a:t> will gladly disclose its crown jewels--the coveted code behind the Windows operating system--to select customers.</a:t>
            </a:r>
          </a:p>
          <a:p>
            <a:endParaRPr lang="en-US" sz="1400" dirty="0">
              <a:latin typeface="Calibri" pitchFamily="34" charset="0"/>
            </a:endParaRPr>
          </a:p>
          <a:p>
            <a:r>
              <a:rPr lang="en-US" sz="1400" dirty="0">
                <a:latin typeface="Calibri" pitchFamily="34" charset="0"/>
              </a:rPr>
              <a:t>"We can be open source. We love the concept of shared source," said </a:t>
            </a:r>
            <a:r>
              <a:rPr lang="en-US" sz="1400" u="sng" dirty="0">
                <a:solidFill>
                  <a:srgbClr val="002060"/>
                </a:solidFill>
                <a:latin typeface="Calibri" pitchFamily="34" charset="0"/>
              </a:rPr>
              <a:t>Bill </a:t>
            </a:r>
            <a:r>
              <a:rPr lang="en-US" sz="1400" u="sng" dirty="0" err="1">
                <a:solidFill>
                  <a:srgbClr val="002060"/>
                </a:solidFill>
                <a:latin typeface="Calibri" pitchFamily="34" charset="0"/>
              </a:rPr>
              <a:t>Veghte</a:t>
            </a:r>
            <a:r>
              <a:rPr lang="en-US" sz="1400" dirty="0">
                <a:latin typeface="Calibri" pitchFamily="34" charset="0"/>
              </a:rPr>
              <a:t>, a </a:t>
            </a:r>
            <a:r>
              <a:rPr lang="en-US" sz="1400" u="sng" dirty="0">
                <a:solidFill>
                  <a:srgbClr val="FF0000"/>
                </a:solidFill>
                <a:latin typeface="Calibri" pitchFamily="34" charset="0"/>
              </a:rPr>
              <a:t>Microsoft</a:t>
            </a:r>
            <a:r>
              <a:rPr lang="en-US" sz="1400" dirty="0">
                <a:latin typeface="Calibri" pitchFamily="34" charset="0"/>
              </a:rPr>
              <a:t> </a:t>
            </a:r>
            <a:r>
              <a:rPr lang="en-US" sz="1400" u="sng" dirty="0">
                <a:solidFill>
                  <a:schemeClr val="tx2">
                    <a:lumMod val="60000"/>
                    <a:lumOff val="40000"/>
                  </a:schemeClr>
                </a:solidFill>
                <a:latin typeface="Calibri" pitchFamily="34" charset="0"/>
              </a:rPr>
              <a:t>VP</a:t>
            </a:r>
            <a:r>
              <a:rPr lang="en-US" sz="1400" dirty="0">
                <a:latin typeface="Calibri" pitchFamily="34" charset="0"/>
              </a:rPr>
              <a:t>. "That's a super-important shift for us in terms of code access.“</a:t>
            </a:r>
          </a:p>
          <a:p>
            <a:endParaRPr lang="en-US" sz="1400" dirty="0">
              <a:latin typeface="Calibri" pitchFamily="34" charset="0"/>
            </a:endParaRPr>
          </a:p>
          <a:p>
            <a:r>
              <a:rPr lang="en-US" sz="1400" u="sng" dirty="0">
                <a:solidFill>
                  <a:srgbClr val="002060"/>
                </a:solidFill>
                <a:latin typeface="Calibri" pitchFamily="34" charset="0"/>
              </a:rPr>
              <a:t>Richard Stallman</a:t>
            </a:r>
            <a:r>
              <a:rPr lang="en-US" sz="1400" dirty="0">
                <a:latin typeface="Calibri" pitchFamily="34" charset="0"/>
              </a:rPr>
              <a:t>, </a:t>
            </a:r>
            <a:r>
              <a:rPr lang="en-US" sz="1400" u="sng" dirty="0">
                <a:solidFill>
                  <a:schemeClr val="tx2">
                    <a:lumMod val="60000"/>
                    <a:lumOff val="40000"/>
                  </a:schemeClr>
                </a:solidFill>
                <a:latin typeface="Calibri" pitchFamily="34" charset="0"/>
              </a:rPr>
              <a:t>founder</a:t>
            </a:r>
            <a:r>
              <a:rPr lang="en-US" sz="1400" dirty="0">
                <a:latin typeface="Calibri" pitchFamily="34" charset="0"/>
              </a:rPr>
              <a:t> of the </a:t>
            </a:r>
            <a:r>
              <a:rPr lang="en-US" sz="1400" u="sng" dirty="0">
                <a:solidFill>
                  <a:srgbClr val="FF0000"/>
                </a:solidFill>
                <a:latin typeface="Calibri" pitchFamily="34" charset="0"/>
              </a:rPr>
              <a:t>Free Software Foundation</a:t>
            </a:r>
            <a:r>
              <a:rPr lang="en-US" sz="1400" dirty="0">
                <a:latin typeface="Calibri" pitchFamily="34" charset="0"/>
              </a:rPr>
              <a:t>, countered saying…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7175"/>
          <p:cNvSpPr>
            <a:spLocks noChangeArrowheads="1"/>
          </p:cNvSpPr>
          <p:nvPr/>
        </p:nvSpPr>
        <p:spPr bwMode="auto">
          <a:xfrm>
            <a:off x="2157958" y="2516188"/>
            <a:ext cx="2432050" cy="3324225"/>
          </a:xfrm>
          <a:prstGeom prst="rect">
            <a:avLst/>
          </a:prstGeom>
          <a:noFill/>
          <a:ln w="9525">
            <a:noFill/>
            <a:miter lim="800000"/>
            <a:headEnd/>
            <a:tailEnd/>
          </a:ln>
        </p:spPr>
        <p:txBody>
          <a:bodyPr wrap="none" lIns="0" tIns="0" rIns="0" bIns="0">
            <a:spAutoFit/>
          </a:bodyPr>
          <a:lstStyle/>
          <a:p>
            <a:r>
              <a:rPr lang="en-US" dirty="0">
                <a:solidFill>
                  <a:srgbClr val="FF0000"/>
                </a:solidFill>
                <a:latin typeface="Calibri" pitchFamily="34" charset="0"/>
              </a:rPr>
              <a:t>Microsoft Corporation</a:t>
            </a:r>
          </a:p>
          <a:p>
            <a:r>
              <a:rPr lang="en-US" dirty="0">
                <a:solidFill>
                  <a:schemeClr val="tx2">
                    <a:lumMod val="60000"/>
                    <a:lumOff val="40000"/>
                  </a:schemeClr>
                </a:solidFill>
                <a:latin typeface="Calibri" pitchFamily="34" charset="0"/>
              </a:rPr>
              <a:t>CEO</a:t>
            </a:r>
          </a:p>
          <a:p>
            <a:r>
              <a:rPr lang="en-US" dirty="0">
                <a:solidFill>
                  <a:srgbClr val="002060"/>
                </a:solidFill>
                <a:latin typeface="Calibri" pitchFamily="34" charset="0"/>
              </a:rPr>
              <a:t>Bill Gates</a:t>
            </a:r>
          </a:p>
          <a:p>
            <a:r>
              <a:rPr lang="en-US" dirty="0">
                <a:solidFill>
                  <a:srgbClr val="FF0000"/>
                </a:solidFill>
                <a:latin typeface="Calibri" pitchFamily="34" charset="0"/>
              </a:rPr>
              <a:t>Microsoft</a:t>
            </a:r>
          </a:p>
          <a:p>
            <a:r>
              <a:rPr lang="en-US" dirty="0">
                <a:solidFill>
                  <a:srgbClr val="002060"/>
                </a:solidFill>
                <a:latin typeface="Calibri" pitchFamily="34" charset="0"/>
              </a:rPr>
              <a:t>Gates</a:t>
            </a:r>
          </a:p>
          <a:p>
            <a:r>
              <a:rPr lang="en-US" dirty="0">
                <a:solidFill>
                  <a:srgbClr val="FF0000"/>
                </a:solidFill>
                <a:latin typeface="Calibri" pitchFamily="34" charset="0"/>
              </a:rPr>
              <a:t>Microsoft</a:t>
            </a:r>
          </a:p>
          <a:p>
            <a:r>
              <a:rPr lang="en-US" dirty="0">
                <a:solidFill>
                  <a:srgbClr val="002060"/>
                </a:solidFill>
                <a:latin typeface="Calibri" pitchFamily="34" charset="0"/>
              </a:rPr>
              <a:t>Bill </a:t>
            </a:r>
            <a:r>
              <a:rPr lang="en-US" dirty="0" err="1">
                <a:solidFill>
                  <a:srgbClr val="002060"/>
                </a:solidFill>
                <a:latin typeface="Calibri" pitchFamily="34" charset="0"/>
              </a:rPr>
              <a:t>Veghte</a:t>
            </a:r>
            <a:endParaRPr lang="en-US" dirty="0">
              <a:solidFill>
                <a:srgbClr val="002060"/>
              </a:solidFill>
              <a:latin typeface="Calibri" pitchFamily="34" charset="0"/>
            </a:endParaRPr>
          </a:p>
          <a:p>
            <a:r>
              <a:rPr lang="en-US" dirty="0">
                <a:solidFill>
                  <a:srgbClr val="FF0000"/>
                </a:solidFill>
                <a:latin typeface="Calibri" pitchFamily="34" charset="0"/>
              </a:rPr>
              <a:t>Microsoft</a:t>
            </a:r>
          </a:p>
          <a:p>
            <a:r>
              <a:rPr lang="en-US" dirty="0">
                <a:solidFill>
                  <a:schemeClr val="tx2">
                    <a:lumMod val="60000"/>
                    <a:lumOff val="40000"/>
                  </a:schemeClr>
                </a:solidFill>
                <a:latin typeface="Calibri" pitchFamily="34" charset="0"/>
              </a:rPr>
              <a:t>VP</a:t>
            </a:r>
          </a:p>
          <a:p>
            <a:r>
              <a:rPr lang="en-US" dirty="0">
                <a:solidFill>
                  <a:srgbClr val="002060"/>
                </a:solidFill>
                <a:latin typeface="Calibri" pitchFamily="34" charset="0"/>
              </a:rPr>
              <a:t>Richard Stallman</a:t>
            </a:r>
          </a:p>
          <a:p>
            <a:r>
              <a:rPr lang="en-US" dirty="0">
                <a:solidFill>
                  <a:schemeClr val="tx2">
                    <a:lumMod val="60000"/>
                    <a:lumOff val="40000"/>
                  </a:schemeClr>
                </a:solidFill>
                <a:latin typeface="Calibri" pitchFamily="34" charset="0"/>
              </a:rPr>
              <a:t>founder</a:t>
            </a:r>
          </a:p>
          <a:p>
            <a:r>
              <a:rPr lang="en-US" dirty="0">
                <a:solidFill>
                  <a:srgbClr val="FF0000"/>
                </a:solidFill>
                <a:latin typeface="Calibri" pitchFamily="34" charset="0"/>
              </a:rPr>
              <a:t>Free Software Foundation</a:t>
            </a:r>
          </a:p>
        </p:txBody>
      </p:sp>
      <p:sp>
        <p:nvSpPr>
          <p:cNvPr id="15367" name="Rectangle 7176"/>
          <p:cNvSpPr>
            <a:spLocks noChangeArrowheads="1"/>
          </p:cNvSpPr>
          <p:nvPr/>
        </p:nvSpPr>
        <p:spPr bwMode="auto">
          <a:xfrm>
            <a:off x="2065883" y="2446338"/>
            <a:ext cx="2971800" cy="838200"/>
          </a:xfrm>
          <a:prstGeom prst="rect">
            <a:avLst/>
          </a:prstGeom>
          <a:noFill/>
          <a:ln w="9525">
            <a:solidFill>
              <a:schemeClr val="tx1"/>
            </a:solidFill>
            <a:miter lim="800000"/>
            <a:headEnd/>
            <a:tailEnd/>
          </a:ln>
        </p:spPr>
        <p:txBody>
          <a:bodyPr wrap="none" anchor="ctr"/>
          <a:lstStyle/>
          <a:p>
            <a:endParaRPr lang="en-US"/>
          </a:p>
        </p:txBody>
      </p:sp>
      <p:sp>
        <p:nvSpPr>
          <p:cNvPr id="15368" name="Rectangle 7177"/>
          <p:cNvSpPr>
            <a:spLocks noChangeArrowheads="1"/>
          </p:cNvSpPr>
          <p:nvPr/>
        </p:nvSpPr>
        <p:spPr bwMode="auto">
          <a:xfrm>
            <a:off x="2065883" y="3317875"/>
            <a:ext cx="2971800" cy="533400"/>
          </a:xfrm>
          <a:prstGeom prst="rect">
            <a:avLst/>
          </a:prstGeom>
          <a:noFill/>
          <a:ln w="9525">
            <a:solidFill>
              <a:schemeClr val="tx1"/>
            </a:solidFill>
            <a:miter lim="800000"/>
            <a:headEnd/>
            <a:tailEnd/>
          </a:ln>
        </p:spPr>
        <p:txBody>
          <a:bodyPr wrap="none" anchor="ctr"/>
          <a:lstStyle/>
          <a:p>
            <a:endParaRPr lang="en-US"/>
          </a:p>
        </p:txBody>
      </p:sp>
      <p:sp>
        <p:nvSpPr>
          <p:cNvPr id="15369" name="Rectangle 7178"/>
          <p:cNvSpPr>
            <a:spLocks noChangeArrowheads="1"/>
          </p:cNvSpPr>
          <p:nvPr/>
        </p:nvSpPr>
        <p:spPr bwMode="auto">
          <a:xfrm>
            <a:off x="2065883" y="410210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0" name="Rectangle 7179"/>
          <p:cNvSpPr>
            <a:spLocks noChangeArrowheads="1"/>
          </p:cNvSpPr>
          <p:nvPr/>
        </p:nvSpPr>
        <p:spPr bwMode="auto">
          <a:xfrm>
            <a:off x="2065883" y="497205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1" name="AutoShape 7180"/>
          <p:cNvSpPr>
            <a:spLocks/>
          </p:cNvSpPr>
          <p:nvPr/>
        </p:nvSpPr>
        <p:spPr bwMode="auto">
          <a:xfrm>
            <a:off x="5190083" y="2468563"/>
            <a:ext cx="228600" cy="1371600"/>
          </a:xfrm>
          <a:prstGeom prst="rightBrace">
            <a:avLst>
              <a:gd name="adj1" fmla="val 50000"/>
              <a:gd name="adj2" fmla="val 50000"/>
            </a:avLst>
          </a:prstGeom>
          <a:noFill/>
          <a:ln w="76200">
            <a:solidFill>
              <a:schemeClr val="tx1"/>
            </a:solidFill>
            <a:round/>
            <a:headEnd/>
            <a:tailEnd/>
          </a:ln>
        </p:spPr>
        <p:txBody>
          <a:bodyPr wrap="none" anchor="ctr"/>
          <a:lstStyle/>
          <a:p>
            <a:endParaRPr lang="en-US"/>
          </a:p>
        </p:txBody>
      </p:sp>
      <p:sp>
        <p:nvSpPr>
          <p:cNvPr id="15372" name="AutoShape 7181"/>
          <p:cNvSpPr>
            <a:spLocks/>
          </p:cNvSpPr>
          <p:nvPr/>
        </p:nvSpPr>
        <p:spPr bwMode="auto">
          <a:xfrm>
            <a:off x="5190083" y="40687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sp>
        <p:nvSpPr>
          <p:cNvPr id="15373" name="AutoShape 7182"/>
          <p:cNvSpPr>
            <a:spLocks/>
          </p:cNvSpPr>
          <p:nvPr/>
        </p:nvSpPr>
        <p:spPr bwMode="auto">
          <a:xfrm>
            <a:off x="5190083" y="49831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grpSp>
        <p:nvGrpSpPr>
          <p:cNvPr id="2" name="Group 7206"/>
          <p:cNvGrpSpPr>
            <a:grpSpLocks/>
          </p:cNvGrpSpPr>
          <p:nvPr/>
        </p:nvGrpSpPr>
        <p:grpSpPr bwMode="auto">
          <a:xfrm rot="-5380525">
            <a:off x="4452689" y="3331369"/>
            <a:ext cx="3760788" cy="1524000"/>
            <a:chOff x="3219" y="1731"/>
            <a:chExt cx="2369" cy="960"/>
          </a:xfrm>
          <a:noFill/>
        </p:grpSpPr>
        <p:grpSp>
          <p:nvGrpSpPr>
            <p:cNvPr id="3" name="Group 7189"/>
            <p:cNvGrpSpPr>
              <a:grpSpLocks/>
            </p:cNvGrpSpPr>
            <p:nvPr/>
          </p:nvGrpSpPr>
          <p:grpSpPr bwMode="auto">
            <a:xfrm>
              <a:off x="3219" y="1731"/>
              <a:ext cx="2352" cy="960"/>
              <a:chOff x="3219" y="1731"/>
              <a:chExt cx="2352" cy="960"/>
            </a:xfrm>
            <a:grpFill/>
          </p:grpSpPr>
          <p:sp>
            <p:nvSpPr>
              <p:cNvPr id="15396" name="Freeform 7185"/>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noFill/>
                <a:round/>
                <a:headEnd/>
                <a:tailEnd/>
              </a:ln>
            </p:spPr>
            <p:txBody>
              <a:bodyPr/>
              <a:lstStyle/>
              <a:p>
                <a:endParaRPr lang="pt-BR"/>
              </a:p>
            </p:txBody>
          </p:sp>
          <p:sp>
            <p:nvSpPr>
              <p:cNvPr id="15397" name="Freeform 7186"/>
              <p:cNvSpPr>
                <a:spLocks/>
              </p:cNvSpPr>
              <p:nvPr/>
            </p:nvSpPr>
            <p:spPr bwMode="auto">
              <a:xfrm>
                <a:off x="3219" y="1731"/>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grpFill/>
              <a:ln w="9525">
                <a:noFill/>
                <a:round/>
                <a:headEnd/>
                <a:tailEnd/>
              </a:ln>
            </p:spPr>
            <p:txBody>
              <a:bodyPr/>
              <a:lstStyle/>
              <a:p>
                <a:endParaRPr lang="pt-BR"/>
              </a:p>
            </p:txBody>
          </p:sp>
          <p:sp>
            <p:nvSpPr>
              <p:cNvPr id="15398" name="Freeform 7187"/>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grpFill/>
              <a:ln w="9525">
                <a:solidFill>
                  <a:srgbClr val="000000"/>
                </a:solidFill>
                <a:round/>
                <a:headEnd/>
                <a:tailEnd/>
              </a:ln>
            </p:spPr>
            <p:txBody>
              <a:bodyPr/>
              <a:lstStyle/>
              <a:p>
                <a:endParaRPr lang="pt-BR"/>
              </a:p>
            </p:txBody>
          </p:sp>
          <p:sp>
            <p:nvSpPr>
              <p:cNvPr id="15399" name="Freeform 7188"/>
              <p:cNvSpPr>
                <a:spLocks/>
              </p:cNvSpPr>
              <p:nvPr/>
            </p:nvSpPr>
            <p:spPr bwMode="auto">
              <a:xfrm>
                <a:off x="3219" y="1851"/>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grpFill/>
              <a:ln w="9525">
                <a:solidFill>
                  <a:srgbClr val="000000"/>
                </a:solidFill>
                <a:round/>
                <a:headEnd/>
                <a:tailEnd/>
              </a:ln>
            </p:spPr>
            <p:txBody>
              <a:bodyPr/>
              <a:lstStyle/>
              <a:p>
                <a:endParaRPr lang="pt-BR"/>
              </a:p>
            </p:txBody>
          </p:sp>
        </p:grpSp>
        <p:sp>
          <p:nvSpPr>
            <p:cNvPr id="15380" name="Rectangle 7190"/>
            <p:cNvSpPr>
              <a:spLocks noChangeArrowheads="1"/>
            </p:cNvSpPr>
            <p:nvPr/>
          </p:nvSpPr>
          <p:spPr bwMode="auto">
            <a:xfrm>
              <a:off x="3267" y="2054"/>
              <a:ext cx="2321" cy="519"/>
            </a:xfrm>
            <a:prstGeom prst="rect">
              <a:avLst/>
            </a:prstGeom>
            <a:grpFill/>
            <a:ln w="9525">
              <a:noFill/>
              <a:miter lim="800000"/>
              <a:headEnd/>
              <a:tailEnd/>
            </a:ln>
          </p:spPr>
          <p:txBody>
            <a:bodyPr/>
            <a:lstStyle/>
            <a:p>
              <a:endParaRPr lang="en-US"/>
            </a:p>
          </p:txBody>
        </p:sp>
        <p:sp>
          <p:nvSpPr>
            <p:cNvPr id="15381" name="Rectangle 7191"/>
            <p:cNvSpPr>
              <a:spLocks noChangeArrowheads="1"/>
            </p:cNvSpPr>
            <p:nvPr/>
          </p:nvSpPr>
          <p:spPr bwMode="auto">
            <a:xfrm>
              <a:off x="3327" y="2085"/>
              <a:ext cx="580" cy="115"/>
            </a:xfrm>
            <a:prstGeom prst="rect">
              <a:avLst/>
            </a:prstGeom>
            <a:grpFill/>
            <a:ln w="9525">
              <a:noFill/>
              <a:miter lim="800000"/>
              <a:headEnd/>
              <a:tailEnd/>
            </a:ln>
          </p:spPr>
          <p:txBody>
            <a:bodyPr wrap="none" lIns="0" tIns="0" rIns="0" bIns="0">
              <a:spAutoFit/>
            </a:bodyPr>
            <a:lstStyle/>
            <a:p>
              <a:r>
                <a:rPr lang="en-US" sz="1200">
                  <a:solidFill>
                    <a:srgbClr val="000000"/>
                  </a:solidFill>
                  <a:latin typeface="Courier New" pitchFamily="49" charset="0"/>
                </a:rPr>
                <a:t>NAME      </a:t>
              </a:r>
              <a:endParaRPr lang="en-US"/>
            </a:p>
          </p:txBody>
        </p:sp>
        <p:sp>
          <p:nvSpPr>
            <p:cNvPr id="15382" name="Rectangle 7192"/>
            <p:cNvSpPr>
              <a:spLocks noChangeArrowheads="1"/>
            </p:cNvSpPr>
            <p:nvPr/>
          </p:nvSpPr>
          <p:spPr bwMode="auto">
            <a:xfrm>
              <a:off x="4371" y="2086"/>
              <a:ext cx="1160" cy="115"/>
            </a:xfrm>
            <a:prstGeom prst="rect">
              <a:avLst/>
            </a:prstGeom>
            <a:grpFill/>
            <a:ln w="9525">
              <a:noFill/>
              <a:miter lim="800000"/>
              <a:headEnd/>
              <a:tailEnd/>
            </a:ln>
          </p:spPr>
          <p:txBody>
            <a:bodyPr wrap="none" lIns="0" tIns="0" rIns="0" bIns="0">
              <a:spAutoFit/>
            </a:bodyPr>
            <a:lstStyle/>
            <a:p>
              <a:r>
                <a:rPr lang="en-US" sz="1200">
                  <a:solidFill>
                    <a:srgbClr val="000000"/>
                  </a:solidFill>
                  <a:latin typeface="Courier New" pitchFamily="49" charset="0"/>
                </a:rPr>
                <a:t>TITLE   ORGANIZATION</a:t>
              </a:r>
              <a:endParaRPr lang="en-US"/>
            </a:p>
          </p:txBody>
        </p:sp>
        <p:sp>
          <p:nvSpPr>
            <p:cNvPr id="15383" name="Line 7193"/>
            <p:cNvSpPr>
              <a:spLocks noChangeShapeType="1"/>
            </p:cNvSpPr>
            <p:nvPr/>
          </p:nvSpPr>
          <p:spPr bwMode="auto">
            <a:xfrm>
              <a:off x="3326" y="2182"/>
              <a:ext cx="2202" cy="1"/>
            </a:xfrm>
            <a:prstGeom prst="line">
              <a:avLst/>
            </a:prstGeom>
            <a:grpFill/>
            <a:ln w="1588">
              <a:solidFill>
                <a:srgbClr val="000000"/>
              </a:solidFill>
              <a:round/>
              <a:headEnd/>
              <a:tailEnd/>
            </a:ln>
          </p:spPr>
          <p:txBody>
            <a:bodyPr/>
            <a:lstStyle/>
            <a:p>
              <a:endParaRPr lang="pt-BR"/>
            </a:p>
          </p:txBody>
        </p:sp>
        <p:sp>
          <p:nvSpPr>
            <p:cNvPr id="15384" name="Rectangle 7194"/>
            <p:cNvSpPr>
              <a:spLocks noChangeArrowheads="1"/>
            </p:cNvSpPr>
            <p:nvPr/>
          </p:nvSpPr>
          <p:spPr bwMode="auto">
            <a:xfrm>
              <a:off x="3325" y="2177"/>
              <a:ext cx="2205" cy="11"/>
            </a:xfrm>
            <a:prstGeom prst="rect">
              <a:avLst/>
            </a:prstGeom>
            <a:grpFill/>
            <a:ln w="9525">
              <a:noFill/>
              <a:miter lim="800000"/>
              <a:headEnd/>
              <a:tailEnd/>
            </a:ln>
          </p:spPr>
          <p:txBody>
            <a:bodyPr/>
            <a:lstStyle/>
            <a:p>
              <a:endParaRPr lang="en-US"/>
            </a:p>
          </p:txBody>
        </p:sp>
        <p:sp>
          <p:nvSpPr>
            <p:cNvPr id="15385" name="Rectangle 7195"/>
            <p:cNvSpPr>
              <a:spLocks noChangeArrowheads="1"/>
            </p:cNvSpPr>
            <p:nvPr/>
          </p:nvSpPr>
          <p:spPr bwMode="auto">
            <a:xfrm>
              <a:off x="3326" y="2200"/>
              <a:ext cx="580"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Bill Gates</a:t>
              </a:r>
              <a:endParaRPr lang="en-US"/>
            </a:p>
          </p:txBody>
        </p:sp>
        <p:sp>
          <p:nvSpPr>
            <p:cNvPr id="15386" name="Rectangle 7196"/>
            <p:cNvSpPr>
              <a:spLocks noChangeArrowheads="1"/>
            </p:cNvSpPr>
            <p:nvPr/>
          </p:nvSpPr>
          <p:spPr bwMode="auto">
            <a:xfrm>
              <a:off x="4369" y="2200"/>
              <a:ext cx="176"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CEO</a:t>
              </a:r>
              <a:endParaRPr lang="en-US" dirty="0">
                <a:solidFill>
                  <a:schemeClr val="tx2">
                    <a:lumMod val="60000"/>
                    <a:lumOff val="40000"/>
                  </a:schemeClr>
                </a:solidFill>
              </a:endParaRPr>
            </a:p>
          </p:txBody>
        </p:sp>
        <p:sp>
          <p:nvSpPr>
            <p:cNvPr id="15387" name="Rectangle 7197"/>
            <p:cNvSpPr>
              <a:spLocks noChangeArrowheads="1"/>
            </p:cNvSpPr>
            <p:nvPr/>
          </p:nvSpPr>
          <p:spPr bwMode="auto">
            <a:xfrm>
              <a:off x="4889" y="2200"/>
              <a:ext cx="527"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Microsoft</a:t>
              </a:r>
              <a:endParaRPr lang="en-US" dirty="0">
                <a:solidFill>
                  <a:srgbClr val="002060"/>
                </a:solidFill>
              </a:endParaRPr>
            </a:p>
          </p:txBody>
        </p:sp>
        <p:sp>
          <p:nvSpPr>
            <p:cNvPr id="15388" name="Rectangle 7198"/>
            <p:cNvSpPr>
              <a:spLocks noChangeArrowheads="1"/>
            </p:cNvSpPr>
            <p:nvPr/>
          </p:nvSpPr>
          <p:spPr bwMode="auto">
            <a:xfrm>
              <a:off x="3327" y="2315"/>
              <a:ext cx="290"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Bill </a:t>
              </a:r>
              <a:endParaRPr lang="en-US"/>
            </a:p>
          </p:txBody>
        </p:sp>
        <p:sp>
          <p:nvSpPr>
            <p:cNvPr id="15389" name="Rectangle 7199"/>
            <p:cNvSpPr>
              <a:spLocks noChangeArrowheads="1"/>
            </p:cNvSpPr>
            <p:nvPr/>
          </p:nvSpPr>
          <p:spPr bwMode="auto">
            <a:xfrm>
              <a:off x="3615" y="2316"/>
              <a:ext cx="348"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Veghte</a:t>
              </a:r>
              <a:endParaRPr lang="en-US"/>
            </a:p>
          </p:txBody>
        </p:sp>
        <p:sp>
          <p:nvSpPr>
            <p:cNvPr id="15390" name="Rectangle 7200"/>
            <p:cNvSpPr>
              <a:spLocks noChangeArrowheads="1"/>
            </p:cNvSpPr>
            <p:nvPr/>
          </p:nvSpPr>
          <p:spPr bwMode="auto">
            <a:xfrm>
              <a:off x="4370" y="2315"/>
              <a:ext cx="117"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VP</a:t>
              </a:r>
              <a:endParaRPr lang="en-US" dirty="0">
                <a:solidFill>
                  <a:schemeClr val="tx2">
                    <a:lumMod val="60000"/>
                    <a:lumOff val="40000"/>
                  </a:schemeClr>
                </a:solidFill>
              </a:endParaRPr>
            </a:p>
          </p:txBody>
        </p:sp>
        <p:sp>
          <p:nvSpPr>
            <p:cNvPr id="15391" name="Rectangle 7201"/>
            <p:cNvSpPr>
              <a:spLocks noChangeArrowheads="1"/>
            </p:cNvSpPr>
            <p:nvPr/>
          </p:nvSpPr>
          <p:spPr bwMode="auto">
            <a:xfrm>
              <a:off x="4889" y="2315"/>
              <a:ext cx="527"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Microsoft</a:t>
              </a:r>
              <a:endParaRPr lang="en-US" dirty="0">
                <a:solidFill>
                  <a:srgbClr val="002060"/>
                </a:solidFill>
              </a:endParaRPr>
            </a:p>
          </p:txBody>
        </p:sp>
        <p:sp>
          <p:nvSpPr>
            <p:cNvPr id="15392" name="Rectangle 7202"/>
            <p:cNvSpPr>
              <a:spLocks noChangeArrowheads="1"/>
            </p:cNvSpPr>
            <p:nvPr/>
          </p:nvSpPr>
          <p:spPr bwMode="auto">
            <a:xfrm>
              <a:off x="3327" y="2431"/>
              <a:ext cx="464"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Richard </a:t>
              </a:r>
              <a:endParaRPr lang="en-US"/>
            </a:p>
          </p:txBody>
        </p:sp>
        <p:sp>
          <p:nvSpPr>
            <p:cNvPr id="15393" name="Rectangle 7203"/>
            <p:cNvSpPr>
              <a:spLocks noChangeArrowheads="1"/>
            </p:cNvSpPr>
            <p:nvPr/>
          </p:nvSpPr>
          <p:spPr bwMode="auto">
            <a:xfrm>
              <a:off x="3789" y="2431"/>
              <a:ext cx="464" cy="115"/>
            </a:xfrm>
            <a:prstGeom prst="rect">
              <a:avLst/>
            </a:prstGeom>
            <a:grpFill/>
            <a:ln w="9525">
              <a:noFill/>
              <a:miter lim="800000"/>
              <a:headEnd/>
              <a:tailEnd/>
            </a:ln>
          </p:spPr>
          <p:txBody>
            <a:bodyPr wrap="none" lIns="0" tIns="0" rIns="0" bIns="0">
              <a:spAutoFit/>
            </a:bodyPr>
            <a:lstStyle/>
            <a:p>
              <a:r>
                <a:rPr lang="en-US" sz="1200">
                  <a:solidFill>
                    <a:srgbClr val="D20000"/>
                  </a:solidFill>
                  <a:latin typeface="Courier New" pitchFamily="49" charset="0"/>
                </a:rPr>
                <a:t>Stallman</a:t>
              </a:r>
              <a:endParaRPr lang="en-US"/>
            </a:p>
          </p:txBody>
        </p:sp>
        <p:sp>
          <p:nvSpPr>
            <p:cNvPr id="15394" name="Rectangle 7204"/>
            <p:cNvSpPr>
              <a:spLocks noChangeArrowheads="1"/>
            </p:cNvSpPr>
            <p:nvPr/>
          </p:nvSpPr>
          <p:spPr bwMode="auto">
            <a:xfrm>
              <a:off x="4369" y="2430"/>
              <a:ext cx="410" cy="116"/>
            </a:xfrm>
            <a:prstGeom prst="rect">
              <a:avLst/>
            </a:prstGeom>
            <a:grpFill/>
            <a:ln w="9525">
              <a:noFill/>
              <a:miter lim="800000"/>
              <a:headEnd/>
              <a:tailEnd/>
            </a:ln>
          </p:spPr>
          <p:txBody>
            <a:bodyPr wrap="none" lIns="0" tIns="0" rIns="0" bIns="0">
              <a:spAutoFit/>
            </a:bodyPr>
            <a:lstStyle/>
            <a:p>
              <a:r>
                <a:rPr lang="en-US" sz="1200" dirty="0">
                  <a:solidFill>
                    <a:schemeClr val="tx2">
                      <a:lumMod val="60000"/>
                      <a:lumOff val="40000"/>
                    </a:schemeClr>
                  </a:solidFill>
                  <a:latin typeface="Courier New" pitchFamily="49" charset="0"/>
                </a:rPr>
                <a:t>founder</a:t>
              </a:r>
              <a:endParaRPr lang="en-US" dirty="0">
                <a:solidFill>
                  <a:schemeClr val="tx2">
                    <a:lumMod val="60000"/>
                    <a:lumOff val="40000"/>
                  </a:schemeClr>
                </a:solidFill>
              </a:endParaRPr>
            </a:p>
          </p:txBody>
        </p:sp>
        <p:sp>
          <p:nvSpPr>
            <p:cNvPr id="15395" name="Rectangle 7205"/>
            <p:cNvSpPr>
              <a:spLocks noChangeArrowheads="1"/>
            </p:cNvSpPr>
            <p:nvPr/>
          </p:nvSpPr>
          <p:spPr bwMode="auto">
            <a:xfrm>
              <a:off x="4890" y="2429"/>
              <a:ext cx="644" cy="116"/>
            </a:xfrm>
            <a:prstGeom prst="rect">
              <a:avLst/>
            </a:prstGeom>
            <a:grpFill/>
            <a:ln w="9525">
              <a:noFill/>
              <a:miter lim="800000"/>
              <a:headEnd/>
              <a:tailEnd/>
            </a:ln>
          </p:spPr>
          <p:txBody>
            <a:bodyPr wrap="none" lIns="0" tIns="0" rIns="0" bIns="0">
              <a:spAutoFit/>
            </a:bodyPr>
            <a:lstStyle/>
            <a:p>
              <a:r>
                <a:rPr lang="en-US" sz="1200" dirty="0">
                  <a:solidFill>
                    <a:srgbClr val="002060"/>
                  </a:solidFill>
                  <a:latin typeface="Courier New" pitchFamily="49" charset="0"/>
                </a:rPr>
                <a:t>Free</a:t>
              </a:r>
              <a:r>
                <a:rPr lang="en-US" sz="1200" dirty="0">
                  <a:solidFill>
                    <a:srgbClr val="3AAE3A"/>
                  </a:solidFill>
                  <a:latin typeface="Courier New" pitchFamily="49" charset="0"/>
                </a:rPr>
                <a:t> </a:t>
              </a:r>
              <a:r>
                <a:rPr lang="en-US" sz="1200" dirty="0">
                  <a:solidFill>
                    <a:srgbClr val="002060"/>
                  </a:solidFill>
                  <a:latin typeface="Courier New" pitchFamily="49" charset="0"/>
                </a:rPr>
                <a:t>Soft</a:t>
              </a:r>
              <a:r>
                <a:rPr lang="en-US" sz="1200" dirty="0">
                  <a:solidFill>
                    <a:srgbClr val="3AAE3A"/>
                  </a:solidFill>
                  <a:latin typeface="Courier New" pitchFamily="49" charset="0"/>
                </a:rPr>
                <a:t>..</a:t>
              </a:r>
              <a:endParaRPr lang="en-US" dirty="0"/>
            </a:p>
          </p:txBody>
        </p:sp>
      </p:grpSp>
      <p:sp>
        <p:nvSpPr>
          <p:cNvPr id="15375" name="Text Box 7207"/>
          <p:cNvSpPr txBox="1">
            <a:spLocks noChangeArrowheads="1"/>
          </p:cNvSpPr>
          <p:nvPr/>
        </p:nvSpPr>
        <p:spPr bwMode="auto">
          <a:xfrm>
            <a:off x="1835696" y="2482850"/>
            <a:ext cx="273050" cy="366713"/>
          </a:xfrm>
          <a:prstGeom prst="rect">
            <a:avLst/>
          </a:prstGeom>
          <a:noFill/>
          <a:ln w="9525">
            <a:noFill/>
            <a:miter lim="800000"/>
            <a:headEnd/>
            <a:tailEnd/>
          </a:ln>
        </p:spPr>
        <p:txBody>
          <a:bodyPr wrap="none">
            <a:spAutoFit/>
          </a:bodyPr>
          <a:lstStyle/>
          <a:p>
            <a:r>
              <a:rPr lang="en-US"/>
              <a:t>*</a:t>
            </a:r>
          </a:p>
        </p:txBody>
      </p:sp>
      <p:sp>
        <p:nvSpPr>
          <p:cNvPr id="15376" name="Text Box 7208"/>
          <p:cNvSpPr txBox="1">
            <a:spLocks noChangeArrowheads="1"/>
          </p:cNvSpPr>
          <p:nvPr/>
        </p:nvSpPr>
        <p:spPr bwMode="auto">
          <a:xfrm>
            <a:off x="1835696" y="4376738"/>
            <a:ext cx="273050" cy="366712"/>
          </a:xfrm>
          <a:prstGeom prst="rect">
            <a:avLst/>
          </a:prstGeom>
          <a:noFill/>
          <a:ln w="9525">
            <a:noFill/>
            <a:miter lim="800000"/>
            <a:headEnd/>
            <a:tailEnd/>
          </a:ln>
        </p:spPr>
        <p:txBody>
          <a:bodyPr wrap="none">
            <a:spAutoFit/>
          </a:bodyPr>
          <a:lstStyle/>
          <a:p>
            <a:r>
              <a:rPr lang="en-US"/>
              <a:t>*</a:t>
            </a:r>
          </a:p>
        </p:txBody>
      </p:sp>
      <p:sp>
        <p:nvSpPr>
          <p:cNvPr id="15377" name="Text Box 7209"/>
          <p:cNvSpPr txBox="1">
            <a:spLocks noChangeArrowheads="1"/>
          </p:cNvSpPr>
          <p:nvPr/>
        </p:nvSpPr>
        <p:spPr bwMode="auto">
          <a:xfrm>
            <a:off x="1835696" y="3306763"/>
            <a:ext cx="273050" cy="366712"/>
          </a:xfrm>
          <a:prstGeom prst="rect">
            <a:avLst/>
          </a:prstGeom>
          <a:noFill/>
          <a:ln w="9525">
            <a:noFill/>
            <a:miter lim="800000"/>
            <a:headEnd/>
            <a:tailEnd/>
          </a:ln>
        </p:spPr>
        <p:txBody>
          <a:bodyPr wrap="none">
            <a:spAutoFit/>
          </a:bodyPr>
          <a:lstStyle/>
          <a:p>
            <a:r>
              <a:rPr lang="en-US"/>
              <a:t>*</a:t>
            </a:r>
          </a:p>
        </p:txBody>
      </p:sp>
      <p:sp>
        <p:nvSpPr>
          <p:cNvPr id="15378" name="Text Box 7210"/>
          <p:cNvSpPr txBox="1">
            <a:spLocks noChangeArrowheads="1"/>
          </p:cNvSpPr>
          <p:nvPr/>
        </p:nvSpPr>
        <p:spPr bwMode="auto">
          <a:xfrm>
            <a:off x="1835696" y="3840163"/>
            <a:ext cx="273050" cy="366712"/>
          </a:xfrm>
          <a:prstGeom prst="rect">
            <a:avLst/>
          </a:prstGeom>
          <a:noFill/>
          <a:ln w="9525">
            <a:noFill/>
            <a:miter lim="800000"/>
            <a:headEnd/>
            <a:tailEnd/>
          </a:ln>
        </p:spPr>
        <p:txBody>
          <a:bodyPr wrap="none">
            <a:spAutoFit/>
          </a:bodyPr>
          <a:lstStyle/>
          <a:p>
            <a:r>
              <a:rPr lang="en-US"/>
              <a:t>*</a:t>
            </a:r>
          </a:p>
        </p:txBody>
      </p:sp>
      <p:sp>
        <p:nvSpPr>
          <p:cNvPr id="40" name="Título 39"/>
          <p:cNvSpPr>
            <a:spLocks noGrp="1"/>
          </p:cNvSpPr>
          <p:nvPr>
            <p:ph type="title"/>
          </p:nvPr>
        </p:nvSpPr>
        <p:spPr/>
        <p:txBody>
          <a:bodyPr/>
          <a:lstStyle/>
          <a:p>
            <a:r>
              <a:rPr lang="pt-BR" dirty="0" smtClean="0"/>
              <a:t>Preenchimento do </a:t>
            </a:r>
            <a:r>
              <a:rPr lang="pt-BR" dirty="0" err="1" smtClean="0"/>
              <a:t>template</a:t>
            </a:r>
            <a:endParaRPr lang="pt-B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nchor="ctr"/>
          <a:lstStyle/>
          <a:p>
            <a:r>
              <a:rPr lang="pt-BR"/>
              <a:t>Processo de Extração</a:t>
            </a:r>
          </a:p>
        </p:txBody>
      </p:sp>
      <p:sp>
        <p:nvSpPr>
          <p:cNvPr id="1028" name="Content Placeholder 2"/>
          <p:cNvSpPr>
            <a:spLocks noGrp="1"/>
          </p:cNvSpPr>
          <p:nvPr>
            <p:ph idx="4294967295"/>
          </p:nvPr>
        </p:nvSpPr>
        <p:spPr>
          <a:xfrm>
            <a:off x="539552" y="1556792"/>
            <a:ext cx="8147248" cy="1944216"/>
          </a:xfrm>
        </p:spPr>
        <p:txBody>
          <a:bodyPr/>
          <a:lstStyle/>
          <a:p>
            <a:pPr>
              <a:spcBef>
                <a:spcPct val="0"/>
              </a:spcBef>
              <a:spcAft>
                <a:spcPct val="40000"/>
              </a:spcAft>
            </a:pPr>
            <a:r>
              <a:rPr lang="pt-BR" dirty="0" smtClean="0"/>
              <a:t>Em geral, os </a:t>
            </a:r>
            <a:r>
              <a:rPr lang="pt-BR" dirty="0"/>
              <a:t>dados a serem extraídos são previamente definidos em um </a:t>
            </a:r>
            <a:r>
              <a:rPr lang="pt-BR" i="1" dirty="0" err="1"/>
              <a:t>template</a:t>
            </a:r>
            <a:r>
              <a:rPr lang="pt-BR" i="1" dirty="0"/>
              <a:t> </a:t>
            </a:r>
            <a:r>
              <a:rPr lang="pt-BR" dirty="0"/>
              <a:t>(formulário</a:t>
            </a:r>
            <a:r>
              <a:rPr lang="pt-BR" dirty="0" smtClean="0"/>
              <a:t>)</a:t>
            </a:r>
          </a:p>
          <a:p>
            <a:pPr lvl="1"/>
            <a:endParaRPr lang="pt-BR" sz="2000" dirty="0" smtClean="0"/>
          </a:p>
          <a:p>
            <a:pPr>
              <a:spcBef>
                <a:spcPct val="0"/>
              </a:spcBef>
              <a:spcAft>
                <a:spcPct val="40000"/>
              </a:spcAft>
            </a:pPr>
            <a:endParaRPr lang="pt-BR" sz="2600" dirty="0"/>
          </a:p>
          <a:p>
            <a:pPr lvl="1"/>
            <a:endParaRPr lang="pt-BR" dirty="0"/>
          </a:p>
          <a:p>
            <a:pPr>
              <a:buFont typeface="Wingdings" pitchFamily="2" charset="2"/>
              <a:buNone/>
            </a:pPr>
            <a:endParaRPr lang="pt-BR" dirty="0"/>
          </a:p>
        </p:txBody>
      </p:sp>
      <p:grpSp>
        <p:nvGrpSpPr>
          <p:cNvPr id="4" name="Group 4"/>
          <p:cNvGrpSpPr>
            <a:grpSpLocks/>
          </p:cNvGrpSpPr>
          <p:nvPr/>
        </p:nvGrpSpPr>
        <p:grpSpPr bwMode="auto">
          <a:xfrm>
            <a:off x="1042988" y="3501008"/>
            <a:ext cx="6838950" cy="2214563"/>
            <a:chOff x="962" y="2359"/>
            <a:chExt cx="4308" cy="1395"/>
          </a:xfrm>
        </p:grpSpPr>
        <p:grpSp>
          <p:nvGrpSpPr>
            <p:cNvPr id="1030" name="Group 5"/>
            <p:cNvGrpSpPr>
              <a:grpSpLocks/>
            </p:cNvGrpSpPr>
            <p:nvPr/>
          </p:nvGrpSpPr>
          <p:grpSpPr bwMode="auto">
            <a:xfrm>
              <a:off x="962" y="2603"/>
              <a:ext cx="576" cy="772"/>
              <a:chOff x="1029" y="2981"/>
              <a:chExt cx="576" cy="772"/>
            </a:xfrm>
          </p:grpSpPr>
          <p:sp>
            <p:nvSpPr>
              <p:cNvPr id="31" name="Rectangle 6"/>
              <p:cNvSpPr>
                <a:spLocks noChangeArrowheads="1"/>
              </p:cNvSpPr>
              <p:nvPr/>
            </p:nvSpPr>
            <p:spPr bwMode="auto">
              <a:xfrm>
                <a:off x="1029" y="2981"/>
                <a:ext cx="576" cy="77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56" name="Line 7"/>
              <p:cNvSpPr>
                <a:spLocks noChangeShapeType="1"/>
              </p:cNvSpPr>
              <p:nvPr/>
            </p:nvSpPr>
            <p:spPr bwMode="auto">
              <a:xfrm>
                <a:off x="1125" y="3129"/>
                <a:ext cx="384" cy="0"/>
              </a:xfrm>
              <a:prstGeom prst="line">
                <a:avLst/>
              </a:prstGeom>
              <a:noFill/>
              <a:ln w="38100">
                <a:solidFill>
                  <a:schemeClr val="hlink"/>
                </a:solidFill>
                <a:round/>
                <a:headEnd/>
                <a:tailEnd/>
              </a:ln>
            </p:spPr>
            <p:txBody>
              <a:bodyPr wrap="none" anchor="ctr"/>
              <a:lstStyle/>
              <a:p>
                <a:endParaRPr lang="pt-BR"/>
              </a:p>
            </p:txBody>
          </p:sp>
          <p:sp>
            <p:nvSpPr>
              <p:cNvPr id="1057" name="Line 8"/>
              <p:cNvSpPr>
                <a:spLocks noChangeShapeType="1"/>
              </p:cNvSpPr>
              <p:nvPr/>
            </p:nvSpPr>
            <p:spPr bwMode="auto">
              <a:xfrm>
                <a:off x="1125" y="3225"/>
                <a:ext cx="384" cy="0"/>
              </a:xfrm>
              <a:prstGeom prst="line">
                <a:avLst/>
              </a:prstGeom>
              <a:noFill/>
              <a:ln w="38100">
                <a:solidFill>
                  <a:schemeClr val="hlink"/>
                </a:solidFill>
                <a:round/>
                <a:headEnd/>
                <a:tailEnd/>
              </a:ln>
            </p:spPr>
            <p:txBody>
              <a:bodyPr wrap="none" anchor="ctr"/>
              <a:lstStyle/>
              <a:p>
                <a:endParaRPr lang="pt-BR"/>
              </a:p>
            </p:txBody>
          </p:sp>
          <p:sp>
            <p:nvSpPr>
              <p:cNvPr id="1058" name="Line 9"/>
              <p:cNvSpPr>
                <a:spLocks noChangeShapeType="1"/>
              </p:cNvSpPr>
              <p:nvPr/>
            </p:nvSpPr>
            <p:spPr bwMode="auto">
              <a:xfrm>
                <a:off x="1125" y="3321"/>
                <a:ext cx="384" cy="0"/>
              </a:xfrm>
              <a:prstGeom prst="line">
                <a:avLst/>
              </a:prstGeom>
              <a:noFill/>
              <a:ln w="38100">
                <a:solidFill>
                  <a:srgbClr val="FF3300"/>
                </a:solidFill>
                <a:round/>
                <a:headEnd/>
                <a:tailEnd/>
              </a:ln>
            </p:spPr>
            <p:txBody>
              <a:bodyPr wrap="none" anchor="ctr"/>
              <a:lstStyle/>
              <a:p>
                <a:endParaRPr lang="pt-BR"/>
              </a:p>
            </p:txBody>
          </p:sp>
          <p:sp>
            <p:nvSpPr>
              <p:cNvPr id="1059" name="Line 10"/>
              <p:cNvSpPr>
                <a:spLocks noChangeShapeType="1"/>
              </p:cNvSpPr>
              <p:nvPr/>
            </p:nvSpPr>
            <p:spPr bwMode="auto">
              <a:xfrm>
                <a:off x="1125" y="3417"/>
                <a:ext cx="384" cy="0"/>
              </a:xfrm>
              <a:prstGeom prst="line">
                <a:avLst/>
              </a:prstGeom>
              <a:noFill/>
              <a:ln w="38100">
                <a:solidFill>
                  <a:srgbClr val="FF3300"/>
                </a:solidFill>
                <a:round/>
                <a:headEnd/>
                <a:tailEnd/>
              </a:ln>
            </p:spPr>
            <p:txBody>
              <a:bodyPr wrap="none" anchor="ctr"/>
              <a:lstStyle/>
              <a:p>
                <a:endParaRPr lang="pt-BR"/>
              </a:p>
            </p:txBody>
          </p:sp>
          <p:sp>
            <p:nvSpPr>
              <p:cNvPr id="1060" name="Line 11"/>
              <p:cNvSpPr>
                <a:spLocks noChangeShapeType="1"/>
              </p:cNvSpPr>
              <p:nvPr/>
            </p:nvSpPr>
            <p:spPr bwMode="auto">
              <a:xfrm>
                <a:off x="1125" y="3513"/>
                <a:ext cx="384" cy="0"/>
              </a:xfrm>
              <a:prstGeom prst="line">
                <a:avLst/>
              </a:prstGeom>
              <a:noFill/>
              <a:ln w="38100">
                <a:solidFill>
                  <a:schemeClr val="accent1"/>
                </a:solidFill>
                <a:round/>
                <a:headEnd/>
                <a:tailEnd/>
              </a:ln>
            </p:spPr>
            <p:txBody>
              <a:bodyPr wrap="none" anchor="ctr"/>
              <a:lstStyle/>
              <a:p>
                <a:endParaRPr lang="pt-BR"/>
              </a:p>
            </p:txBody>
          </p:sp>
          <p:sp>
            <p:nvSpPr>
              <p:cNvPr id="1061" name="Line 12"/>
              <p:cNvSpPr>
                <a:spLocks noChangeShapeType="1"/>
              </p:cNvSpPr>
              <p:nvPr/>
            </p:nvSpPr>
            <p:spPr bwMode="auto">
              <a:xfrm>
                <a:off x="1125" y="3609"/>
                <a:ext cx="384" cy="0"/>
              </a:xfrm>
              <a:prstGeom prst="line">
                <a:avLst/>
              </a:prstGeom>
              <a:noFill/>
              <a:ln w="38100">
                <a:solidFill>
                  <a:schemeClr val="accent1"/>
                </a:solidFill>
                <a:round/>
                <a:headEnd/>
                <a:tailEnd/>
              </a:ln>
            </p:spPr>
            <p:txBody>
              <a:bodyPr wrap="none" anchor="ctr"/>
              <a:lstStyle/>
              <a:p>
                <a:endParaRPr lang="pt-BR"/>
              </a:p>
            </p:txBody>
          </p:sp>
        </p:grpSp>
        <p:sp>
          <p:nvSpPr>
            <p:cNvPr id="1031" name="AutoShape 13"/>
            <p:cNvSpPr>
              <a:spLocks noChangeArrowheads="1"/>
            </p:cNvSpPr>
            <p:nvPr/>
          </p:nvSpPr>
          <p:spPr bwMode="auto">
            <a:xfrm>
              <a:off x="1601" y="2823"/>
              <a:ext cx="301" cy="333"/>
            </a:xfrm>
            <a:prstGeom prst="rightArrow">
              <a:avLst>
                <a:gd name="adj1" fmla="val 50000"/>
                <a:gd name="adj2" fmla="val 25000"/>
              </a:avLst>
            </a:prstGeom>
            <a:solidFill>
              <a:srgbClr val="FFFFDF"/>
            </a:solidFill>
            <a:ln w="9525">
              <a:solidFill>
                <a:schemeClr val="tx1"/>
              </a:solidFill>
              <a:miter lim="800000"/>
              <a:headEnd/>
              <a:tailEnd/>
            </a:ln>
          </p:spPr>
          <p:txBody>
            <a:bodyPr wrap="none" anchor="ctr"/>
            <a:lstStyle/>
            <a:p>
              <a:endParaRPr lang="en-US"/>
            </a:p>
          </p:txBody>
        </p:sp>
        <p:sp>
          <p:nvSpPr>
            <p:cNvPr id="7" name="Rectangle 14"/>
            <p:cNvSpPr>
              <a:spLocks noChangeArrowheads="1"/>
            </p:cNvSpPr>
            <p:nvPr/>
          </p:nvSpPr>
          <p:spPr bwMode="auto">
            <a:xfrm>
              <a:off x="1950" y="2832"/>
              <a:ext cx="1073" cy="314"/>
            </a:xfrm>
            <a:prstGeom prst="rect">
              <a:avLst/>
            </a:prstGeom>
            <a:gradFill rotWithShape="0">
              <a:gsLst>
                <a:gs pos="0">
                  <a:srgbClr val="FFFFFF"/>
                </a:gs>
                <a:gs pos="100000">
                  <a:srgbClr val="FFFFDF"/>
                </a:gs>
              </a:gsLst>
              <a:lin ang="2700000" scaled="1"/>
            </a:gra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33" name="Text Box 15"/>
            <p:cNvSpPr txBox="1">
              <a:spLocks noChangeArrowheads="1"/>
            </p:cNvSpPr>
            <p:nvPr/>
          </p:nvSpPr>
          <p:spPr bwMode="auto">
            <a:xfrm>
              <a:off x="1924" y="2855"/>
              <a:ext cx="1113" cy="250"/>
            </a:xfrm>
            <a:prstGeom prst="rect">
              <a:avLst/>
            </a:prstGeom>
            <a:noFill/>
            <a:ln w="9525">
              <a:noFill/>
              <a:miter lim="800000"/>
              <a:headEnd/>
              <a:tailEnd/>
            </a:ln>
          </p:spPr>
          <p:txBody>
            <a:bodyPr>
              <a:spAutoFit/>
            </a:bodyPr>
            <a:lstStyle/>
            <a:p>
              <a:pPr algn="ctr" eaLnBrk="0" hangingPunct="0"/>
              <a:r>
                <a:rPr lang="pt-BR" sz="2000">
                  <a:solidFill>
                    <a:srgbClr val="003399"/>
                  </a:solidFill>
                  <a:latin typeface="Tahoma" pitchFamily="34" charset="0"/>
                </a:rPr>
                <a:t>Sistema p/ EI</a:t>
              </a:r>
              <a:endParaRPr lang="pt-BR" sz="2000">
                <a:latin typeface="Tahoma" pitchFamily="34" charset="0"/>
              </a:endParaRPr>
            </a:p>
          </p:txBody>
        </p:sp>
        <p:grpSp>
          <p:nvGrpSpPr>
            <p:cNvPr id="1034" name="Group 16"/>
            <p:cNvGrpSpPr>
              <a:grpSpLocks/>
            </p:cNvGrpSpPr>
            <p:nvPr/>
          </p:nvGrpSpPr>
          <p:grpSpPr bwMode="auto">
            <a:xfrm>
              <a:off x="4637" y="3324"/>
              <a:ext cx="334" cy="308"/>
              <a:chOff x="4632" y="3708"/>
              <a:chExt cx="334" cy="308"/>
            </a:xfrm>
          </p:grpSpPr>
          <p:sp>
            <p:nvSpPr>
              <p:cNvPr id="1053" name="AutoShape 17"/>
              <p:cNvSpPr>
                <a:spLocks noChangeArrowheads="1"/>
              </p:cNvSpPr>
              <p:nvPr/>
            </p:nvSpPr>
            <p:spPr bwMode="auto">
              <a:xfrm>
                <a:off x="4632" y="3708"/>
                <a:ext cx="334" cy="304"/>
              </a:xfrm>
              <a:prstGeom prst="can">
                <a:avLst>
                  <a:gd name="adj" fmla="val 25000"/>
                </a:avLst>
              </a:prstGeom>
              <a:solidFill>
                <a:schemeClr val="bg1"/>
              </a:solidFill>
              <a:ln w="9525">
                <a:solidFill>
                  <a:schemeClr val="tx1"/>
                </a:solidFill>
                <a:round/>
                <a:headEnd/>
                <a:tailEnd/>
              </a:ln>
            </p:spPr>
            <p:txBody>
              <a:bodyPr wrap="none" anchor="ctr"/>
              <a:lstStyle/>
              <a:p>
                <a:endParaRPr lang="en-US"/>
              </a:p>
            </p:txBody>
          </p:sp>
          <p:sp>
            <p:nvSpPr>
              <p:cNvPr id="1054" name="Text Box 18"/>
              <p:cNvSpPr txBox="1">
                <a:spLocks noChangeArrowheads="1"/>
              </p:cNvSpPr>
              <p:nvPr/>
            </p:nvSpPr>
            <p:spPr bwMode="auto">
              <a:xfrm>
                <a:off x="4643" y="3766"/>
                <a:ext cx="319" cy="250"/>
              </a:xfrm>
              <a:prstGeom prst="rect">
                <a:avLst/>
              </a:prstGeom>
              <a:noFill/>
              <a:ln w="9525">
                <a:noFill/>
                <a:miter lim="800000"/>
                <a:headEnd/>
                <a:tailEnd/>
              </a:ln>
            </p:spPr>
            <p:txBody>
              <a:bodyPr wrap="none">
                <a:spAutoFit/>
              </a:bodyPr>
              <a:lstStyle/>
              <a:p>
                <a:pPr eaLnBrk="0" hangingPunct="0"/>
                <a:r>
                  <a:rPr lang="pt-BR" sz="2000">
                    <a:solidFill>
                      <a:srgbClr val="003399"/>
                    </a:solidFill>
                    <a:latin typeface="Tahoma" pitchFamily="34" charset="0"/>
                  </a:rPr>
                  <a:t>BD</a:t>
                </a:r>
                <a:endParaRPr lang="pt-BR" sz="2000">
                  <a:latin typeface="Tahoma" pitchFamily="34" charset="0"/>
                </a:endParaRPr>
              </a:p>
            </p:txBody>
          </p:sp>
        </p:grpSp>
        <p:sp>
          <p:nvSpPr>
            <p:cNvPr id="1035" name="AutoShape 19"/>
            <p:cNvSpPr>
              <a:spLocks noChangeArrowheads="1"/>
            </p:cNvSpPr>
            <p:nvPr/>
          </p:nvSpPr>
          <p:spPr bwMode="auto">
            <a:xfrm>
              <a:off x="3097" y="2841"/>
              <a:ext cx="301" cy="333"/>
            </a:xfrm>
            <a:prstGeom prst="rightArrow">
              <a:avLst>
                <a:gd name="adj1" fmla="val 50000"/>
                <a:gd name="adj2" fmla="val 25000"/>
              </a:avLst>
            </a:prstGeom>
            <a:solidFill>
              <a:srgbClr val="FFFFDF"/>
            </a:solidFill>
            <a:ln w="9525">
              <a:solidFill>
                <a:schemeClr val="tx1"/>
              </a:solidFill>
              <a:miter lim="800000"/>
              <a:headEnd/>
              <a:tailEnd/>
            </a:ln>
          </p:spPr>
          <p:txBody>
            <a:bodyPr wrap="none" anchor="ctr"/>
            <a:lstStyle/>
            <a:p>
              <a:endParaRPr lang="en-US"/>
            </a:p>
          </p:txBody>
        </p:sp>
        <p:sp>
          <p:nvSpPr>
            <p:cNvPr id="11" name="Rectangle 20"/>
            <p:cNvSpPr>
              <a:spLocks noChangeArrowheads="1"/>
            </p:cNvSpPr>
            <p:nvPr/>
          </p:nvSpPr>
          <p:spPr bwMode="auto">
            <a:xfrm>
              <a:off x="4652" y="2885"/>
              <a:ext cx="276" cy="35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37" name="Line 21"/>
            <p:cNvSpPr>
              <a:spLocks noChangeShapeType="1"/>
            </p:cNvSpPr>
            <p:nvPr/>
          </p:nvSpPr>
          <p:spPr bwMode="auto">
            <a:xfrm>
              <a:off x="4690" y="3063"/>
              <a:ext cx="200" cy="0"/>
            </a:xfrm>
            <a:prstGeom prst="line">
              <a:avLst/>
            </a:prstGeom>
            <a:noFill/>
            <a:ln w="38100">
              <a:solidFill>
                <a:srgbClr val="FF3300"/>
              </a:solidFill>
              <a:round/>
              <a:headEnd/>
              <a:tailEnd/>
            </a:ln>
          </p:spPr>
          <p:txBody>
            <a:bodyPr wrap="none" anchor="ctr"/>
            <a:lstStyle/>
            <a:p>
              <a:endParaRPr lang="pt-BR"/>
            </a:p>
          </p:txBody>
        </p:sp>
        <p:sp>
          <p:nvSpPr>
            <p:cNvPr id="1038" name="Line 22"/>
            <p:cNvSpPr>
              <a:spLocks noChangeShapeType="1"/>
            </p:cNvSpPr>
            <p:nvPr/>
          </p:nvSpPr>
          <p:spPr bwMode="auto">
            <a:xfrm>
              <a:off x="4690" y="3155"/>
              <a:ext cx="200" cy="0"/>
            </a:xfrm>
            <a:prstGeom prst="line">
              <a:avLst/>
            </a:prstGeom>
            <a:noFill/>
            <a:ln w="38100">
              <a:solidFill>
                <a:schemeClr val="accent1"/>
              </a:solidFill>
              <a:round/>
              <a:headEnd/>
              <a:tailEnd/>
            </a:ln>
          </p:spPr>
          <p:txBody>
            <a:bodyPr wrap="none" anchor="ctr"/>
            <a:lstStyle/>
            <a:p>
              <a:endParaRPr lang="pt-BR"/>
            </a:p>
          </p:txBody>
        </p:sp>
        <p:sp>
          <p:nvSpPr>
            <p:cNvPr id="14" name="Rectangle 23"/>
            <p:cNvSpPr>
              <a:spLocks noChangeArrowheads="1"/>
            </p:cNvSpPr>
            <p:nvPr/>
          </p:nvSpPr>
          <p:spPr bwMode="auto">
            <a:xfrm>
              <a:off x="3482" y="2687"/>
              <a:ext cx="594" cy="772"/>
            </a:xfrm>
            <a:prstGeom prst="rect">
              <a:avLst/>
            </a:prstGeom>
            <a:solidFill>
              <a:srgbClr val="FFFF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pt-BR">
                <a:latin typeface="Arial" pitchFamily="34" charset="0"/>
              </a:endParaRPr>
            </a:p>
          </p:txBody>
        </p:sp>
        <p:sp>
          <p:nvSpPr>
            <p:cNvPr id="1040" name="Text Box 24"/>
            <p:cNvSpPr txBox="1">
              <a:spLocks noChangeArrowheads="1"/>
            </p:cNvSpPr>
            <p:nvPr/>
          </p:nvSpPr>
          <p:spPr bwMode="auto">
            <a:xfrm>
              <a:off x="3436" y="2717"/>
              <a:ext cx="549" cy="728"/>
            </a:xfrm>
            <a:prstGeom prst="rect">
              <a:avLst/>
            </a:prstGeom>
            <a:noFill/>
            <a:ln w="9525">
              <a:noFill/>
              <a:miter lim="800000"/>
              <a:headEnd/>
              <a:tailEnd/>
            </a:ln>
          </p:spPr>
          <p:txBody>
            <a:bodyPr>
              <a:spAutoFit/>
            </a:bodyPr>
            <a:lstStyle/>
            <a:p>
              <a:pPr algn="ctr" eaLnBrk="0" hangingPunct="0"/>
              <a:r>
                <a:rPr lang="pt-BR" sz="1400" dirty="0">
                  <a:solidFill>
                    <a:srgbClr val="003399"/>
                  </a:solidFill>
                  <a:latin typeface="Tahoma" pitchFamily="34" charset="0"/>
                </a:rPr>
                <a:t>Item1:</a:t>
              </a:r>
            </a:p>
            <a:p>
              <a:pPr algn="ctr" eaLnBrk="0" hangingPunct="0"/>
              <a:r>
                <a:rPr lang="pt-BR" sz="1400" dirty="0">
                  <a:solidFill>
                    <a:srgbClr val="003399"/>
                  </a:solidFill>
                  <a:latin typeface="Tahoma" pitchFamily="34" charset="0"/>
                </a:rPr>
                <a:t>Item2:</a:t>
              </a:r>
            </a:p>
            <a:p>
              <a:pPr algn="ctr" eaLnBrk="0" hangingPunct="0"/>
              <a:r>
                <a:rPr lang="pt-BR" sz="1400" dirty="0">
                  <a:solidFill>
                    <a:srgbClr val="003399"/>
                  </a:solidFill>
                  <a:latin typeface="Tahoma" pitchFamily="34" charset="0"/>
                </a:rPr>
                <a:t>Item3:</a:t>
              </a:r>
            </a:p>
            <a:p>
              <a:pPr algn="ctr" eaLnBrk="0" hangingPunct="0"/>
              <a:r>
                <a:rPr lang="pt-BR" sz="1400" dirty="0">
                  <a:solidFill>
                    <a:srgbClr val="003399"/>
                  </a:solidFill>
                  <a:latin typeface="Tahoma" pitchFamily="34" charset="0"/>
                </a:rPr>
                <a:t>Item4:</a:t>
              </a:r>
            </a:p>
            <a:p>
              <a:pPr algn="ctr" eaLnBrk="0" hangingPunct="0"/>
              <a:r>
                <a:rPr lang="pt-BR" sz="1400" dirty="0">
                  <a:solidFill>
                    <a:srgbClr val="003399"/>
                  </a:solidFill>
                  <a:latin typeface="Tahoma" pitchFamily="34" charset="0"/>
                </a:rPr>
                <a:t>Item5:</a:t>
              </a:r>
              <a:endParaRPr lang="pt-BR" sz="1400" dirty="0">
                <a:latin typeface="Tahoma" pitchFamily="34" charset="0"/>
              </a:endParaRPr>
            </a:p>
          </p:txBody>
        </p:sp>
        <p:sp>
          <p:nvSpPr>
            <p:cNvPr id="1041" name="Text Box 25"/>
            <p:cNvSpPr txBox="1">
              <a:spLocks noChangeArrowheads="1"/>
            </p:cNvSpPr>
            <p:nvPr/>
          </p:nvSpPr>
          <p:spPr bwMode="auto">
            <a:xfrm>
              <a:off x="3220" y="2447"/>
              <a:ext cx="1113" cy="250"/>
            </a:xfrm>
            <a:prstGeom prst="rect">
              <a:avLst/>
            </a:prstGeom>
            <a:noFill/>
            <a:ln w="9525">
              <a:noFill/>
              <a:miter lim="800000"/>
              <a:headEnd/>
              <a:tailEnd/>
            </a:ln>
          </p:spPr>
          <p:txBody>
            <a:bodyPr>
              <a:spAutoFit/>
            </a:bodyPr>
            <a:lstStyle/>
            <a:p>
              <a:pPr algn="ctr" eaLnBrk="0" hangingPunct="0"/>
              <a:r>
                <a:rPr lang="pt-BR" sz="2000" i="1">
                  <a:solidFill>
                    <a:srgbClr val="003399"/>
                  </a:solidFill>
                  <a:latin typeface="Tahoma" pitchFamily="34" charset="0"/>
                </a:rPr>
                <a:t>Template</a:t>
              </a:r>
              <a:endParaRPr lang="pt-BR" sz="2000" i="1">
                <a:latin typeface="Tahoma" pitchFamily="34" charset="0"/>
              </a:endParaRPr>
            </a:p>
          </p:txBody>
        </p:sp>
        <p:sp>
          <p:nvSpPr>
            <p:cNvPr id="1042" name="Line 26"/>
            <p:cNvSpPr>
              <a:spLocks noChangeShapeType="1"/>
            </p:cNvSpPr>
            <p:nvPr/>
          </p:nvSpPr>
          <p:spPr bwMode="auto">
            <a:xfrm flipV="1">
              <a:off x="3896" y="3093"/>
              <a:ext cx="132" cy="0"/>
            </a:xfrm>
            <a:prstGeom prst="line">
              <a:avLst/>
            </a:prstGeom>
            <a:noFill/>
            <a:ln w="38100">
              <a:solidFill>
                <a:srgbClr val="FF0000"/>
              </a:solidFill>
              <a:round/>
              <a:headEnd/>
              <a:tailEnd/>
            </a:ln>
          </p:spPr>
          <p:txBody>
            <a:bodyPr wrap="none" anchor="ctr"/>
            <a:lstStyle/>
            <a:p>
              <a:endParaRPr lang="pt-BR"/>
            </a:p>
          </p:txBody>
        </p:sp>
        <p:sp>
          <p:nvSpPr>
            <p:cNvPr id="1043" name="Line 27"/>
            <p:cNvSpPr>
              <a:spLocks noChangeShapeType="1"/>
            </p:cNvSpPr>
            <p:nvPr/>
          </p:nvSpPr>
          <p:spPr bwMode="auto">
            <a:xfrm flipV="1">
              <a:off x="3896" y="3231"/>
              <a:ext cx="126" cy="0"/>
            </a:xfrm>
            <a:prstGeom prst="line">
              <a:avLst/>
            </a:prstGeom>
            <a:noFill/>
            <a:ln w="38100">
              <a:solidFill>
                <a:schemeClr val="accent1"/>
              </a:solidFill>
              <a:round/>
              <a:headEnd/>
              <a:tailEnd/>
            </a:ln>
          </p:spPr>
          <p:txBody>
            <a:bodyPr wrap="none" anchor="ctr"/>
            <a:lstStyle/>
            <a:p>
              <a:endParaRPr lang="pt-BR"/>
            </a:p>
          </p:txBody>
        </p:sp>
        <p:sp>
          <p:nvSpPr>
            <p:cNvPr id="1044" name="AutoShape 28"/>
            <p:cNvSpPr>
              <a:spLocks noChangeArrowheads="1"/>
            </p:cNvSpPr>
            <p:nvPr/>
          </p:nvSpPr>
          <p:spPr bwMode="auto">
            <a:xfrm>
              <a:off x="4931" y="3450"/>
              <a:ext cx="334" cy="304"/>
            </a:xfrm>
            <a:prstGeom prst="can">
              <a:avLst>
                <a:gd name="adj" fmla="val 25000"/>
              </a:avLst>
            </a:prstGeom>
            <a:solidFill>
              <a:schemeClr val="bg1"/>
            </a:solidFill>
            <a:ln w="9525">
              <a:solidFill>
                <a:schemeClr val="tx1"/>
              </a:solidFill>
              <a:round/>
              <a:headEnd/>
              <a:tailEnd/>
            </a:ln>
          </p:spPr>
          <p:txBody>
            <a:bodyPr wrap="none" anchor="ctr"/>
            <a:lstStyle/>
            <a:p>
              <a:endParaRPr lang="en-US"/>
            </a:p>
          </p:txBody>
        </p:sp>
        <p:sp>
          <p:nvSpPr>
            <p:cNvPr id="1045" name="Text Box 29"/>
            <p:cNvSpPr txBox="1">
              <a:spLocks noChangeArrowheads="1"/>
            </p:cNvSpPr>
            <p:nvPr/>
          </p:nvSpPr>
          <p:spPr bwMode="auto">
            <a:xfrm>
              <a:off x="4964" y="3497"/>
              <a:ext cx="306" cy="250"/>
            </a:xfrm>
            <a:prstGeom prst="rect">
              <a:avLst/>
            </a:prstGeom>
            <a:noFill/>
            <a:ln w="9525">
              <a:noFill/>
              <a:miter lim="800000"/>
              <a:headEnd/>
              <a:tailEnd/>
            </a:ln>
          </p:spPr>
          <p:txBody>
            <a:bodyPr wrap="none">
              <a:spAutoFit/>
            </a:bodyPr>
            <a:lstStyle/>
            <a:p>
              <a:pPr eaLnBrk="0" hangingPunct="0"/>
              <a:r>
                <a:rPr lang="pt-BR" sz="2000">
                  <a:solidFill>
                    <a:srgbClr val="003399"/>
                  </a:solidFill>
                  <a:latin typeface="Tahoma" pitchFamily="34" charset="0"/>
                </a:rPr>
                <a:t>BC</a:t>
              </a:r>
              <a:endParaRPr lang="pt-BR" sz="2000">
                <a:latin typeface="Tahoma" pitchFamily="34" charset="0"/>
              </a:endParaRPr>
            </a:p>
          </p:txBody>
        </p:sp>
        <p:sp>
          <p:nvSpPr>
            <p:cNvPr id="1046" name="AutoShape 30"/>
            <p:cNvSpPr>
              <a:spLocks noChangeArrowheads="1"/>
            </p:cNvSpPr>
            <p:nvPr/>
          </p:nvSpPr>
          <p:spPr bwMode="auto">
            <a:xfrm>
              <a:off x="4153" y="3012"/>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7" name="AutoShape 31"/>
            <p:cNvSpPr>
              <a:spLocks noChangeArrowheads="1"/>
            </p:cNvSpPr>
            <p:nvPr/>
          </p:nvSpPr>
          <p:spPr bwMode="auto">
            <a:xfrm rot="1143027">
              <a:off x="4151" y="3222"/>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8" name="AutoShape 32"/>
            <p:cNvSpPr>
              <a:spLocks noChangeArrowheads="1"/>
            </p:cNvSpPr>
            <p:nvPr/>
          </p:nvSpPr>
          <p:spPr bwMode="auto">
            <a:xfrm rot="20456973" flipV="1">
              <a:off x="4151" y="2796"/>
              <a:ext cx="456" cy="60"/>
            </a:xfrm>
            <a:prstGeom prst="rightArrow">
              <a:avLst>
                <a:gd name="adj1" fmla="val 50000"/>
                <a:gd name="adj2" fmla="val 190000"/>
              </a:avLst>
            </a:prstGeom>
            <a:solidFill>
              <a:srgbClr val="FFFFDF"/>
            </a:solidFill>
            <a:ln w="9525">
              <a:solidFill>
                <a:srgbClr val="000000"/>
              </a:solidFill>
              <a:miter lim="800000"/>
              <a:headEnd/>
              <a:tailEnd/>
            </a:ln>
          </p:spPr>
          <p:txBody>
            <a:bodyPr wrap="none" anchor="ctr"/>
            <a:lstStyle/>
            <a:p>
              <a:endParaRPr lang="en-US"/>
            </a:p>
          </p:txBody>
        </p:sp>
        <p:sp>
          <p:nvSpPr>
            <p:cNvPr id="1049" name="Line 33"/>
            <p:cNvSpPr>
              <a:spLocks noChangeShapeType="1"/>
            </p:cNvSpPr>
            <p:nvPr/>
          </p:nvSpPr>
          <p:spPr bwMode="auto">
            <a:xfrm>
              <a:off x="4690" y="2967"/>
              <a:ext cx="200" cy="0"/>
            </a:xfrm>
            <a:prstGeom prst="line">
              <a:avLst/>
            </a:prstGeom>
            <a:noFill/>
            <a:ln w="38100">
              <a:solidFill>
                <a:schemeClr val="hlink"/>
              </a:solidFill>
              <a:round/>
              <a:headEnd/>
              <a:tailEnd/>
            </a:ln>
          </p:spPr>
          <p:txBody>
            <a:bodyPr wrap="none" anchor="ctr"/>
            <a:lstStyle/>
            <a:p>
              <a:endParaRPr lang="pt-BR"/>
            </a:p>
          </p:txBody>
        </p:sp>
        <p:sp>
          <p:nvSpPr>
            <p:cNvPr id="1050" name="Line 34"/>
            <p:cNvSpPr>
              <a:spLocks noChangeShapeType="1"/>
            </p:cNvSpPr>
            <p:nvPr/>
          </p:nvSpPr>
          <p:spPr bwMode="auto">
            <a:xfrm flipV="1">
              <a:off x="3896" y="3363"/>
              <a:ext cx="132" cy="0"/>
            </a:xfrm>
            <a:prstGeom prst="line">
              <a:avLst/>
            </a:prstGeom>
            <a:noFill/>
            <a:ln w="38100">
              <a:solidFill>
                <a:schemeClr val="hlink"/>
              </a:solidFill>
              <a:round/>
              <a:headEnd/>
              <a:tailEnd/>
            </a:ln>
          </p:spPr>
          <p:txBody>
            <a:bodyPr wrap="none" anchor="ctr"/>
            <a:lstStyle/>
            <a:p>
              <a:endParaRPr lang="pt-BR"/>
            </a:p>
          </p:txBody>
        </p:sp>
        <p:sp>
          <p:nvSpPr>
            <p:cNvPr id="1051" name="Line 35"/>
            <p:cNvSpPr>
              <a:spLocks noChangeShapeType="1"/>
            </p:cNvSpPr>
            <p:nvPr/>
          </p:nvSpPr>
          <p:spPr bwMode="auto">
            <a:xfrm flipV="1">
              <a:off x="3896" y="2961"/>
              <a:ext cx="132" cy="0"/>
            </a:xfrm>
            <a:prstGeom prst="line">
              <a:avLst/>
            </a:prstGeom>
            <a:noFill/>
            <a:ln w="38100">
              <a:solidFill>
                <a:srgbClr val="FF0000"/>
              </a:solidFill>
              <a:round/>
              <a:headEnd/>
              <a:tailEnd/>
            </a:ln>
          </p:spPr>
          <p:txBody>
            <a:bodyPr wrap="none" anchor="ctr"/>
            <a:lstStyle/>
            <a:p>
              <a:endParaRPr lang="pt-BR"/>
            </a:p>
          </p:txBody>
        </p:sp>
        <p:sp>
          <p:nvSpPr>
            <p:cNvPr id="1052" name="Line 36"/>
            <p:cNvSpPr>
              <a:spLocks noChangeShapeType="1"/>
            </p:cNvSpPr>
            <p:nvPr/>
          </p:nvSpPr>
          <p:spPr bwMode="auto">
            <a:xfrm flipV="1">
              <a:off x="3896" y="2823"/>
              <a:ext cx="132" cy="0"/>
            </a:xfrm>
            <a:prstGeom prst="line">
              <a:avLst/>
            </a:prstGeom>
            <a:noFill/>
            <a:ln w="38100">
              <a:solidFill>
                <a:schemeClr val="hlink"/>
              </a:solidFill>
              <a:round/>
              <a:headEnd/>
              <a:tailEnd/>
            </a:ln>
          </p:spPr>
          <p:txBody>
            <a:bodyPr wrap="none" anchor="ctr"/>
            <a:lstStyle/>
            <a:p>
              <a:endParaRPr lang="pt-BR"/>
            </a:p>
          </p:txBody>
        </p:sp>
        <p:graphicFrame>
          <p:nvGraphicFramePr>
            <p:cNvPr id="1026" name="Object 2"/>
            <p:cNvGraphicFramePr>
              <a:graphicFrameLocks noChangeAspect="1"/>
            </p:cNvGraphicFramePr>
            <p:nvPr/>
          </p:nvGraphicFramePr>
          <p:xfrm>
            <a:off x="4635" y="2359"/>
            <a:ext cx="437" cy="457"/>
          </p:xfrm>
          <a:graphic>
            <a:graphicData uri="http://schemas.openxmlformats.org/presentationml/2006/ole">
              <p:oleObj spid="_x0000_s1026" name="Clip" r:id="rId3" imgW="3597120" imgH="3390840" progId="MS_ClipArt_Gallery.2">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dirty="0" smtClean="0"/>
              <a:t>Ferramentas de auxílio</a:t>
            </a:r>
            <a:endParaRPr lang="pt-BR" dirty="0"/>
          </a:p>
        </p:txBody>
      </p:sp>
      <p:sp>
        <p:nvSpPr>
          <p:cNvPr id="5" name="Subtítulo 4"/>
          <p:cNvSpPr>
            <a:spLocks noGrp="1"/>
          </p:cNvSpPr>
          <p:nvPr>
            <p:ph type="subTitle" idx="1"/>
          </p:nvPr>
        </p:nvSpPr>
        <p:spPr/>
        <p:txBody>
          <a:bodyPr/>
          <a:lstStyle/>
          <a:p>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536" y="476672"/>
            <a:ext cx="8064896" cy="930498"/>
          </a:xfrm>
        </p:spPr>
        <p:txBody>
          <a:bodyPr/>
          <a:lstStyle/>
          <a:p>
            <a:r>
              <a:rPr lang="pt-BR" dirty="0" smtClean="0"/>
              <a:t>GATE </a:t>
            </a:r>
            <a:br>
              <a:rPr lang="pt-BR" dirty="0" smtClean="0"/>
            </a:br>
            <a:r>
              <a:rPr lang="en-GB" sz="2800" dirty="0" smtClean="0"/>
              <a:t>Generalised Architecture for Text Engineering</a:t>
            </a:r>
            <a:endParaRPr lang="pt-BR" dirty="0" smtClean="0"/>
          </a:p>
        </p:txBody>
      </p:sp>
      <p:sp>
        <p:nvSpPr>
          <p:cNvPr id="23555" name="Content Placeholder 2"/>
          <p:cNvSpPr>
            <a:spLocks noGrp="1"/>
          </p:cNvSpPr>
          <p:nvPr>
            <p:ph sz="quarter" idx="1"/>
          </p:nvPr>
        </p:nvSpPr>
        <p:spPr/>
        <p:txBody>
          <a:bodyPr/>
          <a:lstStyle/>
          <a:p>
            <a:r>
              <a:rPr lang="pt-BR" sz="2400" dirty="0" smtClean="0"/>
              <a:t>Arquitetura desenvolvida para Pré-processamento de Texto e destaca-se na Análise de Texto;</a:t>
            </a:r>
            <a:endParaRPr lang="en-US" sz="2400" dirty="0" smtClean="0"/>
          </a:p>
          <a:p>
            <a:r>
              <a:rPr lang="en-US" sz="2400" dirty="0" smtClean="0"/>
              <a:t>O “</a:t>
            </a:r>
            <a:r>
              <a:rPr lang="en-US" sz="2400" dirty="0" err="1" smtClean="0"/>
              <a:t>Lucene</a:t>
            </a:r>
            <a:r>
              <a:rPr lang="en-US" sz="2400" dirty="0" smtClean="0"/>
              <a:t>” </a:t>
            </a:r>
            <a:r>
              <a:rPr lang="en-US" sz="2400" dirty="0" err="1" smtClean="0"/>
              <a:t>da</a:t>
            </a:r>
            <a:r>
              <a:rPr lang="en-US" sz="2400" dirty="0" smtClean="0"/>
              <a:t> </a:t>
            </a:r>
            <a:r>
              <a:rPr lang="en-US" sz="2400" dirty="0" err="1" smtClean="0"/>
              <a:t>Recuperação</a:t>
            </a:r>
            <a:r>
              <a:rPr lang="en-US" sz="2400" dirty="0" smtClean="0"/>
              <a:t> de </a:t>
            </a:r>
            <a:r>
              <a:rPr lang="en-US" sz="2400" dirty="0" err="1" smtClean="0"/>
              <a:t>Informação</a:t>
            </a:r>
            <a:endParaRPr lang="en-US" sz="2400" dirty="0" smtClean="0"/>
          </a:p>
          <a:p>
            <a:r>
              <a:rPr lang="en-US" sz="2400" dirty="0" smtClean="0"/>
              <a:t>Open Source Framework (SDK)</a:t>
            </a:r>
            <a:endParaRPr lang="en-GB" sz="2400" dirty="0" smtClean="0"/>
          </a:p>
          <a:p>
            <a:r>
              <a:rPr lang="en-GB" sz="2400" dirty="0" smtClean="0"/>
              <a:t>GATE  </a:t>
            </a:r>
            <a:r>
              <a:rPr lang="en-GB" sz="2400" dirty="0" err="1" smtClean="0"/>
              <a:t>inclui</a:t>
            </a:r>
            <a:r>
              <a:rPr lang="en-GB" sz="2400" dirty="0" smtClean="0"/>
              <a:t>:</a:t>
            </a:r>
          </a:p>
          <a:p>
            <a:r>
              <a:rPr lang="en-GB" sz="2400" dirty="0" smtClean="0"/>
              <a:t>Plug-ins </a:t>
            </a:r>
            <a:r>
              <a:rPr lang="en-GB" sz="2400" dirty="0" err="1" smtClean="0"/>
              <a:t>para</a:t>
            </a:r>
            <a:r>
              <a:rPr lang="en-GB" sz="2400" dirty="0" smtClean="0"/>
              <a:t> </a:t>
            </a:r>
            <a:r>
              <a:rPr lang="en-GB" sz="2400" dirty="0" err="1" smtClean="0"/>
              <a:t>processamento</a:t>
            </a:r>
            <a:r>
              <a:rPr lang="en-GB" sz="2400" dirty="0" smtClean="0"/>
              <a:t> de </a:t>
            </a:r>
            <a:r>
              <a:rPr lang="en-GB" sz="2400" dirty="0" err="1" smtClean="0"/>
              <a:t>linguagem</a:t>
            </a:r>
            <a:r>
              <a:rPr lang="en-GB" sz="2400" dirty="0" smtClean="0"/>
              <a:t>;</a:t>
            </a:r>
          </a:p>
          <a:p>
            <a:r>
              <a:rPr lang="en-GB" sz="2400" dirty="0" err="1" smtClean="0"/>
              <a:t>Ferramentas</a:t>
            </a:r>
            <a:r>
              <a:rPr lang="en-GB" sz="2400" dirty="0" smtClean="0"/>
              <a:t> </a:t>
            </a:r>
            <a:r>
              <a:rPr lang="en-GB" sz="2400" dirty="0" err="1" smtClean="0"/>
              <a:t>para</a:t>
            </a:r>
            <a:r>
              <a:rPr lang="en-GB" sz="2400" dirty="0" smtClean="0"/>
              <a:t> </a:t>
            </a:r>
            <a:r>
              <a:rPr lang="en-GB" sz="2400" dirty="0" err="1" smtClean="0"/>
              <a:t>visualização</a:t>
            </a:r>
            <a:r>
              <a:rPr lang="en-GB" sz="2400" dirty="0" smtClean="0"/>
              <a:t> e </a:t>
            </a:r>
            <a:r>
              <a:rPr lang="en-GB" sz="2400" dirty="0" err="1" smtClean="0"/>
              <a:t>manipulação</a:t>
            </a:r>
            <a:r>
              <a:rPr lang="en-GB" sz="2400" dirty="0" smtClean="0"/>
              <a:t> de </a:t>
            </a:r>
            <a:r>
              <a:rPr lang="en-GB" sz="2400" dirty="0" err="1" smtClean="0"/>
              <a:t>Ontologias</a:t>
            </a:r>
            <a:r>
              <a:rPr lang="en-GB" sz="2400" dirty="0" smtClean="0"/>
              <a:t>;</a:t>
            </a:r>
          </a:p>
          <a:p>
            <a:r>
              <a:rPr lang="en-GB" sz="2400" dirty="0" err="1" smtClean="0"/>
              <a:t>Ferramentas</a:t>
            </a:r>
            <a:r>
              <a:rPr lang="en-GB" sz="2400" dirty="0" smtClean="0"/>
              <a:t> de </a:t>
            </a:r>
            <a:r>
              <a:rPr lang="en-GB" sz="2400" dirty="0" err="1" smtClean="0"/>
              <a:t>Extração</a:t>
            </a:r>
            <a:r>
              <a:rPr lang="en-GB" sz="2400" dirty="0" smtClean="0"/>
              <a:t> de </a:t>
            </a:r>
            <a:r>
              <a:rPr lang="en-GB" sz="2400" dirty="0" err="1" smtClean="0"/>
              <a:t>Informação</a:t>
            </a:r>
            <a:r>
              <a:rPr lang="en-GB" sz="2400" dirty="0" smtClean="0"/>
              <a:t> </a:t>
            </a:r>
            <a:r>
              <a:rPr lang="en-GB" sz="2400" dirty="0" err="1" smtClean="0"/>
              <a:t>baseadas</a:t>
            </a:r>
            <a:r>
              <a:rPr lang="en-GB" sz="2400" dirty="0" smtClean="0"/>
              <a:t> </a:t>
            </a:r>
            <a:r>
              <a:rPr lang="en-GB" sz="2400" dirty="0" err="1" smtClean="0"/>
              <a:t>em</a:t>
            </a:r>
            <a:r>
              <a:rPr lang="en-GB" sz="2400" dirty="0" smtClean="0"/>
              <a:t> </a:t>
            </a:r>
            <a:r>
              <a:rPr lang="en-GB" sz="2400" dirty="0" err="1" smtClean="0"/>
              <a:t>Ontologias</a:t>
            </a:r>
            <a:endParaRPr lang="en-GB" sz="24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0"/>
            <a:ext cx="7772400" cy="1143000"/>
          </a:xfrm>
        </p:spPr>
        <p:txBody>
          <a:bodyPr/>
          <a:lstStyle/>
          <a:p>
            <a:r>
              <a:rPr lang="pt-BR" smtClean="0"/>
              <a:t>GATE – Interface Gráfica</a:t>
            </a:r>
          </a:p>
        </p:txBody>
      </p:sp>
      <p:pic>
        <p:nvPicPr>
          <p:cNvPr id="24579" name="Picture 4"/>
          <p:cNvPicPr>
            <a:picLocks noChangeAspect="1" noChangeArrowheads="1"/>
          </p:cNvPicPr>
          <p:nvPr/>
        </p:nvPicPr>
        <p:blipFill>
          <a:blip r:embed="rId2" cstate="print"/>
          <a:srcRect/>
          <a:stretch>
            <a:fillRect/>
          </a:stretch>
        </p:blipFill>
        <p:spPr bwMode="auto">
          <a:xfrm>
            <a:off x="928688" y="1103313"/>
            <a:ext cx="7000875"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7250" y="0"/>
            <a:ext cx="7772400" cy="1143000"/>
          </a:xfrm>
        </p:spPr>
        <p:txBody>
          <a:bodyPr/>
          <a:lstStyle/>
          <a:p>
            <a:r>
              <a:rPr lang="pt-BR" smtClean="0"/>
              <a:t>GATE – Criação do Corpus</a:t>
            </a:r>
          </a:p>
        </p:txBody>
      </p:sp>
      <p:pic>
        <p:nvPicPr>
          <p:cNvPr id="25603" name="Picture 5"/>
          <p:cNvPicPr>
            <a:picLocks noChangeAspect="1" noChangeArrowheads="1"/>
          </p:cNvPicPr>
          <p:nvPr/>
        </p:nvPicPr>
        <p:blipFill>
          <a:blip r:embed="rId2" cstate="print"/>
          <a:srcRect l="11107" t="11105" r="11107" b="11105"/>
          <a:stretch>
            <a:fillRect/>
          </a:stretch>
        </p:blipFill>
        <p:spPr bwMode="auto">
          <a:xfrm>
            <a:off x="1071563" y="1071563"/>
            <a:ext cx="7358062" cy="496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57250" y="0"/>
            <a:ext cx="7772400" cy="1143000"/>
          </a:xfrm>
        </p:spPr>
        <p:txBody>
          <a:bodyPr/>
          <a:lstStyle/>
          <a:p>
            <a:r>
              <a:rPr lang="pt-BR" smtClean="0"/>
              <a:t>GATE - Annie</a:t>
            </a:r>
          </a:p>
        </p:txBody>
      </p:sp>
      <p:pic>
        <p:nvPicPr>
          <p:cNvPr id="26627" name="Picture 5"/>
          <p:cNvPicPr>
            <a:picLocks noChangeAspect="1" noChangeArrowheads="1"/>
          </p:cNvPicPr>
          <p:nvPr/>
        </p:nvPicPr>
        <p:blipFill>
          <a:blip r:embed="rId3" cstate="print"/>
          <a:srcRect b="3828"/>
          <a:stretch>
            <a:fillRect/>
          </a:stretch>
        </p:blipFill>
        <p:spPr bwMode="auto">
          <a:xfrm>
            <a:off x="928688" y="1071563"/>
            <a:ext cx="69691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57250" y="0"/>
            <a:ext cx="7772400" cy="1143000"/>
          </a:xfrm>
        </p:spPr>
        <p:txBody>
          <a:bodyPr/>
          <a:lstStyle/>
          <a:p>
            <a:r>
              <a:rPr lang="pt-BR" sz="3200" smtClean="0"/>
              <a:t>GATE – Processamento de Textos</a:t>
            </a:r>
          </a:p>
        </p:txBody>
      </p:sp>
      <p:pic>
        <p:nvPicPr>
          <p:cNvPr id="27652" name="Picture 6"/>
          <p:cNvPicPr>
            <a:picLocks noChangeAspect="1" noChangeArrowheads="1"/>
          </p:cNvPicPr>
          <p:nvPr/>
        </p:nvPicPr>
        <p:blipFill>
          <a:blip r:embed="rId3" cstate="print"/>
          <a:srcRect b="3391"/>
          <a:stretch>
            <a:fillRect/>
          </a:stretch>
        </p:blipFill>
        <p:spPr bwMode="auto">
          <a:xfrm>
            <a:off x="1071563" y="1143000"/>
            <a:ext cx="69151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57250" y="0"/>
            <a:ext cx="7772400" cy="1143000"/>
          </a:xfrm>
        </p:spPr>
        <p:txBody>
          <a:bodyPr/>
          <a:lstStyle/>
          <a:p>
            <a:r>
              <a:rPr lang="pt-BR" sz="3200" smtClean="0"/>
              <a:t>GATE – Processamento de Textos</a:t>
            </a:r>
          </a:p>
        </p:txBody>
      </p:sp>
      <p:pic>
        <p:nvPicPr>
          <p:cNvPr id="28676" name="Picture 4"/>
          <p:cNvPicPr>
            <a:picLocks noChangeAspect="1" noChangeArrowheads="1"/>
          </p:cNvPicPr>
          <p:nvPr/>
        </p:nvPicPr>
        <p:blipFill>
          <a:blip r:embed="rId3" cstate="print"/>
          <a:srcRect b="4337"/>
          <a:stretch>
            <a:fillRect/>
          </a:stretch>
        </p:blipFill>
        <p:spPr bwMode="auto">
          <a:xfrm>
            <a:off x="785813" y="1308125"/>
            <a:ext cx="709612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7250" y="0"/>
            <a:ext cx="7772400" cy="1143000"/>
          </a:xfrm>
        </p:spPr>
        <p:txBody>
          <a:bodyPr/>
          <a:lstStyle/>
          <a:p>
            <a:r>
              <a:rPr lang="pt-BR" sz="3200" smtClean="0"/>
              <a:t>GATE – Processamento de Textos</a:t>
            </a:r>
          </a:p>
        </p:txBody>
      </p:sp>
      <p:pic>
        <p:nvPicPr>
          <p:cNvPr id="29699" name="Picture 6"/>
          <p:cNvPicPr>
            <a:picLocks noChangeAspect="1" noChangeArrowheads="1"/>
          </p:cNvPicPr>
          <p:nvPr/>
        </p:nvPicPr>
        <p:blipFill>
          <a:blip r:embed="rId3" cstate="print"/>
          <a:srcRect b="3969"/>
          <a:stretch>
            <a:fillRect/>
          </a:stretch>
        </p:blipFill>
        <p:spPr bwMode="auto">
          <a:xfrm>
            <a:off x="1000125" y="1309142"/>
            <a:ext cx="6742113" cy="485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57250" y="0"/>
            <a:ext cx="7772400" cy="1143000"/>
          </a:xfrm>
        </p:spPr>
        <p:txBody>
          <a:bodyPr/>
          <a:lstStyle/>
          <a:p>
            <a:r>
              <a:rPr lang="pt-BR" smtClean="0"/>
              <a:t>GATE – Resultados</a:t>
            </a:r>
          </a:p>
        </p:txBody>
      </p:sp>
      <p:pic>
        <p:nvPicPr>
          <p:cNvPr id="30723" name="Picture 5"/>
          <p:cNvPicPr>
            <a:picLocks noChangeAspect="1" noChangeArrowheads="1"/>
          </p:cNvPicPr>
          <p:nvPr/>
        </p:nvPicPr>
        <p:blipFill>
          <a:blip r:embed="rId2" cstate="print"/>
          <a:srcRect b="3000"/>
          <a:stretch>
            <a:fillRect/>
          </a:stretch>
        </p:blipFill>
        <p:spPr bwMode="auto">
          <a:xfrm>
            <a:off x="857250" y="1236687"/>
            <a:ext cx="70580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Aplicações</a:t>
            </a:r>
            <a:endParaRPr lang="pt-BR" dirty="0"/>
          </a:p>
        </p:txBody>
      </p:sp>
      <p:sp>
        <p:nvSpPr>
          <p:cNvPr id="5" name="Subtítulo 4"/>
          <p:cNvSpPr>
            <a:spLocks noGrp="1"/>
          </p:cNvSpPr>
          <p:nvPr>
            <p:ph type="subTitle" idx="1"/>
          </p:nvPr>
        </p:nvSpPr>
        <p:spPr/>
        <p:txBody>
          <a:bodyPr/>
          <a:lstStyle/>
          <a:p>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pt-BR" dirty="0" smtClean="0"/>
              <a:t>Exemplo de EI</a:t>
            </a:r>
            <a:endParaRPr lang="pt-BR" dirty="0" smtClean="0"/>
          </a:p>
        </p:txBody>
      </p:sp>
      <p:pic>
        <p:nvPicPr>
          <p:cNvPr id="8195" name="Picture 2"/>
          <p:cNvPicPr>
            <a:picLocks noChangeAspect="1" noChangeArrowheads="1"/>
          </p:cNvPicPr>
          <p:nvPr/>
        </p:nvPicPr>
        <p:blipFill>
          <a:blip r:embed="rId3" cstate="print"/>
          <a:srcRect/>
          <a:stretch>
            <a:fillRect/>
          </a:stretch>
        </p:blipFill>
        <p:spPr bwMode="auto">
          <a:xfrm>
            <a:off x="1400654" y="1268760"/>
            <a:ext cx="595542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pt-BR" dirty="0" smtClean="0"/>
              <a:t>Aplicações</a:t>
            </a:r>
          </a:p>
        </p:txBody>
      </p:sp>
      <p:sp>
        <p:nvSpPr>
          <p:cNvPr id="56323" name="Espaço Reservado para Conteúdo 2"/>
          <p:cNvSpPr>
            <a:spLocks noGrp="1"/>
          </p:cNvSpPr>
          <p:nvPr>
            <p:ph idx="1"/>
          </p:nvPr>
        </p:nvSpPr>
        <p:spPr/>
        <p:txBody>
          <a:bodyPr/>
          <a:lstStyle/>
          <a:p>
            <a:r>
              <a:rPr lang="pt-BR" smtClean="0"/>
              <a:t>Bibliotecas digitais</a:t>
            </a:r>
            <a:endParaRPr lang="pt-PT" smtClean="0"/>
          </a:p>
          <a:p>
            <a:pPr lvl="1"/>
            <a:r>
              <a:rPr lang="pt-PT" smtClean="0"/>
              <a:t>Mostra que a classificação de cada linha de texto é mais eficiente do que classificação de cada palavra;</a:t>
            </a:r>
          </a:p>
          <a:p>
            <a:pPr lvl="1"/>
            <a:r>
              <a:rPr lang="pt-PT" smtClean="0"/>
              <a:t>Problema: Qual classe cada linha pertence?</a:t>
            </a:r>
          </a:p>
          <a:p>
            <a:pPr lvl="1"/>
            <a:r>
              <a:rPr lang="pt-PT" smtClean="0"/>
              <a:t>O método obtém uma </a:t>
            </a:r>
            <a:r>
              <a:rPr lang="en-US" i="1" smtClean="0"/>
              <a:t>accuracy</a:t>
            </a:r>
            <a:r>
              <a:rPr lang="en-US" smtClean="0"/>
              <a:t> </a:t>
            </a:r>
            <a:r>
              <a:rPr lang="pt-PT" smtClean="0"/>
              <a:t>global de 92,9%</a:t>
            </a:r>
            <a:r>
              <a:rPr lang="pt-BR" smtClean="0"/>
              <a:t>;</a:t>
            </a:r>
          </a:p>
          <a:p>
            <a:pPr lvl="1"/>
            <a:r>
              <a:rPr lang="en-US" smtClean="0"/>
              <a:t>Adotado pela </a:t>
            </a:r>
            <a:r>
              <a:rPr lang="en-US" i="1" smtClean="0"/>
              <a:t>Citeseer e </a:t>
            </a:r>
            <a:r>
              <a:rPr lang="en-US" smtClean="0"/>
              <a:t>EbizSearch</a:t>
            </a:r>
            <a:r>
              <a:rPr lang="en-US" i="1" smtClean="0"/>
              <a:t> </a:t>
            </a:r>
            <a:r>
              <a:rPr lang="en-US" smtClean="0"/>
              <a:t>para extração automática de metadados.</a:t>
            </a:r>
            <a:endParaRPr lang="en-US" i="1"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pt-BR" smtClean="0"/>
              <a:t>Aplicações</a:t>
            </a:r>
          </a:p>
        </p:txBody>
      </p:sp>
      <p:sp>
        <p:nvSpPr>
          <p:cNvPr id="57347" name="Espaço Reservado para Conteúdo 2"/>
          <p:cNvSpPr>
            <a:spLocks noGrp="1"/>
          </p:cNvSpPr>
          <p:nvPr>
            <p:ph idx="1"/>
          </p:nvPr>
        </p:nvSpPr>
        <p:spPr/>
        <p:txBody>
          <a:bodyPr/>
          <a:lstStyle/>
          <a:p>
            <a:r>
              <a:rPr lang="pt-BR" smtClean="0"/>
              <a:t>Email</a:t>
            </a:r>
            <a:endParaRPr lang="pt-PT" smtClean="0"/>
          </a:p>
          <a:p>
            <a:pPr lvl="1"/>
            <a:r>
              <a:rPr lang="pt-PT" smtClean="0"/>
              <a:t>Formaliza IE no e-mail como dois problemas:</a:t>
            </a:r>
          </a:p>
          <a:p>
            <a:pPr lvl="2"/>
            <a:r>
              <a:rPr lang="pt-PT" smtClean="0"/>
              <a:t>Text-block detection;</a:t>
            </a:r>
          </a:p>
          <a:p>
            <a:pPr lvl="2"/>
            <a:r>
              <a:rPr lang="pt-PT" smtClean="0"/>
              <a:t>Block-metadata detection.</a:t>
            </a:r>
          </a:p>
          <a:p>
            <a:pPr lvl="1"/>
            <a:r>
              <a:rPr lang="pt-PT" smtClean="0"/>
              <a:t>Divide-se em 3 passos:</a:t>
            </a:r>
          </a:p>
          <a:p>
            <a:pPr lvl="2"/>
            <a:r>
              <a:rPr lang="pt-PT" smtClean="0"/>
              <a:t>Corpo do email (Text-block detection);</a:t>
            </a:r>
          </a:p>
          <a:p>
            <a:pPr lvl="2"/>
            <a:r>
              <a:rPr lang="en-US" smtClean="0"/>
              <a:t>Text-content level (detecção de parágrafo);</a:t>
            </a:r>
            <a:endParaRPr lang="pt-PT" smtClean="0"/>
          </a:p>
          <a:p>
            <a:pPr lvl="2"/>
            <a:r>
              <a:rPr lang="pt-PT" smtClean="0"/>
              <a:t>Block level (Cabeçario e assinatura).</a:t>
            </a:r>
          </a:p>
          <a:p>
            <a:pPr lvl="1"/>
            <a:r>
              <a:rPr lang="en-US" sz="2200" smtClean="0"/>
              <a:t>F-measure: 49.02% </a:t>
            </a:r>
          </a:p>
          <a:p>
            <a:pPr lvl="1"/>
            <a:r>
              <a:rPr lang="en-US" sz="2200" smtClean="0"/>
              <a:t>Precision: vária de 49.90% até 71.15%</a:t>
            </a:r>
          </a:p>
          <a:p>
            <a:endParaRPr lang="pt-PT"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pt-BR" smtClean="0"/>
              <a:t>Aplicações</a:t>
            </a:r>
          </a:p>
        </p:txBody>
      </p:sp>
      <p:pic>
        <p:nvPicPr>
          <p:cNvPr id="58371" name="Picture 2"/>
          <p:cNvPicPr>
            <a:picLocks noGrp="1" noChangeAspect="1" noChangeArrowheads="1"/>
          </p:cNvPicPr>
          <p:nvPr>
            <p:ph idx="1"/>
          </p:nvPr>
        </p:nvPicPr>
        <p:blipFill>
          <a:blip r:embed="rId2" cstate="print"/>
          <a:srcRect l="1172" t="19102" r="1563" b="7506"/>
          <a:stretch>
            <a:fillRect/>
          </a:stretch>
        </p:blipFill>
        <p:spPr>
          <a:xfrm>
            <a:off x="457200" y="2054225"/>
            <a:ext cx="8229600" cy="3617913"/>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59395" name="Rectangle 1"/>
          <p:cNvSpPr>
            <a:spLocks noGrp="1" noChangeArrowheads="1"/>
          </p:cNvSpPr>
          <p:nvPr>
            <p:ph sz="quarter" idx="1"/>
          </p:nvPr>
        </p:nvSpPr>
        <p:spPr/>
        <p:txBody>
          <a:bodyPr lIns="81639" tIns="42452" rIns="81639" bIns="42452"/>
          <a:lstStyle/>
          <a:p>
            <a:pPr marL="431800" indent="-323850" defTabSz="449263">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em Documentos</a:t>
            </a:r>
          </a:p>
          <a:p>
            <a:pPr marL="863600" lvl="1" indent="-287338" defTabSz="449263">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Conteúdo</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Estrutural</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Semântica</a:t>
            </a:r>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portuguesa responsável por 3,4% do PIB de Portugal.</a:t>
            </a:r>
          </a:p>
        </p:txBody>
      </p:sp>
      <p:pic>
        <p:nvPicPr>
          <p:cNvPr id="59396" name="Picture 3">
            <a:hlinkClick r:id="rId3"/>
          </p:cNvPr>
          <p:cNvPicPr>
            <a:picLocks noChangeAspect="1" noChangeArrowheads="1"/>
          </p:cNvPicPr>
          <p:nvPr/>
        </p:nvPicPr>
        <p:blipFill>
          <a:blip r:embed="rId4" cstate="print"/>
          <a:srcRect/>
          <a:stretch>
            <a:fillRect/>
          </a:stretch>
        </p:blipFill>
        <p:spPr bwMode="auto">
          <a:xfrm>
            <a:off x="1476375" y="3357563"/>
            <a:ext cx="4248150" cy="7699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0419"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Filtragem de Fóruns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Controle do Conteúdo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Assunto dos Diálogos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de São Paulo com mais de 20 anos de mercado.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soluções para e-learning.</a:t>
            </a:r>
          </a:p>
        </p:txBody>
      </p:sp>
      <p:pic>
        <p:nvPicPr>
          <p:cNvPr id="60420" name="Picture 3">
            <a:hlinkClick r:id="rId3"/>
          </p:cNvPr>
          <p:cNvPicPr>
            <a:picLocks noChangeAspect="1" noChangeArrowheads="1"/>
          </p:cNvPicPr>
          <p:nvPr/>
        </p:nvPicPr>
        <p:blipFill>
          <a:blip r:embed="rId4" cstate="print"/>
          <a:srcRect/>
          <a:stretch>
            <a:fillRect/>
          </a:stretch>
        </p:blipFill>
        <p:spPr bwMode="auto">
          <a:xfrm>
            <a:off x="1547813" y="3068638"/>
            <a:ext cx="2952750" cy="852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1443"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Monitoramento da WEB</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Hackers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Terroristas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presente no Brasil há 10 anos,</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oferecendo soluções nas áreas de segurança web e redes.</a:t>
            </a:r>
          </a:p>
        </p:txBody>
      </p:sp>
      <p:pic>
        <p:nvPicPr>
          <p:cNvPr id="61444" name="Picture 3">
            <a:hlinkClick r:id="rId3"/>
          </p:cNvPr>
          <p:cNvPicPr>
            <a:picLocks noChangeAspect="1" noChangeArrowheads="1"/>
          </p:cNvPicPr>
          <p:nvPr/>
        </p:nvPicPr>
        <p:blipFill>
          <a:blip r:embed="rId4" cstate="print"/>
          <a:srcRect/>
          <a:stretch>
            <a:fillRect/>
          </a:stretch>
        </p:blipFill>
        <p:spPr bwMode="auto">
          <a:xfrm>
            <a:off x="1619250" y="3213100"/>
            <a:ext cx="3529013" cy="546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2467" name="Rectangle 2"/>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Monitoramento de opiniões espontâneas da WEB</a:t>
            </a:r>
            <a:endParaRPr lang="en-GB" sz="2200" smtClean="0"/>
          </a:p>
          <a:p>
            <a:pPr marL="863600" lvl="1" indent="-287338" defTabSz="449263">
              <a:lnSpc>
                <a:spcPct val="110000"/>
              </a:lnSpc>
              <a:spcBef>
                <a:spcPts val="425"/>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Análises qualitativas e quantitativas dos dados recolhidos</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Informação estruturada de cada post, a partir de cada serviço cadastrado.</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Empresa brasileira com </a:t>
            </a:r>
          </a:p>
          <a:p>
            <a:pPr marL="863600" lvl="1" indent="-287338"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		3 anos de mercado.</a:t>
            </a:r>
          </a:p>
          <a:p>
            <a:pPr marL="431800" indent="-323850" defTabSz="449263">
              <a:spcBef>
                <a:spcPts val="60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100" smtClean="0"/>
          </a:p>
        </p:txBody>
      </p:sp>
      <p:pic>
        <p:nvPicPr>
          <p:cNvPr id="62468" name="Picture 3"/>
          <p:cNvPicPr>
            <a:picLocks noChangeAspect="1" noChangeArrowheads="1"/>
          </p:cNvPicPr>
          <p:nvPr/>
        </p:nvPicPr>
        <p:blipFill>
          <a:blip r:embed="rId3" cstate="print"/>
          <a:srcRect/>
          <a:stretch>
            <a:fillRect/>
          </a:stretch>
        </p:blipFill>
        <p:spPr bwMode="auto">
          <a:xfrm>
            <a:off x="4911725" y="2997200"/>
            <a:ext cx="3692525" cy="2957513"/>
          </a:xfrm>
          <a:prstGeom prst="rect">
            <a:avLst/>
          </a:prstGeom>
          <a:noFill/>
          <a:ln w="9360">
            <a:solidFill>
              <a:srgbClr val="000000"/>
            </a:solidFill>
            <a:miter lim="800000"/>
            <a:headEnd/>
            <a:tailEnd/>
          </a:ln>
        </p:spPr>
      </p:pic>
      <p:pic>
        <p:nvPicPr>
          <p:cNvPr id="62469" name="Picture 4"/>
          <p:cNvPicPr>
            <a:picLocks noChangeAspect="1" noChangeArrowheads="1"/>
          </p:cNvPicPr>
          <p:nvPr/>
        </p:nvPicPr>
        <p:blipFill>
          <a:blip r:embed="rId4" cstate="print"/>
          <a:srcRect/>
          <a:stretch>
            <a:fillRect/>
          </a:stretch>
        </p:blipFill>
        <p:spPr bwMode="auto">
          <a:xfrm>
            <a:off x="1282700" y="4054475"/>
            <a:ext cx="3074988" cy="657225"/>
          </a:xfrm>
          <a:prstGeom prst="rect">
            <a:avLst/>
          </a:prstGeom>
          <a:noFill/>
          <a:ln w="9525">
            <a:noFill/>
            <a:round/>
            <a:headEnd/>
            <a:tailEnd/>
          </a:ln>
        </p:spPr>
      </p:pic>
      <p:pic>
        <p:nvPicPr>
          <p:cNvPr id="62470" name="Picture 2"/>
          <p:cNvPicPr>
            <a:picLocks noChangeAspect="1" noChangeArrowheads="1"/>
          </p:cNvPicPr>
          <p:nvPr/>
        </p:nvPicPr>
        <p:blipFill>
          <a:blip r:embed="rId5" cstate="print"/>
          <a:srcRect/>
          <a:stretch>
            <a:fillRect/>
          </a:stretch>
        </p:blipFill>
        <p:spPr bwMode="auto">
          <a:xfrm>
            <a:off x="958850" y="5027613"/>
            <a:ext cx="3887788" cy="622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3491"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Análises Biológicas de Dados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Codificantes (DNA)</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Ativas (Proteínas)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National Center for Biotechnology Information, criado em 1988, localizado</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nos Estados Unidos. É a principal fonte de informações sobre Genômica</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 Internet.</a:t>
            </a:r>
          </a:p>
        </p:txBody>
      </p:sp>
      <p:pic>
        <p:nvPicPr>
          <p:cNvPr id="63492" name="Picture 3">
            <a:hlinkClick r:id="rId3"/>
          </p:cNvPr>
          <p:cNvPicPr>
            <a:picLocks noChangeAspect="1" noChangeArrowheads="1"/>
          </p:cNvPicPr>
          <p:nvPr/>
        </p:nvPicPr>
        <p:blipFill>
          <a:blip r:embed="rId4" cstate="print"/>
          <a:srcRect/>
          <a:stretch>
            <a:fillRect/>
          </a:stretch>
        </p:blipFill>
        <p:spPr bwMode="auto">
          <a:xfrm>
            <a:off x="1692275" y="3068638"/>
            <a:ext cx="2447925" cy="8477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4515"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Análises de Arquivos de LOG</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Erro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Acesso</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com mais de 25 anos,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soluções para a análise de logs de erro e acesso a bancos de dados.</a:t>
            </a:r>
          </a:p>
        </p:txBody>
      </p:sp>
      <p:pic>
        <p:nvPicPr>
          <p:cNvPr id="64516" name="Picture 3"/>
          <p:cNvPicPr>
            <a:picLocks noChangeAspect="1" noChangeArrowheads="1"/>
          </p:cNvPicPr>
          <p:nvPr/>
        </p:nvPicPr>
        <p:blipFill>
          <a:blip r:embed="rId3" cstate="print"/>
          <a:srcRect/>
          <a:stretch>
            <a:fillRect/>
          </a:stretch>
        </p:blipFill>
        <p:spPr bwMode="auto">
          <a:xfrm>
            <a:off x="1668463" y="3213100"/>
            <a:ext cx="3097212" cy="3825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idx="4294967295"/>
          </p:nvPr>
        </p:nvSpPr>
        <p:spPr>
          <a:xfrm>
            <a:off x="611188" y="1714500"/>
            <a:ext cx="7924800" cy="4308475"/>
          </a:xfrm>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Análises de Imagens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Geologia</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Climatologia</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Astrologia</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a:t>Empresa brasileira com 10 anos de mercado, oferece soluções para</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a:t>análise e classificação de imagens.</a:t>
            </a:r>
          </a:p>
        </p:txBody>
      </p:sp>
      <p:sp>
        <p:nvSpPr>
          <p:cNvPr id="16386" name="Rectangle 2"/>
          <p:cNvSpPr>
            <a:spLocks noGrp="1" noChangeArrowheads="1"/>
          </p:cNvSpPr>
          <p:nvPr>
            <p:ph type="title" idx="4294967295"/>
          </p:nvPr>
        </p:nvSpPr>
        <p:spPr>
          <a:xfrm>
            <a:off x="455613" y="122238"/>
            <a:ext cx="7543800" cy="1295400"/>
          </a:xfrm>
        </p:spPr>
        <p:txBody>
          <a:bodyPr lIns="81639" tIns="42452" rIns="81639" bIns="42452"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Aplicações de RI</a:t>
            </a:r>
          </a:p>
        </p:txBody>
      </p:sp>
      <p:pic>
        <p:nvPicPr>
          <p:cNvPr id="72708" name="Picture 3"/>
          <p:cNvPicPr>
            <a:picLocks noChangeAspect="1" noChangeArrowheads="1"/>
          </p:cNvPicPr>
          <p:nvPr/>
        </p:nvPicPr>
        <p:blipFill>
          <a:blip r:embed="rId3" cstate="print"/>
          <a:srcRect/>
          <a:stretch>
            <a:fillRect/>
          </a:stretch>
        </p:blipFill>
        <p:spPr bwMode="auto">
          <a:xfrm>
            <a:off x="1647825" y="3494088"/>
            <a:ext cx="1771650" cy="76358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Extração x Recuperação</a:t>
            </a:r>
            <a:endParaRPr lang="pt-BR" dirty="0"/>
          </a:p>
        </p:txBody>
      </p:sp>
      <p:sp>
        <p:nvSpPr>
          <p:cNvPr id="3" name="Espaço Reservado para Conteúdo 2"/>
          <p:cNvSpPr>
            <a:spLocks noGrp="1"/>
          </p:cNvSpPr>
          <p:nvPr>
            <p:ph idx="1"/>
          </p:nvPr>
        </p:nvSpPr>
        <p:spPr>
          <a:xfrm>
            <a:off x="539552" y="1412776"/>
            <a:ext cx="8147248" cy="5040560"/>
          </a:xfrm>
        </p:spPr>
        <p:txBody>
          <a:bodyPr/>
          <a:lstStyle/>
          <a:p>
            <a:r>
              <a:rPr lang="pt-BR" dirty="0" smtClean="0"/>
              <a:t>RI e EI são </a:t>
            </a:r>
            <a:r>
              <a:rPr lang="pt-BR" dirty="0" smtClean="0">
                <a:solidFill>
                  <a:srgbClr val="0070C0"/>
                </a:solidFill>
              </a:rPr>
              <a:t>tecnologias complementares </a:t>
            </a:r>
          </a:p>
          <a:p>
            <a:pPr>
              <a:spcBef>
                <a:spcPts val="1200"/>
              </a:spcBef>
            </a:pPr>
            <a:r>
              <a:rPr lang="pt-BR" dirty="0" smtClean="0"/>
              <a:t>Recuperação de Informação</a:t>
            </a:r>
          </a:p>
          <a:p>
            <a:pPr lvl="1"/>
            <a:r>
              <a:rPr lang="pt-BR" dirty="0" smtClean="0"/>
              <a:t>Seleciona/retorna uma lista de documentos ranqueados relevantes para uma dada consulta</a:t>
            </a:r>
          </a:p>
          <a:p>
            <a:pPr lvl="2"/>
            <a:r>
              <a:rPr lang="pt-BR" dirty="0" smtClean="0"/>
              <a:t>A seguir, </a:t>
            </a:r>
            <a:r>
              <a:rPr lang="pt-BR" dirty="0" smtClean="0"/>
              <a:t>o usuário procura as informações de que ele necessita no subconjunto selecionado </a:t>
            </a:r>
          </a:p>
          <a:p>
            <a:pPr>
              <a:spcBef>
                <a:spcPts val="1200"/>
              </a:spcBef>
            </a:pPr>
            <a:r>
              <a:rPr lang="pt-BR" dirty="0" smtClean="0"/>
              <a:t>Extração de Informação</a:t>
            </a:r>
          </a:p>
          <a:p>
            <a:pPr lvl="1"/>
            <a:r>
              <a:rPr lang="pt-BR" dirty="0" smtClean="0"/>
              <a:t>Extrai fatos/informações dos documentos relevantes selecionados</a:t>
            </a:r>
          </a:p>
          <a:p>
            <a:pPr lvl="2"/>
            <a:r>
              <a:rPr lang="pt-BR" dirty="0"/>
              <a:t>A informação extraída automaticamente, mesmo que esteja incompleta, é melhor do que a leitura individual de centenas de documentos de entrada</a:t>
            </a:r>
            <a:r>
              <a:rPr lang="pt-BR" dirty="0" smtClean="0"/>
              <a:t>.</a:t>
            </a:r>
          </a:p>
          <a:p>
            <a:pPr lvl="2"/>
            <a:endParaRPr lang="pt-BR" dirty="0" smtClean="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8</a:t>
            </a:fld>
            <a:endParaRPr lang="pt-B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4294967295"/>
          </p:nvPr>
        </p:nvSpPr>
        <p:spPr>
          <a:xfrm>
            <a:off x="611188" y="1714500"/>
            <a:ext cx="7924800" cy="4308475"/>
          </a:xfrm>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Extração de Informação em Documentos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Análise do Código Fonte de Aplicações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Uso de Padrões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Qualidade do Código</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a:t>Empresa de Curitiba, oferece sistemas de análise do código fonte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a:t>em diversas linguagens.</a:t>
            </a:r>
          </a:p>
        </p:txBody>
      </p:sp>
      <p:sp>
        <p:nvSpPr>
          <p:cNvPr id="10242" name="Rectangle 2"/>
          <p:cNvSpPr>
            <a:spLocks noGrp="1" noChangeArrowheads="1"/>
          </p:cNvSpPr>
          <p:nvPr>
            <p:ph type="title" idx="4294967295"/>
          </p:nvPr>
        </p:nvSpPr>
        <p:spPr>
          <a:xfrm>
            <a:off x="455613" y="122238"/>
            <a:ext cx="7543800" cy="1295400"/>
          </a:xfrm>
        </p:spPr>
        <p:txBody>
          <a:bodyPr lIns="81639" tIns="42452" rIns="81639" bIns="42452"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Aplicações</a:t>
            </a:r>
          </a:p>
        </p:txBody>
      </p:sp>
      <p:graphicFrame>
        <p:nvGraphicFramePr>
          <p:cNvPr id="58372" name="Object 3"/>
          <p:cNvGraphicFramePr>
            <a:graphicFrameLocks noChangeAspect="1"/>
          </p:cNvGraphicFramePr>
          <p:nvPr/>
        </p:nvGraphicFramePr>
        <p:xfrm>
          <a:off x="1619250" y="3040063"/>
          <a:ext cx="1728788" cy="947737"/>
        </p:xfrm>
        <a:graphic>
          <a:graphicData uri="http://schemas.openxmlformats.org/presentationml/2006/ole">
            <p:oleObj spid="_x0000_s58372" r:id="rId4" imgW="0" imgH="0" progId="">
              <p:embed/>
            </p:oleObj>
          </a:graphicData>
        </a:graphic>
      </p:graphicFrame>
      <p:graphicFrame>
        <p:nvGraphicFramePr>
          <p:cNvPr id="58373" name="Object 4"/>
          <p:cNvGraphicFramePr>
            <a:graphicFrameLocks noChangeAspect="1"/>
          </p:cNvGraphicFramePr>
          <p:nvPr/>
        </p:nvGraphicFramePr>
        <p:xfrm>
          <a:off x="3276600" y="3414713"/>
          <a:ext cx="3311525" cy="230187"/>
        </p:xfrm>
        <a:graphic>
          <a:graphicData uri="http://schemas.openxmlformats.org/presentationml/2006/ole">
            <p:oleObj spid="_x0000_s58373" r:id="rId5" imgW="4571429" imgH="317125"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65125" y="0"/>
            <a:ext cx="7499350" cy="1143000"/>
          </a:xfrm>
        </p:spPr>
        <p:txBody>
          <a:bodyPr/>
          <a:lstStyle/>
          <a:p>
            <a:r>
              <a:rPr lang="en-US" smtClean="0">
                <a:solidFill>
                  <a:schemeClr val="tx1"/>
                </a:solidFill>
              </a:rPr>
              <a:t>Referências</a:t>
            </a:r>
            <a:endParaRPr lang="pt-BR" smtClean="0">
              <a:solidFill>
                <a:schemeClr val="tx1"/>
              </a:solidFill>
            </a:endParaRPr>
          </a:p>
        </p:txBody>
      </p:sp>
      <p:sp>
        <p:nvSpPr>
          <p:cNvPr id="93187" name="Content Placeholder 2"/>
          <p:cNvSpPr>
            <a:spLocks noGrp="1"/>
          </p:cNvSpPr>
          <p:nvPr>
            <p:ph idx="1"/>
          </p:nvPr>
        </p:nvSpPr>
        <p:spPr>
          <a:xfrm>
            <a:off x="461963" y="1204913"/>
            <a:ext cx="7499350" cy="4800600"/>
          </a:xfrm>
        </p:spPr>
        <p:txBody>
          <a:bodyPr/>
          <a:lstStyle/>
          <a:p>
            <a:pPr>
              <a:buFont typeface="Wingdings 2" pitchFamily="18" charset="2"/>
              <a:buNone/>
            </a:pPr>
            <a:r>
              <a:rPr lang="en-US" sz="1800" smtClean="0"/>
              <a:t>Adrian,  B. G, Neumann, A. Troussov and B. Popov.  (2008) In: Proceedings of the First International and KI-08  Workshop on Ontology-Based Information Extraction Systems, (DFKI, Kaiserslautern, Germany, 2008).</a:t>
            </a:r>
          </a:p>
          <a:p>
            <a:pPr>
              <a:buFontTx/>
              <a:buNone/>
            </a:pPr>
            <a:r>
              <a:rPr lang="pt-BR" sz="1800" smtClean="0"/>
              <a:t>ALVAREZ, A. C. Extração de Informação de Artigos Científicos: uma abordagem baseada em indução de regras de etiquetagem. 2007. Dissertação(Mestrado em Ciências da Computação e Matemática Computacional). Universidade de São Paulo, São Carlos.</a:t>
            </a:r>
            <a:endParaRPr lang="en-US" sz="1800" smtClean="0"/>
          </a:p>
          <a:p>
            <a:pPr>
              <a:buFontTx/>
              <a:buNone/>
            </a:pPr>
            <a:r>
              <a:rPr lang="en-US" sz="1800" smtClean="0"/>
              <a:t>Alani, H., Kim, S., Millard, D., Weal, M., Hall, W., Lewis, P. and Shadbolt, N. 2003. “Automatic Ontology-Based Knowledge Extraction from Web Documents</a:t>
            </a:r>
            <a:r>
              <a:rPr lang="en-US" sz="1800" i="1" smtClean="0"/>
              <a:t>.” IEEE Intelligent Systems</a:t>
            </a:r>
            <a:r>
              <a:rPr lang="en-US" sz="1800" smtClean="0"/>
              <a:t>, 18(1),14-21</a:t>
            </a:r>
          </a:p>
          <a:p>
            <a:pPr>
              <a:buFontTx/>
              <a:buNone/>
            </a:pPr>
            <a:r>
              <a:rPr lang="en-US" sz="1800" smtClean="0"/>
              <a:t>CUNNINGHAM, H. Information Extraction, Automatic. Departament of Computer Science. University of Sheffield. 2004.</a:t>
            </a:r>
          </a:p>
          <a:p>
            <a:pPr>
              <a:buFontTx/>
              <a:buNone/>
            </a:pPr>
            <a:r>
              <a:rPr lang="en-US" sz="1800" smtClean="0"/>
              <a:t>LIMA, R. </a:t>
            </a:r>
            <a:r>
              <a:rPr lang="en-US" sz="1800" i="1" smtClean="0"/>
              <a:t>Semantic Search Mechanisms</a:t>
            </a:r>
            <a:r>
              <a:rPr lang="en-US" sz="1800" smtClean="0"/>
              <a:t>. IAS Group. CIn-UFPE. </a:t>
            </a:r>
            <a:r>
              <a:rPr lang="en-US" sz="1800" u="sng" smtClean="0"/>
              <a:t>http://www.cin.ufpe.br/~in1099/071/</a:t>
            </a:r>
            <a:r>
              <a:rPr lang="en-US" sz="1800" smtClean="0"/>
              <a:t>. (07).</a:t>
            </a:r>
          </a:p>
          <a:p>
            <a:pPr>
              <a:buFontTx/>
              <a:buNone/>
            </a:pPr>
            <a:endParaRPr lang="en-US" sz="1800" smtClean="0"/>
          </a:p>
          <a:p>
            <a:pPr>
              <a:buFont typeface="Wingdings 2" pitchFamily="18" charset="2"/>
              <a:buNone/>
            </a:pPr>
            <a:endParaRPr lang="en-US" sz="1800" smtClean="0"/>
          </a:p>
          <a:p>
            <a:pPr>
              <a:buFont typeface="Wingdings 2" pitchFamily="18" charset="2"/>
              <a:buNone/>
            </a:pPr>
            <a:endParaRPr lang="pt-BR" sz="18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solidFill>
                  <a:schemeClr val="tx1"/>
                </a:solidFill>
              </a:rPr>
              <a:t>Referências</a:t>
            </a:r>
            <a:endParaRPr lang="pt-BR" smtClean="0">
              <a:solidFill>
                <a:schemeClr val="tx1"/>
              </a:solidFill>
            </a:endParaRPr>
          </a:p>
        </p:txBody>
      </p:sp>
      <p:sp>
        <p:nvSpPr>
          <p:cNvPr id="94211" name="Content Placeholder 2"/>
          <p:cNvSpPr>
            <a:spLocks noGrp="1"/>
          </p:cNvSpPr>
          <p:nvPr>
            <p:ph idx="1"/>
          </p:nvPr>
        </p:nvSpPr>
        <p:spPr/>
        <p:txBody>
          <a:bodyPr/>
          <a:lstStyle/>
          <a:p>
            <a:pPr>
              <a:buFont typeface="Wingdings 2" pitchFamily="18" charset="2"/>
              <a:buNone/>
            </a:pPr>
            <a:r>
              <a:rPr lang="en-US" sz="2000" smtClean="0"/>
              <a:t>Maedche, A., G Neuman and Staab S. Boostrapping an ontology-based inoformation extraction system. Inteligent Exploration of the web., pp. 345-359, 2003.</a:t>
            </a:r>
          </a:p>
          <a:p>
            <a:pPr>
              <a:buFontTx/>
              <a:buNone/>
            </a:pPr>
            <a:r>
              <a:rPr lang="en-US" sz="2000" smtClean="0"/>
              <a:t>MAYNARD, D. </a:t>
            </a:r>
            <a:r>
              <a:rPr lang="en-US" sz="2000" i="1" smtClean="0"/>
              <a:t>Text Mining and Semantic Web</a:t>
            </a:r>
            <a:r>
              <a:rPr lang="en-US" sz="2000" smtClean="0"/>
              <a:t>. NLP Group. Sheffield University. </a:t>
            </a:r>
            <a:r>
              <a:rPr lang="en-US" sz="2000" u="sng" smtClean="0"/>
              <a:t>http://nlp.shef.ac.uk</a:t>
            </a:r>
            <a:r>
              <a:rPr lang="en-US" sz="2000" smtClean="0"/>
              <a:t>. (05).</a:t>
            </a:r>
          </a:p>
          <a:p>
            <a:pPr>
              <a:buFont typeface="Wingdings 2" pitchFamily="18" charset="2"/>
              <a:buNone/>
            </a:pPr>
            <a:r>
              <a:rPr lang="en-US" sz="2000" smtClean="0"/>
              <a:t>Nédellec.  C. Ontologies and information extraction. In S. Staab and R. Studer, editors, Handbook on Ontologies in Information Systems. Springer Verlag, 2004.</a:t>
            </a:r>
          </a:p>
          <a:p>
            <a:pPr>
              <a:buFontTx/>
              <a:buNone/>
            </a:pPr>
            <a:r>
              <a:rPr lang="en-US" sz="2000" smtClean="0"/>
              <a:t>Wimalasuriya D. C and D. Dou. Ontology-based information extraction: An introduction and a surveyof current approaches. Journal of Information Science, 36(3):306–323, 2010</a:t>
            </a:r>
          </a:p>
          <a:p>
            <a:pPr eaLnBrk="1" hangingPunct="1">
              <a:lnSpc>
                <a:spcPct val="90000"/>
              </a:lnSpc>
              <a:buFontTx/>
              <a:buNone/>
            </a:pPr>
            <a:r>
              <a:rPr lang="pt-BR" sz="2000" smtClean="0"/>
              <a:t>ZAMBENEDETTI, C. Extração de Informação sobre Bases de Dados Textuais. 2002. Dissertação (Mestrado em Ciência da Computação) - Universidade Federal do Rio Grande do Sul, Porto Alegre. </a:t>
            </a:r>
          </a:p>
        </p:txBody>
      </p:sp>
      <p:sp>
        <p:nvSpPr>
          <p:cNvPr id="94212" name="Slide Number Placeholder 3"/>
          <p:cNvSpPr>
            <a:spLocks noGrp="1"/>
          </p:cNvSpPr>
          <p:nvPr>
            <p:ph type="sldNum" sz="quarter" idx="12"/>
          </p:nvPr>
        </p:nvSpPr>
        <p:spPr>
          <a:noFill/>
        </p:spPr>
        <p:txBody>
          <a:bodyPr/>
          <a:lstStyle/>
          <a:p>
            <a:fld id="{43A13515-D78D-4641-8EBE-579794243610}" type="slidenum">
              <a:rPr lang="pt-BR" smtClean="0"/>
              <a:pPr/>
              <a:t>82</a:t>
            </a:fld>
            <a:endParaRPr lang="pt-BR"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Referências</a:t>
            </a:r>
            <a:endParaRPr lang="pt-BR" smtClean="0"/>
          </a:p>
        </p:txBody>
      </p:sp>
      <p:sp>
        <p:nvSpPr>
          <p:cNvPr id="95235" name="Content Placeholder 2"/>
          <p:cNvSpPr>
            <a:spLocks noGrp="1"/>
          </p:cNvSpPr>
          <p:nvPr>
            <p:ph idx="1"/>
          </p:nvPr>
        </p:nvSpPr>
        <p:spPr/>
        <p:txBody>
          <a:bodyPr/>
          <a:lstStyle/>
          <a:p>
            <a:pPr>
              <a:buFontTx/>
              <a:buNone/>
            </a:pPr>
            <a:r>
              <a:rPr lang="en-US" sz="2000" smtClean="0"/>
              <a:t>KUSHMERICK, N. Gleaning the Web. University College Dublin. IEEE Inteligent Systems. (99).</a:t>
            </a:r>
          </a:p>
          <a:p>
            <a:pPr>
              <a:buFontTx/>
              <a:buNone/>
            </a:pPr>
            <a:r>
              <a:rPr lang="en-US" sz="2000" smtClean="0"/>
              <a:t> Automatically Constructing a Dictionary for Information Extraction Tasks. In Proceedings of the Eleventh National Conference on Artificial Intelligence. pp.811-816. (1993).</a:t>
            </a:r>
          </a:p>
          <a:p>
            <a:pPr>
              <a:buFontTx/>
              <a:buNone/>
            </a:pPr>
            <a:r>
              <a:rPr lang="en-US" sz="2000" smtClean="0"/>
              <a:t>RILOFF, E. Automatically Constructing a Dictionary for Information Extraction Tasks. In Proceedings of the Eleventh National Conference on Artificial Intelligence. pp.811-816. (1993).</a:t>
            </a:r>
          </a:p>
          <a:p>
            <a:pPr>
              <a:buFontTx/>
              <a:buNone/>
            </a:pPr>
            <a:r>
              <a:rPr lang="en-US" sz="2000" smtClean="0"/>
              <a:t>SIEFKES, C., &amp; SINIAKOV, P. An  overview and classification of adaptive approaches to information extraction. Journal on Data Semantics IV. Berlin, Germany: Springer. (2005).</a:t>
            </a:r>
          </a:p>
          <a:p>
            <a:pPr>
              <a:buFontTx/>
              <a:buNone/>
            </a:pPr>
            <a:r>
              <a:rPr lang="en-US" sz="2000" smtClean="0"/>
              <a:t>KUSHMERICK, N., WELD, D. &amp; DOORENBOS, R. Wrapper induction for information extraction. In Proceedings of the International Joint Conference on Artificial Intelligence (IJCAI’97). pp.729-737. (1997).</a:t>
            </a:r>
          </a:p>
        </p:txBody>
      </p:sp>
      <p:sp>
        <p:nvSpPr>
          <p:cNvPr id="95236" name="Slide Number Placeholder 3"/>
          <p:cNvSpPr>
            <a:spLocks noGrp="1"/>
          </p:cNvSpPr>
          <p:nvPr>
            <p:ph type="sldNum" sz="quarter" idx="12"/>
          </p:nvPr>
        </p:nvSpPr>
        <p:spPr>
          <a:noFill/>
        </p:spPr>
        <p:txBody>
          <a:bodyPr/>
          <a:lstStyle/>
          <a:p>
            <a:fld id="{E6BB2EB1-F488-4E27-A7EA-90D8B6B9B323}" type="slidenum">
              <a:rPr lang="pt-BR" smtClean="0"/>
              <a:pPr/>
              <a:t>83</a:t>
            </a:fld>
            <a:endParaRPr lang="pt-BR"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idx="4294967295"/>
          </p:nvPr>
        </p:nvSpPr>
        <p:spPr>
          <a:xfrm>
            <a:off x="457200" y="122238"/>
            <a:ext cx="7545388" cy="1300162"/>
          </a:xfrm>
        </p:spPr>
        <p:txBody>
          <a:bodyPr lIns="0" tIns="0" rIns="0" bIns="0"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Referências</a:t>
            </a:r>
          </a:p>
        </p:txBody>
      </p:sp>
      <p:sp>
        <p:nvSpPr>
          <p:cNvPr id="18434" name="Rectangle 2"/>
          <p:cNvSpPr>
            <a:spLocks noGrp="1" noChangeArrowheads="1"/>
          </p:cNvSpPr>
          <p:nvPr>
            <p:ph type="body" idx="4294967295"/>
          </p:nvPr>
        </p:nvSpPr>
        <p:spPr>
          <a:xfrm>
            <a:off x="457200" y="1719263"/>
            <a:ext cx="8231188" cy="4413250"/>
          </a:xfrm>
        </p:spPr>
        <p:txBody>
          <a:bodyPr lIns="0" tIns="0" rIns="0" bIns="0"/>
          <a:lstStyle/>
          <a:p>
            <a:pPr marL="431800" indent="-323850" defTabSz="449263">
              <a:lnSpc>
                <a:spcPct val="80000"/>
              </a:lnSpc>
              <a:spcBef>
                <a:spcPts val="8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Uma Abordagem de Aprendizagem Híbrida para Extração de Informação em Textos </a:t>
            </a:r>
            <a:r>
              <a:rPr lang="pt-BR" sz="2100" dirty="0" err="1"/>
              <a:t>Semi-Estruturados</a:t>
            </a:r>
            <a:r>
              <a:rPr lang="pt-BR" sz="2100" dirty="0"/>
              <a:t>. Eduardo </a:t>
            </a:r>
            <a:r>
              <a:rPr lang="pt-BR" sz="2100" dirty="0" err="1"/>
              <a:t>F.A.</a:t>
            </a:r>
            <a:r>
              <a:rPr lang="pt-BR" sz="2100" dirty="0"/>
              <a:t> Silva, Flávia A. Barros &amp; Ricardo B. C. Prudêncio</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http://gate.ac.uk/ie/index.html</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Negócios Integrados - http://www.ni.com.br/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PT Sistemas de informação - http://www.ptsi.pt/PTSI</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ATSolutions</a:t>
            </a:r>
            <a:r>
              <a:rPr lang="pt-BR" sz="2100" dirty="0"/>
              <a:t> - http://www.atsolutions.com.br/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Techne</a:t>
            </a:r>
            <a:r>
              <a:rPr lang="pt-BR" sz="2100" dirty="0"/>
              <a:t> - http://www.techne.com.br/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Datacraft</a:t>
            </a:r>
            <a:r>
              <a:rPr lang="pt-BR" sz="2100" dirty="0"/>
              <a:t> - http://www.datacraft.com.br/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a:t>NBCI - http://www.ncbi.nlm.nih.gov/</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Semiotic</a:t>
            </a:r>
            <a:r>
              <a:rPr lang="pt-BR" sz="2100" dirty="0"/>
              <a:t> Systems - http://www.semiotic.com.br/</a:t>
            </a:r>
          </a:p>
          <a:p>
            <a:pPr marL="431800" indent="-323850" defTabSz="449263">
              <a:lnSpc>
                <a:spcPct val="9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z="2100" dirty="0" err="1"/>
              <a:t>E.life</a:t>
            </a:r>
            <a:r>
              <a:rPr lang="pt-BR" sz="2100" dirty="0"/>
              <a:t> - http://www.elife.com.br/</a:t>
            </a:r>
          </a:p>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t-BR" sz="21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pt-BR" smtClean="0"/>
              <a:t>Extração x Recuperação</a:t>
            </a:r>
            <a:endParaRPr lang="pt-BR" dirty="0" smtClean="0"/>
          </a:p>
        </p:txBody>
      </p:sp>
      <p:sp>
        <p:nvSpPr>
          <p:cNvPr id="7171" name="Content Placeholder 2"/>
          <p:cNvSpPr>
            <a:spLocks noGrp="1"/>
          </p:cNvSpPr>
          <p:nvPr>
            <p:ph sz="quarter" idx="1"/>
          </p:nvPr>
        </p:nvSpPr>
        <p:spPr>
          <a:xfrm>
            <a:off x="539552" y="1412776"/>
            <a:ext cx="8147248" cy="4411662"/>
          </a:xfrm>
        </p:spPr>
        <p:txBody>
          <a:bodyPr/>
          <a:lstStyle/>
          <a:p>
            <a:r>
              <a:rPr lang="pt-BR" dirty="0" smtClean="0"/>
              <a:t>Extração de Informação</a:t>
            </a:r>
          </a:p>
          <a:p>
            <a:endParaRPr lang="pt-BR" dirty="0" smtClean="0"/>
          </a:p>
          <a:p>
            <a:endParaRPr lang="pt-BR" dirty="0" smtClean="0"/>
          </a:p>
          <a:p>
            <a:endParaRPr lang="pt-BR" dirty="0" smtClean="0"/>
          </a:p>
          <a:p>
            <a:endParaRPr lang="pt-BR" dirty="0" smtClean="0"/>
          </a:p>
          <a:p>
            <a:r>
              <a:rPr lang="pt-BR" dirty="0" smtClean="0"/>
              <a:t>Recuperação de Informação</a:t>
            </a:r>
            <a:endParaRPr lang="pt-BR" dirty="0" smtClean="0"/>
          </a:p>
        </p:txBody>
      </p:sp>
      <p:pic>
        <p:nvPicPr>
          <p:cNvPr id="7172" name="Picture 2" descr="http://gate.ac.uk/ie/retrieve.gif"/>
          <p:cNvPicPr>
            <a:picLocks noChangeAspect="1" noChangeArrowheads="1"/>
          </p:cNvPicPr>
          <p:nvPr/>
        </p:nvPicPr>
        <p:blipFill>
          <a:blip r:embed="rId3" cstate="print"/>
          <a:srcRect/>
          <a:stretch>
            <a:fillRect/>
          </a:stretch>
        </p:blipFill>
        <p:spPr bwMode="auto">
          <a:xfrm>
            <a:off x="1214438" y="4552528"/>
            <a:ext cx="6572250" cy="1828800"/>
          </a:xfrm>
          <a:prstGeom prst="rect">
            <a:avLst/>
          </a:prstGeom>
          <a:noFill/>
          <a:ln w="9525">
            <a:noFill/>
            <a:miter lim="800000"/>
            <a:headEnd/>
            <a:tailEnd/>
          </a:ln>
        </p:spPr>
      </p:pic>
      <p:pic>
        <p:nvPicPr>
          <p:cNvPr id="7173" name="Picture 4" descr="http://gate.ac.uk/ie/extract.gif"/>
          <p:cNvPicPr>
            <a:picLocks noChangeAspect="1" noChangeArrowheads="1"/>
          </p:cNvPicPr>
          <p:nvPr/>
        </p:nvPicPr>
        <p:blipFill>
          <a:blip r:embed="rId4" cstate="print"/>
          <a:srcRect/>
          <a:stretch>
            <a:fillRect/>
          </a:stretch>
        </p:blipFill>
        <p:spPr bwMode="auto">
          <a:xfrm>
            <a:off x="1571625" y="1943794"/>
            <a:ext cx="6429375"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Rede">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ed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ed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ed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ed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ed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ed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ed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ed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4916</Words>
  <Application>Microsoft Office PowerPoint</Application>
  <PresentationFormat>Apresentação na tela (4:3)</PresentationFormat>
  <Paragraphs>783</Paragraphs>
  <Slides>84</Slides>
  <Notes>33</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incorporados</vt:lpstr>
      </vt:variant>
      <vt:variant>
        <vt:i4>1</vt:i4>
      </vt:variant>
      <vt:variant>
        <vt:lpstr>Títulos de slides</vt:lpstr>
      </vt:variant>
      <vt:variant>
        <vt:i4>84</vt:i4>
      </vt:variant>
    </vt:vector>
  </HeadingPairs>
  <TitlesOfParts>
    <vt:vector size="94" baseType="lpstr">
      <vt:lpstr>Arial</vt:lpstr>
      <vt:lpstr>Times New Roman</vt:lpstr>
      <vt:lpstr>Wingdings</vt:lpstr>
      <vt:lpstr>Calibri</vt:lpstr>
      <vt:lpstr>Tahoma</vt:lpstr>
      <vt:lpstr>AvantGarde Bk BT</vt:lpstr>
      <vt:lpstr>Arial Unicode MS</vt:lpstr>
      <vt:lpstr>StarSymbol</vt:lpstr>
      <vt:lpstr>Rede</vt:lpstr>
      <vt:lpstr>Microsoft Clip Gallery</vt:lpstr>
      <vt:lpstr>Extração de Informação</vt:lpstr>
      <vt:lpstr>Roteiro</vt:lpstr>
      <vt:lpstr>Motivação</vt:lpstr>
      <vt:lpstr>Extração de Informação (EI)</vt:lpstr>
      <vt:lpstr>Extração de Informação (EI)</vt:lpstr>
      <vt:lpstr>Processo de Extração</vt:lpstr>
      <vt:lpstr>Exemplo de EI</vt:lpstr>
      <vt:lpstr>Extração x Recuperação</vt:lpstr>
      <vt:lpstr>Extração x Recuperação</vt:lpstr>
      <vt:lpstr>Por que EI é difícil?</vt:lpstr>
      <vt:lpstr>Por que EI é difícil?</vt:lpstr>
      <vt:lpstr>Mais um exemplo:  Ataque Terrorista</vt:lpstr>
      <vt:lpstr>Exemplo: Ataque Terrorista</vt:lpstr>
      <vt:lpstr>Exemplo: Ataque Terrorista</vt:lpstr>
      <vt:lpstr>Sistemas de EI</vt:lpstr>
      <vt:lpstr>Brevíssima História</vt:lpstr>
      <vt:lpstr>Tipos de Textos para EI</vt:lpstr>
      <vt:lpstr>Tipos de Textos em EI</vt:lpstr>
      <vt:lpstr>Tipos de Textos em EI</vt:lpstr>
      <vt:lpstr>O que extrair: Single/Multiple slots</vt:lpstr>
      <vt:lpstr>Tipos de Sistemas de EI</vt:lpstr>
      <vt:lpstr>Wrappers </vt:lpstr>
      <vt:lpstr>Wrappers</vt:lpstr>
      <vt:lpstr>Wrappers – exemplo de EI</vt:lpstr>
      <vt:lpstr>Slide 25</vt:lpstr>
      <vt:lpstr>Exemplo: Job Posting</vt:lpstr>
      <vt:lpstr>Exemplo: Template preenchido</vt:lpstr>
      <vt:lpstr>Exemplo:  Descrição de livro na Amazon</vt:lpstr>
      <vt:lpstr>Template preenchido</vt:lpstr>
      <vt:lpstr>Construção de Wrappers </vt:lpstr>
      <vt:lpstr>Construção Manual de Wrappers</vt:lpstr>
      <vt:lpstr>Construção Automática de Wrappers</vt:lpstr>
      <vt:lpstr>Wrappers  Técnicas de Extração</vt:lpstr>
      <vt:lpstr>Wrappers  Autômatos Finitos</vt:lpstr>
      <vt:lpstr>Wrappers  Autômatos Finitos</vt:lpstr>
      <vt:lpstr>Wrappers  Casamento de Padrões</vt:lpstr>
      <vt:lpstr>Wrappers  Classificação de textos</vt:lpstr>
      <vt:lpstr>Wrappers  Classificação de textos</vt:lpstr>
      <vt:lpstr>Wrappers  Modelos de Markov Escondidos</vt:lpstr>
      <vt:lpstr>Wrappers  Modelos de Markov Escondidos</vt:lpstr>
      <vt:lpstr>Modelos de Markov Escondidos Teoria...</vt:lpstr>
      <vt:lpstr>Modelos de Markov Escondidos Exemplo</vt:lpstr>
      <vt:lpstr>Sistemas baseados em PLN</vt:lpstr>
      <vt:lpstr>EI baseada em PLN Arquitetura Típica</vt:lpstr>
      <vt:lpstr>Exemplo de EI com PLN</vt:lpstr>
      <vt:lpstr>Saída desejada</vt:lpstr>
      <vt:lpstr>Processador Léxico</vt:lpstr>
      <vt:lpstr>Reconhecedor de Entidades Nomeadas </vt:lpstr>
      <vt:lpstr>Reconhecedor de Entidades Nomeadas </vt:lpstr>
      <vt:lpstr>Analisador sintático/semântico</vt:lpstr>
      <vt:lpstr>Analisador sintático/semântico</vt:lpstr>
      <vt:lpstr>Padrões de Extração</vt:lpstr>
      <vt:lpstr>Analisador do Discurso</vt:lpstr>
      <vt:lpstr>Integração e preenchimento de templates</vt:lpstr>
      <vt:lpstr>Exemplo de EI</vt:lpstr>
      <vt:lpstr>Tokenização, POS-tagging e Identificação de Entidades Nomeadas </vt:lpstr>
      <vt:lpstr>Classificação das Entidades Nomeadas </vt:lpstr>
      <vt:lpstr>Análise sintática e semântica</vt:lpstr>
      <vt:lpstr>Preenchimento do template</vt:lpstr>
      <vt:lpstr>Ferramentas de auxílio</vt:lpstr>
      <vt:lpstr>GATE  Generalised Architecture for Text Engineering</vt:lpstr>
      <vt:lpstr>GATE – Interface Gráfica</vt:lpstr>
      <vt:lpstr>GATE – Criação do Corpus</vt:lpstr>
      <vt:lpstr>GATE - Annie</vt:lpstr>
      <vt:lpstr>GATE – Processamento de Textos</vt:lpstr>
      <vt:lpstr>GATE – Processamento de Textos</vt:lpstr>
      <vt:lpstr>GATE – Processamento de Textos</vt:lpstr>
      <vt:lpstr>GATE – Resultados</vt:lpstr>
      <vt:lpstr>Aplicações</vt:lpstr>
      <vt:lpstr>Aplicações</vt:lpstr>
      <vt:lpstr>Aplicações</vt:lpstr>
      <vt:lpstr>Aplicações</vt:lpstr>
      <vt:lpstr>Aplicações</vt:lpstr>
      <vt:lpstr>Aplicações</vt:lpstr>
      <vt:lpstr>Aplicações</vt:lpstr>
      <vt:lpstr>Aplicações</vt:lpstr>
      <vt:lpstr>Aplicações</vt:lpstr>
      <vt:lpstr>Aplicações</vt:lpstr>
      <vt:lpstr>Aplicações de RI</vt:lpstr>
      <vt:lpstr>Aplicações</vt:lpstr>
      <vt:lpstr>Referências</vt:lpstr>
      <vt:lpstr>Referências</vt:lpstr>
      <vt:lpstr>Referências</vt:lpstr>
      <vt:lpstr>Referências</vt:lpstr>
    </vt:vector>
  </TitlesOfParts>
  <Company>RRM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Motivação</dc:title>
  <dc:creator>Ronaldo</dc:creator>
  <cp:lastModifiedBy>fab</cp:lastModifiedBy>
  <cp:revision>158</cp:revision>
  <dcterms:created xsi:type="dcterms:W3CDTF">2007-07-11T04:15:28Z</dcterms:created>
  <dcterms:modified xsi:type="dcterms:W3CDTF">2017-04-25T20:01:58Z</dcterms:modified>
</cp:coreProperties>
</file>