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345" r:id="rId4"/>
    <p:sldId id="325" r:id="rId5"/>
    <p:sldId id="351" r:id="rId6"/>
    <p:sldId id="348" r:id="rId7"/>
    <p:sldId id="347" r:id="rId8"/>
    <p:sldId id="350" r:id="rId9"/>
    <p:sldId id="354" r:id="rId10"/>
    <p:sldId id="352" r:id="rId11"/>
    <p:sldId id="353" r:id="rId12"/>
    <p:sldId id="349" r:id="rId13"/>
    <p:sldId id="355" r:id="rId14"/>
    <p:sldId id="357" r:id="rId15"/>
    <p:sldId id="358" r:id="rId16"/>
    <p:sldId id="359" r:id="rId17"/>
    <p:sldId id="326" r:id="rId18"/>
    <p:sldId id="360" r:id="rId19"/>
    <p:sldId id="361" r:id="rId20"/>
    <p:sldId id="344" r:id="rId21"/>
    <p:sldId id="311" r:id="rId22"/>
    <p:sldId id="363" r:id="rId23"/>
    <p:sldId id="346" r:id="rId24"/>
    <p:sldId id="364" r:id="rId25"/>
    <p:sldId id="362" r:id="rId26"/>
    <p:sldId id="327" r:id="rId27"/>
    <p:sldId id="308" r:id="rId2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lison Siqueira" initials="" lastIdx="29" clrIdx="0"/>
  <p:cmAuthor id="1" name="Iandé Coutinho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pt-BR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pt-BR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pt-BR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E496CE9-0451-4351-96F0-B5606D0CDFF6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96CE9-0451-4351-96F0-B5606D0CDFF6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96CE9-0451-4351-96F0-B5606D0CDFF6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96CE9-0451-4351-96F0-B5606D0CDFF6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96CE9-0451-4351-96F0-B5606D0CDFF6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96CE9-0451-4351-96F0-B5606D0CDFF6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96CE9-0451-4351-96F0-B5606D0CDFF6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9643F0-1456-4E39-AA61-9CE271C3B0D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121BA2-9810-444B-A4EC-8379DFB462D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80225" y="150813"/>
            <a:ext cx="2263775" cy="63896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8900" y="150813"/>
            <a:ext cx="6638925" cy="63896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38E63A-D35B-4C3B-872D-96A0B9BCC01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19348B-9C30-43AE-AB7C-89AB6F15378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C8C607-A137-48AE-AB94-330B5A2E03D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8900" y="1130300"/>
            <a:ext cx="440055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1850" y="1130300"/>
            <a:ext cx="4402138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DFC722-09FB-44A7-91A4-903AF209140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BEF68E-11ED-4583-96F3-E01044228FB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1449EA-6AFC-4C42-8B80-CDB51FC1E4C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857151-9289-4EED-84EA-6142CE31018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8E8C37-8661-48E0-973D-D46FC997F83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1E000A-7D19-484A-91E5-5DC70AD114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ufrpe.br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Logo do CIn"/>
          <p:cNvPicPr>
            <a:picLocks noChangeAspect="1" noChangeArrowheads="1"/>
          </p:cNvPicPr>
          <p:nvPr userDrawn="1"/>
        </p:nvPicPr>
        <p:blipFill>
          <a:blip r:embed="rId13"/>
          <a:srcRect l="2632"/>
          <a:stretch>
            <a:fillRect/>
          </a:stretch>
        </p:blipFill>
        <p:spPr bwMode="auto">
          <a:xfrm>
            <a:off x="0" y="0"/>
            <a:ext cx="14097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3" name="Rectangle 19"/>
          <p:cNvSpPr>
            <a:spLocks noChangeArrowheads="1"/>
          </p:cNvSpPr>
          <p:nvPr userDrawn="1"/>
        </p:nvSpPr>
        <p:spPr bwMode="auto">
          <a:xfrm flipV="1">
            <a:off x="0" y="825500"/>
            <a:ext cx="8572500" cy="123825"/>
          </a:xfrm>
          <a:prstGeom prst="rect">
            <a:avLst/>
          </a:prstGeom>
          <a:gradFill rotWithShape="0">
            <a:gsLst>
              <a:gs pos="0">
                <a:srgbClr val="CC33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44" name="Text Box 20"/>
          <p:cNvSpPr txBox="1">
            <a:spLocks noChangeArrowheads="1"/>
          </p:cNvSpPr>
          <p:nvPr userDrawn="1"/>
        </p:nvSpPr>
        <p:spPr bwMode="auto">
          <a:xfrm>
            <a:off x="0" y="6583363"/>
            <a:ext cx="822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pt-BR" sz="1400" dirty="0" err="1" smtClean="0"/>
              <a:t>CIn</a:t>
            </a:r>
            <a:r>
              <a:rPr lang="pt-BR" sz="1400" dirty="0" smtClean="0"/>
              <a:t>/UFPE</a:t>
            </a:r>
            <a:endParaRPr lang="pt-BR" sz="1400" dirty="0">
              <a:sym typeface="Symbol" pitchFamily="18" charset="2"/>
            </a:endParaRP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CAA9CD68-16A5-4763-AD63-99B03FE3FFE6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1046" name="Rectangle 22"/>
          <p:cNvSpPr>
            <a:spLocks noChangeArrowheads="1"/>
          </p:cNvSpPr>
          <p:nvPr userDrawn="1"/>
        </p:nvSpPr>
        <p:spPr bwMode="gray">
          <a:xfrm>
            <a:off x="0" y="6604000"/>
            <a:ext cx="8226425" cy="31750"/>
          </a:xfrm>
          <a:prstGeom prst="rect">
            <a:avLst/>
          </a:prstGeom>
          <a:gradFill rotWithShape="0">
            <a:gsLst>
              <a:gs pos="0">
                <a:srgbClr val="CC33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pt-PT" sz="2400" b="0"/>
          </a:p>
        </p:txBody>
      </p:sp>
      <p:sp>
        <p:nvSpPr>
          <p:cNvPr id="1047" name="AutoShape 23" descr="UFRPE">
            <a:hlinkClick r:id="rId14"/>
          </p:cNvPr>
          <p:cNvSpPr>
            <a:spLocks noChangeAspect="1" noChangeArrowheads="1"/>
          </p:cNvSpPr>
          <p:nvPr userDrawn="1"/>
        </p:nvSpPr>
        <p:spPr bwMode="auto">
          <a:xfrm>
            <a:off x="4024313" y="2709863"/>
            <a:ext cx="1096962" cy="1439862"/>
          </a:xfrm>
          <a:prstGeom prst="rect">
            <a:avLst/>
          </a:prstGeom>
          <a:noFill/>
        </p:spPr>
        <p:txBody>
          <a:bodyPr/>
          <a:lstStyle/>
          <a:p>
            <a:endParaRPr lang="pt-BR"/>
          </a:p>
        </p:txBody>
      </p:sp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1379538" y="106363"/>
            <a:ext cx="93662" cy="9382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0813"/>
            <a:ext cx="76962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do título mestre</a:t>
            </a: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900" y="1130300"/>
            <a:ext cx="8955088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" grpId="0" autoUpdateAnimBg="0"/>
    </p:bld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Perspectivas.sw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pa_estrategico.sw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2B394-C0DF-4F26-811F-2C488EE69BD9}" type="slidenum">
              <a:rPr lang="pt-BR"/>
              <a:pPr/>
              <a:t>1</a:t>
            </a:fld>
            <a:endParaRPr lang="pt-BR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2" name="Picture 4" descr="power_poin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10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>
                <a:solidFill>
                  <a:srgbClr val="FF3300"/>
                </a:solidFill>
              </a:rPr>
              <a:t>Balanced</a:t>
            </a:r>
            <a:r>
              <a:rPr lang="pt-BR" sz="3200" dirty="0" smtClean="0">
                <a:solidFill>
                  <a:srgbClr val="FF3300"/>
                </a:solidFill>
              </a:rPr>
              <a:t> </a:t>
            </a:r>
            <a:r>
              <a:rPr lang="pt-BR" sz="3200" dirty="0" err="1" smtClean="0">
                <a:solidFill>
                  <a:srgbClr val="FF3300"/>
                </a:solidFill>
              </a:rPr>
              <a:t>Scorecard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Possibilidades do BSC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Tradução da estratégia em objetivos operacionais</a:t>
            </a:r>
          </a:p>
          <a:p>
            <a:r>
              <a:rPr lang="pt-BR" dirty="0" smtClean="0"/>
              <a:t>Estruturação do sistema de medição da organização</a:t>
            </a:r>
          </a:p>
          <a:p>
            <a:r>
              <a:rPr lang="pt-BR" dirty="0" smtClean="0"/>
              <a:t>Reconhecimento da síndrome dos indicadores</a:t>
            </a:r>
          </a:p>
          <a:p>
            <a:r>
              <a:rPr lang="pt-BR" dirty="0" smtClean="0"/>
              <a:t>Comunicação da estratégia</a:t>
            </a:r>
          </a:p>
          <a:p>
            <a:r>
              <a:rPr lang="pt-BR" dirty="0" smtClean="0"/>
              <a:t>Alinhamento com a estratégia do negócio</a:t>
            </a:r>
          </a:p>
          <a:p>
            <a:r>
              <a:rPr lang="pt-BR" dirty="0" smtClean="0"/>
              <a:t>Aprendizado estratégico</a:t>
            </a:r>
          </a:p>
          <a:p>
            <a:pPr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Componentes do BSC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Mapa estratégico </a:t>
            </a:r>
          </a:p>
          <a:p>
            <a:pPr lvl="1"/>
            <a:r>
              <a:rPr lang="pt-BR" sz="2000" dirty="0" smtClean="0"/>
              <a:t>Descreve a estratégia da empresa através de objetivos relacionados entre si e distribuídos nas quatro dimensões (perspectivas).</a:t>
            </a:r>
          </a:p>
          <a:p>
            <a:r>
              <a:rPr lang="pt-BR" sz="2400" dirty="0" smtClean="0"/>
              <a:t>Objetivo estratégico </a:t>
            </a:r>
          </a:p>
          <a:p>
            <a:pPr lvl="1"/>
            <a:r>
              <a:rPr lang="pt-BR" sz="2000" dirty="0" smtClean="0"/>
              <a:t>O que deve ser alcançado e o que é crítico para o sucesso da organização. </a:t>
            </a:r>
          </a:p>
          <a:p>
            <a:r>
              <a:rPr lang="pt-BR" sz="2400" dirty="0" smtClean="0"/>
              <a:t>Indicador </a:t>
            </a:r>
          </a:p>
          <a:p>
            <a:pPr lvl="1"/>
            <a:r>
              <a:rPr lang="pt-BR" sz="2000" dirty="0" smtClean="0"/>
              <a:t>Como será medido e acompanhado o sucesso do alcance do objetivo. </a:t>
            </a:r>
          </a:p>
          <a:p>
            <a:r>
              <a:rPr lang="pt-BR" sz="2400" dirty="0" smtClean="0"/>
              <a:t>Meta </a:t>
            </a:r>
          </a:p>
          <a:p>
            <a:pPr lvl="1"/>
            <a:r>
              <a:rPr lang="pt-BR" sz="2000" dirty="0" smtClean="0"/>
              <a:t>O nível de desempenho ou a taxa de melhoria necessários. </a:t>
            </a:r>
          </a:p>
          <a:p>
            <a:r>
              <a:rPr lang="pt-BR" sz="2400" dirty="0" smtClean="0"/>
              <a:t>Plano de ação </a:t>
            </a:r>
          </a:p>
          <a:p>
            <a:pPr lvl="1"/>
            <a:r>
              <a:rPr lang="pt-BR" sz="2000" dirty="0" smtClean="0"/>
              <a:t>Programas de ação-chave necessários para se alcançar os objetivos. 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9348B-9C30-43AE-AB7C-89AB6F153788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12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smtClean="0">
                <a:solidFill>
                  <a:srgbClr val="FF3300"/>
                </a:solidFill>
              </a:rPr>
              <a:t>BSC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sz="3200" dirty="0" smtClean="0"/>
              <a:t>Desafios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Representação de conhecimento da organização</a:t>
            </a:r>
          </a:p>
          <a:p>
            <a:r>
              <a:rPr lang="pt-BR" dirty="0" smtClean="0"/>
              <a:t>Captura de dados a partir de fontes heterogêneas</a:t>
            </a:r>
          </a:p>
          <a:p>
            <a:r>
              <a:rPr lang="pt-BR" dirty="0" smtClean="0"/>
              <a:t>Tratamento de variáveis imprecisas e nebulosas</a:t>
            </a:r>
          </a:p>
          <a:p>
            <a:r>
              <a:rPr lang="pt-BR" dirty="0" smtClean="0"/>
              <a:t>Sugestões de ações antecipadas</a:t>
            </a: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13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/>
              <a:t>Balanced</a:t>
            </a:r>
            <a:r>
              <a:rPr lang="pt-BR" sz="3200" dirty="0" smtClean="0"/>
              <a:t> </a:t>
            </a:r>
            <a:r>
              <a:rPr lang="pt-BR" sz="3200" dirty="0" err="1" smtClean="0"/>
              <a:t>Scorecard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pt-BR" sz="3200" dirty="0" smtClean="0"/>
          </a:p>
          <a:p>
            <a:pPr>
              <a:buNone/>
            </a:pPr>
            <a:endParaRPr lang="pt-BR" sz="3200" dirty="0" smtClean="0"/>
          </a:p>
          <a:p>
            <a:pPr>
              <a:buNone/>
            </a:pPr>
            <a:endParaRPr lang="pt-BR" sz="3200" dirty="0" smtClean="0"/>
          </a:p>
          <a:p>
            <a:pPr algn="ctr">
              <a:buNone/>
            </a:pPr>
            <a:r>
              <a:rPr lang="pt-BR" dirty="0" smtClean="0"/>
              <a:t>A </a:t>
            </a:r>
            <a:r>
              <a:rPr lang="pt-BR" dirty="0" err="1" smtClean="0"/>
              <a:t>semantic</a:t>
            </a:r>
            <a:r>
              <a:rPr lang="pt-BR" dirty="0" smtClean="0"/>
              <a:t> </a:t>
            </a:r>
            <a:r>
              <a:rPr lang="pt-BR" dirty="0" err="1" smtClean="0"/>
              <a:t>fuzzy</a:t>
            </a:r>
            <a:r>
              <a:rPr lang="pt-BR" dirty="0" smtClean="0"/>
              <a:t> </a:t>
            </a:r>
            <a:r>
              <a:rPr lang="pt-BR" dirty="0" err="1" smtClean="0"/>
              <a:t>expert</a:t>
            </a:r>
            <a:r>
              <a:rPr lang="pt-BR" dirty="0" smtClean="0"/>
              <a:t> system for a </a:t>
            </a:r>
            <a:r>
              <a:rPr lang="pt-BR" dirty="0" err="1" smtClean="0"/>
              <a:t>fuzzy</a:t>
            </a:r>
            <a:r>
              <a:rPr lang="pt-BR" dirty="0" smtClean="0"/>
              <a:t> </a:t>
            </a:r>
            <a:r>
              <a:rPr lang="pt-BR" dirty="0" err="1" smtClean="0"/>
              <a:t>balanced</a:t>
            </a:r>
            <a:endParaRPr lang="pt-BR" dirty="0" smtClean="0"/>
          </a:p>
          <a:p>
            <a:pPr algn="ctr">
              <a:buNone/>
            </a:pPr>
            <a:r>
              <a:rPr lang="pt-BR" dirty="0" smtClean="0"/>
              <a:t>(</a:t>
            </a:r>
            <a:r>
              <a:rPr lang="pt-BR" dirty="0" err="1" smtClean="0"/>
              <a:t>fBSCO</a:t>
            </a:r>
            <a:r>
              <a:rPr lang="pt-BR" dirty="0" smtClean="0"/>
              <a:t>) </a:t>
            </a:r>
            <a:endParaRPr lang="pt-BR" sz="2400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14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>
                <a:solidFill>
                  <a:srgbClr val="FF3300"/>
                </a:solidFill>
              </a:rPr>
              <a:t>fBSCO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sz="3200" dirty="0" smtClean="0"/>
              <a:t>Proposta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3300"/>
                </a:solidFill>
              </a:rPr>
              <a:t>Representação de conhecimento da organização</a:t>
            </a:r>
          </a:p>
          <a:p>
            <a:pPr lvl="1"/>
            <a:r>
              <a:rPr lang="pt-BR" dirty="0" smtClean="0">
                <a:solidFill>
                  <a:srgbClr val="FF3300"/>
                </a:solidFill>
              </a:rPr>
              <a:t>Atribuição de semântica à medidas</a:t>
            </a:r>
          </a:p>
          <a:p>
            <a:r>
              <a:rPr lang="pt-BR" dirty="0" smtClean="0"/>
              <a:t>Captura de dados a partir de fontes heterogêneas</a:t>
            </a:r>
          </a:p>
          <a:p>
            <a:r>
              <a:rPr lang="pt-BR" dirty="0" smtClean="0">
                <a:solidFill>
                  <a:srgbClr val="FF3300"/>
                </a:solidFill>
              </a:rPr>
              <a:t>Tratamento de variáveis imprecisas e nebulosas</a:t>
            </a:r>
          </a:p>
          <a:p>
            <a:r>
              <a:rPr lang="pt-BR" dirty="0" smtClean="0"/>
              <a:t>Sugestões de ações antecipadas</a:t>
            </a: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15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>
                <a:solidFill>
                  <a:srgbClr val="FF3300"/>
                </a:solidFill>
              </a:rPr>
              <a:t>fBSC</a:t>
            </a:r>
            <a:r>
              <a:rPr lang="pt-BR" sz="3200" dirty="0" err="1" smtClean="0"/>
              <a:t>O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>
                <a:solidFill>
                  <a:srgbClr val="FF3300"/>
                </a:solidFill>
              </a:rPr>
              <a:t>Representação de conhecimento da organização</a:t>
            </a:r>
          </a:p>
          <a:p>
            <a:endParaRPr lang="pt-BR" dirty="0" smtClean="0"/>
          </a:p>
          <a:p>
            <a:r>
              <a:rPr lang="pt-BR" dirty="0" smtClean="0"/>
              <a:t>Criação de uma ontologia </a:t>
            </a:r>
            <a:r>
              <a:rPr lang="pt-BR" i="1" dirty="0" smtClean="0"/>
              <a:t>core</a:t>
            </a:r>
            <a:r>
              <a:rPr lang="pt-BR" dirty="0" smtClean="0"/>
              <a:t> para representar </a:t>
            </a:r>
            <a:r>
              <a:rPr lang="pt-BR" dirty="0" smtClean="0"/>
              <a:t>os componentes básicos do </a:t>
            </a:r>
            <a:r>
              <a:rPr lang="pt-BR" dirty="0" smtClean="0"/>
              <a:t>BSC</a:t>
            </a:r>
          </a:p>
          <a:p>
            <a:pPr lvl="1"/>
            <a:r>
              <a:rPr lang="pt-BR" dirty="0" smtClean="0"/>
              <a:t>Reuso entre empresas</a:t>
            </a:r>
          </a:p>
          <a:p>
            <a:pPr lvl="1"/>
            <a:r>
              <a:rPr lang="pt-BR" dirty="0" err="1" smtClean="0"/>
              <a:t>Modularização</a:t>
            </a:r>
            <a:endParaRPr lang="pt-BR" dirty="0" smtClean="0"/>
          </a:p>
          <a:p>
            <a:pPr lvl="1"/>
            <a:r>
              <a:rPr lang="pt-BR" dirty="0" smtClean="0"/>
              <a:t>Interoperabilidade</a:t>
            </a:r>
          </a:p>
          <a:p>
            <a:pPr lvl="1"/>
            <a:r>
              <a:rPr lang="pt-BR" dirty="0" smtClean="0"/>
              <a:t>Manutenção</a:t>
            </a:r>
          </a:p>
          <a:p>
            <a:pPr lvl="1"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16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>
                <a:solidFill>
                  <a:srgbClr val="FF3300"/>
                </a:solidFill>
              </a:rPr>
              <a:t>fBSCO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>
                <a:solidFill>
                  <a:srgbClr val="FF3300"/>
                </a:solidFill>
              </a:rPr>
              <a:t>Tratamento de variáveis imprecisas e nebulosas</a:t>
            </a:r>
          </a:p>
          <a:p>
            <a:pPr>
              <a:buNone/>
            </a:pPr>
            <a:endParaRPr lang="pt-BR" dirty="0" smtClean="0">
              <a:solidFill>
                <a:srgbClr val="FF3300"/>
              </a:solidFill>
            </a:endParaRPr>
          </a:p>
          <a:p>
            <a:r>
              <a:rPr lang="pt-BR" dirty="0" smtClean="0"/>
              <a:t>Uso de lógica </a:t>
            </a:r>
            <a:r>
              <a:rPr lang="pt-BR" dirty="0" err="1" smtClean="0"/>
              <a:t>fuzzy</a:t>
            </a:r>
            <a:r>
              <a:rPr lang="pt-BR" dirty="0" smtClean="0"/>
              <a:t> e teoria de conjuntos </a:t>
            </a:r>
            <a:r>
              <a:rPr lang="pt-BR" dirty="0" err="1" smtClean="0"/>
              <a:t>fuzzy</a:t>
            </a:r>
            <a:endParaRPr lang="pt-BR" dirty="0" smtClean="0"/>
          </a:p>
          <a:p>
            <a:pPr lvl="1"/>
            <a:r>
              <a:rPr lang="pt-BR" dirty="0" smtClean="0"/>
              <a:t>Engenho de inferência baseados em regras IF-THEN</a:t>
            </a:r>
          </a:p>
          <a:p>
            <a:pPr lvl="1"/>
            <a:r>
              <a:rPr lang="pt-BR" dirty="0" smtClean="0"/>
              <a:t>Converte valores numéricos em variáveis lingüísticas (</a:t>
            </a:r>
            <a:r>
              <a:rPr lang="pt-BR" dirty="0" err="1" smtClean="0"/>
              <a:t>fuzzificação</a:t>
            </a:r>
            <a:r>
              <a:rPr lang="pt-BR" dirty="0" smtClean="0"/>
              <a:t>) através de funções de </a:t>
            </a:r>
            <a:r>
              <a:rPr lang="pt-BR" i="1" dirty="0" err="1" smtClean="0"/>
              <a:t>membership</a:t>
            </a:r>
            <a:endParaRPr lang="pt-BR" i="1" dirty="0" smtClean="0"/>
          </a:p>
          <a:p>
            <a:pPr lvl="2"/>
            <a:r>
              <a:rPr lang="pt-BR" dirty="0" smtClean="0"/>
              <a:t>Ex: Alto, Médio, Baixo</a:t>
            </a:r>
          </a:p>
          <a:p>
            <a:pPr lvl="2">
              <a:buNone/>
            </a:pPr>
            <a:endParaRPr lang="pt-BR" u="sng" dirty="0" smtClean="0"/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FB2DE-2B20-4C46-B5C6-BD81C712FFB1}" type="slidenum">
              <a:rPr lang="pt-BR"/>
              <a:pPr/>
              <a:t>17</a:t>
            </a:fld>
            <a:endParaRPr lang="pt-BR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dirty="0" smtClean="0"/>
              <a:t>Funções de </a:t>
            </a:r>
            <a:r>
              <a:rPr lang="pt-BR" dirty="0" err="1" smtClean="0"/>
              <a:t>Membership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428868"/>
            <a:ext cx="6731913" cy="2652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18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>
                <a:solidFill>
                  <a:srgbClr val="FF3300"/>
                </a:solidFill>
              </a:rPr>
              <a:t>fBSCO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>
                <a:solidFill>
                  <a:srgbClr val="FF3300"/>
                </a:solidFill>
              </a:rPr>
              <a:t>Implementação do </a:t>
            </a:r>
            <a:r>
              <a:rPr lang="pt-BR" dirty="0" err="1" smtClean="0">
                <a:solidFill>
                  <a:srgbClr val="FF3300"/>
                </a:solidFill>
              </a:rPr>
              <a:t>fBSC</a:t>
            </a:r>
            <a:endParaRPr lang="pt-BR" dirty="0" smtClean="0">
              <a:solidFill>
                <a:srgbClr val="FF3300"/>
              </a:solidFill>
            </a:endParaRPr>
          </a:p>
          <a:p>
            <a:pPr>
              <a:buNone/>
            </a:pPr>
            <a:endParaRPr lang="pt-BR" dirty="0" smtClean="0">
              <a:solidFill>
                <a:srgbClr val="FF3300"/>
              </a:solidFill>
            </a:endParaRPr>
          </a:p>
          <a:p>
            <a:r>
              <a:rPr lang="pt-BR" dirty="0" smtClean="0"/>
              <a:t>Desenvolvimento da ontologia guiada por METHONTOLOGY.</a:t>
            </a:r>
          </a:p>
          <a:p>
            <a:r>
              <a:rPr lang="pt-BR" dirty="0" smtClean="0"/>
              <a:t>Classes principais</a:t>
            </a:r>
          </a:p>
          <a:p>
            <a:pPr lvl="1"/>
            <a:r>
              <a:rPr lang="pt-BR" dirty="0" err="1" smtClean="0"/>
              <a:t>Linguistic</a:t>
            </a:r>
            <a:r>
              <a:rPr lang="pt-BR" dirty="0" smtClean="0"/>
              <a:t> </a:t>
            </a:r>
            <a:r>
              <a:rPr lang="pt-BR" dirty="0" err="1" smtClean="0"/>
              <a:t>Label</a:t>
            </a:r>
            <a:endParaRPr lang="pt-BR" dirty="0" smtClean="0"/>
          </a:p>
          <a:p>
            <a:pPr lvl="2"/>
            <a:r>
              <a:rPr lang="pt-BR" dirty="0" smtClean="0"/>
              <a:t>Representa um conjunto </a:t>
            </a:r>
            <a:r>
              <a:rPr lang="pt-BR" dirty="0" err="1" smtClean="0"/>
              <a:t>fuzzy</a:t>
            </a:r>
            <a:r>
              <a:rPr lang="pt-BR" dirty="0" smtClean="0"/>
              <a:t> vinculada a uma função de </a:t>
            </a:r>
            <a:r>
              <a:rPr lang="pt-BR" dirty="0" err="1" smtClean="0"/>
              <a:t>mempership</a:t>
            </a:r>
            <a:r>
              <a:rPr lang="pt-BR" dirty="0" smtClean="0"/>
              <a:t> </a:t>
            </a:r>
            <a:r>
              <a:rPr lang="pt-BR" dirty="0" err="1" smtClean="0"/>
              <a:t>trapezional</a:t>
            </a:r>
            <a:endParaRPr lang="pt-BR" dirty="0" smtClean="0"/>
          </a:p>
          <a:p>
            <a:pPr lvl="2"/>
            <a:r>
              <a:rPr lang="pt-BR" dirty="0" smtClean="0"/>
              <a:t>5 Propriedade os </a:t>
            </a:r>
            <a:r>
              <a:rPr lang="pt-BR" dirty="0" err="1" smtClean="0"/>
              <a:t>parametros</a:t>
            </a:r>
            <a:r>
              <a:rPr lang="pt-BR" dirty="0" smtClean="0"/>
              <a:t> da função (</a:t>
            </a:r>
            <a:r>
              <a:rPr lang="pt-BR" dirty="0" err="1" smtClean="0"/>
              <a:t>alpha</a:t>
            </a:r>
            <a:r>
              <a:rPr lang="pt-BR" dirty="0" smtClean="0"/>
              <a:t>,beta,</a:t>
            </a:r>
            <a:r>
              <a:rPr lang="pt-BR" dirty="0" err="1" smtClean="0"/>
              <a:t>gamma</a:t>
            </a:r>
            <a:r>
              <a:rPr lang="pt-BR" dirty="0" smtClean="0"/>
              <a:t> e delta) e nome do </a:t>
            </a:r>
            <a:r>
              <a:rPr lang="pt-BR" dirty="0" err="1" smtClean="0"/>
              <a:t>label</a:t>
            </a:r>
            <a:r>
              <a:rPr lang="pt-BR" dirty="0" smtClean="0"/>
              <a:t> (</a:t>
            </a:r>
            <a:r>
              <a:rPr lang="pt-BR" dirty="0" err="1" smtClean="0"/>
              <a:t>labelName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/>
              <a:t>Variable</a:t>
            </a:r>
            <a:endParaRPr lang="pt-BR" dirty="0" smtClean="0"/>
          </a:p>
          <a:p>
            <a:pPr lvl="2">
              <a:buNone/>
            </a:pPr>
            <a:endParaRPr lang="pt-BR" u="sng" dirty="0" smtClean="0"/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19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>
                <a:solidFill>
                  <a:srgbClr val="FF3300"/>
                </a:solidFill>
              </a:rPr>
              <a:t>fBSCO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>
                <a:solidFill>
                  <a:srgbClr val="FF3300"/>
                </a:solidFill>
              </a:rPr>
              <a:t>Implementação do </a:t>
            </a:r>
            <a:r>
              <a:rPr lang="pt-BR" dirty="0" err="1" smtClean="0">
                <a:solidFill>
                  <a:srgbClr val="FF3300"/>
                </a:solidFill>
              </a:rPr>
              <a:t>fBSC</a:t>
            </a:r>
            <a:endParaRPr lang="pt-BR" dirty="0" smtClean="0">
              <a:solidFill>
                <a:srgbClr val="FF3300"/>
              </a:solidFill>
            </a:endParaRPr>
          </a:p>
          <a:p>
            <a:pPr>
              <a:buNone/>
            </a:pPr>
            <a:endParaRPr lang="pt-BR" dirty="0" smtClean="0">
              <a:solidFill>
                <a:srgbClr val="FF3300"/>
              </a:solidFill>
            </a:endParaRPr>
          </a:p>
          <a:p>
            <a:r>
              <a:rPr lang="pt-BR" dirty="0" smtClean="0"/>
              <a:t>Classes principais (cont.)</a:t>
            </a:r>
          </a:p>
          <a:p>
            <a:pPr lvl="1"/>
            <a:r>
              <a:rPr lang="pt-BR" dirty="0" err="1" smtClean="0"/>
              <a:t>Variable</a:t>
            </a:r>
            <a:endParaRPr lang="pt-BR" dirty="0" smtClean="0"/>
          </a:p>
          <a:p>
            <a:pPr lvl="2"/>
            <a:r>
              <a:rPr lang="pt-BR" dirty="0" smtClean="0"/>
              <a:t>Representa os elementos do BSC</a:t>
            </a:r>
          </a:p>
          <a:p>
            <a:pPr lvl="3"/>
            <a:r>
              <a:rPr lang="pt-BR" dirty="0" smtClean="0"/>
              <a:t>Perspectiva</a:t>
            </a:r>
          </a:p>
          <a:p>
            <a:pPr lvl="4"/>
            <a:r>
              <a:rPr lang="pt-BR" dirty="0" smtClean="0"/>
              <a:t>Cliente</a:t>
            </a:r>
          </a:p>
          <a:p>
            <a:pPr lvl="4"/>
            <a:r>
              <a:rPr lang="pt-BR" dirty="0" smtClean="0"/>
              <a:t>Financeira</a:t>
            </a:r>
          </a:p>
          <a:p>
            <a:pPr lvl="4"/>
            <a:r>
              <a:rPr lang="pt-BR" dirty="0" smtClean="0"/>
              <a:t>Etc..</a:t>
            </a:r>
          </a:p>
          <a:p>
            <a:pPr lvl="3"/>
            <a:r>
              <a:rPr lang="pt-BR" dirty="0" smtClean="0"/>
              <a:t>Medidas (variáveis)</a:t>
            </a:r>
          </a:p>
          <a:p>
            <a:pPr lvl="3"/>
            <a:r>
              <a:rPr lang="pt-BR" dirty="0" smtClean="0"/>
              <a:t>Tipos de variáveis</a:t>
            </a:r>
          </a:p>
          <a:p>
            <a:pPr lvl="4"/>
            <a:r>
              <a:rPr lang="pt-BR" dirty="0" err="1" smtClean="0"/>
              <a:t>InputVariable</a:t>
            </a:r>
            <a:endParaRPr lang="pt-BR" dirty="0" smtClean="0"/>
          </a:p>
          <a:p>
            <a:pPr lvl="4"/>
            <a:r>
              <a:rPr lang="pt-BR" dirty="0" err="1" smtClean="0"/>
              <a:t>IntermediateVariable</a:t>
            </a:r>
            <a:endParaRPr lang="pt-BR" dirty="0" smtClean="0"/>
          </a:p>
          <a:p>
            <a:pPr lvl="4"/>
            <a:r>
              <a:rPr lang="pt-BR" dirty="0" err="1" smtClean="0"/>
              <a:t>OutputVariable</a:t>
            </a:r>
            <a:endParaRPr lang="pt-BR" dirty="0" smtClean="0"/>
          </a:p>
          <a:p>
            <a:pPr lvl="2">
              <a:buNone/>
            </a:pPr>
            <a:endParaRPr lang="pt-BR" u="sng" dirty="0" smtClean="0"/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D43F2-74DD-446D-A170-37B8D4359282}" type="slidenum">
              <a:rPr lang="pt-BR"/>
              <a:pPr/>
              <a:t>2</a:t>
            </a:fld>
            <a:endParaRPr lang="pt-B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256212"/>
          </a:xfrm>
        </p:spPr>
        <p:txBody>
          <a:bodyPr/>
          <a:lstStyle/>
          <a:p>
            <a:pPr algn="ctr">
              <a:buFontTx/>
              <a:buNone/>
            </a:pPr>
            <a:endParaRPr lang="pt-BR" sz="2400" dirty="0"/>
          </a:p>
          <a:p>
            <a:pPr algn="ctr">
              <a:buFontTx/>
              <a:buNone/>
            </a:pPr>
            <a:r>
              <a:rPr lang="pt-BR" sz="4200" dirty="0" smtClean="0"/>
              <a:t>Aplicando tecnologias semânticas ao </a:t>
            </a:r>
            <a:r>
              <a:rPr lang="pt-BR" sz="4200" dirty="0" err="1" smtClean="0"/>
              <a:t>Balanced</a:t>
            </a:r>
            <a:r>
              <a:rPr lang="pt-BR" sz="4200" dirty="0" smtClean="0"/>
              <a:t> </a:t>
            </a:r>
            <a:r>
              <a:rPr lang="pt-BR" sz="4200" dirty="0" err="1" smtClean="0"/>
              <a:t>Scorecard</a:t>
            </a:r>
            <a:endParaRPr lang="pt-BR" sz="4200" dirty="0"/>
          </a:p>
          <a:p>
            <a:pPr algn="ctr">
              <a:buFontTx/>
              <a:buNone/>
            </a:pPr>
            <a:endParaRPr lang="pt-BR" sz="2200" dirty="0"/>
          </a:p>
          <a:p>
            <a:pPr algn="ctr">
              <a:buFontTx/>
              <a:buNone/>
            </a:pPr>
            <a:endParaRPr lang="pt-BR" sz="2200" dirty="0"/>
          </a:p>
          <a:p>
            <a:pPr algn="ctr">
              <a:buFontTx/>
              <a:buNone/>
            </a:pPr>
            <a:endParaRPr lang="pt-BR" sz="2200" dirty="0"/>
          </a:p>
          <a:p>
            <a:pPr algn="ctr">
              <a:buFontTx/>
              <a:buNone/>
            </a:pPr>
            <a:endParaRPr lang="pt-BR" sz="2200" dirty="0"/>
          </a:p>
          <a:p>
            <a:pPr algn="ctr">
              <a:buFontTx/>
              <a:buNone/>
            </a:pPr>
            <a:r>
              <a:rPr lang="pt-BR" sz="2200" dirty="0"/>
              <a:t>Por: </a:t>
            </a:r>
            <a:r>
              <a:rPr lang="pt-BR" sz="2200" i="1" dirty="0" err="1"/>
              <a:t>Iandé</a:t>
            </a:r>
            <a:r>
              <a:rPr lang="pt-BR" sz="2200" i="1" dirty="0"/>
              <a:t> Coutinho</a:t>
            </a:r>
            <a:r>
              <a:rPr lang="pt-BR" sz="2200" dirty="0"/>
              <a:t> </a:t>
            </a:r>
            <a:r>
              <a:rPr lang="pt-BR" sz="2200" i="1" dirty="0"/>
              <a:t>(</a:t>
            </a:r>
            <a:r>
              <a:rPr lang="pt-BR" sz="2200" i="1" dirty="0" err="1"/>
              <a:t>ibbc</a:t>
            </a:r>
            <a:r>
              <a:rPr lang="pt-BR" sz="2200" i="1" dirty="0"/>
              <a:t>)</a:t>
            </a:r>
          </a:p>
          <a:p>
            <a:pPr algn="ctr">
              <a:buFontTx/>
              <a:buNone/>
            </a:pPr>
            <a:r>
              <a:rPr lang="pt-BR" sz="2200" i="1" dirty="0"/>
              <a:t>recife@gmail.com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E6F25-7DDB-4E11-B777-4644AEF84B86}" type="slidenum">
              <a:rPr lang="pt-BR"/>
              <a:pPr/>
              <a:t>20</a:t>
            </a:fld>
            <a:endParaRPr lang="pt-BR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sz="3200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pt-BR" dirty="0"/>
          </a:p>
          <a:p>
            <a:pPr lvl="1">
              <a:lnSpc>
                <a:spcPct val="90000"/>
              </a:lnSpc>
            </a:pPr>
            <a:endParaRPr lang="pt-BR" dirty="0"/>
          </a:p>
          <a:p>
            <a:pPr lvl="1">
              <a:lnSpc>
                <a:spcPct val="90000"/>
              </a:lnSpc>
            </a:pP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834409" cy="628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ECE9C-C297-4AC2-B660-F72C03005A05}" type="slidenum">
              <a:rPr lang="pt-BR"/>
              <a:pPr/>
              <a:t>21</a:t>
            </a:fld>
            <a:endParaRPr lang="pt-BR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0"/>
            <a:ext cx="7437438" cy="765175"/>
          </a:xfrm>
        </p:spPr>
        <p:txBody>
          <a:bodyPr/>
          <a:lstStyle/>
          <a:p>
            <a:r>
              <a:rPr lang="pt-BR" sz="3400" dirty="0" smtClean="0">
                <a:solidFill>
                  <a:srgbClr val="FF3300"/>
                </a:solidFill>
              </a:rPr>
              <a:t>Arquitetura</a:t>
            </a:r>
            <a:endParaRPr lang="pt-BR" sz="3400" dirty="0">
              <a:solidFill>
                <a:srgbClr val="FF3300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489825" cy="3311525"/>
          </a:xfrm>
        </p:spPr>
        <p:txBody>
          <a:bodyPr/>
          <a:lstStyle/>
          <a:p>
            <a:pPr>
              <a:buFontTx/>
              <a:buNone/>
            </a:pPr>
            <a:endParaRPr lang="pt-BR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00174"/>
            <a:ext cx="7407887" cy="3857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22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>
                <a:solidFill>
                  <a:srgbClr val="FF3300"/>
                </a:solidFill>
              </a:rPr>
              <a:t>fBSCO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Sistema de inferência</a:t>
            </a:r>
          </a:p>
          <a:p>
            <a:pPr lvl="1"/>
            <a:r>
              <a:rPr lang="pt-BR" dirty="0" smtClean="0"/>
              <a:t>Operações executadas para cada perspectiva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dirty="0" smtClean="0"/>
              <a:t>Instancias da ontologia são traduzidas para a KB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dirty="0" smtClean="0"/>
              <a:t>Cada variável do tipo input é “</a:t>
            </a:r>
            <a:r>
              <a:rPr lang="pt-BR" dirty="0" err="1" smtClean="0"/>
              <a:t>fuzzificada</a:t>
            </a:r>
            <a:r>
              <a:rPr lang="pt-BR" dirty="0" smtClean="0"/>
              <a:t>” para sua correspondente lingüística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dirty="0" smtClean="0"/>
              <a:t>Algoritmo de inferência é executado (regras de IF-THEN)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dirty="0" smtClean="0"/>
              <a:t>Variáveis de output são “</a:t>
            </a:r>
            <a:r>
              <a:rPr lang="pt-BR" dirty="0" err="1" smtClean="0"/>
              <a:t>defuzzificadas</a:t>
            </a:r>
            <a:r>
              <a:rPr lang="pt-BR" dirty="0" smtClean="0"/>
              <a:t>” e repassadas para o usuário.</a:t>
            </a:r>
          </a:p>
          <a:p>
            <a:pPr lvl="2">
              <a:buNone/>
            </a:pPr>
            <a:endParaRPr lang="pt-BR" u="sng" dirty="0" smtClean="0"/>
          </a:p>
          <a:p>
            <a:pPr lvl="2"/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ECE9C-C297-4AC2-B660-F72C03005A05}" type="slidenum">
              <a:rPr lang="pt-BR"/>
              <a:pPr/>
              <a:t>23</a:t>
            </a:fld>
            <a:endParaRPr lang="pt-BR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0"/>
            <a:ext cx="7437438" cy="765175"/>
          </a:xfrm>
        </p:spPr>
        <p:txBody>
          <a:bodyPr/>
          <a:lstStyle/>
          <a:p>
            <a:r>
              <a:rPr lang="pt-BR" sz="3400" dirty="0" smtClean="0">
                <a:solidFill>
                  <a:srgbClr val="FF3300"/>
                </a:solidFill>
              </a:rPr>
              <a:t>Sistema de inferência</a:t>
            </a:r>
            <a:endParaRPr lang="pt-BR" sz="3400" dirty="0">
              <a:solidFill>
                <a:srgbClr val="FF3300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489825" cy="3311525"/>
          </a:xfrm>
        </p:spPr>
        <p:txBody>
          <a:bodyPr/>
          <a:lstStyle/>
          <a:p>
            <a:pPr>
              <a:buFontTx/>
              <a:buNone/>
            </a:pPr>
            <a:endParaRPr lang="pt-BR" sz="2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" y="2562225"/>
            <a:ext cx="8658046" cy="172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ECE9C-C297-4AC2-B660-F72C03005A05}" type="slidenum">
              <a:rPr lang="pt-BR"/>
              <a:pPr/>
              <a:t>24</a:t>
            </a:fld>
            <a:endParaRPr lang="pt-BR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0"/>
            <a:ext cx="7437438" cy="765175"/>
          </a:xfrm>
        </p:spPr>
        <p:txBody>
          <a:bodyPr/>
          <a:lstStyle/>
          <a:p>
            <a:r>
              <a:rPr lang="pt-BR" sz="3400" dirty="0" smtClean="0">
                <a:solidFill>
                  <a:srgbClr val="FF3300"/>
                </a:solidFill>
              </a:rPr>
              <a:t>Algoritmo de “</a:t>
            </a:r>
            <a:r>
              <a:rPr lang="pt-BR" sz="3400" dirty="0" err="1" smtClean="0">
                <a:solidFill>
                  <a:srgbClr val="FF3300"/>
                </a:solidFill>
              </a:rPr>
              <a:t>fuzzificação</a:t>
            </a:r>
            <a:r>
              <a:rPr lang="pt-BR" sz="3400" dirty="0" smtClean="0">
                <a:solidFill>
                  <a:srgbClr val="FF3300"/>
                </a:solidFill>
              </a:rPr>
              <a:t>”</a:t>
            </a:r>
            <a:endParaRPr lang="pt-BR" sz="3400" dirty="0">
              <a:solidFill>
                <a:srgbClr val="FF3300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489825" cy="3311525"/>
          </a:xfrm>
        </p:spPr>
        <p:txBody>
          <a:bodyPr/>
          <a:lstStyle/>
          <a:p>
            <a:pPr>
              <a:buFontTx/>
              <a:buNone/>
            </a:pPr>
            <a:endParaRPr lang="pt-BR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000108"/>
            <a:ext cx="3332438" cy="6345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25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smtClean="0">
                <a:solidFill>
                  <a:srgbClr val="FF3300"/>
                </a:solidFill>
              </a:rPr>
              <a:t>BSC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pt-BR" sz="3200" dirty="0" smtClean="0"/>
              <a:t>Trabalhos Futuros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Representação de conhecimento da organização</a:t>
            </a:r>
          </a:p>
          <a:p>
            <a:r>
              <a:rPr lang="pt-BR" dirty="0" smtClean="0">
                <a:solidFill>
                  <a:srgbClr val="FF3300"/>
                </a:solidFill>
              </a:rPr>
              <a:t>Captura de dados a partir de fontes heterogêneas</a:t>
            </a:r>
          </a:p>
          <a:p>
            <a:r>
              <a:rPr lang="pt-BR" dirty="0" smtClean="0"/>
              <a:t>Tratamento de variáveis imprecisas e nebulosas</a:t>
            </a:r>
          </a:p>
          <a:p>
            <a:r>
              <a:rPr lang="pt-BR" dirty="0" smtClean="0">
                <a:solidFill>
                  <a:srgbClr val="FF3300"/>
                </a:solidFill>
              </a:rPr>
              <a:t>Sugestões de ações antecipadas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920C4-9FF0-490E-82C3-90331BAAF941}" type="slidenum">
              <a:rPr lang="pt-BR"/>
              <a:pPr/>
              <a:t>26</a:t>
            </a:fld>
            <a:endParaRPr lang="pt-BR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/>
              <a:t>Referências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pt-BR" dirty="0">
                <a:hlinkClick r:id="rId2"/>
              </a:rPr>
              <a:t>www.wikipedia.org</a:t>
            </a:r>
            <a:endParaRPr lang="pt-BR" dirty="0"/>
          </a:p>
          <a:p>
            <a:pPr marL="533400" indent="-533400">
              <a:buFontTx/>
              <a:buAutoNum type="arabicPeriod"/>
            </a:pPr>
            <a:r>
              <a:rPr lang="en-US" dirty="0" smtClean="0"/>
              <a:t>Kaplan R., Norton D.,  A </a:t>
            </a:r>
            <a:r>
              <a:rPr lang="en-US" dirty="0" err="1" smtClean="0"/>
              <a:t>Estratégia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Ação</a:t>
            </a:r>
            <a:r>
              <a:rPr lang="en-US" dirty="0" smtClean="0"/>
              <a:t>. </a:t>
            </a:r>
            <a:r>
              <a:rPr lang="en-US" i="1" dirty="0" smtClean="0"/>
              <a:t>Campus</a:t>
            </a:r>
            <a:r>
              <a:rPr lang="en-US" dirty="0" smtClean="0"/>
              <a:t>, 26 Ed., 1996.</a:t>
            </a:r>
            <a:endParaRPr lang="en-US" dirty="0"/>
          </a:p>
          <a:p>
            <a:pPr marL="533400" indent="-533400">
              <a:buFontTx/>
              <a:buAutoNum type="arabicPeriod"/>
            </a:pPr>
            <a:r>
              <a:rPr lang="en-US" dirty="0" smtClean="0"/>
              <a:t>Kaplan R., Norton D.,  </a:t>
            </a:r>
            <a:r>
              <a:rPr lang="en-US" dirty="0" err="1" smtClean="0"/>
              <a:t>Mapas</a:t>
            </a:r>
            <a:r>
              <a:rPr lang="en-US" dirty="0" smtClean="0"/>
              <a:t> </a:t>
            </a:r>
            <a:r>
              <a:rPr lang="en-US" dirty="0" err="1" smtClean="0"/>
              <a:t>Estrategico</a:t>
            </a:r>
            <a:r>
              <a:rPr lang="en-US" dirty="0" smtClean="0"/>
              <a:t>. </a:t>
            </a:r>
            <a:r>
              <a:rPr lang="en-US" i="1" dirty="0" smtClean="0"/>
              <a:t>Campus</a:t>
            </a:r>
            <a:r>
              <a:rPr lang="en-US" dirty="0" smtClean="0"/>
              <a:t>, 2004.</a:t>
            </a:r>
          </a:p>
          <a:p>
            <a:pPr marL="533400" indent="-533400">
              <a:buFontTx/>
              <a:buAutoNum type="arabicPeriod"/>
            </a:pPr>
            <a:r>
              <a:rPr lang="en-US" dirty="0" err="1" smtClean="0"/>
              <a:t>Bobillo</a:t>
            </a:r>
            <a:r>
              <a:rPr lang="en-US" dirty="0" smtClean="0"/>
              <a:t> et al. A Semantic fuzzy expert system for a fuzzy balance scorecard. </a:t>
            </a:r>
            <a:r>
              <a:rPr lang="en-US" i="1" dirty="0" smtClean="0"/>
              <a:t>Elsevier</a:t>
            </a:r>
            <a:r>
              <a:rPr lang="en-US" dirty="0" smtClean="0"/>
              <a:t>, 2009.</a:t>
            </a:r>
            <a:endParaRPr lang="en-US" dirty="0"/>
          </a:p>
          <a:p>
            <a:pPr marL="533400" indent="-533400">
              <a:buFontTx/>
              <a:buAutoNum type="arabicPeriod"/>
            </a:pPr>
            <a:endParaRPr lang="pt-BR" dirty="0"/>
          </a:p>
          <a:p>
            <a:pPr marL="533400" indent="-533400">
              <a:buFontTx/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0A032-14DF-49E9-8C25-B2ED241E7E34}" type="slidenum">
              <a:rPr lang="pt-BR"/>
              <a:pPr/>
              <a:t>27</a:t>
            </a:fld>
            <a:endParaRPr lang="pt-BR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0420" name="Picture 4" descr="power_poin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3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>
                <a:solidFill>
                  <a:srgbClr val="FF3300"/>
                </a:solidFill>
              </a:rPr>
              <a:t>Agenda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Desafios</a:t>
            </a:r>
          </a:p>
          <a:p>
            <a:r>
              <a:rPr lang="pt-BR" dirty="0" smtClean="0"/>
              <a:t>Trabalhos Relacionados</a:t>
            </a:r>
          </a:p>
          <a:p>
            <a:r>
              <a:rPr lang="pt-BR" dirty="0" smtClean="0"/>
              <a:t>Trabalhos Futuros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4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>
                <a:solidFill>
                  <a:srgbClr val="FF3300"/>
                </a:solidFill>
              </a:rPr>
              <a:t>Balanced</a:t>
            </a:r>
            <a:r>
              <a:rPr lang="pt-BR" sz="3200" dirty="0" smtClean="0">
                <a:solidFill>
                  <a:srgbClr val="FF3300"/>
                </a:solidFill>
              </a:rPr>
              <a:t> </a:t>
            </a:r>
            <a:r>
              <a:rPr lang="pt-BR" sz="3200" dirty="0" err="1" smtClean="0">
                <a:solidFill>
                  <a:srgbClr val="FF3300"/>
                </a:solidFill>
              </a:rPr>
              <a:t>Scorecard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BR" dirty="0"/>
          </a:p>
          <a:p>
            <a:r>
              <a:rPr lang="pt-BR" dirty="0" smtClean="0"/>
              <a:t>Sistema de Gestão Estratégica</a:t>
            </a:r>
          </a:p>
          <a:p>
            <a:pPr lvl="1">
              <a:buNone/>
            </a:pPr>
            <a:r>
              <a:rPr lang="pt-BR" dirty="0" smtClean="0">
                <a:sym typeface="Wingdings" pitchFamily="2" charset="2"/>
              </a:rPr>
              <a:t> Melhorias no processos e resultados organizacionais</a:t>
            </a:r>
          </a:p>
          <a:p>
            <a:pPr lvl="1">
              <a:buNone/>
            </a:pPr>
            <a:endParaRPr lang="pt-BR" dirty="0" smtClean="0"/>
          </a:p>
          <a:p>
            <a:r>
              <a:rPr lang="pt-BR" dirty="0" smtClean="0"/>
              <a:t>Origem do nome</a:t>
            </a:r>
          </a:p>
          <a:p>
            <a:pPr lvl="1"/>
            <a:r>
              <a:rPr lang="pt-BR" dirty="0" smtClean="0"/>
              <a:t>Equilíbrio entre</a:t>
            </a:r>
          </a:p>
          <a:p>
            <a:pPr lvl="2"/>
            <a:r>
              <a:rPr lang="pt-BR" dirty="0" smtClean="0"/>
              <a:t>Objetivos de longo e curto prazo</a:t>
            </a:r>
          </a:p>
          <a:p>
            <a:pPr lvl="2"/>
            <a:r>
              <a:rPr lang="pt-BR" dirty="0" smtClean="0"/>
              <a:t>Medidas financeiras e não-financeiras</a:t>
            </a:r>
          </a:p>
          <a:p>
            <a:pPr lvl="2"/>
            <a:r>
              <a:rPr lang="pt-BR" dirty="0" smtClean="0"/>
              <a:t>Indicadores </a:t>
            </a:r>
            <a:r>
              <a:rPr lang="pt-BR" dirty="0" err="1" smtClean="0"/>
              <a:t>lagging</a:t>
            </a:r>
            <a:r>
              <a:rPr lang="pt-BR" dirty="0" smtClean="0"/>
              <a:t> e </a:t>
            </a:r>
            <a:r>
              <a:rPr lang="pt-BR" dirty="0" err="1" smtClean="0"/>
              <a:t>leading</a:t>
            </a:r>
            <a:endParaRPr lang="pt-BR" dirty="0" smtClean="0"/>
          </a:p>
          <a:p>
            <a:pPr lvl="2"/>
            <a:r>
              <a:rPr lang="pt-BR" dirty="0" smtClean="0"/>
              <a:t>Variáveis internas e externas</a:t>
            </a:r>
          </a:p>
          <a:p>
            <a:pPr lvl="2"/>
            <a:endParaRPr lang="pt-BR" dirty="0" smtClean="0"/>
          </a:p>
          <a:p>
            <a:pPr lvl="1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5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>
                <a:solidFill>
                  <a:srgbClr val="FF3300"/>
                </a:solidFill>
              </a:rPr>
              <a:t>Balanced</a:t>
            </a:r>
            <a:r>
              <a:rPr lang="pt-BR" sz="3200" dirty="0" smtClean="0">
                <a:solidFill>
                  <a:srgbClr val="FF3300"/>
                </a:solidFill>
              </a:rPr>
              <a:t> </a:t>
            </a:r>
            <a:r>
              <a:rPr lang="pt-BR" sz="3200" dirty="0" err="1" smtClean="0">
                <a:solidFill>
                  <a:srgbClr val="FF3300"/>
                </a:solidFill>
              </a:rPr>
              <a:t>Scorecard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dirty="0" smtClean="0"/>
              <a:t>Histórico e evolução</a:t>
            </a:r>
          </a:p>
          <a:p>
            <a:pPr>
              <a:buFontTx/>
              <a:buNone/>
            </a:pPr>
            <a:endParaRPr lang="pt-BR" dirty="0" smtClean="0"/>
          </a:p>
          <a:p>
            <a:r>
              <a:rPr lang="pt-BR" dirty="0" smtClean="0"/>
              <a:t>1992</a:t>
            </a:r>
          </a:p>
          <a:p>
            <a:pPr lvl="1"/>
            <a:r>
              <a:rPr lang="pt-BR" dirty="0" smtClean="0"/>
              <a:t>Apresentado como um modelo de avaliação e performance empresarial por Kaplan &amp; Norton.</a:t>
            </a:r>
          </a:p>
          <a:p>
            <a:pPr lvl="1">
              <a:buNone/>
            </a:pPr>
            <a:endParaRPr lang="pt-BR" dirty="0" smtClean="0"/>
          </a:p>
          <a:p>
            <a:r>
              <a:rPr lang="pt-BR" dirty="0" smtClean="0"/>
              <a:t>2004</a:t>
            </a:r>
          </a:p>
          <a:p>
            <a:pPr lvl="1"/>
            <a:r>
              <a:rPr lang="pt-BR" dirty="0" smtClean="0"/>
              <a:t>Evolução para metodologia de gestão estratégica.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6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/>
              <a:t>Balanced</a:t>
            </a:r>
            <a:r>
              <a:rPr lang="pt-BR" sz="3200" dirty="0" smtClean="0"/>
              <a:t> </a:t>
            </a:r>
            <a:r>
              <a:rPr lang="pt-BR" sz="3200" dirty="0" err="1" smtClean="0"/>
              <a:t>Scorecard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BR" dirty="0"/>
          </a:p>
          <a:p>
            <a:r>
              <a:rPr lang="pt-BR" dirty="0" smtClean="0"/>
              <a:t>Como modelo</a:t>
            </a:r>
          </a:p>
          <a:p>
            <a:pPr lvl="1"/>
            <a:r>
              <a:rPr lang="pt-BR" dirty="0" smtClean="0"/>
              <a:t>Representação da estratégia empresarial</a:t>
            </a:r>
          </a:p>
          <a:p>
            <a:pPr lvl="1"/>
            <a:r>
              <a:rPr lang="pt-BR" dirty="0" smtClean="0"/>
              <a:t>Perspectivas</a:t>
            </a:r>
          </a:p>
          <a:p>
            <a:pPr lvl="2"/>
            <a:r>
              <a:rPr lang="pt-BR" dirty="0" smtClean="0"/>
              <a:t>Financeiro</a:t>
            </a:r>
          </a:p>
          <a:p>
            <a:pPr lvl="2"/>
            <a:r>
              <a:rPr lang="pt-BR" dirty="0" smtClean="0"/>
              <a:t>Cliente</a:t>
            </a:r>
          </a:p>
          <a:p>
            <a:pPr lvl="2"/>
            <a:r>
              <a:rPr lang="pt-BR" dirty="0" smtClean="0"/>
              <a:t>Processos Internos</a:t>
            </a:r>
          </a:p>
          <a:p>
            <a:pPr lvl="2"/>
            <a:r>
              <a:rPr lang="pt-BR" dirty="0" smtClean="0"/>
              <a:t>Aprendizado e Crescimento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smtClean="0">
                <a:solidFill>
                  <a:srgbClr val="FF3300"/>
                </a:solidFill>
              </a:rPr>
              <a:t>Perspectivas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BR" dirty="0" smtClean="0"/>
          </a:p>
          <a:p>
            <a:pPr>
              <a:buFontTx/>
              <a:buNone/>
            </a:pPr>
            <a:endParaRPr lang="pt-BR" dirty="0" smtClean="0"/>
          </a:p>
          <a:p>
            <a:pPr>
              <a:buFontTx/>
              <a:buNone/>
            </a:pPr>
            <a:endParaRPr lang="pt-BR" dirty="0" smtClean="0"/>
          </a:p>
          <a:p>
            <a:pPr>
              <a:buFontTx/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>
                <a:hlinkClick r:id="rId2" action="ppaction://hlinkfile"/>
              </a:rPr>
              <a:t>Perspectivas.</a:t>
            </a:r>
            <a:r>
              <a:rPr lang="pt-BR" dirty="0" err="1" smtClean="0">
                <a:hlinkClick r:id="rId2" action="ppaction://hlinkfile"/>
              </a:rPr>
              <a:t>swf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8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err="1" smtClean="0"/>
              <a:t>Balanced</a:t>
            </a:r>
            <a:r>
              <a:rPr lang="pt-BR" sz="3200" dirty="0" smtClean="0"/>
              <a:t> </a:t>
            </a:r>
            <a:r>
              <a:rPr lang="pt-BR" sz="3200" dirty="0" err="1" smtClean="0"/>
              <a:t>Scorecard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BR" dirty="0"/>
          </a:p>
          <a:p>
            <a:r>
              <a:rPr lang="pt-BR" dirty="0" smtClean="0"/>
              <a:t>Como metodologia</a:t>
            </a:r>
          </a:p>
          <a:p>
            <a:pPr lvl="1"/>
            <a:r>
              <a:rPr lang="pt-BR" dirty="0" smtClean="0"/>
              <a:t>Definição de objetivos, metas, atividades, indicadores e vetores de desempenho</a:t>
            </a:r>
          </a:p>
          <a:p>
            <a:pPr lvl="1"/>
            <a:r>
              <a:rPr lang="pt-BR" dirty="0" smtClean="0"/>
              <a:t>Monitoramento do desempenho de objetivos e atividades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387C1-E84D-4B5C-A06B-62ED3EA9137A}" type="slidenum">
              <a:rPr lang="pt-BR"/>
              <a:pPr/>
              <a:t>9</a:t>
            </a:fld>
            <a:endParaRPr lang="pt-BR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88913"/>
            <a:ext cx="5356225" cy="617537"/>
          </a:xfrm>
        </p:spPr>
        <p:txBody>
          <a:bodyPr/>
          <a:lstStyle/>
          <a:p>
            <a:r>
              <a:rPr lang="pt-BR" sz="3200" dirty="0" smtClean="0"/>
              <a:t>Mapa Estratégico</a:t>
            </a:r>
            <a:endParaRPr lang="pt-BR" sz="3200" dirty="0">
              <a:solidFill>
                <a:srgbClr val="FF3300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smtClean="0">
                <a:hlinkClick r:id="rId2" action="ppaction://hlinkfile"/>
              </a:rPr>
              <a:t>mapa_estrategico.swf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8886</TotalTime>
  <Words>632</Words>
  <Application>Microsoft Office PowerPoint</Application>
  <PresentationFormat>Apresentação na tela (4:3)</PresentationFormat>
  <Paragraphs>229</Paragraphs>
  <Slides>27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Design padrão</vt:lpstr>
      <vt:lpstr>Slide 1</vt:lpstr>
      <vt:lpstr>Slide 2</vt:lpstr>
      <vt:lpstr>Agenda</vt:lpstr>
      <vt:lpstr>Balanced Scorecard</vt:lpstr>
      <vt:lpstr>Balanced Scorecard</vt:lpstr>
      <vt:lpstr>Balanced Scorecard</vt:lpstr>
      <vt:lpstr>Perspectivas</vt:lpstr>
      <vt:lpstr>Balanced Scorecard</vt:lpstr>
      <vt:lpstr>Mapa Estratégico</vt:lpstr>
      <vt:lpstr>Balanced Scorecard</vt:lpstr>
      <vt:lpstr>Componentes do BSC</vt:lpstr>
      <vt:lpstr>BSC</vt:lpstr>
      <vt:lpstr>Balanced Scorecard</vt:lpstr>
      <vt:lpstr>fBSCO</vt:lpstr>
      <vt:lpstr>fBSCO</vt:lpstr>
      <vt:lpstr>fBSCO</vt:lpstr>
      <vt:lpstr>Slide 17</vt:lpstr>
      <vt:lpstr>fBSCO</vt:lpstr>
      <vt:lpstr>fBSCO</vt:lpstr>
      <vt:lpstr>Slide 20</vt:lpstr>
      <vt:lpstr>Arquitetura</vt:lpstr>
      <vt:lpstr>fBSCO</vt:lpstr>
      <vt:lpstr>Sistema de inferência</vt:lpstr>
      <vt:lpstr>Algoritmo de “fuzzificação”</vt:lpstr>
      <vt:lpstr>BSC</vt:lpstr>
      <vt:lpstr>Referências</vt:lpstr>
      <vt:lpstr>Slide 27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Ellison Siqueira</dc:creator>
  <cp:lastModifiedBy>Iandé Coutinho</cp:lastModifiedBy>
  <cp:revision>299</cp:revision>
  <dcterms:created xsi:type="dcterms:W3CDTF">2007-04-24T23:57:23Z</dcterms:created>
  <dcterms:modified xsi:type="dcterms:W3CDTF">2009-09-30T11:48:25Z</dcterms:modified>
</cp:coreProperties>
</file>