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0" r:id="rId2"/>
    <p:sldId id="261" r:id="rId3"/>
    <p:sldId id="271" r:id="rId4"/>
    <p:sldId id="272" r:id="rId5"/>
    <p:sldId id="276" r:id="rId6"/>
    <p:sldId id="273" r:id="rId7"/>
    <p:sldId id="274" r:id="rId8"/>
    <p:sldId id="275" r:id="rId9"/>
    <p:sldId id="263" r:id="rId10"/>
    <p:sldId id="264" r:id="rId11"/>
    <p:sldId id="278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727" autoAdjust="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69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9FE52-BC93-4AC8-9D6D-FAC57A636A1B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28D07-A6E4-4477-B7C1-E2FAA6CE2D73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3358B7-4DE6-42DD-929D-6FEAEE7F23B7}" type="slidenum">
              <a:rPr lang="en-US"/>
              <a:pPr/>
              <a:t>1</a:t>
            </a:fld>
            <a:endParaRPr lang="en-US"/>
          </a:p>
        </p:txBody>
      </p:sp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7BA06E-20A0-41AA-B8E3-2920ACE6C6E9}" type="slidenum">
              <a:rPr lang="en-US"/>
              <a:pPr/>
              <a:t>2</a:t>
            </a:fld>
            <a:endParaRPr lang="en-US"/>
          </a:p>
        </p:txBody>
      </p:sp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632308-45B4-4288-9F11-AA5315555D13}" type="slidenum">
              <a:rPr lang="en-US"/>
              <a:pPr/>
              <a:t>9</a:t>
            </a:fld>
            <a:endParaRPr lang="en-US"/>
          </a:p>
        </p:txBody>
      </p:sp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D0AEA1-628B-4244-8A88-84D2AA077C16}" type="slidenum">
              <a:rPr lang="en-US"/>
              <a:pPr/>
              <a:t>10</a:t>
            </a:fld>
            <a:endParaRPr lang="en-US"/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F4B54F-63F6-4427-852C-8E1790DB0A6F}" type="slidenum">
              <a:rPr lang="de-DE" smtClean="0"/>
              <a:pPr/>
              <a:t>11</a:t>
            </a:fld>
            <a:endParaRPr lang="de-DE" smtClean="0"/>
          </a:p>
        </p:txBody>
      </p:sp>
      <p:sp>
        <p:nvSpPr>
          <p:cNvPr id="198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solidFill>
            <a:srgbClr val="FFFFFF"/>
          </a:solidFill>
          <a:ln/>
        </p:spPr>
      </p:sp>
      <p:sp>
        <p:nvSpPr>
          <p:cNvPr id="198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477CE7-022B-40B5-94C0-F5349755E6F0}" type="slidenum">
              <a:rPr lang="en-US"/>
              <a:pPr/>
              <a:t>12</a:t>
            </a:fld>
            <a:endParaRPr lang="en-US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847DC-2C08-4E4C-B0F5-1E32638BEA38}" type="slidenum">
              <a:rPr lang="en-US"/>
              <a:pPr/>
              <a:t>13</a:t>
            </a:fld>
            <a:endParaRPr lang="en-US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1A8FFF-253C-4B3E-9A16-D61F6538A7BC}" type="slidenum">
              <a:rPr lang="en-US"/>
              <a:pPr/>
              <a:t>14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E3097-AA1A-4515-8D8B-3BD849C0470C}" type="datetimeFigureOut">
              <a:rPr lang="pt-BR" smtClean="0"/>
              <a:pPr/>
              <a:t>18/01/2013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77E1E-71C7-4AB3-8F3E-0E6967D13234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nltk.org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17538"/>
            <a:ext cx="8791575" cy="754062"/>
          </a:xfrm>
        </p:spPr>
        <p:txBody>
          <a:bodyPr/>
          <a:lstStyle/>
          <a:p>
            <a:pPr algn="ctr"/>
            <a:r>
              <a:rPr lang="en-US" sz="4000" dirty="0">
                <a:latin typeface="Century Gothic" pitchFamily="34" charset="0"/>
              </a:rPr>
              <a:t>The Steps in NLP</a:t>
            </a:r>
          </a:p>
        </p:txBody>
      </p:sp>
      <p:graphicFrame>
        <p:nvGraphicFramePr>
          <p:cNvPr id="6153" name="Object 9"/>
          <p:cNvGraphicFramePr>
            <a:graphicFrameLocks noChangeAspect="1"/>
          </p:cNvGraphicFramePr>
          <p:nvPr>
            <p:ph idx="1"/>
          </p:nvPr>
        </p:nvGraphicFramePr>
        <p:xfrm>
          <a:off x="1676400" y="1828800"/>
          <a:ext cx="6934200" cy="3370263"/>
        </p:xfrm>
        <a:graphic>
          <a:graphicData uri="http://schemas.openxmlformats.org/presentationml/2006/ole">
            <p:oleObj spid="_x0000_s1026" name="Drawing" r:id="rId4" imgW="2523264" imgH="1228175" progId="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838200" y="5181600"/>
          <a:ext cx="1371600" cy="309563"/>
        </p:xfrm>
        <a:graphic>
          <a:graphicData uri="http://schemas.openxmlformats.org/presentationml/2006/ole">
            <p:oleObj spid="_x0000_s1027" name="Drawing" r:id="rId5" imgW="1877824" imgH="425228" progId="">
              <p:embed/>
            </p:oleObj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17538"/>
            <a:ext cx="8715375" cy="6016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>
                <a:latin typeface="Century Gothic" pitchFamily="34" charset="0"/>
              </a:rPr>
              <a:t>Reference Resolution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76400"/>
            <a:ext cx="8574088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accent2"/>
                </a:solidFill>
                <a:latin typeface="Century Gothic" pitchFamily="34" charset="0"/>
              </a:rPr>
              <a:t>Domain Knowledge (banking transaction)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chemeClr val="accent1"/>
                </a:solidFill>
                <a:latin typeface="Century Gothic" pitchFamily="34" charset="0"/>
              </a:rPr>
              <a:t>Discourse Knowledge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solidFill>
                  <a:srgbClr val="FF3300"/>
                </a:solidFill>
                <a:latin typeface="Century Gothic" pitchFamily="34" charset="0"/>
              </a:rPr>
              <a:t>World Knowledge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U: I would like to open a </a:t>
            </a:r>
            <a:r>
              <a:rPr lang="en-US" sz="2400" dirty="0">
                <a:solidFill>
                  <a:schemeClr val="accent2"/>
                </a:solidFill>
                <a:latin typeface="Century Gothic" pitchFamily="34" charset="0"/>
              </a:rPr>
              <a:t>fixed deposit account</a:t>
            </a:r>
            <a:r>
              <a:rPr lang="en-US" sz="2400" dirty="0">
                <a:latin typeface="Century Gothic" pitchFamily="34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</a:t>
            </a:r>
            <a:r>
              <a:rPr lang="en-US" sz="2400" u="sng" dirty="0">
                <a:latin typeface="Century Gothic" pitchFamily="34" charset="0"/>
              </a:rPr>
              <a:t>S: For what amount?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U: Make </a:t>
            </a:r>
            <a:r>
              <a:rPr lang="en-US" sz="2400" dirty="0">
                <a:solidFill>
                  <a:schemeClr val="accent1"/>
                </a:solidFill>
                <a:latin typeface="Century Gothic" pitchFamily="34" charset="0"/>
              </a:rPr>
              <a:t>it</a:t>
            </a:r>
            <a:r>
              <a:rPr lang="en-US" sz="2400" dirty="0">
                <a:latin typeface="Century Gothic" pitchFamily="34" charset="0"/>
              </a:rPr>
              <a:t> for </a:t>
            </a:r>
            <a:r>
              <a:rPr lang="en-US" sz="2400" dirty="0">
                <a:solidFill>
                  <a:schemeClr val="accent2"/>
                </a:solidFill>
                <a:latin typeface="Century Gothic" pitchFamily="34" charset="0"/>
              </a:rPr>
              <a:t>800 dollars</a:t>
            </a:r>
            <a:r>
              <a:rPr lang="en-US" sz="2400" dirty="0">
                <a:latin typeface="Century Gothic" pitchFamily="34" charset="0"/>
              </a:rPr>
              <a:t>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</a:t>
            </a:r>
            <a:r>
              <a:rPr lang="en-US" sz="2400" u="sng" dirty="0">
                <a:latin typeface="Century Gothic" pitchFamily="34" charset="0"/>
              </a:rPr>
              <a:t>S: For what duration?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U: What is the </a:t>
            </a:r>
            <a:r>
              <a:rPr lang="en-US" sz="2400" dirty="0">
                <a:solidFill>
                  <a:schemeClr val="accent2"/>
                </a:solidFill>
                <a:latin typeface="Century Gothic" pitchFamily="34" charset="0"/>
              </a:rPr>
              <a:t>interest rate</a:t>
            </a:r>
            <a:r>
              <a:rPr lang="en-US" sz="2400" dirty="0">
                <a:latin typeface="Century Gothic" pitchFamily="34" charset="0"/>
              </a:rPr>
              <a:t> for </a:t>
            </a:r>
            <a:r>
              <a:rPr lang="en-US" sz="2400" dirty="0">
                <a:solidFill>
                  <a:srgbClr val="FF3300"/>
                </a:solidFill>
                <a:latin typeface="Century Gothic" pitchFamily="34" charset="0"/>
              </a:rPr>
              <a:t>3 months</a:t>
            </a:r>
            <a:r>
              <a:rPr lang="en-US" sz="2400" dirty="0">
                <a:latin typeface="Century Gothic" pitchFamily="34" charset="0"/>
              </a:rPr>
              <a:t>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</a:t>
            </a:r>
            <a:r>
              <a:rPr lang="en-US" sz="2400" u="sng" dirty="0">
                <a:latin typeface="Century Gothic" pitchFamily="34" charset="0"/>
              </a:rPr>
              <a:t>S: Six percent.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>
                <a:latin typeface="Century Gothic" pitchFamily="34" charset="0"/>
              </a:rPr>
              <a:t>	U: Oh good then make </a:t>
            </a:r>
            <a:r>
              <a:rPr lang="en-US" sz="2400" dirty="0">
                <a:solidFill>
                  <a:schemeClr val="accent1"/>
                </a:solidFill>
                <a:latin typeface="Century Gothic" pitchFamily="34" charset="0"/>
              </a:rPr>
              <a:t>it</a:t>
            </a:r>
            <a:r>
              <a:rPr lang="en-US" sz="2400" dirty="0">
                <a:latin typeface="Century Gothic" pitchFamily="34" charset="0"/>
              </a:rPr>
              <a:t> for </a:t>
            </a:r>
            <a:r>
              <a:rPr lang="en-US" sz="2400" dirty="0">
                <a:solidFill>
                  <a:schemeClr val="accent1"/>
                </a:solidFill>
                <a:latin typeface="Century Gothic" pitchFamily="34" charset="0"/>
              </a:rPr>
              <a:t>that</a:t>
            </a:r>
            <a:r>
              <a:rPr lang="en-US" sz="2400" dirty="0">
                <a:latin typeface="Century Gothic" pitchFamily="34" charset="0"/>
              </a:rPr>
              <a:t> </a:t>
            </a:r>
            <a:r>
              <a:rPr lang="en-US" sz="2400" dirty="0">
                <a:solidFill>
                  <a:srgbClr val="FF3300"/>
                </a:solidFill>
                <a:latin typeface="Century Gothic" pitchFamily="34" charset="0"/>
              </a:rPr>
              <a:t>duration</a:t>
            </a:r>
            <a:r>
              <a:rPr lang="en-US" sz="2400" dirty="0">
                <a:latin typeface="Century Gothic" pitchFamily="34" charset="0"/>
              </a:rPr>
              <a:t>.</a:t>
            </a:r>
            <a:r>
              <a:rPr lang="en-US" sz="2800" dirty="0">
                <a:latin typeface="Century Gothic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endParaRPr lang="de-DE" smtClean="0"/>
          </a:p>
          <a:p>
            <a:endParaRPr lang="de-DE" smtClean="0"/>
          </a:p>
        </p:txBody>
      </p:sp>
      <p:sp>
        <p:nvSpPr>
          <p:cNvPr id="890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NLP Tools </a:t>
            </a:r>
          </a:p>
        </p:txBody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4530725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sz="3200" dirty="0" smtClean="0"/>
              <a:t>GATE (Java)  </a:t>
            </a:r>
          </a:p>
          <a:p>
            <a:pPr lvl="1" eaLnBrk="1" hangingPunct="1"/>
            <a:r>
              <a:rPr lang="en-US" sz="2800" dirty="0" smtClean="0"/>
              <a:t>http://gate.ac.uk/</a:t>
            </a:r>
          </a:p>
          <a:p>
            <a:pPr eaLnBrk="1" hangingPunct="1"/>
            <a:r>
              <a:rPr lang="en-US" sz="3200" dirty="0" smtClean="0"/>
              <a:t>Stanford </a:t>
            </a:r>
            <a:r>
              <a:rPr lang="en-US" sz="3200" dirty="0" err="1" smtClean="0"/>
              <a:t>CoreNLP</a:t>
            </a:r>
            <a:r>
              <a:rPr lang="en-US" sz="3200" dirty="0" smtClean="0"/>
              <a:t>  (Java)  // </a:t>
            </a:r>
            <a:r>
              <a:rPr lang="en-US" sz="3200" dirty="0" smtClean="0">
                <a:solidFill>
                  <a:srgbClr val="FF0000"/>
                </a:solidFill>
              </a:rPr>
              <a:t>demos</a:t>
            </a:r>
          </a:p>
          <a:p>
            <a:pPr lvl="1" eaLnBrk="1" hangingPunct="1"/>
            <a:r>
              <a:rPr lang="en-US" sz="2800" dirty="0" smtClean="0"/>
              <a:t>http://nlp.stanford.edu</a:t>
            </a:r>
          </a:p>
          <a:p>
            <a:pPr eaLnBrk="1" hangingPunct="1"/>
            <a:r>
              <a:rPr lang="en-US" sz="3200" dirty="0" smtClean="0"/>
              <a:t>Open Tools </a:t>
            </a:r>
          </a:p>
          <a:p>
            <a:pPr lvl="1" eaLnBrk="1" hangingPunct="1"/>
            <a:r>
              <a:rPr lang="en-US" sz="2800" dirty="0" smtClean="0"/>
              <a:t>http://opennlp.apache.org/</a:t>
            </a:r>
          </a:p>
          <a:p>
            <a:pPr eaLnBrk="1" hangingPunct="1"/>
            <a:r>
              <a:rPr lang="en-US" sz="3200" dirty="0" smtClean="0"/>
              <a:t>NLTK  (Python)</a:t>
            </a:r>
          </a:p>
          <a:p>
            <a:pPr lvl="1" eaLnBrk="1" hangingPunct="1"/>
            <a:r>
              <a:rPr lang="en-US" sz="2800" dirty="0" smtClean="0">
                <a:hlinkClick r:id="rId3"/>
              </a:rPr>
              <a:t>http://nltk.org/</a:t>
            </a:r>
            <a:endParaRPr lang="en-US" sz="28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200" dirty="0" err="1" smtClean="0"/>
              <a:t>CogComp</a:t>
            </a:r>
            <a:r>
              <a:rPr lang="en-US" sz="3200" dirty="0" smtClean="0"/>
              <a:t> NLP Tools  (Java)  // </a:t>
            </a:r>
            <a:r>
              <a:rPr lang="en-US" sz="3200" dirty="0" smtClean="0">
                <a:solidFill>
                  <a:srgbClr val="FF0000"/>
                </a:solidFill>
              </a:rPr>
              <a:t>demos</a:t>
            </a:r>
          </a:p>
          <a:p>
            <a:pPr lvl="1"/>
            <a:r>
              <a:rPr lang="en-US" dirty="0" smtClean="0">
                <a:hlinkClick r:id="rId3"/>
              </a:rPr>
              <a:t>http://cogcomp.cs.illinois.edu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US" sz="3200" dirty="0" smtClean="0"/>
          </a:p>
          <a:p>
            <a:pPr lvl="1" eaLnBrk="1" hangingPunct="1"/>
            <a:endParaRPr lang="en-US" sz="2800" dirty="0" smtClean="0"/>
          </a:p>
          <a:p>
            <a:pPr lvl="1" eaLnBrk="1" hangingPunct="1">
              <a:buNone/>
            </a:pPr>
            <a:endParaRPr lang="en-US" sz="2800" dirty="0" smtClean="0"/>
          </a:p>
          <a:p>
            <a:pPr lvl="1" eaLnBrk="1" hangingPunct="1"/>
            <a:endParaRPr lang="en-US" sz="2800" dirty="0" smtClean="0"/>
          </a:p>
          <a:p>
            <a:pPr eaLnBrk="1" hangingPunct="1"/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8715375" cy="754063"/>
          </a:xfrm>
        </p:spPr>
        <p:txBody>
          <a:bodyPr/>
          <a:lstStyle/>
          <a:p>
            <a:pPr algn="ctr"/>
            <a:r>
              <a:rPr lang="en-US" sz="4000">
                <a:latin typeface="Century Gothic" pitchFamily="34" charset="0"/>
              </a:rPr>
              <a:t>Why NLP is difficult?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8305800" cy="4953000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Different ways of Parsing a sentence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Word category ambiguity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Word sense ambiguity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Words can mean more than their sum of parts (</a:t>
            </a:r>
            <a:r>
              <a:rPr lang="en-US" sz="2000" i="1" dirty="0">
                <a:latin typeface="Century Gothic" pitchFamily="34" charset="0"/>
              </a:rPr>
              <a:t>The Times of India</a:t>
            </a:r>
            <a:r>
              <a:rPr lang="en-US" sz="2000" dirty="0">
                <a:latin typeface="Century Gothic" pitchFamily="34" charset="0"/>
              </a:rPr>
              <a:t>)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Imparting world knowledge is difficult ("the blue pen ate the ice-cream")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Fictitious worlds ("people on mars can fly")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Defining scope ("people like ice-cream," does this mean all people like ice cream?)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Language is changing and evolving</a:t>
            </a:r>
          </a:p>
          <a:p>
            <a:pPr marL="457200" indent="-457200">
              <a:lnSpc>
                <a:spcPct val="90000"/>
              </a:lnSpc>
              <a:buFont typeface="+mj-lt"/>
              <a:buAutoNum type="arabicPeriod"/>
            </a:pPr>
            <a:r>
              <a:rPr lang="en-US" sz="2000" dirty="0">
                <a:latin typeface="Century Gothic" pitchFamily="34" charset="0"/>
              </a:rPr>
              <a:t>Complex ways of interaction between the kinds of </a:t>
            </a:r>
            <a:r>
              <a:rPr lang="en-US" sz="2000" dirty="0" smtClean="0">
                <a:latin typeface="Century Gothic" pitchFamily="34" charset="0"/>
              </a:rPr>
              <a:t>knowledge</a:t>
            </a:r>
            <a:endParaRPr lang="en-US" sz="2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17538"/>
            <a:ext cx="8715375" cy="525462"/>
          </a:xfrm>
        </p:spPr>
        <p:txBody>
          <a:bodyPr>
            <a:normAutofit fontScale="90000"/>
          </a:bodyPr>
          <a:lstStyle/>
          <a:p>
            <a:pPr algn="ctr"/>
            <a:r>
              <a:rPr lang="en-US">
                <a:latin typeface="Century Gothic" pitchFamily="34" charset="0"/>
              </a:rPr>
              <a:t>Inferring Knowledge from text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0772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Words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word frequencies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collocations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word sense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n-grams (words appear in certain order)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Grammar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word categories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syntactic structure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Discourse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Sentence meanings</a:t>
            </a:r>
          </a:p>
          <a:p>
            <a:pPr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Applications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Information Retrieval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Information Extraction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Natural language interface</a:t>
            </a:r>
          </a:p>
          <a:p>
            <a:pPr lvl="1">
              <a:lnSpc>
                <a:spcPct val="90000"/>
              </a:lnSpc>
            </a:pPr>
            <a:r>
              <a:rPr lang="en-US" sz="2000">
                <a:latin typeface="Century Gothic" pitchFamily="34" charset="0"/>
              </a:rPr>
              <a:t>Statistical Machine Translation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17538"/>
            <a:ext cx="8791575" cy="6016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Century Gothic" pitchFamily="34" charset="0"/>
              </a:rPr>
              <a:t>Significant </a:t>
            </a:r>
            <a:r>
              <a:rPr lang="en-US" sz="4000" dirty="0">
                <a:latin typeface="Century Gothic" pitchFamily="34" charset="0"/>
              </a:rPr>
              <a:t>Applications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46455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Intelligent computer systems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NLU interfaces to databases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Computer aided instruction, automatic graders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Information retrieval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Intelligent Web searching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Data mining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Machine translation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Speech recognition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Natural language generation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latin typeface="Century Gothic" pitchFamily="34" charset="0"/>
              </a:rPr>
              <a:t>Question answering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Century Gothic" pitchFamily="34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entury Gothic" pitchFamily="34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04800"/>
            <a:ext cx="8783638" cy="762000"/>
          </a:xfrm>
        </p:spPr>
        <p:txBody>
          <a:bodyPr/>
          <a:lstStyle/>
          <a:p>
            <a:pPr algn="ctr"/>
            <a:r>
              <a:rPr lang="en-US">
                <a:latin typeface="Century Gothic" pitchFamily="34" charset="0"/>
              </a:rPr>
              <a:t>The steps in NLP (Cont.)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447800"/>
            <a:ext cx="8001000" cy="42672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 u="sng">
                <a:latin typeface="Century Gothic" pitchFamily="34" charset="0"/>
              </a:rPr>
              <a:t>Morphology</a:t>
            </a:r>
            <a:r>
              <a:rPr lang="en-US" sz="2400">
                <a:latin typeface="Century Gothic" pitchFamily="34" charset="0"/>
              </a:rPr>
              <a:t>: Concerns the way words are built up from smaller meaning bearing units. (come(s),co(mes))</a:t>
            </a:r>
          </a:p>
          <a:p>
            <a:pPr>
              <a:lnSpc>
                <a:spcPct val="90000"/>
              </a:lnSpc>
            </a:pPr>
            <a:r>
              <a:rPr lang="en-US" sz="2400" u="sng">
                <a:latin typeface="Century Gothic" pitchFamily="34" charset="0"/>
              </a:rPr>
              <a:t>Syntax</a:t>
            </a:r>
            <a:r>
              <a:rPr lang="en-US" sz="2400">
                <a:latin typeface="Century Gothic" pitchFamily="34" charset="0"/>
              </a:rPr>
              <a:t>: concerns how words are  put together to form correct sentences and what structural role each word has.</a:t>
            </a:r>
          </a:p>
          <a:p>
            <a:pPr>
              <a:lnSpc>
                <a:spcPct val="90000"/>
              </a:lnSpc>
            </a:pPr>
            <a:r>
              <a:rPr lang="en-US" sz="2400" u="sng">
                <a:latin typeface="Century Gothic" pitchFamily="34" charset="0"/>
              </a:rPr>
              <a:t>Semantics</a:t>
            </a:r>
            <a:r>
              <a:rPr lang="en-US" sz="2400">
                <a:latin typeface="Century Gothic" pitchFamily="34" charset="0"/>
              </a:rPr>
              <a:t>: concerns what words mean and how these meanings combine in sentences to form sentence meanings.</a:t>
            </a:r>
          </a:p>
          <a:p>
            <a:pPr>
              <a:lnSpc>
                <a:spcPct val="90000"/>
              </a:lnSpc>
            </a:pPr>
            <a:r>
              <a:rPr lang="en-US" sz="2400" u="sng">
                <a:latin typeface="Century Gothic" pitchFamily="34" charset="0"/>
              </a:rPr>
              <a:t>Pragmatics</a:t>
            </a:r>
            <a:r>
              <a:rPr lang="en-US" sz="2400">
                <a:latin typeface="Century Gothic" pitchFamily="34" charset="0"/>
              </a:rPr>
              <a:t>: concerns how sentences are used in different situations and how use affects the interpretation of the sentence.</a:t>
            </a:r>
          </a:p>
          <a:p>
            <a:pPr>
              <a:lnSpc>
                <a:spcPct val="90000"/>
              </a:lnSpc>
            </a:pPr>
            <a:r>
              <a:rPr lang="en-US" sz="2400" u="sng">
                <a:latin typeface="Century Gothic" pitchFamily="34" charset="0"/>
              </a:rPr>
              <a:t>Discourse</a:t>
            </a:r>
            <a:r>
              <a:rPr lang="en-US" sz="2400">
                <a:latin typeface="Century Gothic" pitchFamily="34" charset="0"/>
              </a:rPr>
              <a:t>: concerns how the immediately preceding sentences affect the interpretation of the next sentence.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68" y="107568"/>
            <a:ext cx="8229600" cy="844236"/>
          </a:xfrm>
        </p:spPr>
        <p:txBody>
          <a:bodyPr>
            <a:noAutofit/>
          </a:bodyPr>
          <a:lstStyle/>
          <a:p>
            <a:pPr algn="l"/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Conceitos Básicos: PLN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880-B539-4BEC-820C-7976318B86A8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1520" y="1070141"/>
            <a:ext cx="86989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Processamento de Linguagem Natural (PLN) é o ramo da lingüística computacional que realiza a </a:t>
            </a:r>
            <a:r>
              <a:rPr lang="pt-BR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análise e a síntese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 linguagem natural através de meios automáticos. </a:t>
            </a:r>
          </a:p>
          <a:p>
            <a:pPr>
              <a:buFont typeface="Wingdings" pitchFamily="2" charset="2"/>
              <a:buChar char="Ø"/>
            </a:pPr>
            <a:endParaRPr lang="pt-BR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 PLN a provê as bases teóricas e práticas para o </a:t>
            </a:r>
            <a:r>
              <a:rPr lang="pt-BR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aprendizado de ontologias a partir de textos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pt-BR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8306" name="Rectangle 2"/>
          <p:cNvSpPr>
            <a:spLocks noChangeArrowheads="1"/>
          </p:cNvSpPr>
          <p:nvPr/>
        </p:nvSpPr>
        <p:spPr bwMode="auto">
          <a:xfrm>
            <a:off x="2387542" y="6169037"/>
            <a:ext cx="447269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Categorias gramaticais exploradas no PLN.</a:t>
            </a:r>
            <a:endParaRPr kumimoji="0" lang="pt-BR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616" y="3183172"/>
            <a:ext cx="841270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68" y="107568"/>
            <a:ext cx="8229600" cy="844236"/>
          </a:xfrm>
        </p:spPr>
        <p:txBody>
          <a:bodyPr>
            <a:noAutofit/>
          </a:bodyPr>
          <a:lstStyle/>
          <a:p>
            <a:pPr algn="l"/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Conceitos Básicos: </a:t>
            </a:r>
            <a:r>
              <a:rPr lang="pt-BR" sz="3200" b="1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Pipeline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do PLN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880-B539-4BEC-820C-7976318B86A8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1043608" y="4524509"/>
            <a:ext cx="68407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Exemplo de um</a:t>
            </a:r>
            <a:r>
              <a:rPr kumimoji="0" lang="pt-BR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pt-BR" sz="1600" b="0" i="1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pipeline</a:t>
            </a:r>
            <a:r>
              <a:rPr lang="pt-BR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 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PLN. 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7256" y="1484784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No contexto da APO, o PLN consiste tipicamente na aplicação de diferentes componentes</a:t>
            </a:r>
            <a:r>
              <a:rPr lang="pt-BR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 análise em </a:t>
            </a:r>
            <a:r>
              <a:rPr lang="pt-BR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uma arquitetura </a:t>
            </a:r>
            <a:r>
              <a:rPr lang="pt-BR" sz="20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sequencial</a:t>
            </a:r>
            <a:r>
              <a:rPr lang="pt-BR" sz="20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</a:t>
            </a:r>
            <a:r>
              <a:rPr lang="pt-BR" sz="2000" b="1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pipeline</a:t>
            </a:r>
            <a:r>
              <a:rPr lang="pt-BR" sz="2000" b="1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  <a:r>
              <a:rPr lang="pt-BR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, como representado na figura abaixo:</a:t>
            </a:r>
            <a:endParaRPr lang="pt-BR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97" y="3364388"/>
            <a:ext cx="9126003" cy="957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>
            <a:normAutofit/>
          </a:bodyPr>
          <a:lstStyle/>
          <a:p>
            <a:r>
              <a:rPr lang="pt-BR" dirty="0" smtClean="0"/>
              <a:t>Árvore de </a:t>
            </a:r>
            <a:r>
              <a:rPr lang="pt-BR" dirty="0" err="1" smtClean="0"/>
              <a:t>Parsing</a:t>
            </a:r>
            <a:endParaRPr lang="pt-BR" dirty="0"/>
          </a:p>
        </p:txBody>
      </p:sp>
      <p:sp>
        <p:nvSpPr>
          <p:cNvPr id="5" name="Rectangle 4"/>
          <p:cNvSpPr/>
          <p:nvPr/>
        </p:nvSpPr>
        <p:spPr>
          <a:xfrm>
            <a:off x="179512" y="5085184"/>
            <a:ext cx="684076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ctangle 5"/>
          <p:cNvSpPr/>
          <p:nvPr/>
        </p:nvSpPr>
        <p:spPr>
          <a:xfrm>
            <a:off x="323528" y="5085184"/>
            <a:ext cx="58326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TextBox 6"/>
          <p:cNvSpPr txBox="1"/>
          <p:nvPr/>
        </p:nvSpPr>
        <p:spPr>
          <a:xfrm>
            <a:off x="2339752" y="5445224"/>
            <a:ext cx="43460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/>
              <a:t>Árvore de </a:t>
            </a:r>
            <a:r>
              <a:rPr lang="pt-BR" sz="2000" dirty="0" err="1" smtClean="0"/>
              <a:t>Parsing</a:t>
            </a:r>
            <a:r>
              <a:rPr lang="pt-BR" sz="2000" dirty="0" smtClean="0"/>
              <a:t> - Constituintes</a:t>
            </a:r>
            <a:endParaRPr lang="pt-BR" sz="2000" dirty="0"/>
          </a:p>
        </p:txBody>
      </p:sp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253067"/>
            <a:ext cx="7430617" cy="412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68" y="394954"/>
            <a:ext cx="8229600" cy="844236"/>
          </a:xfrm>
        </p:spPr>
        <p:txBody>
          <a:bodyPr>
            <a:noAutofit/>
          </a:bodyPr>
          <a:lstStyle/>
          <a:p>
            <a:pPr algn="l"/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Conceitos Básicos: </a:t>
            </a:r>
            <a:b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pt-BR" sz="3200" b="1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Parsing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Dependências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880-B539-4BEC-820C-7976318B86A8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1" name="Rectangle 10"/>
          <p:cNvSpPr/>
          <p:nvPr/>
        </p:nvSpPr>
        <p:spPr>
          <a:xfrm>
            <a:off x="179512" y="1124744"/>
            <a:ext cx="8964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400" b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sz="2400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Parsing</a:t>
            </a:r>
            <a:r>
              <a:rPr lang="pt-B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 Dependências</a:t>
            </a:r>
            <a:r>
              <a:rPr lang="pt-BR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pt-B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é uma abordagem inspirada pela teoria lingüística de </a:t>
            </a:r>
            <a:r>
              <a:rPr lang="pt-BR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gramática de dependência</a:t>
            </a:r>
            <a:r>
              <a:rPr lang="pt-B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</a:p>
          <a:p>
            <a:endParaRPr lang="pt-B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A suposição básica é a idéia de que a estrutura sintática consiste essencialmente de palavras conectadas por relações </a:t>
            </a:r>
            <a:r>
              <a:rPr lang="pt-BR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binárias assimétricas</a:t>
            </a:r>
            <a:r>
              <a:rPr lang="pt-BR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 relações de dependência entre elas.</a:t>
            </a:r>
          </a:p>
          <a:p>
            <a:endParaRPr lang="pt-B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68" y="107568"/>
            <a:ext cx="9089432" cy="844236"/>
          </a:xfrm>
        </p:spPr>
        <p:txBody>
          <a:bodyPr>
            <a:noAutofit/>
          </a:bodyPr>
          <a:lstStyle/>
          <a:p>
            <a:pPr algn="l"/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Conceitos Básicos: </a:t>
            </a:r>
            <a:r>
              <a:rPr lang="pt-BR" sz="3200" b="1" dirty="0" err="1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Parsing</a:t>
            </a: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 Dependências – Exemplo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880-B539-4BEC-820C-7976318B86A8}" type="slidenum">
              <a:rPr lang="pt-BR" smtClean="0"/>
              <a:pPr/>
              <a:t>7</a:t>
            </a:fld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2396"/>
            <a:ext cx="9089383" cy="324035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2405088" y="4766042"/>
            <a:ext cx="3960440" cy="2031325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r>
              <a:rPr lang="en-US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Relações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b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Geradas</a:t>
            </a:r>
            <a:r>
              <a:rPr lang="en-US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amod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news-2 , Economic-1 )</a:t>
            </a:r>
          </a:p>
          <a:p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nsubj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had-3 , news-2 )</a:t>
            </a:r>
          </a:p>
          <a:p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amod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effect-5 , little-4 )</a:t>
            </a:r>
          </a:p>
          <a:p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dobj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had-3 , effect-5 )</a:t>
            </a:r>
          </a:p>
          <a:p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amod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markets-8 , financial-7 )</a:t>
            </a:r>
          </a:p>
          <a:p>
            <a:r>
              <a:rPr lang="en-US" i="1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prep_on</a:t>
            </a:r>
            <a:r>
              <a:rPr lang="en-US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( effect-5 , markets-8 )</a:t>
            </a:r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3995936" y="4298100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568" y="0"/>
            <a:ext cx="8909920" cy="951804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Repositórios Semânticos: </a:t>
            </a:r>
            <a:b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3200" b="1" dirty="0" smtClean="0">
                <a:solidFill>
                  <a:schemeClr val="accent2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WordNet </a:t>
            </a:r>
            <a:r>
              <a:rPr lang="pt-BR" sz="3200" dirty="0" smtClean="0"/>
              <a:t>[</a:t>
            </a:r>
            <a:r>
              <a:rPr lang="pt-BR" sz="3200" dirty="0" err="1" smtClean="0"/>
              <a:t>Fellbaum</a:t>
            </a:r>
            <a:r>
              <a:rPr lang="pt-BR" sz="3200" dirty="0" smtClean="0"/>
              <a:t>, 1998]</a:t>
            </a:r>
            <a:endParaRPr lang="pt-BR" sz="3200" b="1" dirty="0" smtClean="0">
              <a:solidFill>
                <a:schemeClr val="accent2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2EA880-B539-4BEC-820C-7976318B86A8}" type="slidenum">
              <a:rPr lang="pt-BR" smtClean="0"/>
              <a:pPr/>
              <a:t>8</a:t>
            </a:fld>
            <a:endParaRPr lang="pt-BR"/>
          </a:p>
        </p:txBody>
      </p:sp>
      <p:sp>
        <p:nvSpPr>
          <p:cNvPr id="5" name="Rectangle 4"/>
          <p:cNvSpPr/>
          <p:nvPr/>
        </p:nvSpPr>
        <p:spPr>
          <a:xfrm>
            <a:off x="251520" y="1196752"/>
            <a:ext cx="83529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pt-BR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03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1" name="Rectangle 10"/>
          <p:cNvSpPr/>
          <p:nvPr/>
        </p:nvSpPr>
        <p:spPr>
          <a:xfrm>
            <a:off x="151376" y="969996"/>
            <a:ext cx="89926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 </a:t>
            </a:r>
            <a:r>
              <a:rPr lang="pt-BR" sz="21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WordNet </a:t>
            </a:r>
            <a:r>
              <a:rPr lang="pt-BR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é um dicionário computacional da língua inglesa hierarquicamente estruturado. </a:t>
            </a:r>
          </a:p>
          <a:p>
            <a:endParaRPr lang="pt-BR" sz="21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pt-BR" sz="2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Sua versão mais atual (versão 3.0) contém informações sobre mais de 150 mil palavras (substantivos, verbos, adjetivos e advérbios) e seus relacionamentos léxicos, incluindo sinônimos, antônimos, entre outros.</a:t>
            </a:r>
          </a:p>
          <a:p>
            <a:endParaRPr lang="pt-BR" sz="2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379800" y="3387145"/>
          <a:ext cx="8280920" cy="2975656"/>
        </p:xfrm>
        <a:graphic>
          <a:graphicData uri="http://schemas.openxmlformats.org/drawingml/2006/table">
            <a:tbl>
              <a:tblPr/>
              <a:tblGrid>
                <a:gridCol w="8280920"/>
              </a:tblGrid>
              <a:tr h="62841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1. (480) woman, adult female - (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adult female person (as opposed to a man); "the woman kept house while the man hunted")</a:t>
                      </a:r>
                      <a:endParaRPr lang="pt-BR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8477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 (95) womanhood, woman, fair sex - (women as a class; "it´s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na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insult to American womanhood"; "woman is the glory of creation"; "the fair sex gathered on the club")</a:t>
                      </a:r>
                      <a:endParaRPr lang="pt-BR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2841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 (7) charwoman, char, cleaning woman, cleaning lady, woman - (a human female who does housework; "the char will clean the carpet")</a:t>
                      </a:r>
                      <a:endParaRPr lang="pt-BR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47748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4. (5) woman - (a female person who plays a significant role (wife or mistress or girlfriend) in the life of a particular man; "he was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faithfull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to his woman")</a:t>
                      </a:r>
                      <a:endParaRPr lang="pt-BR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1835696" y="6402814"/>
            <a:ext cx="6048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t-B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Entrada no WordNet para a palavra “</a:t>
            </a:r>
            <a:r>
              <a:rPr kumimoji="0" lang="pt-BR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woman</a:t>
            </a:r>
            <a:r>
              <a:rPr kumimoji="0" lang="pt-B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Verdana" pitchFamily="34" charset="0"/>
                <a:cs typeface="Verdana" pitchFamily="34" charset="0"/>
              </a:rPr>
              <a:t>”.</a:t>
            </a:r>
            <a:endParaRPr kumimoji="0" lang="pt-B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17538"/>
            <a:ext cx="8791575" cy="754062"/>
          </a:xfrm>
        </p:spPr>
        <p:txBody>
          <a:bodyPr/>
          <a:lstStyle/>
          <a:p>
            <a:pPr algn="ctr"/>
            <a:r>
              <a:rPr lang="en-US" sz="4000" dirty="0">
                <a:latin typeface="Century Gothic" pitchFamily="34" charset="0"/>
              </a:rPr>
              <a:t>Word Sense Resolution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17713"/>
            <a:ext cx="8650288" cy="4114800"/>
          </a:xfrm>
        </p:spPr>
        <p:txBody>
          <a:bodyPr/>
          <a:lstStyle/>
          <a:p>
            <a:r>
              <a:rPr lang="en-US" sz="2400" dirty="0">
                <a:latin typeface="Century Gothic" pitchFamily="34" charset="0"/>
              </a:rPr>
              <a:t>Many words have many meanings or senses.</a:t>
            </a:r>
          </a:p>
          <a:p>
            <a:r>
              <a:rPr lang="en-US" sz="2400" dirty="0">
                <a:latin typeface="Century Gothic" pitchFamily="34" charset="0"/>
              </a:rPr>
              <a:t>We need to resolve which of the senses of an ambiguous word is invoked in a particular use of the word.</a:t>
            </a:r>
          </a:p>
          <a:p>
            <a:r>
              <a:rPr lang="en-US" sz="2400" dirty="0">
                <a:latin typeface="Century Gothic" pitchFamily="34" charset="0"/>
              </a:rPr>
              <a:t>I made her duck. (made her a bird for lunch or made her move her head quickly downwards?)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800</Words>
  <Application>Microsoft Office PowerPoint</Application>
  <PresentationFormat>On-screen Show (4:3)</PresentationFormat>
  <Paragraphs>178</Paragraphs>
  <Slides>14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Drawing</vt:lpstr>
      <vt:lpstr>The Steps in NLP</vt:lpstr>
      <vt:lpstr>The steps in NLP (Cont.)</vt:lpstr>
      <vt:lpstr>Conceitos Básicos: PLN</vt:lpstr>
      <vt:lpstr>Conceitos Básicos: Pipeline  do PLN</vt:lpstr>
      <vt:lpstr>Árvore de Parsing</vt:lpstr>
      <vt:lpstr>Conceitos Básicos:     Parsing de Dependências</vt:lpstr>
      <vt:lpstr>Conceitos Básicos: Parsing de Dependências – Exemplo</vt:lpstr>
      <vt:lpstr>Repositórios Semânticos:  WordNet [Fellbaum, 1998]</vt:lpstr>
      <vt:lpstr>Word Sense Resolution </vt:lpstr>
      <vt:lpstr>Reference Resolution</vt:lpstr>
      <vt:lpstr>NLP Tools </vt:lpstr>
      <vt:lpstr>Why NLP is difficult?</vt:lpstr>
      <vt:lpstr>Inferring Knowledge from text</vt:lpstr>
      <vt:lpstr>Significant Applications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Steps in NLP</dc:title>
  <dc:creator>Rinaldo</dc:creator>
  <cp:lastModifiedBy>Rinaldo</cp:lastModifiedBy>
  <cp:revision>6</cp:revision>
  <dcterms:created xsi:type="dcterms:W3CDTF">2013-01-16T16:50:29Z</dcterms:created>
  <dcterms:modified xsi:type="dcterms:W3CDTF">2013-01-18T11:29:13Z</dcterms:modified>
</cp:coreProperties>
</file>