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62"/>
  </p:notesMasterIdLst>
  <p:sldIdLst>
    <p:sldId id="256" r:id="rId3"/>
    <p:sldId id="257" r:id="rId4"/>
    <p:sldId id="269" r:id="rId5"/>
    <p:sldId id="321" r:id="rId6"/>
    <p:sldId id="271" r:id="rId7"/>
    <p:sldId id="272" r:id="rId8"/>
    <p:sldId id="273" r:id="rId9"/>
    <p:sldId id="278" r:id="rId10"/>
    <p:sldId id="279" r:id="rId11"/>
    <p:sldId id="280" r:id="rId12"/>
    <p:sldId id="274" r:id="rId13"/>
    <p:sldId id="258" r:id="rId14"/>
    <p:sldId id="275" r:id="rId15"/>
    <p:sldId id="268" r:id="rId16"/>
    <p:sldId id="267" r:id="rId17"/>
    <p:sldId id="277" r:id="rId18"/>
    <p:sldId id="281" r:id="rId19"/>
    <p:sldId id="282" r:id="rId20"/>
    <p:sldId id="283" r:id="rId21"/>
    <p:sldId id="266"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22" r:id="rId39"/>
    <p:sldId id="300" r:id="rId40"/>
    <p:sldId id="301" r:id="rId41"/>
    <p:sldId id="302" r:id="rId42"/>
    <p:sldId id="303" r:id="rId43"/>
    <p:sldId id="304" r:id="rId44"/>
    <p:sldId id="305" r:id="rId45"/>
    <p:sldId id="306" r:id="rId46"/>
    <p:sldId id="308" r:id="rId47"/>
    <p:sldId id="307" r:id="rId48"/>
    <p:sldId id="309" r:id="rId49"/>
    <p:sldId id="310" r:id="rId50"/>
    <p:sldId id="311" r:id="rId51"/>
    <p:sldId id="312" r:id="rId52"/>
    <p:sldId id="313" r:id="rId53"/>
    <p:sldId id="314" r:id="rId54"/>
    <p:sldId id="315" r:id="rId55"/>
    <p:sldId id="316" r:id="rId56"/>
    <p:sldId id="317" r:id="rId57"/>
    <p:sldId id="318" r:id="rId58"/>
    <p:sldId id="319" r:id="rId59"/>
    <p:sldId id="323" r:id="rId60"/>
    <p:sldId id="320" r:id="rId61"/>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71800" cy="457200"/>
          </a:xfrm>
          <a:prstGeom prst="rect">
            <a:avLst/>
          </a:prstGeom>
        </p:spPr>
        <p:txBody>
          <a:bodyPr vert="horz" rtlCol="0"/>
          <a:lstStyle>
            <a:lvl1pPr algn="l" latinLnBrk="0">
              <a:defRPr lang="pt-BR" sz="1200"/>
            </a:lvl1pPr>
          </a:lstStyle>
          <a:p>
            <a:endParaRPr lang="pt-BR"/>
          </a:p>
        </p:txBody>
      </p:sp>
      <p:sp>
        <p:nvSpPr>
          <p:cNvPr id="3" name="Rectangle 2"/>
          <p:cNvSpPr>
            <a:spLocks noGrp="1"/>
          </p:cNvSpPr>
          <p:nvPr>
            <p:ph type="dt" idx="1"/>
          </p:nvPr>
        </p:nvSpPr>
        <p:spPr>
          <a:xfrm>
            <a:off x="3884613" y="0"/>
            <a:ext cx="2971800" cy="457200"/>
          </a:xfrm>
          <a:prstGeom prst="rect">
            <a:avLst/>
          </a:prstGeom>
        </p:spPr>
        <p:txBody>
          <a:bodyPr vert="horz" rtlCol="0"/>
          <a:lstStyle>
            <a:lvl1pPr algn="r" latinLnBrk="0">
              <a:defRPr lang="pt-BR" sz="1200"/>
            </a:lvl1pPr>
          </a:lstStyle>
          <a:p>
            <a:fld id="{2A76C59E-5FF9-416F-8DDB-A1B6DB7B2B57}" type="datetimeFigureOut">
              <a:rPr/>
              <a:pPr/>
              <a:t>6/9/2006</a:t>
            </a:fld>
            <a:endParaRPr lang="pt-BR"/>
          </a:p>
        </p:txBody>
      </p:sp>
      <p:sp>
        <p:nvSpPr>
          <p:cNvPr id="4" name="Rectangl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pt-BR"/>
          </a:p>
        </p:txBody>
      </p:sp>
      <p:sp>
        <p:nvSpPr>
          <p:cNvPr id="5" name="Rectangle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pt-BR"/>
              <a:t>Clique para 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Rectangle 5"/>
          <p:cNvSpPr>
            <a:spLocks noGrp="1"/>
          </p:cNvSpPr>
          <p:nvPr>
            <p:ph type="ftr" sz="quarter" idx="4"/>
          </p:nvPr>
        </p:nvSpPr>
        <p:spPr>
          <a:xfrm>
            <a:off x="0" y="8685213"/>
            <a:ext cx="2971800" cy="457200"/>
          </a:xfrm>
          <a:prstGeom prst="rect">
            <a:avLst/>
          </a:prstGeom>
        </p:spPr>
        <p:txBody>
          <a:bodyPr vert="horz" rtlCol="0" anchor="b"/>
          <a:lstStyle>
            <a:lvl1pPr algn="l" latinLnBrk="0">
              <a:defRPr lang="pt-BR" sz="1200"/>
            </a:lvl1pPr>
          </a:lstStyle>
          <a:p>
            <a:endParaRPr lang="pt-BR"/>
          </a:p>
        </p:txBody>
      </p:sp>
      <p:sp>
        <p:nvSpPr>
          <p:cNvPr id="7" name="Rectangle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pt-BR" sz="1200"/>
            </a:lvl1pPr>
          </a:lstStyle>
          <a:p>
            <a:fld id="{5BCCF0E1-31B6-485F-B4B0-11E7271AE8C4}" type="slidenum">
              <a:rPr/>
              <a:pPr/>
              <a:t>‹nº›</a:t>
            </a:fld>
            <a:endParaRPr lang="pt-BR"/>
          </a:p>
        </p:txBody>
      </p:sp>
    </p:spTree>
  </p:cSld>
  <p:clrMap bg1="lt1" tx1="dk1" bg2="lt2" tx2="dk2" accent1="accent1" accent2="accent2" accent3="accent3" accent4="accent4" accent5="accent5" accent6="accent6" hlink="hlink" folHlink="folHlink"/>
  <p:notesStyle>
    <a:lvl1pPr marL="0" algn="l" rtl="0" latinLnBrk="0">
      <a:defRPr lang="pt-BR" sz="1200" kern="1200">
        <a:solidFill>
          <a:schemeClr val="tx1"/>
        </a:solidFill>
        <a:latin typeface="+mn-lt"/>
        <a:ea typeface="+mn-ea"/>
        <a:cs typeface="+mn-cs"/>
      </a:defRPr>
    </a:lvl1pPr>
    <a:lvl2pPr marL="457200" algn="l" rtl="0">
      <a:defRPr lang="pt-BR" sz="1200" kern="1200">
        <a:solidFill>
          <a:schemeClr val="tx1"/>
        </a:solidFill>
        <a:latin typeface="+mn-lt"/>
        <a:ea typeface="+mn-ea"/>
        <a:cs typeface="+mn-cs"/>
      </a:defRPr>
    </a:lvl2pPr>
    <a:lvl3pPr marL="914400" algn="l" rtl="0">
      <a:defRPr lang="pt-BR" sz="1200" kern="1200">
        <a:solidFill>
          <a:schemeClr val="tx1"/>
        </a:solidFill>
        <a:latin typeface="+mn-lt"/>
        <a:ea typeface="+mn-ea"/>
        <a:cs typeface="+mn-cs"/>
      </a:defRPr>
    </a:lvl3pPr>
    <a:lvl4pPr marL="1371600" algn="l" rtl="0">
      <a:defRPr lang="pt-BR" sz="1200" kern="1200">
        <a:solidFill>
          <a:schemeClr val="tx1"/>
        </a:solidFill>
        <a:latin typeface="+mn-lt"/>
        <a:ea typeface="+mn-ea"/>
        <a:cs typeface="+mn-cs"/>
      </a:defRPr>
    </a:lvl4pPr>
    <a:lvl5pPr marL="1828800" algn="l" rtl="0">
      <a:defRPr lang="pt-BR" sz="1200" kern="1200">
        <a:solidFill>
          <a:schemeClr val="tx1"/>
        </a:solidFill>
        <a:latin typeface="+mn-lt"/>
        <a:ea typeface="+mn-ea"/>
        <a:cs typeface="+mn-cs"/>
      </a:defRPr>
    </a:lvl5pPr>
    <a:lvl6pPr marL="2286000" algn="l" rtl="0">
      <a:defRPr lang="pt-BR" sz="1200" kern="1200">
        <a:solidFill>
          <a:schemeClr val="tx1"/>
        </a:solidFill>
        <a:latin typeface="+mn-lt"/>
        <a:ea typeface="+mn-ea"/>
        <a:cs typeface="+mn-cs"/>
      </a:defRPr>
    </a:lvl6pPr>
    <a:lvl7pPr marL="2743200" algn="l" rtl="0">
      <a:defRPr lang="pt-BR" sz="1200" kern="1200">
        <a:solidFill>
          <a:schemeClr val="tx1"/>
        </a:solidFill>
        <a:latin typeface="+mn-lt"/>
        <a:ea typeface="+mn-ea"/>
        <a:cs typeface="+mn-cs"/>
      </a:defRPr>
    </a:lvl7pPr>
    <a:lvl8pPr marL="3200400" algn="l" rtl="0">
      <a:defRPr lang="pt-BR" sz="1200" kern="1200">
        <a:solidFill>
          <a:schemeClr val="tx1"/>
        </a:solidFill>
        <a:latin typeface="+mn-lt"/>
        <a:ea typeface="+mn-ea"/>
        <a:cs typeface="+mn-cs"/>
      </a:defRPr>
    </a:lvl8pPr>
    <a:lvl9pPr marL="3657600" algn="l" rtl="0">
      <a:defRPr lang="pt-B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10</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11</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12</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13</a:t>
            </a:fld>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14</a:t>
            </a:fld>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15</a:t>
            </a:fld>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16</a:t>
            </a:fld>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17</a:t>
            </a:fld>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18</a:t>
            </a:fld>
            <a:endParaRPr 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19</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a:t>
            </a:fld>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20</a:t>
            </a:fld>
            <a:endParaRPr 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21</a:t>
            </a:fld>
            <a:endParaRPr 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22</a:t>
            </a:fld>
            <a:endParaRPr 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23</a:t>
            </a:fld>
            <a:endParaRPr 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24</a:t>
            </a:fld>
            <a:endParaRPr 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25</a:t>
            </a:fld>
            <a:endParaRPr 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26</a:t>
            </a:fld>
            <a:endParaRPr 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27</a:t>
            </a:fld>
            <a:endParaRPr 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28</a:t>
            </a:fld>
            <a:endParaRPr 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29</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a:t>
            </a:fld>
            <a:endParaRPr 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30</a:t>
            </a:fld>
            <a:endParaRPr 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31</a:t>
            </a:fld>
            <a:endParaRPr lang="pt-B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32</a:t>
            </a:fld>
            <a:endParaRPr lang="pt-B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33</a:t>
            </a:fld>
            <a:endParaRPr lang="pt-B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34</a:t>
            </a:fld>
            <a:endParaRPr lang="pt-B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35</a:t>
            </a:fld>
            <a:endParaRPr lang="pt-B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36</a:t>
            </a:fld>
            <a:endParaRPr lang="pt-B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37</a:t>
            </a:fld>
            <a:endParaRPr lang="pt-B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38</a:t>
            </a:fld>
            <a:endParaRPr lang="pt-B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39</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a:t>
            </a:fld>
            <a:endParaRPr lang="pt-B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40</a:t>
            </a:fld>
            <a:endParaRPr lang="pt-B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41</a:t>
            </a:fld>
            <a:endParaRPr lang="pt-B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42</a:t>
            </a:fld>
            <a:endParaRPr lang="pt-B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43</a:t>
            </a:fld>
            <a:endParaRPr lang="pt-B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44</a:t>
            </a:fld>
            <a:endParaRPr lang="pt-B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45</a:t>
            </a:fld>
            <a:endParaRPr lang="pt-B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46</a:t>
            </a:fld>
            <a:endParaRPr lang="pt-B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47</a:t>
            </a:fld>
            <a:endParaRPr lang="pt-B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48</a:t>
            </a:fld>
            <a:endParaRPr lang="pt-B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49</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a:t>
            </a:fld>
            <a:endParaRPr lang="pt-B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50</a:t>
            </a:fld>
            <a:endParaRPr lang="pt-B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51</a:t>
            </a:fld>
            <a:endParaRPr lang="pt-B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52</a:t>
            </a:fld>
            <a:endParaRPr lang="pt-B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53</a:t>
            </a:fld>
            <a:endParaRPr lang="pt-B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54</a:t>
            </a:fld>
            <a:endParaRPr lang="pt-B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55</a:t>
            </a:fld>
            <a:endParaRPr lang="pt-B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56</a:t>
            </a:fld>
            <a:endParaRPr lang="pt-B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57</a:t>
            </a:fld>
            <a:endParaRPr lang="pt-B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58</a:t>
            </a:fld>
            <a:endParaRPr lang="pt-B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59</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6</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7</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8</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5BCCF0E1-31B6-485F-B4B0-11E7271AE8C4}" type="slidenum">
              <a:rPr lang="pt-BR" smtClean="0"/>
              <a:pPr/>
              <a:t>9</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o título">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8" name="Shape 7"/>
          <p:cNvSpPr>
            <a:spLocks noGrp="1"/>
          </p:cNvSpPr>
          <p:nvPr>
            <p:ph type="ctrTitle"/>
          </p:nvPr>
        </p:nvSpPr>
        <p:spPr>
          <a:xfrm>
            <a:off x="457200" y="2401887"/>
            <a:ext cx="8458200" cy="1470025"/>
          </a:xfrm>
        </p:spPr>
        <p:txBody>
          <a:bodyPr anchor="b"/>
          <a:lstStyle>
            <a:lvl1pPr latinLnBrk="0">
              <a:defRPr lang="pt-BR" sz="4400">
                <a:solidFill>
                  <a:schemeClr val="bg1"/>
                </a:solidFill>
              </a:defRPr>
            </a:lvl1pPr>
          </a:lstStyle>
          <a:p>
            <a:r>
              <a:rPr lang="pt-BR" smtClean="0"/>
              <a:t>Clique para editar o estilo do título mestre</a:t>
            </a:r>
            <a:endParaRPr lang="pt-BR"/>
          </a:p>
        </p:txBody>
      </p:sp>
      <p:sp>
        <p:nvSpPr>
          <p:cNvPr id="9" name="Shape 8"/>
          <p:cNvSpPr>
            <a:spLocks noGrp="1"/>
          </p:cNvSpPr>
          <p:nvPr>
            <p:ph type="subTitle" idx="1"/>
          </p:nvPr>
        </p:nvSpPr>
        <p:spPr>
          <a:xfrm>
            <a:off x="457200" y="3864768"/>
            <a:ext cx="4953000" cy="1752600"/>
          </a:xfrm>
        </p:spPr>
        <p:txBody>
          <a:bodyPr/>
          <a:lstStyle>
            <a:lvl1pPr marL="64008" indent="0" algn="l" latinLnBrk="0">
              <a:buNone/>
              <a:defRPr lang="pt-B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pt-BR"/>
          </a:p>
        </p:txBody>
      </p:sp>
      <p:sp>
        <p:nvSpPr>
          <p:cNvPr id="28" name="Shape 27"/>
          <p:cNvSpPr>
            <a:spLocks noGrp="1"/>
          </p:cNvSpPr>
          <p:nvPr>
            <p:ph type="dt" sz="half" idx="10"/>
          </p:nvPr>
        </p:nvSpPr>
        <p:spPr>
          <a:xfrm>
            <a:off x="6583680" y="4206240"/>
            <a:ext cx="960120" cy="457200"/>
          </a:xfrm>
        </p:spPr>
        <p:txBody>
          <a:bodyPr/>
          <a:lstStyle/>
          <a:p>
            <a:fld id="{8A99DE35-1251-472E-8ECA-761D19E5D7AB}" type="datetime4">
              <a:rPr/>
              <a:pPr/>
              <a:t>6 de setembro de 2006</a:t>
            </a:fld>
            <a:endParaRPr lang="pt-BR"/>
          </a:p>
        </p:txBody>
      </p:sp>
      <p:sp>
        <p:nvSpPr>
          <p:cNvPr id="17" name="Shape 16"/>
          <p:cNvSpPr>
            <a:spLocks noGrp="1"/>
          </p:cNvSpPr>
          <p:nvPr>
            <p:ph type="ftr" sz="quarter" idx="11"/>
          </p:nvPr>
        </p:nvSpPr>
        <p:spPr>
          <a:xfrm>
            <a:off x="5257800" y="4205288"/>
            <a:ext cx="1321592" cy="457200"/>
          </a:xfrm>
        </p:spPr>
        <p:txBody>
          <a:bodyPr/>
          <a:lstStyle/>
          <a:p>
            <a:endParaRPr lang="pt-BR"/>
          </a:p>
        </p:txBody>
      </p:sp>
      <p:sp>
        <p:nvSpPr>
          <p:cNvPr id="29" name="Shape 28"/>
          <p:cNvSpPr>
            <a:spLocks noGrp="1"/>
          </p:cNvSpPr>
          <p:nvPr>
            <p:ph type="sldNum" sz="quarter" idx="12"/>
          </p:nvPr>
        </p:nvSpPr>
        <p:spPr>
          <a:xfrm>
            <a:off x="8320088" y="1136"/>
            <a:ext cx="747712" cy="365760"/>
          </a:xfrm>
        </p:spPr>
        <p:txBody>
          <a:bodyPr/>
          <a:lstStyle>
            <a:lvl1pPr algn="r" latinLnBrk="0">
              <a:defRPr lang="pt-BR" sz="1800">
                <a:solidFill>
                  <a:schemeClr val="bg1"/>
                </a:solidFill>
              </a:defRPr>
            </a:lvl1pPr>
          </a:lstStyle>
          <a:p>
            <a:pPr algn="r"/>
            <a:fld id="{A8CE10D6-5CB1-41CD-B815-79BC778FC61A}" type="slidenum">
              <a:rPr lang="pt-BR" sz="1800">
                <a:solidFill>
                  <a:schemeClr val="bg1"/>
                </a:solidFill>
              </a:rPr>
              <a:pPr algn="r"/>
              <a:t>‹nº›</a:t>
            </a:fld>
            <a:endParaRPr lang="pt-BR" sz="180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pt-BR" smtClean="0"/>
              <a:t>Clique para editar o estilo do título mestre</a:t>
            </a:r>
            <a:endParaRPr lang="pt-BR"/>
          </a:p>
        </p:txBody>
      </p:sp>
      <p:sp>
        <p:nvSpPr>
          <p:cNvPr id="3" name="Shape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Shape 3"/>
          <p:cNvSpPr>
            <a:spLocks noGrp="1"/>
          </p:cNvSpPr>
          <p:nvPr>
            <p:ph type="dt" sz="half" idx="10"/>
          </p:nvPr>
        </p:nvSpPr>
        <p:spPr/>
        <p:txBody>
          <a:bodyPr/>
          <a:lstStyle/>
          <a:p>
            <a:fld id="{47B8CA02-DFFD-4316-8A42-6A1844E9CDC6}" type="datetime4">
              <a:rPr/>
              <a:pPr/>
              <a:t>6 de setembro de 2006</a:t>
            </a:fld>
            <a:endParaRPr lang="pt-BR"/>
          </a:p>
        </p:txBody>
      </p:sp>
      <p:sp>
        <p:nvSpPr>
          <p:cNvPr id="5" name="Shape 4"/>
          <p:cNvSpPr>
            <a:spLocks noGrp="1"/>
          </p:cNvSpPr>
          <p:nvPr>
            <p:ph type="ftr" sz="quarter" idx="11"/>
          </p:nvPr>
        </p:nvSpPr>
        <p:spPr/>
        <p:txBody>
          <a:bodyPr/>
          <a:lstStyle/>
          <a:p>
            <a:endParaRPr lang="pt-BR"/>
          </a:p>
        </p:txBody>
      </p:sp>
      <p:sp>
        <p:nvSpPr>
          <p:cNvPr id="6" name="Shape 5"/>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e seção">
    <p:spTree>
      <p:nvGrpSpPr>
        <p:cNvPr id="1" name=""/>
        <p:cNvGrpSpPr/>
        <p:nvPr/>
      </p:nvGrpSpPr>
      <p:grpSpPr>
        <a:xfrm>
          <a:off x="0" y="0"/>
          <a:ext cx="0" cy="0"/>
          <a:chOff x="0" y="0"/>
          <a:chExt cx="0" cy="0"/>
        </a:xfrm>
      </p:grpSpPr>
      <p:sp>
        <p:nvSpPr>
          <p:cNvPr id="2" name="Shape 1"/>
          <p:cNvSpPr>
            <a:spLocks noGrp="1"/>
          </p:cNvSpPr>
          <p:nvPr>
            <p:ph type="title"/>
          </p:nvPr>
        </p:nvSpPr>
        <p:spPr>
          <a:xfrm>
            <a:off x="722313" y="1981200"/>
            <a:ext cx="7772400" cy="1362075"/>
          </a:xfrm>
        </p:spPr>
        <p:txBody>
          <a:bodyPr anchor="b">
            <a:noAutofit/>
          </a:bodyPr>
          <a:lstStyle>
            <a:lvl1pPr algn="l" latinLnBrk="0">
              <a:buNone/>
              <a:defRPr lang="pt-B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pt-BR" smtClean="0"/>
              <a:t>Clique para editar o estilo do título mestre</a:t>
            </a:r>
            <a:endParaRPr lang="pt-BR"/>
          </a:p>
        </p:txBody>
      </p:sp>
      <p:sp>
        <p:nvSpPr>
          <p:cNvPr id="3" name="Shape 2"/>
          <p:cNvSpPr>
            <a:spLocks noGrp="1"/>
          </p:cNvSpPr>
          <p:nvPr>
            <p:ph type="body" idx="1"/>
          </p:nvPr>
        </p:nvSpPr>
        <p:spPr>
          <a:xfrm>
            <a:off x="722313" y="3295648"/>
            <a:ext cx="7772400" cy="1509712"/>
          </a:xfrm>
        </p:spPr>
        <p:txBody>
          <a:bodyPr anchor="t"/>
          <a:lstStyle>
            <a:lvl1pPr marL="320040" latinLnBrk="0">
              <a:buNone/>
              <a:defRPr lang="pt-BR" sz="2100" b="0">
                <a:solidFill>
                  <a:schemeClr val="tx2"/>
                </a:solidFill>
              </a:defRPr>
            </a:lvl1pPr>
            <a:lvl2pPr>
              <a:buNone/>
              <a:defRPr lang="pt-BR" sz="1800">
                <a:solidFill>
                  <a:schemeClr val="tx1">
                    <a:tint val="75000"/>
                  </a:schemeClr>
                </a:solidFill>
              </a:defRPr>
            </a:lvl2pPr>
            <a:lvl3pPr>
              <a:buNone/>
              <a:defRPr lang="pt-BR" sz="1600">
                <a:solidFill>
                  <a:schemeClr val="tx1">
                    <a:tint val="75000"/>
                  </a:schemeClr>
                </a:solidFill>
              </a:defRPr>
            </a:lvl3pPr>
            <a:lvl4pPr>
              <a:buNone/>
              <a:defRPr lang="pt-BR" sz="1400">
                <a:solidFill>
                  <a:schemeClr val="tx1">
                    <a:tint val="75000"/>
                  </a:schemeClr>
                </a:solidFill>
              </a:defRPr>
            </a:lvl4pPr>
            <a:lvl5pPr>
              <a:buNone/>
              <a:defRPr lang="pt-BR" sz="1400">
                <a:solidFill>
                  <a:schemeClr val="tx1">
                    <a:tint val="75000"/>
                  </a:schemeClr>
                </a:solidFill>
              </a:defRPr>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Shape 3"/>
          <p:cNvSpPr>
            <a:spLocks noGrp="1"/>
          </p:cNvSpPr>
          <p:nvPr>
            <p:ph type="dt" sz="half" idx="10"/>
          </p:nvPr>
        </p:nvSpPr>
        <p:spPr/>
        <p:txBody>
          <a:bodyPr/>
          <a:lstStyle/>
          <a:p>
            <a:fld id="{73836BB2-78A9-4DD4-AD22-7BA0D5D1C995}" type="datetime4">
              <a:rPr/>
              <a:pPr/>
              <a:t>6 de setembro de 2006</a:t>
            </a:fld>
            <a:endParaRPr lang="pt-BR"/>
          </a:p>
        </p:txBody>
      </p:sp>
      <p:sp>
        <p:nvSpPr>
          <p:cNvPr id="5" name="Shape 4"/>
          <p:cNvSpPr>
            <a:spLocks noGrp="1"/>
          </p:cNvSpPr>
          <p:nvPr>
            <p:ph type="ftr" sz="quarter" idx="11"/>
          </p:nvPr>
        </p:nvSpPr>
        <p:spPr/>
        <p:txBody>
          <a:bodyPr/>
          <a:lstStyle/>
          <a:p>
            <a:endParaRPr lang="pt-BR"/>
          </a:p>
        </p:txBody>
      </p:sp>
      <p:sp>
        <p:nvSpPr>
          <p:cNvPr id="6" name="Shape 5"/>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ois">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pt-BR" smtClean="0"/>
              <a:t>Clique para editar o estilo do título mestre</a:t>
            </a:r>
            <a:endParaRPr lang="pt-BR"/>
          </a:p>
        </p:txBody>
      </p:sp>
      <p:sp>
        <p:nvSpPr>
          <p:cNvPr id="3" name="Shape 2"/>
          <p:cNvSpPr>
            <a:spLocks noGrp="1"/>
          </p:cNvSpPr>
          <p:nvPr>
            <p:ph sz="half" idx="1"/>
          </p:nvPr>
        </p:nvSpPr>
        <p:spPr>
          <a:xfrm>
            <a:off x="457200" y="2249424"/>
            <a:ext cx="4038600" cy="4525963"/>
          </a:xfrm>
        </p:spPr>
        <p:txBody>
          <a:bodyPr/>
          <a:lstStyle>
            <a:lvl1pPr latinLnBrk="0">
              <a:defRPr lang="pt-BR" sz="2000"/>
            </a:lvl1pPr>
            <a:lvl2pPr>
              <a:defRPr lang="pt-BR" sz="1900"/>
            </a:lvl2pPr>
            <a:lvl3pPr>
              <a:defRPr lang="pt-BR" sz="1800"/>
            </a:lvl3pPr>
            <a:lvl4pPr>
              <a:defRPr lang="pt-BR" sz="1800"/>
            </a:lvl4pPr>
            <a:lvl5pPr>
              <a:defRPr lang="pt-B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Shape 3"/>
          <p:cNvSpPr>
            <a:spLocks noGrp="1"/>
          </p:cNvSpPr>
          <p:nvPr>
            <p:ph sz="half" idx="2"/>
          </p:nvPr>
        </p:nvSpPr>
        <p:spPr>
          <a:xfrm>
            <a:off x="4648200" y="2249424"/>
            <a:ext cx="4038600" cy="4525963"/>
          </a:xfrm>
        </p:spPr>
        <p:txBody>
          <a:bodyPr/>
          <a:lstStyle>
            <a:lvl1pPr latinLnBrk="0">
              <a:defRPr lang="pt-BR" sz="2000"/>
            </a:lvl1pPr>
            <a:lvl2pPr>
              <a:defRPr lang="pt-BR" sz="1900"/>
            </a:lvl2pPr>
            <a:lvl3pPr>
              <a:defRPr lang="pt-BR" sz="1800"/>
            </a:lvl3pPr>
            <a:lvl4pPr>
              <a:defRPr lang="pt-BR" sz="1800"/>
            </a:lvl4pPr>
            <a:lvl5pPr>
              <a:defRPr lang="pt-B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Shape 4"/>
          <p:cNvSpPr>
            <a:spLocks noGrp="1"/>
          </p:cNvSpPr>
          <p:nvPr>
            <p:ph type="dt" sz="half" idx="10"/>
          </p:nvPr>
        </p:nvSpPr>
        <p:spPr/>
        <p:txBody>
          <a:bodyPr/>
          <a:lstStyle/>
          <a:p>
            <a:fld id="{08B07889-6B99-459D-BBB0-3D1C26BA8FF4}" type="datetime4">
              <a:rPr/>
              <a:pPr/>
              <a:t>6 de setembro de 2006</a:t>
            </a:fld>
            <a:endParaRPr lang="pt-BR"/>
          </a:p>
        </p:txBody>
      </p:sp>
      <p:sp>
        <p:nvSpPr>
          <p:cNvPr id="6" name="Shape 5"/>
          <p:cNvSpPr>
            <a:spLocks noGrp="1"/>
          </p:cNvSpPr>
          <p:nvPr>
            <p:ph type="ftr" sz="quarter" idx="11"/>
          </p:nvPr>
        </p:nvSpPr>
        <p:spPr/>
        <p:txBody>
          <a:bodyPr/>
          <a:lstStyle/>
          <a:p>
            <a:endParaRPr lang="pt-BR"/>
          </a:p>
        </p:txBody>
      </p:sp>
      <p:sp>
        <p:nvSpPr>
          <p:cNvPr id="7" name="Shape 6"/>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 name="Shape 1"/>
          <p:cNvSpPr>
            <a:spLocks noGrp="1"/>
          </p:cNvSpPr>
          <p:nvPr>
            <p:ph type="title"/>
          </p:nvPr>
        </p:nvSpPr>
        <p:spPr>
          <a:xfrm>
            <a:off x="381000" y="1143000"/>
            <a:ext cx="8382000" cy="1069848"/>
          </a:xfrm>
        </p:spPr>
        <p:txBody>
          <a:bodyPr anchor="ctr"/>
          <a:lstStyle>
            <a:lvl1pPr latinLnBrk="0">
              <a:defRPr lang="pt-BR" sz="4000" b="0" i="0" cap="none" baseline="0"/>
            </a:lvl1pPr>
          </a:lstStyle>
          <a:p>
            <a:r>
              <a:rPr lang="pt-BR" smtClean="0"/>
              <a:t>Clique para editar o estilo do título mestre</a:t>
            </a:r>
            <a:endParaRPr lang="pt-BR"/>
          </a:p>
        </p:txBody>
      </p:sp>
      <p:sp>
        <p:nvSpPr>
          <p:cNvPr id="3" name="Shape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latinLnBrk="0">
              <a:buNone/>
              <a:defRPr lang="pt-BR" sz="1900" b="1">
                <a:solidFill>
                  <a:schemeClr val="tx1">
                    <a:tint val="95000"/>
                  </a:schemeClr>
                </a:solidFill>
              </a:defRPr>
            </a:lvl1pPr>
            <a:lvl2pPr>
              <a:buNone/>
              <a:defRPr lang="pt-BR" sz="2000" b="1"/>
            </a:lvl2pPr>
            <a:lvl3pPr>
              <a:buNone/>
              <a:defRPr lang="pt-BR" sz="1800" b="1"/>
            </a:lvl3pPr>
            <a:lvl4pPr>
              <a:buNone/>
              <a:defRPr lang="pt-BR" sz="1600" b="1"/>
            </a:lvl4pPr>
            <a:lvl5pPr>
              <a:buNone/>
              <a:defRPr lang="pt-BR" sz="1600" b="1"/>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Shape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latinLnBrk="0">
              <a:buNone/>
              <a:defRPr lang="pt-BR" sz="1900" b="1">
                <a:solidFill>
                  <a:schemeClr val="tx1">
                    <a:tint val="95000"/>
                  </a:schemeClr>
                </a:solidFill>
              </a:defRPr>
            </a:lvl1pPr>
            <a:lvl2pPr>
              <a:buNone/>
              <a:defRPr lang="pt-BR" sz="2000" b="1"/>
            </a:lvl2pPr>
            <a:lvl3pPr>
              <a:buNone/>
              <a:defRPr lang="pt-BR" sz="1800" b="1"/>
            </a:lvl3pPr>
            <a:lvl4pPr>
              <a:buNone/>
              <a:defRPr lang="pt-BR" sz="1600" b="1"/>
            </a:lvl4pPr>
            <a:lvl5pPr>
              <a:buNone/>
              <a:defRPr lang="pt-BR" sz="1600" b="1"/>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Shape 4"/>
          <p:cNvSpPr>
            <a:spLocks noGrp="1"/>
          </p:cNvSpPr>
          <p:nvPr>
            <p:ph sz="quarter" idx="3"/>
          </p:nvPr>
        </p:nvSpPr>
        <p:spPr>
          <a:xfrm>
            <a:off x="381000" y="2673349"/>
            <a:ext cx="4041648" cy="3886200"/>
          </a:xfrm>
        </p:spPr>
        <p:txBody>
          <a:bodyPr/>
          <a:lstStyle>
            <a:lvl1pPr latinLnBrk="0">
              <a:defRPr lang="pt-BR" sz="2000"/>
            </a:lvl1pPr>
            <a:lvl2pPr>
              <a:defRPr lang="pt-BR" sz="2000"/>
            </a:lvl2pPr>
            <a:lvl3pPr>
              <a:defRPr lang="pt-BR" sz="1800"/>
            </a:lvl3pPr>
            <a:lvl4pPr>
              <a:defRPr lang="pt-BR" sz="1600"/>
            </a:lvl4pPr>
            <a:lvl5pPr>
              <a:defRPr lang="pt-B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Shape 5"/>
          <p:cNvSpPr>
            <a:spLocks noGrp="1"/>
          </p:cNvSpPr>
          <p:nvPr>
            <p:ph sz="quarter" idx="4"/>
          </p:nvPr>
        </p:nvSpPr>
        <p:spPr>
          <a:xfrm>
            <a:off x="4718304" y="2673349"/>
            <a:ext cx="4041775" cy="3886200"/>
          </a:xfrm>
        </p:spPr>
        <p:txBody>
          <a:bodyPr/>
          <a:lstStyle>
            <a:lvl1pPr latinLnBrk="0">
              <a:defRPr lang="pt-BR" sz="2000"/>
            </a:lvl1pPr>
            <a:lvl2pPr>
              <a:defRPr lang="pt-BR" sz="2000"/>
            </a:lvl2pPr>
            <a:lvl3pPr>
              <a:defRPr lang="pt-BR" sz="1800"/>
            </a:lvl3pPr>
            <a:lvl4pPr>
              <a:defRPr lang="pt-BR" sz="1600"/>
            </a:lvl4pPr>
            <a:lvl5pPr>
              <a:defRPr lang="pt-B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26" name="Shape 25"/>
          <p:cNvSpPr>
            <a:spLocks noGrp="1"/>
          </p:cNvSpPr>
          <p:nvPr>
            <p:ph type="dt" sz="half" idx="10"/>
          </p:nvPr>
        </p:nvSpPr>
        <p:spPr/>
        <p:txBody>
          <a:bodyPr rtlCol="0"/>
          <a:lstStyle/>
          <a:p>
            <a:pPr algn="l"/>
            <a:fld id="{8A48973C-8E17-4C1E-9ACB-41481CA779D2}" type="datetime4">
              <a:rPr/>
              <a:pPr algn="l"/>
              <a:t>6 de setembro de 2006</a:t>
            </a:fld>
            <a:endParaRPr lang="pt-BR"/>
          </a:p>
        </p:txBody>
      </p:sp>
      <p:sp>
        <p:nvSpPr>
          <p:cNvPr id="27" name="Shape 26"/>
          <p:cNvSpPr>
            <a:spLocks noGrp="1"/>
          </p:cNvSpPr>
          <p:nvPr>
            <p:ph type="sldNum" sz="quarter" idx="11"/>
          </p:nvPr>
        </p:nvSpPr>
        <p:spPr/>
        <p:txBody>
          <a:bodyPr rtlCol="0"/>
          <a:lstStyle/>
          <a:p>
            <a:pPr algn="r"/>
            <a:fld id="{A8CE10D6-5CB1-41CD-B815-79BC778FC61A}" type="slidenum">
              <a:rPr lang="pt-BR" sz="1800">
                <a:solidFill>
                  <a:schemeClr val="bg1"/>
                </a:solidFill>
              </a:rPr>
              <a:pPr algn="r"/>
              <a:t>‹nº›</a:t>
            </a:fld>
            <a:endParaRPr lang="pt-BR"/>
          </a:p>
        </p:txBody>
      </p:sp>
      <p:sp>
        <p:nvSpPr>
          <p:cNvPr id="28" name="Shape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penas título">
    <p:spTree>
      <p:nvGrpSpPr>
        <p:cNvPr id="1" name=""/>
        <p:cNvGrpSpPr/>
        <p:nvPr/>
      </p:nvGrpSpPr>
      <p:grpSpPr>
        <a:xfrm>
          <a:off x="0" y="0"/>
          <a:ext cx="0" cy="0"/>
          <a:chOff x="0" y="0"/>
          <a:chExt cx="0" cy="0"/>
        </a:xfrm>
      </p:grpSpPr>
      <p:sp>
        <p:nvSpPr>
          <p:cNvPr id="2" name="Shape 1"/>
          <p:cNvSpPr>
            <a:spLocks noGrp="1"/>
          </p:cNvSpPr>
          <p:nvPr>
            <p:ph type="title"/>
          </p:nvPr>
        </p:nvSpPr>
        <p:spPr>
          <a:xfrm>
            <a:off x="457200" y="1143000"/>
            <a:ext cx="8229600" cy="1069848"/>
          </a:xfrm>
        </p:spPr>
        <p:txBody>
          <a:bodyPr anchor="ctr"/>
          <a:lstStyle>
            <a:lvl1pPr latinLnBrk="0">
              <a:defRPr lang="pt-BR" sz="4000">
                <a:solidFill>
                  <a:schemeClr val="tx2"/>
                </a:solidFill>
              </a:defRPr>
            </a:lvl1pPr>
          </a:lstStyle>
          <a:p>
            <a:r>
              <a:rPr lang="pt-BR" smtClean="0"/>
              <a:t>Clique para editar o estilo do título mestre</a:t>
            </a:r>
            <a:endParaRPr lang="pt-BR"/>
          </a:p>
        </p:txBody>
      </p:sp>
      <p:sp>
        <p:nvSpPr>
          <p:cNvPr id="3" name="Shape 2"/>
          <p:cNvSpPr>
            <a:spLocks noGrp="1"/>
          </p:cNvSpPr>
          <p:nvPr>
            <p:ph type="dt" sz="half" idx="10"/>
          </p:nvPr>
        </p:nvSpPr>
        <p:spPr>
          <a:xfrm>
            <a:off x="6583680" y="612648"/>
            <a:ext cx="957264" cy="457200"/>
          </a:xfrm>
        </p:spPr>
        <p:txBody>
          <a:bodyPr/>
          <a:lstStyle/>
          <a:p>
            <a:fld id="{7102404D-1906-4D90-89D2-619172A47E03}" type="datetime4">
              <a:rPr/>
              <a:pPr/>
              <a:t>6 de setembro de 2006</a:t>
            </a:fld>
            <a:endParaRPr lang="pt-BR"/>
          </a:p>
        </p:txBody>
      </p:sp>
      <p:sp>
        <p:nvSpPr>
          <p:cNvPr id="4" name="Shape 3"/>
          <p:cNvSpPr>
            <a:spLocks noGrp="1"/>
          </p:cNvSpPr>
          <p:nvPr>
            <p:ph type="ftr" sz="quarter" idx="11"/>
          </p:nvPr>
        </p:nvSpPr>
        <p:spPr>
          <a:xfrm>
            <a:off x="5257800" y="612648"/>
            <a:ext cx="1325880" cy="457200"/>
          </a:xfrm>
        </p:spPr>
        <p:txBody>
          <a:bodyPr/>
          <a:lstStyle/>
          <a:p>
            <a:endParaRPr lang="pt-BR"/>
          </a:p>
        </p:txBody>
      </p:sp>
      <p:sp>
        <p:nvSpPr>
          <p:cNvPr id="5" name="Shape 4"/>
          <p:cNvSpPr>
            <a:spLocks noGrp="1"/>
          </p:cNvSpPr>
          <p:nvPr>
            <p:ph type="sldNum" sz="quarter" idx="12"/>
          </p:nvPr>
        </p:nvSpPr>
        <p:spPr>
          <a:xfrm>
            <a:off x="8174736" y="2272"/>
            <a:ext cx="762000" cy="365760"/>
          </a:xfrm>
        </p:spPr>
        <p:txBody>
          <a:bodyPr/>
          <a:lstStyle/>
          <a:p>
            <a:fld id="{61C44E05-631C-4892-B577-17C57620ECE9}" type="slidenum">
              <a: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Shape 1"/>
          <p:cNvSpPr>
            <a:spLocks noGrp="1"/>
          </p:cNvSpPr>
          <p:nvPr>
            <p:ph type="dt" sz="half" idx="10"/>
          </p:nvPr>
        </p:nvSpPr>
        <p:spPr/>
        <p:txBody>
          <a:bodyPr/>
          <a:lstStyle/>
          <a:p>
            <a:fld id="{412EF8A1-4BB8-4644-9539-21E648FCEC6B}" type="datetime4">
              <a:rPr/>
              <a:pPr/>
              <a:t>6 de setembro de 2006</a:t>
            </a:fld>
            <a:endParaRPr lang="pt-BR"/>
          </a:p>
        </p:txBody>
      </p:sp>
      <p:sp>
        <p:nvSpPr>
          <p:cNvPr id="3" name="Shape 2"/>
          <p:cNvSpPr>
            <a:spLocks noGrp="1"/>
          </p:cNvSpPr>
          <p:nvPr>
            <p:ph type="ftr" sz="quarter" idx="11"/>
          </p:nvPr>
        </p:nvSpPr>
        <p:spPr/>
        <p:txBody>
          <a:bodyPr/>
          <a:lstStyle/>
          <a:p>
            <a:endParaRPr lang="pt-BR"/>
          </a:p>
        </p:txBody>
      </p:sp>
      <p:sp>
        <p:nvSpPr>
          <p:cNvPr id="4" name="Shape 3"/>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Shape 1"/>
          <p:cNvSpPr>
            <a:spLocks noGrp="1"/>
          </p:cNvSpPr>
          <p:nvPr>
            <p:ph type="title"/>
          </p:nvPr>
        </p:nvSpPr>
        <p:spPr>
          <a:xfrm>
            <a:off x="5353496" y="1066800"/>
            <a:ext cx="3383280" cy="877824"/>
          </a:xfrm>
        </p:spPr>
        <p:txBody>
          <a:bodyPr anchor="b"/>
          <a:lstStyle>
            <a:lvl1pPr algn="l" latinLnBrk="0">
              <a:buNone/>
              <a:defRPr lang="pt-BR" sz="1800" b="1"/>
            </a:lvl1pPr>
          </a:lstStyle>
          <a:p>
            <a:r>
              <a:rPr lang="pt-BR" smtClean="0"/>
              <a:t>Clique para editar o estilo do título mestre</a:t>
            </a:r>
            <a:endParaRPr lang="pt-BR"/>
          </a:p>
        </p:txBody>
      </p:sp>
      <p:sp>
        <p:nvSpPr>
          <p:cNvPr id="3" name="Shape 2"/>
          <p:cNvSpPr>
            <a:spLocks noGrp="1"/>
          </p:cNvSpPr>
          <p:nvPr>
            <p:ph type="body" idx="1"/>
          </p:nvPr>
        </p:nvSpPr>
        <p:spPr>
          <a:xfrm>
            <a:off x="5353496" y="1938337"/>
            <a:ext cx="3383280" cy="4690872"/>
          </a:xfrm>
        </p:spPr>
        <p:txBody>
          <a:bodyPr/>
          <a:lstStyle>
            <a:lvl1pPr marL="9144" indent="0" latinLnBrk="0">
              <a:buNone/>
              <a:defRPr lang="pt-BR" sz="1400"/>
            </a:lvl1pPr>
            <a:lvl2pPr>
              <a:buNone/>
              <a:defRPr lang="pt-BR" sz="1200"/>
            </a:lvl2pPr>
            <a:lvl3pPr>
              <a:buNone/>
              <a:defRPr lang="pt-BR" sz="1000"/>
            </a:lvl3pPr>
            <a:lvl4pPr>
              <a:buNone/>
              <a:defRPr lang="pt-BR" sz="900"/>
            </a:lvl4pPr>
            <a:lvl5pPr>
              <a:buNone/>
              <a:defRPr lang="pt-BR" sz="9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Shape 3"/>
          <p:cNvSpPr>
            <a:spLocks noGrp="1"/>
          </p:cNvSpPr>
          <p:nvPr>
            <p:ph sz="half" idx="2"/>
          </p:nvPr>
        </p:nvSpPr>
        <p:spPr>
          <a:xfrm>
            <a:off x="152400" y="776287"/>
            <a:ext cx="5111750" cy="5852160"/>
          </a:xfrm>
        </p:spPr>
        <p:txBody>
          <a:bodyPr/>
          <a:lstStyle>
            <a:lvl1pPr latinLnBrk="0">
              <a:defRPr lang="pt-BR" sz="3200"/>
            </a:lvl1pPr>
            <a:lvl2pPr>
              <a:defRPr lang="pt-BR" sz="2800"/>
            </a:lvl2pPr>
            <a:lvl3pPr>
              <a:defRPr lang="pt-BR" sz="2400"/>
            </a:lvl3pPr>
            <a:lvl4pPr>
              <a:defRPr lang="pt-BR" sz="2000"/>
            </a:lvl4pPr>
            <a:lvl5pPr>
              <a:defRPr lang="pt-BR" sz="20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Shape 4"/>
          <p:cNvSpPr>
            <a:spLocks noGrp="1"/>
          </p:cNvSpPr>
          <p:nvPr>
            <p:ph type="dt" sz="half" idx="10"/>
          </p:nvPr>
        </p:nvSpPr>
        <p:spPr/>
        <p:txBody>
          <a:bodyPr/>
          <a:lstStyle/>
          <a:p>
            <a:fld id="{EA8717FE-4A70-4092-B057-A6106AAD8C22}" type="datetime4">
              <a:rPr/>
              <a:pPr/>
              <a:t>6 de setembro de 2006</a:t>
            </a:fld>
            <a:endParaRPr lang="pt-BR"/>
          </a:p>
        </p:txBody>
      </p:sp>
      <p:sp>
        <p:nvSpPr>
          <p:cNvPr id="6" name="Shape 5"/>
          <p:cNvSpPr>
            <a:spLocks noGrp="1"/>
          </p:cNvSpPr>
          <p:nvPr>
            <p:ph type="ftr" sz="quarter" idx="11"/>
          </p:nvPr>
        </p:nvSpPr>
        <p:spPr/>
        <p:txBody>
          <a:bodyPr/>
          <a:lstStyle/>
          <a:p>
            <a:endParaRPr lang="pt-BR"/>
          </a:p>
        </p:txBody>
      </p:sp>
      <p:sp>
        <p:nvSpPr>
          <p:cNvPr id="7" name="Shape 6"/>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Shape 1"/>
          <p:cNvSpPr>
            <a:spLocks noGrp="1"/>
          </p:cNvSpPr>
          <p:nvPr>
            <p:ph type="title"/>
          </p:nvPr>
        </p:nvSpPr>
        <p:spPr>
          <a:xfrm>
            <a:off x="28352" y="769088"/>
            <a:ext cx="594360" cy="4628704"/>
          </a:xfrm>
        </p:spPr>
        <p:txBody>
          <a:bodyPr vert="vert270" anchor="b"/>
          <a:lstStyle>
            <a:lvl1pPr algn="l" latinLnBrk="0">
              <a:buNone/>
              <a:defRPr lang="pt-BR" sz="2000" b="1"/>
            </a:lvl1pPr>
          </a:lstStyle>
          <a:p>
            <a:r>
              <a:rPr lang="pt-BR" smtClean="0"/>
              <a:t>Clique para editar o estilo do título mestre</a:t>
            </a:r>
            <a:endParaRPr lang="pt-BR"/>
          </a:p>
        </p:txBody>
      </p:sp>
      <p:sp>
        <p:nvSpPr>
          <p:cNvPr id="3" name="Shape 2"/>
          <p:cNvSpPr>
            <a:spLocks noGrp="1"/>
          </p:cNvSpPr>
          <p:nvPr>
            <p:ph type="pic" idx="1"/>
          </p:nvPr>
        </p:nvSpPr>
        <p:spPr>
          <a:xfrm>
            <a:off x="574160" y="769088"/>
            <a:ext cx="4572000" cy="4572000"/>
          </a:xfrm>
        </p:spPr>
        <p:txBody>
          <a:bodyPr/>
          <a:lstStyle>
            <a:lvl1pPr latinLnBrk="0">
              <a:buNone/>
              <a:defRPr lang="pt-BR" sz="3200"/>
            </a:lvl1pPr>
          </a:lstStyle>
          <a:p>
            <a:r>
              <a:rPr lang="pt-BR" smtClean="0"/>
              <a:t>Clique no ícone para adicionar uma imagem</a:t>
            </a:r>
            <a:endParaRPr lang="pt-BR"/>
          </a:p>
        </p:txBody>
      </p:sp>
      <p:sp>
        <p:nvSpPr>
          <p:cNvPr id="4" name="Shape 3"/>
          <p:cNvSpPr>
            <a:spLocks noGrp="1"/>
          </p:cNvSpPr>
          <p:nvPr>
            <p:ph type="body" sz="half" idx="2"/>
          </p:nvPr>
        </p:nvSpPr>
        <p:spPr>
          <a:xfrm>
            <a:off x="5337120" y="1254640"/>
            <a:ext cx="3200400" cy="4087368"/>
          </a:xfrm>
        </p:spPr>
        <p:txBody>
          <a:bodyPr/>
          <a:lstStyle>
            <a:lvl1pPr marL="0" indent="0" latinLnBrk="0">
              <a:lnSpc>
                <a:spcPct val="100000"/>
              </a:lnSpc>
              <a:spcBef>
                <a:spcPts val="0"/>
              </a:spcBef>
              <a:buFontTx/>
              <a:buNone/>
              <a:defRPr lang="pt-BR" sz="1300"/>
            </a:lvl1pPr>
            <a:lvl2pPr>
              <a:buFontTx/>
              <a:buNone/>
              <a:defRPr lang="pt-BR" sz="1200"/>
            </a:lvl2pPr>
            <a:lvl3pPr>
              <a:buFontTx/>
              <a:buNone/>
              <a:defRPr lang="pt-BR" sz="1000"/>
            </a:lvl3pPr>
            <a:lvl4pPr>
              <a:buFontTx/>
              <a:buNone/>
              <a:defRPr lang="pt-BR" sz="900"/>
            </a:lvl4pPr>
            <a:lvl5pPr>
              <a:buFontTx/>
              <a:buNone/>
              <a:defRPr lang="pt-BR" sz="9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Shape 4"/>
          <p:cNvSpPr>
            <a:spLocks noGrp="1"/>
          </p:cNvSpPr>
          <p:nvPr>
            <p:ph type="dt" sz="half" idx="10"/>
          </p:nvPr>
        </p:nvSpPr>
        <p:spPr/>
        <p:txBody>
          <a:bodyPr/>
          <a:lstStyle/>
          <a:p>
            <a:fld id="{304CF9C0-7F8F-4E44-9EDA-3FAB98C32DC6}" type="datetime4">
              <a:rPr/>
              <a:pPr/>
              <a:t>6 de setembro de 2006</a:t>
            </a:fld>
            <a:endParaRPr lang="pt-BR"/>
          </a:p>
        </p:txBody>
      </p:sp>
      <p:sp>
        <p:nvSpPr>
          <p:cNvPr id="6" name="Shape 5"/>
          <p:cNvSpPr>
            <a:spLocks noGrp="1"/>
          </p:cNvSpPr>
          <p:nvPr>
            <p:ph type="ftr" sz="quarter" idx="11"/>
          </p:nvPr>
        </p:nvSpPr>
        <p:spPr/>
        <p:txBody>
          <a:bodyPr/>
          <a:lstStyle/>
          <a:p>
            <a:endParaRPr lang="pt-BR"/>
          </a:p>
        </p:txBody>
      </p:sp>
      <p:sp>
        <p:nvSpPr>
          <p:cNvPr id="7" name="Shape 6"/>
          <p:cNvSpPr>
            <a:spLocks noGrp="1"/>
          </p:cNvSpPr>
          <p:nvPr>
            <p:ph type="sldNum" sz="quarter" idx="12"/>
          </p:nvPr>
        </p:nvSpPr>
        <p:spPr/>
        <p:txBody>
          <a:bodyPr/>
          <a:lstStyle/>
          <a:p>
            <a:fld id="{61C44E05-631C-4892-B577-17C57620ECE9}" type="slidenum">
              <a: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pt-BR"/>
          </a:p>
        </p:txBody>
      </p:sp>
      <p:sp>
        <p:nvSpPr>
          <p:cNvPr id="22" name="Rectangle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pt-BR"/>
              <a:t>Clique para editar estilo de títulos Mestre</a:t>
            </a:r>
          </a:p>
        </p:txBody>
      </p:sp>
      <p:sp>
        <p:nvSpPr>
          <p:cNvPr id="13" name="Rectangle 12"/>
          <p:cNvSpPr>
            <a:spLocks noGrp="1"/>
          </p:cNvSpPr>
          <p:nvPr>
            <p:ph type="body" idx="1"/>
          </p:nvPr>
        </p:nvSpPr>
        <p:spPr>
          <a:xfrm>
            <a:off x="457200" y="2249424"/>
            <a:ext cx="8229600" cy="4325112"/>
          </a:xfrm>
          <a:prstGeom prst="rect">
            <a:avLst/>
          </a:prstGeom>
        </p:spPr>
        <p:txBody>
          <a:bodyPr vert="horz">
            <a:normAutofit/>
          </a:bodyPr>
          <a:lstStyle/>
          <a:p>
            <a:pPr lvl="0"/>
            <a:r>
              <a:rPr lang="pt-BR"/>
              <a:t>Clique para editar estilos de texto Mestre</a:t>
            </a:r>
          </a:p>
          <a:p>
            <a:pPr lvl="1"/>
            <a:r>
              <a:rPr lang="pt-BR"/>
              <a:t>Segundo nível</a:t>
            </a:r>
          </a:p>
          <a:p>
            <a:pPr lvl="2"/>
            <a:r>
              <a:rPr lang="pt-BR"/>
              <a:t>Terceiro nível</a:t>
            </a:r>
          </a:p>
          <a:p>
            <a:pPr lvl="3"/>
            <a:r>
              <a:rPr lang="pt-BR"/>
              <a:t>Quarto nível</a:t>
            </a:r>
          </a:p>
          <a:p>
            <a:pPr lvl="4"/>
            <a:r>
              <a:rPr lang="pt-BR"/>
              <a:t>Quinto nível</a:t>
            </a:r>
          </a:p>
          <a:p>
            <a:pPr lvl="5"/>
            <a:r>
              <a:rPr lang="pt-BR"/>
              <a:t>Sexto nível</a:t>
            </a:r>
          </a:p>
          <a:p>
            <a:pPr lvl="6"/>
            <a:r>
              <a:rPr lang="pt-BR"/>
              <a:t>Sétimo nível</a:t>
            </a:r>
          </a:p>
          <a:p>
            <a:pPr lvl="7"/>
            <a:r>
              <a:rPr lang="pt-BR"/>
              <a:t>Oitavo nível</a:t>
            </a:r>
          </a:p>
          <a:p>
            <a:pPr lvl="8"/>
            <a:r>
              <a:rPr lang="pt-BR"/>
              <a:t>Nono nível</a:t>
            </a:r>
          </a:p>
        </p:txBody>
      </p:sp>
      <p:sp>
        <p:nvSpPr>
          <p:cNvPr id="14" name="Rectangle 13"/>
          <p:cNvSpPr>
            <a:spLocks noGrp="1"/>
          </p:cNvSpPr>
          <p:nvPr>
            <p:ph type="dt" sz="half" idx="2"/>
          </p:nvPr>
        </p:nvSpPr>
        <p:spPr>
          <a:xfrm>
            <a:off x="6586536" y="612648"/>
            <a:ext cx="957264" cy="457200"/>
          </a:xfrm>
          <a:prstGeom prst="rect">
            <a:avLst/>
          </a:prstGeom>
        </p:spPr>
        <p:txBody>
          <a:bodyPr vert="horz"/>
          <a:lstStyle>
            <a:lvl1pPr algn="l" latinLnBrk="0">
              <a:defRPr lang="pt-BR" sz="800">
                <a:solidFill>
                  <a:schemeClr val="accent2"/>
                </a:solidFill>
              </a:defRPr>
            </a:lvl1pPr>
          </a:lstStyle>
          <a:p>
            <a:pPr algn="l"/>
            <a:fld id="{8A48973C-8E17-4C1E-9ACB-41481CA779D2}" type="datetime4">
              <a:rPr/>
              <a:pPr algn="l"/>
              <a:t>6 de setembro de 2006</a:t>
            </a:fld>
            <a:endParaRPr lang="pt-BR" sz="800">
              <a:solidFill>
                <a:schemeClr val="accent2"/>
              </a:solidFill>
            </a:endParaRPr>
          </a:p>
        </p:txBody>
      </p:sp>
      <p:sp>
        <p:nvSpPr>
          <p:cNvPr id="3" name="Rectangle 2"/>
          <p:cNvSpPr>
            <a:spLocks noGrp="1"/>
          </p:cNvSpPr>
          <p:nvPr>
            <p:ph type="ftr" sz="quarter" idx="3"/>
          </p:nvPr>
        </p:nvSpPr>
        <p:spPr>
          <a:xfrm>
            <a:off x="5257800" y="612648"/>
            <a:ext cx="1325880" cy="457200"/>
          </a:xfrm>
          <a:prstGeom prst="rect">
            <a:avLst/>
          </a:prstGeom>
        </p:spPr>
        <p:txBody>
          <a:bodyPr vert="horz"/>
          <a:lstStyle>
            <a:lvl1pPr algn="r" latinLnBrk="0">
              <a:defRPr lang="pt-BR" sz="800">
                <a:solidFill>
                  <a:schemeClr val="accent2"/>
                </a:solidFill>
              </a:defRPr>
            </a:lvl1pPr>
          </a:lstStyle>
          <a:p>
            <a:pPr algn="r"/>
            <a:endParaRPr lang="pt-BR" sz="800">
              <a:solidFill>
                <a:schemeClr val="accent2"/>
              </a:solidFill>
            </a:endParaRPr>
          </a:p>
        </p:txBody>
      </p:sp>
      <p:sp>
        <p:nvSpPr>
          <p:cNvPr id="23" name="Rectangle 22"/>
          <p:cNvSpPr>
            <a:spLocks noGrp="1"/>
          </p:cNvSpPr>
          <p:nvPr>
            <p:ph type="sldNum" sz="quarter" idx="4"/>
          </p:nvPr>
        </p:nvSpPr>
        <p:spPr>
          <a:xfrm>
            <a:off x="8174736" y="2272"/>
            <a:ext cx="762000" cy="365760"/>
          </a:xfrm>
          <a:prstGeom prst="rect">
            <a:avLst/>
          </a:prstGeom>
        </p:spPr>
        <p:txBody>
          <a:bodyPr vert="horz" anchor="b"/>
          <a:lstStyle>
            <a:lvl1pPr algn="r" latinLnBrk="0">
              <a:defRPr lang="pt-BR" sz="1800">
                <a:solidFill>
                  <a:srgbClr val="FFFFFF"/>
                </a:solidFill>
              </a:defRPr>
            </a:lvl1pPr>
          </a:lstStyle>
          <a:p>
            <a:pPr algn="r"/>
            <a:fld id="{A8CE10D6-5CB1-41CD-B815-79BC778FC61A}" type="slidenum">
              <a:rPr lang="pt-BR" sz="1800">
                <a:solidFill>
                  <a:schemeClr val="bg1"/>
                </a:solidFill>
              </a:rPr>
              <a:pPr algn="r"/>
              <a:t>‹nº›</a:t>
            </a:fld>
            <a:endParaRPr lang="pt-BR" sz="180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lang="pt-B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lang="pt-B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lang="pt-B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lang="pt-B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lang="pt-B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lang="pt-B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lang="pt-B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lang="pt-B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lang="pt-B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lang="pt-BR" sz="1400" kern="1200" baseline="0">
          <a:solidFill>
            <a:schemeClr val="accent3"/>
          </a:solidFill>
          <a:latin typeface="+mn-lt"/>
          <a:ea typeface="+mn-ea"/>
          <a:cs typeface="+mn-cs"/>
        </a:defRPr>
      </a:lvl9pPr>
    </p:bodyStyle>
    <p:otherStyle>
      <a:lvl1pPr marL="0" algn="l" rtl="0" eaLnBrk="1" latinLnBrk="0" hangingPunct="1">
        <a:defRPr lang="pt-BR" kern="1200">
          <a:solidFill>
            <a:schemeClr val="tx1"/>
          </a:solidFill>
          <a:latin typeface="+mn-lt"/>
          <a:ea typeface="+mn-ea"/>
          <a:cs typeface="+mn-cs"/>
        </a:defRPr>
      </a:lvl1pPr>
      <a:lvl2pPr marL="457200" algn="l" rtl="0" eaLnBrk="1" hangingPunct="1">
        <a:defRPr lang="pt-BR" kern="1200">
          <a:solidFill>
            <a:schemeClr val="tx1"/>
          </a:solidFill>
          <a:latin typeface="+mn-lt"/>
          <a:ea typeface="+mn-ea"/>
          <a:cs typeface="+mn-cs"/>
        </a:defRPr>
      </a:lvl2pPr>
      <a:lvl3pPr marL="914400" algn="l" rtl="0" eaLnBrk="1" hangingPunct="1">
        <a:defRPr lang="pt-BR" kern="1200">
          <a:solidFill>
            <a:schemeClr val="tx1"/>
          </a:solidFill>
          <a:latin typeface="+mn-lt"/>
          <a:ea typeface="+mn-ea"/>
          <a:cs typeface="+mn-cs"/>
        </a:defRPr>
      </a:lvl3pPr>
      <a:lvl4pPr marL="1371600" algn="l" rtl="0" eaLnBrk="1" hangingPunct="1">
        <a:defRPr lang="pt-BR" kern="1200">
          <a:solidFill>
            <a:schemeClr val="tx1"/>
          </a:solidFill>
          <a:latin typeface="+mn-lt"/>
          <a:ea typeface="+mn-ea"/>
          <a:cs typeface="+mn-cs"/>
        </a:defRPr>
      </a:lvl4pPr>
      <a:lvl5pPr marL="1828800" algn="l" rtl="0" eaLnBrk="1" hangingPunct="1">
        <a:defRPr lang="pt-BR" kern="1200">
          <a:solidFill>
            <a:schemeClr val="tx1"/>
          </a:solidFill>
          <a:latin typeface="+mn-lt"/>
          <a:ea typeface="+mn-ea"/>
          <a:cs typeface="+mn-cs"/>
        </a:defRPr>
      </a:lvl5pPr>
      <a:lvl6pPr marL="2286000" algn="l" rtl="0" eaLnBrk="1" hangingPunct="1">
        <a:defRPr lang="pt-BR" kern="1200">
          <a:solidFill>
            <a:schemeClr val="tx1"/>
          </a:solidFill>
          <a:latin typeface="+mn-lt"/>
          <a:ea typeface="+mn-ea"/>
          <a:cs typeface="+mn-cs"/>
        </a:defRPr>
      </a:lvl6pPr>
      <a:lvl7pPr marL="2743200" algn="l" rtl="0" eaLnBrk="1" hangingPunct="1">
        <a:defRPr lang="pt-BR" kern="1200">
          <a:solidFill>
            <a:schemeClr val="tx1"/>
          </a:solidFill>
          <a:latin typeface="+mn-lt"/>
          <a:ea typeface="+mn-ea"/>
          <a:cs typeface="+mn-cs"/>
        </a:defRPr>
      </a:lvl7pPr>
      <a:lvl8pPr marL="3200400" algn="l" rtl="0" eaLnBrk="1" hangingPunct="1">
        <a:defRPr lang="pt-BR" kern="1200">
          <a:solidFill>
            <a:schemeClr val="tx1"/>
          </a:solidFill>
          <a:latin typeface="+mn-lt"/>
          <a:ea typeface="+mn-ea"/>
          <a:cs typeface="+mn-cs"/>
        </a:defRPr>
      </a:lvl8pPr>
      <a:lvl9pPr marL="3657600" algn="l" rtl="0" eaLnBrk="1" hangingPunct="1">
        <a:defRPr lang="pt-B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457200" y="2214554"/>
            <a:ext cx="8458200" cy="1470025"/>
          </a:xfrm>
        </p:spPr>
        <p:txBody>
          <a:bodyPr>
            <a:normAutofit fontScale="90000"/>
          </a:bodyPr>
          <a:lstStyle/>
          <a:p>
            <a:r>
              <a:rPr lang="en-US" dirty="0" smtClean="0"/>
              <a:t>Quality Assessment Methodologies for  Linked Open Data</a:t>
            </a:r>
            <a:endParaRPr lang="pt-BR" dirty="0"/>
          </a:p>
        </p:txBody>
      </p:sp>
      <p:sp>
        <p:nvSpPr>
          <p:cNvPr id="3" name="Rectangle 2"/>
          <p:cNvSpPr>
            <a:spLocks noGrp="1"/>
          </p:cNvSpPr>
          <p:nvPr>
            <p:ph type="subTitle" idx="1"/>
          </p:nvPr>
        </p:nvSpPr>
        <p:spPr>
          <a:xfrm>
            <a:off x="457200" y="3857628"/>
            <a:ext cx="6257940" cy="2286016"/>
          </a:xfrm>
        </p:spPr>
        <p:txBody>
          <a:bodyPr>
            <a:normAutofit/>
          </a:bodyPr>
          <a:lstStyle/>
          <a:p>
            <a:r>
              <a:rPr sz="2000" smtClean="0"/>
              <a:t>Aluno:</a:t>
            </a:r>
            <a:r>
              <a:rPr sz="2000" b="1" smtClean="0"/>
              <a:t> Walter Travassos Sarinho</a:t>
            </a:r>
          </a:p>
          <a:p>
            <a:r>
              <a:rPr sz="1400" smtClean="0"/>
              <a:t>wts@cin.ufpe.br</a:t>
            </a:r>
          </a:p>
          <a:p>
            <a:endParaRPr sz="1000" smtClean="0"/>
          </a:p>
        </p:txBody>
      </p:sp>
      <p:sp>
        <p:nvSpPr>
          <p:cNvPr id="4" name="Rectangle 1"/>
          <p:cNvSpPr txBox="1">
            <a:spLocks/>
          </p:cNvSpPr>
          <p:nvPr/>
        </p:nvSpPr>
        <p:spPr>
          <a:xfrm>
            <a:off x="428596" y="642918"/>
            <a:ext cx="8643966" cy="1428760"/>
          </a:xfrm>
          <a:prstGeom prst="rect">
            <a:avLst/>
          </a:prstGeom>
        </p:spPr>
        <p:txBody>
          <a:bodyPr vert="horz" anchor="b">
            <a:noAutofit/>
            <a:scene3d>
              <a:camera prst="orthographicFront"/>
              <a:lightRig rig="threePt" dir="t"/>
            </a:scene3d>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i="0" u="none" strike="noStrike" kern="1200" cap="none" spc="0" normalizeH="0" baseline="0" noProof="0" dirty="0" err="1"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rPr>
              <a:t>Ontologias</a:t>
            </a:r>
            <a:r>
              <a:rPr kumimoji="0" lang="en-US" sz="4000" i="0" u="none" strike="noStrike" kern="1200" cap="none" spc="0" normalizeH="0" baseline="0" noProof="0" dirty="0"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rPr>
              <a:t> e Web </a:t>
            </a:r>
            <a:r>
              <a:rPr kumimoji="0" lang="en-US" sz="4000" i="0" u="none" strike="noStrike" kern="1200" cap="none" spc="0" normalizeH="0" baseline="0" noProof="0" dirty="0" err="1"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rPr>
              <a:t>Semântica</a:t>
            </a:r>
            <a:endParaRPr kumimoji="0" lang="en-US" sz="4000" i="0" u="none" strike="noStrike" kern="1200" cap="none" spc="0" normalizeH="0" baseline="0" noProof="0" dirty="0"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800" b="1" i="0" u="none" strike="noStrike" kern="1200" cap="none" spc="0" normalizeH="0" baseline="0" noProof="0" dirty="0"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1400" b="1" dirty="0" smtClean="0">
                <a:solidFill>
                  <a:schemeClr val="bg1"/>
                </a:solidFill>
                <a:effectLst>
                  <a:outerShdw blurRad="50800" dist="38100" dir="2700000" algn="tl" rotWithShape="0">
                    <a:prstClr val="black">
                      <a:alpha val="40000"/>
                    </a:prstClr>
                  </a:outerShdw>
                </a:effectLst>
                <a:latin typeface="+mj-lt"/>
                <a:ea typeface="+mj-ea"/>
                <a:cs typeface="+mj-cs"/>
              </a:rPr>
              <a:t>Profs.: Fred </a:t>
            </a:r>
            <a:r>
              <a:rPr lang="en-US" sz="1400" b="1" dirty="0" err="1" smtClean="0">
                <a:solidFill>
                  <a:schemeClr val="bg1"/>
                </a:solidFill>
                <a:effectLst>
                  <a:outerShdw blurRad="50800" dist="38100" dir="2700000" algn="tl" rotWithShape="0">
                    <a:prstClr val="black">
                      <a:alpha val="40000"/>
                    </a:prstClr>
                  </a:outerShdw>
                </a:effectLst>
                <a:latin typeface="+mj-lt"/>
                <a:ea typeface="+mj-ea"/>
                <a:cs typeface="+mj-cs"/>
              </a:rPr>
              <a:t>Freitas</a:t>
            </a:r>
            <a:r>
              <a:rPr lang="en-US" sz="1400" b="1" dirty="0" smtClean="0">
                <a:solidFill>
                  <a:schemeClr val="bg1"/>
                </a:solidFill>
                <a:effectLst>
                  <a:outerShdw blurRad="50800" dist="38100" dir="2700000" algn="tl" rotWithShape="0">
                    <a:prstClr val="black">
                      <a:alpha val="40000"/>
                    </a:prstClr>
                  </a:outerShdw>
                </a:effectLst>
                <a:latin typeface="+mj-lt"/>
                <a:ea typeface="+mj-ea"/>
                <a:cs typeface="+mj-cs"/>
              </a:rPr>
              <a:t> e Bernadette </a:t>
            </a:r>
            <a:r>
              <a:rPr lang="en-US" sz="1400" b="1" dirty="0" err="1" smtClean="0">
                <a:solidFill>
                  <a:schemeClr val="bg1"/>
                </a:solidFill>
                <a:effectLst>
                  <a:outerShdw blurRad="50800" dist="38100" dir="2700000" algn="tl" rotWithShape="0">
                    <a:prstClr val="black">
                      <a:alpha val="40000"/>
                    </a:prstClr>
                  </a:outerShdw>
                </a:effectLst>
                <a:latin typeface="+mj-lt"/>
                <a:ea typeface="+mj-ea"/>
                <a:cs typeface="+mj-cs"/>
              </a:rPr>
              <a:t>Farias</a:t>
            </a:r>
            <a:r>
              <a:rPr lang="en-US" sz="1400" b="1" dirty="0" smtClean="0">
                <a:solidFill>
                  <a:schemeClr val="bg1"/>
                </a:solidFill>
                <a:effectLst>
                  <a:outerShdw blurRad="50800" dist="38100" dir="2700000" algn="tl" rotWithShape="0">
                    <a:prstClr val="black">
                      <a:alpha val="40000"/>
                    </a:prstClr>
                  </a:outerShdw>
                </a:effectLst>
                <a:latin typeface="+mj-lt"/>
                <a:ea typeface="+mj-ea"/>
                <a:cs typeface="+mj-cs"/>
              </a:rPr>
              <a:t> </a:t>
            </a:r>
            <a:r>
              <a:rPr lang="en-US" sz="1400" b="1" dirty="0" err="1" smtClean="0">
                <a:solidFill>
                  <a:schemeClr val="bg1"/>
                </a:solidFill>
                <a:effectLst>
                  <a:outerShdw blurRad="50800" dist="38100" dir="2700000" algn="tl" rotWithShape="0">
                    <a:prstClr val="black">
                      <a:alpha val="40000"/>
                    </a:prstClr>
                  </a:outerShdw>
                </a:effectLst>
                <a:latin typeface="+mj-lt"/>
                <a:ea typeface="+mj-ea"/>
                <a:cs typeface="+mj-cs"/>
              </a:rPr>
              <a:t>Lóscio</a:t>
            </a:r>
            <a:endParaRPr kumimoji="0" lang="en-US" sz="1400" b="1" i="0" u="none" strike="noStrike" kern="1200" cap="none" spc="0" normalizeH="0" baseline="0" noProof="0" dirty="0" smtClean="0">
              <a:ln>
                <a:noFill/>
              </a:ln>
              <a:solidFill>
                <a:schemeClr val="bg1"/>
              </a:solidFill>
              <a:effectLst>
                <a:outerShdw blurRad="50800" dist="38100" dir="2700000" algn="tl" rotWithShape="0">
                  <a:prstClr val="black">
                    <a:alpha val="40000"/>
                  </a:prst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pt-BR" sz="4000"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Data Quality Assessment Method</a:t>
            </a:r>
            <a:endParaRPr lang="pt-BR" dirty="0"/>
          </a:p>
        </p:txBody>
      </p:sp>
      <p:sp>
        <p:nvSpPr>
          <p:cNvPr id="5" name="Espaço Reservado para Conteúdo 4"/>
          <p:cNvSpPr>
            <a:spLocks noGrp="1"/>
          </p:cNvSpPr>
          <p:nvPr>
            <p:ph idx="1"/>
          </p:nvPr>
        </p:nvSpPr>
        <p:spPr/>
        <p:txBody>
          <a:bodyPr>
            <a:normAutofit/>
          </a:bodyPr>
          <a:lstStyle/>
          <a:p>
            <a:r>
              <a:rPr lang="en-US" dirty="0" smtClean="0"/>
              <a:t>A data quality assessment </a:t>
            </a:r>
            <a:r>
              <a:rPr lang="en-US" dirty="0" smtClean="0"/>
              <a:t>methodology is defined as the process of evaluating if a piece of data meets in the information consumers need in a specific use case </a:t>
            </a:r>
            <a:r>
              <a:rPr lang="en-US" dirty="0" smtClean="0">
                <a:solidFill>
                  <a:schemeClr val="accent6">
                    <a:lumMod val="50000"/>
                  </a:schemeClr>
                </a:solidFill>
              </a:rPr>
              <a:t>[</a:t>
            </a:r>
            <a:r>
              <a:rPr lang="en-US" dirty="0" err="1" smtClean="0">
                <a:solidFill>
                  <a:schemeClr val="accent6">
                    <a:lumMod val="50000"/>
                  </a:schemeClr>
                </a:solidFill>
              </a:rPr>
              <a:t>Bizer</a:t>
            </a:r>
            <a:r>
              <a:rPr lang="en-US" dirty="0" smtClean="0">
                <a:solidFill>
                  <a:schemeClr val="accent6">
                    <a:lumMod val="50000"/>
                  </a:schemeClr>
                </a:solidFill>
              </a:rPr>
              <a:t> and </a:t>
            </a:r>
            <a:r>
              <a:rPr lang="en-US" dirty="0" err="1" smtClean="0">
                <a:solidFill>
                  <a:schemeClr val="accent6">
                    <a:lumMod val="50000"/>
                  </a:schemeClr>
                </a:solidFill>
              </a:rPr>
              <a:t>Cyganiak</a:t>
            </a:r>
            <a:r>
              <a:rPr lang="en-US" dirty="0" smtClean="0">
                <a:solidFill>
                  <a:schemeClr val="accent6">
                    <a:lumMod val="50000"/>
                  </a:schemeClr>
                </a:solidFill>
              </a:rPr>
              <a:t> 2009]. </a:t>
            </a:r>
            <a:r>
              <a:rPr lang="en-US" dirty="0" smtClean="0"/>
              <a:t>The process involves measuring the quality dimensions that are relevant to the user and comparing the assessment results with the users quality requirements.</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pt-BR" dirty="0" err="1" smtClean="0"/>
              <a:t>Based</a:t>
            </a:r>
            <a:r>
              <a:rPr lang="pt-BR" dirty="0" smtClean="0"/>
              <a:t> </a:t>
            </a:r>
            <a:r>
              <a:rPr lang="pt-BR" dirty="0" err="1" smtClean="0"/>
              <a:t>on</a:t>
            </a:r>
            <a:r>
              <a:rPr lang="pt-BR" dirty="0" smtClean="0"/>
              <a:t> </a:t>
            </a:r>
            <a:r>
              <a:rPr lang="pt-BR" dirty="0" err="1" smtClean="0"/>
              <a:t>this</a:t>
            </a:r>
            <a:r>
              <a:rPr lang="pt-BR" dirty="0" smtClean="0"/>
              <a:t>...</a:t>
            </a:r>
            <a:endParaRPr lang="pt-BR" dirty="0"/>
          </a:p>
        </p:txBody>
      </p:sp>
      <p:sp>
        <p:nvSpPr>
          <p:cNvPr id="5" name="Espaço Reservado para Conteúdo 4"/>
          <p:cNvSpPr>
            <a:spLocks noGrp="1"/>
          </p:cNvSpPr>
          <p:nvPr>
            <p:ph idx="1"/>
          </p:nvPr>
        </p:nvSpPr>
        <p:spPr/>
        <p:txBody>
          <a:bodyPr>
            <a:normAutofit/>
          </a:bodyPr>
          <a:lstStyle/>
          <a:p>
            <a:r>
              <a:rPr lang="en-US" dirty="0" smtClean="0"/>
              <a:t>There was a systematic review that generated 118 relevant articles between 2002 and </a:t>
            </a:r>
            <a:r>
              <a:rPr lang="en-US" dirty="0" smtClean="0"/>
              <a:t>2012</a:t>
            </a:r>
            <a:r>
              <a:rPr smtClean="0"/>
              <a:t> that focus towards assessing the quality of Linked Open Data.</a:t>
            </a:r>
          </a:p>
          <a:p>
            <a:r>
              <a:rPr smtClean="0"/>
              <a:t>Analyzing these 118 retrieved articles, a total of 21 papers were found relevant for this survey.</a:t>
            </a:r>
            <a:endParaRP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a:t>
            </a:r>
            <a:r>
              <a:rPr smtClean="0"/>
              <a:t>he results were...</a:t>
            </a:r>
            <a:endParaRPr lang="pt-BR" dirty="0"/>
          </a:p>
        </p:txBody>
      </p:sp>
      <p:sp>
        <p:nvSpPr>
          <p:cNvPr id="5" name="Espaço Reservado para Conteúdo 4"/>
          <p:cNvSpPr>
            <a:spLocks noGrp="1"/>
          </p:cNvSpPr>
          <p:nvPr>
            <p:ph idx="1"/>
          </p:nvPr>
        </p:nvSpPr>
        <p:spPr/>
        <p:txBody>
          <a:bodyPr/>
          <a:lstStyle/>
          <a:p>
            <a:r>
              <a:rPr smtClean="0"/>
              <a:t>26 data quality </a:t>
            </a:r>
            <a:r>
              <a:rPr smtClean="0"/>
              <a:t>dimensions (criteria) that can be applied to assess the quality of Linked Data sources.</a:t>
            </a:r>
            <a:endParaRPr smtClean="0"/>
          </a:p>
          <a:p>
            <a:endParaRPr smtClean="0"/>
          </a:p>
          <a:p>
            <a:r>
              <a:rPr smtClean="0"/>
              <a:t>The dimensions were grouped following a classification introduced in </a:t>
            </a:r>
            <a:r>
              <a:rPr smtClean="0">
                <a:solidFill>
                  <a:schemeClr val="accent6">
                    <a:lumMod val="50000"/>
                  </a:schemeClr>
                </a:solidFill>
              </a:rPr>
              <a:t>[Wang and Strong 1996]</a:t>
            </a:r>
            <a:r>
              <a:rPr smtClean="0"/>
              <a:t> wich is further modified and extended as:</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p:txBody>
          <a:bodyPr/>
          <a:lstStyle/>
          <a:p>
            <a:r>
              <a:rPr smtClean="0"/>
              <a:t>Contextual Dimensions</a:t>
            </a:r>
          </a:p>
          <a:p>
            <a:r>
              <a:rPr smtClean="0"/>
              <a:t>Trust  Dimensions</a:t>
            </a:r>
          </a:p>
          <a:p>
            <a:r>
              <a:rPr smtClean="0"/>
              <a:t>Intrinsic Dimensions</a:t>
            </a:r>
          </a:p>
          <a:p>
            <a:r>
              <a:rPr smtClean="0"/>
              <a:t>Accessibility Dimensions</a:t>
            </a:r>
          </a:p>
          <a:p>
            <a:r>
              <a:rPr smtClean="0"/>
              <a:t>Representational Dimensions</a:t>
            </a:r>
          </a:p>
          <a:p>
            <a:r>
              <a:rPr smtClean="0"/>
              <a:t>Dataset Dynamicity</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857224" y="785794"/>
            <a:ext cx="7450094" cy="6072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Contextual Dimensions</a:t>
            </a:r>
            <a:endParaRPr lang="pt-BR" dirty="0"/>
          </a:p>
        </p:txBody>
      </p:sp>
      <p:sp>
        <p:nvSpPr>
          <p:cNvPr id="5" name="Espaço Reservado para Conteúdo 4"/>
          <p:cNvSpPr>
            <a:spLocks noGrp="1"/>
          </p:cNvSpPr>
          <p:nvPr>
            <p:ph idx="1"/>
          </p:nvPr>
        </p:nvSpPr>
        <p:spPr/>
        <p:txBody>
          <a:bodyPr/>
          <a:lstStyle/>
          <a:p>
            <a:pPr>
              <a:buNone/>
            </a:pPr>
            <a:r>
              <a:rPr smtClean="0"/>
              <a:t>	</a:t>
            </a:r>
            <a:r>
              <a:rPr b="1" smtClean="0"/>
              <a:t>Are those that highly depend on the context of the task at hand as well as on the subjective preferences of the data consumer.</a:t>
            </a:r>
          </a:p>
          <a:p>
            <a:endParaRPr smtClean="0"/>
          </a:p>
          <a:p>
            <a:r>
              <a:rPr smtClean="0"/>
              <a:t>Completeness</a:t>
            </a:r>
            <a:endParaRPr smtClean="0"/>
          </a:p>
          <a:p>
            <a:r>
              <a:rPr smtClean="0"/>
              <a:t>Amount-of-data</a:t>
            </a:r>
          </a:p>
          <a:p>
            <a:r>
              <a:rPr smtClean="0"/>
              <a:t>Relevancy</a:t>
            </a: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Completeness</a:t>
            </a:r>
            <a:endParaRPr lang="pt-BR" dirty="0"/>
          </a:p>
        </p:txBody>
      </p:sp>
      <p:sp>
        <p:nvSpPr>
          <p:cNvPr id="5" name="Espaço Reservado para Conteúdo 4"/>
          <p:cNvSpPr>
            <a:spLocks noGrp="1"/>
          </p:cNvSpPr>
          <p:nvPr>
            <p:ph idx="1"/>
          </p:nvPr>
        </p:nvSpPr>
        <p:spPr/>
        <p:txBody>
          <a:bodyPr/>
          <a:lstStyle/>
          <a:p>
            <a:r>
              <a:rPr smtClean="0"/>
              <a:t>The degree to which information is not missing </a:t>
            </a:r>
            <a:r>
              <a:rPr smtClean="0">
                <a:solidFill>
                  <a:schemeClr val="accent6">
                    <a:lumMod val="50000"/>
                  </a:schemeClr>
                </a:solidFill>
              </a:rPr>
              <a:t>[Bizer 2007]</a:t>
            </a:r>
            <a:r>
              <a:rPr smtClean="0"/>
              <a:t>.</a:t>
            </a:r>
          </a:p>
          <a:p>
            <a:endParaRPr smtClean="0"/>
          </a:p>
          <a:p>
            <a:pPr lvl="1"/>
            <a:r>
              <a:rPr smtClean="0">
                <a:solidFill>
                  <a:schemeClr val="tx1"/>
                </a:solidFill>
              </a:rPr>
              <a:t>Schema Completeness</a:t>
            </a:r>
          </a:p>
          <a:p>
            <a:pPr lvl="1"/>
            <a:r>
              <a:rPr smtClean="0">
                <a:solidFill>
                  <a:schemeClr val="tx1"/>
                </a:solidFill>
              </a:rPr>
              <a:t>Data Completeness</a:t>
            </a:r>
            <a:endParaRPr lang="pt-BR"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Amount-of-data</a:t>
            </a:r>
            <a:endParaRPr lang="pt-BR" dirty="0"/>
          </a:p>
        </p:txBody>
      </p:sp>
      <p:sp>
        <p:nvSpPr>
          <p:cNvPr id="5" name="Espaço Reservado para Conteúdo 4"/>
          <p:cNvSpPr>
            <a:spLocks noGrp="1"/>
          </p:cNvSpPr>
          <p:nvPr>
            <p:ph idx="1"/>
          </p:nvPr>
        </p:nvSpPr>
        <p:spPr/>
        <p:txBody>
          <a:bodyPr/>
          <a:lstStyle/>
          <a:p>
            <a:r>
              <a:rPr lang="pt-BR" dirty="0" smtClean="0"/>
              <a:t>R</a:t>
            </a:r>
            <a:r>
              <a:rPr smtClean="0"/>
              <a:t>efers to the quantity and volume of data that is appropriate for a particular task.</a:t>
            </a:r>
            <a:endParaRPr lang="pt-BR"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Relevance</a:t>
            </a:r>
            <a:endParaRPr lang="pt-BR" dirty="0"/>
          </a:p>
        </p:txBody>
      </p:sp>
      <p:sp>
        <p:nvSpPr>
          <p:cNvPr id="5" name="Espaço Reservado para Conteúdo 4"/>
          <p:cNvSpPr>
            <a:spLocks noGrp="1"/>
          </p:cNvSpPr>
          <p:nvPr>
            <p:ph idx="1"/>
          </p:nvPr>
        </p:nvSpPr>
        <p:spPr/>
        <p:txBody>
          <a:bodyPr/>
          <a:lstStyle/>
          <a:p>
            <a:r>
              <a:rPr lang="en-US" dirty="0" smtClean="0"/>
              <a:t>Refers to the provision of information which is in accordance with the task at hand and importance to the users’ query.</a:t>
            </a:r>
          </a:p>
          <a:p>
            <a:endParaRPr lang="en-US" dirty="0" smtClean="0">
              <a:solidFill>
                <a:schemeClr val="tx1"/>
              </a:solidFill>
            </a:endParaRPr>
          </a:p>
          <a:p>
            <a:r>
              <a:rPr lang="en-US" dirty="0" smtClean="0">
                <a:solidFill>
                  <a:schemeClr val="tx1"/>
                </a:solidFill>
              </a:rPr>
              <a:t>The extent to which information is applicable and helpful for the task at hand </a:t>
            </a:r>
            <a:r>
              <a:rPr lang="en-US" dirty="0" smtClean="0">
                <a:solidFill>
                  <a:schemeClr val="accent6">
                    <a:lumMod val="50000"/>
                  </a:schemeClr>
                </a:solidFill>
              </a:rPr>
              <a:t>[</a:t>
            </a:r>
            <a:r>
              <a:rPr lang="en-US" dirty="0" err="1" smtClean="0">
                <a:solidFill>
                  <a:schemeClr val="accent6">
                    <a:lumMod val="50000"/>
                  </a:schemeClr>
                </a:solidFill>
              </a:rPr>
              <a:t>Bizer</a:t>
            </a:r>
            <a:r>
              <a:rPr lang="en-US" dirty="0" smtClean="0">
                <a:solidFill>
                  <a:schemeClr val="accent6">
                    <a:lumMod val="50000"/>
                  </a:schemeClr>
                </a:solidFill>
              </a:rPr>
              <a:t> 2007].</a:t>
            </a: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r>
              <a:rPr lang="en-US" dirty="0" smtClean="0">
                <a:solidFill>
                  <a:schemeClr val="tx1"/>
                </a:solidFill>
              </a:rPr>
              <a:t>For instance, if a dataset is incomplete for a particular purpose, the amount of data is often insufficient. However, is the amount of data is too large, it could be that irrelevant data is provided, which affects the relevance dimension.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pt-BR" dirty="0" err="1" smtClean="0"/>
              <a:t>Summary</a:t>
            </a:r>
            <a:endParaRPr lang="pt-BR" dirty="0"/>
          </a:p>
        </p:txBody>
      </p:sp>
      <p:sp>
        <p:nvSpPr>
          <p:cNvPr id="5" name="Espaço Reservado para Conteúdo 4"/>
          <p:cNvSpPr>
            <a:spLocks noGrp="1"/>
          </p:cNvSpPr>
          <p:nvPr>
            <p:ph idx="1"/>
          </p:nvPr>
        </p:nvSpPr>
        <p:spPr/>
        <p:txBody>
          <a:bodyPr/>
          <a:lstStyle/>
          <a:p>
            <a:r>
              <a:rPr smtClean="0"/>
              <a:t>Introduction</a:t>
            </a:r>
            <a:endParaRPr smtClean="0"/>
          </a:p>
          <a:p>
            <a:r>
              <a:rPr smtClean="0"/>
              <a:t>What is Data Quality?</a:t>
            </a:r>
            <a:endParaRPr smtClean="0"/>
          </a:p>
          <a:p>
            <a:r>
              <a:rPr smtClean="0"/>
              <a:t>The Data Quality Problem</a:t>
            </a:r>
            <a:endParaRPr smtClean="0"/>
          </a:p>
          <a:p>
            <a:r>
              <a:rPr smtClean="0"/>
              <a:t>Quality Dimensions</a:t>
            </a:r>
            <a:endParaRPr smtClean="0"/>
          </a:p>
          <a:p>
            <a:r>
              <a:rPr smtClean="0"/>
              <a:t>Relation between dimensions</a:t>
            </a:r>
            <a:endParaRPr smtClean="0"/>
          </a:p>
          <a:p>
            <a:r>
              <a:rPr smtClean="0"/>
              <a:t>Conclusions</a:t>
            </a:r>
            <a:endParaRP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Trust Dimensions</a:t>
            </a:r>
            <a:endParaRPr lang="pt-BR" dirty="0"/>
          </a:p>
        </p:txBody>
      </p:sp>
      <p:sp>
        <p:nvSpPr>
          <p:cNvPr id="5" name="Espaço Reservado para Conteúdo 4"/>
          <p:cNvSpPr>
            <a:spLocks noGrp="1"/>
          </p:cNvSpPr>
          <p:nvPr>
            <p:ph idx="1"/>
          </p:nvPr>
        </p:nvSpPr>
        <p:spPr/>
        <p:txBody>
          <a:bodyPr/>
          <a:lstStyle/>
          <a:p>
            <a:pPr>
              <a:buNone/>
            </a:pPr>
            <a:r>
              <a:rPr b="1" smtClean="0"/>
              <a:t>	Focus on the trustworthiness of the dataset.</a:t>
            </a:r>
          </a:p>
          <a:p>
            <a:pPr>
              <a:buNone/>
            </a:pPr>
            <a:endParaRPr smtClean="0"/>
          </a:p>
          <a:p>
            <a:r>
              <a:rPr smtClean="0"/>
              <a:t>Provenance</a:t>
            </a:r>
            <a:endParaRPr smtClean="0"/>
          </a:p>
          <a:p>
            <a:r>
              <a:rPr smtClean="0"/>
              <a:t>Verifiability</a:t>
            </a:r>
          </a:p>
          <a:p>
            <a:r>
              <a:rPr smtClean="0"/>
              <a:t>Reputation</a:t>
            </a:r>
          </a:p>
          <a:p>
            <a:r>
              <a:rPr smtClean="0"/>
              <a:t>Believability</a:t>
            </a:r>
          </a:p>
          <a:p>
            <a:r>
              <a:rPr smtClean="0"/>
              <a:t>Licensing</a:t>
            </a:r>
          </a:p>
          <a:p>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Provenance</a:t>
            </a:r>
            <a:endParaRPr lang="pt-BR" dirty="0"/>
          </a:p>
        </p:txBody>
      </p:sp>
      <p:sp>
        <p:nvSpPr>
          <p:cNvPr id="5" name="Espaço Reservado para Conteúdo 4"/>
          <p:cNvSpPr>
            <a:spLocks noGrp="1"/>
          </p:cNvSpPr>
          <p:nvPr>
            <p:ph idx="1"/>
          </p:nvPr>
        </p:nvSpPr>
        <p:spPr/>
        <p:txBody>
          <a:bodyPr/>
          <a:lstStyle/>
          <a:p>
            <a:r>
              <a:rPr smtClean="0"/>
              <a:t>R</a:t>
            </a:r>
            <a:r>
              <a:rPr lang="pt-BR" dirty="0" smtClean="0"/>
              <a:t>e</a:t>
            </a:r>
            <a:r>
              <a:rPr smtClean="0"/>
              <a:t>fers to the contextual metadata that focuses on how to represent, manage and use information about the origin of the source. Provenance helps to describe entities to enable trust, assess authenticity and allow reproducibility.</a:t>
            </a:r>
            <a:endParaRPr smtClean="0"/>
          </a:p>
          <a:p>
            <a:endParaRPr lang="pt-B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Verifiability</a:t>
            </a:r>
            <a:endParaRPr lang="pt-BR" dirty="0"/>
          </a:p>
        </p:txBody>
      </p:sp>
      <p:sp>
        <p:nvSpPr>
          <p:cNvPr id="5" name="Espaço Reservado para Conteúdo 4"/>
          <p:cNvSpPr>
            <a:spLocks noGrp="1"/>
          </p:cNvSpPr>
          <p:nvPr>
            <p:ph idx="1"/>
          </p:nvPr>
        </p:nvSpPr>
        <p:spPr/>
        <p:txBody>
          <a:bodyPr/>
          <a:lstStyle/>
          <a:p>
            <a:r>
              <a:rPr lang="pt-BR" dirty="0" smtClean="0"/>
              <a:t>R</a:t>
            </a:r>
            <a:r>
              <a:rPr smtClean="0"/>
              <a:t>efers to the degree by which a data consumer can assess the correctness of a dataset and, as a consequence, its trustworthiness.</a:t>
            </a:r>
            <a:endParaRPr smtClean="0"/>
          </a:p>
          <a:p>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Reputation</a:t>
            </a:r>
            <a:endParaRPr lang="pt-BR" dirty="0"/>
          </a:p>
        </p:txBody>
      </p:sp>
      <p:sp>
        <p:nvSpPr>
          <p:cNvPr id="5" name="Espaço Reservado para Conteúdo 4"/>
          <p:cNvSpPr>
            <a:spLocks noGrp="1"/>
          </p:cNvSpPr>
          <p:nvPr>
            <p:ph idx="1"/>
          </p:nvPr>
        </p:nvSpPr>
        <p:spPr/>
        <p:txBody>
          <a:bodyPr/>
          <a:lstStyle/>
          <a:p>
            <a:r>
              <a:rPr smtClean="0"/>
              <a:t>Is a judgement made by a user to determine the integrity of a source. It is mainly associated with a data publisher, a person, a organism, group of people or community of practice rather than being a characteristic of a dataset. The data publisher should be identifiable for a certain </a:t>
            </a:r>
            <a:r>
              <a:rPr smtClean="0"/>
              <a:t>(part of a) dataset.</a:t>
            </a:r>
          </a:p>
          <a:p>
            <a:endParaRPr smtClean="0"/>
          </a:p>
          <a:p>
            <a:r>
              <a:rPr smtClean="0"/>
              <a:t>Is usually a score between 0 (low) and 1 (high).</a:t>
            </a:r>
            <a:endParaRP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Believability</a:t>
            </a:r>
            <a:endParaRPr lang="pt-BR" dirty="0"/>
          </a:p>
        </p:txBody>
      </p:sp>
      <p:sp>
        <p:nvSpPr>
          <p:cNvPr id="5" name="Espaço Reservado para Conteúdo 4"/>
          <p:cNvSpPr>
            <a:spLocks noGrp="1"/>
          </p:cNvSpPr>
          <p:nvPr>
            <p:ph idx="1"/>
          </p:nvPr>
        </p:nvSpPr>
        <p:spPr/>
        <p:txBody>
          <a:bodyPr/>
          <a:lstStyle/>
          <a:p>
            <a:r>
              <a:rPr lang="pt-BR" dirty="0" smtClean="0"/>
              <a:t>I</a:t>
            </a:r>
            <a:r>
              <a:rPr smtClean="0"/>
              <a:t>s defined as the degree to which the information is accepted to be correct, true, real and credible.</a:t>
            </a:r>
          </a:p>
          <a:p>
            <a:endParaRPr smtClean="0"/>
          </a:p>
          <a:p>
            <a:r>
              <a:rPr smtClean="0"/>
              <a:t>Can be subjectly mensured  by analysing the provenance information of the dataset.</a:t>
            </a:r>
          </a:p>
          <a:p>
            <a:endParaRPr smtClean="0"/>
          </a:p>
          <a:p>
            <a:r>
              <a:rPr smtClean="0"/>
              <a:t>Can be seen as expected accuracy.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Licensing</a:t>
            </a:r>
            <a:endParaRPr lang="pt-BR" dirty="0"/>
          </a:p>
        </p:txBody>
      </p:sp>
      <p:sp>
        <p:nvSpPr>
          <p:cNvPr id="5" name="Espaço Reservado para Conteúdo 4"/>
          <p:cNvSpPr>
            <a:spLocks noGrp="1"/>
          </p:cNvSpPr>
          <p:nvPr>
            <p:ph idx="1"/>
          </p:nvPr>
        </p:nvSpPr>
        <p:spPr/>
        <p:txBody>
          <a:bodyPr/>
          <a:lstStyle/>
          <a:p>
            <a:r>
              <a:rPr smtClean="0"/>
              <a:t>Is defined as a granting of the permission for a consumer to re-use a dataset under defined conditions.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r>
              <a:rPr smtClean="0"/>
              <a:t>Verifiability is related to the believability dimension but, differs from it because even though verification can find whether information is correct or incorrect, belief is the degree to which a user thinks </a:t>
            </a:r>
            <a:r>
              <a:rPr lang="pt-BR" dirty="0" err="1" smtClean="0"/>
              <a:t>an</a:t>
            </a:r>
            <a:r>
              <a:rPr lang="pt-BR" dirty="0" smtClean="0"/>
              <a:t> </a:t>
            </a:r>
            <a:r>
              <a:rPr smtClean="0"/>
              <a:t>information is correct.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r>
              <a:rPr smtClean="0"/>
              <a:t>The provenance information associated with a dataset assists a user in verifying the believability of a dataset. Therefore, believability is affiliated to the provenance of a dataset.</a:t>
            </a:r>
          </a:p>
          <a:p>
            <a:endParaRPr smtClean="0"/>
          </a:p>
          <a:p>
            <a:r>
              <a:rPr smtClean="0"/>
              <a:t>Licensing is also part of the provenance of a dataset and contributes towards ist believability.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endParaRPr lang="pt-BR" dirty="0" smtClean="0"/>
          </a:p>
          <a:p>
            <a:endParaRPr smtClean="0"/>
          </a:p>
          <a:p>
            <a:endParaRPr smtClean="0"/>
          </a:p>
          <a:p>
            <a:endParaRPr smtClean="0"/>
          </a:p>
          <a:p>
            <a:endParaRPr smtClean="0"/>
          </a:p>
          <a:p>
            <a:endParaRPr smtClean="0"/>
          </a:p>
          <a:p>
            <a:endParaRPr smtClean="0"/>
          </a:p>
          <a:p>
            <a:r>
              <a:rPr lang="pt-BR" dirty="0" smtClean="0"/>
              <a:t>H</a:t>
            </a:r>
            <a:r>
              <a:rPr smtClean="0"/>
              <a:t>ighly dependent on the context of the task at hand.</a:t>
            </a:r>
            <a:endParaRPr smtClean="0"/>
          </a:p>
        </p:txBody>
      </p:sp>
      <p:pic>
        <p:nvPicPr>
          <p:cNvPr id="1026" name="Picture 2"/>
          <p:cNvPicPr>
            <a:picLocks noChangeAspect="1" noChangeArrowheads="1"/>
          </p:cNvPicPr>
          <p:nvPr/>
        </p:nvPicPr>
        <p:blipFill>
          <a:blip r:embed="rId3"/>
          <a:srcRect/>
          <a:stretch>
            <a:fillRect/>
          </a:stretch>
        </p:blipFill>
        <p:spPr bwMode="auto">
          <a:xfrm>
            <a:off x="2500298" y="2357430"/>
            <a:ext cx="3714750" cy="266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Intrinsinc Dimensions</a:t>
            </a:r>
            <a:endParaRPr lang="pt-BR" dirty="0"/>
          </a:p>
        </p:txBody>
      </p:sp>
      <p:sp>
        <p:nvSpPr>
          <p:cNvPr id="5" name="Espaço Reservado para Conteúdo 4"/>
          <p:cNvSpPr>
            <a:spLocks noGrp="1"/>
          </p:cNvSpPr>
          <p:nvPr>
            <p:ph idx="1"/>
          </p:nvPr>
        </p:nvSpPr>
        <p:spPr/>
        <p:txBody>
          <a:bodyPr>
            <a:normAutofit fontScale="92500" lnSpcReduction="10000"/>
          </a:bodyPr>
          <a:lstStyle/>
          <a:p>
            <a:pPr>
              <a:buNone/>
            </a:pPr>
            <a:r>
              <a:rPr b="1" smtClean="0"/>
              <a:t>	Are those that independent of the user's context. These dimensions focus on whether information correctly represents the real world and wheter information is logically consistent in itself.</a:t>
            </a:r>
          </a:p>
          <a:p>
            <a:r>
              <a:rPr smtClean="0"/>
              <a:t>Accuracy</a:t>
            </a:r>
          </a:p>
          <a:p>
            <a:r>
              <a:rPr smtClean="0"/>
              <a:t>Objectivity</a:t>
            </a:r>
          </a:p>
          <a:p>
            <a:r>
              <a:rPr smtClean="0"/>
              <a:t>Validity-of-documents </a:t>
            </a:r>
          </a:p>
          <a:p>
            <a:r>
              <a:rPr smtClean="0"/>
              <a:t>Interlinking</a:t>
            </a:r>
          </a:p>
          <a:p>
            <a:r>
              <a:rPr smtClean="0"/>
              <a:t>Consistency</a:t>
            </a:r>
          </a:p>
          <a:p>
            <a:r>
              <a:rPr smtClean="0"/>
              <a:t>Conciseness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Introduction</a:t>
            </a:r>
            <a:endParaRPr lang="pt-BR" dirty="0"/>
          </a:p>
        </p:txBody>
      </p:sp>
      <p:sp>
        <p:nvSpPr>
          <p:cNvPr id="5" name="Espaço Reservado para Conteúdo 4"/>
          <p:cNvSpPr>
            <a:spLocks noGrp="1"/>
          </p:cNvSpPr>
          <p:nvPr>
            <p:ph idx="1"/>
          </p:nvPr>
        </p:nvSpPr>
        <p:spPr/>
        <p:txBody>
          <a:bodyPr/>
          <a:lstStyle/>
          <a:p>
            <a:r>
              <a:rPr lang="en-US" dirty="0" smtClean="0"/>
              <a:t>Overview on Quality </a:t>
            </a:r>
            <a:r>
              <a:rPr lang="en-US" dirty="0" smtClean="0"/>
              <a:t>Criteria under Linked Data Sources.</a:t>
            </a:r>
          </a:p>
          <a:p>
            <a:r>
              <a:rPr lang="en-US" dirty="0" smtClean="0"/>
              <a:t>Web of Data comprises close to 50 billion facts represented as RDF triples </a:t>
            </a:r>
            <a:r>
              <a:rPr lang="en-US" dirty="0" smtClean="0">
                <a:solidFill>
                  <a:schemeClr val="accent6">
                    <a:lumMod val="50000"/>
                  </a:schemeClr>
                </a:solidFill>
              </a:rPr>
              <a:t>[</a:t>
            </a:r>
            <a:r>
              <a:rPr lang="en-US" dirty="0" err="1" smtClean="0">
                <a:solidFill>
                  <a:schemeClr val="accent6">
                    <a:lumMod val="50000"/>
                  </a:schemeClr>
                </a:solidFill>
              </a:rPr>
              <a:t>Zaveri</a:t>
            </a:r>
            <a:r>
              <a:rPr lang="en-US" dirty="0" smtClean="0">
                <a:solidFill>
                  <a:schemeClr val="accent6">
                    <a:lumMod val="50000"/>
                  </a:schemeClr>
                </a:solidFill>
              </a:rPr>
              <a:t> et al. 2012]</a:t>
            </a:r>
            <a:endParaRPr lang="en-US" dirty="0" smtClean="0">
              <a:solidFill>
                <a:schemeClr val="accent6">
                  <a:lumMod val="50000"/>
                </a:schemeClr>
              </a:solidFill>
            </a:endParaRPr>
          </a:p>
          <a:p>
            <a:r>
              <a:rPr lang="en-US" dirty="0" smtClean="0"/>
              <a:t>Encouraging further experimentation and the development of new approaches focused towards data quality.</a:t>
            </a:r>
          </a:p>
          <a:p>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Accuracy</a:t>
            </a:r>
            <a:endParaRPr lang="pt-BR" dirty="0"/>
          </a:p>
        </p:txBody>
      </p:sp>
      <p:sp>
        <p:nvSpPr>
          <p:cNvPr id="5" name="Espaço Reservado para Conteúdo 4"/>
          <p:cNvSpPr>
            <a:spLocks noGrp="1"/>
          </p:cNvSpPr>
          <p:nvPr>
            <p:ph idx="1"/>
          </p:nvPr>
        </p:nvSpPr>
        <p:spPr/>
        <p:txBody>
          <a:bodyPr/>
          <a:lstStyle/>
          <a:p>
            <a:r>
              <a:rPr smtClean="0"/>
              <a:t>Can be defined as the extent to which data is correct, that is, the degree to which it correctly represents the real world facts and is also free of error.</a:t>
            </a:r>
          </a:p>
          <a:p>
            <a:r>
              <a:rPr smtClean="0"/>
              <a:t>In particular, we associate  accuracy mainly to semantic accuracy which relates to the correctness of a value to the actual real world value, that is, accuracy of the meaning.</a:t>
            </a:r>
            <a:endParaRP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Objectivity</a:t>
            </a:r>
            <a:endParaRPr lang="pt-BR" dirty="0"/>
          </a:p>
        </p:txBody>
      </p:sp>
      <p:sp>
        <p:nvSpPr>
          <p:cNvPr id="5" name="Espaço Reservado para Conteúdo 4"/>
          <p:cNvSpPr>
            <a:spLocks noGrp="1"/>
          </p:cNvSpPr>
          <p:nvPr>
            <p:ph idx="1"/>
          </p:nvPr>
        </p:nvSpPr>
        <p:spPr/>
        <p:txBody>
          <a:bodyPr/>
          <a:lstStyle/>
          <a:p>
            <a:r>
              <a:rPr lang="pt-BR" dirty="0" smtClean="0"/>
              <a:t>I</a:t>
            </a:r>
            <a:r>
              <a:rPr smtClean="0"/>
              <a:t>s defined as the degree to which the interpretation and usage of data is unbiased, unprejudiced and impartial. This dimensions highly depends on the type of information and therefore is classified as a subjective dimension.</a:t>
            </a:r>
            <a:endParaRP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Validity-of-documents</a:t>
            </a:r>
            <a:endParaRPr lang="pt-BR" dirty="0"/>
          </a:p>
        </p:txBody>
      </p:sp>
      <p:sp>
        <p:nvSpPr>
          <p:cNvPr id="5" name="Espaço Reservado para Conteúdo 4"/>
          <p:cNvSpPr>
            <a:spLocks noGrp="1"/>
          </p:cNvSpPr>
          <p:nvPr>
            <p:ph idx="1"/>
          </p:nvPr>
        </p:nvSpPr>
        <p:spPr/>
        <p:txBody>
          <a:bodyPr/>
          <a:lstStyle/>
          <a:p>
            <a:r>
              <a:rPr smtClean="0"/>
              <a:t>Refers to the valid usage of the underlying vocabularies and the valid syntax of the documents (syntactic accuracy).</a:t>
            </a:r>
            <a:endParaRPr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Interlinking</a:t>
            </a:r>
            <a:endParaRPr lang="pt-BR" dirty="0"/>
          </a:p>
        </p:txBody>
      </p:sp>
      <p:sp>
        <p:nvSpPr>
          <p:cNvPr id="5" name="Espaço Reservado para Conteúdo 4"/>
          <p:cNvSpPr>
            <a:spLocks noGrp="1"/>
          </p:cNvSpPr>
          <p:nvPr>
            <p:ph idx="1"/>
          </p:nvPr>
        </p:nvSpPr>
        <p:spPr/>
        <p:txBody>
          <a:bodyPr/>
          <a:lstStyle/>
          <a:p>
            <a:r>
              <a:rPr smtClean="0"/>
              <a:t>Refers to the degree to which entities that represent the same concept are linked to each other.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Concistency</a:t>
            </a:r>
            <a:endParaRPr lang="pt-BR" dirty="0"/>
          </a:p>
        </p:txBody>
      </p:sp>
      <p:sp>
        <p:nvSpPr>
          <p:cNvPr id="5" name="Espaço Reservado para Conteúdo 4"/>
          <p:cNvSpPr>
            <a:spLocks noGrp="1"/>
          </p:cNvSpPr>
          <p:nvPr>
            <p:ph idx="1"/>
          </p:nvPr>
        </p:nvSpPr>
        <p:spPr/>
        <p:txBody>
          <a:bodyPr/>
          <a:lstStyle/>
          <a:p>
            <a:r>
              <a:rPr lang="pt-BR" dirty="0" smtClean="0"/>
              <a:t>M</a:t>
            </a:r>
            <a:r>
              <a:rPr smtClean="0"/>
              <a:t>eans that a knowledge base is free of (logical / formal) contradictions wrt. a particular knowledge representation and inference mechanisms.</a:t>
            </a:r>
          </a:p>
          <a:p>
            <a:endParaRPr smtClean="0"/>
          </a:p>
          <a:p>
            <a:r>
              <a:rPr lang="en-US" dirty="0" smtClean="0"/>
              <a:t>A more generic definition is that "a dataset is consistent if it is free of conflicting information"</a:t>
            </a:r>
            <a:r>
              <a:rPr lang="en-US" dirty="0" smtClean="0">
                <a:solidFill>
                  <a:schemeClr val="accent6">
                    <a:lumMod val="50000"/>
                  </a:schemeClr>
                </a:solidFill>
              </a:rPr>
              <a:t> [Mendes 2012]</a:t>
            </a:r>
            <a:r>
              <a:rPr lang="en-US" dirty="0" smtClean="0"/>
              <a:t>.</a:t>
            </a:r>
          </a:p>
          <a:p>
            <a:endParaRP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Conciseness</a:t>
            </a:r>
            <a:endParaRPr lang="pt-BR" dirty="0"/>
          </a:p>
        </p:txBody>
      </p:sp>
      <p:sp>
        <p:nvSpPr>
          <p:cNvPr id="5" name="Espaço Reservado para Conteúdo 4"/>
          <p:cNvSpPr>
            <a:spLocks noGrp="1"/>
          </p:cNvSpPr>
          <p:nvPr>
            <p:ph idx="1"/>
          </p:nvPr>
        </p:nvSpPr>
        <p:spPr/>
        <p:txBody>
          <a:bodyPr>
            <a:normAutofit/>
          </a:bodyPr>
          <a:lstStyle/>
          <a:p>
            <a:r>
              <a:rPr smtClean="0"/>
              <a:t>Refers to the redundance of entities, be it at the schema or the data level. Thus, conciseness can be classified into (i) intensional conciseness (schema level) which refers to the redundant attributes (e. g. two equivalent attributes with different names) and (ii) extensional conciseness (data level) which refers to redundant objects(e. g. two equivalent objects with different identifiers).</a:t>
            </a:r>
          </a:p>
          <a:p>
            <a:endParaRPr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r>
              <a:rPr lang="en-US" dirty="0" smtClean="0"/>
              <a:t>Objectivity </a:t>
            </a:r>
            <a:r>
              <a:rPr lang="en-US" dirty="0" smtClean="0"/>
              <a:t>overlaps with the concept of accuracy but differs from it because the concept of accuracy does not heavily depend on the consumers’ preference. </a:t>
            </a:r>
            <a:endParaRP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normAutofit/>
          </a:bodyPr>
          <a:lstStyle/>
          <a:p>
            <a:r>
              <a:rPr lang="en-US" dirty="0" smtClean="0"/>
              <a:t>Objectivity </a:t>
            </a:r>
            <a:r>
              <a:rPr lang="en-US" dirty="0" smtClean="0"/>
              <a:t>is also related to the verifiability dimension, that is, the more verifiable a source is, the more objective it will be. </a:t>
            </a:r>
            <a:endParaRPr lang="en-US" dirty="0" smtClean="0"/>
          </a:p>
          <a:p>
            <a:r>
              <a:rPr lang="en-US" dirty="0" smtClean="0"/>
              <a:t>Accuracy</a:t>
            </a:r>
            <a:r>
              <a:rPr lang="en-US" dirty="0" smtClean="0"/>
              <a:t>, in particular the syntactic accuracy of the documents, is related to the validity-of-documents dimension. </a:t>
            </a:r>
            <a:endParaRPr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Accessibility Dimensions</a:t>
            </a:r>
            <a:endParaRPr lang="pt-BR" dirty="0"/>
          </a:p>
        </p:txBody>
      </p:sp>
      <p:sp>
        <p:nvSpPr>
          <p:cNvPr id="5" name="Espaço Reservado para Conteúdo 4"/>
          <p:cNvSpPr>
            <a:spLocks noGrp="1"/>
          </p:cNvSpPr>
          <p:nvPr>
            <p:ph idx="1"/>
          </p:nvPr>
        </p:nvSpPr>
        <p:spPr/>
        <p:txBody>
          <a:bodyPr/>
          <a:lstStyle/>
          <a:p>
            <a:pPr>
              <a:buNone/>
            </a:pPr>
            <a:r>
              <a:rPr b="1" smtClean="0"/>
              <a:t>	Dimensions belonging to this category involve aspects related to the way data can be accessed and retrieved.</a:t>
            </a:r>
          </a:p>
          <a:p>
            <a:pPr>
              <a:buNone/>
            </a:pPr>
            <a:endParaRPr b="1" smtClean="0"/>
          </a:p>
          <a:p>
            <a:r>
              <a:rPr smtClean="0"/>
              <a:t>Availability</a:t>
            </a:r>
          </a:p>
          <a:p>
            <a:r>
              <a:rPr smtClean="0"/>
              <a:t>Performance</a:t>
            </a:r>
          </a:p>
          <a:p>
            <a:r>
              <a:rPr smtClean="0"/>
              <a:t>Security</a:t>
            </a:r>
          </a:p>
          <a:p>
            <a:r>
              <a:rPr smtClean="0"/>
              <a:t>R</a:t>
            </a:r>
            <a:r>
              <a:rPr lang="pt-BR" dirty="0" smtClean="0"/>
              <a:t>e</a:t>
            </a:r>
            <a:r>
              <a:rPr smtClean="0"/>
              <a:t>sponse-time</a:t>
            </a:r>
            <a:endParaRPr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Availability</a:t>
            </a:r>
            <a:endParaRPr lang="pt-BR" dirty="0"/>
          </a:p>
        </p:txBody>
      </p:sp>
      <p:sp>
        <p:nvSpPr>
          <p:cNvPr id="5" name="Espaço Reservado para Conteúdo 4"/>
          <p:cNvSpPr>
            <a:spLocks noGrp="1"/>
          </p:cNvSpPr>
          <p:nvPr>
            <p:ph idx="1"/>
          </p:nvPr>
        </p:nvSpPr>
        <p:spPr/>
        <p:txBody>
          <a:bodyPr/>
          <a:lstStyle/>
          <a:p>
            <a:r>
              <a:rPr smtClean="0"/>
              <a:t>Availability of a dataset is the extent to which information is present, obtainable and ready for use.</a:t>
            </a:r>
            <a:endParaRP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What is Data Quality?</a:t>
            </a:r>
            <a:endParaRPr lang="pt-BR" dirty="0"/>
          </a:p>
        </p:txBody>
      </p:sp>
      <p:sp>
        <p:nvSpPr>
          <p:cNvPr id="5" name="Espaço Reservado para Conteúdo 4"/>
          <p:cNvSpPr>
            <a:spLocks noGrp="1"/>
          </p:cNvSpPr>
          <p:nvPr>
            <p:ph idx="1"/>
          </p:nvPr>
        </p:nvSpPr>
        <p:spPr/>
        <p:txBody>
          <a:bodyPr/>
          <a:lstStyle/>
          <a:p>
            <a:r>
              <a:rPr lang="pt-BR" dirty="0" smtClean="0"/>
              <a:t>F</a:t>
            </a:r>
            <a:r>
              <a:rPr smtClean="0"/>
              <a:t>itness to use </a:t>
            </a:r>
            <a:r>
              <a:rPr smtClean="0">
                <a:solidFill>
                  <a:schemeClr val="accent6">
                    <a:lumMod val="50000"/>
                  </a:schemeClr>
                </a:solidFill>
              </a:rPr>
              <a:t>[Wang et al. 1996] [Juran 1974] [Knight and Burn 2005]</a:t>
            </a:r>
          </a:p>
          <a:p>
            <a:r>
              <a:rPr smtClean="0"/>
              <a:t>The</a:t>
            </a:r>
            <a:r>
              <a:rPr smtClean="0"/>
              <a:t> key challenge is to determine the data quality wrt. </a:t>
            </a:r>
            <a:r>
              <a:rPr dirty="0" smtClean="0"/>
              <a:t>a</a:t>
            </a:r>
            <a:r>
              <a:rPr smtClean="0"/>
              <a:t> particular use case.</a:t>
            </a:r>
          </a:p>
          <a:p>
            <a:endParaRPr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Performance</a:t>
            </a:r>
            <a:endParaRPr lang="pt-BR" dirty="0"/>
          </a:p>
        </p:txBody>
      </p:sp>
      <p:sp>
        <p:nvSpPr>
          <p:cNvPr id="5" name="Espaço Reservado para Conteúdo 4"/>
          <p:cNvSpPr>
            <a:spLocks noGrp="1"/>
          </p:cNvSpPr>
          <p:nvPr>
            <p:ph idx="1"/>
          </p:nvPr>
        </p:nvSpPr>
        <p:spPr/>
        <p:txBody>
          <a:bodyPr/>
          <a:lstStyle/>
          <a:p>
            <a:r>
              <a:rPr smtClean="0"/>
              <a:t>Refers to the efficient of a system that binds to a large dataset, that is, the more performant a data source the more efficiently a system can process data.</a:t>
            </a:r>
            <a:endParaRPr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Security</a:t>
            </a:r>
            <a:endParaRPr lang="pt-BR" dirty="0"/>
          </a:p>
        </p:txBody>
      </p:sp>
      <p:sp>
        <p:nvSpPr>
          <p:cNvPr id="5" name="Espaço Reservado para Conteúdo 4"/>
          <p:cNvSpPr>
            <a:spLocks noGrp="1"/>
          </p:cNvSpPr>
          <p:nvPr>
            <p:ph idx="1"/>
          </p:nvPr>
        </p:nvSpPr>
        <p:spPr/>
        <p:txBody>
          <a:bodyPr/>
          <a:lstStyle/>
          <a:p>
            <a:r>
              <a:rPr smtClean="0"/>
              <a:t>Refers to "the possibility to restrict access to the data and to guarantee the confidentiality of the communication between a source and its consumers" </a:t>
            </a:r>
            <a:r>
              <a:rPr smtClean="0">
                <a:solidFill>
                  <a:schemeClr val="accent6">
                    <a:lumMod val="50000"/>
                  </a:schemeClr>
                </a:solidFill>
              </a:rPr>
              <a:t>[Flemming 2010]</a:t>
            </a:r>
            <a:r>
              <a:rPr smtClean="0"/>
              <a:t>.</a:t>
            </a:r>
            <a:endParaRPr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Response-time</a:t>
            </a:r>
            <a:endParaRPr lang="pt-BR" dirty="0"/>
          </a:p>
        </p:txBody>
      </p:sp>
      <p:sp>
        <p:nvSpPr>
          <p:cNvPr id="5" name="Espaço Reservado para Conteúdo 4"/>
          <p:cNvSpPr>
            <a:spLocks noGrp="1"/>
          </p:cNvSpPr>
          <p:nvPr>
            <p:ph idx="1"/>
          </p:nvPr>
        </p:nvSpPr>
        <p:spPr/>
        <p:txBody>
          <a:bodyPr/>
          <a:lstStyle/>
          <a:p>
            <a:r>
              <a:rPr smtClean="0"/>
              <a:t>Measures the delay, usually in seconds, between submission of a query by the user and reception of the complete response from the dataset.</a:t>
            </a:r>
            <a:endParaRPr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lstStyle/>
          <a:p>
            <a:r>
              <a:rPr smtClean="0"/>
              <a:t>Performance of a system is related to the availability and response-time dimensions. Only if a dataset is available or has low response time, it can perform well. Security is also related to the availability of a dataset because the methods used for restricting users is tied to the way a user can access a dataset.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Representational Dimensions</a:t>
            </a:r>
            <a:endParaRPr lang="pt-BR" dirty="0"/>
          </a:p>
        </p:txBody>
      </p:sp>
      <p:sp>
        <p:nvSpPr>
          <p:cNvPr id="5" name="Espaço Reservado para Conteúdo 4"/>
          <p:cNvSpPr>
            <a:spLocks noGrp="1"/>
          </p:cNvSpPr>
          <p:nvPr>
            <p:ph idx="1"/>
          </p:nvPr>
        </p:nvSpPr>
        <p:spPr/>
        <p:txBody>
          <a:bodyPr/>
          <a:lstStyle/>
          <a:p>
            <a:pPr>
              <a:buNone/>
            </a:pPr>
            <a:r>
              <a:rPr b="1" smtClean="0"/>
              <a:t>	Capture aspects related to the desing of the data.</a:t>
            </a:r>
          </a:p>
          <a:p>
            <a:pPr>
              <a:buNone/>
            </a:pPr>
            <a:endParaRPr smtClean="0"/>
          </a:p>
          <a:p>
            <a:r>
              <a:rPr smtClean="0"/>
              <a:t>Representational-consiness</a:t>
            </a:r>
          </a:p>
          <a:p>
            <a:r>
              <a:rPr smtClean="0"/>
              <a:t>Representational-consistency</a:t>
            </a:r>
          </a:p>
          <a:p>
            <a:r>
              <a:rPr smtClean="0"/>
              <a:t>Understandibility</a:t>
            </a:r>
          </a:p>
          <a:p>
            <a:r>
              <a:rPr smtClean="0"/>
              <a:t>Interpretability</a:t>
            </a:r>
          </a:p>
          <a:p>
            <a:r>
              <a:rPr smtClean="0"/>
              <a:t>Versatility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Representational-consiness</a:t>
            </a:r>
            <a:endParaRPr lang="pt-BR" dirty="0"/>
          </a:p>
        </p:txBody>
      </p:sp>
      <p:sp>
        <p:nvSpPr>
          <p:cNvPr id="5" name="Espaço Reservado para Conteúdo 4"/>
          <p:cNvSpPr>
            <a:spLocks noGrp="1"/>
          </p:cNvSpPr>
          <p:nvPr>
            <p:ph idx="1"/>
          </p:nvPr>
        </p:nvSpPr>
        <p:spPr/>
        <p:txBody>
          <a:bodyPr/>
          <a:lstStyle/>
          <a:p>
            <a:r>
              <a:rPr smtClean="0"/>
              <a:t>Refers to the representation of the data which is compact and well formatted on the one hand but also clear and complete on the other hand.</a:t>
            </a:r>
          </a:p>
          <a:p>
            <a:endParaRPr smtClean="0"/>
          </a:p>
          <a:p>
            <a:r>
              <a:rPr smtClean="0"/>
              <a:t>"The extent to which information is compactly represented" </a:t>
            </a:r>
            <a:r>
              <a:rPr smtClean="0">
                <a:solidFill>
                  <a:schemeClr val="accent6">
                    <a:lumMod val="50000"/>
                  </a:schemeClr>
                </a:solidFill>
              </a:rPr>
              <a:t>[Bizer 2007]</a:t>
            </a:r>
            <a:r>
              <a:rPr smtClean="0"/>
              <a: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Representational-consistency</a:t>
            </a:r>
            <a:endParaRPr lang="pt-BR" dirty="0"/>
          </a:p>
        </p:txBody>
      </p:sp>
      <p:sp>
        <p:nvSpPr>
          <p:cNvPr id="5" name="Espaço Reservado para Conteúdo 4"/>
          <p:cNvSpPr>
            <a:spLocks noGrp="1"/>
          </p:cNvSpPr>
          <p:nvPr>
            <p:ph idx="1"/>
          </p:nvPr>
        </p:nvSpPr>
        <p:spPr/>
        <p:txBody>
          <a:bodyPr/>
          <a:lstStyle/>
          <a:p>
            <a:r>
              <a:rPr smtClean="0"/>
              <a:t>The extent to which information is represented in the same format </a:t>
            </a:r>
            <a:r>
              <a:rPr smtClean="0">
                <a:solidFill>
                  <a:schemeClr val="accent6">
                    <a:lumMod val="50000"/>
                  </a:schemeClr>
                </a:solidFill>
              </a:rPr>
              <a:t>[Bizer 2007].</a:t>
            </a:r>
          </a:p>
          <a:p>
            <a:endParaRPr smtClean="0"/>
          </a:p>
          <a:p>
            <a:r>
              <a:rPr smtClean="0"/>
              <a:t>Can be assessed by detecting whether the dataset re-uses existing vocabularies or terms from existing established vocabularies to represent its entities.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Understandability</a:t>
            </a:r>
            <a:endParaRPr lang="pt-BR" dirty="0"/>
          </a:p>
        </p:txBody>
      </p:sp>
      <p:sp>
        <p:nvSpPr>
          <p:cNvPr id="5" name="Espaço Reservado para Conteúdo 4"/>
          <p:cNvSpPr>
            <a:spLocks noGrp="1"/>
          </p:cNvSpPr>
          <p:nvPr>
            <p:ph idx="1"/>
          </p:nvPr>
        </p:nvSpPr>
        <p:spPr/>
        <p:txBody>
          <a:bodyPr/>
          <a:lstStyle/>
          <a:p>
            <a:r>
              <a:rPr smtClean="0"/>
              <a:t>Refers to the ease with which data can be comprehended, without ambiguity, and used by a human consumer. Thus, this dimension can also be referred to as the comprehensibility of the information where the data should be of sufficient clarity in order to be used.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Interpretability</a:t>
            </a:r>
            <a:endParaRPr lang="pt-BR" dirty="0"/>
          </a:p>
        </p:txBody>
      </p:sp>
      <p:sp>
        <p:nvSpPr>
          <p:cNvPr id="5" name="Espaço Reservado para Conteúdo 4"/>
          <p:cNvSpPr>
            <a:spLocks noGrp="1"/>
          </p:cNvSpPr>
          <p:nvPr>
            <p:ph idx="1"/>
          </p:nvPr>
        </p:nvSpPr>
        <p:spPr/>
        <p:txBody>
          <a:bodyPr/>
          <a:lstStyle/>
          <a:p>
            <a:r>
              <a:rPr smtClean="0"/>
              <a:t>Refers to technical aspects of data, that is whether information is represented using </a:t>
            </a:r>
            <a:r>
              <a:rPr smtClean="0"/>
              <a:t>an</a:t>
            </a:r>
            <a:r>
              <a:rPr smtClean="0"/>
              <a:t> appropriate notation and whether it conforms to the technical ability of the consumer.</a:t>
            </a:r>
          </a:p>
          <a:p>
            <a:endParaRPr smtClean="0"/>
          </a:p>
          <a:p>
            <a:r>
              <a:rPr smtClean="0"/>
              <a:t>Is defined as the "extent to which information is in appropriate languages, symbols, and units, and the definitions are clear" </a:t>
            </a:r>
            <a:r>
              <a:rPr smtClean="0">
                <a:solidFill>
                  <a:schemeClr val="accent6">
                    <a:lumMod val="50000"/>
                  </a:schemeClr>
                </a:solidFill>
              </a:rPr>
              <a:t>[Bizer 2007]</a:t>
            </a:r>
            <a:r>
              <a:rPr smtClean="0"/>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Versatility</a:t>
            </a:r>
            <a:endParaRPr lang="pt-BR" dirty="0"/>
          </a:p>
        </p:txBody>
      </p:sp>
      <p:sp>
        <p:nvSpPr>
          <p:cNvPr id="5" name="Espaço Reservado para Conteúdo 4"/>
          <p:cNvSpPr>
            <a:spLocks noGrp="1"/>
          </p:cNvSpPr>
          <p:nvPr>
            <p:ph idx="1"/>
          </p:nvPr>
        </p:nvSpPr>
        <p:spPr/>
        <p:txBody>
          <a:bodyPr/>
          <a:lstStyle/>
          <a:p>
            <a:r>
              <a:rPr smtClean="0"/>
              <a:t>Mainly refers to the alternative representations of data and its subsequent handling. Additionally, versatility also corresponds to the provision of alternative access methods for a dataset.</a:t>
            </a:r>
          </a:p>
          <a:p>
            <a:endParaRPr smtClean="0"/>
          </a:p>
          <a:p>
            <a:r>
              <a:rPr smtClean="0"/>
              <a:t>Is defined as "the alternative representations of the data and its handling" </a:t>
            </a:r>
            <a:r>
              <a:rPr smtClean="0">
                <a:solidFill>
                  <a:schemeClr val="accent6">
                    <a:lumMod val="50000"/>
                  </a:schemeClr>
                </a:solidFill>
              </a:rPr>
              <a:t>[Flemming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The Data Quality Problem</a:t>
            </a:r>
            <a:endParaRPr lang="pt-BR" dirty="0"/>
          </a:p>
        </p:txBody>
      </p:sp>
      <p:sp>
        <p:nvSpPr>
          <p:cNvPr id="5" name="Espaço Reservado para Conteúdo 4"/>
          <p:cNvSpPr>
            <a:spLocks noGrp="1"/>
          </p:cNvSpPr>
          <p:nvPr>
            <p:ph idx="1"/>
          </p:nvPr>
        </p:nvSpPr>
        <p:spPr/>
        <p:txBody>
          <a:bodyPr/>
          <a:lstStyle/>
          <a:p>
            <a:r>
              <a:rPr smtClean="0"/>
              <a:t>Dataset published on Web of Data already cover a diverse set of domains, however, the datas on this environment reveals a largue variation in data quality.</a:t>
            </a:r>
          </a:p>
          <a:p>
            <a:r>
              <a:rPr smtClean="0"/>
              <a:t>For example, data extracted from semi-structured or even unstructed sources, such as D</a:t>
            </a:r>
            <a:r>
              <a:rPr lang="pt-BR" dirty="0" smtClean="0"/>
              <a:t>b</a:t>
            </a:r>
            <a:r>
              <a:rPr smtClean="0"/>
              <a:t>pedia, often contains inconsistencies as well as misrepresented and incomplete information. </a:t>
            </a:r>
            <a:r>
              <a:rPr smtClean="0">
                <a:solidFill>
                  <a:schemeClr val="accent6">
                    <a:lumMod val="50000"/>
                  </a:schemeClr>
                </a:solidFill>
              </a:rPr>
              <a:t>[Zaveri et al. 2012].</a:t>
            </a:r>
            <a:endParaRPr smtClean="0">
              <a:solidFill>
                <a:schemeClr val="accent6">
                  <a:lumMod val="50000"/>
                </a:schemeClr>
              </a:solidFill>
            </a:endParaRPr>
          </a:p>
          <a:p>
            <a:endParaRPr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normAutofit fontScale="92500" lnSpcReduction="10000"/>
          </a:bodyPr>
          <a:lstStyle/>
          <a:p>
            <a:r>
              <a:rPr lang="en-US" dirty="0" smtClean="0"/>
              <a:t>Understandability </a:t>
            </a:r>
            <a:r>
              <a:rPr lang="en-US" dirty="0" smtClean="0"/>
              <a:t>is related to the interpretability dimension as it refers to the subjective capability of the information consumer to comprehend </a:t>
            </a:r>
            <a:r>
              <a:rPr lang="en-US" dirty="0" smtClean="0"/>
              <a:t>information.</a:t>
            </a:r>
          </a:p>
          <a:p>
            <a:r>
              <a:rPr lang="en-US" dirty="0" smtClean="0"/>
              <a:t>Interpretability </a:t>
            </a:r>
            <a:r>
              <a:rPr lang="en-US" dirty="0" smtClean="0"/>
              <a:t>mainly refers to the technical aspects of the data, that is if it is correctly represented. </a:t>
            </a:r>
            <a:endParaRPr lang="en-US" dirty="0" smtClean="0"/>
          </a:p>
          <a:p>
            <a:r>
              <a:rPr lang="en-US" dirty="0" smtClean="0"/>
              <a:t>Versatility </a:t>
            </a:r>
            <a:r>
              <a:rPr lang="en-US" dirty="0" smtClean="0"/>
              <a:t>is also related to the interpretability of a dataset as the more versatile forms a dataset is represented in (for </a:t>
            </a:r>
            <a:r>
              <a:rPr lang="en-US" dirty="0" smtClean="0"/>
              <a:t>e. g</a:t>
            </a:r>
            <a:r>
              <a:rPr lang="en-US" dirty="0" smtClean="0"/>
              <a:t>. in different languages), the more interpretable a dataset is.</a:t>
            </a:r>
            <a:endParaRPr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normAutofit/>
          </a:bodyPr>
          <a:lstStyle/>
          <a:p>
            <a:r>
              <a:rPr lang="en-US" dirty="0" smtClean="0"/>
              <a:t>Representational-consistency is </a:t>
            </a:r>
            <a:r>
              <a:rPr lang="en-US" dirty="0" smtClean="0"/>
              <a:t>related to the validity-of-documents, an intrinsic dimension, because the invalid usage of vocabularies may lead to inconsistency in the documents.</a:t>
            </a:r>
            <a:endParaRPr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Dataset Dynamicity</a:t>
            </a:r>
            <a:endParaRPr lang="pt-BR" dirty="0"/>
          </a:p>
        </p:txBody>
      </p:sp>
      <p:sp>
        <p:nvSpPr>
          <p:cNvPr id="5" name="Espaço Reservado para Conteúdo 4"/>
          <p:cNvSpPr>
            <a:spLocks noGrp="1"/>
          </p:cNvSpPr>
          <p:nvPr>
            <p:ph idx="1"/>
          </p:nvPr>
        </p:nvSpPr>
        <p:spPr/>
        <p:txBody>
          <a:bodyPr>
            <a:normAutofit/>
          </a:bodyPr>
          <a:lstStyle/>
          <a:p>
            <a:pPr>
              <a:buNone/>
            </a:pPr>
            <a:r>
              <a:rPr smtClean="0"/>
              <a:t>	</a:t>
            </a:r>
            <a:r>
              <a:rPr b="1" smtClean="0"/>
              <a:t>An important aspect of data is its update over time. The main dimensions related to the dynamicity of a dataset are:</a:t>
            </a:r>
          </a:p>
          <a:p>
            <a:pPr>
              <a:buNone/>
            </a:pPr>
            <a:endParaRPr smtClean="0"/>
          </a:p>
          <a:p>
            <a:r>
              <a:rPr smtClean="0"/>
              <a:t>Currency</a:t>
            </a:r>
          </a:p>
          <a:p>
            <a:r>
              <a:rPr smtClean="0"/>
              <a:t>Volatility</a:t>
            </a:r>
          </a:p>
          <a:p>
            <a:r>
              <a:rPr smtClean="0"/>
              <a:t>Timeliness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Currency</a:t>
            </a:r>
            <a:endParaRPr lang="pt-BR" dirty="0"/>
          </a:p>
        </p:txBody>
      </p:sp>
      <p:sp>
        <p:nvSpPr>
          <p:cNvPr id="5" name="Espaço Reservado para Conteúdo 4"/>
          <p:cNvSpPr>
            <a:spLocks noGrp="1"/>
          </p:cNvSpPr>
          <p:nvPr>
            <p:ph idx="1"/>
          </p:nvPr>
        </p:nvSpPr>
        <p:spPr/>
        <p:txBody>
          <a:bodyPr>
            <a:normAutofit/>
          </a:bodyPr>
          <a:lstStyle/>
          <a:p>
            <a:r>
              <a:rPr smtClean="0"/>
              <a:t>Refers to the speed with which the information (state) is updated after the real-world information changes.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Volatility</a:t>
            </a:r>
            <a:endParaRPr lang="pt-BR" dirty="0"/>
          </a:p>
        </p:txBody>
      </p:sp>
      <p:sp>
        <p:nvSpPr>
          <p:cNvPr id="5" name="Espaço Reservado para Conteúdo 4"/>
          <p:cNvSpPr>
            <a:spLocks noGrp="1"/>
          </p:cNvSpPr>
          <p:nvPr>
            <p:ph idx="1"/>
          </p:nvPr>
        </p:nvSpPr>
        <p:spPr/>
        <p:txBody>
          <a:bodyPr>
            <a:normAutofit/>
          </a:bodyPr>
          <a:lstStyle/>
          <a:p>
            <a:r>
              <a:rPr smtClean="0"/>
              <a:t>Can be defined as the lenght of time during which the data remains valid.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Timeliness</a:t>
            </a:r>
            <a:endParaRPr lang="pt-BR" dirty="0"/>
          </a:p>
        </p:txBody>
      </p:sp>
      <p:sp>
        <p:nvSpPr>
          <p:cNvPr id="5" name="Espaço Reservado para Conteúdo 4"/>
          <p:cNvSpPr>
            <a:spLocks noGrp="1"/>
          </p:cNvSpPr>
          <p:nvPr>
            <p:ph idx="1"/>
          </p:nvPr>
        </p:nvSpPr>
        <p:spPr/>
        <p:txBody>
          <a:bodyPr>
            <a:normAutofit/>
          </a:bodyPr>
          <a:lstStyle/>
          <a:p>
            <a:r>
              <a:rPr smtClean="0"/>
              <a:t>Refers to the time point at which the data is actually used. This can be interpreted as whether the information is available in time to be useful.</a:t>
            </a:r>
            <a:endParaRPr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Relations between dimensions...</a:t>
            </a:r>
            <a:endParaRPr lang="pt-BR" dirty="0"/>
          </a:p>
        </p:txBody>
      </p:sp>
      <p:sp>
        <p:nvSpPr>
          <p:cNvPr id="5" name="Espaço Reservado para Conteúdo 4"/>
          <p:cNvSpPr>
            <a:spLocks noGrp="1"/>
          </p:cNvSpPr>
          <p:nvPr>
            <p:ph idx="1"/>
          </p:nvPr>
        </p:nvSpPr>
        <p:spPr/>
        <p:txBody>
          <a:bodyPr>
            <a:normAutofit/>
          </a:bodyPr>
          <a:lstStyle/>
          <a:p>
            <a:r>
              <a:rPr lang="en-US" dirty="0" smtClean="0"/>
              <a:t>Timeliness </a:t>
            </a:r>
            <a:r>
              <a:rPr lang="en-US" dirty="0" smtClean="0"/>
              <a:t>depends on both the currency and volatility dimensions. Currency is related to volatility since currency of data depends on how volatile it is. Thus, data that is highly volatile must be current, while currency is less important for data with low volatility.</a:t>
            </a:r>
            <a:endParaRPr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Conclusion</a:t>
            </a:r>
            <a:endParaRPr lang="pt-BR" dirty="0"/>
          </a:p>
        </p:txBody>
      </p:sp>
      <p:sp>
        <p:nvSpPr>
          <p:cNvPr id="5" name="Espaço Reservado para Conteúdo 4"/>
          <p:cNvSpPr>
            <a:spLocks noGrp="1"/>
          </p:cNvSpPr>
          <p:nvPr>
            <p:ph idx="1"/>
          </p:nvPr>
        </p:nvSpPr>
        <p:spPr/>
        <p:txBody>
          <a:bodyPr>
            <a:normAutofit/>
          </a:bodyPr>
          <a:lstStyle/>
          <a:p>
            <a:r>
              <a:rPr lang="en-US" dirty="0" smtClean="0"/>
              <a:t>There are many ways to assess the quality of a dataset.</a:t>
            </a:r>
          </a:p>
          <a:p>
            <a:r>
              <a:rPr lang="en-US" dirty="0" smtClean="0"/>
              <a:t>This work </a:t>
            </a:r>
            <a:r>
              <a:rPr lang="en-US" dirty="0" smtClean="0"/>
              <a:t>is a initial study about the state of art </a:t>
            </a:r>
            <a:r>
              <a:rPr lang="en-US" dirty="0" smtClean="0"/>
              <a:t>of quality criteria for </a:t>
            </a:r>
            <a:r>
              <a:rPr lang="en-US" dirty="0" smtClean="0"/>
              <a:t>linked data sources.</a:t>
            </a:r>
            <a:endParaRPr lang="en-US" dirty="0" smtClean="0"/>
          </a:p>
          <a:p>
            <a:r>
              <a:rPr lang="en-US" dirty="0" smtClean="0"/>
              <a:t>Evaluate quality of a data source should always take into consideration the quality requirements of the user.</a:t>
            </a:r>
            <a:endParaRPr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References</a:t>
            </a:r>
            <a:endParaRPr lang="pt-BR" dirty="0"/>
          </a:p>
        </p:txBody>
      </p:sp>
      <p:sp>
        <p:nvSpPr>
          <p:cNvPr id="5" name="Espaço Reservado para Conteúdo 4"/>
          <p:cNvSpPr>
            <a:spLocks noGrp="1"/>
          </p:cNvSpPr>
          <p:nvPr>
            <p:ph idx="1"/>
          </p:nvPr>
        </p:nvSpPr>
        <p:spPr/>
        <p:txBody>
          <a:bodyPr>
            <a:normAutofit fontScale="32500" lnSpcReduction="20000"/>
          </a:bodyPr>
          <a:lstStyle/>
          <a:p>
            <a:r>
              <a:rPr sz="3100" smtClean="0"/>
              <a:t>[Bizer 2007] BIZER, C. </a:t>
            </a:r>
            <a:r>
              <a:rPr sz="3100" b="1" smtClean="0"/>
              <a:t>Quality-Driven Information Filtering in the Context of Web-Based Information Systems</a:t>
            </a:r>
            <a:r>
              <a:rPr sz="3100" smtClean="0"/>
              <a:t>. PhD thesis, Freie Universität Berlin, March 2007.</a:t>
            </a:r>
          </a:p>
          <a:p>
            <a:endParaRPr sz="3100" smtClean="0"/>
          </a:p>
          <a:p>
            <a:r>
              <a:rPr sz="3100" smtClean="0"/>
              <a:t>[Bizer and Cyganiak 2009] BIZER, C., AND CYGANIAK, R. </a:t>
            </a:r>
            <a:r>
              <a:rPr sz="3100" b="1" smtClean="0"/>
              <a:t>Quality-driven information filtering using the wiqa policy framework</a:t>
            </a:r>
            <a:r>
              <a:rPr sz="3100" smtClean="0"/>
              <a:t>. Web Semantics 7, 1 (Jan 2009), 1 – 10.</a:t>
            </a:r>
          </a:p>
          <a:p>
            <a:endParaRPr sz="3100" smtClean="0"/>
          </a:p>
          <a:p>
            <a:r>
              <a:rPr sz="3100" smtClean="0"/>
              <a:t>[Flemming 2010] FLEMMING, A. </a:t>
            </a:r>
            <a:r>
              <a:rPr sz="3100" b="1" smtClean="0"/>
              <a:t>Quality characteristics of linked data publishing datasources. </a:t>
            </a:r>
            <a:r>
              <a:rPr sz="3100" smtClean="0"/>
              <a:t>Master’s thesis, Humboldt-Universität zu Berlin, 2010.</a:t>
            </a:r>
          </a:p>
          <a:p>
            <a:endParaRPr sz="3100" smtClean="0"/>
          </a:p>
          <a:p>
            <a:r>
              <a:rPr sz="3100" smtClean="0"/>
              <a:t>[Hogan 2010] HOGAN, A., HARTH, A., PASSANT, A., DECKER, S., AND POLLERES, A. </a:t>
            </a:r>
            <a:r>
              <a:rPr sz="3100" b="1" smtClean="0"/>
              <a:t>Weaving the pedantic web</a:t>
            </a:r>
            <a:r>
              <a:rPr sz="3100" smtClean="0"/>
              <a:t>. In LDOW (2010).</a:t>
            </a:r>
          </a:p>
          <a:p>
            <a:endParaRPr sz="3100" smtClean="0"/>
          </a:p>
          <a:p>
            <a:r>
              <a:rPr sz="3100" smtClean="0"/>
              <a:t>[Juran 1974] JURAN, J. </a:t>
            </a:r>
            <a:r>
              <a:rPr sz="3100" b="1" smtClean="0"/>
              <a:t>The Quality Control Handbook</a:t>
            </a:r>
            <a:r>
              <a:rPr sz="3100" smtClean="0"/>
              <a:t>. McGraw-Hill, New York, 1974.</a:t>
            </a:r>
          </a:p>
          <a:p>
            <a:endParaRPr sz="3100" smtClean="0"/>
          </a:p>
          <a:p>
            <a:r>
              <a:rPr sz="3100" smtClean="0"/>
              <a:t>[Knight and Burn 2005] KNIGHT, S., AND BURN, J. </a:t>
            </a:r>
            <a:r>
              <a:rPr sz="3100" b="1" smtClean="0"/>
              <a:t>Developing a framework for assessing information quality on the world wide web</a:t>
            </a:r>
            <a:r>
              <a:rPr sz="3100" smtClean="0"/>
              <a:t>. Information Science 8 (2005), 159 – 172.</a:t>
            </a:r>
          </a:p>
          <a:p>
            <a:endParaRPr sz="3100" smtClean="0"/>
          </a:p>
          <a:p>
            <a:r>
              <a:rPr sz="3100" smtClean="0"/>
              <a:t>[Mendes 2012] MENDES, P., MÜHLEISEN, H., AND BIZER, C. </a:t>
            </a:r>
            <a:r>
              <a:rPr sz="3100" b="1" smtClean="0"/>
              <a:t>Sieve: Linked data quality assessment and fusion</a:t>
            </a:r>
            <a:r>
              <a:rPr sz="3100" smtClean="0"/>
              <a:t>. In LWDM (March 2012).</a:t>
            </a:r>
          </a:p>
          <a:p>
            <a:endParaRPr sz="3100" smtClean="0"/>
          </a:p>
          <a:p>
            <a:r>
              <a:rPr sz="3100" smtClean="0"/>
              <a:t>[Wang and Strong 1996] WANG, R. Y., AND STRONG, D. M. </a:t>
            </a:r>
            <a:r>
              <a:rPr sz="3100" b="1" smtClean="0"/>
              <a:t>Beyond accuracy: what data quality means to data consumers</a:t>
            </a:r>
            <a:r>
              <a:rPr sz="3100" smtClean="0"/>
              <a:t>. Journal of Management Information Systems 12, 4 (1996), 5–33.</a:t>
            </a:r>
          </a:p>
          <a:p>
            <a:endParaRPr sz="3100" smtClean="0"/>
          </a:p>
          <a:p>
            <a:r>
              <a:rPr sz="3100" smtClean="0"/>
              <a:t>[Wang 1996] WAND, Y., AND WANG, R. Y</a:t>
            </a:r>
            <a:r>
              <a:rPr sz="3100" smtClean="0"/>
              <a:t>. </a:t>
            </a:r>
            <a:r>
              <a:rPr sz="3100" b="1" smtClean="0"/>
              <a:t>Anchoring data quality dimensions in ontological foundations.</a:t>
            </a:r>
            <a:r>
              <a:rPr sz="3100" smtClean="0"/>
              <a:t> Communications </a:t>
            </a:r>
            <a:r>
              <a:rPr sz="3100" smtClean="0"/>
              <a:t>of the ACM 39, 11 (1996), </a:t>
            </a:r>
            <a:r>
              <a:rPr sz="3100" smtClean="0"/>
              <a:t>86–95</a:t>
            </a:r>
            <a:r>
              <a:rPr sz="3100" smtClean="0"/>
              <a:t>.</a:t>
            </a:r>
          </a:p>
          <a:p>
            <a:endParaRPr sz="3100" smtClean="0"/>
          </a:p>
          <a:p>
            <a:r>
              <a:rPr sz="3100" smtClean="0"/>
              <a:t>[Zaveri et al 2012] </a:t>
            </a:r>
            <a:r>
              <a:rPr lang="en-US" sz="3100" dirty="0" smtClean="0"/>
              <a:t>ZAVERI, A., RULA, A., MAURINO, A., PIETROBON, R., et al. </a:t>
            </a:r>
            <a:r>
              <a:rPr lang="en-US" sz="3100" b="1" dirty="0" smtClean="0"/>
              <a:t>Quality Assessment Methodologies for Linked Open Data</a:t>
            </a:r>
            <a:r>
              <a:rPr lang="en-US" sz="3100" dirty="0" smtClean="0"/>
              <a:t>. Semantic-Web journal 2012</a:t>
            </a:r>
            <a:endParaRPr sz="3100" smtClean="0"/>
          </a:p>
          <a:p>
            <a:endParaRPr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endParaRPr lang="pt-BR" dirty="0"/>
          </a:p>
        </p:txBody>
      </p:sp>
      <p:sp>
        <p:nvSpPr>
          <p:cNvPr id="5" name="Espaço Reservado para Conteúdo 4"/>
          <p:cNvSpPr>
            <a:spLocks noGrp="1"/>
          </p:cNvSpPr>
          <p:nvPr>
            <p:ph idx="1"/>
          </p:nvPr>
        </p:nvSpPr>
        <p:spPr/>
        <p:txBody>
          <a:bodyPr>
            <a:normAutofit/>
          </a:bodyPr>
          <a:lstStyle/>
          <a:p>
            <a:pPr algn="ctr">
              <a:buNone/>
            </a:pPr>
            <a:endParaRPr b="1" smtClean="0"/>
          </a:p>
          <a:p>
            <a:pPr algn="ctr">
              <a:buNone/>
            </a:pPr>
            <a:endParaRPr b="1" smtClean="0"/>
          </a:p>
          <a:p>
            <a:pPr algn="ctr">
              <a:buNone/>
            </a:pPr>
            <a:endParaRPr b="1" smtClean="0"/>
          </a:p>
          <a:p>
            <a:pPr algn="ctr">
              <a:buNone/>
            </a:pPr>
            <a:r>
              <a:rPr b="1" smtClean="0"/>
              <a:t>Obrigado!!</a:t>
            </a:r>
            <a:r>
              <a:rPr smtClean="0"/>
              <a:t> </a:t>
            </a:r>
            <a:endParaRP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The Data Quality Problem</a:t>
            </a:r>
            <a:endParaRPr lang="pt-BR" dirty="0"/>
          </a:p>
        </p:txBody>
      </p:sp>
      <p:sp>
        <p:nvSpPr>
          <p:cNvPr id="5" name="Espaço Reservado para Conteúdo 4"/>
          <p:cNvSpPr>
            <a:spLocks noGrp="1"/>
          </p:cNvSpPr>
          <p:nvPr>
            <p:ph idx="1"/>
          </p:nvPr>
        </p:nvSpPr>
        <p:spPr/>
        <p:txBody>
          <a:bodyPr>
            <a:normAutofit lnSpcReduction="10000"/>
          </a:bodyPr>
          <a:lstStyle/>
          <a:p>
            <a:r>
              <a:rPr smtClean="0"/>
              <a:t>There are already many methodologies and frameworks available for assessing data quality, all addressing different aspects of this task by proposing appropriate methodologies, measures and tools. [...] However, data quality on the Web of Data also includes a number of novels aspects, such as coherence via links to external datasets, data representation quality or consistency with regard to implicit information </a:t>
            </a:r>
            <a:r>
              <a:rPr smtClean="0">
                <a:solidFill>
                  <a:schemeClr val="accent6">
                    <a:lumMod val="50000"/>
                  </a:schemeClr>
                </a:solidFill>
              </a:rPr>
              <a:t>[Zaveri et al. 2012]</a:t>
            </a:r>
            <a:r>
              <a:rPr smtClean="0"/>
              <a:t>.</a:t>
            </a:r>
            <a:endParaRPr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The Data Quality Problem</a:t>
            </a:r>
            <a:endParaRPr lang="pt-BR" dirty="0"/>
          </a:p>
        </p:txBody>
      </p:sp>
      <p:sp>
        <p:nvSpPr>
          <p:cNvPr id="5" name="Espaço Reservado para Conteúdo 4"/>
          <p:cNvSpPr>
            <a:spLocks noGrp="1"/>
          </p:cNvSpPr>
          <p:nvPr>
            <p:ph idx="1"/>
          </p:nvPr>
        </p:nvSpPr>
        <p:spPr/>
        <p:txBody>
          <a:bodyPr>
            <a:normAutofit/>
          </a:bodyPr>
          <a:lstStyle/>
          <a:p>
            <a:r>
              <a:rPr smtClean="0"/>
              <a:t>Despite the quality in  LOD being </a:t>
            </a:r>
            <a:r>
              <a:rPr smtClean="0"/>
              <a:t>an</a:t>
            </a:r>
            <a:r>
              <a:rPr smtClean="0"/>
              <a:t> essential concept, few efforts are currently in place to standardize how quality tracking and assurance should be implemented. Moreover, there is no consensus on how the data quality dimensions and metrics should be defined </a:t>
            </a:r>
            <a:r>
              <a:rPr smtClean="0">
                <a:solidFill>
                  <a:schemeClr val="accent6">
                    <a:lumMod val="50000"/>
                  </a:schemeClr>
                </a:solidFill>
              </a:rPr>
              <a:t>[Zaveri et al. 2012]</a:t>
            </a:r>
            <a:r>
              <a:rPr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smtClean="0"/>
              <a:t>The Data Quality Problem</a:t>
            </a:r>
            <a:endParaRPr lang="pt-BR" dirty="0"/>
          </a:p>
        </p:txBody>
      </p:sp>
      <p:sp>
        <p:nvSpPr>
          <p:cNvPr id="5" name="Espaço Reservado para Conteúdo 4"/>
          <p:cNvSpPr>
            <a:spLocks noGrp="1"/>
          </p:cNvSpPr>
          <p:nvPr>
            <p:ph idx="1"/>
          </p:nvPr>
        </p:nvSpPr>
        <p:spPr/>
        <p:txBody>
          <a:bodyPr>
            <a:normAutofit fontScale="92500" lnSpcReduction="10000"/>
          </a:bodyPr>
          <a:lstStyle/>
          <a:p>
            <a:r>
              <a:rPr smtClean="0">
                <a:solidFill>
                  <a:schemeClr val="accent6">
                    <a:lumMod val="50000"/>
                  </a:schemeClr>
                </a:solidFill>
              </a:rPr>
              <a:t>[Bizer et al 2009</a:t>
            </a:r>
            <a:r>
              <a:rPr smtClean="0">
                <a:solidFill>
                  <a:schemeClr val="accent6">
                    <a:lumMod val="50000"/>
                  </a:schemeClr>
                </a:solidFill>
              </a:rPr>
              <a:t>] </a:t>
            </a:r>
            <a:r>
              <a:rPr smtClean="0"/>
              <a:t>Web-based information systems which integrate information from different providers.</a:t>
            </a:r>
            <a:endParaRPr smtClean="0"/>
          </a:p>
          <a:p>
            <a:r>
              <a:rPr smtClean="0">
                <a:solidFill>
                  <a:schemeClr val="accent6">
                    <a:lumMod val="50000"/>
                  </a:schemeClr>
                </a:solidFill>
              </a:rPr>
              <a:t>[Mendes et al 2012</a:t>
            </a:r>
            <a:r>
              <a:rPr smtClean="0">
                <a:solidFill>
                  <a:schemeClr val="accent6">
                    <a:lumMod val="50000"/>
                  </a:schemeClr>
                </a:solidFill>
              </a:rPr>
              <a:t>] </a:t>
            </a:r>
            <a:r>
              <a:rPr smtClean="0"/>
              <a:t>the problem is related to values being in conflict between different data sources as a consequence of the diversity of the data.</a:t>
            </a:r>
            <a:endParaRPr smtClean="0"/>
          </a:p>
          <a:p>
            <a:r>
              <a:rPr smtClean="0">
                <a:solidFill>
                  <a:schemeClr val="accent6">
                    <a:lumMod val="50000"/>
                  </a:schemeClr>
                </a:solidFill>
              </a:rPr>
              <a:t>[Flemming 2010</a:t>
            </a:r>
            <a:r>
              <a:rPr smtClean="0">
                <a:solidFill>
                  <a:schemeClr val="accent6">
                    <a:lumMod val="50000"/>
                  </a:schemeClr>
                </a:solidFill>
              </a:rPr>
              <a:t>]</a:t>
            </a:r>
            <a:r>
              <a:rPr smtClean="0"/>
              <a:t> </a:t>
            </a:r>
            <a:r>
              <a:rPr smtClean="0"/>
              <a:t>does not a provide definition but implicicty explains the problem in terms os data diversity.</a:t>
            </a:r>
            <a:endParaRPr smtClean="0"/>
          </a:p>
          <a:p>
            <a:r>
              <a:rPr smtClean="0">
                <a:solidFill>
                  <a:schemeClr val="accent6">
                    <a:lumMod val="50000"/>
                  </a:schemeClr>
                </a:solidFill>
              </a:rPr>
              <a:t>[Hogan et al 2012</a:t>
            </a:r>
            <a:r>
              <a:rPr smtClean="0">
                <a:solidFill>
                  <a:schemeClr val="accent6">
                    <a:lumMod val="50000"/>
                  </a:schemeClr>
                </a:solidFill>
              </a:rPr>
              <a:t>]</a:t>
            </a:r>
            <a:r>
              <a:rPr smtClean="0"/>
              <a:t> </a:t>
            </a:r>
            <a:r>
              <a:rPr smtClean="0"/>
              <a:t>the authors discuss about errors, noise or difficulties to access the information.</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r>
              <a:rPr smtClean="0"/>
              <a:t>Data Quality Dimensions and Metrics</a:t>
            </a:r>
            <a:endParaRPr lang="pt-BR" dirty="0"/>
          </a:p>
        </p:txBody>
      </p:sp>
      <p:sp>
        <p:nvSpPr>
          <p:cNvPr id="5" name="Espaço Reservado para Conteúdo 4"/>
          <p:cNvSpPr>
            <a:spLocks noGrp="1"/>
          </p:cNvSpPr>
          <p:nvPr>
            <p:ph idx="1"/>
          </p:nvPr>
        </p:nvSpPr>
        <p:spPr/>
        <p:txBody>
          <a:bodyPr>
            <a:normAutofit/>
          </a:bodyPr>
          <a:lstStyle/>
          <a:p>
            <a:r>
              <a:rPr smtClean="0"/>
              <a:t>Dimensions are rather abstract concepts. The assessment metrics rely on quality indicators that allow for the assessment of the quality of a data source wrt. </a:t>
            </a:r>
            <a:r>
              <a:rPr dirty="0" smtClean="0"/>
              <a:t>t</a:t>
            </a:r>
            <a:r>
              <a:rPr smtClean="0"/>
              <a:t>he criteria. [Flemming 2010]</a:t>
            </a:r>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0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A9DEBED-7A22-46EB-AB5D-B41E9662BE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TS010167124</Template>
  <TotalTime>0</TotalTime>
  <Words>2513</Words>
  <Application>Microsoft Office PowerPoint</Application>
  <PresentationFormat>Apresentação na tela (4:3)</PresentationFormat>
  <Paragraphs>285</Paragraphs>
  <Slides>59</Slides>
  <Notes>59</Notes>
  <HiddenSlides>0</HiddenSlides>
  <MMClips>0</MMClips>
  <ScaleCrop>false</ScaleCrop>
  <HeadingPairs>
    <vt:vector size="4" baseType="variant">
      <vt:variant>
        <vt:lpstr>Tema</vt:lpstr>
      </vt:variant>
      <vt:variant>
        <vt:i4>1</vt:i4>
      </vt:variant>
      <vt:variant>
        <vt:lpstr>Títulos de slides</vt:lpstr>
      </vt:variant>
      <vt:variant>
        <vt:i4>59</vt:i4>
      </vt:variant>
    </vt:vector>
  </HeadingPairs>
  <TitlesOfParts>
    <vt:vector size="60" baseType="lpstr">
      <vt:lpstr>TS010167124</vt:lpstr>
      <vt:lpstr>Quality Assessment Methodologies for  Linked Open Data</vt:lpstr>
      <vt:lpstr>Summary</vt:lpstr>
      <vt:lpstr>Introduction</vt:lpstr>
      <vt:lpstr>What is Data Quality?</vt:lpstr>
      <vt:lpstr>The Data Quality Problem</vt:lpstr>
      <vt:lpstr>The Data Quality Problem</vt:lpstr>
      <vt:lpstr>The Data Quality Problem</vt:lpstr>
      <vt:lpstr>The Data Quality Problem</vt:lpstr>
      <vt:lpstr>Data Quality Dimensions and Metrics</vt:lpstr>
      <vt:lpstr>Data Quality Assessment Method</vt:lpstr>
      <vt:lpstr>Based on this...</vt:lpstr>
      <vt:lpstr>the results were...</vt:lpstr>
      <vt:lpstr>Slide 13</vt:lpstr>
      <vt:lpstr>Slide 14</vt:lpstr>
      <vt:lpstr>Contextual Dimensions</vt:lpstr>
      <vt:lpstr>Completeness</vt:lpstr>
      <vt:lpstr>Amount-of-data</vt:lpstr>
      <vt:lpstr>Relevance</vt:lpstr>
      <vt:lpstr>Relations between dimensions...</vt:lpstr>
      <vt:lpstr>Trust Dimensions</vt:lpstr>
      <vt:lpstr>Provenance</vt:lpstr>
      <vt:lpstr>Verifiability</vt:lpstr>
      <vt:lpstr>Reputation</vt:lpstr>
      <vt:lpstr>Believability</vt:lpstr>
      <vt:lpstr>Licensing</vt:lpstr>
      <vt:lpstr>Relations between dimensions...</vt:lpstr>
      <vt:lpstr>Relations between dimensions...</vt:lpstr>
      <vt:lpstr>Relations between dimensions...</vt:lpstr>
      <vt:lpstr>Intrinsinc Dimensions</vt:lpstr>
      <vt:lpstr>Accuracy</vt:lpstr>
      <vt:lpstr>Objectivity</vt:lpstr>
      <vt:lpstr>Validity-of-documents</vt:lpstr>
      <vt:lpstr>Interlinking</vt:lpstr>
      <vt:lpstr>Concistency</vt:lpstr>
      <vt:lpstr>Conciseness</vt:lpstr>
      <vt:lpstr>Relations between dimensions...</vt:lpstr>
      <vt:lpstr>Relations between dimensions...</vt:lpstr>
      <vt:lpstr>Accessibility Dimensions</vt:lpstr>
      <vt:lpstr>Availability</vt:lpstr>
      <vt:lpstr>Performance</vt:lpstr>
      <vt:lpstr>Security</vt:lpstr>
      <vt:lpstr>Response-time</vt:lpstr>
      <vt:lpstr>Relations between dimensions...</vt:lpstr>
      <vt:lpstr>Representational Dimensions</vt:lpstr>
      <vt:lpstr>Representational-consiness</vt:lpstr>
      <vt:lpstr>Representational-consistency</vt:lpstr>
      <vt:lpstr>Understandability</vt:lpstr>
      <vt:lpstr>Interpretability</vt:lpstr>
      <vt:lpstr>Versatility</vt:lpstr>
      <vt:lpstr>Relations between dimensions...</vt:lpstr>
      <vt:lpstr>Relations between dimensions...</vt:lpstr>
      <vt:lpstr>Dataset Dynamicity</vt:lpstr>
      <vt:lpstr>Currency</vt:lpstr>
      <vt:lpstr>Volatility</vt:lpstr>
      <vt:lpstr>Timeliness</vt:lpstr>
      <vt:lpstr>Relations between dimensions...</vt:lpstr>
      <vt:lpstr>Conclusion</vt:lpstr>
      <vt:lpstr>References</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2013-02-26T19:59:58Z</dcterms:created>
  <dcterms:modified xsi:type="dcterms:W3CDTF">2013-03-13T18:46:30Z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