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323" r:id="rId4"/>
    <p:sldId id="317" r:id="rId5"/>
    <p:sldId id="289" r:id="rId6"/>
    <p:sldId id="320" r:id="rId7"/>
    <p:sldId id="321" r:id="rId8"/>
    <p:sldId id="324" r:id="rId9"/>
    <p:sldId id="322" r:id="rId10"/>
    <p:sldId id="326" r:id="rId11"/>
    <p:sldId id="318" r:id="rId12"/>
    <p:sldId id="319" r:id="rId13"/>
    <p:sldId id="260" r:id="rId14"/>
    <p:sldId id="259" r:id="rId15"/>
    <p:sldId id="261" r:id="rId16"/>
    <p:sldId id="264" r:id="rId17"/>
    <p:sldId id="265" r:id="rId18"/>
    <p:sldId id="262" r:id="rId19"/>
    <p:sldId id="263" r:id="rId20"/>
    <p:sldId id="331" r:id="rId21"/>
    <p:sldId id="266" r:id="rId22"/>
    <p:sldId id="267" r:id="rId23"/>
    <p:sldId id="268" r:id="rId24"/>
    <p:sldId id="269" r:id="rId25"/>
    <p:sldId id="330" r:id="rId26"/>
    <p:sldId id="329" r:id="rId27"/>
    <p:sldId id="275" r:id="rId28"/>
    <p:sldId id="270" r:id="rId29"/>
    <p:sldId id="276" r:id="rId30"/>
    <p:sldId id="280" r:id="rId31"/>
    <p:sldId id="297" r:id="rId32"/>
    <p:sldId id="298" r:id="rId33"/>
    <p:sldId id="299" r:id="rId34"/>
    <p:sldId id="300" r:id="rId35"/>
    <p:sldId id="281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27" r:id="rId53"/>
    <p:sldId id="328" r:id="rId54"/>
    <p:sldId id="334" r:id="rId55"/>
    <p:sldId id="333" r:id="rId56"/>
    <p:sldId id="332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229" autoAdjust="0"/>
  </p:normalViewPr>
  <p:slideViewPr>
    <p:cSldViewPr>
      <p:cViewPr varScale="1">
        <p:scale>
          <a:sx n="57" d="100"/>
          <a:sy n="57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0660-1E80-4DAF-A0AA-6EFA1841979D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E4B2-510A-4DAE-BB50-D95237CB81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interoperabilidade pode ser entendida como a habilidade de dois ou mais sistemas ou componentes de trocarem informação e utilizarem a informação que tenha sido trocada (IEEE, 1990). No nível semântico, implica na preocupação de se manter a mesma interpretação dos termos usados nos sistemas (ISO 13606-1, 2008; ISFTEH, 2010). 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obtenção de interoperabilidade semântica entre sistemas de RES é essencial para o futuro dos serviços em saúde (KALRA, 2007). 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principais iniciativas mundiais focadas na interoperabilidade de sistemas de RES são: a organização ISO nos trabalhos do comitê TC 215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a organização HL7, a fundação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openEHR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os perfis do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Healthcare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Enterprise (IHE) (EICHELBERG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al., 2005; KALRA, 2006; BLOBEL e PHAROW, 2008). Com exceção do IHE, tais iniciativas desenvolvem modelos de informação que visam à criação de sistemas de RES e à interoperabilidade entre eles. Entretanto, não existe consenso na comunidade científica internacional com relação a que modelo adotar.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 vêm contribuindo para a criação de padrões, regulamentações e estudos que suportarão o desenvolvimento de uma política integrada de RES para o país.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2006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figura, os softwares dos médicos estão utilizando sistemas de terminologia diferentes: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MeSH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RxNorm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COSTAR e SNOMED CT. Todos eles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representam o conceito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UMLS Metathesaurus com átomos diferentes: o software que utiliza o sistema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MeSH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utiliza o átomo</a:t>
            </a:r>
          </a:p>
          <a:p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Gallbladder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Inflammation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representar 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já o aplicativo que faz uso do sistema COSTAR utiliza o átomo 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INFLAMMATION GALL BLADDER para significar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mesmo conceito; enquanto que o programa que utiliza SNOMED CT utiliza o átomo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NOS (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para exibir 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finalmente o software que faz uso do CRISP Thesaurus utiliza o mesmo átomo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representar o conceito em questão.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SIS podem gerar extratos de dados baseados nos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arqu´etipos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ou seja, por meio de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algum mecanismo de exporta，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dados de registros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cl´ınicos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encapsulados em extratos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RES restringidos semanticamente pelos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arqu´etipos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conceitos definidos. Na Figura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4.10, podemos visualizar um esquema que ilustra a rela，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os modelos e os extratos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semanticamente enriquecidos. Ainda podemos ver a rela，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ontol´ogica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modelo de dois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n´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ıveis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sendo o modelo de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referˆencia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considerada uma ontologia de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dom´ınio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arqu´etipos</a:t>
            </a:r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ontologias de aplica，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vinculados as terminologias e classifica，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c˜oes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Os extratos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dados dos SIS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encapsulados em extratos de RES (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EHR EXTRACT), restringidos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semanticamente pelos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arqu´etipos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definidos, ou seja, podemos dizer que os extratos de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instˆancias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 ontologias definidas em duas camada pelo modelo de dois n´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ıveis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pela Figura 4.10 que uma vez definidos 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arqu´etipos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estes podem ser usados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componentes de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middleware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semˆantico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que significa que os SIS que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j´a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contem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hist´orico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registros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cl´ınicos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podem ter seus dados encapsulados em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padr˜oes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XML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aderentes a estrutura estabelecida. Desta forma, mesmo sem obedecer internamente ao</a:t>
            </a:r>
          </a:p>
          <a:p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padr˜ao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escolhido, possam se comunicar fazendo uso dele, por meio de algum mecanismo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comunica，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p.e.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barramento de comunica，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orientado a servi，co. Neste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trabalho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trataremos as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forma de comunica，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c˜ao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os sistemas, no entanto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problema pode ser resolvido, por exemplo, usando os 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proles IHE5[33].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E4B2-510A-4DAE-BB50-D95237CB81A0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EF510A-40EF-4019-801A-8C06B466E415}" type="datetimeFigureOut">
              <a:rPr lang="pt-BR" smtClean="0"/>
              <a:pPr/>
              <a:t>04/02/2014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C000E9-EE52-4B85-8D4B-888C881E8AE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Seminário </a:t>
            </a:r>
            <a:br>
              <a:rPr lang="pt-BR" sz="5400" dirty="0" smtClean="0"/>
            </a:br>
            <a:r>
              <a:rPr lang="pt-BR" sz="5400" dirty="0" smtClean="0"/>
              <a:t>Aplicações de Ontologias </a:t>
            </a:r>
            <a:br>
              <a:rPr lang="pt-BR" sz="5400" dirty="0" smtClean="0"/>
            </a:br>
            <a:r>
              <a:rPr lang="pt-BR" sz="5400" dirty="0" smtClean="0"/>
              <a:t>em Saúde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276800"/>
            <a:ext cx="7854696" cy="1104528"/>
          </a:xfrm>
        </p:spPr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Fred Freitas</a:t>
            </a:r>
          </a:p>
          <a:p>
            <a:r>
              <a:rPr lang="pt-BR" dirty="0" smtClean="0"/>
              <a:t>Discente: Danielle Santos Alves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908720"/>
            <a:ext cx="8853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Universidade Federal de Pernambuco</a:t>
            </a:r>
          </a:p>
          <a:p>
            <a:pPr algn="ctr"/>
            <a:r>
              <a:rPr lang="pt-BR" sz="2800" dirty="0" smtClean="0"/>
              <a:t>Programa de Pós-Graduação em Ciência da Computação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de ontologias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pPr algn="just"/>
            <a:r>
              <a:rPr lang="pt-BR" dirty="0" smtClean="0"/>
              <a:t>Um conjunto de primitivas de representação com o qual se modela um domínio de conhecimento ou discurso. Essas primitivas são tipicamente classes (conjuntos), atributos (propriedades) e relacionamentos. </a:t>
            </a:r>
          </a:p>
          <a:p>
            <a:pPr algn="r">
              <a:buNone/>
            </a:pPr>
            <a:r>
              <a:rPr lang="pt-BR" sz="2400" dirty="0" smtClean="0"/>
              <a:t>(GRUBER, 2009)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busca de padrões...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Sociedade Brasileira de Informática em Saúde (SBIS)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Conselho Federal de Medicina (CFM)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Agência Nacional de Saúde Suplementar (ANS)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Associação Brasileira de Normas Técnicas (ABNT)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Fundação </a:t>
            </a:r>
            <a:r>
              <a:rPr lang="pt-BR" dirty="0" err="1" smtClean="0"/>
              <a:t>OpenEHR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Fundação </a:t>
            </a:r>
            <a:r>
              <a:rPr lang="pt-BR" dirty="0" err="1" smtClean="0"/>
              <a:t>OpenEHR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abordagem da fundação </a:t>
            </a:r>
            <a:r>
              <a:rPr lang="pt-BR" dirty="0" err="1" smtClean="0"/>
              <a:t>openEHR</a:t>
            </a:r>
            <a:r>
              <a:rPr lang="pt-BR" dirty="0" smtClean="0"/>
              <a:t> é uma proposta para a questão da interoperabilidade semântica entre sistemas de RES (GARDE </a:t>
            </a:r>
            <a:r>
              <a:rPr lang="pt-BR" i="1" dirty="0" err="1" smtClean="0"/>
              <a:t>et</a:t>
            </a:r>
            <a:r>
              <a:rPr lang="pt-BR" i="1" dirty="0" smtClean="0"/>
              <a:t> al., 2007).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8893"/>
          <a:stretch>
            <a:fillRect/>
          </a:stretch>
        </p:blipFill>
        <p:spPr bwMode="auto">
          <a:xfrm>
            <a:off x="288032" y="3212976"/>
            <a:ext cx="8676456" cy="444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Experiências em saúde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530352" y="2855392"/>
            <a:ext cx="7772400" cy="150971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Experiência 1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02234"/>
            <a:ext cx="8229600" cy="505576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Um médico </a:t>
            </a:r>
            <a:r>
              <a:rPr lang="pt-BR" dirty="0"/>
              <a:t>pode obter uma segunda </a:t>
            </a:r>
            <a:r>
              <a:rPr lang="pt-BR" dirty="0" smtClean="0"/>
              <a:t>opinião diagnóstica </a:t>
            </a:r>
            <a:r>
              <a:rPr lang="pt-BR" dirty="0"/>
              <a:t>de um especialista mesmo que </a:t>
            </a:r>
            <a:r>
              <a:rPr lang="pt-BR" dirty="0" smtClean="0"/>
              <a:t>este não </a:t>
            </a:r>
            <a:r>
              <a:rPr lang="pt-BR" dirty="0"/>
              <a:t>esteja conectado na Internet </a:t>
            </a:r>
            <a:r>
              <a:rPr lang="pt-BR" dirty="0" smtClean="0"/>
              <a:t>naquele momento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dirty="0" smtClean="0"/>
              <a:t>Problemas de interoperabilidade semântica precisam ser explorados, especificamente, os de incompatibilidade terminológica e ontológica.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dirty="0"/>
              <a:t>Este artigo tem como objetivo </a:t>
            </a:r>
            <a:r>
              <a:rPr lang="pt-BR" dirty="0" smtClean="0"/>
              <a:t>explorar esses </a:t>
            </a:r>
            <a:r>
              <a:rPr lang="pt-BR" dirty="0"/>
              <a:t>problemas de interoperabilidade semântica</a:t>
            </a:r>
            <a:r>
              <a:rPr lang="pt-BR" dirty="0" smtClean="0"/>
              <a:t>, e </a:t>
            </a:r>
            <a:r>
              <a:rPr lang="pt-BR" dirty="0"/>
              <a:t>assim propor soluções com a criação de </a:t>
            </a:r>
            <a:r>
              <a:rPr lang="pt-BR" dirty="0" smtClean="0"/>
              <a:t>uma ontologia </a:t>
            </a:r>
            <a:r>
              <a:rPr lang="pt-BR" dirty="0"/>
              <a:t>denominada </a:t>
            </a:r>
            <a:r>
              <a:rPr lang="pt-BR" dirty="0" err="1"/>
              <a:t>SODOnt</a:t>
            </a:r>
            <a:r>
              <a:rPr lang="pt-BR" dirty="0"/>
              <a:t>, </a:t>
            </a:r>
            <a:r>
              <a:rPr lang="pt-BR" dirty="0" smtClean="0"/>
              <a:t>promovendo assim </a:t>
            </a:r>
            <a:r>
              <a:rPr lang="pt-BR" dirty="0"/>
              <a:t>a compatibilidade ontológica. </a:t>
            </a: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50728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Problemas terminológicos: </a:t>
            </a:r>
          </a:p>
          <a:p>
            <a:pPr lvl="1"/>
            <a:r>
              <a:rPr lang="pt-BR" dirty="0"/>
              <a:t>T</a:t>
            </a:r>
            <a:r>
              <a:rPr lang="pt-BR" dirty="0" smtClean="0"/>
              <a:t>rocar dados clínicos </a:t>
            </a:r>
            <a:r>
              <a:rPr lang="pt-BR" dirty="0"/>
              <a:t>utilizam-se de diferentes </a:t>
            </a:r>
            <a:r>
              <a:rPr lang="pt-BR" dirty="0" smtClean="0"/>
              <a:t>vocabulários médicos: COSTAR, </a:t>
            </a:r>
            <a:r>
              <a:rPr lang="pt-BR" dirty="0" err="1" smtClean="0"/>
              <a:t>MeSH</a:t>
            </a:r>
            <a:r>
              <a:rPr lang="pt-BR" dirty="0" smtClean="0"/>
              <a:t>, e SNOMED CT.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Problemas ontológicos: </a:t>
            </a:r>
          </a:p>
          <a:p>
            <a:pPr lvl="1"/>
            <a:r>
              <a:rPr lang="pt-BR" dirty="0" smtClean="0"/>
              <a:t>Ontologias </a:t>
            </a:r>
            <a:r>
              <a:rPr lang="pt-BR" dirty="0"/>
              <a:t>clínicas incompatíveis, como </a:t>
            </a:r>
            <a:r>
              <a:rPr lang="pt-BR" dirty="0" smtClean="0"/>
              <a:t>UMLS </a:t>
            </a:r>
            <a:r>
              <a:rPr lang="en-US" dirty="0" smtClean="0"/>
              <a:t>Semantic Network, </a:t>
            </a:r>
            <a:r>
              <a:rPr lang="en-US" dirty="0"/>
              <a:t>Galen Common </a:t>
            </a:r>
            <a:r>
              <a:rPr lang="en-US" dirty="0" smtClean="0"/>
              <a:t>Reference </a:t>
            </a:r>
            <a:r>
              <a:rPr lang="pt-BR" dirty="0" err="1" smtClean="0"/>
              <a:t>Model</a:t>
            </a:r>
            <a:r>
              <a:rPr lang="pt-BR" dirty="0" smtClean="0"/>
              <a:t>, </a:t>
            </a:r>
            <a:r>
              <a:rPr lang="pt-BR" dirty="0"/>
              <a:t>e HL7 </a:t>
            </a:r>
            <a:r>
              <a:rPr lang="pt-BR" dirty="0" smtClean="0"/>
              <a:t>RIM.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7"/>
            <a:ext cx="7416824" cy="47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408712" cy="481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compatibilidade terminológica </a:t>
            </a:r>
            <a:r>
              <a:rPr lang="pt-BR" dirty="0" smtClean="0"/>
              <a:t>em aplicações </a:t>
            </a:r>
            <a:r>
              <a:rPr lang="pt-BR" dirty="0"/>
              <a:t>que precisam suportar a troca </a:t>
            </a:r>
            <a:r>
              <a:rPr lang="pt-BR" dirty="0" smtClean="0"/>
              <a:t>de segunda </a:t>
            </a:r>
            <a:r>
              <a:rPr lang="pt-BR" dirty="0"/>
              <a:t>opinião diagnóstica pode ser </a:t>
            </a:r>
            <a:r>
              <a:rPr lang="pt-BR" dirty="0" smtClean="0"/>
              <a:t>conseguida com </a:t>
            </a:r>
            <a:r>
              <a:rPr lang="pt-BR" dirty="0"/>
              <a:t>o uso de ferramentas como o </a:t>
            </a:r>
            <a:r>
              <a:rPr lang="pt-BR" dirty="0" smtClean="0"/>
              <a:t>UMLS Metathesaurus </a:t>
            </a:r>
            <a:r>
              <a:rPr lang="pt-BR" dirty="0"/>
              <a:t>ou a Open </a:t>
            </a:r>
            <a:r>
              <a:rPr lang="pt-BR" dirty="0" err="1" smtClean="0"/>
              <a:t>Galen</a:t>
            </a:r>
            <a:r>
              <a:rPr lang="pt-BR" dirty="0" smtClean="0"/>
              <a:t>, que relacionam </a:t>
            </a:r>
            <a:r>
              <a:rPr lang="pt-BR" dirty="0"/>
              <a:t>os conceitos médicos entre átomos </a:t>
            </a:r>
            <a:r>
              <a:rPr lang="pt-BR" dirty="0" smtClean="0"/>
              <a:t>de diferentes </a:t>
            </a:r>
            <a:r>
              <a:rPr lang="pt-BR" dirty="0"/>
              <a:t>vocabulários, </a:t>
            </a:r>
            <a:r>
              <a:rPr lang="pt-BR" dirty="0" smtClean="0"/>
              <a:t>preservando </a:t>
            </a:r>
            <a:r>
              <a:rPr lang="pt-BR" dirty="0"/>
              <a:t>os </a:t>
            </a:r>
            <a:r>
              <a:rPr lang="pt-BR" dirty="0" smtClean="0"/>
              <a:t>seus significados</a:t>
            </a:r>
            <a:r>
              <a:rPr lang="pt-B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8531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Por outro lado, a compatibilidade ontológica mostra-se ainda sem solução na literatura, uma vez que as ontologias clínicas são muito complexas em razão da grande quantidade de classes, de propriedades de objetos e de tipos de dados, e também de restrições. 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pPr lvl="1"/>
            <a:r>
              <a:rPr lang="pt-BR" dirty="0" smtClean="0"/>
              <a:t>Sistemas de Informação em Saúde</a:t>
            </a:r>
          </a:p>
          <a:p>
            <a:pPr lvl="1"/>
            <a:r>
              <a:rPr lang="pt-BR" dirty="0" smtClean="0"/>
              <a:t>Registro eletrônico em Saúde</a:t>
            </a:r>
          </a:p>
          <a:p>
            <a:pPr lvl="1"/>
            <a:r>
              <a:rPr lang="pt-BR" dirty="0" smtClean="0"/>
              <a:t>Conceito de arquétipos</a:t>
            </a:r>
          </a:p>
          <a:p>
            <a:pPr lvl="1"/>
            <a:r>
              <a:rPr lang="pt-BR" dirty="0" smtClean="0"/>
              <a:t>A importância da ontologia</a:t>
            </a:r>
          </a:p>
          <a:p>
            <a:r>
              <a:rPr lang="pt-BR" dirty="0" smtClean="0"/>
              <a:t>Experiências  em saúde</a:t>
            </a:r>
          </a:p>
          <a:p>
            <a:r>
              <a:rPr lang="pt-BR" dirty="0" smtClean="0"/>
              <a:t>Conclusão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8531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Assim, tornam-se difíceis de serem entendidas por programadores e utilizadas por aplicações. Ainda, elas não foram projetadas para definir um vocabulário comum, nem um conjunto de dados com suas estruturas de modo que médicos e outros programas possam utilizá-la para compartilhar informações de segunda opinião diagnóstica. 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Interoperabilidade Semântica na Troca de</a:t>
            </a:r>
            <a:br>
              <a:rPr lang="pt-BR" sz="3600" b="1" dirty="0" smtClean="0"/>
            </a:br>
            <a:r>
              <a:rPr lang="pt-BR" sz="3600" b="1" dirty="0" smtClean="0"/>
              <a:t>Informações de Segunda Opinião Diagnóstica</a:t>
            </a:r>
            <a:br>
              <a:rPr lang="pt-BR" sz="3600" b="1" dirty="0" smtClean="0"/>
            </a:br>
            <a:r>
              <a:rPr lang="pt-BR" sz="2200" b="1" dirty="0" smtClean="0"/>
              <a:t>D. F. Pires, R. A. </a:t>
            </a:r>
            <a:r>
              <a:rPr lang="pt-BR" sz="2200" b="1" dirty="0" err="1" smtClean="0"/>
              <a:t>Halah</a:t>
            </a:r>
            <a:r>
              <a:rPr lang="pt-BR" sz="2200" b="1" dirty="0" smtClean="0"/>
              <a:t>, E. E. S. Ruiz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>
            <a:normAutofit/>
          </a:bodyPr>
          <a:lstStyle/>
          <a:p>
            <a:r>
              <a:rPr lang="pt-BR" b="1" dirty="0" smtClean="0"/>
              <a:t>Solução </a:t>
            </a:r>
            <a:r>
              <a:rPr lang="pt-BR" b="1" dirty="0" err="1" smtClean="0"/>
              <a:t>SODOnto</a:t>
            </a:r>
            <a:endParaRPr lang="pt-BR" b="1" dirty="0" smtClean="0"/>
          </a:p>
          <a:p>
            <a:pPr lvl="1" algn="just"/>
            <a:r>
              <a:rPr lang="pt-BR" sz="2800" dirty="0" err="1"/>
              <a:t>SODOnt</a:t>
            </a:r>
            <a:r>
              <a:rPr lang="pt-BR" sz="2800" dirty="0"/>
              <a:t> permite o reuso de </a:t>
            </a:r>
            <a:r>
              <a:rPr lang="pt-BR" sz="2800" dirty="0" smtClean="0"/>
              <a:t>conhecimento clínico</a:t>
            </a:r>
            <a:r>
              <a:rPr lang="pt-BR" sz="2800" dirty="0"/>
              <a:t>. Por exemplo, da mesma forma </a:t>
            </a:r>
            <a:r>
              <a:rPr lang="pt-BR" sz="2800" dirty="0" smtClean="0"/>
              <a:t>que </a:t>
            </a:r>
            <a:r>
              <a:rPr lang="pt-BR" sz="2800" dirty="0" err="1" smtClean="0"/>
              <a:t>SODOnt</a:t>
            </a:r>
            <a:r>
              <a:rPr lang="pt-BR" sz="2800" dirty="0" smtClean="0"/>
              <a:t> </a:t>
            </a:r>
            <a:r>
              <a:rPr lang="pt-BR" sz="2800" dirty="0"/>
              <a:t>pode reusar ontologias médicas como </a:t>
            </a:r>
            <a:r>
              <a:rPr lang="pt-BR" sz="2800" dirty="0" smtClean="0"/>
              <a:t>a rede </a:t>
            </a:r>
            <a:r>
              <a:rPr lang="pt-BR" sz="2800" dirty="0"/>
              <a:t>semântica da UMLS, HL7 RIM ou </a:t>
            </a:r>
            <a:r>
              <a:rPr lang="pt-BR" sz="2800" dirty="0" err="1"/>
              <a:t>Galen</a:t>
            </a:r>
            <a:r>
              <a:rPr lang="pt-BR" sz="2800" dirty="0" smtClean="0"/>
              <a:t>, outras </a:t>
            </a:r>
            <a:r>
              <a:rPr lang="pt-BR" sz="2800" dirty="0"/>
              <a:t>ontologias clínicas podem reutilizar </a:t>
            </a:r>
            <a:r>
              <a:rPr lang="pt-BR" sz="2800" dirty="0" smtClean="0"/>
              <a:t>a </a:t>
            </a:r>
            <a:r>
              <a:rPr lang="pt-BR" sz="2800" dirty="0" err="1" smtClean="0"/>
              <a:t>SODOnt</a:t>
            </a:r>
            <a:r>
              <a:rPr lang="pt-BR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3399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093296"/>
            <a:ext cx="371937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Experiências em saúde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530352" y="2783384"/>
            <a:ext cx="7772400" cy="150971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Experiência 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PAOLA, uma Ferramenta de Desenvolvimento de Aplicações baseadas em Ontologias para o projeto LARISSA</a:t>
            </a:r>
            <a:br>
              <a:rPr lang="pt-BR" sz="3600" b="1" dirty="0" smtClean="0"/>
            </a:br>
            <a:r>
              <a:rPr lang="pt-BR" sz="2200" b="1" dirty="0" err="1" smtClean="0"/>
              <a:t>Taciano</a:t>
            </a:r>
            <a:r>
              <a:rPr lang="pt-BR" sz="2200" b="1" dirty="0" smtClean="0"/>
              <a:t> Pinheiro, Mauro Oliveira, Odorico Monteiro, Verônica Pimentel, 2012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Sistemas sensíveis ao contexto podem trazer bons resultados no apoio à gestão e a tomada de decisão na área da saúde.</a:t>
            </a:r>
          </a:p>
          <a:p>
            <a:r>
              <a:rPr lang="pt-BR" dirty="0" smtClean="0"/>
              <a:t>O projeto LARISSA foi criado e atua na criação de aplicações que apoiem a tomada de decisão de gestores da saúde</a:t>
            </a:r>
          </a:p>
          <a:p>
            <a:pPr lvl="2">
              <a:buNone/>
            </a:pPr>
            <a:r>
              <a:rPr lang="pt-BR" i="1" dirty="0" smtClean="0"/>
              <a:t>“LARIISA é um framework para tomada de decisão em governança para sistemas públicos de saúde”.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06880"/>
            <a:ext cx="8676456" cy="492252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A Plataforma PAOLA</a:t>
            </a:r>
          </a:p>
          <a:p>
            <a:pPr algn="just"/>
            <a:r>
              <a:rPr lang="pt-BR" dirty="0" smtClean="0"/>
              <a:t>A Plataforma para o Desenvolvimento de Aplicações Baseadas em Ontologias para o LARIISA (PAOLA) apoia o desenvolvimento de aplicações sensíveis ao contexto, ou seja, que se adaptam automaticamente às mudanças no ambiente e às necessidades correntes dos usuários, sem que haja intervenção direta de pessoas.</a:t>
            </a:r>
          </a:p>
          <a:p>
            <a:pPr algn="just"/>
            <a:r>
              <a:rPr lang="pt-BR" dirty="0" smtClean="0"/>
              <a:t>O contexto da aplicação é modelado com ontologias, que fornecem abstração de estruturas de dados e de implementação, promovendo a interoperabilidade entre sistemas.</a:t>
            </a:r>
            <a:endParaRPr lang="pt-BR" dirty="0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PAOLA, uma Ferramenta de Desenvolvimento de Aplicações baseadas em Ontologias para o projeto LARISSA</a:t>
            </a:r>
            <a:br>
              <a:rPr lang="pt-BR" sz="3600" b="1" dirty="0" smtClean="0"/>
            </a:br>
            <a:r>
              <a:rPr lang="pt-BR" sz="2200" b="1" dirty="0" err="1" smtClean="0"/>
              <a:t>Taciano</a:t>
            </a:r>
            <a:r>
              <a:rPr lang="pt-BR" sz="2200" b="1" dirty="0" smtClean="0"/>
              <a:t> Pinheiro, Mauro Oliveira, Odorico Monteiro, Verônica Pimentel, 2012</a:t>
            </a:r>
            <a:endParaRPr lang="pt-BR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PAOLA, uma Ferramenta de Desenvolvimento de Aplicações baseadas em Ontologias para o projeto LARISSA</a:t>
            </a:r>
            <a:br>
              <a:rPr lang="pt-BR" sz="3600" b="1" dirty="0" smtClean="0"/>
            </a:br>
            <a:r>
              <a:rPr lang="pt-BR" sz="2200" b="1" dirty="0" err="1" smtClean="0"/>
              <a:t>Taciano</a:t>
            </a:r>
            <a:r>
              <a:rPr lang="pt-BR" sz="2200" b="1" dirty="0" smtClean="0"/>
              <a:t> Pinheiro, Mauro Oliveira, Odorico Monteiro, Verônica Pimentel,2012</a:t>
            </a:r>
            <a:endParaRPr lang="pt-BR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19"/>
          <a:stretch>
            <a:fillRect/>
          </a:stretch>
        </p:blipFill>
        <p:spPr bwMode="auto">
          <a:xfrm>
            <a:off x="177084" y="2204864"/>
            <a:ext cx="89314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PAOLA, uma Ferramenta de Desenvolvimento de Aplicações baseadas em Ontologias para o projeto LARISSA</a:t>
            </a:r>
            <a:br>
              <a:rPr lang="pt-BR" sz="3600" b="1" dirty="0" smtClean="0"/>
            </a:br>
            <a:r>
              <a:rPr lang="pt-BR" sz="2200" b="1" dirty="0" err="1" smtClean="0"/>
              <a:t>Taciano</a:t>
            </a:r>
            <a:r>
              <a:rPr lang="pt-BR" sz="2200" b="1" dirty="0" smtClean="0"/>
              <a:t> Pinheiro, Mauro Oliveira, Odorico Monteiro, Verônica Pimentel, 2012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Para este fim, o LARIISA define duas ontologias OWL-DL para a modelagem de informações de contexto de saúde local e global. </a:t>
            </a:r>
          </a:p>
          <a:p>
            <a:pPr algn="just"/>
            <a:r>
              <a:rPr lang="pt-BR" b="1" dirty="0" smtClean="0"/>
              <a:t>Contexto de saúde local </a:t>
            </a:r>
            <a:r>
              <a:rPr lang="pt-BR" dirty="0" smtClean="0"/>
              <a:t>descreve a situação de qualquer entidade interagindo com o sistema de governança, tais como usuários finais (pacientes), gestores de saúde, agentes de saúde, etc. </a:t>
            </a:r>
          </a:p>
          <a:p>
            <a:pPr algn="just"/>
            <a:r>
              <a:rPr lang="pt-BR" dirty="0" smtClean="0"/>
              <a:t>Essas informações são utilizadas para a definição de regras de decisão locais de saúde e para construir o </a:t>
            </a:r>
            <a:r>
              <a:rPr lang="pt-BR" b="1" dirty="0" smtClean="0"/>
              <a:t>contexto de saúde global</a:t>
            </a:r>
            <a:r>
              <a:rPr lang="pt-BR" dirty="0" smtClean="0"/>
              <a:t> que descreve informações de alto nível, derivado do contexto de saúde local, e é utilizado para tomada de decisão em governança de saúde.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PAOLA, uma Ferramenta de Desenvolvimento de Aplicações baseadas em Ontologias para o projeto LARISSA</a:t>
            </a:r>
            <a:br>
              <a:rPr lang="pt-BR" sz="3600" b="1" dirty="0" smtClean="0"/>
            </a:br>
            <a:r>
              <a:rPr lang="pt-BR" sz="2200" b="1" dirty="0" err="1" smtClean="0"/>
              <a:t>Taciano</a:t>
            </a:r>
            <a:r>
              <a:rPr lang="pt-BR" sz="2200" b="1" dirty="0" smtClean="0"/>
              <a:t> Pinheiro, Mauro Oliveira, Odorico Monteiro, Verônica Pimentel,2012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Por exemplo, o contexto de saúde global descreve o número de casos de dengue confirmados em uma região (ex: bairro, cidade, comunidade), durante um determinado período de tempo (ex: um dia, uma semana). </a:t>
            </a:r>
          </a:p>
          <a:p>
            <a:r>
              <a:rPr lang="pt-BR" dirty="0" smtClean="0"/>
              <a:t>Portanto, essas informações podem ser vistas como indicadores globais utilizados para melhorar as decisões de governança.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62864"/>
            <a:ext cx="8507288" cy="492252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/>
              <a:t>Conclusão</a:t>
            </a:r>
          </a:p>
          <a:p>
            <a:pPr algn="just"/>
            <a:r>
              <a:rPr lang="pt-BR" dirty="0" smtClean="0"/>
              <a:t>O projeto LARIISA vem se tornando estratégico no auxílio à tomada de decisão e gestão de informação em saúde pública no Ceará. Poderá se tornar projeto piloto do Ministério da Saúde através da implantação de seus serviços em alguns municípios.</a:t>
            </a:r>
          </a:p>
          <a:p>
            <a:pPr algn="just"/>
            <a:r>
              <a:rPr lang="pt-BR" dirty="0" smtClean="0"/>
              <a:t>Com isso a demanda de novas aplicações para o LARIISA tende a aumentar e surge a necessidade de técnicas mais ágeis de desenvolvimento de aplicações sensíveis ao contexto na área de saúde.</a:t>
            </a:r>
            <a:endParaRPr lang="pt-BR" dirty="0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PAOLA, uma Ferramenta de Desenvolvimento de Aplicações baseadas em Ontologias para o projeto LARISSA</a:t>
            </a:r>
            <a:br>
              <a:rPr lang="pt-BR" sz="3600" b="1" dirty="0" smtClean="0"/>
            </a:br>
            <a:r>
              <a:rPr lang="pt-BR" sz="2200" b="1" dirty="0" err="1" smtClean="0"/>
              <a:t>Taciano</a:t>
            </a:r>
            <a:r>
              <a:rPr lang="pt-BR" sz="2200" b="1" dirty="0" smtClean="0"/>
              <a:t> Pinheiro, Mauro Oliveira, Odorico Monteiro, Verônica Pimentel, 2012</a:t>
            </a:r>
            <a:endParaRPr lang="pt-BR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Atualmente, a troca de informações </a:t>
            </a:r>
            <a:r>
              <a:rPr lang="pt-BR" dirty="0" smtClean="0"/>
              <a:t>clínicas entre </a:t>
            </a:r>
            <a:r>
              <a:rPr lang="pt-BR" dirty="0"/>
              <a:t>sistemas de informação em saúde tem </a:t>
            </a:r>
            <a:r>
              <a:rPr lang="pt-BR" dirty="0" smtClean="0"/>
              <a:t>se tornado </a:t>
            </a:r>
            <a:r>
              <a:rPr lang="pt-BR" dirty="0"/>
              <a:t>um importante foco de pesquisa para </a:t>
            </a:r>
            <a:r>
              <a:rPr lang="pt-BR" dirty="0" smtClean="0"/>
              <a:t>a área </a:t>
            </a:r>
            <a:r>
              <a:rPr lang="pt-BR" dirty="0"/>
              <a:t>de Informática em </a:t>
            </a:r>
            <a:r>
              <a:rPr lang="pt-BR" dirty="0" smtClean="0"/>
              <a:t>Saúde.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Aplicações desta </a:t>
            </a:r>
            <a:r>
              <a:rPr lang="pt-BR" dirty="0"/>
              <a:t>área </a:t>
            </a:r>
            <a:r>
              <a:rPr lang="pt-BR" dirty="0" smtClean="0"/>
              <a:t>como </a:t>
            </a:r>
            <a:r>
              <a:rPr lang="pt-BR" dirty="0"/>
              <a:t>Prontuário Eletrônico </a:t>
            </a:r>
            <a:r>
              <a:rPr lang="pt-BR" dirty="0" smtClean="0"/>
              <a:t>do Paciente </a:t>
            </a:r>
            <a:r>
              <a:rPr lang="pt-BR" dirty="0"/>
              <a:t>(PEP), Telemedicina e Sistemas </a:t>
            </a:r>
            <a:r>
              <a:rPr lang="pt-BR" dirty="0" smtClean="0"/>
              <a:t>de Suporte </a:t>
            </a:r>
            <a:r>
              <a:rPr lang="pt-BR" dirty="0"/>
              <a:t>a Decisão Diagnóstica (SDD) podem </a:t>
            </a:r>
            <a:r>
              <a:rPr lang="pt-BR" dirty="0" smtClean="0"/>
              <a:t>se aproveitar </a:t>
            </a:r>
            <a:r>
              <a:rPr lang="pt-BR" dirty="0"/>
              <a:t>da possibilidade de </a:t>
            </a:r>
            <a:r>
              <a:rPr lang="pt-BR" dirty="0" smtClean="0"/>
              <a:t>compartilhar informações </a:t>
            </a:r>
            <a:r>
              <a:rPr lang="pt-BR" dirty="0"/>
              <a:t>clínicas.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Experiências em saúde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530352" y="2855392"/>
            <a:ext cx="7772400" cy="150971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Experiência 3</a:t>
            </a:r>
            <a:endParaRPr lang="pt-BR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A METODOLOGIA METHONTOLOGY NA CONSTRUÇÃO DE ONTOLOGIAS</a:t>
            </a:r>
            <a:br>
              <a:rPr lang="pt-BR" sz="2800" b="1" dirty="0" smtClean="0"/>
            </a:br>
            <a:r>
              <a:rPr lang="pt-BR" sz="2000" dirty="0" err="1" smtClean="0"/>
              <a:t>Merisandra</a:t>
            </a:r>
            <a:r>
              <a:rPr lang="pt-BR" sz="2000" dirty="0" smtClean="0"/>
              <a:t> </a:t>
            </a:r>
            <a:r>
              <a:rPr lang="pt-BR" sz="2000" dirty="0" err="1" smtClean="0"/>
              <a:t>Côrtes</a:t>
            </a:r>
            <a:r>
              <a:rPr lang="pt-BR" sz="2000" dirty="0" smtClean="0"/>
              <a:t> de Mattos, </a:t>
            </a:r>
            <a:r>
              <a:rPr lang="pt-BR" sz="2000" dirty="0" err="1" smtClean="0"/>
              <a:t>Priscyla</a:t>
            </a:r>
            <a:r>
              <a:rPr lang="pt-BR" sz="2000" dirty="0" smtClean="0"/>
              <a:t> </a:t>
            </a:r>
            <a:r>
              <a:rPr lang="pt-BR" sz="2000" dirty="0" err="1" smtClean="0"/>
              <a:t>Waleska</a:t>
            </a:r>
            <a:r>
              <a:rPr lang="pt-BR" sz="2000" dirty="0" smtClean="0"/>
              <a:t> </a:t>
            </a:r>
            <a:r>
              <a:rPr lang="pt-BR" sz="2000" dirty="0" err="1" smtClean="0"/>
              <a:t>Targino</a:t>
            </a:r>
            <a:r>
              <a:rPr lang="pt-BR" sz="2000" dirty="0" smtClean="0"/>
              <a:t> de Azevedo Simões,</a:t>
            </a:r>
            <a:br>
              <a:rPr lang="pt-BR" sz="2000" dirty="0" smtClean="0"/>
            </a:br>
            <a:r>
              <a:rPr lang="pt-BR" sz="2000" dirty="0" smtClean="0"/>
              <a:t>Renan </a:t>
            </a:r>
            <a:r>
              <a:rPr lang="pt-BR" sz="2000" dirty="0" err="1" smtClean="0"/>
              <a:t>Figueredo</a:t>
            </a:r>
            <a:r>
              <a:rPr lang="pt-BR" sz="2000" dirty="0" smtClean="0"/>
              <a:t> Farias, 2010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Este artigo trata da construção de ontologias para a gestão do conhecimento na área da saúde, no que se refere a DST, trazendo consigo a </a:t>
            </a:r>
            <a:r>
              <a:rPr lang="pt-BR" dirty="0" err="1" smtClean="0"/>
              <a:t>conceitualização</a:t>
            </a:r>
            <a:r>
              <a:rPr lang="pt-BR" dirty="0" smtClean="0"/>
              <a:t> necessária no processo de desenvolvimento de ontologias.</a:t>
            </a:r>
          </a:p>
          <a:p>
            <a:r>
              <a:rPr lang="pt-BR" dirty="0" smtClean="0"/>
              <a:t>Nesta pesquisa desenvolveu-se uma ontologia de aplicação</a:t>
            </a:r>
          </a:p>
          <a:p>
            <a:r>
              <a:rPr lang="pt-BR" dirty="0" smtClean="0"/>
              <a:t>Metodologia: </a:t>
            </a:r>
            <a:r>
              <a:rPr lang="pt-BR" dirty="0" err="1" smtClean="0"/>
              <a:t>Methontology</a:t>
            </a:r>
            <a:endParaRPr lang="pt-BR" dirty="0" smtClean="0"/>
          </a:p>
          <a:p>
            <a:r>
              <a:rPr lang="pt-BR" dirty="0" smtClean="0"/>
              <a:t>Ferramenta: </a:t>
            </a:r>
            <a:r>
              <a:rPr lang="pt-BR" i="1" dirty="0" err="1" smtClean="0"/>
              <a:t>Protégé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2208"/>
            <a:ext cx="8229600" cy="438912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Metodologia </a:t>
            </a:r>
            <a:r>
              <a:rPr lang="pt-BR" b="1" dirty="0" err="1" smtClean="0"/>
              <a:t>Methontology</a:t>
            </a:r>
            <a:r>
              <a:rPr lang="pt-BR" b="1" dirty="0" smtClean="0"/>
              <a:t> </a:t>
            </a:r>
          </a:p>
          <a:p>
            <a:pPr algn="just"/>
            <a:r>
              <a:rPr lang="pt-BR" dirty="0" smtClean="0"/>
              <a:t>A construção de ontologias segundo este método envolve estágios de: especificação, aquisição do conhecimento, </a:t>
            </a:r>
            <a:r>
              <a:rPr lang="pt-BR" dirty="0" err="1" smtClean="0"/>
              <a:t>conceitualização</a:t>
            </a:r>
            <a:r>
              <a:rPr lang="pt-BR" dirty="0" smtClean="0"/>
              <a:t>, formalização, integração, implementação, avaliação, documentação e manutenção. A partir destes estágios o conhecimento é representado nas ontologias.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A METODOLOGIA METHONTOLOGY NA CONSTRUÇÃO DE ONTOLOGIAS</a:t>
            </a:r>
            <a:br>
              <a:rPr lang="pt-BR" sz="2800" b="1" dirty="0" smtClean="0"/>
            </a:br>
            <a:r>
              <a:rPr lang="pt-BR" sz="2000" dirty="0" err="1" smtClean="0"/>
              <a:t>Merisandra</a:t>
            </a:r>
            <a:r>
              <a:rPr lang="pt-BR" sz="2000" dirty="0" smtClean="0"/>
              <a:t> </a:t>
            </a:r>
            <a:r>
              <a:rPr lang="pt-BR" sz="2000" dirty="0" err="1" smtClean="0"/>
              <a:t>Côrtes</a:t>
            </a:r>
            <a:r>
              <a:rPr lang="pt-BR" sz="2000" dirty="0" smtClean="0"/>
              <a:t> de Mattos, </a:t>
            </a:r>
            <a:r>
              <a:rPr lang="pt-BR" sz="2000" dirty="0" err="1" smtClean="0"/>
              <a:t>Priscyla</a:t>
            </a:r>
            <a:r>
              <a:rPr lang="pt-BR" sz="2000" dirty="0" smtClean="0"/>
              <a:t> </a:t>
            </a:r>
            <a:r>
              <a:rPr lang="pt-BR" sz="2000" dirty="0" err="1" smtClean="0"/>
              <a:t>Waleska</a:t>
            </a:r>
            <a:r>
              <a:rPr lang="pt-BR" sz="2000" dirty="0" smtClean="0"/>
              <a:t> </a:t>
            </a:r>
            <a:r>
              <a:rPr lang="pt-BR" sz="2000" dirty="0" err="1" smtClean="0"/>
              <a:t>Targino</a:t>
            </a:r>
            <a:r>
              <a:rPr lang="pt-BR" sz="2000" dirty="0" smtClean="0"/>
              <a:t> de Azevedo Simões,</a:t>
            </a:r>
            <a:br>
              <a:rPr lang="pt-BR" sz="2000" dirty="0" smtClean="0"/>
            </a:br>
            <a:r>
              <a:rPr lang="pt-BR" sz="2000" dirty="0" smtClean="0"/>
              <a:t>Renan </a:t>
            </a:r>
            <a:r>
              <a:rPr lang="pt-BR" sz="2000" dirty="0" err="1" smtClean="0"/>
              <a:t>Figueredo</a:t>
            </a:r>
            <a:r>
              <a:rPr lang="pt-BR" sz="2000" dirty="0" smtClean="0"/>
              <a:t> Farias, 2010</a:t>
            </a:r>
            <a:endParaRPr lang="pt-B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484784"/>
            <a:ext cx="6768752" cy="54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A METODOLOGIA METHONTOLOGY NA CONSTRUÇÃO DE ONTOLOGIAS</a:t>
            </a:r>
            <a:br>
              <a:rPr lang="pt-BR" sz="2800" b="1" dirty="0" smtClean="0"/>
            </a:br>
            <a:r>
              <a:rPr lang="pt-BR" sz="2000" dirty="0" err="1" smtClean="0"/>
              <a:t>Merisandra</a:t>
            </a:r>
            <a:r>
              <a:rPr lang="pt-BR" sz="2000" dirty="0" smtClean="0"/>
              <a:t> </a:t>
            </a:r>
            <a:r>
              <a:rPr lang="pt-BR" sz="2000" dirty="0" err="1" smtClean="0"/>
              <a:t>Côrtes</a:t>
            </a:r>
            <a:r>
              <a:rPr lang="pt-BR" sz="2000" dirty="0" smtClean="0"/>
              <a:t> de Mattos, </a:t>
            </a:r>
            <a:r>
              <a:rPr lang="pt-BR" sz="2000" dirty="0" err="1" smtClean="0"/>
              <a:t>Priscyla</a:t>
            </a:r>
            <a:r>
              <a:rPr lang="pt-BR" sz="2000" dirty="0" smtClean="0"/>
              <a:t> </a:t>
            </a:r>
            <a:r>
              <a:rPr lang="pt-BR" sz="2000" dirty="0" err="1" smtClean="0"/>
              <a:t>Waleska</a:t>
            </a:r>
            <a:r>
              <a:rPr lang="pt-BR" sz="2000" dirty="0" smtClean="0"/>
              <a:t> </a:t>
            </a:r>
            <a:r>
              <a:rPr lang="pt-BR" sz="2000" dirty="0" err="1" smtClean="0"/>
              <a:t>Targino</a:t>
            </a:r>
            <a:r>
              <a:rPr lang="pt-BR" sz="2000" dirty="0" smtClean="0"/>
              <a:t> de Azevedo Simões,</a:t>
            </a:r>
            <a:br>
              <a:rPr lang="pt-BR" sz="2000" dirty="0" smtClean="0"/>
            </a:br>
            <a:r>
              <a:rPr lang="pt-BR" sz="2000" dirty="0" smtClean="0"/>
              <a:t>Renan </a:t>
            </a:r>
            <a:r>
              <a:rPr lang="pt-BR" sz="2000" dirty="0" err="1" smtClean="0"/>
              <a:t>Figueredo</a:t>
            </a:r>
            <a:r>
              <a:rPr lang="pt-BR" sz="2000" dirty="0" smtClean="0"/>
              <a:t> Farias, 2010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3810"/>
            <a:ext cx="8471811" cy="654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Experiências em saúde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530352" y="2855392"/>
            <a:ext cx="7772400" cy="150971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Experiência 4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3832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Este trabalho apresenta uma abordagem metodológica aplicada ao domínio da saúde de modelagem em dois níveis, o qual utiliza:</a:t>
            </a:r>
          </a:p>
          <a:p>
            <a:pPr algn="just"/>
            <a:r>
              <a:rPr lang="pt-BR" dirty="0" smtClean="0"/>
              <a:t>(i) um modelo de referência, de mais alto nível ontológico, formado por conceitos amplamente </a:t>
            </a:r>
            <a:r>
              <a:rPr lang="pt-BR" dirty="0" err="1" smtClean="0"/>
              <a:t>consensuados</a:t>
            </a:r>
            <a:r>
              <a:rPr lang="pt-BR" dirty="0" smtClean="0"/>
              <a:t>, constituindo uma camada invariante de conceitos; </a:t>
            </a:r>
          </a:p>
          <a:p>
            <a:pPr algn="just"/>
            <a:r>
              <a:rPr lang="pt-BR" dirty="0" smtClean="0"/>
              <a:t>(ii) modelos de conhecimento, chamado de arquétipos, </a:t>
            </a:r>
            <a:r>
              <a:rPr lang="pt-BR" dirty="0" err="1" smtClean="0"/>
              <a:t>consensuado</a:t>
            </a:r>
            <a:r>
              <a:rPr lang="pt-BR" dirty="0" smtClean="0"/>
              <a:t> em nível de aplicação, que busca através de múltiplas camadas de conceitos representar um nível mais flexível.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4216"/>
            <a:ext cx="8363272" cy="479378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Problemas que hoje enfrentamos:</a:t>
            </a:r>
          </a:p>
          <a:p>
            <a:pPr lvl="1" algn="just">
              <a:buNone/>
            </a:pPr>
            <a:r>
              <a:rPr lang="pt-BR" dirty="0" smtClean="0"/>
              <a:t>1. A informação não é </a:t>
            </a:r>
            <a:r>
              <a:rPr lang="pt-BR" b="1" dirty="0" smtClean="0"/>
              <a:t>adequadamente utilizada </a:t>
            </a:r>
            <a:r>
              <a:rPr lang="pt-BR" dirty="0" smtClean="0"/>
              <a:t>como um requisito fundamental do processo de </a:t>
            </a:r>
            <a:r>
              <a:rPr lang="pt-BR" b="1" dirty="0" smtClean="0"/>
              <a:t>decisão-controle aplicada à gestão de políticas e ações de saúde;</a:t>
            </a:r>
          </a:p>
          <a:p>
            <a:pPr lvl="1" algn="just">
              <a:buNone/>
            </a:pPr>
            <a:r>
              <a:rPr lang="pt-BR" dirty="0" smtClean="0"/>
              <a:t>2. Os múltiplos sistemas de </a:t>
            </a:r>
            <a:r>
              <a:rPr lang="pt-BR" b="1" dirty="0" smtClean="0"/>
              <a:t>informação</a:t>
            </a:r>
            <a:r>
              <a:rPr lang="pt-BR" dirty="0" smtClean="0"/>
              <a:t> existentes são </a:t>
            </a:r>
            <a:r>
              <a:rPr lang="pt-BR" b="1" dirty="0" smtClean="0"/>
              <a:t>desarticulados, insuficientes, imprecisos </a:t>
            </a:r>
            <a:r>
              <a:rPr lang="pt-BR" dirty="0" smtClean="0"/>
              <a:t>e não contemplam a multicausalidade dos fatores que atuam no binômio saúde e doença;</a:t>
            </a:r>
          </a:p>
          <a:p>
            <a:pPr lvl="1" algn="just">
              <a:buNone/>
            </a:pPr>
            <a:r>
              <a:rPr lang="pt-BR" dirty="0" smtClean="0"/>
              <a:t>3. </a:t>
            </a:r>
            <a:r>
              <a:rPr lang="pt-BR" b="1" dirty="0" smtClean="0"/>
              <a:t>Inexistem processos regulares de análise da situação de saúde </a:t>
            </a:r>
            <a:r>
              <a:rPr lang="pt-BR" dirty="0" smtClean="0"/>
              <a:t>e de suas tendências, de avaliação de serviços e de difusão da informação;</a:t>
            </a:r>
          </a:p>
          <a:p>
            <a:pPr lvl="1" algn="just">
              <a:buNone/>
            </a:pPr>
            <a:r>
              <a:rPr lang="pt-BR" dirty="0" smtClean="0"/>
              <a:t>4. O </a:t>
            </a:r>
            <a:r>
              <a:rPr lang="pt-BR" b="1" dirty="0" smtClean="0"/>
              <a:t>planejamento, a organização e a avaliação dos serviços </a:t>
            </a:r>
            <a:r>
              <a:rPr lang="pt-BR" dirty="0" smtClean="0"/>
              <a:t>não estão epidemiologicamente sustentados.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3589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Os arquétipos são utilizados como estruturas de representação de conhecimento que vem substituindo os níveis mais complexos de representação ontológica, os quais estruturam conhecimento em um nível mais próximo das aplicações.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62" r="9453"/>
          <a:stretch>
            <a:fillRect/>
          </a:stretch>
        </p:blipFill>
        <p:spPr bwMode="auto">
          <a:xfrm>
            <a:off x="99052" y="2060848"/>
            <a:ext cx="90814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57616"/>
          </a:xfrm>
        </p:spPr>
        <p:txBody>
          <a:bodyPr>
            <a:normAutofit/>
          </a:bodyPr>
          <a:lstStyle/>
          <a:p>
            <a:r>
              <a:rPr lang="pt-BR" dirty="0" smtClean="0"/>
              <a:t>O RES, ou </a:t>
            </a:r>
            <a:r>
              <a:rPr lang="pt-BR" i="1" dirty="0" err="1" smtClean="0"/>
              <a:t>Electronic</a:t>
            </a:r>
            <a:r>
              <a:rPr lang="pt-BR" i="1" dirty="0" smtClean="0"/>
              <a:t> </a:t>
            </a:r>
            <a:r>
              <a:rPr lang="pt-BR" i="1" dirty="0" err="1" smtClean="0"/>
              <a:t>Health</a:t>
            </a:r>
            <a:r>
              <a:rPr lang="pt-BR" i="1" dirty="0" smtClean="0"/>
              <a:t> Record (EHR), é um registro longitudinal eletrônico de </a:t>
            </a:r>
            <a:r>
              <a:rPr lang="pt-BR" dirty="0" smtClean="0"/>
              <a:t>informações de saúde do paciente gerado por um ou mais encontros em qualquer configuração de prestação de cuidados.</a:t>
            </a:r>
          </a:p>
          <a:p>
            <a:pPr lvl="1" algn="r">
              <a:buNone/>
            </a:pPr>
            <a:r>
              <a:rPr lang="pt-BR" dirty="0" smtClean="0"/>
              <a:t>(SANTOS, BAX, KALRA, 2010)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4365104"/>
            <a:ext cx="29499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Dados demográficos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158924" y="5271591"/>
            <a:ext cx="150130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Evoluções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23928" y="4365104"/>
            <a:ext cx="158408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err="1" smtClean="0"/>
              <a:t>Anamnese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627784" y="5271591"/>
            <a:ext cx="214584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Medicamentos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11560" y="5199583"/>
            <a:ext cx="17325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Sinais vitais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475976" y="4365104"/>
            <a:ext cx="18404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Exame físico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7020272" y="5229200"/>
            <a:ext cx="186660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/>
              <a:t>Imunizações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2123728" y="6093296"/>
            <a:ext cx="46805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dirty="0" smtClean="0"/>
              <a:t>Exames laboratoriais e de imagem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496" y="332657"/>
            <a:ext cx="9108504" cy="61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Com a finalidade de avaliar a estrutura metodológica definida foi realizada uma prova de conceito utilizando o Sistema de Informação da Vigilância Alimentar e Nutricional brasileiro, no qual foram representados os conceitos e as informações do sistema.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6" r="6089"/>
          <a:stretch>
            <a:fillRect/>
          </a:stretch>
        </p:blipFill>
        <p:spPr bwMode="auto">
          <a:xfrm>
            <a:off x="99896" y="2204864"/>
            <a:ext cx="9008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935163"/>
            <a:ext cx="8568952" cy="50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partir destas estrutura de conceitos foram gerados extratos de dados semanticamente enriquecidos, mostrando um modelo de mapeamento ontológico de SIS. </a:t>
            </a:r>
          </a:p>
          <a:p>
            <a:pPr algn="just"/>
            <a:r>
              <a:rPr lang="pt-BR" dirty="0" smtClean="0"/>
              <a:t>Os resultados alcançados pelos modelos definidos indicam que a modelagem de dois níveis apresenta uma solução viável para integrar SIS através de camadas ontológicas. O mapeamento por arquétipos entre níveis ontológicos reforçam o tratamento dos sistemas do SUS de forma consistente e interpretável.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Vigilância Alimentar e Nutricional</a:t>
            </a:r>
          </a:p>
          <a:p>
            <a:r>
              <a:rPr lang="pt-BR" dirty="0" smtClean="0"/>
              <a:t>Uma das ações desenvolvidas pela ABS é a vigilância alimentar e nutricional da população, justificado por relevantes mudanças socioeconômicas, geográficas, políticas e tecnológicas ocorridas nas últimas décadas. </a:t>
            </a:r>
          </a:p>
          <a:p>
            <a:r>
              <a:rPr lang="pt-BR" dirty="0" smtClean="0"/>
              <a:t>Como consequência desses mudanças, cresce o consumo de alimentos calóricos, com alto teor de açúcares, gorduras, sal e aditivos químicos, que são pobres em nutrientes. </a:t>
            </a:r>
          </a:p>
          <a:p>
            <a:r>
              <a:rPr lang="pt-BR" dirty="0" smtClean="0"/>
              <a:t>E ainda associado ao baixo consumo de frutas, legumes e verduras  resultaram em alterações significativas no perfil de morbidade e mortalidade e nos padrões do consumo alimentar e do estilo de vida da população, determinando os fenômenos das denominadas transições demográfica, epidemiológica e nutricional.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 Vigilância Alimentar e Nutricional é responsável pela coleta e análise de informações sobre a situação alimentar e nutricional de indivíduos e coletividades, com o propósito de fundamentar medidas destinadas a prevenir ou corrigir problemas detectados ou potenciais.</a:t>
            </a:r>
          </a:p>
          <a:p>
            <a:pPr algn="just"/>
            <a:r>
              <a:rPr lang="pt-BR" dirty="0" smtClean="0"/>
              <a:t>As condições alimentares e nutricionais da população são acompanhadas pelo Sistema de Vigilância Alimentar e Nutricional (SISVAN). Sistema que faz o monitoramento da situação alimentar e nutricional da população por meio da coleta, do processamento e da análise de dados antropométricos.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06880"/>
            <a:ext cx="8686800" cy="4922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SIS responsável por fazer vigilância alimentar e nutricional no SUS é o Sistema de Vigilância Alimentar e Nutricional (SISVAN), ligado à Coordenação Geral de Alimentação e Nutrição (CGAN) do Departamento de Atenção Básica (DAB/SAS) do MS, é um sistema que utiliza dados  individualizados de acompanhamento clínico, portanto é minimamente compatível com um sistema de RES. </a:t>
            </a:r>
          </a:p>
          <a:p>
            <a:pPr algn="just"/>
            <a:r>
              <a:rPr lang="pt-BR" dirty="0" smtClean="0"/>
              <a:t>Tem uma estrutura de informação de registro clínico mais simplificada, frente à outras </a:t>
            </a:r>
            <a:r>
              <a:rPr lang="pt-BR" dirty="0" err="1" smtClean="0"/>
              <a:t>sub-áreas</a:t>
            </a:r>
            <a:r>
              <a:rPr lang="pt-BR" dirty="0" smtClean="0"/>
              <a:t> da atenção básica.</a:t>
            </a:r>
          </a:p>
          <a:p>
            <a:pPr algn="just"/>
            <a:r>
              <a:rPr lang="pt-BR" dirty="0" smtClean="0"/>
              <a:t>Atualmente o SISVAN recebe por ano cerca de 15 milhões de  registros de acompanhamento nutricional e consumo alimentar da população brasileira, em particular de crianças  e gestantes.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936" r="1472"/>
          <a:stretch>
            <a:fillRect/>
          </a:stretch>
        </p:blipFill>
        <p:spPr bwMode="auto">
          <a:xfrm>
            <a:off x="0" y="1052735"/>
            <a:ext cx="9144000" cy="504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679" r="12436"/>
          <a:stretch>
            <a:fillRect/>
          </a:stretch>
        </p:blipFill>
        <p:spPr bwMode="auto">
          <a:xfrm>
            <a:off x="35496" y="1772816"/>
            <a:ext cx="89289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07488"/>
            <a:ext cx="8686800" cy="1061472"/>
          </a:xfrm>
        </p:spPr>
        <p:txBody>
          <a:bodyPr>
            <a:normAutofit/>
          </a:bodyPr>
          <a:lstStyle/>
          <a:p>
            <a:r>
              <a:rPr lang="pt-BR" dirty="0" smtClean="0"/>
              <a:t>O RES automatiza e simplifica o fluxo de trabalho clínico.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03848" y="630002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buNone/>
            </a:pPr>
            <a:r>
              <a:rPr lang="pt-BR" dirty="0" smtClean="0"/>
              <a:t>(SANTOS, BAX, KALRA, 2010)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91681" y="2780928"/>
            <a:ext cx="572110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Gerar relatórios completos sobre a história do paciente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3903439"/>
            <a:ext cx="52565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Gerar relatórios administrativos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059833" y="4653136"/>
            <a:ext cx="568863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Auxiliar na tomada de decisões baseada em evidências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835696" y="5703639"/>
            <a:ext cx="59046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Gerar relatórios de gestão da qualidade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r="4713"/>
          <a:stretch>
            <a:fillRect/>
          </a:stretch>
        </p:blipFill>
        <p:spPr bwMode="auto">
          <a:xfrm>
            <a:off x="0" y="899889"/>
            <a:ext cx="9144000" cy="56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352248"/>
            <a:ext cx="8568952" cy="3957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Concluímos neste trabalho que o modelo em dois nível, proposto pela Fundação </a:t>
            </a:r>
            <a:r>
              <a:rPr lang="pt-BR" dirty="0" err="1" smtClean="0"/>
              <a:t>OpenEHR</a:t>
            </a:r>
            <a:r>
              <a:rPr lang="pt-BR" dirty="0" smtClean="0"/>
              <a:t>, se apresenta como um modelo de agregação gradual de semântica aos SIS de relativa simplicidade frente a modelos como o OWL. </a:t>
            </a:r>
          </a:p>
          <a:p>
            <a:pPr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672" y="84584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Modelo de Interoperabilidade Semântica Aplicado ao Domínio da Saúde: Um Estudo de Caso na Vigilância Alimentar e Nutricional</a:t>
            </a:r>
            <a:br>
              <a:rPr lang="pt-BR" sz="3200" b="1" dirty="0" smtClean="0"/>
            </a:br>
            <a:r>
              <a:rPr lang="pt-BR" sz="2800" dirty="0" smtClean="0"/>
              <a:t>Rodrigo André </a:t>
            </a:r>
            <a:r>
              <a:rPr lang="pt-BR" sz="2800" dirty="0" err="1" smtClean="0"/>
              <a:t>Cuevas</a:t>
            </a:r>
            <a:r>
              <a:rPr lang="pt-BR" sz="2800" dirty="0" smtClean="0"/>
              <a:t> </a:t>
            </a:r>
            <a:r>
              <a:rPr lang="pt-BR" sz="2800" dirty="0" err="1" smtClean="0"/>
              <a:t>Gaete</a:t>
            </a:r>
            <a:r>
              <a:rPr lang="pt-BR" sz="2800" dirty="0" smtClean="0"/>
              <a:t>, 2012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Conclusões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Diante do exposto, observa-se que a utilização de ontologias tem perfeito campo de utilização na área de saúde.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Observou-se também aplicações  utilizando-se de ontologias  e arquétipos.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Sendo assim, a proposta de criação do modelo onde se separa os níveis  de conhecimento invariantes dos variante e a linguagem ADL, aceleram o desenvolvimento de ontologias em contextos de aplicação no domínio da saúde, além de favorecerem o reuso de conhecimento através de mecanismos de </a:t>
            </a:r>
            <a:r>
              <a:rPr lang="pt-BR" i="1" dirty="0" err="1" smtClean="0"/>
              <a:t>slots</a:t>
            </a:r>
            <a:r>
              <a:rPr lang="pt-BR" i="1" dirty="0" smtClean="0"/>
              <a:t> e </a:t>
            </a:r>
            <a:r>
              <a:rPr lang="pt-BR" i="1" dirty="0" err="1" smtClean="0"/>
              <a:t>binding</a:t>
            </a:r>
            <a:r>
              <a:rPr lang="pt-BR" i="1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BRASIL. Ministério do Planejamento, Orçamento e Gestão</a:t>
            </a:r>
            <a:r>
              <a:rPr lang="pt-BR" i="1" dirty="0" smtClean="0"/>
              <a:t>. Guia de Interoperabilidade: Cartilha Técnica, 2011. Disponível em: &lt;http://www.governoeletronico.gov.br/biblioteca/arquivos/guia-de-interoperabilidade-cartilha-tecnica&gt;. Acesso em: 15 maio 2011. </a:t>
            </a:r>
          </a:p>
          <a:p>
            <a:r>
              <a:rPr lang="pt-BR" dirty="0" smtClean="0"/>
              <a:t>GARDE, S</a:t>
            </a:r>
            <a:r>
              <a:rPr lang="pt-BR" i="1" dirty="0" smtClean="0"/>
              <a:t>. </a:t>
            </a:r>
            <a:r>
              <a:rPr lang="pt-BR" i="1" dirty="0" err="1" smtClean="0"/>
              <a:t>et</a:t>
            </a:r>
            <a:r>
              <a:rPr lang="pt-BR" i="1" dirty="0" smtClean="0"/>
              <a:t> al. </a:t>
            </a:r>
            <a:r>
              <a:rPr lang="pt-BR" i="1" dirty="0" err="1" smtClean="0"/>
              <a:t>Towards</a:t>
            </a:r>
            <a:r>
              <a:rPr lang="pt-BR" i="1" dirty="0" smtClean="0"/>
              <a:t> </a:t>
            </a:r>
            <a:r>
              <a:rPr lang="pt-BR" i="1" dirty="0" err="1" smtClean="0"/>
              <a:t>Semantic</a:t>
            </a:r>
            <a:r>
              <a:rPr lang="pt-BR" i="1" dirty="0" smtClean="0"/>
              <a:t> </a:t>
            </a:r>
            <a:r>
              <a:rPr lang="pt-BR" i="1" dirty="0" err="1" smtClean="0"/>
              <a:t>Interoperability</a:t>
            </a:r>
            <a:r>
              <a:rPr lang="pt-BR" i="1" dirty="0" smtClean="0"/>
              <a:t> for </a:t>
            </a:r>
            <a:r>
              <a:rPr lang="pt-BR" i="1" dirty="0" err="1" smtClean="0"/>
              <a:t>Electronic</a:t>
            </a:r>
            <a:r>
              <a:rPr lang="pt-BR" i="1" dirty="0" smtClean="0"/>
              <a:t> </a:t>
            </a:r>
            <a:r>
              <a:rPr lang="pt-BR" i="1" dirty="0" err="1" smtClean="0"/>
              <a:t>Health</a:t>
            </a:r>
            <a:r>
              <a:rPr lang="pt-BR" i="1" dirty="0" smtClean="0"/>
              <a:t> </a:t>
            </a:r>
            <a:r>
              <a:rPr lang="pt-BR" i="1" dirty="0" err="1" smtClean="0"/>
              <a:t>Records</a:t>
            </a:r>
            <a:r>
              <a:rPr lang="pt-BR" i="1" dirty="0" smtClean="0"/>
              <a:t>: </a:t>
            </a:r>
            <a:r>
              <a:rPr lang="pt-BR" i="1" dirty="0" err="1" smtClean="0"/>
              <a:t>Domain</a:t>
            </a:r>
            <a:r>
              <a:rPr lang="pt-BR" i="1" dirty="0" smtClean="0"/>
              <a:t> </a:t>
            </a:r>
            <a:r>
              <a:rPr lang="pt-BR" i="1" dirty="0" err="1" smtClean="0"/>
              <a:t>Knowledge</a:t>
            </a:r>
            <a:r>
              <a:rPr lang="pt-BR" i="1" dirty="0" smtClean="0"/>
              <a:t> </a:t>
            </a:r>
            <a:r>
              <a:rPr lang="pt-BR" i="1" dirty="0" err="1" smtClean="0"/>
              <a:t>Governance</a:t>
            </a:r>
            <a:r>
              <a:rPr lang="pt-BR" i="1" dirty="0" smtClean="0"/>
              <a:t> for </a:t>
            </a:r>
            <a:r>
              <a:rPr lang="pt-BR" i="1" dirty="0" err="1" smtClean="0"/>
              <a:t>openEHR</a:t>
            </a:r>
            <a:r>
              <a:rPr lang="pt-BR" i="1" dirty="0" smtClean="0"/>
              <a:t> </a:t>
            </a:r>
            <a:r>
              <a:rPr lang="pt-BR" i="1" dirty="0" err="1" smtClean="0"/>
              <a:t>Archetypes</a:t>
            </a:r>
            <a:r>
              <a:rPr lang="pt-BR" i="1" dirty="0" smtClean="0"/>
              <a:t>. </a:t>
            </a:r>
            <a:r>
              <a:rPr lang="pt-BR" i="1" dirty="0" err="1" smtClean="0"/>
              <a:t>Methods</a:t>
            </a:r>
            <a:r>
              <a:rPr lang="pt-BR" i="1" dirty="0" smtClean="0"/>
              <a:t> </a:t>
            </a:r>
            <a:r>
              <a:rPr lang="pt-BR" i="1" dirty="0" err="1" smtClean="0"/>
              <a:t>Inf</a:t>
            </a:r>
            <a:r>
              <a:rPr lang="pt-BR" i="1" dirty="0" smtClean="0"/>
              <a:t> </a:t>
            </a:r>
            <a:r>
              <a:rPr lang="pt-BR" i="1" dirty="0" err="1" smtClean="0"/>
              <a:t>Med</a:t>
            </a:r>
            <a:r>
              <a:rPr lang="pt-BR" i="1" dirty="0" smtClean="0"/>
              <a:t>, Stuttgart, v. 46, n. 3, p. 332-343, 2007. Disponível em: &lt;http://www.schattauer.de/en/magazine/subject-areas/journals-a-z/methods/contents/archive/issue/672/manuscript/8070/show.html&gt;. Acesso em: 10 jan. 2009. </a:t>
            </a:r>
          </a:p>
          <a:p>
            <a:r>
              <a:rPr lang="en-US" dirty="0" smtClean="0"/>
              <a:t>GRUBER, Thomas R. The Role of Common Ontology in Achieving Sharable, Reusable Knowledge Bases. In: INTERNATIONAL CONFERENCE ON PRINCIPLES OF KNOWLEDGE REPRESENTATION AND REASONING, 2., 1991, San Mateo, CA. </a:t>
            </a:r>
            <a:r>
              <a:rPr lang="en-US" i="1" dirty="0" smtClean="0"/>
              <a:t>Proceedings… San Mateo: [</a:t>
            </a:r>
            <a:r>
              <a:rPr lang="en-US" i="1" dirty="0" err="1" smtClean="0"/>
              <a:t>s.n</a:t>
            </a:r>
            <a:r>
              <a:rPr lang="en-US" i="1" dirty="0" smtClean="0"/>
              <a:t>], 1991, p. 601-602. </a:t>
            </a:r>
            <a:r>
              <a:rPr lang="en-US" i="1" dirty="0" err="1" smtClean="0"/>
              <a:t>Disponível</a:t>
            </a:r>
            <a:r>
              <a:rPr lang="en-US" i="1" dirty="0" smtClean="0"/>
              <a:t> </a:t>
            </a:r>
            <a:r>
              <a:rPr lang="en-US" i="1" dirty="0" err="1" smtClean="0"/>
              <a:t>em</a:t>
            </a:r>
            <a:r>
              <a:rPr lang="en-US" i="1" dirty="0" smtClean="0"/>
              <a:t>: &lt;http://citeseerx.ist.psu.edu/viewdoc/download?doi=10.1.1.35.1743&amp;rep=rep1&amp;type=pdf&gt;. </a:t>
            </a:r>
            <a:r>
              <a:rPr lang="en-US" i="1" dirty="0" err="1" smtClean="0"/>
              <a:t>Acesso</a:t>
            </a:r>
            <a:r>
              <a:rPr lang="en-US" i="1" dirty="0" smtClean="0"/>
              <a:t> </a:t>
            </a:r>
            <a:r>
              <a:rPr lang="en-US" i="1" dirty="0" err="1" smtClean="0"/>
              <a:t>em</a:t>
            </a:r>
            <a:r>
              <a:rPr lang="en-US" i="1" dirty="0" smtClean="0"/>
              <a:t>: 24 </a:t>
            </a:r>
            <a:r>
              <a:rPr lang="en-US" i="1" dirty="0" err="1" smtClean="0"/>
              <a:t>jan</a:t>
            </a:r>
            <a:r>
              <a:rPr lang="en-US" i="1" dirty="0" smtClean="0"/>
              <a:t>. 2009 </a:t>
            </a:r>
            <a:endParaRPr lang="pt-B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SANTOS, Marcelo R.; BAX, Marcello P.; KALRA, </a:t>
            </a:r>
            <a:r>
              <a:rPr lang="pt-BR" dirty="0" err="1" smtClean="0"/>
              <a:t>Dipak</a:t>
            </a:r>
            <a:r>
              <a:rPr lang="pt-BR" dirty="0" smtClean="0"/>
              <a:t>. </a:t>
            </a:r>
            <a:r>
              <a:rPr lang="pt-BR" dirty="0" err="1" smtClean="0"/>
              <a:t>Building</a:t>
            </a:r>
            <a:r>
              <a:rPr lang="pt-BR" dirty="0" smtClean="0"/>
              <a:t> a </a:t>
            </a:r>
            <a:r>
              <a:rPr lang="pt-BR" dirty="0" err="1" smtClean="0"/>
              <a:t>Logical</a:t>
            </a:r>
            <a:r>
              <a:rPr lang="pt-BR" dirty="0" smtClean="0"/>
              <a:t> EHR </a:t>
            </a:r>
            <a:r>
              <a:rPr lang="pt-BR" dirty="0" err="1" smtClean="0"/>
              <a:t>architecture</a:t>
            </a:r>
            <a:r>
              <a:rPr lang="pt-BR" dirty="0" smtClean="0"/>
              <a:t> </a:t>
            </a:r>
            <a:r>
              <a:rPr lang="pt-BR" dirty="0" err="1" smtClean="0"/>
              <a:t>based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ISO 13606 standard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Semantic</a:t>
            </a:r>
            <a:r>
              <a:rPr lang="pt-BR" dirty="0" smtClean="0"/>
              <a:t> Web Technologies. In: WORLD CONGRESS ON MEDICAL AND HEALTH INFORMATICS - MEDINFO, 13., 2010, </a:t>
            </a:r>
            <a:r>
              <a:rPr lang="pt-BR" dirty="0" err="1" smtClean="0"/>
              <a:t>South</a:t>
            </a:r>
            <a:r>
              <a:rPr lang="pt-BR" dirty="0" smtClean="0"/>
              <a:t> África. </a:t>
            </a:r>
            <a:r>
              <a:rPr lang="pt-BR" i="1" dirty="0" err="1" smtClean="0"/>
              <a:t>Proceedings</a:t>
            </a:r>
            <a:r>
              <a:rPr lang="pt-BR" i="1" dirty="0" smtClean="0"/>
              <a:t>… </a:t>
            </a:r>
            <a:r>
              <a:rPr lang="pt-BR" i="1" dirty="0" err="1" smtClean="0"/>
              <a:t>South</a:t>
            </a:r>
            <a:r>
              <a:rPr lang="pt-BR" i="1" dirty="0" smtClean="0"/>
              <a:t> África: [s.n], 2010d. Disponível em: &lt;http://www.ncbi.nlm.nih.gov/pubmed/20841670&gt;. Acesso em: 13 dez. 2010 </a:t>
            </a:r>
          </a:p>
          <a:p>
            <a:r>
              <a:rPr lang="pt-BR" dirty="0" smtClean="0"/>
              <a:t>SANTOS, Marcelo R.; BAX, Marcello P.; PESSANHA, Christiano. Codificando Arquétipos em linguagem ADL baseados no Modelo de Referência da norma ISO 13606. In: CONGRESSO DA SOCIEDADE BRASILEIRO DE COMPUTAÇÃO, 30.; WORKSHOP DE INFORMÁTICA MÉDICA – WIM, 10., 2010, Belo Horizonte</a:t>
            </a:r>
            <a:r>
              <a:rPr lang="pt-BR" i="1" dirty="0" smtClean="0"/>
              <a:t>. Anais... Belo Horizonte: [s.n], 2010b. Disponível em: &lt;http://sres.saude.mg.gov.br/upload/manual/PaperADL-SESMG.pdf&gt;. Acesso em: 13 dez. 2010 </a:t>
            </a:r>
          </a:p>
          <a:p>
            <a:r>
              <a:rPr lang="pt-BR" dirty="0" smtClean="0"/>
              <a:t>SANTOS, Marcelo R.; BAX, Marcello P.; PESSANHA, Christiano. Uma Leitura Ontológica da Norma ISO 13606 para o Registro Eletrônico de Saúde. In: CONGRESSO BRASILEIRO DE INFORMÁTICA NA SAÚDE – CBIS, Porto de Galinhas, </a:t>
            </a:r>
            <a:r>
              <a:rPr lang="pt-BR" i="1" dirty="0" smtClean="0"/>
              <a:t>Anais... Porto de Galinhas, Pernambuco: [s.n], 2010c. Disponível em: &lt;http://sres.saude.mg.gov.br/upload/manual/PaperArquetiposeontologias-SESMG.pdf&gt;. Acesso em: 13 dez. 2010. </a:t>
            </a:r>
            <a:endParaRPr lang="pt-B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Seminário </a:t>
            </a:r>
            <a:br>
              <a:rPr lang="pt-BR" sz="5400" dirty="0" smtClean="0"/>
            </a:br>
            <a:r>
              <a:rPr lang="pt-BR" sz="5400" dirty="0" smtClean="0"/>
              <a:t>Aplicações de Ontologias </a:t>
            </a:r>
            <a:br>
              <a:rPr lang="pt-BR" sz="5400" dirty="0" smtClean="0"/>
            </a:br>
            <a:r>
              <a:rPr lang="pt-BR" sz="5400" dirty="0" smtClean="0"/>
              <a:t>em Saúde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276800"/>
            <a:ext cx="7854696" cy="1104528"/>
          </a:xfrm>
        </p:spPr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Fred Freitas</a:t>
            </a:r>
          </a:p>
          <a:p>
            <a:r>
              <a:rPr lang="pt-BR" dirty="0" smtClean="0"/>
              <a:t>Discente: Danielle Santos Alves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908720"/>
            <a:ext cx="8853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Universidade Federal de Pernambuco</a:t>
            </a:r>
          </a:p>
          <a:p>
            <a:pPr algn="ctr"/>
            <a:r>
              <a:rPr lang="pt-BR" sz="2800" dirty="0" smtClean="0"/>
              <a:t>Programa de Pós-Graduação em Ciência da Computação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0240"/>
            <a:ext cx="8229600" cy="4389120"/>
          </a:xfrm>
        </p:spPr>
        <p:txBody>
          <a:bodyPr/>
          <a:lstStyle/>
          <a:p>
            <a:pPr algn="just"/>
            <a:r>
              <a:rPr lang="pt-BR" dirty="0" smtClean="0"/>
              <a:t>Os esforços da comunidade científica estão no sentido de tornar a comunicação entre sistemas algo mais significativo, amplo e facilitado.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 área da saúde, mas não apenas nela, tornar sistemas interoperáveis é uma tendência mundial.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143000"/>
          </a:xfrm>
        </p:spPr>
        <p:txBody>
          <a:bodyPr/>
          <a:lstStyle/>
          <a:p>
            <a:r>
              <a:rPr lang="pt-BR" dirty="0" smtClean="0"/>
              <a:t>O que é interoperabilidade?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32617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Entretanto, não existe consenso na comunidade científica internacional com relação a que modelo adotar. Por isso a importância de se ter padrões. Neste aspecto, para o  desenvolvimento dos sistemas em saúde, faz-se necessário a utilização de arquétipos e ontologias.</a:t>
            </a:r>
          </a:p>
          <a:p>
            <a:endParaRPr lang="pt-BR" sz="2000" dirty="0"/>
          </a:p>
        </p:txBody>
      </p:sp>
      <p:sp>
        <p:nvSpPr>
          <p:cNvPr id="2050" name="AutoShape 2" descr="data:image/jpeg;base64,/9j/4AAQSkZJRgABAQAAAQABAAD/2wCEAAkGBxATEBQUEhIUFhUXGBUXFhQVFxcZFhcYGBQXFhUXGBgYHCkiGBomHBYVITEjJSkrLi4uGB80ODMsNygtLisBCgoKDg0OGxAQGy8lICYsLC8uLCw1LDQ0NCwsLCwsMi0xLCwsLCwvLCwsLCwsLCwvLCwsLCwsLCw0LCwsLCwsLP/AABEIAJoBSAMBIgACEQEDEQH/xAAcAAEAAgMBAQEAAAAAAAAAAAAABgcDBAUCAQj/xABAEAACAQIDBQQHBAgGAwAAAAABAgADEQQhMQUGEkFRE2FxgQciMkJSkaGSscHRFBYjQ1NicuEVM4LC0vBjorP/xAAZAQEAAwEBAAAAAAAAAAAAAAAAAQMEBQL/xAApEQEAAgICAQMDAwUAAAAAAAAAAQIDEQQSISIxMhNBYTNxkQUjNIGh/9oADAMBAAIRAxEAPwC8YiICIiAiIgIiICIiAiIgIiICIiAiIgInMwG38LWqNTSoO0VmUo3qtdWKtYH2hlqLzpxpETsiIhJERASI7z+kLBYS6hu2qj93TN7H+d9F8Mz3T16U67JsqvwMVZmoU7qSDapiKSNYjP2WaURV2afca/cf+3HyMmBcOxfSzgqlhiEeg3Wxen81Fx5iTfZ+06FdeKjVSovVGDfO2k/LFclCAwsTe3Q21z85kwuJqU2D06jo3JqbFSPAqbydD9XRKE2N6Udo0bCoy116VBZvtqPvBllbnekHD4+p2IpVKdXhLFTZksLA2cf1DUCRoTGIiQEREBERAREQEREBERAREQEREBERAREQEREBERAREwYnGU09pgO7n8oGeJjo1lYXUgjumSAieXJANhc8h17pT+2PShtLC4ori8AKdImyqGPFYX9ZavsubcrCBobx2XE1ww/e1Da3WoSDb63msfSZi8GpRD2nGCE7YlhTIIzHvNkdCbZT3vNt2ptTg/Qa9FWAPFSrKq179VYhr2/lNu+RTfnZFSiuFaoysxDcfCMg44cr2F758hoZpvli1NTHljphmmTtE+GOtv1tPtjXGLq9p4+pbW3Z+zbyn6fw1W6KTqVUnxIF5+RtnYCrXbhpqTyJ90eJn6n2dWPAvcB90zNjr8U+F5r8cxVatoEV9LtUf4eq/FXoj7JNT/ZKmcjmPnl8mGUn3pYxZanhU/8AOzHyw9VRlzzcSv8AiN/y/FTCJaFQ3xqDktFm9Y82e2vgBNnEYGmToUPUfmNfOauCN8XWI91Ka5C+t20PLIzpgm/X+k/epkjhYijwPw3vkDfxJFsvD6yy/QbhL4jEVfhpqg/1vxH/AOYlb4xr1X8QPko/EmXD6F8PwYOq/OpVNvBFCj6lpP2FlxMSPMgM8pfYiICIiAiIgIiICIiAiIgIiICIiAiIgIiICfCZ9nwiBDhvaK1SrSQmm1NmVkIIY2YjiBPtKbXBE8Ezr7V3ZpVSXHqv8Q1nEqbIxo9TIjk/O0D0caKRvx8J7tflJBsDaproSRaxtfqLayLbQ2UMMqs9ndj717WAzNr+Ez4PeOopC2povMhCbDrbizl9OPe9e0M2TlY8dutvdOZq4/AUqyGnVRXQ6q4BB8jMmExKVFDIwYdR/wBymaUzGmiJiY3Cva3owwtOoKuFHZOHVr2D2Ue0iB7hQdLjOet5Nj8SW7FKmRJ7T2Rb+W2f0lgTT2nhVem19eFs/KTEvNq+FJ4BnR1FMKoJACBQEzPQaS49n0H4RxoFPRTcfdK5wWGVGUgZ3GZ11+ktkCauXSK61DDwL2v27S1Skw1Um8VmGokxuirv0h7BOIWnwPwOhYg2upuACGHT5Ss8dg8VQ/zaRZR+8pguvyHrL9Za2+e00DBabtxge7bhGfvXHdykRWviXNwWe2ZAFxbvsJfXj2mOzLfl0rbr7/sg+yKqs9d7jOpa/cqi2fLWdVczr89fJhJXi908PiFFRVKMcw6HhbwNtfA3kexu6+Oo3NMCuvd6r91x7LfSUNPuizVQWZurMfIsSPpL39HdPs9n4dbaqX+2xf8A3Ssdgbk1PVbEL0tT5f6uvhLi2XRKKq8gAPlJmUu5TebCtNSjNlJAzCfZ5WeoCIiAiIgIiICIiAiIgIiICIiAiIgeXcAXJsO+aGI2ooyQX7zp/eY95g36M7J7SeuPLW/leQv/ABeo6KRZbjO3XnnAkWJ20UN2fP4R+U7mysaK1JagFr3y6WJH4Ss6jyX7j4wGi6H3XuPBgPxBko35SiJ8Bn2QlhqYWmzB2UFlBAJztfW3Scfam7NKpdqf7Nu72D4jl5TvRPdclqzuJV3xUvGrQrqrRxOFe/rIeTDNW89D4GdnC732Q9pTuwGRXIHxvp9Z3tq4HtU4WqMi+8F4c/EsDIPjP0VTamKjj4mYKD4BVvb5TdS1c8eqvn8OZlrfjT6Laj8p/gaxemjkWLKDbxF5r7S2d2oyq1KZtb1WPCfFdDIwm9VRU4FpqLABTcm1shkdZya20a7G7VX8mIHyE8U4eTe/ZZk/qGLrr3dT9VMRx8N04fjv/t1v/wBvJXs3AdkM6lR2OpdifkNBINg9s4imQRUYj4WJIPzncTfAc6R8mH5T1nxZ7eJ8vHGz8au5jxP5djbm0TQRXC8Q4gGF7GxB0kS2xvFUq3VPUToPaPifwEl/7HFURcEo1ja5BBB7jlmJqfqrhPgb7b/nKcV8dPnHlpz482X9O3plDsJuw9Rw1W6JYWHvHM/ZEktDAJTXhRQAOn3nqZ2k2eoFlZvFmLHwuc5gr0CAbjzGkpy5bZJ8rsHHrijx7uYmFFp8fDi06ITKeXWUr2hQwgLDLmJ2FoCY8FS9bwE2q7hFLHQAk+QvPUDm4TbGGeo1Nai8asVKnIkg2Nr6+U66iUHWxV2LNe7EsfEm5nf2NvfiaNgtTjX4Hz+R1E124s69MsFOdG9WhcIn2R7dnedMWSoRkdRcjIra9sj/AGkhmW1ZrOpba2i0bgiIkPRERAREQEREBERAREQEREBERA1cZYqwOhBB8xaVfSXhuvQkfX87y061K84GM3cos5Yg3OtiRfxtAhKoznhRSx7tB4nlOhs3H/ojOLcVQgXGYRemZzbXlJdh9mIgsqgDoJ5x+w6dYWOTD2X5jx6iWYprFvX7Kc1bzX0e7h4HeqqpYuOO9rC/CqgdBabv65N/BH2j+U6WB3Yw601FRAz29ZrtYnuz0myN3sJ/CHzb85ptk4+/iyVw8qI+bh/rk/8ABX7R/Ka2P3pq1E4VXgNweJWN8jfpJN/gGE/gr9fzmpj92KTlOACmoJ4+H2jpYC+XWK5OPv4ovh5XX5ubgdv1KyNSZSX4T6yjI5e98Mhq43hPDVBVhrLYwmApU04EUAfU95PMzi7c3bp1QfVB+8eBjHyK0tPWNRKcvEtekdp3MIYrAi40n2amNLYZuzZTYeyT0115zQbbh4han6t/WOZsPunRjLWY25FsNotMadqJiTEIRfiHmbTnYvbHDU4VTiFs2z17p7m0QrikzOoSXZ216tHJSCvwnT+071fek9hxpSPFoxOaoepI/tK8G2CfZS56X/tJ1uZQqdmTUFuI+yeluYmLkxj1215dHhzmmem9Q5uE3ixCMzXDFrX4rkC17WAItrNo734jpS+R/wCUkCbvYcVhUVVAz4qZAKG41APsnwnRGzqH8Kn9hfylFs+HfwaacbPr9RBqm81c6CkPBT93FOfj9sYiqOBzTC3BDKCGBGlvWyMsoYGj/CT7K/lPv6HS/hp9kflIjkYo8xR6ni5pjU5EN2DvBWDLTK9pfK/v+JPPz+c6GI3twLO9DtqTMPVZCRmTqoJyJz0nU2dsKjRVgBxFrhmOtj7o6CV1vX6IaLE1MFUNF8zwMSad9cjqspzWpa26xpfx6XpTV53LzvJsTCi5pk0zYtwkXTwF85FzgKgUPwnhOjDT58pgpVdrYA9liaYemNFqEMj9yOdPmPCTvcfeTCYleCmoDW9alrbwPTyE90zWr+XjJx6W/Do+i6gRSq1D7zBR4KLn6t9JPhNHAYCmigIvCNeEDLPMzfEovbtaZacVOlIqRETy9kREBERAREQEREBERAREQEREBMVZL2mWIGAU5lVAJ6iAiIgImOvWVFLMQANSdJEtsb1FrrQyHxnU/wBI5eMtxYbZJ1VRm5FMUbtLe2zt+rQqcPBTYaizG9v5hyM1MLvY71EU01AZlUm5yubSPYTCVaz2QFmOZJ5d7EyRDdFlCstQGoCCQRZTYg2B1+f0m22PBjjrb3c2mXk5bdqfFIMVs2m+oHymjX3cpMCLD5ZTtzQ2ntajQF6jZ8lHtHymCvaZ1Dq3ikRuyH4ncJS2TOB0FiPK4nb2bupSpra34nznGx29Fd3BQ8Cg5KLG/wDUTrO3sjemlUstUhH6k+qfyPjNWTFmiu5YsObjzeYq3qexaYOn0kD2nS4a9UC9g7eQvLQmGnhKa8VkHrm7Ze0e+VYc/wBOZmY2u5HF+rERE6V5sTaC0KnG1MP3+8vevKTzZ21KNYXRhfmpyYeInI2rupTe7USEb4T7B/4+XykTxOFrUHAcMjciOferDWapri5HmJ1LFW+bieLRuq0IkL2XvY62WsOMfELcQ8RoZ3TvFh+KmqtxFyBl7t/ivpnymS/HyUnUw34+XivG4l158In2a1bH0UYK9WmrN7KsygnwBOcoaXjF7Pp1FKsoZTqrC4PkZzNjbs4XClhQorT42u3CNT+XdO/EnaNPgE+xEhJERAREQEREBERAREQEREBERAREQEREBE1tobQpUKZqVnVEHNjz5AdT3CV/vJvpj3pt/h9NKdvZauCaj9bJomWnFcnmFnumO1/jCu+WmP5TpZMi20d5XpYionCGQWAGhBt16SF7j+lou/YbSC06vFwirbhXi5LUX3D0Oh7sryzE7sVqrtUFWnZmLD2tDpLePGPtP1FHK+r1j6Xu4e0tp1azXqNlyUeyPATqbG3ZqVbNVuidPfby90eM2cHuviKdRXV6JI5MGI+6S5L2F7X520v3TTm5MVjri9mTj8KbWm+be2LB4SnSULTUKO77z1MzxE50zt1YiIjUExVKCE3KqT1IBMyz4YJVTW9pvE/fJruWoOHOQuHbl4GQrEe23ifvky3Fb9i46P8AeonX5f6P8OFwP8j+UliInId4mLEYdKilXUMp5EXmWIJjau9vYClTq8NDjb4lsW4T0BGvh9Zp0sDiLgrRq3FiPUYaaaiWhIt6Qdr4jD4Oq2GQvWCkoALnUAsF96wN7TbXm2iutOdb+nUm3bev2au8+95p2oYfhOJZQxDZrRU+/UAPjZdTbkLmQHae7WGxAPbgvUObVyf2pPUt06LoAAAJVdTGuXNXtX7UksanEwYtzJJN7Zc+4d0lex9/illxKlhp2i24vFlyB8pHGvijcXj3TzMeedTjn2+yT7N21tjZgARjjcMv7tye1VeinMg+Fxl7Ilqbmb10No4ftqIZSrFHpuLMjgAkHrkQb98rbD7QWvwrhmFRm0I0QdW6eGp8LkWRujsQYala92Y8TE6ljqTPHJpjrPolZw8mW9f7kJBERMzYREQEREBERAREQEREBERAREQEREBIptzfSmjNSwwFaqpsxB/ZUj0dxqw+BbnS/De89+kRcS+CqUsLU7KrUHCr3tzzUN7pYXAPK8/NuzMfXwNZr8SOCVqUWGRI5MCb3OoYfUZT3j69o7eyvL36z091v12qVanaV3NSpyJFlS+oppog+ZPMmfZzNjbco4mmHpnPQ0/fVuhH46SQbL2JVrnMWX6eZ97w08Z17ZsWKnp/44NeNnz3nt/uZRjbG7FHHMo4SHvbtUtci+a5+1z7h15S3t2dnmhh0p6BQAq3JsALAXOumsybK2PTojIZ9Z0pycuT6lu2ncwYYxUiu9kRErXEREBObj9t0KLcNQsDy9VrHwNrGdKYMXhKdVeGooYd/wCB5Geq9d+r2eLxaY9Puqyu4LMeRJP1mruXvjVw5c1F7WjUdjlYVEHEQpXk4tbI59Dyne3v2EcPSqVabcSqrHhPtiwOnxff4ytNk117GnwsCAoFx1tn9Z1LWpmiKxPhxK0y8eZtMedv0BsfbNHE0hUotxKSR0II1DKc1PcZvhpQ+z8bVov2lCoab5XIzVh0dTkw+o5ESztzd6P0xKnFT4HpMEexujEqGuh10IuDpfnrMGbBOPz9nV4/Jrl8fdLImOm0yShpJqbS2dTrJwuPAjUHqDNuIFV73ejdKpLkNxcsRSFqo6dooyqjTPXvEroejTGmoFD0DTvYVEY3ItYWpahuudu8T9MzEMOl78Iv1sLwIruPufSwdEBVAOpNhcnmT3yXgREBERAREQEREBERAREQEREBERAREQEREDDisOrqVYXB6yAb1+jyjinU1absVyWrTcJU4fgckesByOolixAhW7e4WHw49WmqDmBmzd7uc3P0kxo0VUWUWEyRAREQEREBERATT2hjBTHfyE3Jo7U2YlYC5Kst+FxqL6+I0yMCoPSptzHKAEBWk1r1VOd7+z/Jyz5yvMJjVdr8S0ax1a1qNX+se438wy8NJdu8GzqrU2ouRTZslfhDU352s3W2anPoZWe8Ho+rqgqUgpa13pKTYHn2ZbMjuM9VmY8w8WrExqWDB7Q9bs6imnUHutzHVTow8JZfoqQjBlzrVq1anlx8Cf8AqolabB3cxFWmKdZSQ3+TSa4qJnnU4taaDp9Ot67qbBGHwlGle/BTVb9SBmfnLcuWb1iJU4cFcdpmHYoTZnhEtPcoaSIiAiIgIiICIiAiIgIiICIiAiIgIiICIiAiIgIiICIiAiIgIiICIiAiIgIiIGHFYVKilXUMp1BEjeP2LiEyohagOSmo1in9R99R88u+4lUQOJsXd9KKkk8VRs3qHUn8FHIcp2aa2Fp6iAiIgIiICI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xATEBQUEhIUFhUXGBUXFhQVFxcZFhcYGBQXFhUXGBgYHCkiGBomHBYVITEjJSkrLi4uGB80ODMsNygtLisBCgoKDg0OGxAQGy8lICYsLC8uLCw1LDQ0NCwsLCwsMi0xLCwsLCwvLCwsLCwsLCwvLCwsLCwsLCw0LCwsLCwsLP/AABEIAJoBSAMBIgACEQEDEQH/xAAcAAEAAgMBAQEAAAAAAAAAAAAABgcDBAUCAQj/xABAEAACAQIDBQQHBAgGAwAAAAABAgADEQQhMQUGEkFRE2FxgQciMkJSkaGSscHRFBYjQ1NicuEVM4LC0vBjorP/xAAZAQEAAwEBAAAAAAAAAAAAAAAAAQMEBQL/xAApEQEAAgICAQMDAwUAAAAAAAAAAQIDEQQSISIxMhNBYTNxkQUjNIGh/9oADAMBAAIRAxEAPwC8YiICIiAiIgIiICIiAiIgIiICIiAiIgInMwG38LWqNTSoO0VmUo3qtdWKtYH2hlqLzpxpETsiIhJERASI7z+kLBYS6hu2qj93TN7H+d9F8Mz3T16U67JsqvwMVZmoU7qSDapiKSNYjP2WaURV2afca/cf+3HyMmBcOxfSzgqlhiEeg3Wxen81Fx5iTfZ+06FdeKjVSovVGDfO2k/LFclCAwsTe3Q21z85kwuJqU2D06jo3JqbFSPAqbydD9XRKE2N6Udo0bCoy116VBZvtqPvBllbnekHD4+p2IpVKdXhLFTZksLA2cf1DUCRoTGIiQEREBERAREQEREBERAREQEREBERAREQEREBERAREwYnGU09pgO7n8oGeJjo1lYXUgjumSAieXJANhc8h17pT+2PShtLC4ori8AKdImyqGPFYX9ZavsubcrCBobx2XE1ww/e1Da3WoSDb63msfSZi8GpRD2nGCE7YlhTIIzHvNkdCbZT3vNt2ptTg/Qa9FWAPFSrKq179VYhr2/lNu+RTfnZFSiuFaoysxDcfCMg44cr2F758hoZpvli1NTHljphmmTtE+GOtv1tPtjXGLq9p4+pbW3Z+zbyn6fw1W6KTqVUnxIF5+RtnYCrXbhpqTyJ90eJn6n2dWPAvcB90zNjr8U+F5r8cxVatoEV9LtUf4eq/FXoj7JNT/ZKmcjmPnl8mGUn3pYxZanhU/8AOzHyw9VRlzzcSv8AiN/y/FTCJaFQ3xqDktFm9Y82e2vgBNnEYGmToUPUfmNfOauCN8XWI91Ka5C+t20PLIzpgm/X+k/epkjhYijwPw3vkDfxJFsvD6yy/QbhL4jEVfhpqg/1vxH/AOYlb4xr1X8QPko/EmXD6F8PwYOq/OpVNvBFCj6lpP2FlxMSPMgM8pfYiICIiAiIgIiICIiAiIgIiICIiAiIgIiICfCZ9nwiBDhvaK1SrSQmm1NmVkIIY2YjiBPtKbXBE8Ezr7V3ZpVSXHqv8Q1nEqbIxo9TIjk/O0D0caKRvx8J7tflJBsDaproSRaxtfqLayLbQ2UMMqs9ndj717WAzNr+Ez4PeOopC2povMhCbDrbizl9OPe9e0M2TlY8dutvdOZq4/AUqyGnVRXQ6q4BB8jMmExKVFDIwYdR/wBymaUzGmiJiY3Cva3owwtOoKuFHZOHVr2D2Ue0iB7hQdLjOet5Nj8SW7FKmRJ7T2Rb+W2f0lgTT2nhVem19eFs/KTEvNq+FJ4BnR1FMKoJACBQEzPQaS49n0H4RxoFPRTcfdK5wWGVGUgZ3GZ11+ktkCauXSK61DDwL2v27S1Skw1Um8VmGokxuirv0h7BOIWnwPwOhYg2upuACGHT5Ss8dg8VQ/zaRZR+8pguvyHrL9Za2+e00DBabtxge7bhGfvXHdykRWviXNwWe2ZAFxbvsJfXj2mOzLfl0rbr7/sg+yKqs9d7jOpa/cqi2fLWdVczr89fJhJXi908PiFFRVKMcw6HhbwNtfA3kexu6+Oo3NMCuvd6r91x7LfSUNPuizVQWZurMfIsSPpL39HdPs9n4dbaqX+2xf8A3Ssdgbk1PVbEL0tT5f6uvhLi2XRKKq8gAPlJmUu5TebCtNSjNlJAzCfZ5WeoCIiAiIgIiICIiAiIgIiICIiAiIgeXcAXJsO+aGI2ooyQX7zp/eY95g36M7J7SeuPLW/leQv/ABeo6KRZbjO3XnnAkWJ20UN2fP4R+U7mysaK1JagFr3y6WJH4Ss6jyX7j4wGi6H3XuPBgPxBko35SiJ8Bn2QlhqYWmzB2UFlBAJztfW3Scfam7NKpdqf7Nu72D4jl5TvRPdclqzuJV3xUvGrQrqrRxOFe/rIeTDNW89D4GdnC732Q9pTuwGRXIHxvp9Z3tq4HtU4WqMi+8F4c/EsDIPjP0VTamKjj4mYKD4BVvb5TdS1c8eqvn8OZlrfjT6Laj8p/gaxemjkWLKDbxF5r7S2d2oyq1KZtb1WPCfFdDIwm9VRU4FpqLABTcm1shkdZya20a7G7VX8mIHyE8U4eTe/ZZk/qGLrr3dT9VMRx8N04fjv/t1v/wBvJXs3AdkM6lR2OpdifkNBINg9s4imQRUYj4WJIPzncTfAc6R8mH5T1nxZ7eJ8vHGz8au5jxP5djbm0TQRXC8Q4gGF7GxB0kS2xvFUq3VPUToPaPifwEl/7HFURcEo1ja5BBB7jlmJqfqrhPgb7b/nKcV8dPnHlpz482X9O3plDsJuw9Rw1W6JYWHvHM/ZEktDAJTXhRQAOn3nqZ2k2eoFlZvFmLHwuc5gr0CAbjzGkpy5bZJ8rsHHrijx7uYmFFp8fDi06ITKeXWUr2hQwgLDLmJ2FoCY8FS9bwE2q7hFLHQAk+QvPUDm4TbGGeo1Nai8asVKnIkg2Nr6+U66iUHWxV2LNe7EsfEm5nf2NvfiaNgtTjX4Hz+R1E124s69MsFOdG9WhcIn2R7dnedMWSoRkdRcjIra9sj/AGkhmW1ZrOpba2i0bgiIkPRERAREQEREBERAREQEREBERA1cZYqwOhBB8xaVfSXhuvQkfX87y061K84GM3cos5Yg3OtiRfxtAhKoznhRSx7tB4nlOhs3H/ojOLcVQgXGYRemZzbXlJdh9mIgsqgDoJ5x+w6dYWOTD2X5jx6iWYprFvX7Kc1bzX0e7h4HeqqpYuOO9rC/CqgdBabv65N/BH2j+U6WB3Yw601FRAz29ZrtYnuz0myN3sJ/CHzb85ptk4+/iyVw8qI+bh/rk/8ABX7R/Ka2P3pq1E4VXgNweJWN8jfpJN/gGE/gr9fzmpj92KTlOACmoJ4+H2jpYC+XWK5OPv4ovh5XX5ubgdv1KyNSZSX4T6yjI5e98Mhq43hPDVBVhrLYwmApU04EUAfU95PMzi7c3bp1QfVB+8eBjHyK0tPWNRKcvEtekdp3MIYrAi40n2amNLYZuzZTYeyT0115zQbbh4han6t/WOZsPunRjLWY25FsNotMadqJiTEIRfiHmbTnYvbHDU4VTiFs2z17p7m0QrikzOoSXZ216tHJSCvwnT+071fek9hxpSPFoxOaoepI/tK8G2CfZS56X/tJ1uZQqdmTUFuI+yeluYmLkxj1215dHhzmmem9Q5uE3ixCMzXDFrX4rkC17WAItrNo734jpS+R/wCUkCbvYcVhUVVAz4qZAKG41APsnwnRGzqH8Kn9hfylFs+HfwaacbPr9RBqm81c6CkPBT93FOfj9sYiqOBzTC3BDKCGBGlvWyMsoYGj/CT7K/lPv6HS/hp9kflIjkYo8xR6ni5pjU5EN2DvBWDLTK9pfK/v+JPPz+c6GI3twLO9DtqTMPVZCRmTqoJyJz0nU2dsKjRVgBxFrhmOtj7o6CV1vX6IaLE1MFUNF8zwMSad9cjqspzWpa26xpfx6XpTV53LzvJsTCi5pk0zYtwkXTwF85FzgKgUPwnhOjDT58pgpVdrYA9liaYemNFqEMj9yOdPmPCTvcfeTCYleCmoDW9alrbwPTyE90zWr+XjJx6W/Do+i6gRSq1D7zBR4KLn6t9JPhNHAYCmigIvCNeEDLPMzfEovbtaZacVOlIqRETy9kREBERAREQEREBERAREQEREBMVZL2mWIGAU5lVAJ6iAiIgImOvWVFLMQANSdJEtsb1FrrQyHxnU/wBI5eMtxYbZJ1VRm5FMUbtLe2zt+rQqcPBTYaizG9v5hyM1MLvY71EU01AZlUm5yubSPYTCVaz2QFmOZJ5d7EyRDdFlCstQGoCCQRZTYg2B1+f0m22PBjjrb3c2mXk5bdqfFIMVs2m+oHymjX3cpMCLD5ZTtzQ2ntajQF6jZ8lHtHymCvaZ1Dq3ikRuyH4ncJS2TOB0FiPK4nb2bupSpra34nznGx29Fd3BQ8Cg5KLG/wDUTrO3sjemlUstUhH6k+qfyPjNWTFmiu5YsObjzeYq3qexaYOn0kD2nS4a9UC9g7eQvLQmGnhKa8VkHrm7Ze0e+VYc/wBOZmY2u5HF+rERE6V5sTaC0KnG1MP3+8vevKTzZ21KNYXRhfmpyYeInI2rupTe7USEb4T7B/4+XykTxOFrUHAcMjciOferDWapri5HmJ1LFW+bieLRuq0IkL2XvY62WsOMfELcQ8RoZ3TvFh+KmqtxFyBl7t/ivpnymS/HyUnUw34+XivG4l158In2a1bH0UYK9WmrN7KsygnwBOcoaXjF7Pp1FKsoZTqrC4PkZzNjbs4XClhQorT42u3CNT+XdO/EnaNPgE+xEhJERAREQEREBERAREQEREBERAREQEREBE1tobQpUKZqVnVEHNjz5AdT3CV/vJvpj3pt/h9NKdvZauCaj9bJomWnFcnmFnumO1/jCu+WmP5TpZMi20d5XpYionCGQWAGhBt16SF7j+lou/YbSC06vFwirbhXi5LUX3D0Oh7sryzE7sVqrtUFWnZmLD2tDpLePGPtP1FHK+r1j6Xu4e0tp1azXqNlyUeyPATqbG3ZqVbNVuidPfby90eM2cHuviKdRXV6JI5MGI+6S5L2F7X520v3TTm5MVjri9mTj8KbWm+be2LB4SnSULTUKO77z1MzxE50zt1YiIjUExVKCE3KqT1IBMyz4YJVTW9pvE/fJruWoOHOQuHbl4GQrEe23ifvky3Fb9i46P8AeonX5f6P8OFwP8j+UliInId4mLEYdKilXUMp5EXmWIJjau9vYClTq8NDjb4lsW4T0BGvh9Zp0sDiLgrRq3FiPUYaaaiWhIt6Qdr4jD4Oq2GQvWCkoALnUAsF96wN7TbXm2iutOdb+nUm3bev2au8+95p2oYfhOJZQxDZrRU+/UAPjZdTbkLmQHae7WGxAPbgvUObVyf2pPUt06LoAAAJVdTGuXNXtX7UksanEwYtzJJN7Zc+4d0lex9/illxKlhp2i24vFlyB8pHGvijcXj3TzMeedTjn2+yT7N21tjZgARjjcMv7tye1VeinMg+Fxl7Ilqbmb10No4ftqIZSrFHpuLMjgAkHrkQb98rbD7QWvwrhmFRm0I0QdW6eGp8LkWRujsQYala92Y8TE6ljqTPHJpjrPolZw8mW9f7kJBERMzYREQEREBERAREQEREBERAREQEREBIptzfSmjNSwwFaqpsxB/ZUj0dxqw+BbnS/De89+kRcS+CqUsLU7KrUHCr3tzzUN7pYXAPK8/NuzMfXwNZr8SOCVqUWGRI5MCb3OoYfUZT3j69o7eyvL36z091v12qVanaV3NSpyJFlS+oppog+ZPMmfZzNjbco4mmHpnPQ0/fVuhH46SQbL2JVrnMWX6eZ97w08Z17ZsWKnp/44NeNnz3nt/uZRjbG7FHHMo4SHvbtUtci+a5+1z7h15S3t2dnmhh0p6BQAq3JsALAXOumsybK2PTojIZ9Z0pycuT6lu2ncwYYxUiu9kRErXEREBObj9t0KLcNQsDy9VrHwNrGdKYMXhKdVeGooYd/wCB5Geq9d+r2eLxaY9Puqyu4LMeRJP1mruXvjVw5c1F7WjUdjlYVEHEQpXk4tbI59Dyne3v2EcPSqVabcSqrHhPtiwOnxff4ytNk117GnwsCAoFx1tn9Z1LWpmiKxPhxK0y8eZtMedv0BsfbNHE0hUotxKSR0II1DKc1PcZvhpQ+z8bVov2lCoab5XIzVh0dTkw+o5ESztzd6P0xKnFT4HpMEexujEqGuh10IuDpfnrMGbBOPz9nV4/Jrl8fdLImOm0yShpJqbS2dTrJwuPAjUHqDNuIFV73ejdKpLkNxcsRSFqo6dooyqjTPXvEroejTGmoFD0DTvYVEY3ItYWpahuudu8T9MzEMOl78Iv1sLwIruPufSwdEBVAOpNhcnmT3yXgREBERAREQEREBERAREQEREBERAREQEREDDisOrqVYXB6yAb1+jyjinU1absVyWrTcJU4fgckesByOolixAhW7e4WHw49WmqDmBmzd7uc3P0kxo0VUWUWEyRAREQEREBERATT2hjBTHfyE3Jo7U2YlYC5Kst+FxqL6+I0yMCoPSptzHKAEBWk1r1VOd7+z/Jyz5yvMJjVdr8S0ax1a1qNX+se438wy8NJdu8GzqrU2ouRTZslfhDU352s3W2anPoZWe8Ho+rqgqUgpa13pKTYHn2ZbMjuM9VmY8w8WrExqWDB7Q9bs6imnUHutzHVTow8JZfoqQjBlzrVq1anlx8Cf8AqolabB3cxFWmKdZSQ3+TSa4qJnnU4taaDp9Ot67qbBGHwlGle/BTVb9SBmfnLcuWb1iJU4cFcdpmHYoTZnhEtPcoaSIiAiIgIiICIiAiIgIiICIiAiIgIiICIiAiIgIiICIiAiIgIiICIiAiIgIiIGHFYVKilXUMp1BEjeP2LiEyohagOSmo1in9R99R88u+4lUQOJsXd9KKkk8VRs3qHUn8FHIcp2aa2Fp6iAiIgIiICI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data:image/jpeg;base64,/9j/4AAQSkZJRgABAQAAAQABAAD/2wCEAAkGBxATEBQUEhIUFhUXGBUXFhQVFxcZFhcYGBQXFhUXGBgYHCkiGBomHBYVITEjJSkrLi4uGB80ODMsNygtLisBCgoKDg0OGxAQGy8lICYsLC8uLCw1LDQ0NCwsLCwsMi0xLCwsLCwvLCwsLCwsLCwvLCwsLCwsLCw0LCwsLCwsLP/AABEIAJoBSAMBIgACEQEDEQH/xAAcAAEAAgMBAQEAAAAAAAAAAAAABgcDBAUCAQj/xABAEAACAQIDBQQHBAgGAwAAAAABAgADEQQhMQUGEkFRE2FxgQciMkJSkaGSscHRFBYjQ1NicuEVM4LC0vBjorP/xAAZAQEAAwEBAAAAAAAAAAAAAAAAAQMEBQL/xAApEQEAAgICAQMDAwUAAAAAAAAAAQIDEQQSISIxMhNBYTNxkQUjNIGh/9oADAMBAAIRAxEAPwC8YiICIiAiIgIiICIiAiIgIiICIiAiIgInMwG38LWqNTSoO0VmUo3qtdWKtYH2hlqLzpxpETsiIhJERASI7z+kLBYS6hu2qj93TN7H+d9F8Mz3T16U67JsqvwMVZmoU7qSDapiKSNYjP2WaURV2afca/cf+3HyMmBcOxfSzgqlhiEeg3Wxen81Fx5iTfZ+06FdeKjVSovVGDfO2k/LFclCAwsTe3Q21z85kwuJqU2D06jo3JqbFSPAqbydD9XRKE2N6Udo0bCoy116VBZvtqPvBllbnekHD4+p2IpVKdXhLFTZksLA2cf1DUCRoTGIiQEREBERAREQEREBERAREQEREBERAREQEREBERAREwYnGU09pgO7n8oGeJjo1lYXUgjumSAieXJANhc8h17pT+2PShtLC4ori8AKdImyqGPFYX9ZavsubcrCBobx2XE1ww/e1Da3WoSDb63msfSZi8GpRD2nGCE7YlhTIIzHvNkdCbZT3vNt2ptTg/Qa9FWAPFSrKq179VYhr2/lNu+RTfnZFSiuFaoysxDcfCMg44cr2F758hoZpvli1NTHljphmmTtE+GOtv1tPtjXGLq9p4+pbW3Z+zbyn6fw1W6KTqVUnxIF5+RtnYCrXbhpqTyJ90eJn6n2dWPAvcB90zNjr8U+F5r8cxVatoEV9LtUf4eq/FXoj7JNT/ZKmcjmPnl8mGUn3pYxZanhU/8AOzHyw9VRlzzcSv8AiN/y/FTCJaFQ3xqDktFm9Y82e2vgBNnEYGmToUPUfmNfOauCN8XWI91Ka5C+t20PLIzpgm/X+k/epkjhYijwPw3vkDfxJFsvD6yy/QbhL4jEVfhpqg/1vxH/AOYlb4xr1X8QPko/EmXD6F8PwYOq/OpVNvBFCj6lpP2FlxMSPMgM8pfYiICIiAiIgIiICIiAiIgIiICIiAiIgIiICfCZ9nwiBDhvaK1SrSQmm1NmVkIIY2YjiBPtKbXBE8Ezr7V3ZpVSXHqv8Q1nEqbIxo9TIjk/O0D0caKRvx8J7tflJBsDaproSRaxtfqLayLbQ2UMMqs9ndj717WAzNr+Ez4PeOopC2povMhCbDrbizl9OPe9e0M2TlY8dutvdOZq4/AUqyGnVRXQ6q4BB8jMmExKVFDIwYdR/wBymaUzGmiJiY3Cva3owwtOoKuFHZOHVr2D2Ue0iB7hQdLjOet5Nj8SW7FKmRJ7T2Rb+W2f0lgTT2nhVem19eFs/KTEvNq+FJ4BnR1FMKoJACBQEzPQaS49n0H4RxoFPRTcfdK5wWGVGUgZ3GZ11+ktkCauXSK61DDwL2v27S1Skw1Um8VmGokxuirv0h7BOIWnwPwOhYg2upuACGHT5Ss8dg8VQ/zaRZR+8pguvyHrL9Za2+e00DBabtxge7bhGfvXHdykRWviXNwWe2ZAFxbvsJfXj2mOzLfl0rbr7/sg+yKqs9d7jOpa/cqi2fLWdVczr89fJhJXi908PiFFRVKMcw6HhbwNtfA3kexu6+Oo3NMCuvd6r91x7LfSUNPuizVQWZurMfIsSPpL39HdPs9n4dbaqX+2xf8A3Ssdgbk1PVbEL0tT5f6uvhLi2XRKKq8gAPlJmUu5TebCtNSjNlJAzCfZ5WeoCIiAiIgIiICIiAiIgIiICIiAiIgeXcAXJsO+aGI2ooyQX7zp/eY95g36M7J7SeuPLW/leQv/ABeo6KRZbjO3XnnAkWJ20UN2fP4R+U7mysaK1JagFr3y6WJH4Ss6jyX7j4wGi6H3XuPBgPxBko35SiJ8Bn2QlhqYWmzB2UFlBAJztfW3Scfam7NKpdqf7Nu72D4jl5TvRPdclqzuJV3xUvGrQrqrRxOFe/rIeTDNW89D4GdnC732Q9pTuwGRXIHxvp9Z3tq4HtU4WqMi+8F4c/EsDIPjP0VTamKjj4mYKD4BVvb5TdS1c8eqvn8OZlrfjT6Laj8p/gaxemjkWLKDbxF5r7S2d2oyq1KZtb1WPCfFdDIwm9VRU4FpqLABTcm1shkdZya20a7G7VX8mIHyE8U4eTe/ZZk/qGLrr3dT9VMRx8N04fjv/t1v/wBvJXs3AdkM6lR2OpdifkNBINg9s4imQRUYj4WJIPzncTfAc6R8mH5T1nxZ7eJ8vHGz8au5jxP5djbm0TQRXC8Q4gGF7GxB0kS2xvFUq3VPUToPaPifwEl/7HFURcEo1ja5BBB7jlmJqfqrhPgb7b/nKcV8dPnHlpz482X9O3plDsJuw9Rw1W6JYWHvHM/ZEktDAJTXhRQAOn3nqZ2k2eoFlZvFmLHwuc5gr0CAbjzGkpy5bZJ8rsHHrijx7uYmFFp8fDi06ITKeXWUr2hQwgLDLmJ2FoCY8FS9bwE2q7hFLHQAk+QvPUDm4TbGGeo1Nai8asVKnIkg2Nr6+U66iUHWxV2LNe7EsfEm5nf2NvfiaNgtTjX4Hz+R1E124s69MsFOdG9WhcIn2R7dnedMWSoRkdRcjIra9sj/AGkhmW1ZrOpba2i0bgiIkPRERAREQEREBERAREQEREBERA1cZYqwOhBB8xaVfSXhuvQkfX87y061K84GM3cos5Yg3OtiRfxtAhKoznhRSx7tB4nlOhs3H/ojOLcVQgXGYRemZzbXlJdh9mIgsqgDoJ5x+w6dYWOTD2X5jx6iWYprFvX7Kc1bzX0e7h4HeqqpYuOO9rC/CqgdBabv65N/BH2j+U6WB3Yw601FRAz29ZrtYnuz0myN3sJ/CHzb85ptk4+/iyVw8qI+bh/rk/8ABX7R/Ka2P3pq1E4VXgNweJWN8jfpJN/gGE/gr9fzmpj92KTlOACmoJ4+H2jpYC+XWK5OPv4ovh5XX5ubgdv1KyNSZSX4T6yjI5e98Mhq43hPDVBVhrLYwmApU04EUAfU95PMzi7c3bp1QfVB+8eBjHyK0tPWNRKcvEtekdp3MIYrAi40n2amNLYZuzZTYeyT0115zQbbh4han6t/WOZsPunRjLWY25FsNotMadqJiTEIRfiHmbTnYvbHDU4VTiFs2z17p7m0QrikzOoSXZ216tHJSCvwnT+071fek9hxpSPFoxOaoepI/tK8G2CfZS56X/tJ1uZQqdmTUFuI+yeluYmLkxj1215dHhzmmem9Q5uE3ixCMzXDFrX4rkC17WAItrNo734jpS+R/wCUkCbvYcVhUVVAz4qZAKG41APsnwnRGzqH8Kn9hfylFs+HfwaacbPr9RBqm81c6CkPBT93FOfj9sYiqOBzTC3BDKCGBGlvWyMsoYGj/CT7K/lPv6HS/hp9kflIjkYo8xR6ni5pjU5EN2DvBWDLTK9pfK/v+JPPz+c6GI3twLO9DtqTMPVZCRmTqoJyJz0nU2dsKjRVgBxFrhmOtj7o6CV1vX6IaLE1MFUNF8zwMSad9cjqspzWpa26xpfx6XpTV53LzvJsTCi5pk0zYtwkXTwF85FzgKgUPwnhOjDT58pgpVdrYA9liaYemNFqEMj9yOdPmPCTvcfeTCYleCmoDW9alrbwPTyE90zWr+XjJx6W/Do+i6gRSq1D7zBR4KLn6t9JPhNHAYCmigIvCNeEDLPMzfEovbtaZacVOlIqRETy9kREBERAREQEREBERAREQEREBMVZL2mWIGAU5lVAJ6iAiIgImOvWVFLMQANSdJEtsb1FrrQyHxnU/wBI5eMtxYbZJ1VRm5FMUbtLe2zt+rQqcPBTYaizG9v5hyM1MLvY71EU01AZlUm5yubSPYTCVaz2QFmOZJ5d7EyRDdFlCstQGoCCQRZTYg2B1+f0m22PBjjrb3c2mXk5bdqfFIMVs2m+oHymjX3cpMCLD5ZTtzQ2ntajQF6jZ8lHtHymCvaZ1Dq3ikRuyH4ncJS2TOB0FiPK4nb2bupSpra34nznGx29Fd3BQ8Cg5KLG/wDUTrO3sjemlUstUhH6k+qfyPjNWTFmiu5YsObjzeYq3qexaYOn0kD2nS4a9UC9g7eQvLQmGnhKa8VkHrm7Ze0e+VYc/wBOZmY2u5HF+rERE6V5sTaC0KnG1MP3+8vevKTzZ21KNYXRhfmpyYeInI2rupTe7USEb4T7B/4+XykTxOFrUHAcMjciOferDWapri5HmJ1LFW+bieLRuq0IkL2XvY62WsOMfELcQ8RoZ3TvFh+KmqtxFyBl7t/ivpnymS/HyUnUw34+XivG4l158In2a1bH0UYK9WmrN7KsygnwBOcoaXjF7Pp1FKsoZTqrC4PkZzNjbs4XClhQorT42u3CNT+XdO/EnaNPgE+xEhJERAREQEREBERAREQEREBERAREQEREBE1tobQpUKZqVnVEHNjz5AdT3CV/vJvpj3pt/h9NKdvZauCaj9bJomWnFcnmFnumO1/jCu+WmP5TpZMi20d5XpYionCGQWAGhBt16SF7j+lou/YbSC06vFwirbhXi5LUX3D0Oh7sryzE7sVqrtUFWnZmLD2tDpLePGPtP1FHK+r1j6Xu4e0tp1azXqNlyUeyPATqbG3ZqVbNVuidPfby90eM2cHuviKdRXV6JI5MGI+6S5L2F7X520v3TTm5MVjri9mTj8KbWm+be2LB4SnSULTUKO77z1MzxE50zt1YiIjUExVKCE3KqT1IBMyz4YJVTW9pvE/fJruWoOHOQuHbl4GQrEe23ifvky3Fb9i46P8AeonX5f6P8OFwP8j+UliInId4mLEYdKilXUMp5EXmWIJjau9vYClTq8NDjb4lsW4T0BGvh9Zp0sDiLgrRq3FiPUYaaaiWhIt6Qdr4jD4Oq2GQvWCkoALnUAsF96wN7TbXm2iutOdb+nUm3bev2au8+95p2oYfhOJZQxDZrRU+/UAPjZdTbkLmQHae7WGxAPbgvUObVyf2pPUt06LoAAAJVdTGuXNXtX7UksanEwYtzJJN7Zc+4d0lex9/illxKlhp2i24vFlyB8pHGvijcXj3TzMeedTjn2+yT7N21tjZgARjjcMv7tye1VeinMg+Fxl7Ilqbmb10No4ftqIZSrFHpuLMjgAkHrkQb98rbD7QWvwrhmFRm0I0QdW6eGp8LkWRujsQYala92Y8TE6ljqTPHJpjrPolZw8mW9f7kJBERMzYREQEREBERAREQEREBERAREQEREBIptzfSmjNSwwFaqpsxB/ZUj0dxqw+BbnS/De89+kRcS+CqUsLU7KrUHCr3tzzUN7pYXAPK8/NuzMfXwNZr8SOCVqUWGRI5MCb3OoYfUZT3j69o7eyvL36z091v12qVanaV3NSpyJFlS+oppog+ZPMmfZzNjbco4mmHpnPQ0/fVuhH46SQbL2JVrnMWX6eZ97w08Z17ZsWKnp/44NeNnz3nt/uZRjbG7FHHMo4SHvbtUtci+a5+1z7h15S3t2dnmhh0p6BQAq3JsALAXOumsybK2PTojIZ9Z0pycuT6lu2ncwYYxUiu9kRErXEREBObj9t0KLcNQsDy9VrHwNrGdKYMXhKdVeGooYd/wCB5Geq9d+r2eLxaY9Puqyu4LMeRJP1mruXvjVw5c1F7WjUdjlYVEHEQpXk4tbI59Dyne3v2EcPSqVabcSqrHhPtiwOnxff4ytNk117GnwsCAoFx1tn9Z1LWpmiKxPhxK0y8eZtMedv0BsfbNHE0hUotxKSR0II1DKc1PcZvhpQ+z8bVov2lCoab5XIzVh0dTkw+o5ESztzd6P0xKnFT4HpMEexujEqGuh10IuDpfnrMGbBOPz9nV4/Jrl8fdLImOm0yShpJqbS2dTrJwuPAjUHqDNuIFV73ejdKpLkNxcsRSFqo6dooyqjTPXvEroejTGmoFD0DTvYVEY3ItYWpahuudu8T9MzEMOl78Iv1sLwIruPufSwdEBVAOpNhcnmT3yXgREBERAREQEREBERAREQEREBERAREQEREDDisOrqVYXB6yAb1+jyjinU1absVyWrTcJU4fgckesByOolixAhW7e4WHw49WmqDmBmzd7uc3P0kxo0VUWUWEyRAREQEREBERATT2hjBTHfyE3Jo7U2YlYC5Kst+FxqL6+I0yMCoPSptzHKAEBWk1r1VOd7+z/Jyz5yvMJjVdr8S0ax1a1qNX+se438wy8NJdu8GzqrU2ouRTZslfhDU352s3W2anPoZWe8Ho+rqgqUgpa13pKTYHn2ZbMjuM9VmY8w8WrExqWDB7Q9bs6imnUHutzHVTow8JZfoqQjBlzrVq1anlx8Cf8AqolabB3cxFWmKdZSQ3+TSa4qJnnU4taaDp9Ot67qbBGHwlGle/BTVb9SBmfnLcuWb1iJU4cFcdpmHYoTZnhEtPcoaSIiAiIgIiICIiAiIgIiICIiAiIgIiICIiAiIgIiICIiAiIgIiICIiAiIgIiIGHFYVKilXUMp1BEjeP2LiEyohagOSmo1in9R99R88u+4lUQOJsXd9KKkk8VRs3qHUn8FHIcp2aa2Fp6iAiIgIiICI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6" name="AutoShape 8" descr="data:image/jpeg;base64,/9j/4AAQSkZJRgABAQAAAQABAAD/2wCEAAkGBxATEBQUEhIUFhUXGBUXFhQVFxcZFhcYGBQXFhUXGBgYHCkiGBomHBYVITEjJSkrLi4uGB80ODMsNygtLisBCgoKDg0OGxAQGy8lICYsLC8uLCw1LDQ0NCwsLCwsMi0xLCwsLCwvLCwsLCwsLCwvLCwsLCwsLCw0LCwsLCwsLP/AABEIAJoBSAMBIgACEQEDEQH/xAAcAAEAAgMBAQEAAAAAAAAAAAAABgcDBAUCAQj/xABAEAACAQIDBQQHBAgGAwAAAAABAgADEQQhMQUGEkFRE2FxgQciMkJSkaGSscHRFBYjQ1NicuEVM4LC0vBjorP/xAAZAQEAAwEBAAAAAAAAAAAAAAAAAQMEBQL/xAApEQEAAgICAQMDAwUAAAAAAAAAAQIDEQQSISIxMhNBYTNxkQUjNIGh/9oADAMBAAIRAxEAPwC8YiICIiAiIgIiICIiAiIgIiICIiAiIgInMwG38LWqNTSoO0VmUo3qtdWKtYH2hlqLzpxpETsiIhJERASI7z+kLBYS6hu2qj93TN7H+d9F8Mz3T16U67JsqvwMVZmoU7qSDapiKSNYjP2WaURV2afca/cf+3HyMmBcOxfSzgqlhiEeg3Wxen81Fx5iTfZ+06FdeKjVSovVGDfO2k/LFclCAwsTe3Q21z85kwuJqU2D06jo3JqbFSPAqbydD9XRKE2N6Udo0bCoy116VBZvtqPvBllbnekHD4+p2IpVKdXhLFTZksLA2cf1DUCRoTGIiQEREBERAREQEREBERAREQEREBERAREQEREBERAREwYnGU09pgO7n8oGeJjo1lYXUgjumSAieXJANhc8h17pT+2PShtLC4ori8AKdImyqGPFYX9ZavsubcrCBobx2XE1ww/e1Da3WoSDb63msfSZi8GpRD2nGCE7YlhTIIzHvNkdCbZT3vNt2ptTg/Qa9FWAPFSrKq179VYhr2/lNu+RTfnZFSiuFaoysxDcfCMg44cr2F758hoZpvli1NTHljphmmTtE+GOtv1tPtjXGLq9p4+pbW3Z+zbyn6fw1W6KTqVUnxIF5+RtnYCrXbhpqTyJ90eJn6n2dWPAvcB90zNjr8U+F5r8cxVatoEV9LtUf4eq/FXoj7JNT/ZKmcjmPnl8mGUn3pYxZanhU/8AOzHyw9VRlzzcSv8AiN/y/FTCJaFQ3xqDktFm9Y82e2vgBNnEYGmToUPUfmNfOauCN8XWI91Ka5C+t20PLIzpgm/X+k/epkjhYijwPw3vkDfxJFsvD6yy/QbhL4jEVfhpqg/1vxH/AOYlb4xr1X8QPko/EmXD6F8PwYOq/OpVNvBFCj6lpP2FlxMSPMgM8pfYiICIiAiIgIiICIiAiIgIiICIiAiIgIiICfCZ9nwiBDhvaK1SrSQmm1NmVkIIY2YjiBPtKbXBE8Ezr7V3ZpVSXHqv8Q1nEqbIxo9TIjk/O0D0caKRvx8J7tflJBsDaproSRaxtfqLayLbQ2UMMqs9ndj717WAzNr+Ez4PeOopC2povMhCbDrbizl9OPe9e0M2TlY8dutvdOZq4/AUqyGnVRXQ6q4BB8jMmExKVFDIwYdR/wBymaUzGmiJiY3Cva3owwtOoKuFHZOHVr2D2Ue0iB7hQdLjOet5Nj8SW7FKmRJ7T2Rb+W2f0lgTT2nhVem19eFs/KTEvNq+FJ4BnR1FMKoJACBQEzPQaS49n0H4RxoFPRTcfdK5wWGVGUgZ3GZ11+ktkCauXSK61DDwL2v27S1Skw1Um8VmGokxuirv0h7BOIWnwPwOhYg2upuACGHT5Ss8dg8VQ/zaRZR+8pguvyHrL9Za2+e00DBabtxge7bhGfvXHdykRWviXNwWe2ZAFxbvsJfXj2mOzLfl0rbr7/sg+yKqs9d7jOpa/cqi2fLWdVczr89fJhJXi908PiFFRVKMcw6HhbwNtfA3kexu6+Oo3NMCuvd6r91x7LfSUNPuizVQWZurMfIsSPpL39HdPs9n4dbaqX+2xf8A3Ssdgbk1PVbEL0tT5f6uvhLi2XRKKq8gAPlJmUu5TebCtNSjNlJAzCfZ5WeoCIiAiIgIiICIiAiIgIiICIiAiIgeXcAXJsO+aGI2ooyQX7zp/eY95g36M7J7SeuPLW/leQv/ABeo6KRZbjO3XnnAkWJ20UN2fP4R+U7mysaK1JagFr3y6WJH4Ss6jyX7j4wGi6H3XuPBgPxBko35SiJ8Bn2QlhqYWmzB2UFlBAJztfW3Scfam7NKpdqf7Nu72D4jl5TvRPdclqzuJV3xUvGrQrqrRxOFe/rIeTDNW89D4GdnC732Q9pTuwGRXIHxvp9Z3tq4HtU4WqMi+8F4c/EsDIPjP0VTamKjj4mYKD4BVvb5TdS1c8eqvn8OZlrfjT6Laj8p/gaxemjkWLKDbxF5r7S2d2oyq1KZtb1WPCfFdDIwm9VRU4FpqLABTcm1shkdZya20a7G7VX8mIHyE8U4eTe/ZZk/qGLrr3dT9VMRx8N04fjv/t1v/wBvJXs3AdkM6lR2OpdifkNBINg9s4imQRUYj4WJIPzncTfAc6R8mH5T1nxZ7eJ8vHGz8au5jxP5djbm0TQRXC8Q4gGF7GxB0kS2xvFUq3VPUToPaPifwEl/7HFURcEo1ja5BBB7jlmJqfqrhPgb7b/nKcV8dPnHlpz482X9O3plDsJuw9Rw1W6JYWHvHM/ZEktDAJTXhRQAOn3nqZ2k2eoFlZvFmLHwuc5gr0CAbjzGkpy5bZJ8rsHHrijx7uYmFFp8fDi06ITKeXWUr2hQwgLDLmJ2FoCY8FS9bwE2q7hFLHQAk+QvPUDm4TbGGeo1Nai8asVKnIkg2Nr6+U66iUHWxV2LNe7EsfEm5nf2NvfiaNgtTjX4Hz+R1E124s69MsFOdG9WhcIn2R7dnedMWSoRkdRcjIra9sj/AGkhmW1ZrOpba2i0bgiIkPRERAREQEREBERAREQEREBERA1cZYqwOhBB8xaVfSXhuvQkfX87y061K84GM3cos5Yg3OtiRfxtAhKoznhRSx7tB4nlOhs3H/ojOLcVQgXGYRemZzbXlJdh9mIgsqgDoJ5x+w6dYWOTD2X5jx6iWYprFvX7Kc1bzX0e7h4HeqqpYuOO9rC/CqgdBabv65N/BH2j+U6WB3Yw601FRAz29ZrtYnuz0myN3sJ/CHzb85ptk4+/iyVw8qI+bh/rk/8ABX7R/Ka2P3pq1E4VXgNweJWN8jfpJN/gGE/gr9fzmpj92KTlOACmoJ4+H2jpYC+XWK5OPv4ovh5XX5ubgdv1KyNSZSX4T6yjI5e98Mhq43hPDVBVhrLYwmApU04EUAfU95PMzi7c3bp1QfVB+8eBjHyK0tPWNRKcvEtekdp3MIYrAi40n2amNLYZuzZTYeyT0115zQbbh4han6t/WOZsPunRjLWY25FsNotMadqJiTEIRfiHmbTnYvbHDU4VTiFs2z17p7m0QrikzOoSXZ216tHJSCvwnT+071fek9hxpSPFoxOaoepI/tK8G2CfZS56X/tJ1uZQqdmTUFuI+yeluYmLkxj1215dHhzmmem9Q5uE3ixCMzXDFrX4rkC17WAItrNo734jpS+R/wCUkCbvYcVhUVVAz4qZAKG41APsnwnRGzqH8Kn9hfylFs+HfwaacbPr9RBqm81c6CkPBT93FOfj9sYiqOBzTC3BDKCGBGlvWyMsoYGj/CT7K/lPv6HS/hp9kflIjkYo8xR6ni5pjU5EN2DvBWDLTK9pfK/v+JPPz+c6GI3twLO9DtqTMPVZCRmTqoJyJz0nU2dsKjRVgBxFrhmOtj7o6CV1vX6IaLE1MFUNF8zwMSad9cjqspzWpa26xpfx6XpTV53LzvJsTCi5pk0zYtwkXTwF85FzgKgUPwnhOjDT58pgpVdrYA9liaYemNFqEMj9yOdPmPCTvcfeTCYleCmoDW9alrbwPTyE90zWr+XjJx6W/Do+i6gRSq1D7zBR4KLn6t9JPhNHAYCmigIvCNeEDLPMzfEovbtaZacVOlIqRETy9kREBERAREQEREBERAREQEREBMVZL2mWIGAU5lVAJ6iAiIgImOvWVFLMQANSdJEtsb1FrrQyHxnU/wBI5eMtxYbZJ1VRm5FMUbtLe2zt+rQqcPBTYaizG9v5hyM1MLvY71EU01AZlUm5yubSPYTCVaz2QFmOZJ5d7EyRDdFlCstQGoCCQRZTYg2B1+f0m22PBjjrb3c2mXk5bdqfFIMVs2m+oHymjX3cpMCLD5ZTtzQ2ntajQF6jZ8lHtHymCvaZ1Dq3ikRuyH4ncJS2TOB0FiPK4nb2bupSpra34nznGx29Fd3BQ8Cg5KLG/wDUTrO3sjemlUstUhH6k+qfyPjNWTFmiu5YsObjzeYq3qexaYOn0kD2nS4a9UC9g7eQvLQmGnhKa8VkHrm7Ze0e+VYc/wBOZmY2u5HF+rERE6V5sTaC0KnG1MP3+8vevKTzZ21KNYXRhfmpyYeInI2rupTe7USEb4T7B/4+XykTxOFrUHAcMjciOferDWapri5HmJ1LFW+bieLRuq0IkL2XvY62WsOMfELcQ8RoZ3TvFh+KmqtxFyBl7t/ivpnymS/HyUnUw34+XivG4l158In2a1bH0UYK9WmrN7KsygnwBOcoaXjF7Pp1FKsoZTqrC4PkZzNjbs4XClhQorT42u3CNT+XdO/EnaNPgE+xEhJERAREQEREBERAREQEREBERAREQEREBE1tobQpUKZqVnVEHNjz5AdT3CV/vJvpj3pt/h9NKdvZauCaj9bJomWnFcnmFnumO1/jCu+WmP5TpZMi20d5XpYionCGQWAGhBt16SF7j+lou/YbSC06vFwirbhXi5LUX3D0Oh7sryzE7sVqrtUFWnZmLD2tDpLePGPtP1FHK+r1j6Xu4e0tp1azXqNlyUeyPATqbG3ZqVbNVuidPfby90eM2cHuviKdRXV6JI5MGI+6S5L2F7X520v3TTm5MVjri9mTj8KbWm+be2LB4SnSULTUKO77z1MzxE50zt1YiIjUExVKCE3KqT1IBMyz4YJVTW9pvE/fJruWoOHOQuHbl4GQrEe23ifvky3Fb9i46P8AeonX5f6P8OFwP8j+UliInId4mLEYdKilXUMp5EXmWIJjau9vYClTq8NDjb4lsW4T0BGvh9Zp0sDiLgrRq3FiPUYaaaiWhIt6Qdr4jD4Oq2GQvWCkoALnUAsF96wN7TbXm2iutOdb+nUm3bev2au8+95p2oYfhOJZQxDZrRU+/UAPjZdTbkLmQHae7WGxAPbgvUObVyf2pPUt06LoAAAJVdTGuXNXtX7UksanEwYtzJJN7Zc+4d0lex9/illxKlhp2i24vFlyB8pHGvijcXj3TzMeedTjn2+yT7N21tjZgARjjcMv7tye1VeinMg+Fxl7Ilqbmb10No4ftqIZSrFHpuLMjgAkHrkQb98rbD7QWvwrhmFRm0I0QdW6eGp8LkWRujsQYala92Y8TE6ljqTPHJpjrPolZw8mW9f7kJBERMzYREQEREBERAREQEREBERAREQEREBIptzfSmjNSwwFaqpsxB/ZUj0dxqw+BbnS/De89+kRcS+CqUsLU7KrUHCr3tzzUN7pYXAPK8/NuzMfXwNZr8SOCVqUWGRI5MCb3OoYfUZT3j69o7eyvL36z091v12qVanaV3NSpyJFlS+oppog+ZPMmfZzNjbco4mmHpnPQ0/fVuhH46SQbL2JVrnMWX6eZ97w08Z17ZsWKnp/44NeNnz3nt/uZRjbG7FHHMo4SHvbtUtci+a5+1z7h15S3t2dnmhh0p6BQAq3JsALAXOumsybK2PTojIZ9Z0pycuT6lu2ncwYYxUiu9kRErXEREBObj9t0KLcNQsDy9VrHwNrGdKYMXhKdVeGooYd/wCB5Geq9d+r2eLxaY9Puqyu4LMeRJP1mruXvjVw5c1F7WjUdjlYVEHEQpXk4tbI59Dyne3v2EcPSqVabcSqrHhPtiwOnxff4ytNk117GnwsCAoFx1tn9Z1LWpmiKxPhxK0y8eZtMedv0BsfbNHE0hUotxKSR0II1DKc1PcZvhpQ+z8bVov2lCoab5XIzVh0dTkw+o5ESztzd6P0xKnFT4HpMEexujEqGuh10IuDpfnrMGbBOPz9nV4/Jrl8fdLImOm0yShpJqbS2dTrJwuPAjUHqDNuIFV73ejdKpLkNxcsRSFqo6dooyqjTPXvEroejTGmoFD0DTvYVEY3ItYWpahuudu8T9MzEMOl78Iv1sLwIruPufSwdEBVAOpNhcnmT3yXgREBERAREQEREBERAREQEREBERAREQEREDDisOrqVYXB6yAb1+jyjinU1absVyWrTcJU4fgckesByOolixAhW7e4WHw49WmqDmBmzd7uc3P0kxo0VUWUWEyRAREQEREBERATT2hjBTHfyE3Jo7U2YlYC5Kst+FxqL6+I0yMCoPSptzHKAEBWk1r1VOd7+z/Jyz5yvMJjVdr8S0ax1a1qNX+se438wy8NJdu8GzqrU2ouRTZslfhDU352s3W2anPoZWe8Ho+rqgqUgpa13pKTYHn2ZbMjuM9VmY8w8WrExqWDB7Q9bs6imnUHutzHVTow8JZfoqQjBlzrVq1anlx8Cf8AqolabB3cxFWmKdZSQ3+TSa4qJnnU4taaDp9Ot67qbBGHwlGle/BTVb9SBmfnLcuWb1iJU4cFcdpmHYoTZnhEtPcoaSIiAiIgIiICIiAiIgIiICIiAiIgIiICIiAiIgIiICIiAiIgIiICIiAiIgIiIGHFYVKilXUMp1BEjeP2LiEyohagOSmo1in9R99R88u+4lUQOJsXd9KKkk8VRs3qHUn8FHIcp2aa2Fp6iAiIgIiICI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7" name="Picture 9" descr="C:\Users\Danielle\Dropbox\DOUTORADO\AULAS\ontologia\Seminário\download.jpg"/>
          <p:cNvPicPr>
            <a:picLocks noChangeAspect="1" noChangeArrowheads="1"/>
          </p:cNvPicPr>
          <p:nvPr/>
        </p:nvPicPr>
        <p:blipFill>
          <a:blip r:embed="rId3" cstate="print"/>
          <a:srcRect l="19263" r="16528"/>
          <a:stretch>
            <a:fillRect/>
          </a:stretch>
        </p:blipFill>
        <p:spPr bwMode="auto">
          <a:xfrm>
            <a:off x="2113384" y="1473392"/>
            <a:ext cx="5040560" cy="3685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de arquétipos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Os arquétipos podem ser conceituados como metadados que são utilizados para definir padrões em saúde, caracterizando especificamente dados clínicos </a:t>
            </a:r>
          </a:p>
          <a:p>
            <a:pPr lvl="2" algn="just">
              <a:buNone/>
            </a:pPr>
            <a:r>
              <a:rPr lang="pt-BR" dirty="0" smtClean="0"/>
              <a:t>(GARDE </a:t>
            </a:r>
            <a:r>
              <a:rPr lang="pt-BR" dirty="0" err="1" smtClean="0"/>
              <a:t>et</a:t>
            </a:r>
            <a:r>
              <a:rPr lang="pt-BR" dirty="0" smtClean="0"/>
              <a:t> al., 2007; KALRA, 2008; SANTOS; BAX; DINIZ, 2010).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de arquétipos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 proposta de vários autores se alicerça em um processo de desenvolvimento de sistemas de informação, denominado modelagem de dois níveis, que separa os modelos de informação e conhecimento (BEALE e HEARD, 2007a).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Segundo essa abordagem, as instâncias (dados clínicos) de um modelo de informação (composto de classes que representam a estrutura de um RES) são restringidas por meio de estruturas de dados clínicos, definidas por um modelo de conhecimento. Essas estruturas de dados clínicos são chamadas de arquétipos.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2138</TotalTime>
  <Words>3504</Words>
  <Application>Microsoft Office PowerPoint</Application>
  <PresentationFormat>Apresentação na tela (4:3)</PresentationFormat>
  <Paragraphs>208</Paragraphs>
  <Slides>56</Slides>
  <Notes>8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Fluxo</vt:lpstr>
      <vt:lpstr>Seminário  Aplicações de Ontologias  em Saúde</vt:lpstr>
      <vt:lpstr>Roteiro </vt:lpstr>
      <vt:lpstr>Introdução</vt:lpstr>
      <vt:lpstr>Introdução</vt:lpstr>
      <vt:lpstr>Introdução</vt:lpstr>
      <vt:lpstr>Introdução</vt:lpstr>
      <vt:lpstr>O que é interoperabilidade?</vt:lpstr>
      <vt:lpstr>Conceito de arquétipos</vt:lpstr>
      <vt:lpstr>Conceito de arquétipos</vt:lpstr>
      <vt:lpstr>Conceito de ontologias</vt:lpstr>
      <vt:lpstr>Em busca de padrões...</vt:lpstr>
      <vt:lpstr>Fundação OpenEHR</vt:lpstr>
      <vt:lpstr>Experiências em saúde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Interoperabilidade Semântica na Troca de Informações de Segunda Opinião Diagnóstica D. F. Pires, R. A. Halah, E. E. S. Ruiz</vt:lpstr>
      <vt:lpstr>Slide 22</vt:lpstr>
      <vt:lpstr>Experiências em saúde</vt:lpstr>
      <vt:lpstr>PAOLA, uma Ferramenta de Desenvolvimento de Aplicações baseadas em Ontologias para o projeto LARISSA Taciano Pinheiro, Mauro Oliveira, Odorico Monteiro, Verônica Pimentel, 2012</vt:lpstr>
      <vt:lpstr>PAOLA, uma Ferramenta de Desenvolvimento de Aplicações baseadas em Ontologias para o projeto LARISSA Taciano Pinheiro, Mauro Oliveira, Odorico Monteiro, Verônica Pimentel, 2012</vt:lpstr>
      <vt:lpstr>PAOLA, uma Ferramenta de Desenvolvimento de Aplicações baseadas em Ontologias para o projeto LARISSA Taciano Pinheiro, Mauro Oliveira, Odorico Monteiro, Verônica Pimentel,2012</vt:lpstr>
      <vt:lpstr>PAOLA, uma Ferramenta de Desenvolvimento de Aplicações baseadas em Ontologias para o projeto LARISSA Taciano Pinheiro, Mauro Oliveira, Odorico Monteiro, Verônica Pimentel, 2012</vt:lpstr>
      <vt:lpstr>PAOLA, uma Ferramenta de Desenvolvimento de Aplicações baseadas em Ontologias para o projeto LARISSA Taciano Pinheiro, Mauro Oliveira, Odorico Monteiro, Verônica Pimentel,2012</vt:lpstr>
      <vt:lpstr>PAOLA, uma Ferramenta de Desenvolvimento de Aplicações baseadas em Ontologias para o projeto LARISSA Taciano Pinheiro, Mauro Oliveira, Odorico Monteiro, Verônica Pimentel, 2012</vt:lpstr>
      <vt:lpstr>Experiências em saúde</vt:lpstr>
      <vt:lpstr>A METODOLOGIA METHONTOLOGY NA CONSTRUÇÃO DE ONTOLOGIAS Merisandra Côrtes de Mattos, Priscyla Waleska Targino de Azevedo Simões, Renan Figueredo Farias, 2010</vt:lpstr>
      <vt:lpstr>A METODOLOGIA METHONTOLOGY NA CONSTRUÇÃO DE ONTOLOGIAS Merisandra Côrtes de Mattos, Priscyla Waleska Targino de Azevedo Simões, Renan Figueredo Farias, 2010</vt:lpstr>
      <vt:lpstr>A METODOLOGIA METHONTOLOGY NA CONSTRUÇÃO DE ONTOLOGIAS Merisandra Côrtes de Mattos, Priscyla Waleska Targino de Azevedo Simões, Renan Figueredo Farias, 2010</vt:lpstr>
      <vt:lpstr>Slide 34</vt:lpstr>
      <vt:lpstr>Experiências em saúde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Slide 40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Modelo de Interoperabilidade Semântica Aplicado ao Domínio da Saúde: Um Estudo de Caso na Vigilância Alimentar e Nutricional Rodrigo André Cuevas Gaete, 2012</vt:lpstr>
      <vt:lpstr>Slide 48</vt:lpstr>
      <vt:lpstr>Slide 49</vt:lpstr>
      <vt:lpstr>Slide 50</vt:lpstr>
      <vt:lpstr>Modelo de Interoperabilidade Semântica Aplicado ao Domínio da Saúde: Um Estudo de Caso na Vigilância Alimentar e Nutricional Rodrigo André Cuevas Gaete, 2012</vt:lpstr>
      <vt:lpstr>Conclusões</vt:lpstr>
      <vt:lpstr>Conclusões</vt:lpstr>
      <vt:lpstr>Referências</vt:lpstr>
      <vt:lpstr>Referências</vt:lpstr>
      <vt:lpstr>Seminário  Aplicações de Ontologias  em Saúde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 Aplicações de Ontologias em Saúde</dc:title>
  <dc:creator>Danielle</dc:creator>
  <cp:lastModifiedBy>Danielle</cp:lastModifiedBy>
  <cp:revision>140</cp:revision>
  <dcterms:created xsi:type="dcterms:W3CDTF">2014-01-04T19:23:07Z</dcterms:created>
  <dcterms:modified xsi:type="dcterms:W3CDTF">2014-02-04T19:05:05Z</dcterms:modified>
</cp:coreProperties>
</file>