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6" r:id="rId4"/>
    <p:sldId id="291" r:id="rId5"/>
    <p:sldId id="267" r:id="rId6"/>
    <p:sldId id="292" r:id="rId7"/>
    <p:sldId id="293" r:id="rId8"/>
    <p:sldId id="271" r:id="rId9"/>
    <p:sldId id="272" r:id="rId10"/>
    <p:sldId id="273" r:id="rId11"/>
    <p:sldId id="288" r:id="rId12"/>
    <p:sldId id="289" r:id="rId13"/>
    <p:sldId id="287" r:id="rId14"/>
    <p:sldId id="290" r:id="rId15"/>
    <p:sldId id="274" r:id="rId16"/>
    <p:sldId id="275" r:id="rId17"/>
    <p:sldId id="276" r:id="rId18"/>
    <p:sldId id="277" r:id="rId19"/>
    <p:sldId id="278" r:id="rId20"/>
    <p:sldId id="286" r:id="rId21"/>
    <p:sldId id="294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ção 1" id="{AE9077E0-62BF-4E98-8242-A51F440E236D}">
          <p14:sldIdLst>
            <p14:sldId id="256"/>
            <p14:sldId id="266"/>
            <p14:sldId id="291"/>
            <p14:sldId id="267"/>
            <p14:sldId id="292"/>
            <p14:sldId id="293"/>
            <p14:sldId id="271"/>
            <p14:sldId id="272"/>
            <p14:sldId id="273"/>
            <p14:sldId id="288"/>
            <p14:sldId id="289"/>
            <p14:sldId id="287"/>
            <p14:sldId id="290"/>
            <p14:sldId id="274"/>
            <p14:sldId id="275"/>
            <p14:sldId id="276"/>
            <p14:sldId id="277"/>
            <p14:sldId id="278"/>
            <p14:sldId id="286"/>
            <p14:sldId id="294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462F"/>
    <a:srgbClr val="D24726"/>
    <a:srgbClr val="FBFBFB"/>
    <a:srgbClr val="C45027"/>
    <a:srgbClr val="B98660"/>
    <a:srgbClr val="5D4021"/>
    <a:srgbClr val="734F29"/>
    <a:srgbClr val="D2B4A6"/>
    <a:srgbClr val="AEB785"/>
    <a:srgbClr val="EFD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280" autoAdjust="0"/>
  </p:normalViewPr>
  <p:slideViewPr>
    <p:cSldViewPr snapToGrid="0">
      <p:cViewPr varScale="1">
        <p:scale>
          <a:sx n="116" d="100"/>
          <a:sy n="116" d="100"/>
        </p:scale>
        <p:origin x="14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5D740-6A7E-4AE4-809A-1783B6BB9E99}" type="datetimeFigureOut">
              <a:rPr lang="pt-BR" smtClean="0"/>
              <a:pPr/>
              <a:t>12/01/2014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9B08D-A33C-4484-8AF1-3D84552368D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2384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451DAF-731B-40C9-94FC-6AFBD168E88F}" type="datetimeFigureOut">
              <a:rPr lang="pt-BR" smtClean="0"/>
              <a:pPr>
                <a:defRPr/>
              </a:pPr>
              <a:t>12/01/2014</a:t>
            </a:fld>
            <a:endParaRPr lang="pt-B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 smtClean="0"/>
              <a:t>Clique para editar 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9BE180-EDDC-4055-9AFE-2AAA70AA5FC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0582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C103141-2F93-4681-87A7-632E53A52797}" type="slidenum">
              <a:rPr 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5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4865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9144000" cy="48656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0" y="2061006"/>
            <a:ext cx="7886700" cy="2387600"/>
          </a:xfrm>
        </p:spPr>
        <p:txBody>
          <a:bodyPr anchor="b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8652" y="5110610"/>
            <a:ext cx="50291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2100">
                <a:solidFill>
                  <a:srgbClr val="D24726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A44AA-C85A-41B3-A077-F5B5655FD9A6}" type="datetimeFigureOut">
              <a:rPr lang="pt-BR" smtClean="0"/>
              <a:pPr>
                <a:defRPr/>
              </a:pPr>
              <a:t>12/01/2014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43680-2E35-4D36-87BE-8FB40741C88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583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0129-0B1F-41FE-B76E-0CC64AD2046D}" type="datetimeFigureOut">
              <a:rPr lang="pt-BR" smtClean="0"/>
              <a:pPr>
                <a:defRPr/>
              </a:pPr>
              <a:t>12/01/2014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F573-ADDF-4EC8-9123-1A432C4F0504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71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71185" y="0"/>
            <a:ext cx="157281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7571185" y="0"/>
            <a:ext cx="1572815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661564" y="365125"/>
            <a:ext cx="1364673" cy="5811838"/>
          </a:xfrm>
        </p:spPr>
        <p:txBody>
          <a:bodyPr vert="eaVert"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B94D-9BEE-4D08-9D39-FA3E64F2DAB9}" type="datetimeFigureOut">
              <a:rPr lang="pt-BR" smtClean="0"/>
              <a:pPr>
                <a:defRPr/>
              </a:pPr>
              <a:t>12/01/2014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0827-F6AE-40F2-922F-77E16265A5C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610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0"/>
            <a:ext cx="8062025" cy="1208868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1" y="1825625"/>
            <a:ext cx="3125815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900"/>
              </a:spcAft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900"/>
              </a:spcAft>
              <a:defRPr sz="105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9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900"/>
              </a:spcAft>
              <a:defRPr sz="825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900"/>
              </a:spcAft>
              <a:defRPr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CC4B4-CB2D-4460-B99F-B70EE4A7772D}" type="datetimeFigureOut">
              <a:rPr lang="pt-BR" smtClean="0"/>
              <a:pPr>
                <a:defRPr/>
              </a:pPr>
              <a:t>12/01/2014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8190-ABBA-4192-93D3-0DE00A1206F9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06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242198" y="1709738"/>
            <a:ext cx="4901803" cy="3575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4242198" y="1709738"/>
            <a:ext cx="4901803" cy="35750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1" y="2402239"/>
            <a:ext cx="3381536" cy="2187227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D24726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742481" y="2402237"/>
            <a:ext cx="3952068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B6F2-A64F-455C-8ED9-61C4B7B32E51}" type="datetimeFigureOut">
              <a:rPr lang="pt-BR" smtClean="0"/>
              <a:pPr>
                <a:defRPr/>
              </a:pPr>
              <a:t>12/01/2014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D4605-7C7E-441D-99C9-A5CEEE00E4D3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67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Retângulo 5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88EDE-E559-4D35-9477-5C9CFD2C83AA}" type="datetimeFigureOut">
              <a:rPr lang="pt-BR" smtClean="0"/>
              <a:pPr>
                <a:defRPr/>
              </a:pPr>
              <a:t>12/01/2014</a:t>
            </a:fld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9F23A-8EED-4E17-8456-14363399B45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677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0"/>
            <a:ext cx="8053388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3888" y="2193928"/>
            <a:ext cx="3867150" cy="3978275"/>
          </a:xfrm>
        </p:spPr>
        <p:txBody>
          <a:bodyPr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2249" y="2193928"/>
            <a:ext cx="3868340" cy="3978275"/>
          </a:xfrm>
        </p:spPr>
        <p:txBody>
          <a:bodyPr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9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93F7-99E7-48CD-B06E-55E4DBF89BE2}" type="datetimeFigureOut">
              <a:rPr lang="pt-BR" smtClean="0"/>
              <a:pPr>
                <a:defRPr/>
              </a:pPr>
              <a:t>12/01/2014</a:t>
            </a:fld>
            <a:endParaRPr lang="pt-BR" dirty="0"/>
          </a:p>
        </p:txBody>
      </p:sp>
      <p:sp>
        <p:nvSpPr>
          <p:cNvPr id="10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76C1-6396-43AB-A8BD-8780FA76A40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014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Retângulo 3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5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36E5-034B-462D-88AB-67C5C2420F35}" type="datetimeFigureOut">
              <a:rPr lang="pt-BR" smtClean="0"/>
              <a:pPr>
                <a:defRPr/>
              </a:pPr>
              <a:t>12/01/2014</a:t>
            </a:fld>
            <a:endParaRPr lang="pt-BR" dirty="0"/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1303-BE0B-4F44-B252-9BE05C7BC983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08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8E2B0-0D65-4B5E-B0A4-3512A1ACA322}" type="datetimeFigureOut">
              <a:rPr lang="pt-BR" smtClean="0"/>
              <a:pPr>
                <a:defRPr/>
              </a:pPr>
              <a:t>12/01/2014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0241-ACD9-41BD-B4F9-3EEC1BF50ED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06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9427-57E5-4B25-B67D-EDAA344F7C9A}" type="datetimeFigureOut">
              <a:rPr lang="pt-BR" smtClean="0"/>
              <a:pPr>
                <a:defRPr/>
              </a:pPr>
              <a:t>12/01/2014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35024-B821-4DFC-A9A9-CF6BD2F260C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985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C8CE-336E-47F6-9186-B47A3222C225}" type="datetimeFigureOut">
              <a:rPr lang="pt-BR" smtClean="0"/>
              <a:pPr>
                <a:defRPr/>
              </a:pPr>
              <a:t>12/01/2014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6E36D-FD7C-4E54-A34A-57F2EC7845CB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58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402A6B-2FF0-4705-B3DC-604D09392A3A}" type="datetimeFigureOut">
              <a:rPr lang="pt-BR" smtClean="0"/>
              <a:pPr>
                <a:defRPr/>
              </a:pPr>
              <a:t>12/01/2014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98FDB4-6A7A-4EFA-A46A-0C6C40BEB01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0" r:id="rId7"/>
    <p:sldLayoutId id="2147483681" r:id="rId8"/>
    <p:sldLayoutId id="2147483682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 Light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 Light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 Light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 Light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 Light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4868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0242" name="Título 1"/>
          <p:cNvSpPr>
            <a:spLocks noGrp="1"/>
          </p:cNvSpPr>
          <p:nvPr>
            <p:ph type="ctrTitle"/>
          </p:nvPr>
        </p:nvSpPr>
        <p:spPr>
          <a:xfrm>
            <a:off x="167329" y="4981124"/>
            <a:ext cx="6442263" cy="17907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algn="ctr"/>
            <a:r>
              <a:rPr lang="pt-BR" sz="4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ONTOLOGY INTEGRATION</a:t>
            </a:r>
            <a:r>
              <a:rPr lang="pt-BR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pt-BR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t-B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HETEROGENEITY, TECHNIQUES AND MORE</a:t>
            </a:r>
            <a:endParaRPr lang="pt-BR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74069" y="4981124"/>
            <a:ext cx="2387553" cy="1790700"/>
          </a:xfrm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buFont typeface="Segoe UI" pitchFamily="34" charset="0"/>
              <a:buNone/>
            </a:pPr>
            <a:r>
              <a:rPr lang="pt-B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Adriel Café</a:t>
            </a:r>
            <a:br>
              <a:rPr lang="pt-B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aac3@cin.ufpe.br</a:t>
            </a:r>
            <a:endParaRPr lang="pt-BR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7284822" y="36109"/>
            <a:ext cx="1776800" cy="807309"/>
            <a:chOff x="167330" y="115329"/>
            <a:chExt cx="2148453" cy="1013255"/>
          </a:xfrm>
        </p:grpSpPr>
        <p:pic>
          <p:nvPicPr>
            <p:cNvPr id="6146" name="Picture 2" descr="http://2.bp.blogspot.com/-EFwj6bQfGdc/UP79W16qaSI/AAAAAAAANek/ONZoykCYItA/s200/ufp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30" y="115329"/>
              <a:ext cx="689013" cy="1013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343" y="278717"/>
              <a:ext cx="1459440" cy="686477"/>
            </a:xfrm>
            <a:prstGeom prst="rect">
              <a:avLst/>
            </a:prstGeom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08" y="166288"/>
            <a:ext cx="4075184" cy="4572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467460"/>
            <a:ext cx="8221117" cy="7414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sz="3200" dirty="0">
                <a:latin typeface="Calibri" panose="020F0502020204030204" pitchFamily="34" charset="0"/>
              </a:rPr>
              <a:t>DIFFERENCES BETWEEN </a:t>
            </a:r>
            <a:r>
              <a:rPr lang="pt-BR" sz="3200" dirty="0" smtClean="0">
                <a:latin typeface="Calibri" panose="020F0502020204030204" pitchFamily="34" charset="0"/>
              </a:rPr>
              <a:t>ONTOLOGIES [Goh</a:t>
            </a:r>
            <a:r>
              <a:rPr lang="pt-BR" sz="3200" dirty="0">
                <a:latin typeface="Calibri" panose="020F0502020204030204" pitchFamily="34" charset="0"/>
              </a:rPr>
              <a:t>, </a:t>
            </a:r>
            <a:r>
              <a:rPr lang="pt-BR" sz="3200" dirty="0" smtClean="0">
                <a:latin typeface="Calibri" panose="020F0502020204030204" pitchFamily="34" charset="0"/>
              </a:rPr>
              <a:t>1996]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3326" y="1614616"/>
            <a:ext cx="8221117" cy="4909751"/>
          </a:xfrm>
        </p:spPr>
        <p:txBody>
          <a:bodyPr lIns="5400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Semantic</a:t>
            </a:r>
            <a:endParaRPr lang="pt-BR" sz="225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Naming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, includes problems with synonyms (e.g. maize and corn) and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homonyms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(worm as animal, as muscle under the tongue and as infection in the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computer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) of concepts and their properties (attributes). </a:t>
            </a: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Scaling and units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, on scaling: one system with possible values white, pink, 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redand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the other uses the full range of RGB; units: metric and imperial system.</a:t>
            </a: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Confounding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, a concept that is the same, but in reality different; primarily has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effect on the attribute values, like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latestMeasuredTemperature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, that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does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not refer to one and the same over time.</a:t>
            </a:r>
            <a:endParaRPr lang="pt-BR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467460"/>
            <a:ext cx="8221117" cy="7414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sz="3200" dirty="0">
                <a:latin typeface="Calibri" panose="020F0502020204030204" pitchFamily="34" charset="0"/>
              </a:rPr>
              <a:t>DIFFERENCES BETWEEN </a:t>
            </a:r>
            <a:r>
              <a:rPr lang="pt-BR" sz="3200" dirty="0" smtClean="0">
                <a:latin typeface="Calibri" panose="020F0502020204030204" pitchFamily="34" charset="0"/>
              </a:rPr>
              <a:t>ONTOLOGIES [Goh</a:t>
            </a:r>
            <a:r>
              <a:rPr lang="pt-BR" sz="3200" dirty="0">
                <a:latin typeface="Calibri" panose="020F0502020204030204" pitchFamily="34" charset="0"/>
              </a:rPr>
              <a:t>, </a:t>
            </a:r>
            <a:r>
              <a:rPr lang="pt-BR" sz="3200" dirty="0" smtClean="0">
                <a:latin typeface="Calibri" panose="020F0502020204030204" pitchFamily="34" charset="0"/>
              </a:rPr>
              <a:t>1996]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3326" y="1614616"/>
            <a:ext cx="8221117" cy="4909751"/>
          </a:xfrm>
        </p:spPr>
        <p:txBody>
          <a:bodyPr lIns="5400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Intensional</a:t>
            </a:r>
            <a:endParaRPr lang="pt-BR" sz="225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Domain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, integrate ontologies of different domains. </a:t>
            </a: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Integrity constraint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, the identifier in one model may not suffice for another, for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example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one animal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taxonomicmodel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 uses an [automatically generated and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assigned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] ID number to identify each instance, whereas another system assumes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each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animal has a distinct name.</a:t>
            </a:r>
            <a:endParaRPr lang="pt-BR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467460"/>
            <a:ext cx="8221117" cy="7414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sz="3200" dirty="0">
                <a:latin typeface="Calibri" panose="020F0502020204030204" pitchFamily="34" charset="0"/>
              </a:rPr>
              <a:t>DIFFERENCES BETWEEN </a:t>
            </a:r>
            <a:r>
              <a:rPr lang="pt-BR" sz="3200" dirty="0" smtClean="0">
                <a:latin typeface="Calibri" panose="020F0502020204030204" pitchFamily="34" charset="0"/>
              </a:rPr>
              <a:t>ONTOLOGIES [Klein, 2001]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3326" y="1614616"/>
            <a:ext cx="8221117" cy="4868562"/>
          </a:xfrm>
        </p:spPr>
        <p:txBody>
          <a:bodyPr lIns="54000"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Language</a:t>
            </a:r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Level</a:t>
            </a:r>
            <a:endParaRPr lang="pt-BR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Languages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can differ in their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syntax</a:t>
            </a: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Constructs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available in one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language are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not available in another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21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e.g.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disjoint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negation</a:t>
            </a:r>
            <a:endParaRPr lang="pt-BR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OWL 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Full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OWL DL, OWL Lite, OWL 2 EL, OWL 2 QL, OWL 2 RL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Ontology</a:t>
            </a:r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Level</a:t>
            </a:r>
            <a:endParaRPr lang="pt-BR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Using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the same linguistic terms to describe different concepts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21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e.g.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Use different terms to describe the same concept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21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e.g.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Using</a:t>
            </a:r>
            <a:r>
              <a:rPr lang="pt-BR" sz="2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different</a:t>
            </a:r>
            <a:r>
              <a:rPr lang="pt-BR" sz="2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modeling</a:t>
            </a:r>
            <a:r>
              <a:rPr lang="pt-BR" sz="2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paradigms</a:t>
            </a:r>
            <a:endParaRPr lang="pt-BR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Use different levels of granularity</a:t>
            </a:r>
            <a:endParaRPr lang="pt-BR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8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467460"/>
            <a:ext cx="8221117" cy="7414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sz="3200" dirty="0">
                <a:latin typeface="Calibri" panose="020F0502020204030204" pitchFamily="34" charset="0"/>
              </a:rPr>
              <a:t>DIFFERENCES BETWEEN </a:t>
            </a:r>
            <a:r>
              <a:rPr lang="pt-BR" sz="3200" dirty="0" smtClean="0">
                <a:latin typeface="Calibri" panose="020F0502020204030204" pitchFamily="34" charset="0"/>
              </a:rPr>
              <a:t>ONTOLOGIES [Klein, 2001]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23" y="2215978"/>
            <a:ext cx="8971721" cy="38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1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467460"/>
            <a:ext cx="8221117" cy="7414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3200" dirty="0"/>
              <a:t>DIFFERENCES BETWEEN ONTOLOGIES 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3326" y="1614616"/>
            <a:ext cx="8221117" cy="4909751"/>
          </a:xfrm>
        </p:spPr>
        <p:txBody>
          <a:bodyPr lIns="5400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Example</a:t>
            </a: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Two ontologies that describe people, projects,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publications</a:t>
            </a: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…</a:t>
            </a: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2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Portal </a:t>
            </a:r>
            <a:r>
              <a:rPr lang="pt-BR" sz="225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Ontology</a:t>
            </a:r>
            <a:r>
              <a:rPr lang="pt-BR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pt-BR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http://www.aktors.org/ontology/portal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25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Person</a:t>
            </a:r>
            <a:r>
              <a:rPr lang="pt-BR" sz="22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25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Ontology</a:t>
            </a:r>
            <a:r>
              <a:rPr lang="pt-BR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pt-BR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http://ebiquity.umbc.edu/ontology/person.</a:t>
            </a:r>
            <a:r>
              <a:rPr lang="pt-BR" sz="225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owl</a:t>
            </a:r>
            <a:endParaRPr lang="pt-BR" sz="225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467460"/>
            <a:ext cx="8221117" cy="7414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3200" dirty="0"/>
              <a:t>DIFFERENCES BETWEEN ONTOLOGIES 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graphicFrame>
        <p:nvGraphicFramePr>
          <p:cNvPr id="8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267018"/>
              </p:ext>
            </p:extLst>
          </p:nvPr>
        </p:nvGraphicFramePr>
        <p:xfrm>
          <a:off x="339918" y="1744716"/>
          <a:ext cx="8464164" cy="37101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21388"/>
                <a:gridCol w="2821388"/>
                <a:gridCol w="2821388"/>
              </a:tblGrid>
              <a:tr h="476833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Portal </a:t>
                      </a:r>
                      <a:r>
                        <a:rPr lang="pt-BR" sz="1800" dirty="0" err="1" smtClean="0"/>
                        <a:t>Ontology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Person </a:t>
                      </a:r>
                      <a:r>
                        <a:rPr lang="pt-BR" sz="1800" dirty="0" err="1" smtClean="0"/>
                        <a:t>Ontology</a:t>
                      </a:r>
                      <a:endParaRPr lang="pt-BR" sz="1800" dirty="0"/>
                    </a:p>
                  </a:txBody>
                  <a:tcPr anchor="ctr"/>
                </a:tc>
              </a:tr>
              <a:tr h="646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Different names for the same concept</a:t>
                      </a:r>
                      <a:endParaRPr lang="pt-BR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Courier New" pitchFamily="49" charset="0"/>
                          <a:cs typeface="Courier New" pitchFamily="49" charset="0"/>
                        </a:rPr>
                        <a:t>PhD-</a:t>
                      </a:r>
                      <a:r>
                        <a:rPr lang="pt-BR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Student</a:t>
                      </a:r>
                      <a:endParaRPr lang="pt-BR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PhDStudent</a:t>
                      </a:r>
                      <a:endParaRPr lang="pt-BR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646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Same term for different concepts</a:t>
                      </a:r>
                      <a:endParaRPr lang="pt-BR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Courier New" pitchFamily="49" charset="0"/>
                          <a:cs typeface="Courier New" pitchFamily="49" charset="0"/>
                        </a:rPr>
                        <a:t>Project</a:t>
                      </a:r>
                      <a:r>
                        <a:rPr lang="pt-BR" sz="1600" dirty="0" smtClean="0"/>
                        <a:t/>
                      </a:r>
                      <a:br>
                        <a:rPr lang="pt-BR" sz="1600" dirty="0" smtClean="0"/>
                      </a:br>
                      <a:r>
                        <a:rPr lang="pt-BR" sz="1600" dirty="0" err="1" smtClean="0"/>
                        <a:t>Only</a:t>
                      </a:r>
                      <a:r>
                        <a:rPr lang="pt-BR" sz="1600" dirty="0" smtClean="0"/>
                        <a:t> </a:t>
                      </a:r>
                      <a:r>
                        <a:rPr lang="pt-BR" sz="1600" dirty="0" err="1" smtClean="0"/>
                        <a:t>the</a:t>
                      </a:r>
                      <a:r>
                        <a:rPr lang="pt-BR" sz="1600" dirty="0" smtClean="0"/>
                        <a:t> </a:t>
                      </a:r>
                      <a:r>
                        <a:rPr lang="pt-BR" sz="1600" dirty="0" err="1" smtClean="0"/>
                        <a:t>current</a:t>
                      </a:r>
                      <a:r>
                        <a:rPr lang="pt-BR" sz="1600" dirty="0" smtClean="0"/>
                        <a:t> </a:t>
                      </a:r>
                      <a:r>
                        <a:rPr lang="pt-BR" sz="1600" dirty="0" err="1" smtClean="0"/>
                        <a:t>project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Courier New" pitchFamily="49" charset="0"/>
                          <a:cs typeface="Courier New" pitchFamily="49" charset="0"/>
                        </a:rPr>
                        <a:t>Project</a:t>
                      </a:r>
                      <a:r>
                        <a:rPr lang="pt-BR" sz="1600" dirty="0" smtClean="0"/>
                        <a:t/>
                      </a:r>
                      <a:br>
                        <a:rPr lang="pt-BR" sz="1600" dirty="0" smtClean="0"/>
                      </a:br>
                      <a:r>
                        <a:rPr lang="pt-BR" sz="1600" dirty="0" err="1" smtClean="0"/>
                        <a:t>Past</a:t>
                      </a:r>
                      <a:r>
                        <a:rPr lang="pt-BR" sz="1600" dirty="0" smtClean="0"/>
                        <a:t> </a:t>
                      </a:r>
                      <a:r>
                        <a:rPr lang="pt-BR" sz="1600" dirty="0" err="1" smtClean="0"/>
                        <a:t>projects</a:t>
                      </a:r>
                      <a:r>
                        <a:rPr lang="pt-BR" sz="1600" dirty="0" smtClean="0"/>
                        <a:t> </a:t>
                      </a:r>
                      <a:r>
                        <a:rPr lang="pt-BR" sz="1600" dirty="0" err="1" smtClean="0"/>
                        <a:t>and</a:t>
                      </a:r>
                      <a:r>
                        <a:rPr lang="pt-BR" sz="1600" dirty="0" smtClean="0"/>
                        <a:t> </a:t>
                      </a:r>
                      <a:r>
                        <a:rPr lang="pt-BR" sz="1600" dirty="0" err="1" smtClean="0"/>
                        <a:t>proposals</a:t>
                      </a:r>
                      <a:endParaRPr lang="pt-BR" sz="1600" dirty="0"/>
                    </a:p>
                  </a:txBody>
                  <a:tcPr anchor="ctr"/>
                </a:tc>
              </a:tr>
              <a:tr h="646664">
                <a:tc>
                  <a:txBody>
                    <a:bodyPr/>
                    <a:lstStyle/>
                    <a:p>
                      <a:r>
                        <a:rPr lang="pt-BR" sz="1600" b="1" dirty="0" err="1" smtClean="0"/>
                        <a:t>Scope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Includes journals and publications composed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Includes students and guest speakers</a:t>
                      </a:r>
                      <a:endParaRPr lang="pt-BR" sz="1600" dirty="0"/>
                    </a:p>
                  </a:txBody>
                  <a:tcPr anchor="ctr"/>
                </a:tc>
              </a:tr>
              <a:tr h="646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err="1" smtClean="0"/>
                        <a:t>Different</a:t>
                      </a:r>
                      <a:r>
                        <a:rPr lang="pt-BR" sz="1600" b="1" dirty="0" smtClean="0"/>
                        <a:t> </a:t>
                      </a:r>
                      <a:r>
                        <a:rPr lang="pt-BR" sz="1600" b="1" dirty="0" err="1" smtClean="0"/>
                        <a:t>modeling</a:t>
                      </a:r>
                      <a:r>
                        <a:rPr lang="pt-BR" sz="1600" b="1" dirty="0" smtClean="0"/>
                        <a:t> </a:t>
                      </a:r>
                      <a:r>
                        <a:rPr lang="pt-BR" sz="1600" b="1" dirty="0" err="1" smtClean="0"/>
                        <a:t>conventions</a:t>
                      </a:r>
                      <a:endParaRPr lang="pt-BR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Journal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baseline="0" dirty="0" err="1" smtClean="0"/>
                        <a:t>is</a:t>
                      </a:r>
                      <a:r>
                        <a:rPr lang="pt-BR" sz="1600" baseline="0" dirty="0" smtClean="0"/>
                        <a:t> a </a:t>
                      </a:r>
                      <a:r>
                        <a:rPr lang="pt-BR" sz="1600" baseline="0" dirty="0" err="1" smtClean="0"/>
                        <a:t>class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journal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baseline="0" dirty="0" err="1" smtClean="0"/>
                        <a:t>is</a:t>
                      </a:r>
                      <a:r>
                        <a:rPr lang="pt-BR" sz="1600" baseline="0" dirty="0" smtClean="0"/>
                        <a:t> a </a:t>
                      </a:r>
                      <a:r>
                        <a:rPr lang="pt-BR" sz="1600" baseline="0" dirty="0" err="1" smtClean="0"/>
                        <a:t>property</a:t>
                      </a:r>
                      <a:endParaRPr lang="pt-BR" sz="1600" dirty="0"/>
                    </a:p>
                  </a:txBody>
                  <a:tcPr anchor="ctr"/>
                </a:tc>
              </a:tr>
              <a:tr h="646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err="1" smtClean="0"/>
                        <a:t>Granularity</a:t>
                      </a:r>
                      <a:endParaRPr lang="pt-BR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Courier New" pitchFamily="49" charset="0"/>
                          <a:cs typeface="Courier New" pitchFamily="49" charset="0"/>
                        </a:rPr>
                        <a:t>Professor-In-Academia</a:t>
                      </a:r>
                      <a:endParaRPr lang="pt-BR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adjunct</a:t>
                      </a:r>
                      <a:r>
                        <a:rPr lang="pt-BR" sz="1600" dirty="0" smtClean="0"/>
                        <a:t>, </a:t>
                      </a:r>
                      <a:r>
                        <a:rPr lang="pt-BR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affiliated</a:t>
                      </a:r>
                      <a:r>
                        <a:rPr lang="pt-BR" sz="1600" dirty="0" smtClean="0"/>
                        <a:t>, </a:t>
                      </a:r>
                      <a:r>
                        <a:rPr lang="pt-BR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associate</a:t>
                      </a:r>
                      <a:r>
                        <a:rPr lang="pt-BR" sz="1600" dirty="0" smtClean="0"/>
                        <a:t>, </a:t>
                      </a:r>
                      <a:r>
                        <a:rPr lang="pt-BR" sz="1600" dirty="0" smtClean="0">
                          <a:latin typeface="Courier New" pitchFamily="49" charset="0"/>
                          <a:cs typeface="Courier New" pitchFamily="49" charset="0"/>
                        </a:rPr>
                        <a:t>principal</a:t>
                      </a:r>
                      <a:endParaRPr lang="pt-BR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5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467460"/>
            <a:ext cx="8221117" cy="7414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3200" dirty="0">
                <a:latin typeface="Calibri" panose="020F0502020204030204" pitchFamily="34" charset="0"/>
              </a:rPr>
              <a:t>DISCOVERING MAPPINGS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3326" y="1614616"/>
            <a:ext cx="8221117" cy="4909751"/>
          </a:xfrm>
        </p:spPr>
        <p:txBody>
          <a:bodyPr lIns="54000"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Using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 Top-</a:t>
            </a:r>
            <a:r>
              <a:rPr lang="pt-B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level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Ontologies</a:t>
            </a: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They are designed to support the integration of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information</a:t>
            </a: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Examples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SUMO, DOLCE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Using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ontology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structure</a:t>
            </a: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Metrics</a:t>
            </a:r>
            <a:r>
              <a:rPr lang="pt-BR" sz="2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to</a:t>
            </a:r>
            <a:r>
              <a:rPr lang="pt-BR" sz="2100" dirty="0">
                <a:solidFill>
                  <a:schemeClr val="tx1"/>
                </a:solidFill>
                <a:latin typeface="Calibri" panose="020F0502020204030204" pitchFamily="34" charset="0"/>
              </a:rPr>
              <a:t> compare 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concepts</a:t>
            </a:r>
            <a:endParaRPr lang="pt-BR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Explore the semantic relations in the ontology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21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e.g.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SubClassOf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PartOf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class</a:t>
            </a:r>
            <a:r>
              <a:rPr lang="pt-BR" sz="2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properties</a:t>
            </a:r>
            <a:r>
              <a:rPr lang="pt-BR" sz="21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21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range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pt-BR" sz="2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properties</a:t>
            </a:r>
            <a:endParaRPr lang="pt-BR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Examples</a:t>
            </a:r>
            <a:r>
              <a:rPr lang="pt-BR" sz="2100" dirty="0">
                <a:solidFill>
                  <a:schemeClr val="tx1"/>
                </a:solidFill>
                <a:latin typeface="Calibri" panose="020F0502020204030204" pitchFamily="34" charset="0"/>
              </a:rPr>
              <a:t> : 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Similarity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Flooding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IF-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Map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QOM, 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Chimaera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Prompt</a:t>
            </a:r>
            <a:endParaRPr lang="pt-BR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467460"/>
            <a:ext cx="8221117" cy="7414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3200" dirty="0">
                <a:latin typeface="Calibri" panose="020F0502020204030204" pitchFamily="34" charset="0"/>
              </a:rPr>
              <a:t>DISCOVERING MAPPINGS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3326" y="1614616"/>
            <a:ext cx="8221117" cy="4909751"/>
          </a:xfrm>
        </p:spPr>
        <p:txBody>
          <a:bodyPr lIns="54000"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Using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 lexical </a:t>
            </a:r>
            <a:r>
              <a:rPr lang="pt-BR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information</a:t>
            </a: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String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normalization</a:t>
            </a:r>
            <a:endParaRPr lang="pt-BR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String 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distance</a:t>
            </a:r>
            <a:endParaRPr lang="pt-BR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Soundex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Phonetic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algorithm</a:t>
            </a:r>
            <a:r>
              <a:rPr lang="pt-BR" sz="21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21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e.g.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Kennedy, 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Kennidi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Kenidy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Kenney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...</a:t>
            </a: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Thesaurus</a:t>
            </a:r>
            <a:b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Dictionary with words grouped by similarity</a:t>
            </a:r>
            <a:endParaRPr lang="pt-BR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Through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user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intervention</a:t>
            </a: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Providing information at the beginning of the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mapping</a:t>
            </a: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Providing feedback on the maps generated</a:t>
            </a:r>
            <a:endParaRPr lang="pt-BR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467460"/>
            <a:ext cx="8221117" cy="7414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3200" dirty="0">
                <a:latin typeface="Calibri" panose="020F0502020204030204" pitchFamily="34" charset="0"/>
              </a:rPr>
              <a:t>DISCOVERING MAPPINGS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3326" y="1614616"/>
            <a:ext cx="8221117" cy="4909751"/>
          </a:xfrm>
        </p:spPr>
        <p:txBody>
          <a:bodyPr lIns="54000"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Methods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based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on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rules</a:t>
            </a: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Structural</a:t>
            </a:r>
            <a:r>
              <a:rPr lang="pt-BR" sz="2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pt-BR" sz="2100" dirty="0">
                <a:solidFill>
                  <a:schemeClr val="tx1"/>
                </a:solidFill>
                <a:latin typeface="Calibri" panose="020F0502020204030204" pitchFamily="34" charset="0"/>
              </a:rPr>
              <a:t> lexical 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analysis</a:t>
            </a:r>
            <a:endParaRPr lang="pt-BR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Methods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based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on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graphs</a:t>
            </a: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These ontologies as graphs and compares the corresponding 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subgraphs</a:t>
            </a:r>
            <a:endParaRPr lang="en-US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Machine learning approaches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Probabilistic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approaches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Reasoning and theorem proving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467460"/>
            <a:ext cx="8221117" cy="7414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3200" dirty="0" smtClean="0">
                <a:latin typeface="Calibri" panose="020F0502020204030204" pitchFamily="34" charset="0"/>
              </a:rPr>
              <a:t>REPRESENTING MAPPINGS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1485438" y="2166449"/>
            <a:ext cx="6173125" cy="2766879"/>
            <a:chOff x="1094776" y="1853411"/>
            <a:chExt cx="6173125" cy="2766879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1103583" y="1891950"/>
              <a:ext cx="1944413" cy="6096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ont1:Teacher</a:t>
              </a:r>
              <a:endParaRPr lang="pt-BR" dirty="0"/>
            </a:p>
          </p:txBody>
        </p:sp>
        <p:sp>
          <p:nvSpPr>
            <p:cNvPr id="7" name="Retângulo de cantos arredondados 6"/>
            <p:cNvSpPr/>
            <p:nvPr/>
          </p:nvSpPr>
          <p:spPr>
            <a:xfrm>
              <a:off x="5323488" y="1891950"/>
              <a:ext cx="1944413" cy="6096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ont2:</a:t>
              </a:r>
              <a:r>
                <a:rPr lang="pt-BR" dirty="0"/>
                <a:t>I</a:t>
              </a:r>
              <a:r>
                <a:rPr lang="pt-BR" dirty="0" smtClean="0"/>
                <a:t>nstructor</a:t>
              </a:r>
              <a:endParaRPr lang="pt-BR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462636" y="1853411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owl</a:t>
              </a:r>
              <a:r>
                <a:rPr lang="pt-BR" dirty="0" smtClean="0"/>
                <a:t>:</a:t>
              </a:r>
              <a:r>
                <a:rPr lang="pt-BR" dirty="0" err="1" smtClean="0"/>
                <a:t>sameAs</a:t>
              </a:r>
              <a:endParaRPr lang="pt-BR" dirty="0"/>
            </a:p>
          </p:txBody>
        </p:sp>
        <p:sp>
          <p:nvSpPr>
            <p:cNvPr id="16" name="Retângulo de cantos arredondados 15"/>
            <p:cNvSpPr/>
            <p:nvPr/>
          </p:nvSpPr>
          <p:spPr>
            <a:xfrm>
              <a:off x="1103582" y="4010690"/>
              <a:ext cx="1944413" cy="6096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ont1:School</a:t>
              </a:r>
              <a:endParaRPr lang="pt-BR" dirty="0"/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5323486" y="4010690"/>
              <a:ext cx="1944413" cy="6096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ont2:Institution</a:t>
              </a:r>
              <a:endParaRPr lang="pt-BR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3330378" y="3969473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rdf</a:t>
              </a:r>
              <a:r>
                <a:rPr lang="pt-BR" dirty="0" smtClean="0"/>
                <a:t>:</a:t>
              </a:r>
              <a:r>
                <a:rPr lang="pt-BR" dirty="0" err="1" smtClean="0"/>
                <a:t>subClassOf</a:t>
              </a:r>
              <a:endParaRPr lang="pt-BR" dirty="0"/>
            </a:p>
          </p:txBody>
        </p:sp>
        <p:sp>
          <p:nvSpPr>
            <p:cNvPr id="20" name="Retângulo de cantos arredondados 19"/>
            <p:cNvSpPr/>
            <p:nvPr/>
          </p:nvSpPr>
          <p:spPr>
            <a:xfrm>
              <a:off x="1094776" y="2964316"/>
              <a:ext cx="1944413" cy="6096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ont1:Student</a:t>
              </a:r>
              <a:endParaRPr lang="pt-BR" dirty="0"/>
            </a:p>
          </p:txBody>
        </p:sp>
        <p:sp>
          <p:nvSpPr>
            <p:cNvPr id="21" name="Retângulo de cantos arredondados 20"/>
            <p:cNvSpPr/>
            <p:nvPr/>
          </p:nvSpPr>
          <p:spPr>
            <a:xfrm>
              <a:off x="5323487" y="2964316"/>
              <a:ext cx="1944413" cy="6096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ont2:Instructor</a:t>
              </a:r>
              <a:endParaRPr lang="pt-BR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3289511" y="2912780"/>
              <a:ext cx="1774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owl</a:t>
              </a:r>
              <a:r>
                <a:rPr lang="pt-BR" dirty="0" smtClean="0"/>
                <a:t>:</a:t>
              </a:r>
              <a:r>
                <a:rPr lang="pt-BR" dirty="0" err="1" smtClean="0"/>
                <a:t>disjointWith</a:t>
              </a:r>
              <a:endParaRPr lang="pt-BR" dirty="0"/>
            </a:p>
          </p:txBody>
        </p:sp>
        <p:cxnSp>
          <p:nvCxnSpPr>
            <p:cNvPr id="8" name="Conector de seta reta 7"/>
            <p:cNvCxnSpPr>
              <a:stCxn id="6" idx="3"/>
              <a:endCxn id="7" idx="1"/>
            </p:cNvCxnSpPr>
            <p:nvPr/>
          </p:nvCxnSpPr>
          <p:spPr>
            <a:xfrm>
              <a:off x="3047996" y="2196750"/>
              <a:ext cx="227549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ector de seta reta 23"/>
            <p:cNvCxnSpPr/>
            <p:nvPr/>
          </p:nvCxnSpPr>
          <p:spPr>
            <a:xfrm>
              <a:off x="3039189" y="3269116"/>
              <a:ext cx="227549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de seta reta 24"/>
            <p:cNvCxnSpPr/>
            <p:nvPr/>
          </p:nvCxnSpPr>
          <p:spPr>
            <a:xfrm>
              <a:off x="3047995" y="4315490"/>
              <a:ext cx="227549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95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467460"/>
            <a:ext cx="8221117" cy="7414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3200" dirty="0" smtClean="0">
                <a:latin typeface="Calibri" panose="020F0502020204030204" pitchFamily="34" charset="0"/>
              </a:rPr>
              <a:t>ONTOLOGY INTEGRATION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3326" y="1614616"/>
            <a:ext cx="8221117" cy="4909751"/>
          </a:xfrm>
        </p:spPr>
        <p:txBody>
          <a:bodyPr lIns="54000"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concept of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“integration”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means anything ranging from 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integration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merges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use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mapping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extending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approximation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unified views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more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[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Keet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]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467460"/>
            <a:ext cx="8221117" cy="7414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3200" dirty="0" smtClean="0">
                <a:latin typeface="Calibri" panose="020F0502020204030204" pitchFamily="34" charset="0"/>
              </a:rPr>
              <a:t>REPRESENTING MAPPINGS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453326" y="1458098"/>
            <a:ext cx="8221117" cy="5255740"/>
          </a:xfrm>
        </p:spPr>
        <p:txBody>
          <a:bodyPr lIns="54000">
            <a:noAutofit/>
          </a:bodyPr>
          <a:lstStyle/>
          <a:p>
            <a:r>
              <a:rPr lang="pt-BR" sz="1050" dirty="0">
                <a:solidFill>
                  <a:srgbClr val="0000FF"/>
                </a:solidFill>
                <a:latin typeface="Courier New" panose="02070309020205020404" pitchFamily="49" charset="0"/>
              </a:rPr>
              <a:t>&lt;</a:t>
            </a:r>
            <a:r>
              <a:rPr lang="pt-BR" sz="1050" dirty="0" err="1">
                <a:solidFill>
                  <a:srgbClr val="0000FF"/>
                </a:solidFill>
                <a:latin typeface="Courier New" panose="02070309020205020404" pitchFamily="49" charset="0"/>
              </a:rPr>
              <a:t>Alignment</a:t>
            </a:r>
            <a:r>
              <a:rPr lang="pt-BR" sz="1050" dirty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</a:t>
            </a:r>
            <a:r>
              <a:rPr lang="pt-BR" sz="105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xml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yes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&lt;/</a:t>
            </a:r>
            <a:r>
              <a:rPr lang="pt-BR" sz="105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xml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</a:t>
            </a:r>
            <a:r>
              <a:rPr lang="pt-BR" sz="105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level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&lt;/</a:t>
            </a:r>
            <a:r>
              <a:rPr lang="pt-BR" sz="105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level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</a:t>
            </a:r>
            <a:r>
              <a:rPr lang="pt-BR" sz="105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type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**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&lt;/</a:t>
            </a:r>
            <a:r>
              <a:rPr lang="pt-BR" sz="105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type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&lt;onto1&gt;</a:t>
            </a:r>
            <a:r>
              <a:rPr lang="pt-BR" sz="1050" b="1" u="sng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http://www.example.org/ontology1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&lt;/onto1&gt;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&lt;onto2&gt;</a:t>
            </a:r>
            <a:r>
              <a:rPr lang="pt-BR" sz="1050" b="1" u="sng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http://www.example.org/ontology2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&lt;/onto2&gt;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</a:t>
            </a:r>
            <a:r>
              <a:rPr lang="pt-BR" sz="105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map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</a:t>
            </a:r>
            <a:r>
              <a:rPr lang="pt-BR" sz="105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Cell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&lt;entity1</a:t>
            </a:r>
            <a:r>
              <a:rPr lang="pt-BR" sz="105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050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rdf:resource</a:t>
            </a:r>
            <a:r>
              <a:rPr lang="pt-BR" sz="105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=’</a:t>
            </a:r>
            <a:r>
              <a:rPr lang="pt-BR" sz="1050" u="sng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http://www.example.org/ontology1#reviewedarticle</a:t>
            </a:r>
            <a:r>
              <a:rPr lang="pt-BR" sz="1050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’/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b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        &lt;entity2</a:t>
            </a:r>
            <a:r>
              <a:rPr lang="pt-BR" sz="105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050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rdf:resource</a:t>
            </a:r>
            <a:r>
              <a:rPr lang="pt-BR" sz="105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=’</a:t>
            </a:r>
            <a:r>
              <a:rPr lang="pt-BR" sz="1050" u="sng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http://www.example.org/ontology2#article</a:t>
            </a:r>
            <a:r>
              <a:rPr lang="pt-BR" sz="1050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’/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</a:t>
            </a:r>
            <a:r>
              <a:rPr lang="pt-BR" sz="105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measure</a:t>
            </a:r>
            <a:r>
              <a:rPr lang="pt-BR" sz="105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050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rdf:datatype</a:t>
            </a:r>
            <a:r>
              <a:rPr lang="pt-BR" sz="105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=’</a:t>
            </a:r>
            <a:r>
              <a:rPr lang="pt-BR" sz="1050" u="sng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http://www.w3.org/2001/XMLSchema#float</a:t>
            </a:r>
            <a:r>
              <a:rPr lang="pt-BR" sz="1050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’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0.6363636363636364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&lt;/measure&gt;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</a:t>
            </a:r>
            <a:r>
              <a:rPr lang="pt-BR" sz="105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relation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&lt;/</a:t>
            </a:r>
            <a:r>
              <a:rPr lang="pt-BR" sz="105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relation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&lt;/</a:t>
            </a:r>
            <a:r>
              <a:rPr lang="pt-BR" sz="105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Cell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</a:t>
            </a:r>
            <a:r>
              <a:rPr lang="pt-BR" sz="105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Cell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&lt;entity1</a:t>
            </a:r>
            <a:r>
              <a:rPr lang="pt-BR" sz="105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050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rdf:resource</a:t>
            </a:r>
            <a:r>
              <a:rPr lang="pt-BR" sz="105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=’</a:t>
            </a:r>
            <a:r>
              <a:rPr lang="pt-BR" sz="1050" u="sng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http://www.example.org/ontology1#journalarticle</a:t>
            </a:r>
            <a:r>
              <a:rPr lang="pt-BR" sz="1050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’/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&lt;entity2</a:t>
            </a:r>
            <a:r>
              <a:rPr lang="pt-BR" sz="105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050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rdf:resource</a:t>
            </a:r>
            <a:r>
              <a:rPr lang="pt-BR" sz="105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=’</a:t>
            </a:r>
            <a:r>
              <a:rPr lang="pt-BR" sz="1050" u="sng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http://www.example.org/ontology2#journalarticle</a:t>
            </a:r>
            <a:r>
              <a:rPr lang="pt-BR" sz="1050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’/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</a:t>
            </a:r>
            <a:r>
              <a:rPr lang="pt-BR" sz="105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measure</a:t>
            </a:r>
            <a:r>
              <a:rPr lang="pt-BR" sz="105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050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rdf:datatype</a:t>
            </a:r>
            <a:r>
              <a:rPr lang="pt-BR" sz="105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=’</a:t>
            </a:r>
            <a:r>
              <a:rPr lang="pt-BR" sz="1050" u="sng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http://www.w3.org/2001/XMLSchema#float</a:t>
            </a:r>
            <a:r>
              <a:rPr lang="pt-BR" sz="1050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’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1.0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&lt;/measure&gt;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</a:t>
            </a:r>
            <a:r>
              <a:rPr lang="pt-BR" sz="105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relation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&lt;/</a:t>
            </a:r>
            <a:r>
              <a:rPr lang="pt-BR" sz="105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relation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&lt;/</a:t>
            </a:r>
            <a:r>
              <a:rPr lang="pt-BR" sz="105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Cell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&lt;/</a:t>
            </a:r>
            <a:r>
              <a:rPr lang="pt-BR" sz="1050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map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05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&lt;/</a:t>
            </a:r>
            <a:r>
              <a:rPr lang="pt-BR" sz="1050" dirty="0" err="1">
                <a:solidFill>
                  <a:srgbClr val="0000FF"/>
                </a:solidFill>
                <a:latin typeface="Courier New" panose="02070309020205020404" pitchFamily="49" charset="0"/>
              </a:rPr>
              <a:t>Alignment</a:t>
            </a:r>
            <a:r>
              <a:rPr lang="pt-BR" sz="105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&gt;</a:t>
            </a:r>
            <a:endParaRPr lang="pt-BR" sz="105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86310" y="6375284"/>
            <a:ext cx="2900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/>
              <a:t>Alignment</a:t>
            </a:r>
            <a:r>
              <a:rPr lang="pt-BR" sz="1600" dirty="0"/>
              <a:t> API [</a:t>
            </a:r>
            <a:r>
              <a:rPr lang="pt-BR" sz="1600" dirty="0" err="1" smtClean="0"/>
              <a:t>Euzenat</a:t>
            </a:r>
            <a:r>
              <a:rPr lang="pt-BR" sz="1600" dirty="0" smtClean="0"/>
              <a:t> </a:t>
            </a:r>
            <a:r>
              <a:rPr lang="pt-BR" sz="1600" i="1" dirty="0" smtClean="0"/>
              <a:t>et al.</a:t>
            </a:r>
            <a:r>
              <a:rPr lang="pt-BR" sz="1600" dirty="0" smtClean="0"/>
              <a:t>]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91078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126124"/>
            <a:ext cx="8221117" cy="108274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WE HAVE THE </a:t>
            </a:r>
            <a:r>
              <a:rPr lang="en-US" sz="3200" dirty="0" smtClean="0">
                <a:latin typeface="Calibri" panose="020F0502020204030204" pitchFamily="34" charset="0"/>
              </a:rPr>
              <a:t>MAPPING.</a:t>
            </a:r>
            <a:br>
              <a:rPr lang="en-US" sz="3200" dirty="0" smtClean="0">
                <a:latin typeface="Calibri" panose="020F0502020204030204" pitchFamily="34" charset="0"/>
              </a:rPr>
            </a:br>
            <a:r>
              <a:rPr lang="en-US" sz="3200" dirty="0" smtClean="0">
                <a:latin typeface="Calibri" panose="020F0502020204030204" pitchFamily="34" charset="0"/>
              </a:rPr>
              <a:t>NOW </a:t>
            </a:r>
            <a:r>
              <a:rPr lang="en-US" sz="3200" dirty="0">
                <a:latin typeface="Calibri" panose="020F0502020204030204" pitchFamily="34" charset="0"/>
              </a:rPr>
              <a:t>WHAT?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3326" y="1614616"/>
            <a:ext cx="8221117" cy="4909751"/>
          </a:xfrm>
        </p:spPr>
        <p:txBody>
          <a:bodyPr lIns="54000"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Ontology</a:t>
            </a: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Merging</a:t>
            </a: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Examples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OntoMerge</a:t>
            </a:r>
            <a:endParaRPr lang="pt-BR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Query</a:t>
            </a: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answering</a:t>
            </a: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Peer-to-Peer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(P2P</a:t>
            </a:r>
            <a:r>
              <a:rPr lang="pt-BR" sz="2100" dirty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r>
              <a:rPr lang="pt-BR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Architecture</a:t>
            </a:r>
            <a:endParaRPr lang="pt-BR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Ontology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Integration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System (OIS)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Reasoning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with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mappings</a:t>
            </a: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Examples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Pellet, 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HermiT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FaCT</a:t>
            </a:r>
            <a:r>
              <a:rPr lang="pt-B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++</a:t>
            </a:r>
          </a:p>
        </p:txBody>
      </p:sp>
    </p:spTree>
    <p:extLst>
      <p:ext uri="{BB962C8B-B14F-4D97-AF65-F5344CB8AC3E}">
        <p14:creationId xmlns:p14="http://schemas.microsoft.com/office/powerpoint/2010/main" val="20395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467460"/>
            <a:ext cx="8221117" cy="7414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3200" dirty="0">
                <a:latin typeface="Calibri" panose="020F0502020204030204" pitchFamily="34" charset="0"/>
              </a:rPr>
              <a:t>CONCLUSION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3326" y="1614616"/>
            <a:ext cx="8221117" cy="4909751"/>
          </a:xfrm>
        </p:spPr>
        <p:txBody>
          <a:bodyPr lIns="54000"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Ontologies have a great power of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expression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Semantic integration is a major challenge of the Semantic Web</a:t>
            </a: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Questions</a:t>
            </a:r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to</a:t>
            </a:r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be</a:t>
            </a:r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answered</a:t>
            </a:r>
            <a:endParaRPr lang="pt-BR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Imperfect and inconsistent mappings are useful?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How to maintain mappings when ontologies evolve?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How do we evaluate and compare different tools?</a:t>
            </a:r>
            <a:endParaRPr lang="pt-BR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467460"/>
            <a:ext cx="8221117" cy="7414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3200" dirty="0">
                <a:latin typeface="Calibri" panose="020F0502020204030204" pitchFamily="34" charset="0"/>
              </a:rPr>
              <a:t>REFERENCES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21276" y="1474573"/>
            <a:ext cx="8542638" cy="5305168"/>
          </a:xfrm>
        </p:spPr>
        <p:txBody>
          <a:bodyPr lIns="5400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Calvanese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“A framework for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ontology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integration</a:t>
            </a:r>
            <a:r>
              <a:rPr lang="pt-BR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”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Emerg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Semant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. …, 2002.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Calvanese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, G. De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Giacomo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 M.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Lenzerini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Ontology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Integration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Integration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Ontologies</a:t>
            </a:r>
            <a:r>
              <a:rPr lang="pt-BR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  <a:r>
              <a:rPr lang="pt-BR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Descr.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Logics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, 2001.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Doan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 J.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Madhavan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, “Learning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to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map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between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ontologies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on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semantic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web”</a:t>
            </a:r>
            <a:r>
              <a:rPr lang="pt-BR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… World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Wide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 Web, pp. 662–673, 2002.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Ehrig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, S.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Staab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 Y.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Sure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“Framework for </a:t>
            </a:r>
            <a:r>
              <a:rPr lang="pt-BR" sz="17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Ontology</a:t>
            </a:r>
            <a:r>
              <a:rPr lang="pt-BR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Alignment</a:t>
            </a:r>
            <a:r>
              <a:rPr lang="pt-BR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pt-BR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Mapping</a:t>
            </a:r>
            <a:r>
              <a:rPr lang="pt-BR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  <a:r>
              <a:rPr lang="pt-BR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pp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. 1–34, 2005.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Euzenat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 P.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Valtchev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Similarity-based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ontology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alignment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in </a:t>
            </a:r>
            <a:r>
              <a:rPr lang="pt-BR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OWL-Lite1”</a:t>
            </a:r>
            <a:r>
              <a:rPr lang="pt-BR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…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Artif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Intell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. August 22-27, …, 2004.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Noy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Ontology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Mapping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Alignment</a:t>
            </a:r>
            <a:r>
              <a:rPr lang="pt-BR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  <a:r>
              <a:rPr lang="pt-BR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Fifth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 Int.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Work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Ontol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Matching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 …, 2012.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Noy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Semantic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integration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: a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survey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ontology-based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approaches”</a:t>
            </a:r>
            <a:r>
              <a:rPr lang="pt-BR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ACM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Sigmod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 Rec., vol. 33, no. 4, pp. 65–70, 2004.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Shvaiko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 J.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Euzenat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Ontology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matching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state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art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future </a:t>
            </a:r>
            <a:r>
              <a:rPr lang="pt-BR" sz="17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challenges</a:t>
            </a:r>
            <a:r>
              <a:rPr lang="pt-BR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  <a:r>
              <a:rPr lang="pt-BR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vol. X, no. X, pp. 1–20, 2012</a:t>
            </a:r>
            <a:r>
              <a:rPr lang="pt-BR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pt-BR" sz="1700" dirty="0" err="1">
                <a:solidFill>
                  <a:schemeClr val="tx1"/>
                </a:solidFill>
                <a:latin typeface="Calibri" panose="020F0502020204030204" pitchFamily="34" charset="0"/>
              </a:rPr>
              <a:t>Uschold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Ontologies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Semantics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for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Seamless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Connectivity</a:t>
            </a:r>
            <a:r>
              <a:rPr lang="pt-BR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  <a:r>
              <a:rPr lang="pt-BR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vol. 33, no. 4, pp. 58–64, 2004. </a:t>
            </a:r>
            <a:endParaRPr lang="pt-BR" sz="17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M. </a:t>
            </a:r>
            <a:r>
              <a:rPr lang="pt-BR" sz="17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Keet</a:t>
            </a:r>
            <a:r>
              <a:rPr lang="pt-BR" sz="17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Aspects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Ontology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Integration</a:t>
            </a:r>
            <a:r>
              <a:rPr lang="pt-BR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  <a:r>
              <a:rPr lang="pt-BR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2004. </a:t>
            </a:r>
            <a:endParaRPr lang="pt-BR" sz="17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467460"/>
            <a:ext cx="8221117" cy="7414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3200" dirty="0">
                <a:latin typeface="Calibri" panose="020F0502020204030204" pitchFamily="34" charset="0"/>
              </a:rPr>
              <a:t>ONTOLOGY INTEGRATION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3326" y="1614616"/>
            <a:ext cx="8221117" cy="4909751"/>
          </a:xfrm>
        </p:spPr>
        <p:txBody>
          <a:bodyPr lIns="54000">
            <a:normAutofit fontScale="92500" lnSpcReduction="10000"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Mapping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5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“Given two ontologies, how do we find similarities between them, determine which concepts and properties represent similar notions, and so on.” </a:t>
            </a:r>
            <a:r>
              <a:rPr lang="en-US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[</a:t>
            </a:r>
            <a:r>
              <a:rPr lang="en-US" sz="225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Noy</a:t>
            </a:r>
            <a:r>
              <a:rPr lang="en-US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]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5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Matching &amp; Alignment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5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“Ontology matching is the process of finding the relations between ontologies, and we call alignment the result of this process expressing declaratively these relations.” </a:t>
            </a:r>
            <a:r>
              <a:rPr lang="en-US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[</a:t>
            </a:r>
            <a:r>
              <a:rPr lang="en-US" sz="225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Euzenat</a:t>
            </a:r>
            <a:r>
              <a:rPr lang="en-US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25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Mocan</a:t>
            </a:r>
            <a:r>
              <a:rPr lang="en-US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]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5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Merging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5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“The process of ontology merging takes as input two (or more) source </a:t>
            </a:r>
            <a:r>
              <a:rPr lang="en-US" sz="225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ontologies</a:t>
            </a:r>
            <a:r>
              <a:rPr lang="en-US" sz="225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and returns a merged ontology based on the given source </a:t>
            </a:r>
            <a:r>
              <a:rPr lang="en-US" sz="225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ontologies</a:t>
            </a:r>
            <a:r>
              <a:rPr lang="en-US" sz="225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.” </a:t>
            </a:r>
            <a:r>
              <a:rPr lang="en-US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[</a:t>
            </a:r>
            <a:r>
              <a:rPr lang="en-US" sz="225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Stumme</a:t>
            </a:r>
            <a:r>
              <a:rPr lang="en-US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25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Maedche</a:t>
            </a:r>
            <a:r>
              <a:rPr lang="en-US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]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1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467460"/>
            <a:ext cx="8221117" cy="7414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3200" dirty="0">
                <a:latin typeface="Calibri" panose="020F0502020204030204" pitchFamily="34" charset="0"/>
              </a:rPr>
              <a:t>ONTOLOGY INTEGRATION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3326" y="1614616"/>
            <a:ext cx="8221117" cy="4909751"/>
          </a:xfrm>
        </p:spPr>
        <p:txBody>
          <a:bodyPr lIns="54000"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t-BR" sz="3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</a:t>
            </a:r>
            <a:r>
              <a:rPr lang="pt-BR" sz="3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Mapping</a:t>
            </a: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			</a:t>
            </a:r>
            <a:r>
              <a:rPr lang="pt-BR" sz="3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Merging</a:t>
            </a: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4419162" y="1753915"/>
            <a:ext cx="4419600" cy="2232026"/>
            <a:chOff x="698500" y="2552701"/>
            <a:chExt cx="4419600" cy="2232026"/>
          </a:xfrm>
        </p:grpSpPr>
        <p:sp>
          <p:nvSpPr>
            <p:cNvPr id="29" name="Fluxograma: Preparação 28"/>
            <p:cNvSpPr/>
            <p:nvPr/>
          </p:nvSpPr>
          <p:spPr>
            <a:xfrm>
              <a:off x="698500" y="2552701"/>
              <a:ext cx="2057400" cy="812800"/>
            </a:xfrm>
            <a:prstGeom prst="flowChartPreparati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err="1" smtClean="0"/>
                <a:t>Ontology</a:t>
              </a:r>
              <a:r>
                <a:rPr lang="pt-BR" sz="2000" dirty="0" smtClean="0"/>
                <a:t> A</a:t>
              </a:r>
              <a:endParaRPr lang="pt-BR" sz="2000" dirty="0"/>
            </a:p>
          </p:txBody>
        </p:sp>
        <p:sp>
          <p:nvSpPr>
            <p:cNvPr id="30" name="Fluxograma: Preparação 29"/>
            <p:cNvSpPr/>
            <p:nvPr/>
          </p:nvSpPr>
          <p:spPr>
            <a:xfrm>
              <a:off x="3060700" y="2552701"/>
              <a:ext cx="2057400" cy="812800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err="1"/>
                <a:t>Ontology</a:t>
              </a:r>
              <a:r>
                <a:rPr lang="pt-BR" sz="2000" dirty="0"/>
                <a:t> B</a:t>
              </a:r>
              <a:endParaRPr lang="pt-BR" sz="2000" dirty="0"/>
            </a:p>
          </p:txBody>
        </p:sp>
        <p:cxnSp>
          <p:nvCxnSpPr>
            <p:cNvPr id="31" name="Conector de seta reta 30"/>
            <p:cNvCxnSpPr/>
            <p:nvPr/>
          </p:nvCxnSpPr>
          <p:spPr>
            <a:xfrm flipH="1" flipV="1">
              <a:off x="1579562" y="3516314"/>
              <a:ext cx="693738" cy="6937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ctor de seta reta 31"/>
            <p:cNvCxnSpPr/>
            <p:nvPr/>
          </p:nvCxnSpPr>
          <p:spPr>
            <a:xfrm flipV="1">
              <a:off x="3543300" y="3516313"/>
              <a:ext cx="696914" cy="6969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Fluxograma: Processo alternativo 32"/>
            <p:cNvSpPr/>
            <p:nvPr/>
          </p:nvSpPr>
          <p:spPr>
            <a:xfrm>
              <a:off x="2070100" y="4213227"/>
              <a:ext cx="1676400" cy="571500"/>
            </a:xfrm>
            <a:prstGeom prst="flowChartAlternateProces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err="1" smtClean="0"/>
                <a:t>Mapping</a:t>
              </a:r>
              <a:endParaRPr lang="pt-BR" sz="2000" dirty="0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527542" y="4069281"/>
            <a:ext cx="4419600" cy="2352676"/>
            <a:chOff x="411928" y="4058771"/>
            <a:chExt cx="4419600" cy="2352676"/>
          </a:xfrm>
        </p:grpSpPr>
        <p:sp>
          <p:nvSpPr>
            <p:cNvPr id="35" name="Fluxograma: Preparação 34"/>
            <p:cNvSpPr/>
            <p:nvPr/>
          </p:nvSpPr>
          <p:spPr>
            <a:xfrm>
              <a:off x="411928" y="4058771"/>
              <a:ext cx="2057400" cy="812800"/>
            </a:xfrm>
            <a:prstGeom prst="flowChartPreparati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err="1"/>
                <a:t>Ontology</a:t>
              </a:r>
              <a:r>
                <a:rPr lang="pt-BR" sz="2000" dirty="0"/>
                <a:t> A</a:t>
              </a:r>
              <a:endParaRPr lang="pt-BR" sz="2000" dirty="0"/>
            </a:p>
          </p:txBody>
        </p:sp>
        <p:sp>
          <p:nvSpPr>
            <p:cNvPr id="36" name="Fluxograma: Preparação 35"/>
            <p:cNvSpPr/>
            <p:nvPr/>
          </p:nvSpPr>
          <p:spPr>
            <a:xfrm>
              <a:off x="2774128" y="4058771"/>
              <a:ext cx="2057400" cy="812800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err="1"/>
                <a:t>Ontology</a:t>
              </a:r>
              <a:r>
                <a:rPr lang="pt-BR" sz="2000" dirty="0"/>
                <a:t> B</a:t>
              </a:r>
              <a:endParaRPr lang="pt-BR" sz="2000" dirty="0"/>
            </a:p>
          </p:txBody>
        </p:sp>
        <p:sp>
          <p:nvSpPr>
            <p:cNvPr id="37" name="Fluxograma: Preparação 36"/>
            <p:cNvSpPr/>
            <p:nvPr/>
          </p:nvSpPr>
          <p:spPr>
            <a:xfrm>
              <a:off x="1593028" y="5598647"/>
              <a:ext cx="2057400" cy="812800"/>
            </a:xfrm>
            <a:prstGeom prst="flowChartPreparation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err="1"/>
                <a:t>Ontology</a:t>
              </a:r>
              <a:r>
                <a:rPr lang="pt-BR" sz="2000" dirty="0"/>
                <a:t> C</a:t>
              </a:r>
              <a:endParaRPr lang="pt-BR" sz="2000" dirty="0"/>
            </a:p>
          </p:txBody>
        </p:sp>
        <p:cxnSp>
          <p:nvCxnSpPr>
            <p:cNvPr id="38" name="Conector de seta reta 37"/>
            <p:cNvCxnSpPr>
              <a:stCxn id="35" idx="2"/>
            </p:cNvCxnSpPr>
            <p:nvPr/>
          </p:nvCxnSpPr>
          <p:spPr>
            <a:xfrm>
              <a:off x="1440628" y="4871571"/>
              <a:ext cx="546100" cy="546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ector de seta reta 38"/>
            <p:cNvCxnSpPr/>
            <p:nvPr/>
          </p:nvCxnSpPr>
          <p:spPr>
            <a:xfrm flipH="1">
              <a:off x="3256728" y="4871571"/>
              <a:ext cx="546100" cy="5461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" name="Conector reto 17"/>
          <p:cNvCxnSpPr/>
          <p:nvPr/>
        </p:nvCxnSpPr>
        <p:spPr>
          <a:xfrm flipH="1">
            <a:off x="4046483" y="5696608"/>
            <a:ext cx="2543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H="1">
            <a:off x="2359572" y="2864071"/>
            <a:ext cx="25435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5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467460"/>
            <a:ext cx="8221117" cy="7414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3200" dirty="0">
                <a:latin typeface="Calibri" panose="020F0502020204030204" pitchFamily="34" charset="0"/>
              </a:rPr>
              <a:t>ONTOLOGY INTEGRATION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9094" t="21737" r="26770" b="13106"/>
          <a:stretch/>
        </p:blipFill>
        <p:spPr>
          <a:xfrm>
            <a:off x="1997675" y="1645472"/>
            <a:ext cx="5148650" cy="427543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04239" y="5920911"/>
            <a:ext cx="735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[</a:t>
            </a:r>
            <a:r>
              <a:rPr lang="en-US" dirty="0" err="1">
                <a:latin typeface="Calibri" panose="020F0502020204030204" pitchFamily="34" charset="0"/>
              </a:rPr>
              <a:t>Keet</a:t>
            </a:r>
            <a:r>
              <a:rPr lang="pt-BR" dirty="0" smtClean="0"/>
              <a:t>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112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197708"/>
            <a:ext cx="8221117" cy="10111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NON-DISRUPTIVE INTEGRATION AND (RE)USE OF ONTOLOGIES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3326" y="1614616"/>
            <a:ext cx="8221117" cy="4909751"/>
          </a:xfrm>
        </p:spPr>
        <p:txBody>
          <a:bodyPr lIns="54000"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[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Calvanese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et 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al.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]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consider mapping between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one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global and several local ontologies leaving the local ontologies intact by querying the local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ontologies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and converting the query result into a concept in the global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ontology.</a:t>
            </a:r>
            <a:endParaRPr lang="pt-BR" sz="225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41483" t="15228" r="40933" b="61807"/>
          <a:stretch/>
        </p:blipFill>
        <p:spPr>
          <a:xfrm>
            <a:off x="2772000" y="3319848"/>
            <a:ext cx="3600000" cy="264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6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136634"/>
            <a:ext cx="8221117" cy="107223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3200" dirty="0">
                <a:latin typeface="Calibri" panose="020F0502020204030204" pitchFamily="34" charset="0"/>
              </a:rPr>
              <a:t>FEATURES OF ONTOLOGY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3326" y="1614616"/>
            <a:ext cx="8221117" cy="4909751"/>
          </a:xfrm>
        </p:spPr>
        <p:txBody>
          <a:bodyPr lIns="54000"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Establishes a formal vocabulary to share information between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applications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Inference is one of the main characteristics of ontologies</a:t>
            </a: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Top-level</a:t>
            </a:r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Ontology</a:t>
            </a:r>
            <a:endParaRPr lang="pt-BR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</a:rPr>
              <a:t>Describes very general concepts that are present in several areas</a:t>
            </a:r>
            <a:r>
              <a:rPr lang="pt-BR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225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e.g.</a:t>
            </a:r>
            <a:r>
              <a:rPr lang="pt-BR" sz="225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2250" b="1" dirty="0">
                <a:solidFill>
                  <a:schemeClr val="tx1"/>
                </a:solidFill>
                <a:latin typeface="Calibri" panose="020F0502020204030204" pitchFamily="34" charset="0"/>
              </a:rPr>
              <a:t>SUMO</a:t>
            </a:r>
            <a:r>
              <a:rPr lang="pt-BR" sz="2250" dirty="0">
                <a:solidFill>
                  <a:schemeClr val="tx1"/>
                </a:solidFill>
                <a:latin typeface="Calibri" panose="020F0502020204030204" pitchFamily="34" charset="0"/>
              </a:rPr>
              <a:t> (</a:t>
            </a:r>
            <a:r>
              <a:rPr lang="pt-BR" sz="2250" dirty="0" err="1">
                <a:solidFill>
                  <a:schemeClr val="tx1"/>
                </a:solidFill>
                <a:latin typeface="Calibri" panose="020F0502020204030204" pitchFamily="34" charset="0"/>
              </a:rPr>
              <a:t>Suggested</a:t>
            </a:r>
            <a:r>
              <a:rPr lang="pt-BR" sz="225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250" dirty="0" err="1">
                <a:solidFill>
                  <a:schemeClr val="tx1"/>
                </a:solidFill>
                <a:latin typeface="Calibri" panose="020F0502020204030204" pitchFamily="34" charset="0"/>
              </a:rPr>
              <a:t>Upper</a:t>
            </a:r>
            <a:r>
              <a:rPr lang="pt-BR" sz="225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250" dirty="0" err="1">
                <a:solidFill>
                  <a:schemeClr val="tx1"/>
                </a:solidFill>
                <a:latin typeface="Calibri" panose="020F0502020204030204" pitchFamily="34" charset="0"/>
              </a:rPr>
              <a:t>Merged</a:t>
            </a:r>
            <a:r>
              <a:rPr lang="pt-BR" sz="225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250" dirty="0" err="1">
                <a:solidFill>
                  <a:schemeClr val="tx1"/>
                </a:solidFill>
                <a:latin typeface="Calibri" panose="020F0502020204030204" pitchFamily="34" charset="0"/>
              </a:rPr>
              <a:t>Ontology</a:t>
            </a:r>
            <a:r>
              <a:rPr lang="pt-BR" sz="2250" dirty="0">
                <a:solidFill>
                  <a:schemeClr val="tx1"/>
                </a:solidFill>
                <a:latin typeface="Calibri" panose="020F0502020204030204" pitchFamily="34" charset="0"/>
              </a:rPr>
              <a:t>), </a:t>
            </a:r>
            <a:r>
              <a:rPr lang="pt-BR" sz="2250" b="1" dirty="0">
                <a:solidFill>
                  <a:schemeClr val="tx1"/>
                </a:solidFill>
                <a:latin typeface="Calibri" panose="020F0502020204030204" pitchFamily="34" charset="0"/>
              </a:rPr>
              <a:t>DOLCE</a:t>
            </a:r>
            <a:r>
              <a:rPr lang="pt-BR" sz="2250" dirty="0">
                <a:solidFill>
                  <a:schemeClr val="tx1"/>
                </a:solidFill>
                <a:latin typeface="Calibri" panose="020F0502020204030204" pitchFamily="34" charset="0"/>
              </a:rPr>
              <a:t> (</a:t>
            </a:r>
            <a:r>
              <a:rPr lang="en-US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Descriptive Ontology for Linguistic and Cognitive Engineering</a:t>
            </a:r>
            <a:r>
              <a:rPr lang="pt-BR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), </a:t>
            </a:r>
            <a:r>
              <a:rPr lang="pt-BR" sz="225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BFO</a:t>
            </a:r>
            <a:r>
              <a:rPr lang="pt-BR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 (Basic Formal </a:t>
            </a:r>
            <a:r>
              <a:rPr lang="pt-BR" sz="225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Ontology</a:t>
            </a:r>
            <a:r>
              <a:rPr lang="pt-BR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Domain </a:t>
            </a:r>
            <a:r>
              <a:rPr lang="pt-BR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Ontology</a:t>
            </a:r>
            <a:endParaRPr lang="pt-BR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Ontologies </a:t>
            </a: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</a:rPr>
              <a:t>specialize in a subset of generic ontologies in a domain or subdomain</a:t>
            </a:r>
            <a:r>
              <a:rPr lang="pt-BR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225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e.g.</a:t>
            </a:r>
            <a:r>
              <a:rPr lang="pt-BR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Gene </a:t>
            </a:r>
            <a:r>
              <a:rPr lang="pt-BR" sz="225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Ontology</a:t>
            </a:r>
            <a:r>
              <a:rPr lang="pt-BR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225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Protein</a:t>
            </a:r>
            <a:r>
              <a:rPr lang="pt-BR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25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Ontology</a:t>
            </a:r>
            <a:r>
              <a:rPr lang="pt-BR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Health </a:t>
            </a:r>
            <a:r>
              <a:rPr lang="pt-BR" sz="225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Indicator</a:t>
            </a:r>
            <a:r>
              <a:rPr lang="pt-BR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25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Ontology</a:t>
            </a:r>
            <a:r>
              <a:rPr lang="pt-BR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pt-BR" sz="225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Environment</a:t>
            </a:r>
            <a:r>
              <a:rPr lang="pt-BR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25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Ontology</a:t>
            </a:r>
            <a:endParaRPr lang="pt-BR" sz="225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467460"/>
            <a:ext cx="8221117" cy="7414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3200" dirty="0" smtClean="0">
                <a:latin typeface="Calibri" panose="020F0502020204030204" pitchFamily="34" charset="0"/>
              </a:rPr>
              <a:t>THE PROBLEM OF HETEROGENEITY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pic>
        <p:nvPicPr>
          <p:cNvPr id="6" name="Picture 2" descr="http://imgc.allpostersimages.com/images/P-473-488-90/60/6000/OWRQG00Z/posters/gahan-wilson-basically-we-re-all-trying-to-say-the-same-thing-new-yorker-carto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7077" r="4412" b="11305"/>
          <a:stretch/>
        </p:blipFill>
        <p:spPr bwMode="auto">
          <a:xfrm>
            <a:off x="4118919" y="2359833"/>
            <a:ext cx="4967416" cy="441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3326" y="1614616"/>
            <a:ext cx="8221117" cy="4909751"/>
          </a:xfrm>
        </p:spPr>
        <p:txBody>
          <a:bodyPr lIns="54000"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Even with all these advantages, still need to map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sources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Top-</a:t>
            </a:r>
            <a:r>
              <a:rPr lang="pt-BR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level</a:t>
            </a:r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Ontologies</a:t>
            </a: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b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Domain </a:t>
            </a:r>
            <a:r>
              <a:rPr lang="pt-BR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Ontologies</a:t>
            </a: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can</a:t>
            </a:r>
            <a:b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drastically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decrease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b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complexity</a:t>
            </a: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26" y="467460"/>
            <a:ext cx="8221117" cy="7414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sz="3200" dirty="0">
                <a:latin typeface="Calibri" panose="020F0502020204030204" pitchFamily="34" charset="0"/>
              </a:rPr>
              <a:t>DIFFERENCES BETWEEN </a:t>
            </a:r>
            <a:r>
              <a:rPr lang="pt-BR" sz="3200" dirty="0" smtClean="0">
                <a:latin typeface="Calibri" panose="020F0502020204030204" pitchFamily="34" charset="0"/>
              </a:rPr>
              <a:t>ONTOLOGIES [Goh</a:t>
            </a:r>
            <a:r>
              <a:rPr lang="pt-BR" sz="3200" dirty="0">
                <a:latin typeface="Calibri" panose="020F0502020204030204" pitchFamily="34" charset="0"/>
              </a:rPr>
              <a:t>, </a:t>
            </a:r>
            <a:r>
              <a:rPr lang="pt-BR" sz="3200" dirty="0" smtClean="0">
                <a:latin typeface="Calibri" panose="020F0502020204030204" pitchFamily="34" charset="0"/>
              </a:rPr>
              <a:t>1996]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616411" y="30855"/>
            <a:ext cx="5469924" cy="4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r"/>
            <a:r>
              <a:rPr lang="pt-BR" sz="15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Adriel Café &lt;aac3@cin.ufpe.br&gt;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3326" y="1614616"/>
            <a:ext cx="8221117" cy="4909751"/>
          </a:xfrm>
        </p:spPr>
        <p:txBody>
          <a:bodyPr lIns="5400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Schematic</a:t>
            </a:r>
            <a:endParaRPr lang="pt-BR" sz="225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Data type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, the most obvious one being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numbersas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 integers or as strings. </a:t>
            </a: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Labelling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, only the strings of the name of the concept differ but not the definition, </a:t>
            </a:r>
            <a:r>
              <a:rPr lang="en-US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analogous </a:t>
            </a: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</a:rPr>
              <a:t>to </a:t>
            </a:r>
            <a:r>
              <a:rPr lang="en-US" sz="2250" dirty="0" err="1">
                <a:solidFill>
                  <a:schemeClr val="tx1"/>
                </a:solidFill>
                <a:latin typeface="Calibri" panose="020F0502020204030204" pitchFamily="34" charset="0"/>
              </a:rPr>
              <a:t>Wiederhold’s</a:t>
            </a: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</a:rPr>
              <a:t> (1994) naming</a:t>
            </a:r>
            <a:r>
              <a:rPr lang="en-US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This </a:t>
            </a: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</a:rPr>
              <a:t>also includes labelling of </a:t>
            </a:r>
            <a:r>
              <a:rPr lang="en-US" sz="2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attributes </a:t>
            </a: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</a:rPr>
              <a:t>and their values. </a:t>
            </a: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Aggregation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, e.g. organizing organisms by test site or by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speciesin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 biodiversity </a:t>
            </a:r>
          </a:p>
          <a:p>
            <a:pPr marL="1028700" lvl="1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Generalization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, an entity type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Micro 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Organismsin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one model and in another,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there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are Bacteria,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Fungiand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Archae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pt-BR" sz="225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to PowerPoint_TP102923943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Bem-vindo ao PowerPoint</Template>
  <TotalTime>0</TotalTime>
  <Words>1305</Words>
  <Application>Microsoft Office PowerPoint</Application>
  <PresentationFormat>Apresentação na tela (4:3)</PresentationFormat>
  <Paragraphs>180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Courier New</vt:lpstr>
      <vt:lpstr>Segoe UI</vt:lpstr>
      <vt:lpstr>Segoe UI Light</vt:lpstr>
      <vt:lpstr>Wingdings</vt:lpstr>
      <vt:lpstr>Welcome to PowerPoint_TP102923943</vt:lpstr>
      <vt:lpstr>ONTOLOGY INTEGRATION HETEROGENEITY, TECHNIQUES AND MORE</vt:lpstr>
      <vt:lpstr>ONTOLOGY INTEGRATION</vt:lpstr>
      <vt:lpstr>ONTOLOGY INTEGRATION</vt:lpstr>
      <vt:lpstr>ONTOLOGY INTEGRATION</vt:lpstr>
      <vt:lpstr>ONTOLOGY INTEGRATION</vt:lpstr>
      <vt:lpstr>NON-DISRUPTIVE INTEGRATION AND (RE)USE OF ONTOLOGIES</vt:lpstr>
      <vt:lpstr>FEATURES OF ONTOLOGY</vt:lpstr>
      <vt:lpstr>THE PROBLEM OF HETEROGENEITY</vt:lpstr>
      <vt:lpstr>DIFFERENCES BETWEEN ONTOLOGIES [Goh, 1996]</vt:lpstr>
      <vt:lpstr>DIFFERENCES BETWEEN ONTOLOGIES [Goh, 1996]</vt:lpstr>
      <vt:lpstr>DIFFERENCES BETWEEN ONTOLOGIES [Goh, 1996]</vt:lpstr>
      <vt:lpstr>DIFFERENCES BETWEEN ONTOLOGIES [Klein, 2001]</vt:lpstr>
      <vt:lpstr>DIFFERENCES BETWEEN ONTOLOGIES [Klein, 2001]</vt:lpstr>
      <vt:lpstr>DIFFERENCES BETWEEN ONTOLOGIES </vt:lpstr>
      <vt:lpstr>DIFFERENCES BETWEEN ONTOLOGIES </vt:lpstr>
      <vt:lpstr>DISCOVERING MAPPINGS</vt:lpstr>
      <vt:lpstr>DISCOVERING MAPPINGS</vt:lpstr>
      <vt:lpstr>DISCOVERING MAPPINGS</vt:lpstr>
      <vt:lpstr>REPRESENTING MAPPINGS</vt:lpstr>
      <vt:lpstr>REPRESENTING MAPPINGS</vt:lpstr>
      <vt:lpstr>WE HAVE THE MAPPING. NOW WHAT?</vt:lpstr>
      <vt:lpstr>CONCLUSION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2013-09-05T11:37:54Z</dcterms:created>
  <dcterms:modified xsi:type="dcterms:W3CDTF">2014-01-12T16:57:02Z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