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9" r:id="rId3"/>
    <p:sldId id="258" r:id="rId4"/>
    <p:sldId id="260" r:id="rId5"/>
    <p:sldId id="276" r:id="rId6"/>
    <p:sldId id="288" r:id="rId7"/>
    <p:sldId id="298" r:id="rId8"/>
    <p:sldId id="306" r:id="rId9"/>
    <p:sldId id="263" r:id="rId10"/>
    <p:sldId id="271" r:id="rId11"/>
    <p:sldId id="272" r:id="rId12"/>
    <p:sldId id="274" r:id="rId13"/>
    <p:sldId id="296" r:id="rId14"/>
    <p:sldId id="297" r:id="rId15"/>
    <p:sldId id="307" r:id="rId16"/>
    <p:sldId id="284" r:id="rId17"/>
    <p:sldId id="287" r:id="rId18"/>
    <p:sldId id="305" r:id="rId19"/>
    <p:sldId id="304" r:id="rId20"/>
    <p:sldId id="308" r:id="rId21"/>
    <p:sldId id="290" r:id="rId22"/>
    <p:sldId id="291" r:id="rId23"/>
    <p:sldId id="292" r:id="rId24"/>
    <p:sldId id="293" r:id="rId25"/>
    <p:sldId id="294" r:id="rId26"/>
    <p:sldId id="295" r:id="rId27"/>
    <p:sldId id="265" r:id="rId28"/>
    <p:sldId id="303" r:id="rId29"/>
    <p:sldId id="299" r:id="rId30"/>
    <p:sldId id="300" r:id="rId31"/>
    <p:sldId id="285" r:id="rId32"/>
    <p:sldId id="301" r:id="rId33"/>
    <p:sldId id="302" r:id="rId34"/>
    <p:sldId id="282" r:id="rId35"/>
    <p:sldId id="267" r:id="rId36"/>
    <p:sldId id="279" r:id="rId37"/>
    <p:sldId id="281" r:id="rId38"/>
    <p:sldId id="268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6199" autoAdjust="0"/>
  </p:normalViewPr>
  <p:slideViewPr>
    <p:cSldViewPr>
      <p:cViewPr varScale="1">
        <p:scale>
          <a:sx n="55" d="100"/>
          <a:sy n="55" d="100"/>
        </p:scale>
        <p:origin x="-18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AFB0B-02CF-40BD-B136-0936D1354F4E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1341-C82E-44E2-ACA9-E2BB3E65D1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27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foco não são dados pessoais, mas sim</a:t>
            </a:r>
            <a:r>
              <a:rPr lang="pt-BR" baseline="0" dirty="0" smtClean="0"/>
              <a:t> dados públicos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759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500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500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Vocabulários como FOAF, Dublin</a:t>
            </a:r>
            <a:r>
              <a:rPr lang="pt-BR" baseline="0" dirty="0" smtClean="0"/>
              <a:t> Core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46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46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Vocabulários como FOAF, Dublin</a:t>
            </a:r>
            <a:r>
              <a:rPr lang="pt-BR" baseline="0" dirty="0" smtClean="0"/>
              <a:t> Core, </a:t>
            </a:r>
            <a:r>
              <a:rPr lang="pt-BR" baseline="0" dirty="0" err="1" smtClean="0"/>
              <a:t>DBpedia</a:t>
            </a:r>
            <a:endParaRPr lang="pt-BR" baseline="0" dirty="0" smtClean="0"/>
          </a:p>
          <a:p>
            <a:r>
              <a:rPr lang="pt-BR" baseline="0" dirty="0" smtClean="0"/>
              <a:t>Exemplo: A revista Ariadne, do Reino unido. &lt;http://www.ukoln.ac.uk/metadata/resources/rdf/examples/4/&gt;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4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Vocabulários como FOAF, Dublin</a:t>
            </a:r>
            <a:r>
              <a:rPr lang="pt-BR" baseline="0" dirty="0" smtClean="0"/>
              <a:t> Core, </a:t>
            </a:r>
            <a:r>
              <a:rPr lang="pt-BR" baseline="0" dirty="0" err="1" smtClean="0"/>
              <a:t>DBpedia</a:t>
            </a:r>
            <a:endParaRPr lang="pt-BR" baseline="0" dirty="0" smtClean="0"/>
          </a:p>
          <a:p>
            <a:r>
              <a:rPr lang="pt-BR" baseline="0" dirty="0" smtClean="0"/>
              <a:t>Exemplo: A revista Ariadne, do Reino unido. &lt;http://www.ukoln.ac.uk/metadata/resources/rdf/examples/4/&gt;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46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Vocabulários como FOAF, Dublin</a:t>
            </a:r>
            <a:r>
              <a:rPr lang="pt-BR" baseline="0" dirty="0" smtClean="0"/>
              <a:t> Core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46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46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384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38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955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Atual:</a:t>
            </a:r>
            <a:r>
              <a:rPr lang="pt-BR" baseline="0" dirty="0" smtClean="0"/>
              <a:t> para manterem o seu valor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191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Acessível: para</a:t>
            </a:r>
            <a:r>
              <a:rPr lang="pt-BR" baseline="0" dirty="0" smtClean="0"/>
              <a:t> servir a diferentes propósitos</a:t>
            </a:r>
          </a:p>
          <a:p>
            <a:r>
              <a:rPr lang="pt-BR" baseline="0" dirty="0" smtClean="0"/>
              <a:t>Não discriminatório: Sem necessidade de cadastro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541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541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Fonte:</a:t>
            </a:r>
            <a:r>
              <a:rPr lang="pt-BR" baseline="0" dirty="0" smtClean="0"/>
              <a:t> </a:t>
            </a:r>
            <a:r>
              <a:rPr lang="pt-BR" dirty="0" err="1" smtClean="0"/>
              <a:t>How</a:t>
            </a:r>
            <a:r>
              <a:rPr lang="pt-BR" dirty="0" smtClean="0"/>
              <a:t> global </a:t>
            </a:r>
            <a:r>
              <a:rPr lang="pt-BR" dirty="0" err="1" smtClean="0"/>
              <a:t>warming</a:t>
            </a:r>
            <a:r>
              <a:rPr lang="pt-BR" dirty="0" smtClean="0"/>
              <a:t> </a:t>
            </a:r>
            <a:r>
              <a:rPr lang="pt-BR" dirty="0" err="1" smtClean="0"/>
              <a:t>might</a:t>
            </a:r>
            <a:r>
              <a:rPr lang="pt-BR" dirty="0" smtClean="0"/>
              <a:t> </a:t>
            </a:r>
            <a:r>
              <a:rPr lang="pt-BR" dirty="0" err="1" smtClean="0"/>
              <a:t>transform</a:t>
            </a:r>
            <a:r>
              <a:rPr lang="pt-BR" dirty="0" smtClean="0"/>
              <a:t> </a:t>
            </a:r>
            <a:r>
              <a:rPr lang="pt-BR" dirty="0" err="1" smtClean="0"/>
              <a:t>Vancouver’s</a:t>
            </a:r>
            <a:r>
              <a:rPr lang="pt-BR" dirty="0" smtClean="0"/>
              <a:t> </a:t>
            </a:r>
            <a:r>
              <a:rPr lang="pt-BR" dirty="0" err="1" smtClean="0"/>
              <a:t>shoreline</a:t>
            </a:r>
            <a:r>
              <a:rPr lang="pt-BR" dirty="0" smtClean="0"/>
              <a:t>. Disponível em &lt;http://www.straight.com/news/how-global-warming-might-transform-vancouvers-shoreline&gt;. Acesso: 03/02/2012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523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Fonte: </a:t>
            </a:r>
            <a:r>
              <a:rPr lang="pt-BR" dirty="0" err="1" smtClean="0"/>
              <a:t>How</a:t>
            </a:r>
            <a:r>
              <a:rPr lang="pt-BR" dirty="0" smtClean="0"/>
              <a:t> global </a:t>
            </a:r>
            <a:r>
              <a:rPr lang="pt-BR" dirty="0" err="1" smtClean="0"/>
              <a:t>warming</a:t>
            </a:r>
            <a:r>
              <a:rPr lang="pt-BR" dirty="0" smtClean="0"/>
              <a:t> </a:t>
            </a:r>
            <a:r>
              <a:rPr lang="pt-BR" dirty="0" err="1" smtClean="0"/>
              <a:t>might</a:t>
            </a:r>
            <a:r>
              <a:rPr lang="pt-BR" dirty="0" smtClean="0"/>
              <a:t> </a:t>
            </a:r>
            <a:r>
              <a:rPr lang="pt-BR" dirty="0" err="1" smtClean="0"/>
              <a:t>transform</a:t>
            </a:r>
            <a:r>
              <a:rPr lang="pt-BR" dirty="0" smtClean="0"/>
              <a:t> </a:t>
            </a:r>
            <a:r>
              <a:rPr lang="pt-BR" dirty="0" err="1" smtClean="0"/>
              <a:t>Vancouver’s</a:t>
            </a:r>
            <a:r>
              <a:rPr lang="pt-BR" dirty="0" smtClean="0"/>
              <a:t> </a:t>
            </a:r>
            <a:r>
              <a:rPr lang="pt-BR" dirty="0" err="1" smtClean="0"/>
              <a:t>shoreline</a:t>
            </a:r>
            <a:r>
              <a:rPr lang="pt-BR" dirty="0" smtClean="0"/>
              <a:t>. Disponível em &lt;http://www.straight.com/news/how-global-warming-might-transform-vancouvers-shoreline&gt;. Acesso: 03/02/2012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523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Fonte/; Manual de dados abertos governo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523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Fonte/; Manual de dados abertos governo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523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Fonte/; Manual de dados abertos governo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523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10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É na verdade</a:t>
            </a:r>
            <a:r>
              <a:rPr lang="pt-BR" baseline="0" dirty="0" smtClean="0"/>
              <a:t>, uma extensão do open data com dados do governo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75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2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Controle</a:t>
            </a:r>
            <a:r>
              <a:rPr lang="pt-BR" baseline="0" dirty="0" smtClean="0"/>
              <a:t> Social: Participação da população na Gestão Pública.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2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pt-BR" dirty="0" smtClean="0"/>
              <a:t>Formatos heterogêneos: Dificulta integração de dados de diferentes</a:t>
            </a:r>
            <a:r>
              <a:rPr lang="pt-BR" baseline="0" dirty="0" smtClean="0"/>
              <a:t> fontes, impedindo cruzamento de informações</a:t>
            </a:r>
            <a:endParaRPr lang="pt-BR" dirty="0" smtClean="0"/>
          </a:p>
          <a:p>
            <a:pPr marL="228600" indent="-228600">
              <a:buFont typeface="+mj-lt"/>
              <a:buAutoNum type="arabicPeriod"/>
            </a:pPr>
            <a:r>
              <a:rPr lang="pt-BR" dirty="0" smtClean="0"/>
              <a:t>Formatos de visualização:</a:t>
            </a:r>
            <a:r>
              <a:rPr lang="pt-BR" baseline="0" dirty="0" smtClean="0"/>
              <a:t> Que os tornam incompreensíveis a uma grande parte da comunidade que deseja utilizá-lo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dirty="0" smtClean="0"/>
              <a:t>Dados sem semântica: falta</a:t>
            </a:r>
            <a:r>
              <a:rPr lang="pt-BR" baseline="0" dirty="0" smtClean="0"/>
              <a:t> semântica a fim de compreender o que os dados descrevem.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pt-BR" baseline="0" dirty="0" smtClean="0"/>
              <a:t>	</a:t>
            </a:r>
          </a:p>
          <a:p>
            <a:pPr marL="228600" indent="-228600"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298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entanto, os formatos apresentados podem levar aos problemas citados</a:t>
            </a:r>
          </a:p>
          <a:p>
            <a:endParaRPr lang="pt-BR" dirty="0" smtClean="0"/>
          </a:p>
          <a:p>
            <a:r>
              <a:rPr lang="pt-BR" dirty="0" smtClean="0"/>
              <a:t>Quais seria, portanto, os formatos adequados?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500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AKT – Grupo de pesquisas interdisciplinar</a:t>
            </a:r>
            <a:r>
              <a:rPr lang="pt-BR" baseline="0" dirty="0" smtClean="0"/>
              <a:t> </a:t>
            </a:r>
            <a:r>
              <a:rPr lang="pt-BR" dirty="0" smtClean="0"/>
              <a:t>do</a:t>
            </a:r>
            <a:r>
              <a:rPr lang="pt-BR" baseline="0" dirty="0" smtClean="0"/>
              <a:t> </a:t>
            </a:r>
            <a:r>
              <a:rPr lang="pt-BR" baseline="0" smtClean="0"/>
              <a:t>Reino Unido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500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Linked Data</a:t>
            </a:r>
            <a:r>
              <a:rPr lang="en-US" dirty="0" smtClean="0"/>
              <a:t> </a:t>
            </a:r>
            <a:r>
              <a:rPr lang="en-US" dirty="0" err="1" smtClean="0"/>
              <a:t>descreve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estruturado</a:t>
            </a:r>
            <a:r>
              <a:rPr lang="en-US" baseline="0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publicação</a:t>
            </a:r>
            <a:r>
              <a:rPr lang="en-US" dirty="0" smtClean="0"/>
              <a:t> de dados de </a:t>
            </a:r>
            <a:r>
              <a:rPr lang="en-US" dirty="0" err="1" smtClean="0"/>
              <a:t>modo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interligado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ternam</a:t>
            </a:r>
            <a:r>
              <a:rPr lang="en-US" baseline="0" dirty="0" smtClean="0"/>
              <a:t>-se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usuais</a:t>
            </a:r>
            <a:r>
              <a:rPr lang="en-US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81341-C82E-44E2-ACA9-E2BB3E65D1B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50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B88A-429C-4484-9F83-79C1213747A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B9F04-3A21-43EA-9A18-022ED59477B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B88A-429C-4484-9F83-79C1213747A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B9F04-3A21-43EA-9A18-022ED59477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B88A-429C-4484-9F83-79C1213747A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B9F04-3A21-43EA-9A18-022ED59477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B88A-429C-4484-9F83-79C1213747A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B9F04-3A21-43EA-9A18-022ED59477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B88A-429C-4484-9F83-79C1213747A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B9F04-3A21-43EA-9A18-022ED59477B0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B88A-429C-4484-9F83-79C1213747A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B9F04-3A21-43EA-9A18-022ED59477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B88A-429C-4484-9F83-79C1213747A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B9F04-3A21-43EA-9A18-022ED59477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B88A-429C-4484-9F83-79C1213747A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B9F04-3A21-43EA-9A18-022ED59477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B88A-429C-4484-9F83-79C1213747A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B9F04-3A21-43EA-9A18-022ED59477B0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B88A-429C-4484-9F83-79C1213747A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B9F04-3A21-43EA-9A18-022ED59477B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BB88A-429C-4484-9F83-79C1213747A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FB9F04-3A21-43EA-9A18-022ED59477B0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dirty="0" smtClean="0"/>
              <a:t>Clique para editar o título mestre</a:t>
            </a:r>
            <a:endParaRPr kumimoji="0" lang="en-US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1BB88A-429C-4484-9F83-79C1213747A5}" type="datetimeFigureOut">
              <a:rPr lang="pt-BR" smtClean="0"/>
              <a:t>20/02/2013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EFB9F04-3A21-43EA-9A18-022ED59477B0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1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ringerlink.com/content/v1h0327g0002255h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7772400" cy="175805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Uso de Tecnologias Semânticas para Publicação de Dados Abertos Governamentais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5157192"/>
            <a:ext cx="7128792" cy="1296144"/>
          </a:xfrm>
        </p:spPr>
        <p:txBody>
          <a:bodyPr>
            <a:normAutofit/>
          </a:bodyPr>
          <a:lstStyle/>
          <a:p>
            <a:r>
              <a:rPr lang="pt-BR" dirty="0" smtClean="0"/>
              <a:t>Disciplina: Ontologias e Web Semântica</a:t>
            </a:r>
          </a:p>
          <a:p>
            <a:r>
              <a:rPr lang="pt-BR" dirty="0" smtClean="0"/>
              <a:t>Professores: Fred Freitas e </a:t>
            </a:r>
            <a:r>
              <a:rPr lang="pt-BR" dirty="0" err="1" smtClean="0"/>
              <a:t>Bernadette</a:t>
            </a:r>
            <a:r>
              <a:rPr lang="pt-BR" dirty="0" smtClean="0"/>
              <a:t> Farias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68016" y="3645024"/>
            <a:ext cx="7128792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 smtClean="0"/>
              <a:t>Elyda</a:t>
            </a:r>
            <a:r>
              <a:rPr lang="pt-BR" dirty="0" smtClean="0"/>
              <a:t> </a:t>
            </a:r>
            <a:r>
              <a:rPr lang="pt-BR" dirty="0" err="1" smtClean="0"/>
              <a:t>Laisa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err="1" smtClean="0"/>
              <a:t>elsx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9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para Publicação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Diversos formatos podem ser utilizados: CSV, JSON, PDF, XML...</a:t>
            </a:r>
          </a:p>
          <a:p>
            <a:endParaRPr lang="pt-BR" dirty="0"/>
          </a:p>
          <a:p>
            <a:r>
              <a:rPr lang="pt-BR" dirty="0" smtClean="0"/>
              <a:t>Tais formatos podem trazer problemas</a:t>
            </a:r>
          </a:p>
          <a:p>
            <a:endParaRPr lang="pt-BR" dirty="0"/>
          </a:p>
          <a:p>
            <a:r>
              <a:rPr lang="pt-BR" dirty="0" smtClean="0"/>
              <a:t>Há formatos adequados?</a:t>
            </a:r>
          </a:p>
          <a:p>
            <a:endParaRPr lang="pt-BR" dirty="0"/>
          </a:p>
          <a:p>
            <a:r>
              <a:rPr lang="pt-BR" dirty="0"/>
              <a:t>F</a:t>
            </a:r>
            <a:r>
              <a:rPr lang="pt-BR" dirty="0" smtClean="0"/>
              <a:t>ormatos que unam padro-</a:t>
            </a:r>
          </a:p>
          <a:p>
            <a:pPr marL="82296" indent="0">
              <a:buNone/>
            </a:pPr>
            <a:r>
              <a:rPr lang="pt-BR" dirty="0"/>
              <a:t> </a:t>
            </a:r>
            <a:r>
              <a:rPr lang="pt-BR" dirty="0" smtClean="0"/>
              <a:t>  </a:t>
            </a:r>
            <a:r>
              <a:rPr lang="pt-BR" dirty="0" err="1" smtClean="0"/>
              <a:t>nização</a:t>
            </a:r>
            <a:r>
              <a:rPr lang="pt-BR" dirty="0" smtClean="0"/>
              <a:t> e semântica</a:t>
            </a:r>
            <a:endParaRPr lang="pt-BR" dirty="0"/>
          </a:p>
        </p:txBody>
      </p:sp>
      <p:sp>
        <p:nvSpPr>
          <p:cNvPr id="5" name="AutoShape 2" descr="data:image/jpeg;base64,/9j/4AAQSkZJRgABAQAAAQABAAD/2wCEAAkGBhQQEBQQDxIWFRQQFhYVFRYVFRQVFxYWFRUXFBYVFRcXGzIgFxkkGhcXHy8hJCgpLSwsFh8xNTAqNSYrLCkBCQoKDgwOGA8PGTUkHCQyLzU1LDUpKSkpKiwsMjU1KjUsMyssKiw0NTUtKTUwNSkrLC0pNCwpLTUvKSwpLCwvLP/AABEIAKAAoAMBIgACEQEDEQH/xAAcAAACAgMBAQAAAAAAAAAAAAAABQEEAgMHBgj/xAA+EAABAwICBQkECQQDAQAAAAABAAIDBBESIQUGMVGhBxMUMkFhcZGxIjOBwRVCUlNygpKiskNic/EXI9EW/8QAGgEBAQADAQEAAAAAAAAAAAAAAAQBAwUCBv/EAC0RAAIBAwMCAwgDAQAAAAAAAAABAgMEERIhMQVhQZGxBhMiMlFxgeHB0fEU/9oADAMBAAIRAxEAPwDuKEIQAhCEAIWuaoawXe4NG9xAHFLp9aKZhsZmk7m+2T4YUA1Qkv8A9MHe5p55O/m8A83kLF2kqp3Up2MG+STEf0tHzQDxCTU2l3x26W1oa/qysvgufqvvm09+wpygBCEIAQhCAEIQgBCEIAQhCAEo0rpiRkraenjD5HNLzidhaxgOG5tmSTlZN0grxg0hC776GSP4sIePVARzVa/rTwx90cbnnzeVH0C53vqqof3B4jHkwA8U3QsgVxasUzTfmg473lzz+4phDSsZkxjW/haG+gW0BTZYBCghZ2QQgNdIwPiwuAIzBBzBF9hVIB1Jsu6n3Zl0Ph2uj4hW9GPycNzr+f8ApXHBARHIHAOaQQcwRmCFkk8gNK4vZnCTd7PsX2vYN29vkmzHhwBBuCLg7wdiAyQhCAEIQgBCEIAQhCAEj1mGE00v3c7AfCQGM8SPJPEp1qhLqSW21oDx4sId8kBcWQC1wSY2tcNjgHDwIv8ANbQEBICmyFkAgMbKJBkbLOyLIBbHo920m3gorZoqdmOeTC29ruJzO4DtW7SWkRCBlcnYEkpqrpNc1xblTwkgbbPkcBcd+EcEBbj0tSSgtZNH7QIzcGnMW+sr+r8uKmj7hhP5SR8lFRo6KT3kTHd7mtJ87XVA6q097sa6M74pHsPArIPQoXnxoeZnuqyUd0gZKOIB4rIPrWdsEviHxu4ZLAHyEkGnJm+9o3+MT2SDjYrIa1wD3mOL/JG9vG1kA5Qq9JpCOYXie19tuEg28R2KwgBCEIAWqqgxxuYfrtc39QI+a2pTpbWulpHYKiZrXEXw5udbfhaLrKi5PCPMpKKy2a9W5cVLFfaG4T4tJbbgmoXPqHlFggEjGxzSAyyOZZgaMLziHXItmStFTyqyn3VKxvfJKXftY0eqpjZ1pcRJJ39vDma9TpIWQC4/UcoNdJslZHfsjiF/gXklL3V9XUyCIz1Ej3GwYJHMud2Fth5qiPTavMmkSy6vR4im/wAHaaqvjiF5ZGMG97mt/kUlquUChjuDUtcR2Rh0h/aFy+j1VklnkhEbRLE0veHkXsLdudzmEtY65AuBcgdwv2qiHTYPmefsTVOrVFxTx9z2usHKRA945qKZwA2lrWfydfgnuo0wmE1S0HDIWNbfI2a2+Y8XcFzfSWqtQxzi0NlaPrRODgbdoXU9R6Tm6KMfau7jYeihuKdKGPdvJ0rSrWqN+9WB8iykBZAKMuMbIss7IsgMLLF5yK2WVetdZtu05IChNSc01tVE32mXMjWgDHGTcjLaRtHhZO4ZQ9oc03DgCDvB2KWMsANwslmjv+mV1OeqbyQ/hv7bPyk3Hc7uQDVCEIAXGuUOLm9JSk/1GRPHhhwni1dlXLeV2Hm6imnG1zHs+MbmvH8z5K6wnprI53U6eu3fbAlptWZDTuqZnCGINJYZMnSOsS1rG7c9/qr+rWj6avj6NbmqlpxB93OEjAfayJsDbs8DvC0VOvkFXb6Qow8gWD4pHNLR3NJtxS/VzWKKjhqJG4jUyN5uHLJjTteXX27Nn2e9dWU6sovOVLwxx+++TjQpUYTWMOOHnPP67Y8x3pLSTYtMQsiYI46eSOIANDb3Ia5xyzvi29oC9PpfSFJT1FRWEWqaVmEsJA5znA3A8b9uG/n2LnGndcBVxRc7DapisOfa6xcBsxMw5ntvfI+Nku1h1ifWzmeVrWuIDSGXA9kWG0k3Wr3Lnp1bYWHvz/u5vVdQ1ad8vK242/jY6XJKItPxuHVqohbvuwj1YvKaZ1EqIGyzP5tscZcW3eMTmh2WEb7WyXmajTk8z43Oke58bQyMjJzQNgbhzW76ArJgX9Hmdvc9rh8cT7XWYp0sPUlsl5GJONbK0N7trtnzLtDpuOLBFSMOOXCJZX5nMXc1g7BtF/8Aa7XoqnwQRM+yxo+NhfjdcX1d1QnbUROmYGtLg22IE3dlsHdddzAXJuHFy+E7VrGSj8SwSApshZAKYqIsiyysiyAwSypnu8G2TSOBTUhYGMbkBEdax2w27jkqul4C5gezrxHGzvI2t8CLhWHQN3BazTgbCR4FAWKWoEjGvbseAR8VtSvVz3Ad2Pc9w7gXkgJogBeQ5TNXJKylZ0duKSGTGG3AJaWlrgL5XzB+C9ehe4TcJKS8DxUgpxcX4nBf+PK4ND5IhG0lou97bjEQBcNJPan1HyOSn31Sxvcxjn8XFq6bp6HFTSj+0n9PtfJZU8uJjXfaaD5i6qle1X2JI2FFcrJ4yj5IKVvvZJpPzNYP2i/FOqTk/oYrYaZhI7X4nn9xsnwKyBU8q1SXMiiNCnHiKNVLRRxC0UbGDcxrW/xCVa26Zip4QJZA3nDZoN7m2ZsBuy80wr9IiEAkXv2LlPKPpUT1bQ24EcTRY73OLjwt5KarUcI6jq9OtFdV1Sbwj0eidJwy1MOGVhDS53WAzDctvivetXzoQr+j21AaX03PBrTYmLnLA2vngy2b1Krv6o71X2bS3hV80d+CyC4hTa9V0WQqHOt2SNa/1F04pOVmpb7yKJ47sTD6kcFtV1BkFT2fu4/Kk/s/7OsIXgaTlehPvaeRn4CyQcbHgnNLyj0Mn9bB/kY9vystqqwfDOfU6fdU/mpvyz6HpFBVWk0xBN7qaN/c17SfIG6tFbCJxcdmjEqrpGXBFI7c13naw4q0Uv00Lx4PvHsZ8C4X4IYLejIcEMbdzG+drnirSEIAQhCAxljxNLTsII88kp0I68DAdrbtPi0kJwlGjhhfMz7MpI8HgO9brILqm6gm21V5NIRt2yN87+iAU6xS3e1u4eq5Jp2fHUyn+7CPygN9QV03SVQZZiYo5HjIAtY63mcl4LSGpVa0vead5aXOdcFpNiSbkA3CmuE3FJHd6JUp06spTeNhBddL1SppmaJxU0jIpZpy4OkIAIbZpAuMyQz1XOJqV7BeRj2g7C5rmg+BIzVmo05JJBHTOIMcBJYAADc3vc9u0qOHwNtn0t0ncwjGLWMpvxWF28dzoGkYI6nSdFG7mpZWsJqiwAscWtuAew53+BCqQ09DpCeakZTiCVpk5qWN12u5skXc21gO22eXaF5fVDT7KGp598Zf7JaA0gEYrZ57cr7tqdQ62UdKHyUFPKJ5AQHzOBDL5kj2jfPP5ramnuyCdKrTeinqeElFp4WctvO/G/DT2Kmr2qsU0FRPVTOhbTvDMQAcMX1sQtc5luwqhp3QsUDWvgq46gPJFmgtc2wvdwubDsTzROtDaPRYETo3zyzkvY8YvZN83DwaM+9eZ03pjpUgk5qOKzQ0tibhaTcnERvz4LVKMFFY5Ohb1riVeUpN6Mv6Y2/Ged85KBaNwXWuSuaR1G/nHFzRKRHck2aGtuAT2Yr5Lkl12rk9peb0dDveHSH87ifSy92qeoj9oKkf+dLG7Z6MqhVjFNA3c5z/ANLbD1V4lU4RiqSfu4wPi439AuifEDJCEIAQhCAFTqtFte7HdzXWsSw2uNxVxCAXt0HF9Zpcd73Od6lWoqRjeqxo8AAtyEAKjpuXDTyH+0j9Xs/NXks07m2Nn3krB8AcR4BAbKeHCxrPstDfIWVOq1apZfeU0Rv24Gg+bbFMUI1nk9RnKO8Xg8vVcmVE/qsfGf7JHW8nXCT1XJA3+jVOHdJGHcWkei6CCsgVrdKD8CuHULmHE36+pyOq5K6tnUMUng8tP7gk9VqfWRdelksO1oxj9hJXdLqbrW7eLLYdauI8pM+dnUz8QjwOD3ZBpaQ4k7AGkXX0Boyl5mCKL7uNjP0tAPFWCVBK9U6WjJPfdQldqKaxjvkCVX0YLulfvfhHg0W9SVuLlhohtoge1xLj+Ykrcc0uoQhACEIQAhCEAIRdF0AKlpOkc/A6O2KN2IA7DkQR3bVcui6AV9Kkb14Hfkc13/ij6VYOviZ+Nrm/JNboKAox1bHdV7T8QtqmXR8busxp+A+S0/Q7B1C5v4XEDy2IDddF1o6C8dWYn8bQeIUYZh2Md4EtPFAWLqFo6Q4daJ48LO9ECuZ2m3iCPVZBNY+0bj3HjkrlPHhY1u4AeQVCoeH4WNIOJw2G+QNymawAQhCA1SvI2Ks+pduV2yjAEAvdVu3LWax25NObCjmhuQCo1j9yg1r015gbkdHG5AKemvUdNem3RhuR0YbkAp6c9HTnpt0Zu5R0Zu5AKunPR056a9GbuU9GbuQCnpr1PTXpr0YbkdGG5AKxWvUmrcdoumnRxuRzA3IBXHMRmGgeAAW5tW7cr/NDcp5sICmypduVmF5O1Z4Ap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eg;base64,/9j/4AAQSkZJRgABAQAAAQABAAD/2wCEAAkGBhQQEBQQDxIWFRQQFhYVFRYVFRQVFxYWFRUXFBYVFRcXGzIgFxkkGhcXHy8hJCgpLSwsFh8xNTAqNSYrLCkBCQoKDgwOGA8PGTUkHCQyLzU1LDUpKSkpKiwsMjU1KjUsMyssKiw0NTUtKTUwNSkrLC0pNCwpLTUvKSwpLCwvLP/AABEIAKAAoAMBIgACEQEDEQH/xAAcAAACAgMBAQAAAAAAAAAAAAAABQEEAgMHBgj/xAA+EAABAwICBQkECQQDAQAAAAABAAIDBBESIQUGMVGhBxMUMkFhcZGxIjOBwRVCUlNygpKiskNic/EXI9EW/8QAGgEBAQADAQEAAAAAAAAAAAAAAAQBAwUCBv/EAC0RAAIBAwMCAwgDAQAAAAAAAAABAgMEERIhMQVhQZGxBhMiMlFxgeHB0fEU/9oADAMBAAIRAxEAPwDuKEIQAhCEAIWuaoawXe4NG9xAHFLp9aKZhsZmk7m+2T4YUA1Qkv8A9MHe5p55O/m8A83kLF2kqp3Up2MG+STEf0tHzQDxCTU2l3x26W1oa/qysvgufqvvm09+wpygBCEIAQhCAEIQgBCEIAQhCAEo0rpiRkraenjD5HNLzidhaxgOG5tmSTlZN0grxg0hC776GSP4sIePVARzVa/rTwx90cbnnzeVH0C53vqqof3B4jHkwA8U3QsgVxasUzTfmg473lzz+4phDSsZkxjW/haG+gW0BTZYBCghZ2QQgNdIwPiwuAIzBBzBF9hVIB1Jsu6n3Zl0Ph2uj4hW9GPycNzr+f8ApXHBARHIHAOaQQcwRmCFkk8gNK4vZnCTd7PsX2vYN29vkmzHhwBBuCLg7wdiAyQhCAEIQgBCEIAQhCAEj1mGE00v3c7AfCQGM8SPJPEp1qhLqSW21oDx4sId8kBcWQC1wSY2tcNjgHDwIv8ANbQEBICmyFkAgMbKJBkbLOyLIBbHo920m3gorZoqdmOeTC29ruJzO4DtW7SWkRCBlcnYEkpqrpNc1xblTwkgbbPkcBcd+EcEBbj0tSSgtZNH7QIzcGnMW+sr+r8uKmj7hhP5SR8lFRo6KT3kTHd7mtJ87XVA6q097sa6M74pHsPArIPQoXnxoeZnuqyUd0gZKOIB4rIPrWdsEviHxu4ZLAHyEkGnJm+9o3+MT2SDjYrIa1wD3mOL/JG9vG1kA5Qq9JpCOYXie19tuEg28R2KwgBCEIAWqqgxxuYfrtc39QI+a2pTpbWulpHYKiZrXEXw5udbfhaLrKi5PCPMpKKy2a9W5cVLFfaG4T4tJbbgmoXPqHlFggEjGxzSAyyOZZgaMLziHXItmStFTyqyn3VKxvfJKXftY0eqpjZ1pcRJJ39vDma9TpIWQC4/UcoNdJslZHfsjiF/gXklL3V9XUyCIz1Ej3GwYJHMud2Fth5qiPTavMmkSy6vR4im/wAHaaqvjiF5ZGMG97mt/kUlquUChjuDUtcR2Rh0h/aFy+j1VklnkhEbRLE0veHkXsLdudzmEtY65AuBcgdwv2qiHTYPmefsTVOrVFxTx9z2usHKRA945qKZwA2lrWfydfgnuo0wmE1S0HDIWNbfI2a2+Y8XcFzfSWqtQxzi0NlaPrRODgbdoXU9R6Tm6KMfau7jYeihuKdKGPdvJ0rSrWqN+9WB8iykBZAKMuMbIss7IsgMLLF5yK2WVetdZtu05IChNSc01tVE32mXMjWgDHGTcjLaRtHhZO4ZQ9oc03DgCDvB2KWMsANwslmjv+mV1OeqbyQ/hv7bPyk3Hc7uQDVCEIAXGuUOLm9JSk/1GRPHhhwni1dlXLeV2Hm6imnG1zHs+MbmvH8z5K6wnprI53U6eu3fbAlptWZDTuqZnCGINJYZMnSOsS1rG7c9/qr+rWj6avj6NbmqlpxB93OEjAfayJsDbs8DvC0VOvkFXb6Qow8gWD4pHNLR3NJtxS/VzWKKjhqJG4jUyN5uHLJjTteXX27Nn2e9dWU6sovOVLwxx+++TjQpUYTWMOOHnPP67Y8x3pLSTYtMQsiYI46eSOIANDb3Ia5xyzvi29oC9PpfSFJT1FRWEWqaVmEsJA5znA3A8b9uG/n2LnGndcBVxRc7DapisOfa6xcBsxMw5ntvfI+Nku1h1ifWzmeVrWuIDSGXA9kWG0k3Wr3Lnp1bYWHvz/u5vVdQ1ad8vK242/jY6XJKItPxuHVqohbvuwj1YvKaZ1EqIGyzP5tscZcW3eMTmh2WEb7WyXmajTk8z43Oke58bQyMjJzQNgbhzW76ArJgX9Hmdvc9rh8cT7XWYp0sPUlsl5GJONbK0N7trtnzLtDpuOLBFSMOOXCJZX5nMXc1g7BtF/8Aa7XoqnwQRM+yxo+NhfjdcX1d1QnbUROmYGtLg22IE3dlsHdddzAXJuHFy+E7VrGSj8SwSApshZAKYqIsiyysiyAwSypnu8G2TSOBTUhYGMbkBEdax2w27jkqul4C5gezrxHGzvI2t8CLhWHQN3BazTgbCR4FAWKWoEjGvbseAR8VtSvVz3Ad2Pc9w7gXkgJogBeQ5TNXJKylZ0duKSGTGG3AJaWlrgL5XzB+C9ehe4TcJKS8DxUgpxcX4nBf+PK4ND5IhG0lou97bjEQBcNJPan1HyOSn31Sxvcxjn8XFq6bp6HFTSj+0n9PtfJZU8uJjXfaaD5i6qle1X2JI2FFcrJ4yj5IKVvvZJpPzNYP2i/FOqTk/oYrYaZhI7X4nn9xsnwKyBU8q1SXMiiNCnHiKNVLRRxC0UbGDcxrW/xCVa26Zip4QJZA3nDZoN7m2ZsBuy80wr9IiEAkXv2LlPKPpUT1bQ24EcTRY73OLjwt5KarUcI6jq9OtFdV1Sbwj0eidJwy1MOGVhDS53WAzDctvivetXzoQr+j21AaX03PBrTYmLnLA2vngy2b1Krv6o71X2bS3hV80d+CyC4hTa9V0WQqHOt2SNa/1F04pOVmpb7yKJ47sTD6kcFtV1BkFT2fu4/Kk/s/7OsIXgaTlehPvaeRn4CyQcbHgnNLyj0Mn9bB/kY9vystqqwfDOfU6fdU/mpvyz6HpFBVWk0xBN7qaN/c17SfIG6tFbCJxcdmjEqrpGXBFI7c13naw4q0Uv00Lx4PvHsZ8C4X4IYLejIcEMbdzG+drnirSEIAQhCAxljxNLTsII88kp0I68DAdrbtPi0kJwlGjhhfMz7MpI8HgO9brILqm6gm21V5NIRt2yN87+iAU6xS3e1u4eq5Jp2fHUyn+7CPygN9QV03SVQZZiYo5HjIAtY63mcl4LSGpVa0vead5aXOdcFpNiSbkA3CmuE3FJHd6JUp06spTeNhBddL1SppmaJxU0jIpZpy4OkIAIbZpAuMyQz1XOJqV7BeRj2g7C5rmg+BIzVmo05JJBHTOIMcBJYAADc3vc9u0qOHwNtn0t0ncwjGLWMpvxWF28dzoGkYI6nSdFG7mpZWsJqiwAscWtuAew53+BCqQ09DpCeakZTiCVpk5qWN12u5skXc21gO22eXaF5fVDT7KGp598Zf7JaA0gEYrZ57cr7tqdQ62UdKHyUFPKJ5AQHzOBDL5kj2jfPP5ramnuyCdKrTeinqeElFp4WctvO/G/DT2Kmr2qsU0FRPVTOhbTvDMQAcMX1sQtc5luwqhp3QsUDWvgq46gPJFmgtc2wvdwubDsTzROtDaPRYETo3zyzkvY8YvZN83DwaM+9eZ03pjpUgk5qOKzQ0tibhaTcnERvz4LVKMFFY5Ohb1riVeUpN6Mv6Y2/Ged85KBaNwXWuSuaR1G/nHFzRKRHck2aGtuAT2Yr5Lkl12rk9peb0dDveHSH87ifSy92qeoj9oKkf+dLG7Z6MqhVjFNA3c5z/ANLbD1V4lU4RiqSfu4wPi439AuifEDJCEIAQhCAFTqtFte7HdzXWsSw2uNxVxCAXt0HF9Zpcd73Od6lWoqRjeqxo8AAtyEAKjpuXDTyH+0j9Xs/NXks07m2Nn3krB8AcR4BAbKeHCxrPstDfIWVOq1apZfeU0Rv24Gg+bbFMUI1nk9RnKO8Xg8vVcmVE/qsfGf7JHW8nXCT1XJA3+jVOHdJGHcWkei6CCsgVrdKD8CuHULmHE36+pyOq5K6tnUMUng8tP7gk9VqfWRdelksO1oxj9hJXdLqbrW7eLLYdauI8pM+dnUz8QjwOD3ZBpaQ4k7AGkXX0Boyl5mCKL7uNjP0tAPFWCVBK9U6WjJPfdQldqKaxjvkCVX0YLulfvfhHg0W9SVuLlhohtoge1xLj+Ykrcc0uoQhACEIQAhCEAIRdF0AKlpOkc/A6O2KN2IA7DkQR3bVcui6AV9Kkb14Hfkc13/ij6VYOviZ+Nrm/JNboKAox1bHdV7T8QtqmXR8busxp+A+S0/Q7B1C5v4XEDy2IDddF1o6C8dWYn8bQeIUYZh2Md4EtPFAWLqFo6Q4daJ48LO9ECuZ2m3iCPVZBNY+0bj3HjkrlPHhY1u4AeQVCoeH4WNIOJw2G+QNymawAQhCA1SvI2Ks+pduV2yjAEAvdVu3LWax25NObCjmhuQCo1j9yg1r015gbkdHG5AKemvUdNem3RhuR0YbkAp6c9HTnpt0Zu5R0Zu5AKunPR056a9GbuU9GbuQCnpr1PTXpr0YbkdGG5AKxWvUmrcdoumnRxuRzA3IBXHMRmGgeAAW5tW7cr/NDcp5sICmypduVmF5O1Z4Ap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7192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Semânticas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tecnologias semânticas permitem manipular os dados com maior qualidade</a:t>
            </a:r>
          </a:p>
          <a:p>
            <a:pPr lvl="1"/>
            <a:endParaRPr lang="pt-BR" dirty="0"/>
          </a:p>
          <a:p>
            <a:r>
              <a:rPr lang="pt-BR" dirty="0"/>
              <a:t>Os precursores no uso de tecnologias semânticas foram o </a:t>
            </a:r>
            <a:r>
              <a:rPr lang="pt-BR" dirty="0" err="1"/>
              <a:t>Advanced</a:t>
            </a:r>
            <a:r>
              <a:rPr lang="pt-BR" dirty="0"/>
              <a:t> </a:t>
            </a:r>
            <a:r>
              <a:rPr lang="pt-BR" dirty="0" err="1"/>
              <a:t>Knowledge</a:t>
            </a:r>
            <a:r>
              <a:rPr lang="pt-BR" dirty="0"/>
              <a:t> Technologies (AKT), em 2007.</a:t>
            </a:r>
          </a:p>
          <a:p>
            <a:pPr lvl="1"/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32" y="4939099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32" y="4939099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</a:t>
            </a:r>
            <a:r>
              <a:rPr lang="pt-BR" dirty="0"/>
              <a:t>Semânticas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Framework – RDF</a:t>
            </a:r>
          </a:p>
          <a:p>
            <a:endParaRPr lang="pt-BR" b="1" dirty="0"/>
          </a:p>
          <a:p>
            <a:r>
              <a:rPr lang="pt-BR" dirty="0" smtClean="0"/>
              <a:t>É o padrão no qual a informação governamental deve ser disponibilizada, de acordo com os princípios do </a:t>
            </a:r>
            <a:r>
              <a:rPr lang="pt-BR" dirty="0" err="1" smtClean="0"/>
              <a:t>Linked</a:t>
            </a:r>
            <a:r>
              <a:rPr lang="pt-BR" dirty="0" smtClean="0"/>
              <a:t> Data </a:t>
            </a:r>
          </a:p>
          <a:p>
            <a:pPr marL="82296" indent="0" algn="r">
              <a:buNone/>
            </a:pPr>
            <a:r>
              <a:rPr lang="en-US" dirty="0" smtClean="0"/>
              <a:t>(</a:t>
            </a:r>
            <a:r>
              <a:rPr lang="pt-BR" dirty="0" smtClean="0"/>
              <a:t>VILLAZÓN-TERRAZAS, 2011)</a:t>
            </a:r>
            <a:r>
              <a:rPr lang="en-US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/>
              <a:t>Tem maior capacidade de </a:t>
            </a:r>
            <a:r>
              <a:rPr lang="pt-BR" dirty="0" smtClean="0"/>
              <a:t>representação </a:t>
            </a:r>
          </a:p>
          <a:p>
            <a:pPr marL="82296" indent="0">
              <a:buNone/>
            </a:pPr>
            <a:r>
              <a:rPr lang="pt-BR" dirty="0"/>
              <a:t> </a:t>
            </a:r>
            <a:r>
              <a:rPr lang="pt-BR" dirty="0" smtClean="0"/>
              <a:t>  de </a:t>
            </a:r>
            <a:r>
              <a:rPr lang="pt-BR" dirty="0"/>
              <a:t>recursos </a:t>
            </a:r>
            <a:r>
              <a:rPr lang="pt-BR" dirty="0" smtClean="0"/>
              <a:t>na </a:t>
            </a:r>
            <a:r>
              <a:rPr lang="pt-BR" i="1" dirty="0" smtClean="0"/>
              <a:t>web</a:t>
            </a:r>
            <a:r>
              <a:rPr lang="pt-BR" dirty="0" smtClean="0"/>
              <a:t> </a:t>
            </a:r>
          </a:p>
          <a:p>
            <a:pPr marL="82296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(CUNHA, 2006)</a:t>
            </a:r>
            <a:endParaRPr lang="pt-BR" dirty="0"/>
          </a:p>
        </p:txBody>
      </p:sp>
      <p:sp>
        <p:nvSpPr>
          <p:cNvPr id="4" name="AutoShape 2" descr="data:image/jpeg;base64,/9j/4AAQSkZJRgABAQAAAQABAAD/2wCEAAkGBhASDxQUDxIPEBQVDxUQDxAQEA8QEBAQFBAVFBQQFBQXHCYhFxkoGRQWHy8gIycpLCwsFR4xNTAqNSYrLCkBCQoKDgwOGg8PGjAhHyQwKSwsLC0pLDUsLCksKSwpLCwsLSwsKiwsKSkpKSwpLCw0LCk0LSksKSksLC0sLCwpLP/AABEIAMwA9wMBIgACEQEDEQH/xAAcAAEAAgMBAQEAAAAAAAAAAAAAAwQCBQYBBwj/xAA8EAACAgECAwYEAwcDAwUAAAABAgADEQQSBSExIkFRYXGBBgcTkTKhsSNCUnLB0fAUQ+EzYvEkU4KSov/EABoBAQADAQEBAAAAAAAAAAAAAAABBAUCAwb/xAAuEQACAgIBAgQFAwUBAAAAAAAAAQIDBBEhEjEFIkFxMmGh0fATUbFCgcHh8SP/2gAMAwEAAhEDEQA/APt8REAREQBERAEREAREQBERAEREAREQBERAEREAREQBERAERmIAiIgCIiAIiIAiIgCIiAIiIAiIgCIiAIiIAiIgCIiAInjOAMnkB1J5ATT674x0NPJ9RWT/AA1k2N6YTOPedwrnY9QTfscTnGC3J6NzE5/QfHWguOFuCHoBaDX+Z5fnPnvGPm7e19ldBSlFsZK2ChndVYgPluXMDPTvlmvCunPoa6ffg8J5dcY9Se/bk+wk/wDMgq4hUzFUsrZh1VXViPYGfCdbxrUX87brbPJnJA9F6CUHvKc+fL95c5HnymsvA9R3Kf04Mx+L7lqMPqfVuJfNbSo7JSj3srFCcrWm5TgjJyeo8JqNZ817mpcV0pXaR+ycuXRTkZ3KVHdn3nzdUpftLgH+JDg++OvvLKKR0OfX+8vVeF46WnHfz2ypb4je3w9fLRev+KddYc323nnkFbDtBHeAuMfadNwL5nairC3/APqE6ZPZtA/m6N7/AHnHY9pFa5XmVLDxA5j2lyzEplDpnFNe32KkMm2MuqL0/f7n3fgvxZpdUP2VgD99T4Wwe3f7Zm4n5vp4gh/CwBB8cEH+k6/gnzG1VGBYRqKx3WHtgeT9fvmYd/g/9VEt/J/c2KfFP6blr5/6PsMTV/DvxDVrKfq07gAxR1bqrgAleXI8mB5eM2kwZRcG4y7o2YyUl1LsIiJydCIiAIiIAiIgCIiAIkd+oRF3OyoB1ZmCge5mi13x7oKuRuFh8KgbPzHL856V1WWfBFv2R5zthD4mkdDE5bh3zG0NpwzPSc4H1lAU+e5SQPfE3ur1yjT2W1srBandWUhl7KE5yOR6Tqyiyp6nFoiu6uxbg0yzZaFGWIUd5JAH3M0uu+ONBV+K9HPhVm0/deX5z4WnxHZqTm+x7HPM72JHqAeknzN7H8GrmuqU9+34zGv8VnB9MY69z6Zr/mxWMiih38GsYIP/AKjJ/Sa3S/NjUB8201Mv8KFkYehOc+4nBWoSORwe493v5TWjjW1tlqlWHXvB8wfCXngYdS1KPf1bf4imszKt5jLt6cfjO7+Y/wAa/wCrooXSi4YdmvrYdRtAUcj2h1nG6PiSvyPZbvUjBktOuRuhEkepW6gHwPePeWMfHjStUvj9meN18rX/AOq5/ckzIrq0P41BHmAZmqY6fY857LrW1yU96fBDXp1H4SQPDOR+cmGe+UdTpLBzpb1rbmD/ACnu9JVq44QcWKQR18vYyu7o1vUlr+D3/SlYuqL3/Ja1nCVfmnYbxHQ+omse6+o4YnyJ5qfQzcVcRrboR78v1mOq1deCGw3ivWedldcl1wlpnrXZNeWcdopVcbP7w+3/ADLlXFaz1OPWc9Yw3HbnGeWeckqMqQyrFxvZZnjQfOtF/imqqYZC5buYcv8AzKumdz2VLHJwqgnmT0AHrylXUvlgB7+8+gfKb4Ya/Wra6n6NH7QsQdrXD8CA95BO7/4+cr3X66pv0LFVPCgvU+w/CXAxpNFVTy3KmbCO+1u05+5I9hNvET5iUnJts3kklpCIiQSIiCYAjM+acT+cA3FdLUpwcb7ic5Bwf2an+s57W/Heut63sg/hqC1j7jn+c1afCb7Vt6S+b+xm2+JU1vXLPs2p1ldYza6VjxdlUfnNbR8X6F7Ni6iot3c8KfIMeRPvPiNt7OcuzMT1ZiWJ9zMJpw8ChrzTe/kjPl4xLfljwfojM0Px3xKzT8OvtpYo6KuGGMgG1FYjPftJnzDgvxjq9NgJZvQf7VuXTHgO9fYzffEnx5Tq+F6mpkeu5qcIv40dg6nCsOh5d495n2eF30TTS6ltdv8AK/6Xq/EarotN9L/PU4dte9vad2sPXczMx59+TMZouDa7BKNkEdAeXLvE3oM+px7FZBNHzl9bhPTEn0+tsQEVu6BlKuFYgMrDBDAdeUglPWao1YLZKE4z12nz8p6WOKj5uxxWpN+XuQW8CXOa2ZD3d6/3lrTfUUYsAPmvMHzx1E9o1yOMgg+hlgMO6ecK699UPoek7J66Z/UAypxLhy3Lg8mH4W7wfD0luJ6zgpx6ZHjGbg+qJxjq9blXGCP8yPKXNPxJx0b2PObvifDVuXnyYfgbw8j5TlnrZGKuMEdZh21zxpcPj0Zt1WQyI8rn1RvqeNfxD7c/yMu1cRRu8e/KcwjyZWntXlzXfk8Z4kH24OnfUKBkn7zT8X1VbL0yR0bp7ecrCVNc/MD3MnIyXKDWiKMdRlvZlScy0lbMQEGWJwo8SeQlbSL3+0674M4Iz6mhnUit7hVzDZZSpZ2XyCgjPnKFln6dTkXYw67FE53VfDWsqQWW6e5ayMi3YWrI8d4yB7zLh3DbbB+zR3xjOxS5Hoo5nlz5d0/THEuKU6XTNY2FRE7KqOuBhUUD7TkPl5oWs1Wo1dnJ3OHr2BRU5wNg9FUDHXxmYs6SXC5L7xIt9+DX2aLR26MVU8L1D3V0iqq63Rqjb8bfqs27Pi3PM+icJ4alFKV1qqBUCnaoGSBjJx1PnLkSk5N92W1FLsIiJySIiIAiIgH5p+MdH9HiOqQcsalyvkrtvX8mE19WvcdeY8+v3nW/ODR7OKM2MfUprs9SAUJ//E4ifUY9j6IyT9D5++C62mjb08TU9eXr0+8uLaD/AJkTnJJXey9CR+kvwypL4ilPGT7HRAxNTTxT+Ie4/tL9WsVuhB/WXIXwn2Kk6ZRMrtIjkFlBI6N0Ye8zrTAxnPh4z0MJ7PRRW9o83J60xMbagylWGQRgjymUSWt9zlPXY43Wad9PbtycHmjdMr/eXNLxlx17Xr1+83XFNEt1ZU9eqt/Cf7TjxlWKnqDg+omBdGWLZ5X5X2+xvUyjkw8y5Xf7nV6fi6nry9en3lttUoGcjHjmcpU8tVnlLVeZJrkrWYkU+Da3cVH7oz68hNJxW9mZSw7jg4wD5A98sTqF4Cgq07XgW120kId3/QuLMxQ+GRg+xHdKOdlSUOf3LeHjx6uDhkMsV9Z9R1Xy10d1SNXvoc1qTsO5CSoydjefgROXt+X2oS8Vq9Tjaz7ua7VXGSwxy6ynVk1vu9Fuyia7LZz82/GfhuqsabJf6lmnFtygqduXO3aMZzg49p1ek+HNPprKnwX25Nps2uGGzqiAYGCMj169J7wE16nVNfZuL53IpJwqAkKCp8MflK+Vl/qajA9cfG6NuRq/hjgGltuVUr1AFZL6j/UAK2/OFqCgY29/Pn0n0ha8urE5KZ2Z57crtOPblId2Zg4bHZ69wlGU5S+J7LcYqPZFqrULqLzvya9OeY5bXsxlvsBj7+MufAFZXSb2ILXWPe57yXY4ye84mp0GnetX2fiexrG3DAO9ufQ9Mcvab3gVC00pUucIu1ckE4yTzx6zk6OjVsz2VqrJYBkA9iIgkREQBERAPkvzx4Y27T3qrEbHqsYAkLhlZMnuzub7T5TP0f8AGundtONjlBv7YGMOMHsN5Hp7znb/AJb8O12nS2hG0jFP9rmoZeyyuhODggjIwT1zzmnjZkYRUJr+5QvxXOTlE+JRNxxr4Yv0x7YDL3OhyMeY7pp5qwsjNbi9mdKEoPUkJ6DPInZwWate469oef8AeXqeJqevZ9en3moie0Lpx9TylTGXodA+rUDJIHvKV3FB+6M+Z5D7TWiJ6SyZPtwcRx4rvyS26lm6k+ndOfdsu38x/WbwTZfE3BuH5R9JYaGYYs09oc4P/uK3MEeI3HHUTJzLdOPUaeJDaejmqjNinQekwHBLwpcIbEB2l68soPnjmB59JvtD8J6iw15X6f1HWtN/4jnmW29cAAnniK7YRj1N8CyuTl0pGnrrJIA6kgD1JwPznecU4FRRqqSVLo9ZQrYSyh69u3aD05Fj+kk4HwyqjpXU5BOLzlnI6ZGeSDl3feZ2WV6jU4tNiCvlWQdpyRzOCOef6CZuXkq5pR7Iu41Dq3v1LOit1iDAWsV7ia1TZ2UJ7I7XTlLents3u1gA3IqKcgnaCWIIHTmZKDgYHQDAz1x5yOxTKRaKvFxmi3HU1kDHnyz+eZd4Nw0U0qgxyGSRg5JHj3zX6zTllKqGZyOwoBOeYzyHlN/p6yMZ58vKSCdK5YrpipJbrrggV0y5SkwrSWq0gE1RlysysiyxWIBLECJB0IiIAiIgEWq0q2IyOMqwwR/bznOabgGr01ZXT3fUG8uEZUUjcenayD9x1nUTFjAPlnG+Fay2x9+lC9ncWBFaWNnHJcsAfHBGZrvh7Q6TUsug12mrrtSljTqaHK2kKc7LO4nByM5HZM+lfE1TGkunWsMxGcbkx2hnx5A+3nPn3AXL636RFQFiOwNlYsO5e1jOR3bvtOoycXuL0cuKktM574n+W92nuVNOx1IfGxdoWzJ3HbjOG5L1H2nJanSvWxWxWRh1V1KsPUHnPvui4Ga7hY9gYKGKVhCArsoXIyTgbcjH/cZNxfhOn1K7dRUlo7iw7S+asOa+xmjVnyXE1spWYcX8PB+d4n0bjnyp6to7PP6Vx/JbAP1HvOF4lwi/Tttvres92R2W/lYcj7GaVd9dnwsoTpnDuioImVaEkAAkk4AAJJPgAJ0vC/gW58Nf+wTrgjdaR/L+77/adWWwrW5PRzCuU3qKOf0P/VTIz+0UkeIDA4n0T4p0ND/S1C11jtYchQCUcZXOOvP9ZT4fwWqoum3nu7Nh5Oyevd54mWsFbOlL7gg7XIkdruIPfj+sxMu9XSWuyNbHpdSe/Uxp4dqt7PTdsQ4ARSEIAHmvieuRLunXULYrOd21XwT9PcHYABuyBnvl6mpEXbUWK+LEEk+wnlimUyya6ioBgrP4ntHmQOZA/wA757aCbqm2hv2h5HIA7PZ6Y6AYxPTXYbAwB2gMjt0XtAYGT35H5zOzTWMVVBg7so5YKEK5O4n7wDZ1pLKUCNMuRzIJ7yAQCe8jPdLtdUkgjr0w8OvI+Y8JPXp8dJMlcsJXAI665ZrSZJXJ0rgCtZZrWYoknRYBmiyZRMEElEA9iIkHQiIgCIiAeGRO0keV7DJOTXcc1IShiRuHLcOWCueefLE4XhaaZtfS1IrTmzhh+9hD2FPQ5yOQ850vHf21q6cNgEF7irDIRSAVHmSceXOaP4m4f9Iq9NaAdkKVGDWVxhfADs9R7yCTr3skD2Spp+JpaoKEHIBI7xnnzENZJIJHsmo406MgS1DYjMN6LtyVBBIGTy9Zdd5reJ6cvsw2ztYJxnkR/wACAabTHQG9To9JbR3Cx9xBOc5ySce03N9mZg2lIcE2B8A7EWsIqZ7+pyZ5aJLk5csaS4Rrm0g3dnkScZ7yT06yLW6cMrDrhSFGcZ7zz88YmXEM45DJBDKpGdxHPGJMmcdOfhjGPLE5JJtHhkQhSoKjAJJPqSe/nLqUSjw1bQOeBTuIQMcNvzz2AdR458Juq6xJBVOjU9R0JIHPAJ6nEmSgYltKZIKYIK9dEspVJEqk61wDBK5OlcySuTLXAPESTIk9VJKqQAqyVVhVkgWAeqJlPMT2QShERBIiIgCIiAYtK1wlkyGwyTk4X4j4bZXb9ejH4/qMABuDd/Tqp6Eec2AtFtYOOTLzU88ZHMGX+J6U2cixC/wry3ep6mV0oCDCjp0gk5jiHDmpb6iWFeeBv558gR19MGbbTXlkBPI45jzkt2jDNuIBPdnu9J79HEAjYyJ9EtoKuzIuMllOCPDEldZFcwZNoBADdskr2z3YA7vWAU9GgAba28B8FgCOg7wSf1lgJmVLOH9rdmxGz/trzI/7iTtImw0qkjn+eP6QCL/SnmQcEjGcDI9D3RRoAP8AM5mwWqSCmCCmNMO4SzXVJlqkq1QDFEkq1zNK5MqQCNa5KtckVJIqQDBUkqrMlSSKsA8VZIFnqrJAIB4BMhAE9kEiIiCRERAEREAREQDBzK1ksvIHWSclK1ZWaqX2SRtVANeaZg1E2Bqnn0YBqXomu1fDX3Cwba/He236i92B1z5zp/8ATiRPo17gPX+kA1SKSoyO6S1US8unmQogECVSQVSdapmK4BWFMkWqTiuZqkAhWuSqkkCTNUgGCpJAkzCTMLAMAszCzILMsQDwCZREgkREQSIiIAiIgCIiAIiIBiwkbLJp5tknJXKTE1ywVnhSAVvpzzZLGyebIBX2TBklorMdkAq/TnoSWNkbIBEEmQSSbJkFgEYSZBJIFmQWARhJkEmYWZYgGIWZYnsQToRESCRERAEREAREQBERAEREAREQBERAEYiII0eYnmJlEDRgVnm2SYnmJIMNkbZnie4gGGye7ZlEgaPMQBPYgaGIiIJ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6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32" y="4939099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</a:t>
            </a:r>
            <a:r>
              <a:rPr lang="pt-BR" dirty="0"/>
              <a:t>Semânticas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Framework – RDF</a:t>
            </a:r>
          </a:p>
          <a:p>
            <a:endParaRPr lang="pt-BR" b="1" dirty="0"/>
          </a:p>
          <a:p>
            <a:r>
              <a:rPr lang="pt-PT" dirty="0"/>
              <a:t>Permite que dados sejam identificados por referência e ligados com outros dados relevantes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Se o </a:t>
            </a:r>
            <a:r>
              <a:rPr lang="pt-BR" i="1" dirty="0" err="1" smtClean="0"/>
              <a:t>dataset</a:t>
            </a:r>
            <a:r>
              <a:rPr lang="pt-BR" i="1" dirty="0" smtClean="0"/>
              <a:t> </a:t>
            </a:r>
            <a:r>
              <a:rPr lang="pt-BR" dirty="0" smtClean="0"/>
              <a:t>não estiver </a:t>
            </a:r>
          </a:p>
          <a:p>
            <a:pPr marL="82296" indent="0">
              <a:buNone/>
            </a:pPr>
            <a:r>
              <a:rPr lang="pt-BR" dirty="0"/>
              <a:t> </a:t>
            </a:r>
            <a:r>
              <a:rPr lang="pt-BR" dirty="0" smtClean="0"/>
              <a:t>  em RDF, pode ser </a:t>
            </a:r>
            <a:r>
              <a:rPr lang="pt-BR" dirty="0" err="1" smtClean="0"/>
              <a:t>conver</a:t>
            </a:r>
            <a:r>
              <a:rPr lang="pt-BR" dirty="0" smtClean="0"/>
              <a:t>-</a:t>
            </a:r>
          </a:p>
          <a:p>
            <a:pPr marL="82296" indent="0">
              <a:buNone/>
            </a:pPr>
            <a:r>
              <a:rPr lang="pt-BR" dirty="0"/>
              <a:t> </a:t>
            </a:r>
            <a:r>
              <a:rPr lang="pt-BR" dirty="0" smtClean="0"/>
              <a:t>  tido para tal</a:t>
            </a:r>
            <a:endParaRPr lang="pt-BR" dirty="0"/>
          </a:p>
        </p:txBody>
      </p:sp>
      <p:sp>
        <p:nvSpPr>
          <p:cNvPr id="4" name="AutoShape 2" descr="data:image/jpeg;base64,/9j/4AAQSkZJRgABAQAAAQABAAD/2wCEAAkGBhASDxQUDxIPEBQVDxUQDxAQEA8QEBAQFBAVFBQQFBQXHCYhFxkoGRQWHy8gIycpLCwsFR4xNTAqNSYrLCkBCQoKDgwOGg8PGjAhHyQwKSwsLC0pLDUsLCksKSwpLCwsLSwsKiwsKSkpKSwpLCw0LCk0LSksKSksLC0sLCwpLP/AABEIAMwA9wMBIgACEQEDEQH/xAAcAAEAAgMBAQEAAAAAAAAAAAAAAwQCBQYBBwj/xAA8EAACAgECAwYEAwcDAwUAAAABAgADEQQSBSExIkFRYXGBBgcTkTKhsSNCUnLB0fAUQ+EzYvEkU4KSov/EABoBAQADAQEBAAAAAAAAAAAAAAABBAUCAwb/xAAuEQACAgIBAgQFAwUBAAAAAAAAAQIDBBEhEjEFIkFxMmGh0fATUbFCgcHh8SP/2gAMAwEAAhEDEQA/APt8REAREQBERAEREAREQBERAEREAREQBERAEREAREQBERAERmIAiIgCIiAIiIAiIgCIiAIiIAiIgCIiAIiIAiIgCIiAInjOAMnkB1J5ATT674x0NPJ9RWT/AA1k2N6YTOPedwrnY9QTfscTnGC3J6NzE5/QfHWguOFuCHoBaDX+Z5fnPnvGPm7e19ldBSlFsZK2ChndVYgPluXMDPTvlmvCunPoa6ffg8J5dcY9Se/bk+wk/wDMgq4hUzFUsrZh1VXViPYGfCdbxrUX87brbPJnJA9F6CUHvKc+fL95c5HnymsvA9R3Kf04Mx+L7lqMPqfVuJfNbSo7JSj3srFCcrWm5TgjJyeo8JqNZ817mpcV0pXaR+ycuXRTkZ3KVHdn3nzdUpftLgH+JDg++OvvLKKR0OfX+8vVeF46WnHfz2ypb4je3w9fLRev+KddYc323nnkFbDtBHeAuMfadNwL5nairC3/APqE6ZPZtA/m6N7/AHnHY9pFa5XmVLDxA5j2lyzEplDpnFNe32KkMm2MuqL0/f7n3fgvxZpdUP2VgD99T4Wwe3f7Zm4n5vp4gh/CwBB8cEH+k6/gnzG1VGBYRqKx3WHtgeT9fvmYd/g/9VEt/J/c2KfFP6blr5/6PsMTV/DvxDVrKfq07gAxR1bqrgAleXI8mB5eM2kwZRcG4y7o2YyUl1LsIiJydCIiAIiIAiIgCIiAIkd+oRF3OyoB1ZmCge5mi13x7oKuRuFh8KgbPzHL856V1WWfBFv2R5zthD4mkdDE5bh3zG0NpwzPSc4H1lAU+e5SQPfE3ur1yjT2W1srBandWUhl7KE5yOR6Tqyiyp6nFoiu6uxbg0yzZaFGWIUd5JAH3M0uu+ONBV+K9HPhVm0/deX5z4WnxHZqTm+x7HPM72JHqAeknzN7H8GrmuqU9+34zGv8VnB9MY69z6Zr/mxWMiih38GsYIP/AKjJ/Sa3S/NjUB8201Mv8KFkYehOc+4nBWoSORwe493v5TWjjW1tlqlWHXvB8wfCXngYdS1KPf1bf4imszKt5jLt6cfjO7+Y/wAa/wCrooXSi4YdmvrYdRtAUcj2h1nG6PiSvyPZbvUjBktOuRuhEkepW6gHwPePeWMfHjStUvj9meN18rX/AOq5/ckzIrq0P41BHmAZmqY6fY857LrW1yU96fBDXp1H4SQPDOR+cmGe+UdTpLBzpb1rbmD/ACnu9JVq44QcWKQR18vYyu7o1vUlr+D3/SlYuqL3/Ja1nCVfmnYbxHQ+omse6+o4YnyJ5qfQzcVcRrboR78v1mOq1deCGw3ivWedldcl1wlpnrXZNeWcdopVcbP7w+3/ADLlXFaz1OPWc9Yw3HbnGeWeckqMqQyrFxvZZnjQfOtF/imqqYZC5buYcv8AzKumdz2VLHJwqgnmT0AHrylXUvlgB7+8+gfKb4Ya/Wra6n6NH7QsQdrXD8CA95BO7/4+cr3X66pv0LFVPCgvU+w/CXAxpNFVTy3KmbCO+1u05+5I9hNvET5iUnJts3kklpCIiQSIiCYAjM+acT+cA3FdLUpwcb7ic5Bwf2an+s57W/Heut63sg/hqC1j7jn+c1afCb7Vt6S+b+xm2+JU1vXLPs2p1ldYza6VjxdlUfnNbR8X6F7Ni6iot3c8KfIMeRPvPiNt7OcuzMT1ZiWJ9zMJpw8ChrzTe/kjPl4xLfljwfojM0Px3xKzT8OvtpYo6KuGGMgG1FYjPftJnzDgvxjq9NgJZvQf7VuXTHgO9fYzffEnx5Tq+F6mpkeu5qcIv40dg6nCsOh5d495n2eF30TTS6ltdv8AK/6Xq/EarotN9L/PU4dte9vad2sPXczMx59+TMZouDa7BKNkEdAeXLvE3oM+px7FZBNHzl9bhPTEn0+tsQEVu6BlKuFYgMrDBDAdeUglPWao1YLZKE4z12nz8p6WOKj5uxxWpN+XuQW8CXOa2ZD3d6/3lrTfUUYsAPmvMHzx1E9o1yOMgg+hlgMO6ecK699UPoek7J66Z/UAypxLhy3Lg8mH4W7wfD0luJ6zgpx6ZHjGbg+qJxjq9blXGCP8yPKXNPxJx0b2PObvifDVuXnyYfgbw8j5TlnrZGKuMEdZh21zxpcPj0Zt1WQyI8rn1RvqeNfxD7c/yMu1cRRu8e/KcwjyZWntXlzXfk8Z4kH24OnfUKBkn7zT8X1VbL0yR0bp7ecrCVNc/MD3MnIyXKDWiKMdRlvZlScy0lbMQEGWJwo8SeQlbSL3+0674M4Iz6mhnUit7hVzDZZSpZ2XyCgjPnKFln6dTkXYw67FE53VfDWsqQWW6e5ayMi3YWrI8d4yB7zLh3DbbB+zR3xjOxS5Hoo5nlz5d0/THEuKU6XTNY2FRE7KqOuBhUUD7TkPl5oWs1Wo1dnJ3OHr2BRU5wNg9FUDHXxmYs6SXC5L7xIt9+DX2aLR26MVU8L1D3V0iqq63Rqjb8bfqs27Pi3PM+icJ4alFKV1qqBUCnaoGSBjJx1PnLkSk5N92W1FLsIiJySIiIAiIgH5p+MdH9HiOqQcsalyvkrtvX8mE19WvcdeY8+v3nW/ODR7OKM2MfUprs9SAUJ//E4ifUY9j6IyT9D5++C62mjb08TU9eXr0+8uLaD/AJkTnJJXey9CR+kvwypL4ilPGT7HRAxNTTxT+Ie4/tL9WsVuhB/WXIXwn2Kk6ZRMrtIjkFlBI6N0Ye8zrTAxnPh4z0MJ7PRRW9o83J60xMbagylWGQRgjymUSWt9zlPXY43Wad9PbtycHmjdMr/eXNLxlx17Xr1+83XFNEt1ZU9eqt/Cf7TjxlWKnqDg+omBdGWLZ5X5X2+xvUyjkw8y5Xf7nV6fi6nry9en3lttUoGcjHjmcpU8tVnlLVeZJrkrWYkU+Da3cVH7oz68hNJxW9mZSw7jg4wD5A98sTqF4Cgq07XgW120kId3/QuLMxQ+GRg+xHdKOdlSUOf3LeHjx6uDhkMsV9Z9R1Xy10d1SNXvoc1qTsO5CSoydjefgROXt+X2oS8Vq9Tjaz7ua7VXGSwxy6ynVk1vu9Fuyia7LZz82/GfhuqsabJf6lmnFtygqduXO3aMZzg49p1ek+HNPprKnwX25Nps2uGGzqiAYGCMj169J7wE16nVNfZuL53IpJwqAkKCp8MflK+Vl/qajA9cfG6NuRq/hjgGltuVUr1AFZL6j/UAK2/OFqCgY29/Pn0n0ha8urE5KZ2Z57crtOPblId2Zg4bHZ69wlGU5S+J7LcYqPZFqrULqLzvya9OeY5bXsxlvsBj7+MufAFZXSb2ILXWPe57yXY4ye84mp0GnetX2fiexrG3DAO9ufQ9Mcvab3gVC00pUucIu1ckE4yTzx6zk6OjVsz2VqrJYBkA9iIgkREQBERAPkvzx4Y27T3qrEbHqsYAkLhlZMnuzub7T5TP0f8AGundtONjlBv7YGMOMHsN5Hp7znb/AJb8O12nS2hG0jFP9rmoZeyyuhODggjIwT1zzmnjZkYRUJr+5QvxXOTlE+JRNxxr4Yv0x7YDL3OhyMeY7pp5qwsjNbi9mdKEoPUkJ6DPInZwWate469oef8AeXqeJqevZ9en3moie0Lpx9TylTGXodA+rUDJIHvKV3FB+6M+Z5D7TWiJ6SyZPtwcRx4rvyS26lm6k+ndOfdsu38x/WbwTZfE3BuH5R9JYaGYYs09oc4P/uK3MEeI3HHUTJzLdOPUaeJDaejmqjNinQekwHBLwpcIbEB2l68soPnjmB59JvtD8J6iw15X6f1HWtN/4jnmW29cAAnniK7YRj1N8CyuTl0pGnrrJIA6kgD1JwPznecU4FRRqqSVLo9ZQrYSyh69u3aD05Fj+kk4HwyqjpXU5BOLzlnI6ZGeSDl3feZ2WV6jU4tNiCvlWQdpyRzOCOef6CZuXkq5pR7Iu41Dq3v1LOit1iDAWsV7ia1TZ2UJ7I7XTlLents3u1gA3IqKcgnaCWIIHTmZKDgYHQDAz1x5yOxTKRaKvFxmi3HU1kDHnyz+eZd4Nw0U0qgxyGSRg5JHj3zX6zTllKqGZyOwoBOeYzyHlN/p6yMZ58vKSCdK5YrpipJbrrggV0y5SkwrSWq0gE1RlysysiyxWIBLECJB0IiIAiIgEWq0q2IyOMqwwR/bznOabgGr01ZXT3fUG8uEZUUjcenayD9x1nUTFjAPlnG+Fay2x9+lC9ncWBFaWNnHJcsAfHBGZrvh7Q6TUsug12mrrtSljTqaHK2kKc7LO4nByM5HZM+lfE1TGkunWsMxGcbkx2hnx5A+3nPn3AXL636RFQFiOwNlYsO5e1jOR3bvtOoycXuL0cuKktM574n+W92nuVNOx1IfGxdoWzJ3HbjOG5L1H2nJanSvWxWxWRh1V1KsPUHnPvui4Ga7hY9gYKGKVhCArsoXIyTgbcjH/cZNxfhOn1K7dRUlo7iw7S+asOa+xmjVnyXE1spWYcX8PB+d4n0bjnyp6to7PP6Vx/JbAP1HvOF4lwi/Tttvres92R2W/lYcj7GaVd9dnwsoTpnDuioImVaEkAAkk4AAJJPgAJ0vC/gW58Nf+wTrgjdaR/L+77/adWWwrW5PRzCuU3qKOf0P/VTIz+0UkeIDA4n0T4p0ND/S1C11jtYchQCUcZXOOvP9ZT4fwWqoum3nu7Nh5Oyevd54mWsFbOlL7gg7XIkdruIPfj+sxMu9XSWuyNbHpdSe/Uxp4dqt7PTdsQ4ARSEIAHmvieuRLunXULYrOd21XwT9PcHYABuyBnvl6mpEXbUWK+LEEk+wnlimUyya6ioBgrP4ntHmQOZA/wA757aCbqm2hv2h5HIA7PZ6Y6AYxPTXYbAwB2gMjt0XtAYGT35H5zOzTWMVVBg7so5YKEK5O4n7wDZ1pLKUCNMuRzIJ7yAQCe8jPdLtdUkgjr0w8OvI+Y8JPXp8dJMlcsJXAI665ZrSZJXJ0rgCtZZrWYoknRYBmiyZRMEElEA9iIkHQiIgCIiAeGRO0keV7DJOTXcc1IShiRuHLcOWCueefLE4XhaaZtfS1IrTmzhh+9hD2FPQ5yOQ850vHf21q6cNgEF7irDIRSAVHmSceXOaP4m4f9Iq9NaAdkKVGDWVxhfADs9R7yCTr3skD2Spp+JpaoKEHIBI7xnnzENZJIJHsmo406MgS1DYjMN6LtyVBBIGTy9Zdd5reJ6cvsw2ztYJxnkR/wACAabTHQG9To9JbR3Cx9xBOc5ySce03N9mZg2lIcE2B8A7EWsIqZ7+pyZ5aJLk5csaS4Rrm0g3dnkScZ7yT06yLW6cMrDrhSFGcZ7zz88YmXEM45DJBDKpGdxHPGJMmcdOfhjGPLE5JJtHhkQhSoKjAJJPqSe/nLqUSjw1bQOeBTuIQMcNvzz2AdR458Juq6xJBVOjU9R0JIHPAJ6nEmSgYltKZIKYIK9dEspVJEqk61wDBK5OlcySuTLXAPESTIk9VJKqQAqyVVhVkgWAeqJlPMT2QShERBIiIgCIiAYtK1wlkyGwyTk4X4j4bZXb9ejH4/qMABuDd/Tqp6Eec2AtFtYOOTLzU88ZHMGX+J6U2cixC/wry3ep6mV0oCDCjp0gk5jiHDmpb6iWFeeBv558gR19MGbbTXlkBPI45jzkt2jDNuIBPdnu9J79HEAjYyJ9EtoKuzIuMllOCPDEldZFcwZNoBADdskr2z3YA7vWAU9GgAba28B8FgCOg7wSf1lgJmVLOH9rdmxGz/trzI/7iTtImw0qkjn+eP6QCL/SnmQcEjGcDI9D3RRoAP8AM5mwWqSCmCCmNMO4SzXVJlqkq1QDFEkq1zNK5MqQCNa5KtckVJIqQDBUkqrMlSSKsA8VZIFnqrJAIB4BMhAE9kEiIiCRERAEREAREQDBzK1ksvIHWSclK1ZWaqX2SRtVANeaZg1E2Bqnn0YBqXomu1fDX3Cwba/He236i92B1z5zp/8ATiRPo17gPX+kA1SKSoyO6S1US8unmQogECVSQVSdapmK4BWFMkWqTiuZqkAhWuSqkkCTNUgGCpJAkzCTMLAMAszCzILMsQDwCZREgkREQSIiIAiIgCIiAIiIBiwkbLJp5tknJXKTE1ywVnhSAVvpzzZLGyebIBX2TBklorMdkAq/TnoSWNkbIBEEmQSSbJkFgEYSZBJIFmQWARhJkEmYWZYgGIWZYnsQToRESCRERAEREAREQBERAEREAREQBERAEYiII0eYnmJlEDRgVnm2SYnmJIMNkbZnie4gGGye7ZlEgaPMQBPYgaGIiIJ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9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32" y="4939099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</a:t>
            </a:r>
            <a:r>
              <a:rPr lang="pt-BR" dirty="0"/>
              <a:t>Semânticas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SPARQL</a:t>
            </a:r>
          </a:p>
          <a:p>
            <a:endParaRPr lang="pt-BR" b="1" dirty="0"/>
          </a:p>
          <a:p>
            <a:r>
              <a:rPr lang="pt-BR" dirty="0" smtClean="0"/>
              <a:t>É a linguagem de consulta </a:t>
            </a:r>
          </a:p>
          <a:p>
            <a:r>
              <a:rPr lang="pt-BR" dirty="0" smtClean="0"/>
              <a:t>E um protocolo para acessar dados RDF</a:t>
            </a:r>
          </a:p>
          <a:p>
            <a:endParaRPr lang="pt-BR" dirty="0"/>
          </a:p>
          <a:p>
            <a:pPr marL="82296" indent="0">
              <a:buNone/>
            </a:pPr>
            <a:r>
              <a:rPr lang="pt-BR" dirty="0" smtClean="0"/>
              <a:t>       (MACHADO e OLIVEIRA, 2011)</a:t>
            </a:r>
          </a:p>
        </p:txBody>
      </p:sp>
      <p:sp>
        <p:nvSpPr>
          <p:cNvPr id="4" name="AutoShape 2" descr="data:image/jpeg;base64,/9j/4AAQSkZJRgABAQAAAQABAAD/2wCEAAkGBhASDxQUDxIPEBQVDxUQDxAQEA8QEBAQFBAVFBQQFBQXHCYhFxkoGRQWHy8gIycpLCwsFR4xNTAqNSYrLCkBCQoKDgwOGg8PGjAhHyQwKSwsLC0pLDUsLCksKSwpLCwsLSwsKiwsKSkpKSwpLCw0LCk0LSksKSksLC0sLCwpLP/AABEIAMwA9wMBIgACEQEDEQH/xAAcAAEAAgMBAQEAAAAAAAAAAAAAAwQCBQYBBwj/xAA8EAACAgECAwYEAwcDAwUAAAABAgADEQQSBSExIkFRYXGBBgcTkTKhsSNCUnLB0fAUQ+EzYvEkU4KSov/EABoBAQADAQEBAAAAAAAAAAAAAAABBAUCAwb/xAAuEQACAgIBAgQFAwUBAAAAAAAAAQIDBBEhEjEFIkFxMmGh0fATUbFCgcHh8SP/2gAMAwEAAhEDEQA/APt8REAREQBERAEREAREQBERAEREAREQBERAEREAREQBERAERmIAiIgCIiAIiIAiIgCIiAIiIAiIgCIiAIiIAiIgCIiAInjOAMnkB1J5ATT674x0NPJ9RWT/AA1k2N6YTOPedwrnY9QTfscTnGC3J6NzE5/QfHWguOFuCHoBaDX+Z5fnPnvGPm7e19ldBSlFsZK2ChndVYgPluXMDPTvlmvCunPoa6ffg8J5dcY9Se/bk+wk/wDMgq4hUzFUsrZh1VXViPYGfCdbxrUX87brbPJnJA9F6CUHvKc+fL95c5HnymsvA9R3Kf04Mx+L7lqMPqfVuJfNbSo7JSj3srFCcrWm5TgjJyeo8JqNZ817mpcV0pXaR+ycuXRTkZ3KVHdn3nzdUpftLgH+JDg++OvvLKKR0OfX+8vVeF46WnHfz2ypb4je3w9fLRev+KddYc323nnkFbDtBHeAuMfadNwL5nairC3/APqE6ZPZtA/m6N7/AHnHY9pFa5XmVLDxA5j2lyzEplDpnFNe32KkMm2MuqL0/f7n3fgvxZpdUP2VgD99T4Wwe3f7Zm4n5vp4gh/CwBB8cEH+k6/gnzG1VGBYRqKx3WHtgeT9fvmYd/g/9VEt/J/c2KfFP6blr5/6PsMTV/DvxDVrKfq07gAxR1bqrgAleXI8mB5eM2kwZRcG4y7o2YyUl1LsIiJydCIiAIiIAiIgCIiAIkd+oRF3OyoB1ZmCge5mi13x7oKuRuFh8KgbPzHL856V1WWfBFv2R5zthD4mkdDE5bh3zG0NpwzPSc4H1lAU+e5SQPfE3ur1yjT2W1srBandWUhl7KE5yOR6Tqyiyp6nFoiu6uxbg0yzZaFGWIUd5JAH3M0uu+ONBV+K9HPhVm0/deX5z4WnxHZqTm+x7HPM72JHqAeknzN7H8GrmuqU9+34zGv8VnB9MY69z6Zr/mxWMiih38GsYIP/AKjJ/Sa3S/NjUB8201Mv8KFkYehOc+4nBWoSORwe493v5TWjjW1tlqlWHXvB8wfCXngYdS1KPf1bf4imszKt5jLt6cfjO7+Y/wAa/wCrooXSi4YdmvrYdRtAUcj2h1nG6PiSvyPZbvUjBktOuRuhEkepW6gHwPePeWMfHjStUvj9meN18rX/AOq5/ckzIrq0P41BHmAZmqY6fY857LrW1yU96fBDXp1H4SQPDOR+cmGe+UdTpLBzpb1rbmD/ACnu9JVq44QcWKQR18vYyu7o1vUlr+D3/SlYuqL3/Ja1nCVfmnYbxHQ+omse6+o4YnyJ5qfQzcVcRrboR78v1mOq1deCGw3ivWedldcl1wlpnrXZNeWcdopVcbP7w+3/ADLlXFaz1OPWc9Yw3HbnGeWeckqMqQyrFxvZZnjQfOtF/imqqYZC5buYcv8AzKumdz2VLHJwqgnmT0AHrylXUvlgB7+8+gfKb4Ya/Wra6n6NH7QsQdrXD8CA95BO7/4+cr3X66pv0LFVPCgvU+w/CXAxpNFVTy3KmbCO+1u05+5I9hNvET5iUnJts3kklpCIiQSIiCYAjM+acT+cA3FdLUpwcb7ic5Bwf2an+s57W/Heut63sg/hqC1j7jn+c1afCb7Vt6S+b+xm2+JU1vXLPs2p1ldYza6VjxdlUfnNbR8X6F7Ni6iot3c8KfIMeRPvPiNt7OcuzMT1ZiWJ9zMJpw8ChrzTe/kjPl4xLfljwfojM0Px3xKzT8OvtpYo6KuGGMgG1FYjPftJnzDgvxjq9NgJZvQf7VuXTHgO9fYzffEnx5Tq+F6mpkeu5qcIv40dg6nCsOh5d495n2eF30TTS6ltdv8AK/6Xq/EarotN9L/PU4dte9vad2sPXczMx59+TMZouDa7BKNkEdAeXLvE3oM+px7FZBNHzl9bhPTEn0+tsQEVu6BlKuFYgMrDBDAdeUglPWao1YLZKE4z12nz8p6WOKj5uxxWpN+XuQW8CXOa2ZD3d6/3lrTfUUYsAPmvMHzx1E9o1yOMgg+hlgMO6ecK699UPoek7J66Z/UAypxLhy3Lg8mH4W7wfD0luJ6zgpx6ZHjGbg+qJxjq9blXGCP8yPKXNPxJx0b2PObvifDVuXnyYfgbw8j5TlnrZGKuMEdZh21zxpcPj0Zt1WQyI8rn1RvqeNfxD7c/yMu1cRRu8e/KcwjyZWntXlzXfk8Z4kH24OnfUKBkn7zT8X1VbL0yR0bp7ecrCVNc/MD3MnIyXKDWiKMdRlvZlScy0lbMQEGWJwo8SeQlbSL3+0674M4Iz6mhnUit7hVzDZZSpZ2XyCgjPnKFln6dTkXYw67FE53VfDWsqQWW6e5ayMi3YWrI8d4yB7zLh3DbbB+zR3xjOxS5Hoo5nlz5d0/THEuKU6XTNY2FRE7KqOuBhUUD7TkPl5oWs1Wo1dnJ3OHr2BRU5wNg9FUDHXxmYs6SXC5L7xIt9+DX2aLR26MVU8L1D3V0iqq63Rqjb8bfqs27Pi3PM+icJ4alFKV1qqBUCnaoGSBjJx1PnLkSk5N92W1FLsIiJySIiIAiIgH5p+MdH9HiOqQcsalyvkrtvX8mE19WvcdeY8+v3nW/ODR7OKM2MfUprs9SAUJ//E4ifUY9j6IyT9D5++C62mjb08TU9eXr0+8uLaD/AJkTnJJXey9CR+kvwypL4ilPGT7HRAxNTTxT+Ie4/tL9WsVuhB/WXIXwn2Kk6ZRMrtIjkFlBI6N0Ye8zrTAxnPh4z0MJ7PRRW9o83J60xMbagylWGQRgjymUSWt9zlPXY43Wad9PbtycHmjdMr/eXNLxlx17Xr1+83XFNEt1ZU9eqt/Cf7TjxlWKnqDg+omBdGWLZ5X5X2+xvUyjkw8y5Xf7nV6fi6nry9en3lttUoGcjHjmcpU8tVnlLVeZJrkrWYkU+Da3cVH7oz68hNJxW9mZSw7jg4wD5A98sTqF4Cgq07XgW120kId3/QuLMxQ+GRg+xHdKOdlSUOf3LeHjx6uDhkMsV9Z9R1Xy10d1SNXvoc1qTsO5CSoydjefgROXt+X2oS8Vq9Tjaz7ua7VXGSwxy6ynVk1vu9Fuyia7LZz82/GfhuqsabJf6lmnFtygqduXO3aMZzg49p1ek+HNPprKnwX25Nps2uGGzqiAYGCMj169J7wE16nVNfZuL53IpJwqAkKCp8MflK+Vl/qajA9cfG6NuRq/hjgGltuVUr1AFZL6j/UAK2/OFqCgY29/Pn0n0ha8urE5KZ2Z57crtOPblId2Zg4bHZ69wlGU5S+J7LcYqPZFqrULqLzvya9OeY5bXsxlvsBj7+MufAFZXSb2ILXWPe57yXY4ye84mp0GnetX2fiexrG3DAO9ufQ9Mcvab3gVC00pUucIu1ckE4yTzx6zk6OjVsz2VqrJYBkA9iIgkREQBERAPkvzx4Y27T3qrEbHqsYAkLhlZMnuzub7T5TP0f8AGundtONjlBv7YGMOMHsN5Hp7znb/AJb8O12nS2hG0jFP9rmoZeyyuhODggjIwT1zzmnjZkYRUJr+5QvxXOTlE+JRNxxr4Yv0x7YDL3OhyMeY7pp5qwsjNbi9mdKEoPUkJ6DPInZwWate469oef8AeXqeJqevZ9en3moie0Lpx9TylTGXodA+rUDJIHvKV3FB+6M+Z5D7TWiJ6SyZPtwcRx4rvyS26lm6k+ndOfdsu38x/WbwTZfE3BuH5R9JYaGYYs09oc4P/uK3MEeI3HHUTJzLdOPUaeJDaejmqjNinQekwHBLwpcIbEB2l68soPnjmB59JvtD8J6iw15X6f1HWtN/4jnmW29cAAnniK7YRj1N8CyuTl0pGnrrJIA6kgD1JwPznecU4FRRqqSVLo9ZQrYSyh69u3aD05Fj+kk4HwyqjpXU5BOLzlnI6ZGeSDl3feZ2WV6jU4tNiCvlWQdpyRzOCOef6CZuXkq5pR7Iu41Dq3v1LOit1iDAWsV7ia1TZ2UJ7I7XTlLents3u1gA3IqKcgnaCWIIHTmZKDgYHQDAz1x5yOxTKRaKvFxmi3HU1kDHnyz+eZd4Nw0U0qgxyGSRg5JHj3zX6zTllKqGZyOwoBOeYzyHlN/p6yMZ58vKSCdK5YrpipJbrrggV0y5SkwrSWq0gE1RlysysiyxWIBLECJB0IiIAiIgEWq0q2IyOMqwwR/bznOabgGr01ZXT3fUG8uEZUUjcenayD9x1nUTFjAPlnG+Fay2x9+lC9ncWBFaWNnHJcsAfHBGZrvh7Q6TUsug12mrrtSljTqaHK2kKc7LO4nByM5HZM+lfE1TGkunWsMxGcbkx2hnx5A+3nPn3AXL636RFQFiOwNlYsO5e1jOR3bvtOoycXuL0cuKktM574n+W92nuVNOx1IfGxdoWzJ3HbjOG5L1H2nJanSvWxWxWRh1V1KsPUHnPvui4Ga7hY9gYKGKVhCArsoXIyTgbcjH/cZNxfhOn1K7dRUlo7iw7S+asOa+xmjVnyXE1spWYcX8PB+d4n0bjnyp6to7PP6Vx/JbAP1HvOF4lwi/Tttvres92R2W/lYcj7GaVd9dnwsoTpnDuioImVaEkAAkk4AAJJPgAJ0vC/gW58Nf+wTrgjdaR/L+77/adWWwrW5PRzCuU3qKOf0P/VTIz+0UkeIDA4n0T4p0ND/S1C11jtYchQCUcZXOOvP9ZT4fwWqoum3nu7Nh5Oyevd54mWsFbOlL7gg7XIkdruIPfj+sxMu9XSWuyNbHpdSe/Uxp4dqt7PTdsQ4ARSEIAHmvieuRLunXULYrOd21XwT9PcHYABuyBnvl6mpEXbUWK+LEEk+wnlimUyya6ioBgrP4ntHmQOZA/wA757aCbqm2hv2h5HIA7PZ6Y6AYxPTXYbAwB2gMjt0XtAYGT35H5zOzTWMVVBg7so5YKEK5O4n7wDZ1pLKUCNMuRzIJ7yAQCe8jPdLtdUkgjr0w8OvI+Y8JPXp8dJMlcsJXAI665ZrSZJXJ0rgCtZZrWYoknRYBmiyZRMEElEA9iIkHQiIgCIiAeGRO0keV7DJOTXcc1IShiRuHLcOWCueefLE4XhaaZtfS1IrTmzhh+9hD2FPQ5yOQ850vHf21q6cNgEF7irDIRSAVHmSceXOaP4m4f9Iq9NaAdkKVGDWVxhfADs9R7yCTr3skD2Spp+JpaoKEHIBI7xnnzENZJIJHsmo406MgS1DYjMN6LtyVBBIGTy9Zdd5reJ6cvsw2ztYJxnkR/wACAabTHQG9To9JbR3Cx9xBOc5ySce03N9mZg2lIcE2B8A7EWsIqZ7+pyZ5aJLk5csaS4Rrm0g3dnkScZ7yT06yLW6cMrDrhSFGcZ7zz88YmXEM45DJBDKpGdxHPGJMmcdOfhjGPLE5JJtHhkQhSoKjAJJPqSe/nLqUSjw1bQOeBTuIQMcNvzz2AdR458Juq6xJBVOjU9R0JIHPAJ6nEmSgYltKZIKYIK9dEspVJEqk61wDBK5OlcySuTLXAPESTIk9VJKqQAqyVVhVkgWAeqJlPMT2QShERBIiIgCIiAYtK1wlkyGwyTk4X4j4bZXb9ejH4/qMABuDd/Tqp6Eec2AtFtYOOTLzU88ZHMGX+J6U2cixC/wry3ep6mV0oCDCjp0gk5jiHDmpb6iWFeeBv558gR19MGbbTXlkBPI45jzkt2jDNuIBPdnu9J79HEAjYyJ9EtoKuzIuMllOCPDEldZFcwZNoBADdskr2z3YA7vWAU9GgAba28B8FgCOg7wSf1lgJmVLOH9rdmxGz/trzI/7iTtImw0qkjn+eP6QCL/SnmQcEjGcDI9D3RRoAP8AM5mwWqSCmCCmNMO4SzXVJlqkq1QDFEkq1zNK5MqQCNa5KtckVJIqQDBUkqrMlSSKsA8VZIFnqrJAIB4BMhAE9kEiIiCRERAEREAREQDBzK1ksvIHWSclK1ZWaqX2SRtVANeaZg1E2Bqnn0YBqXomu1fDX3Cwba/He236i92B1z5zp/8ATiRPo17gPX+kA1SKSoyO6S1US8unmQogECVSQVSdapmK4BWFMkWqTiuZqkAhWuSqkkCTNUgGCpJAkzCTMLAMAszCzILMsQDwCZREgkREQSIiIAiIgCIiAIiIBiwkbLJp5tknJXKTE1ywVnhSAVvpzzZLGyebIBX2TBklorMdkAq/TnoSWNkbIBEEmQSSbJkFgEYSZBJIFmQWARhJkEmYWZYgGIWZYnsQToRESCRERAEREAREQBERAEREAREQBERAEYiII0eYnmJlEDRgVnm2SYnmJIMNkbZnie4gGGye7ZlEgaPMQBPYgaGIiIJ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0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</a:t>
            </a:r>
            <a:r>
              <a:rPr lang="pt-BR" dirty="0"/>
              <a:t>Semânticas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As tecnologias semânticas são mais adequadas que as outras:</a:t>
            </a:r>
          </a:p>
          <a:p>
            <a:pPr lvl="1"/>
            <a:endParaRPr lang="pt-BR" dirty="0" smtClean="0"/>
          </a:p>
          <a:p>
            <a:pPr lvl="1"/>
            <a:r>
              <a:rPr lang="pt-BR" dirty="0"/>
              <a:t>São compreensíveis por máquina</a:t>
            </a:r>
          </a:p>
          <a:p>
            <a:pPr lvl="2"/>
            <a:r>
              <a:rPr lang="pt-BR" dirty="0"/>
              <a:t>Facilitam o processamento dos dados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Identificam recursos unicamente</a:t>
            </a:r>
          </a:p>
          <a:p>
            <a:pPr lvl="2"/>
            <a:r>
              <a:rPr lang="pt-BR" dirty="0" smtClean="0"/>
              <a:t>URI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Facilitam o cruzamento de </a:t>
            </a:r>
          </a:p>
          <a:p>
            <a:pPr marL="402336" lvl="1" indent="0">
              <a:buNone/>
            </a:pPr>
            <a:r>
              <a:rPr lang="pt-BR" dirty="0"/>
              <a:t> </a:t>
            </a:r>
            <a:r>
              <a:rPr lang="pt-BR" dirty="0" smtClean="0"/>
              <a:t>  informações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32" y="4939099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5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</a:t>
            </a:r>
            <a:r>
              <a:rPr lang="pt-BR" dirty="0"/>
              <a:t>Semânticas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As tecnologias semânticas são mais adequadas que as outras (cont.):</a:t>
            </a:r>
          </a:p>
          <a:p>
            <a:pPr lvl="1"/>
            <a:endParaRPr lang="pt-BR" dirty="0" smtClean="0"/>
          </a:p>
          <a:p>
            <a:pPr lvl="1"/>
            <a:r>
              <a:rPr lang="pt-BR" dirty="0"/>
              <a:t>Têm maior </a:t>
            </a:r>
            <a:r>
              <a:rPr lang="pt-BR" dirty="0" smtClean="0"/>
              <a:t>expressividade</a:t>
            </a:r>
          </a:p>
          <a:p>
            <a:pPr lvl="2"/>
            <a:r>
              <a:rPr lang="pt-BR" dirty="0" smtClean="0"/>
              <a:t>Possuem sintaxe padronizada para representação de recursos</a:t>
            </a:r>
          </a:p>
          <a:p>
            <a:pPr lvl="2"/>
            <a:r>
              <a:rPr lang="pt-BR" dirty="0" smtClean="0"/>
              <a:t>Não são ambíguas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Permite a ligação com outros </a:t>
            </a:r>
            <a:r>
              <a:rPr lang="pt-BR" i="1" dirty="0" err="1" smtClean="0"/>
              <a:t>datasets</a:t>
            </a:r>
            <a:r>
              <a:rPr lang="pt-BR" dirty="0" smtClean="0"/>
              <a:t> a partir de </a:t>
            </a:r>
            <a:r>
              <a:rPr lang="pt-BR" dirty="0" err="1" smtClean="0"/>
              <a:t>URIs</a:t>
            </a:r>
            <a:endParaRPr lang="pt-BR" dirty="0"/>
          </a:p>
          <a:p>
            <a:pPr marL="402336" lvl="1" indent="0">
              <a:buNone/>
            </a:pPr>
            <a:r>
              <a:rPr lang="pt-BR" dirty="0" smtClean="0"/>
              <a:t>   </a:t>
            </a:r>
          </a:p>
          <a:p>
            <a:pPr marL="402336" lvl="1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(MAALI et. al., 2012)</a:t>
            </a:r>
          </a:p>
          <a:p>
            <a:pPr lvl="1"/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32" y="4939099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32" y="4939099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</a:t>
            </a:r>
            <a:r>
              <a:rPr lang="pt-BR" dirty="0"/>
              <a:t>Semânticas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484784"/>
            <a:ext cx="7530040" cy="4763616"/>
          </a:xfrm>
        </p:spPr>
        <p:txBody>
          <a:bodyPr>
            <a:normAutofit/>
          </a:bodyPr>
          <a:lstStyle/>
          <a:p>
            <a:r>
              <a:rPr lang="pt-BR" dirty="0" smtClean="0"/>
              <a:t>As tecnologias semânticas são mais adequadas que as outras (cont.):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Permitem o uso de vocabulários conhecidos, facilitando a descrição e reuso dos dados</a:t>
            </a:r>
          </a:p>
          <a:p>
            <a:pPr lvl="2"/>
            <a:r>
              <a:rPr lang="pt-BR" dirty="0" smtClean="0"/>
              <a:t>Semântica + contexto</a:t>
            </a:r>
          </a:p>
          <a:p>
            <a:pPr marL="402336" lvl="1" indent="0">
              <a:buNone/>
            </a:pPr>
            <a:r>
              <a:rPr lang="pt-BR" dirty="0"/>
              <a:t> </a:t>
            </a:r>
            <a:r>
              <a:rPr lang="pt-BR" dirty="0" smtClean="0"/>
              <a:t>          </a:t>
            </a:r>
          </a:p>
          <a:p>
            <a:pPr marL="402336" lvl="1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4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85" y="1412776"/>
            <a:ext cx="739887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32" y="4939099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</a:t>
            </a:r>
            <a:r>
              <a:rPr lang="pt-BR" dirty="0"/>
              <a:t>Semânticas</a:t>
            </a:r>
          </a:p>
        </p:txBody>
      </p:sp>
    </p:spTree>
    <p:extLst>
      <p:ext uri="{BB962C8B-B14F-4D97-AF65-F5344CB8AC3E}">
        <p14:creationId xmlns:p14="http://schemas.microsoft.com/office/powerpoint/2010/main" val="32505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</a:t>
            </a:r>
            <a:r>
              <a:rPr lang="pt-BR" dirty="0"/>
              <a:t>Semânticas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tecnologias semânticas são mais adequadas que as outras (cont.):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Podem conter informações sobre a proveniência dos dados</a:t>
            </a:r>
          </a:p>
          <a:p>
            <a:pPr marL="402336" lvl="1" indent="0">
              <a:buNone/>
            </a:pPr>
            <a:r>
              <a:rPr lang="pt-BR" dirty="0"/>
              <a:t> </a:t>
            </a:r>
            <a:r>
              <a:rPr lang="pt-BR" dirty="0" smtClean="0"/>
              <a:t>          </a:t>
            </a:r>
          </a:p>
          <a:p>
            <a:pPr marL="402336" lvl="1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(MAALI et. al., 2012)</a:t>
            </a:r>
          </a:p>
          <a:p>
            <a:pPr lvl="1"/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32" y="4939099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8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Roteiro – Dados Abertos Governamentais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3758" y="1772816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pt-BR" dirty="0" smtClean="0"/>
              <a:t>Conceito</a:t>
            </a:r>
          </a:p>
          <a:p>
            <a:pPr lvl="1"/>
            <a:r>
              <a:rPr lang="pt-BR" dirty="0" smtClean="0"/>
              <a:t>Por Que Abrir os Dados</a:t>
            </a:r>
            <a:r>
              <a:rPr lang="pt-BR" dirty="0" smtClean="0"/>
              <a:t>?</a:t>
            </a:r>
          </a:p>
          <a:p>
            <a:pPr lvl="1"/>
            <a:r>
              <a:rPr lang="pt-BR" dirty="0" smtClean="0"/>
              <a:t>E no Brasil?</a:t>
            </a:r>
            <a:endParaRPr lang="pt-BR" dirty="0" smtClean="0"/>
          </a:p>
          <a:p>
            <a:pPr lvl="1"/>
            <a:r>
              <a:rPr lang="pt-BR" dirty="0" smtClean="0"/>
              <a:t>Dificuldades</a:t>
            </a:r>
          </a:p>
          <a:p>
            <a:pPr lvl="1"/>
            <a:r>
              <a:rPr lang="pt-BR" dirty="0" smtClean="0"/>
              <a:t>Tecnologias para Publicação</a:t>
            </a:r>
          </a:p>
          <a:p>
            <a:pPr lvl="1"/>
            <a:r>
              <a:rPr lang="pt-BR" dirty="0" smtClean="0"/>
              <a:t>Tecnologias Semânticas</a:t>
            </a:r>
          </a:p>
          <a:p>
            <a:pPr lvl="1"/>
            <a:r>
              <a:rPr lang="pt-BR" dirty="0"/>
              <a:t>Leis</a:t>
            </a:r>
          </a:p>
          <a:p>
            <a:pPr lvl="1"/>
            <a:r>
              <a:rPr lang="pt-BR" dirty="0" smtClean="0"/>
              <a:t>Princípios</a:t>
            </a:r>
          </a:p>
          <a:p>
            <a:pPr lvl="1"/>
            <a:r>
              <a:rPr lang="pt-BR" dirty="0" smtClean="0"/>
              <a:t>Cases</a:t>
            </a:r>
          </a:p>
          <a:p>
            <a:pPr lvl="1"/>
            <a:r>
              <a:rPr lang="pt-BR" dirty="0" smtClean="0"/>
              <a:t>Conclusões</a:t>
            </a:r>
          </a:p>
          <a:p>
            <a:pPr lvl="1"/>
            <a:r>
              <a:rPr lang="pt-BR" dirty="0" smtClean="0"/>
              <a:t>Referências</a:t>
            </a:r>
          </a:p>
          <a:p>
            <a:endParaRPr lang="pt-BR" dirty="0"/>
          </a:p>
        </p:txBody>
      </p:sp>
      <p:pic>
        <p:nvPicPr>
          <p:cNvPr id="4" name="Picture 2" descr="https://encrypted-tbn1.gstatic.com/images?q=tbn:ANd9GcRJzC6i4xKkwHaduc6y5TWTUaiL6zJBjakxQVm2_AeTPrDwzjzR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005064"/>
            <a:ext cx="19335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5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</a:t>
            </a:r>
            <a:r>
              <a:rPr lang="pt-BR" dirty="0"/>
              <a:t>Semânticas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tecnologias semânticas são mais adequadas que as outras (cont.):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Facilitam a busca!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32" y="4939099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8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pt-BR" dirty="0" smtClean="0"/>
          </a:p>
          <a:p>
            <a:pPr marL="82296" indent="0">
              <a:buNone/>
            </a:pPr>
            <a:endParaRPr lang="pt-BR" dirty="0"/>
          </a:p>
          <a:p>
            <a:pPr marL="82296" indent="0">
              <a:buNone/>
            </a:pPr>
            <a:r>
              <a:rPr lang="pt-BR" dirty="0" smtClean="0"/>
              <a:t>De </a:t>
            </a:r>
            <a:r>
              <a:rPr lang="pt-BR" dirty="0"/>
              <a:t>acordo com David </a:t>
            </a:r>
            <a:r>
              <a:rPr lang="pt-BR" dirty="0" err="1" smtClean="0"/>
              <a:t>Eaves</a:t>
            </a:r>
            <a:r>
              <a:rPr lang="pt-BR" dirty="0" smtClean="0"/>
              <a:t>, o Open (</a:t>
            </a:r>
            <a:r>
              <a:rPr lang="pt-BR" dirty="0" err="1" smtClean="0"/>
              <a:t>Government</a:t>
            </a:r>
            <a:r>
              <a:rPr lang="pt-BR" dirty="0" smtClean="0"/>
              <a:t>) Data tem 3 leis:</a:t>
            </a:r>
          </a:p>
          <a:p>
            <a:endParaRPr lang="pt-BR" dirty="0"/>
          </a:p>
          <a:p>
            <a:pPr marL="596646" indent="-514350">
              <a:buFont typeface="+mj-lt"/>
              <a:buAutoNum type="arabicPeriod"/>
            </a:pPr>
            <a:r>
              <a:rPr lang="pt-BR" dirty="0" smtClean="0"/>
              <a:t>Se </a:t>
            </a:r>
            <a:r>
              <a:rPr lang="pt-BR" dirty="0"/>
              <a:t>o dado não pode ser encontrado e indexado na web, ele não existe.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 descr="http://icons.iconarchive.com/icons/iconleak/or/256/auction-hamm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 startAt="2"/>
            </a:pPr>
            <a:endParaRPr lang="pt-BR" dirty="0" smtClean="0"/>
          </a:p>
          <a:p>
            <a:pPr marL="596646" indent="-514350">
              <a:buFont typeface="+mj-lt"/>
              <a:buAutoNum type="arabicPeriod" startAt="2"/>
            </a:pPr>
            <a:endParaRPr lang="pt-BR" dirty="0"/>
          </a:p>
          <a:p>
            <a:pPr marL="596646" indent="-514350">
              <a:buFont typeface="+mj-lt"/>
              <a:buAutoNum type="arabicPeriod" startAt="2"/>
            </a:pPr>
            <a:r>
              <a:rPr lang="pt-BR" dirty="0" smtClean="0"/>
              <a:t>Se </a:t>
            </a:r>
            <a:r>
              <a:rPr lang="pt-BR" dirty="0"/>
              <a:t>não estiver aberto e em formato compreensível por máquina, ele não pode ser reaproveitado.</a:t>
            </a:r>
          </a:p>
          <a:p>
            <a:endParaRPr lang="pt-BR" dirty="0" smtClean="0"/>
          </a:p>
          <a:p>
            <a:pPr marL="596646" indent="-514350">
              <a:buFont typeface="+mj-lt"/>
              <a:buAutoNum type="arabicPeriod" startAt="3"/>
            </a:pPr>
            <a:r>
              <a:rPr lang="pt-BR" dirty="0" smtClean="0"/>
              <a:t>Se </a:t>
            </a:r>
            <a:r>
              <a:rPr lang="pt-BR" dirty="0"/>
              <a:t>algum dispositivo legal não permitir sua reaplicação, ele não é útil.</a:t>
            </a:r>
          </a:p>
          <a:p>
            <a:endParaRPr lang="pt-BR" dirty="0"/>
          </a:p>
        </p:txBody>
      </p:sp>
      <p:pic>
        <p:nvPicPr>
          <p:cNvPr id="3074" name="Picture 2" descr="http://icons.iconarchive.com/icons/iconleak/or/256/auction-hamm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Completo</a:t>
            </a:r>
          </a:p>
          <a:p>
            <a:pPr lvl="1"/>
            <a:r>
              <a:rPr lang="pt-BR" dirty="0" smtClean="0"/>
              <a:t>Todos os dados devem ser divulgados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Primário</a:t>
            </a:r>
          </a:p>
          <a:p>
            <a:pPr lvl="1"/>
            <a:r>
              <a:rPr lang="pt-BR" dirty="0" smtClean="0"/>
              <a:t>Apresentar os dados tais como colhidos na fonte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Atual</a:t>
            </a:r>
          </a:p>
          <a:p>
            <a:pPr lvl="1"/>
            <a:r>
              <a:rPr lang="pt-BR" dirty="0" smtClean="0"/>
              <a:t>Devem ser publicados o mais rápido possível</a:t>
            </a:r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Picture 4" descr="https://encrypted-tbn0.gstatic.com/images?q=tbn:ANd9GcSw_w1WffELunkcITIcerRuRv5HKsLl6I0vi6-W2DD5vO4p3dxt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0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8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Acessível</a:t>
            </a:r>
          </a:p>
          <a:p>
            <a:pPr lvl="1"/>
            <a:r>
              <a:rPr lang="pt-BR" dirty="0" smtClean="0"/>
              <a:t>Disponibilizado para a maior quantidade possível de pessoas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Processável por Máquinas</a:t>
            </a:r>
          </a:p>
          <a:p>
            <a:pPr lvl="1"/>
            <a:r>
              <a:rPr lang="pt-BR" dirty="0" smtClean="0"/>
              <a:t>Para serem processados automaticamente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Não Discriminatório</a:t>
            </a:r>
          </a:p>
          <a:p>
            <a:pPr lvl="1"/>
            <a:r>
              <a:rPr lang="pt-BR" dirty="0" smtClean="0"/>
              <a:t>Disponível para qualquer pessoa</a:t>
            </a:r>
          </a:p>
        </p:txBody>
      </p:sp>
      <p:pic>
        <p:nvPicPr>
          <p:cNvPr id="4" name="Picture 4" descr="https://encrypted-tbn0.gstatic.com/images?q=tbn:ANd9GcSw_w1WffELunkcITIcerRuRv5HKsLl6I0vi6-W2DD5vO4p3dxt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0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Não </a:t>
            </a:r>
            <a:r>
              <a:rPr lang="pt-BR" dirty="0" smtClean="0"/>
              <a:t>Proprietário</a:t>
            </a:r>
          </a:p>
          <a:p>
            <a:pPr lvl="1"/>
            <a:r>
              <a:rPr lang="pt-BR" dirty="0" smtClean="0"/>
              <a:t>Nenhuma entidade ou organização deve ter controle exclusivo sobre os dados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Livre </a:t>
            </a:r>
            <a:r>
              <a:rPr lang="pt-BR" dirty="0"/>
              <a:t>de </a:t>
            </a:r>
            <a:r>
              <a:rPr lang="pt-BR" dirty="0" smtClean="0"/>
              <a:t>Licenças</a:t>
            </a:r>
          </a:p>
          <a:p>
            <a:pPr lvl="1"/>
            <a:r>
              <a:rPr lang="pt-BR" dirty="0" smtClean="0"/>
              <a:t>Não devem estar submetidos a </a:t>
            </a:r>
            <a:r>
              <a:rPr lang="pt-BR" i="1" dirty="0" smtClean="0"/>
              <a:t>copyrights</a:t>
            </a:r>
            <a:r>
              <a:rPr lang="pt-BR" dirty="0" smtClean="0"/>
              <a:t> ou patentes</a:t>
            </a:r>
            <a:endParaRPr lang="pt-BR" dirty="0"/>
          </a:p>
        </p:txBody>
      </p:sp>
      <p:pic>
        <p:nvPicPr>
          <p:cNvPr id="4" name="Picture 4" descr="https://encrypted-tbn0.gstatic.com/images?q=tbn:ANd9GcSw_w1WffELunkcITIcerRuRv5HKsLl6I0vi6-W2DD5vO4p3dxt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0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5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051720" y="2276872"/>
            <a:ext cx="6048672" cy="1472184"/>
          </a:xfrm>
        </p:spPr>
        <p:txBody>
          <a:bodyPr/>
          <a:lstStyle/>
          <a:p>
            <a:pPr algn="ctr"/>
            <a:r>
              <a:rPr lang="pt-BR" dirty="0" smtClean="0"/>
              <a:t>Cases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1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Cases -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/>
              <a:t>ParaOndeFoiOMeuDinheiro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r>
              <a:rPr lang="pt-BR" dirty="0" smtClean="0"/>
              <a:t>Reúne dados abertos de diversas fontes para responder à pergunta</a:t>
            </a:r>
          </a:p>
          <a:p>
            <a:endParaRPr lang="pt-BR" dirty="0"/>
          </a:p>
          <a:p>
            <a:r>
              <a:rPr lang="pt-BR" dirty="0" smtClean="0"/>
              <a:t>Organiza os dados da maior granularidade até o menor, chegando até à empresa que </a:t>
            </a:r>
          </a:p>
          <a:p>
            <a:pPr marL="82296" indent="0">
              <a:buNone/>
            </a:pPr>
            <a:r>
              <a:rPr lang="pt-BR" dirty="0"/>
              <a:t> </a:t>
            </a:r>
            <a:r>
              <a:rPr lang="pt-BR" dirty="0" smtClean="0"/>
              <a:t>  prestou o serviço</a:t>
            </a:r>
            <a:endParaRPr lang="pt-BR" dirty="0"/>
          </a:p>
        </p:txBody>
      </p:sp>
      <p:sp>
        <p:nvSpPr>
          <p:cNvPr id="4" name="AutoShape 2" descr="data:image/jpeg;base64,/9j/4AAQSkZJRgABAQAAAQABAAD/2wCEAAkGBhQSERQUEhQUFRQWFxQUGBQVFxQUFxcUFRcXFxUXFBUXHCYeFxkkGRQXHy8gJCcpLCwsFx4xNTAqNSYrLCkBCQoKDgwOGg8PGiwkHyQsLCwsLiksKSkqLiwsLCwpLCw1LCwpLCwsLCwsKSwsLSwtKSwsLywsLCwuLCksLCksLP/AABEIALEBHAMBIgACEQEDEQH/xAAbAAACAgMBAAAAAAAAAAAAAAADBAIGAAEFB//EAEAQAAICAQEFBQQIBQIGAwEAAAECAAMRIQQFEjFBBiJRYXETgZGhByMyQlJyscEUYoLR8LLCM0NTkqLxg9LhFv/EABsBAAIDAQEBAAAAAAAAAAAAAAIDAQUGBAAH/8QANBEAAgEDAQUFBwQDAQEAAAAAAAECAwQRIQUSIjFRQWGBodEGcZGxweHwEyMyQhQVsmJS/9oADAMBAAIRAxEAPwDxMSSyIk1EAWzbCaAkjMkAmcMnwzQWHrSC2C2ZXXCcMJXXDrs8W5CnIWVDCosYWmTWiDvAOQOlMw6bLmSqpx+8ZRPCA2LcgAqm6qoxZV85NKtAYOQMka65MJrDKkl7KBkHIsapHgIM6HsOcZ2Ds7dcC1aZAzqcKCR0UnmYE6sYLem8LvDhGU3iKyxNaBwyKqM+6M1IVJRwVYHGGGCD4EGRNevT/wByci3oJNXmLGjBnTC4/eCKwkyUxEJz+HwgbqdNZ0KtnyPjNbRTpjrCTCTOI9WJBk8Y+9euIJ6RiNUhqkc900kQkOapBqiIeRmRexIB1jpWDso8ISYakJ8MhiMNX7oJlxDTGJgszYm+CbhB5IGRk2kZJKNqJNBIqIVRIYLZnDNiuEVYRFgZFtghV4xmsSHWHrWA2BJhqBG1qgadNI9UvlEyZzyYJK4WquSGIWpYDYDZJK5IV4k6xCYgZAya9lyJhUTT/PGYEyJtR8548b9h4Q2z7GzsFQFmPQDJM7O5uy9l2GPcr/ERqfyjr68vWXfdu6K6Fwi+rHVj6n9uUp7zatK34Y8UvJe/0LC12fUrcUtIle3N2LC96/vH/pj7I/MevoNPWWZKwBgAADQAaADyHSMFZHEydxd1biW9UfojS0KFOhHEF6nM3ruCvaFw697o40Ye/qPIymb27N2UanvJ0df9w+7+nnPSMSLCdNntKrbac49H9Ohz3NjTuNeT6/nM8gv2fkB11PpMFXjL7vjskth46cI34Pun0/Cfl6So7RsbI3C6lWHQ/L3TXWt7SuVmD16dpnLi1qUHiS069ggVA5CAuqzHLx4QVtc7DlOJcuuJEaDWPW06xR0jUxiYo1HWL3DE6GMcxE7Bk56GGmMTF1m2WGFcg6YOkLIWRWyuAeuPtXoYuU05Qkw1IVdZErDsmJErDTGJi5EhiHKQRWGmGmYBC19JmJILIbBbCiG4NICsGOLyEUxUgYSMUiRQQtUFsW2HFfWNCCTlGq686RLYlg1rjNaTdS66wtS6wWwcmgnSMpRNJTLRufsk1gDWZROePvEen3R6/Cc1e4p0I71R4GUqM6r3YLJxdi3c9hC1qWP6DxJ6CXDdPZJK8NZh3HT7o933j6/CdrY9iSpeFFCj9fU9TDgTKXm16lbhp8MfNmhtdnQpcU9X5GLJhZw9+9rKdlyCeOz/AKakZH5zyX9fKUzb+2u0XHAb2Sn7teh97/aPyj9nezl7fpTit2L7ZaZ9y5v5d5N3tShb6N5fRHpt+0qg77Ko8WIX9Yi3aHZh/wA+n/vU/oZ5LaxJyxJPidT8YI85qafsRSS/crNvuSX1ZTv2gm3wwXiz2Sre9D/ZuqPkHTPwzGWE8UNcPsm9rqT9VY6eQPd96nQ/CJr+xGFmjW16SX1T+gylt/L44fB/nzPZAsW2zdyXLw2KCOh6j8p6Spbm+kTku0r/APIg/wBSf2+EuWzbSlih62DKeRByP88pj73Zt5s2adWLXSS5fH6cy8oXdC7i1F56p+hRt9dlHqJZMug8PtAfzD9x8pxbNVnrBnC3z2XS3LJhH56Duk/zAcvUfOWVltrlC4+PqvQrbrZn9qPw9Dza9NPKJsms7O9N2WVPw2KR4HmCPFT1nPupmmhNSW9F5RStOLw9GIWJoYs1fSdGxPjFbF1H+dI1MlMX4PGRKaRgJkyNiSck5FXGRF7Ejloizw0GmKuJplGIZBNOkPIzIq6wLRh4B01hoZE2oklkEMKFnmSwqLGa4BRGqhFsTIIqYhKkkl106wq1axbYpsLXVHq0wIvU3SNICSABknQAcz4DEU2LIFO9OnuvdFlxwi5xoWOij1P7c52dy9jmJD390dKx9r+punoNfSXCjZ1RQqAKo5ADAlHebWhT4aWr69n3LW22ZOpxVdF5/Y5+5+zddOCe+/4jyB/lHT15ztKYNYRZla1adaW9N5Zf06UKUd2CwgqCUrtZ2zKk07Oe8NHsHQ9VTz8T06a6h/tn2h9hX7Os4tsHMc0TkT5E8h7z0nmvDibX2Z2BGsleXKzH+qfb3vu6Lt93Og2rtF03+hSeva/obJydesyvQzDCVJPpiRlG9CbLmaWrWFxgTQMPArJAriQVNYyEkWGJO6QpAGEc3Hv6zZbMocqftIfssP2Pn/6ibQRE5a9CnXg6dSKcXzTOilUlTkpReGex7p3sm0Viys6cip5q3UHzjbTyXs5v1tluDalDhbF8V8R5jmPh1nrCOGUMpyrAEEciCMgifHNvbHeza/DrCX8X9H3rzXibrZ96rqnr/Jc/UW2vZFsUq6hlPQ/qPA+cqG+Ox7LlqcuvPg+8PT8Q+frLqZEyutb2rbPgenTsOm4taddcS169p5HbRj4mIEd4T1bfPZ6u8Enuv+MdfzD736+c863ruK3Z2740zo41U+Weh8jNdZ7QpXKwtJdH9OpnLiyqUNea6iBSL3LG2EBYDLJHGI2QDCM7QsVZo1DUCZcSFhkixMhb6wxiBFcQDGFcyOIaGogphkgQIauSzzDpD1yFaZhq0+EU2IbCDyjezdIHZtmZ2CorMx5BRky9dnuw4XD7R3j0rH2R+Y/e9Bp6zhurulbxzN+HaNo21Su8QXj2HK3N2ft2g90YTOrtoB6fiPkPlLzuncNWz/ZGX6uefu/CPT5x+sAAAYAGgA0AHkITGsyN3tGrccPKPRfUv7axp0Neb6+hJRCASKQgEqmdpiiERckCQAiW+t/fwdQu4Q5DKqqTgEnPMjwAJ90dbUHcVoUY85NL4i6tRU4Ob5JCW+vo+4r2stud2ZbLOFEVQtVXCMAuxyQGUAY115SFX0dbKblq47yG4cPxIv2qzYNPZ45LjHFny5zkbb9JO03DJpoCA8OeB2wXB7pJfqFOmNcQDfSJthPFxVg5ByKqs5AIByVJ0BI98+z0ra5hFQhJKKwku5dnIxNSvbOTk1nOv5lnZXsBsprZydoBCVWBRZW2VtYooP1OQ2QdMHyzCX/RxQhQe1vUsrPqqtjGcKQQjZODjQazgVdt9q4SvFVwtzX2FHCSOWQE15QtP0i7SMApQ3DjGauHHCSVxwEYwSTGfoXsdVNfngJ/WtZaOPl9zrX/AEWsahYm0JwkK31ishAbGM8JbXUTk7R9Hm2VjiFYsXnxVMr/AAGjfKdir6TSaxVZQnAOAD2bFcBCCow4cEd0c52x9IOy31rW/tKRlOIsgsBVSDju554HNcQ9+9p6uOfzuPbllPRSx+d55htOyvWxWxGRvwupU/A6wmw7luvFjVIWFa8TY6agfHXPoD4T1ylq9oNaVOl1A4EIJSzTvM7PWeQwFQZAxxaeE5FnZmhvaGpjsget3b2bF14A3AEvrb8QY90EDIIwSAZ7/ZL+M47r8vUH/X4eYvK/PA8mYYkHWWXe/YjaKeJgvtUU4LIGyugP1lbAOmhB1GNecr/DO6M41FmLyjjlGVN4ksAOGei/R9vTjqaljk16r+Rjy9zf6hPPiJ3ex+1+z2urXRyaz/Vy/wDLhlL7QWSu7CpHGsVvL3x181leJ37OuHRuIvsej8T0hxIQ1ggTPiqN+aYxXaKgwIYAqeYIBBHmIyTAvGx0ZKRUd79iubbP76yf9DH9D8ZT9orKEqwIYaEHQj1HSevDlObvjcdW0Lhx3sYDrow9/UeRl9Z7WlDhrarr2/cp7nZkZ8VLR9Oz7HkV/WJvLNv/ALM27PkkcVf/AFF/3D7p+XnK+6zU0asKkd6DyillCVN7s1hiizViQj6QTNOgkX4ZFj6SbGQhocjFXAh6xAqIZTIYLGKhiWbs72Ss2jDN9XX+IjUj+Revry9ZXE5S1dn+2dlOFtzZXyz99R5E/aHkfiJwXjr/AKb/AEMZ/OQVv+i5/vci97r3NVQMVrgkasdWb1P7co+Ipu7eVdy8dbBh1xzB8GHMH1jizDVXNyf6mc9ueZq4KKitzl3BFkjILJgTnZJNDJ5kFk8wGQGWVH6SLPqqV8XY/wDauP8AdLcsqH0k1/VUnwdh8VB/2y59ncf7Ojnq/wDllbtPP+LPHT6orOz9orl2ZtmB+qY8RGuea6A50XunTkeI56YRQQVcMon2qEUuRgZyb5hG0Eggk7hyj1+9S9NVPBWoq4iHVVDtxfjYDXkP3ydYx5ysCo43XkSYw9fKQFecmGo2VnzwqzcIycAnA84zlqKeuiIZKkFSQRyI0I9COUtH/wDVbTsp9lY6bQjBHOuWzowxaBnjUj73FjHKVUtIM8XVpQqaSWUNpVZ0/wCLPS9g7T07UqVpa1VgYtw2nhLWO2OJLBhcIrMQBg5C92F332Xo2s3OVFPs8j26jvEroTbWNGJbOmFbGCCQcDypjO/uftnbUBXYTbVp3SRxKACO6zAgjBI4WBXXkOcqKljKm9+3eH0LSneRmt2svz86CG+uzV2zHvjiQkhbFzwkgkEHIyjAggqwB0MS2KzhtrbwdD8GBnrWxb1q2pcoxbZkT6xW4T3VCk+3rJyzsQ68iOTKcgiVbfXYIizj2ZXChq2el8F61c6MpBPEvdOQTxDGuRrIjeqUZU6yw8P5EztGmp0tUW60QDRm4RYz4ZE36BtIYhCJBo1BGmaBZpJzB4jEiUiDHPOU/tB2GV8ts+EfnwH7B/L+A/L0lveVnfnbGurK14ss8j3FPmw5nyHxEsrF11U/Y5+XiIuo0NzNbl5+B5ztuxvWxSxSrDof28R5iJuJ0957ysuYtYxY9OgA8FHICcxzNvT3t1b3PuMq93ee7y7wTwUKwi7HWOQxBUMLXzgoxQJDBkOL0hVi/HC1n94lnO0NbFvF6X4q2Kt5dR4EciPIy/bh7bJZhbsVv+L7h95+yfXTznmyiNUHWcd1ZUrhca169p00LqpQfC9OnYe1IYRZ5nuXtRZs+F+3X+Anl+Q/d9OUvm6d8V3jNba9VOjL6jw8xpMjd7Pq2+r1XVfmhoLa9p19Fo+n5zOnJgQeYVJWM7CatOD252Uvsbkc6ytnuB4W/wDFifdO8BNW0B1ZWGVYFSPEEYPyMdZ3H+NcQrL+rT+DEV6aq05Q6rB5HuKuprqxtDFKs5ZhzCjU6dc4I018MnSNbVYldlq0kPWcoHZVJK5BDL+E6Dz+Ygd+2WrYKbSD7AeyXAAymcgnHPIOcnXWJVvPvFGaqJTTymsrp1TPndVbmY41T8fcM3Hkf885EGdjfTXrs9FV1aqgBsrIA4mVidWI5jQY8sc5xQ0fGW9qc8obug/sFHtHRONE4jjjc4VRzyT4Q9G8baDYKnxxBq24eTL1Go5Hx0M5TPynY2Td+0X0kopaqjLdMLxFeL9jr0BhSa7eREYv+vPuIby3ctSVMtqWe0XiIXOUP4WyNDwldPM+WeU7QxgXEnDS1ZGU3osEC02TB4ju69rWq1HZBYqsCUbGGHhry9ekXlhpLKAbLt9lL8dbFW1HiCp5qwOjKeoOhnqnZDthVtFLpw+zvxllyzB+Sl1ZiToMDhJ00xkSjb0vsqtXbBTUibQHKIRXYuCCr90czknXHUZwdJ2vo63UVR725v3F/KD3j72GP6ZmvaCvTpWM6sueN1dcvTHhq/Au9mRn/kKC5c37uviXB4q0ZYxawT47E2yIyDSUHYwAJOgHX+8akEQaIby3rXQvFY2PAc2byUdZxN9dtAuVow7fjP2B+UfePy9ZStsuZ2L2MWY/ePP08h5S+s9lTqcVXRef2Ku52lCnw09X5fc6m/e1dl+VX6uvlwg95vzN4eQ08cys2viGuiVpmoo0YUo7sFhFFOpOrLem8kOOL2MIdhgRWydSJiiJeBzCGDMNDUGDQtbwIMLXBYDQXihEsMCJNWggNDIfIhqLdYvUcQtcBgMeFuBHNkvZWDKSpGoYHBHpOdUmmI1W/di5JNYF8tUXrcvbUEBb9Dy9oBp/UBy9R8BLZVYCAQQQdQQcg+hnjtTTt7r37Zs/2TleqHVT/Y+YmevNjxnxUdH07Pt8vcW1rtOUeGrquvb9z01WhVM4e5u0Ne0aKeF+qNz/AKfxD0+U7KPMvWpTpS3ZrDL6E41I70HlFZ7ednjbX7esZdBhgObV88+q8/TPgJ5yDie5LKF2v7FEMbtnXu6l6xzXxZB4eXT05br2Y29GCVncPH/w3/y/p8OhnNrbOcm69Ne9fX1Kv/GswUWMzADAyc4UdFzyGBH9/wBGzI6LstjWDgHGSMYcd1gPUqW8O8MZnD4pvHeE+jdqwZjsaYcc43su8bEV1RmVX0ZRyYYIw3iBxH455xPPUya2Rmj5itVqhisZIBOATzPn1jj7tT+I9kL6+DOPbniCYxnPLI8PWcw2xv8AiqP4ZlKP/EcYIfPcCDoRzzqfgPSenLp+d56nHPP87gOyrV9aLS+Qp9mUwQXB04sjIXGdfMaeD2w7XTswVu5tBsqcMjKR7Jicc9cnhPpr5Yguz21ug2goaf8AgtxC7GSMjPssjWzqPQ6HopurdVm02BK1yerH7KjxY9B+vSclWrCnGUqksRXNt6HXCEnuqCy3yG9z7ts2u1agTwjVjqQi6AkDkOQAHpPVKaFRFRBhVAUDwA5RTcm5k2WrgTUnVnPNm8fIeA6fGOM0+R+0G2XtKtinpTjy7+/07vezY7Nsf8WnmX8nz9DRMDaZK+4KCzEKBzJOAPfKfvztiT3dn0HWwj/Sp/U/CVNraVbiWILx7DurXNOgszfh2nb3nvqugd85bog1Y/2HmZ572g7R27QcE8Nf4F5HzY/eP+YgLr8liTknmxOSfM5nPazXymvs9m0rfiesuvoZ64vqlfRaR6EidNIva02X8IGwy0SOJIxmijnWGsOImxjEhiRlkXcRgHMFYIaDQEmCMwvNZjMDkEm1MgJMGQQEBMJnSCzJgwQGMV2RquIVmOVWQJIVJDSvN+0wRF+KFAzrAAwOUPHQ+ROVXZGqbTmA0DgbrsIIIJB5gjQ5ls3D20YYW/vD8Y+0PzD73rz9ZTuukPs48Zy3FtTuI7tReqG0a9SjLMGevbPtSuoZGDA8iNRGC08o3bvSyl81tjxB1U+o/wAMvG5u1Nd5Ct3LOXCeTH+RuvodfWZG92VUocUeKPmvf6/I0NttCnW4ZaS8iO/exNW0ZZPqrDrkDusf5l8fMfOUbenZfaKCeKslfxp319TjVfeBPWg0087tne0t5ZJQk9+PSXNe58/jkXc7JoV3vLhfd6HiYfQSSXEBgCQGGGAOMgENg+OoB909h2ndFNn/ABKq2PiVXPxxmJnsdsh/5K+5nH+6ain7a2zX7lOSfdh/Nr5FPPYFVPhmvNep5PmS2fZXsbhrRnPgoLH5T1qrstsqcqK/6gW/1Ezo11KowoCjwAAHwETX9taeP2aTb/8ATS+WfmHS2DLPHNeB57ur6OrHw20N7NefAuC59TyX5+kvOwbBXSgSpQq+XMnxY8yfMxomL7VtS1qWdgqjqf0HifKY+/2td7Sliq9OyK5fDt8cl7b2VG0jmK8XzCkzj757RV0afaf8A6fmP3f1nC3t2uZyVpyi/i+8f/qPn6St3NmdlnsZvir6d3qcN1tRLho/EZ3jvey9vrG0GoUaKPQdfU6zmX2aYm3eK3nOBnU6+6aanTjBKMVhFFKUpvek8sHY2RF7IdlwMRV+UeiUYPODzNjWQsfSEEgNra+UBwawhkePAhoYgJOIKxswjmAaGhiB8MgTJ5gzGDUTBmKZFZMLPEBFhBA+0k0OcQGgWhhOcYrMWrhA2sBimhoGG4tIrxQudIAtozi1jddmsRrjPHrIZ5nRpbWNBxmc2mzr5RtHyItoWwibRp8YSqL0a6mG9r4SCC0bn7XvVhbcunLn319CeY8j8Zddk29LV4q2DD5g+BHQzyE3axvd+9HrcMjFT5dfIjkRKW82RTr8VPhl5Ms7XaM6XDPVeZ65xTYlX3N2zSzu24R/H7h9/wB0+unnLIjzJ17apQlu1Fg0VKtCtHeg8hCZFjE94b1rpXisbHgOZPko6yjb97XWWkquUr5YHMj+Y/sPnOiz2fVuXmKwur/NRFzeU7da6vp+ciz737VpV3a8WPy/lU+Z6+g+Up23bye1uKxix6eA8gOk5ntsCRN811pYUrZcKy+r5/YzdxeVLh8T06B2OMQZaQtu5RR7fhO/By4D3WYiBv72Zq27MWziMSDSCWbR59Is9sk/hBnQw0gkGBi7tr+kk7/CDBnkSkazB2GaZ4O14aQaRjNF3aSayBsMYkNijC0iZrMzihjEjFMmrQIaT4p7BLQUCEQcouDCiyC0A0HzrDJ5xdDCM8BoU0GLQoOkTFuYWt+eILQLiNJy900GkazibpsggjStoYxsl+oijGSqbEHAGB7+I1xCK8TD6yaNrBwDgYLzSvj9YLrJLIwQMLfkTsbo7UX0gorArjQOOLhPiuvy5Svg6w2cRVWlCrHdmsrvDhUlTeYPDOhtW3PYeJ24mPMk/LyHlFHflmB9p/eDezl6/rCUUlhAPLeWGdzBtfIX2f2gC8NI8kFNx/z5yDNkTRsAHnAe0hYCwTtfWCe3wg7LP3//ACBZ4SQaiFLawT2c5BngHaGkGojHtfORNgivtJheFuhbgcnMA7SL2QUJINRJkyBkWMjxQsBpG2MhmYTIZhJBpGxCCZMnmeZszazJkgEZr/absmTIvtFdpBYeqZMnmSwyc5IdZkyAKGOokR/aZMggIbt+17pi/wBpkyCCFEnXz9w/WZMggmhz937TfjMmTx4wf585B+XwmTJ48RblBLzmTJKJQO7lAJym5kNBrkRHIwTdZkyEEiDQBmTISGIFN9JkyGGRskRMmSUSiEg0yZCDRoyEyZJ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QSERQUEhQUFRQWFxQUGBQVFxQUFxcUFRcXFxUXFBUXHCYeFxkkGRQXHy8gJCcpLCwsFx4xNTAqNSYrLCkBCQoKDgwOGg8PGiwkHyQsLCwsLiksKSkqLiwsLCwpLCw1LCwpLCwsLCwsKSwsLSwtKSwsLywsLCwuLCksLCksLP/AABEIALEBHAMBIgACEQEDEQH/xAAbAAACAgMBAAAAAAAAAAAAAAADBAIGAAEFB//EAEAQAAICAQEFBQQIBQIGAwEAAAECAAMRIQQFEjFBBiJRYXETgZGhByMyQlJyscEUYoLR8LLCM0NTkqLxg9LhFv/EABsBAAIDAQEBAAAAAAAAAAAAAAIDAQUGBAAH/8QANBEAAgEDAQUFBwQDAQEAAAAAAAECAwQRIQUSIjFRQWGBodEGcZGxweHwEyMyQhQVsmJS/9oADAMBAAIRAxEAPwDxMSSyIk1EAWzbCaAkjMkAmcMnwzQWHrSC2C2ZXXCcMJXXDrs8W5CnIWVDCosYWmTWiDvAOQOlMw6bLmSqpx+8ZRPCA2LcgAqm6qoxZV85NKtAYOQMka65MJrDKkl7KBkHIsapHgIM6HsOcZ2Ds7dcC1aZAzqcKCR0UnmYE6sYLem8LvDhGU3iKyxNaBwyKqM+6M1IVJRwVYHGGGCD4EGRNevT/wByci3oJNXmLGjBnTC4/eCKwkyUxEJz+HwgbqdNZ0KtnyPjNbRTpjrCTCTOI9WJBk8Y+9euIJ6RiNUhqkc900kQkOapBqiIeRmRexIB1jpWDso8ISYakJ8MhiMNX7oJlxDTGJgszYm+CbhB5IGRk2kZJKNqJNBIqIVRIYLZnDNiuEVYRFgZFtghV4xmsSHWHrWA2BJhqBG1qgadNI9UvlEyZzyYJK4WquSGIWpYDYDZJK5IV4k6xCYgZAya9lyJhUTT/PGYEyJtR8548b9h4Q2z7GzsFQFmPQDJM7O5uy9l2GPcr/ERqfyjr68vWXfdu6K6Fwi+rHVj6n9uUp7zatK34Y8UvJe/0LC12fUrcUtIle3N2LC96/vH/pj7I/MevoNPWWZKwBgAADQAaADyHSMFZHEydxd1biW9UfojS0KFOhHEF6nM3ruCvaFw697o40Ye/qPIymb27N2UanvJ0df9w+7+nnPSMSLCdNntKrbac49H9Ohz3NjTuNeT6/nM8gv2fkB11PpMFXjL7vjskth46cI34Pun0/Cfl6So7RsbI3C6lWHQ/L3TXWt7SuVmD16dpnLi1qUHiS069ggVA5CAuqzHLx4QVtc7DlOJcuuJEaDWPW06xR0jUxiYo1HWL3DE6GMcxE7Bk56GGmMTF1m2WGFcg6YOkLIWRWyuAeuPtXoYuU05Qkw1IVdZErDsmJErDTGJi5EhiHKQRWGmGmYBC19JmJILIbBbCiG4NICsGOLyEUxUgYSMUiRQQtUFsW2HFfWNCCTlGq686RLYlg1rjNaTdS66wtS6wWwcmgnSMpRNJTLRufsk1gDWZROePvEen3R6/Cc1e4p0I71R4GUqM6r3YLJxdi3c9hC1qWP6DxJ6CXDdPZJK8NZh3HT7o933j6/CdrY9iSpeFFCj9fU9TDgTKXm16lbhp8MfNmhtdnQpcU9X5GLJhZw9+9rKdlyCeOz/AKakZH5zyX9fKUzb+2u0XHAb2Sn7teh97/aPyj9nezl7fpTit2L7ZaZ9y5v5d5N3tShb6N5fRHpt+0qg77Ko8WIX9Yi3aHZh/wA+n/vU/oZ5LaxJyxJPidT8YI85qafsRSS/crNvuSX1ZTv2gm3wwXiz2Sre9D/ZuqPkHTPwzGWE8UNcPsm9rqT9VY6eQPd96nQ/CJr+xGFmjW16SX1T+gylt/L44fB/nzPZAsW2zdyXLw2KCOh6j8p6Spbm+kTku0r/APIg/wBSf2+EuWzbSlih62DKeRByP88pj73Zt5s2adWLXSS5fH6cy8oXdC7i1F56p+hRt9dlHqJZMug8PtAfzD9x8pxbNVnrBnC3z2XS3LJhH56Duk/zAcvUfOWVltrlC4+PqvQrbrZn9qPw9Dza9NPKJsms7O9N2WVPw2KR4HmCPFT1nPupmmhNSW9F5RStOLw9GIWJoYs1fSdGxPjFbF1H+dI1MlMX4PGRKaRgJkyNiSck5FXGRF7Ejloizw0GmKuJplGIZBNOkPIzIq6wLRh4B01hoZE2oklkEMKFnmSwqLGa4BRGqhFsTIIqYhKkkl106wq1axbYpsLXVHq0wIvU3SNICSABknQAcz4DEU2LIFO9OnuvdFlxwi5xoWOij1P7c52dy9jmJD390dKx9r+punoNfSXCjZ1RQqAKo5ADAlHebWhT4aWr69n3LW22ZOpxVdF5/Y5+5+zddOCe+/4jyB/lHT15ztKYNYRZla1adaW9N5Zf06UKUd2CwgqCUrtZ2zKk07Oe8NHsHQ9VTz8T06a6h/tn2h9hX7Os4tsHMc0TkT5E8h7z0nmvDibX2Z2BGsleXKzH+qfb3vu6Lt93Og2rtF03+hSeva/obJydesyvQzDCVJPpiRlG9CbLmaWrWFxgTQMPArJAriQVNYyEkWGJO6QpAGEc3Hv6zZbMocqftIfssP2Pn/6ibQRE5a9CnXg6dSKcXzTOilUlTkpReGex7p3sm0Viys6cip5q3UHzjbTyXs5v1tluDalDhbF8V8R5jmPh1nrCOGUMpyrAEEciCMgifHNvbHeza/DrCX8X9H3rzXibrZ96rqnr/Jc/UW2vZFsUq6hlPQ/qPA+cqG+Ox7LlqcuvPg+8PT8Q+frLqZEyutb2rbPgenTsOm4taddcS169p5HbRj4mIEd4T1bfPZ6u8Enuv+MdfzD736+c863ruK3Z2740zo41U+Weh8jNdZ7QpXKwtJdH9OpnLiyqUNea6iBSL3LG2EBYDLJHGI2QDCM7QsVZo1DUCZcSFhkixMhb6wxiBFcQDGFcyOIaGogphkgQIauSzzDpD1yFaZhq0+EU2IbCDyjezdIHZtmZ2CorMx5BRky9dnuw4XD7R3j0rH2R+Y/e9Bp6zhurulbxzN+HaNo21Su8QXj2HK3N2ft2g90YTOrtoB6fiPkPlLzuncNWz/ZGX6uefu/CPT5x+sAAAYAGgA0AHkITGsyN3tGrccPKPRfUv7axp0Neb6+hJRCASKQgEqmdpiiERckCQAiW+t/fwdQu4Q5DKqqTgEnPMjwAJ90dbUHcVoUY85NL4i6tRU4Ob5JCW+vo+4r2stud2ZbLOFEVQtVXCMAuxyQGUAY115SFX0dbKblq47yG4cPxIv2qzYNPZ45LjHFny5zkbb9JO03DJpoCA8OeB2wXB7pJfqFOmNcQDfSJthPFxVg5ByKqs5AIByVJ0BI98+z0ra5hFQhJKKwku5dnIxNSvbOTk1nOv5lnZXsBsprZydoBCVWBRZW2VtYooP1OQ2QdMHyzCX/RxQhQe1vUsrPqqtjGcKQQjZODjQazgVdt9q4SvFVwtzX2FHCSOWQE15QtP0i7SMApQ3DjGauHHCSVxwEYwSTGfoXsdVNfngJ/WtZaOPl9zrX/AEWsahYm0JwkK31ishAbGM8JbXUTk7R9Hm2VjiFYsXnxVMr/AAGjfKdir6TSaxVZQnAOAD2bFcBCCow4cEd0c52x9IOy31rW/tKRlOIsgsBVSDju554HNcQ9+9p6uOfzuPbllPRSx+d55htOyvWxWxGRvwupU/A6wmw7luvFjVIWFa8TY6agfHXPoD4T1ylq9oNaVOl1A4EIJSzTvM7PWeQwFQZAxxaeE5FnZmhvaGpjsget3b2bF14A3AEvrb8QY90EDIIwSAZ7/ZL+M47r8vUH/X4eYvK/PA8mYYkHWWXe/YjaKeJgvtUU4LIGyugP1lbAOmhB1GNecr/DO6M41FmLyjjlGVN4ksAOGei/R9vTjqaljk16r+Rjy9zf6hPPiJ3ex+1+z2urXRyaz/Vy/wDLhlL7QWSu7CpHGsVvL3x181leJ37OuHRuIvsej8T0hxIQ1ggTPiqN+aYxXaKgwIYAqeYIBBHmIyTAvGx0ZKRUd79iubbP76yf9DH9D8ZT9orKEqwIYaEHQj1HSevDlObvjcdW0Lhx3sYDrow9/UeRl9Z7WlDhrarr2/cp7nZkZ8VLR9Oz7HkV/WJvLNv/ALM27PkkcVf/AFF/3D7p+XnK+6zU0asKkd6DyillCVN7s1hiizViQj6QTNOgkX4ZFj6SbGQhocjFXAh6xAqIZTIYLGKhiWbs72Ss2jDN9XX+IjUj+Revry9ZXE5S1dn+2dlOFtzZXyz99R5E/aHkfiJwXjr/AKb/AEMZ/OQVv+i5/vci97r3NVQMVrgkasdWb1P7co+Ipu7eVdy8dbBh1xzB8GHMH1jizDVXNyf6mc9ueZq4KKitzl3BFkjILJgTnZJNDJ5kFk8wGQGWVH6SLPqqV8XY/wDauP8AdLcsqH0k1/VUnwdh8VB/2y59ncf7Ojnq/wDllbtPP+LPHT6orOz9orl2ZtmB+qY8RGuea6A50XunTkeI56YRQQVcMon2qEUuRgZyb5hG0Eggk7hyj1+9S9NVPBWoq4iHVVDtxfjYDXkP3ydYx5ysCo43XkSYw9fKQFecmGo2VnzwqzcIycAnA84zlqKeuiIZKkFSQRyI0I9COUtH/wDVbTsp9lY6bQjBHOuWzowxaBnjUj73FjHKVUtIM8XVpQqaSWUNpVZ0/wCLPS9g7T07UqVpa1VgYtw2nhLWO2OJLBhcIrMQBg5C92F332Xo2s3OVFPs8j26jvEroTbWNGJbOmFbGCCQcDypjO/uftnbUBXYTbVp3SRxKACO6zAgjBI4WBXXkOcqKljKm9+3eH0LSneRmt2svz86CG+uzV2zHvjiQkhbFzwkgkEHIyjAggqwB0MS2KzhtrbwdD8GBnrWxb1q2pcoxbZkT6xW4T3VCk+3rJyzsQ68iOTKcgiVbfXYIizj2ZXChq2el8F61c6MpBPEvdOQTxDGuRrIjeqUZU6yw8P5EztGmp0tUW60QDRm4RYz4ZE36BtIYhCJBo1BGmaBZpJzB4jEiUiDHPOU/tB2GV8ts+EfnwH7B/L+A/L0lveVnfnbGurK14ss8j3FPmw5nyHxEsrF11U/Y5+XiIuo0NzNbl5+B5ztuxvWxSxSrDof28R5iJuJ0957ysuYtYxY9OgA8FHICcxzNvT3t1b3PuMq93ee7y7wTwUKwi7HWOQxBUMLXzgoxQJDBkOL0hVi/HC1n94lnO0NbFvF6X4q2Kt5dR4EciPIy/bh7bJZhbsVv+L7h95+yfXTznmyiNUHWcd1ZUrhca169p00LqpQfC9OnYe1IYRZ5nuXtRZs+F+3X+Anl+Q/d9OUvm6d8V3jNba9VOjL6jw8xpMjd7Pq2+r1XVfmhoLa9p19Fo+n5zOnJgQeYVJWM7CatOD252Uvsbkc6ytnuB4W/wDFifdO8BNW0B1ZWGVYFSPEEYPyMdZ3H+NcQrL+rT+DEV6aq05Q6rB5HuKuprqxtDFKs5ZhzCjU6dc4I018MnSNbVYldlq0kPWcoHZVJK5BDL+E6Dz+Ygd+2WrYKbSD7AeyXAAymcgnHPIOcnXWJVvPvFGaqJTTymsrp1TPndVbmY41T8fcM3Hkf885EGdjfTXrs9FV1aqgBsrIA4mVidWI5jQY8sc5xQ0fGW9qc8obug/sFHtHRONE4jjjc4VRzyT4Q9G8baDYKnxxBq24eTL1Go5Hx0M5TPynY2Td+0X0kopaqjLdMLxFeL9jr0BhSa7eREYv+vPuIby3ctSVMtqWe0XiIXOUP4WyNDwldPM+WeU7QxgXEnDS1ZGU3osEC02TB4ju69rWq1HZBYqsCUbGGHhry9ekXlhpLKAbLt9lL8dbFW1HiCp5qwOjKeoOhnqnZDthVtFLpw+zvxllyzB+Sl1ZiToMDhJ00xkSjb0vsqtXbBTUibQHKIRXYuCCr90czknXHUZwdJ2vo63UVR725v3F/KD3j72GP6ZmvaCvTpWM6sueN1dcvTHhq/Au9mRn/kKC5c37uviXB4q0ZYxawT47E2yIyDSUHYwAJOgHX+8akEQaIby3rXQvFY2PAc2byUdZxN9dtAuVow7fjP2B+UfePy9ZStsuZ2L2MWY/ePP08h5S+s9lTqcVXRef2Ku52lCnw09X5fc6m/e1dl+VX6uvlwg95vzN4eQ08cys2viGuiVpmoo0YUo7sFhFFOpOrLem8kOOL2MIdhgRWydSJiiJeBzCGDMNDUGDQtbwIMLXBYDQXihEsMCJNWggNDIfIhqLdYvUcQtcBgMeFuBHNkvZWDKSpGoYHBHpOdUmmI1W/di5JNYF8tUXrcvbUEBb9Dy9oBp/UBy9R8BLZVYCAQQQdQQcg+hnjtTTt7r37Zs/2TleqHVT/Y+YmevNjxnxUdH07Pt8vcW1rtOUeGrquvb9z01WhVM4e5u0Ne0aKeF+qNz/AKfxD0+U7KPMvWpTpS3ZrDL6E41I70HlFZ7ednjbX7esZdBhgObV88+q8/TPgJ5yDie5LKF2v7FEMbtnXu6l6xzXxZB4eXT05br2Y29GCVncPH/w3/y/p8OhnNrbOcm69Ne9fX1Kv/GswUWMzADAyc4UdFzyGBH9/wBGzI6LstjWDgHGSMYcd1gPUqW8O8MZnD4pvHeE+jdqwZjsaYcc43su8bEV1RmVX0ZRyYYIw3iBxH455xPPUya2Rmj5itVqhisZIBOATzPn1jj7tT+I9kL6+DOPbniCYxnPLI8PWcw2xv8AiqP4ZlKP/EcYIfPcCDoRzzqfgPSenLp+d56nHPP87gOyrV9aLS+Qp9mUwQXB04sjIXGdfMaeD2w7XTswVu5tBsqcMjKR7Jicc9cnhPpr5Yguz21ug2goaf8AgtxC7GSMjPssjWzqPQ6HopurdVm02BK1yerH7KjxY9B+vSclWrCnGUqksRXNt6HXCEnuqCy3yG9z7ts2u1agTwjVjqQi6AkDkOQAHpPVKaFRFRBhVAUDwA5RTcm5k2WrgTUnVnPNm8fIeA6fGOM0+R+0G2XtKtinpTjy7+/07vezY7Nsf8WnmX8nz9DRMDaZK+4KCzEKBzJOAPfKfvztiT3dn0HWwj/Sp/U/CVNraVbiWILx7DurXNOgszfh2nb3nvqugd85bog1Y/2HmZ572g7R27QcE8Nf4F5HzY/eP+YgLr8liTknmxOSfM5nPazXymvs9m0rfiesuvoZ64vqlfRaR6EidNIva02X8IGwy0SOJIxmijnWGsOImxjEhiRlkXcRgHMFYIaDQEmCMwvNZjMDkEm1MgJMGQQEBMJnSCzJgwQGMV2RquIVmOVWQJIVJDSvN+0wRF+KFAzrAAwOUPHQ+ROVXZGqbTmA0DgbrsIIIJB5gjQ5ls3D20YYW/vD8Y+0PzD73rz9ZTuukPs48Zy3FtTuI7tReqG0a9SjLMGevbPtSuoZGDA8iNRGC08o3bvSyl81tjxB1U+o/wAMvG5u1Nd5Ct3LOXCeTH+RuvodfWZG92VUocUeKPmvf6/I0NttCnW4ZaS8iO/exNW0ZZPqrDrkDusf5l8fMfOUbenZfaKCeKslfxp319TjVfeBPWg0087tne0t5ZJQk9+PSXNe58/jkXc7JoV3vLhfd6HiYfQSSXEBgCQGGGAOMgENg+OoB909h2ndFNn/ABKq2PiVXPxxmJnsdsh/5K+5nH+6ain7a2zX7lOSfdh/Nr5FPPYFVPhmvNep5PmS2fZXsbhrRnPgoLH5T1qrstsqcqK/6gW/1Ezo11KowoCjwAAHwETX9taeP2aTb/8ATS+WfmHS2DLPHNeB57ur6OrHw20N7NefAuC59TyX5+kvOwbBXSgSpQq+XMnxY8yfMxomL7VtS1qWdgqjqf0HifKY+/2td7Sliq9OyK5fDt8cl7b2VG0jmK8XzCkzj757RV0afaf8A6fmP3f1nC3t2uZyVpyi/i+8f/qPn6St3NmdlnsZvir6d3qcN1tRLho/EZ3jvey9vrG0GoUaKPQdfU6zmX2aYm3eK3nOBnU6+6aanTjBKMVhFFKUpvek8sHY2RF7IdlwMRV+UeiUYPODzNjWQsfSEEgNra+UBwawhkePAhoYgJOIKxswjmAaGhiB8MgTJ5gzGDUTBmKZFZMLPEBFhBA+0k0OcQGgWhhOcYrMWrhA2sBimhoGG4tIrxQudIAtozi1jddmsRrjPHrIZ5nRpbWNBxmc2mzr5RtHyItoWwibRp8YSqL0a6mG9r4SCC0bn7XvVhbcunLn319CeY8j8Zddk29LV4q2DD5g+BHQzyE3axvd+9HrcMjFT5dfIjkRKW82RTr8VPhl5Ms7XaM6XDPVeZ65xTYlX3N2zSzu24R/H7h9/wB0+unnLIjzJ17apQlu1Fg0VKtCtHeg8hCZFjE94b1rpXisbHgOZPko6yjb97XWWkquUr5YHMj+Y/sPnOiz2fVuXmKwur/NRFzeU7da6vp+ciz737VpV3a8WPy/lU+Z6+g+Up23bye1uKxix6eA8gOk5ntsCRN811pYUrZcKy+r5/YzdxeVLh8T06B2OMQZaQtu5RR7fhO/By4D3WYiBv72Zq27MWziMSDSCWbR59Is9sk/hBnQw0gkGBi7tr+kk7/CDBnkSkazB2GaZ4O14aQaRjNF3aSayBsMYkNijC0iZrMzihjEjFMmrQIaT4p7BLQUCEQcouDCiyC0A0HzrDJ5xdDCM8BoU0GLQoOkTFuYWt+eILQLiNJy900GkazibpsggjStoYxsl+oijGSqbEHAGB7+I1xCK8TD6yaNrBwDgYLzSvj9YLrJLIwQMLfkTsbo7UX0gorArjQOOLhPiuvy5Svg6w2cRVWlCrHdmsrvDhUlTeYPDOhtW3PYeJ24mPMk/LyHlFHflmB9p/eDezl6/rCUUlhAPLeWGdzBtfIX2f2gC8NI8kFNx/z5yDNkTRsAHnAe0hYCwTtfWCe3wg7LP3//ACBZ4SQaiFLawT2c5BngHaGkGojHtfORNgivtJheFuhbgcnMA7SL2QUJINRJkyBkWMjxQsBpG2MhmYTIZhJBpGxCCZMnmeZszazJkgEZr/absmTIvtFdpBYeqZMnmSwyc5IdZkyAKGOokR/aZMggIbt+17pi/wBpkyCCFEnXz9w/WZMggmhz937TfjMmTx4wf585B+XwmTJ48RblBLzmTJKJQO7lAJym5kNBrkRHIwTdZkyEEiDQBmTISGIFN9JkyGGRskRMmSUSiEg0yZCDRoyEyZJQ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172075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5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Cases -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AutoShape 2" descr="data:image/jpeg;base64,/9j/4AAQSkZJRgABAQAAAQABAAD/2wCEAAkGBhQSERQUEhQUFRQWFxQUGBQVFxQUFxcUFRcXFxUXFBUXHCYeFxkkGRQXHy8gJCcpLCwsFx4xNTAqNSYrLCkBCQoKDgwOGg8PGiwkHyQsLCwsLiksKSkqLiwsLCwpLCw1LCwpLCwsLCwsKSwsLSwtKSwsLywsLCwuLCksLCksLP/AABEIALEBHAMBIgACEQEDEQH/xAAbAAACAgMBAAAAAAAAAAAAAAADBAIGAAEFB//EAEAQAAICAQEFBQQIBQIGAwEAAAECAAMRIQQFEjFBBiJRYXETgZGhByMyQlJyscEUYoLR8LLCM0NTkqLxg9LhFv/EABsBAAIDAQEBAAAAAAAAAAAAAAIDAQUGBAAH/8QANBEAAgEDAQUFBwQDAQEAAAAAAAECAwQRIQUSIjFRQWGBodEGcZGxweHwEyMyQhQVsmJS/9oADAMBAAIRAxEAPwDxMSSyIk1EAWzbCaAkjMkAmcMnwzQWHrSC2C2ZXXCcMJXXDrs8W5CnIWVDCosYWmTWiDvAOQOlMw6bLmSqpx+8ZRPCA2LcgAqm6qoxZV85NKtAYOQMka65MJrDKkl7KBkHIsapHgIM6HsOcZ2Ds7dcC1aZAzqcKCR0UnmYE6sYLem8LvDhGU3iKyxNaBwyKqM+6M1IVJRwVYHGGGCD4EGRNevT/wByci3oJNXmLGjBnTC4/eCKwkyUxEJz+HwgbqdNZ0KtnyPjNbRTpjrCTCTOI9WJBk8Y+9euIJ6RiNUhqkc900kQkOapBqiIeRmRexIB1jpWDso8ISYakJ8MhiMNX7oJlxDTGJgszYm+CbhB5IGRk2kZJKNqJNBIqIVRIYLZnDNiuEVYRFgZFtghV4xmsSHWHrWA2BJhqBG1qgadNI9UvlEyZzyYJK4WquSGIWpYDYDZJK5IV4k6xCYgZAya9lyJhUTT/PGYEyJtR8548b9h4Q2z7GzsFQFmPQDJM7O5uy9l2GPcr/ERqfyjr68vWXfdu6K6Fwi+rHVj6n9uUp7zatK34Y8UvJe/0LC12fUrcUtIle3N2LC96/vH/pj7I/MevoNPWWZKwBgAADQAaADyHSMFZHEydxd1biW9UfojS0KFOhHEF6nM3ruCvaFw697o40Ye/qPIymb27N2UanvJ0df9w+7+nnPSMSLCdNntKrbac49H9Ohz3NjTuNeT6/nM8gv2fkB11PpMFXjL7vjskth46cI34Pun0/Cfl6So7RsbI3C6lWHQ/L3TXWt7SuVmD16dpnLi1qUHiS069ggVA5CAuqzHLx4QVtc7DlOJcuuJEaDWPW06xR0jUxiYo1HWL3DE6GMcxE7Bk56GGmMTF1m2WGFcg6YOkLIWRWyuAeuPtXoYuU05Qkw1IVdZErDsmJErDTGJi5EhiHKQRWGmGmYBC19JmJILIbBbCiG4NICsGOLyEUxUgYSMUiRQQtUFsW2HFfWNCCTlGq686RLYlg1rjNaTdS66wtS6wWwcmgnSMpRNJTLRufsk1gDWZROePvEen3R6/Cc1e4p0I71R4GUqM6r3YLJxdi3c9hC1qWP6DxJ6CXDdPZJK8NZh3HT7o933j6/CdrY9iSpeFFCj9fU9TDgTKXm16lbhp8MfNmhtdnQpcU9X5GLJhZw9+9rKdlyCeOz/AKakZH5zyX9fKUzb+2u0XHAb2Sn7teh97/aPyj9nezl7fpTit2L7ZaZ9y5v5d5N3tShb6N5fRHpt+0qg77Ko8WIX9Yi3aHZh/wA+n/vU/oZ5LaxJyxJPidT8YI85qafsRSS/crNvuSX1ZTv2gm3wwXiz2Sre9D/ZuqPkHTPwzGWE8UNcPsm9rqT9VY6eQPd96nQ/CJr+xGFmjW16SX1T+gylt/L44fB/nzPZAsW2zdyXLw2KCOh6j8p6Spbm+kTku0r/APIg/wBSf2+EuWzbSlih62DKeRByP88pj73Zt5s2adWLXSS5fH6cy8oXdC7i1F56p+hRt9dlHqJZMug8PtAfzD9x8pxbNVnrBnC3z2XS3LJhH56Duk/zAcvUfOWVltrlC4+PqvQrbrZn9qPw9Dza9NPKJsms7O9N2WVPw2KR4HmCPFT1nPupmmhNSW9F5RStOLw9GIWJoYs1fSdGxPjFbF1H+dI1MlMX4PGRKaRgJkyNiSck5FXGRF7Ejloizw0GmKuJplGIZBNOkPIzIq6wLRh4B01hoZE2oklkEMKFnmSwqLGa4BRGqhFsTIIqYhKkkl106wq1axbYpsLXVHq0wIvU3SNICSABknQAcz4DEU2LIFO9OnuvdFlxwi5xoWOij1P7c52dy9jmJD390dKx9r+punoNfSXCjZ1RQqAKo5ADAlHebWhT4aWr69n3LW22ZOpxVdF5/Y5+5+zddOCe+/4jyB/lHT15ztKYNYRZla1adaW9N5Zf06UKUd2CwgqCUrtZ2zKk07Oe8NHsHQ9VTz8T06a6h/tn2h9hX7Os4tsHMc0TkT5E8h7z0nmvDibX2Z2BGsleXKzH+qfb3vu6Lt93Og2rtF03+hSeva/obJydesyvQzDCVJPpiRlG9CbLmaWrWFxgTQMPArJAriQVNYyEkWGJO6QpAGEc3Hv6zZbMocqftIfssP2Pn/6ibQRE5a9CnXg6dSKcXzTOilUlTkpReGex7p3sm0Viys6cip5q3UHzjbTyXs5v1tluDalDhbF8V8R5jmPh1nrCOGUMpyrAEEciCMgifHNvbHeza/DrCX8X9H3rzXibrZ96rqnr/Jc/UW2vZFsUq6hlPQ/qPA+cqG+Ox7LlqcuvPg+8PT8Q+frLqZEyutb2rbPgenTsOm4taddcS169p5HbRj4mIEd4T1bfPZ6u8Enuv+MdfzD736+c863ruK3Z2740zo41U+Weh8jNdZ7QpXKwtJdH9OpnLiyqUNea6iBSL3LG2EBYDLJHGI2QDCM7QsVZo1DUCZcSFhkixMhb6wxiBFcQDGFcyOIaGogphkgQIauSzzDpD1yFaZhq0+EU2IbCDyjezdIHZtmZ2CorMx5BRky9dnuw4XD7R3j0rH2R+Y/e9Bp6zhurulbxzN+HaNo21Su8QXj2HK3N2ft2g90YTOrtoB6fiPkPlLzuncNWz/ZGX6uefu/CPT5x+sAAAYAGgA0AHkITGsyN3tGrccPKPRfUv7axp0Neb6+hJRCASKQgEqmdpiiERckCQAiW+t/fwdQu4Q5DKqqTgEnPMjwAJ90dbUHcVoUY85NL4i6tRU4Ob5JCW+vo+4r2stud2ZbLOFEVQtVXCMAuxyQGUAY115SFX0dbKblq47yG4cPxIv2qzYNPZ45LjHFny5zkbb9JO03DJpoCA8OeB2wXB7pJfqFOmNcQDfSJthPFxVg5ByKqs5AIByVJ0BI98+z0ra5hFQhJKKwku5dnIxNSvbOTk1nOv5lnZXsBsprZydoBCVWBRZW2VtYooP1OQ2QdMHyzCX/RxQhQe1vUsrPqqtjGcKQQjZODjQazgVdt9q4SvFVwtzX2FHCSOWQE15QtP0i7SMApQ3DjGauHHCSVxwEYwSTGfoXsdVNfngJ/WtZaOPl9zrX/AEWsahYm0JwkK31ishAbGM8JbXUTk7R9Hm2VjiFYsXnxVMr/AAGjfKdir6TSaxVZQnAOAD2bFcBCCow4cEd0c52x9IOy31rW/tKRlOIsgsBVSDju554HNcQ9+9p6uOfzuPbllPRSx+d55htOyvWxWxGRvwupU/A6wmw7luvFjVIWFa8TY6agfHXPoD4T1ylq9oNaVOl1A4EIJSzTvM7PWeQwFQZAxxaeE5FnZmhvaGpjsget3b2bF14A3AEvrb8QY90EDIIwSAZ7/ZL+M47r8vUH/X4eYvK/PA8mYYkHWWXe/YjaKeJgvtUU4LIGyugP1lbAOmhB1GNecr/DO6M41FmLyjjlGVN4ksAOGei/R9vTjqaljk16r+Rjy9zf6hPPiJ3ex+1+z2urXRyaz/Vy/wDLhlL7QWSu7CpHGsVvL3x181leJ37OuHRuIvsej8T0hxIQ1ggTPiqN+aYxXaKgwIYAqeYIBBHmIyTAvGx0ZKRUd79iubbP76yf9DH9D8ZT9orKEqwIYaEHQj1HSevDlObvjcdW0Lhx3sYDrow9/UeRl9Z7WlDhrarr2/cp7nZkZ8VLR9Oz7HkV/WJvLNv/ALM27PkkcVf/AFF/3D7p+XnK+6zU0asKkd6DyillCVN7s1hiizViQj6QTNOgkX4ZFj6SbGQhocjFXAh6xAqIZTIYLGKhiWbs72Ss2jDN9XX+IjUj+Revry9ZXE5S1dn+2dlOFtzZXyz99R5E/aHkfiJwXjr/AKb/AEMZ/OQVv+i5/vci97r3NVQMVrgkasdWb1P7co+Ipu7eVdy8dbBh1xzB8GHMH1jizDVXNyf6mc9ueZq4KKitzl3BFkjILJgTnZJNDJ5kFk8wGQGWVH6SLPqqV8XY/wDauP8AdLcsqH0k1/VUnwdh8VB/2y59ncf7Ojnq/wDllbtPP+LPHT6orOz9orl2ZtmB+qY8RGuea6A50XunTkeI56YRQQVcMon2qEUuRgZyb5hG0Eggk7hyj1+9S9NVPBWoq4iHVVDtxfjYDXkP3ydYx5ysCo43XkSYw9fKQFecmGo2VnzwqzcIycAnA84zlqKeuiIZKkFSQRyI0I9COUtH/wDVbTsp9lY6bQjBHOuWzowxaBnjUj73FjHKVUtIM8XVpQqaSWUNpVZ0/wCLPS9g7T07UqVpa1VgYtw2nhLWO2OJLBhcIrMQBg5C92F332Xo2s3OVFPs8j26jvEroTbWNGJbOmFbGCCQcDypjO/uftnbUBXYTbVp3SRxKACO6zAgjBI4WBXXkOcqKljKm9+3eH0LSneRmt2svz86CG+uzV2zHvjiQkhbFzwkgkEHIyjAggqwB0MS2KzhtrbwdD8GBnrWxb1q2pcoxbZkT6xW4T3VCk+3rJyzsQ68iOTKcgiVbfXYIizj2ZXChq2el8F61c6MpBPEvdOQTxDGuRrIjeqUZU6yw8P5EztGmp0tUW60QDRm4RYz4ZE36BtIYhCJBo1BGmaBZpJzB4jEiUiDHPOU/tB2GV8ts+EfnwH7B/L+A/L0lveVnfnbGurK14ss8j3FPmw5nyHxEsrF11U/Y5+XiIuo0NzNbl5+B5ztuxvWxSxSrDof28R5iJuJ0957ysuYtYxY9OgA8FHICcxzNvT3t1b3PuMq93ee7y7wTwUKwi7HWOQxBUMLXzgoxQJDBkOL0hVi/HC1n94lnO0NbFvF6X4q2Kt5dR4EciPIy/bh7bJZhbsVv+L7h95+yfXTznmyiNUHWcd1ZUrhca169p00LqpQfC9OnYe1IYRZ5nuXtRZs+F+3X+Anl+Q/d9OUvm6d8V3jNba9VOjL6jw8xpMjd7Pq2+r1XVfmhoLa9p19Fo+n5zOnJgQeYVJWM7CatOD252Uvsbkc6ytnuB4W/wDFifdO8BNW0B1ZWGVYFSPEEYPyMdZ3H+NcQrL+rT+DEV6aq05Q6rB5HuKuprqxtDFKs5ZhzCjU6dc4I018MnSNbVYldlq0kPWcoHZVJK5BDL+E6Dz+Ygd+2WrYKbSD7AeyXAAymcgnHPIOcnXWJVvPvFGaqJTTymsrp1TPndVbmY41T8fcM3Hkf885EGdjfTXrs9FV1aqgBsrIA4mVidWI5jQY8sc5xQ0fGW9qc8obug/sFHtHRONE4jjjc4VRzyT4Q9G8baDYKnxxBq24eTL1Go5Hx0M5TPynY2Td+0X0kopaqjLdMLxFeL9jr0BhSa7eREYv+vPuIby3ctSVMtqWe0XiIXOUP4WyNDwldPM+WeU7QxgXEnDS1ZGU3osEC02TB4ju69rWq1HZBYqsCUbGGHhry9ekXlhpLKAbLt9lL8dbFW1HiCp5qwOjKeoOhnqnZDthVtFLpw+zvxllyzB+Sl1ZiToMDhJ00xkSjb0vsqtXbBTUibQHKIRXYuCCr90czknXHUZwdJ2vo63UVR725v3F/KD3j72GP6ZmvaCvTpWM6sueN1dcvTHhq/Au9mRn/kKC5c37uviXB4q0ZYxawT47E2yIyDSUHYwAJOgHX+8akEQaIby3rXQvFY2PAc2byUdZxN9dtAuVow7fjP2B+UfePy9ZStsuZ2L2MWY/ePP08h5S+s9lTqcVXRef2Ku52lCnw09X5fc6m/e1dl+VX6uvlwg95vzN4eQ08cys2viGuiVpmoo0YUo7sFhFFOpOrLem8kOOL2MIdhgRWydSJiiJeBzCGDMNDUGDQtbwIMLXBYDQXihEsMCJNWggNDIfIhqLdYvUcQtcBgMeFuBHNkvZWDKSpGoYHBHpOdUmmI1W/di5JNYF8tUXrcvbUEBb9Dy9oBp/UBy9R8BLZVYCAQQQdQQcg+hnjtTTt7r37Zs/2TleqHVT/Y+YmevNjxnxUdH07Pt8vcW1rtOUeGrquvb9z01WhVM4e5u0Ne0aKeF+qNz/AKfxD0+U7KPMvWpTpS3ZrDL6E41I70HlFZ7ednjbX7esZdBhgObV88+q8/TPgJ5yDie5LKF2v7FEMbtnXu6l6xzXxZB4eXT05br2Y29GCVncPH/w3/y/p8OhnNrbOcm69Ne9fX1Kv/GswUWMzADAyc4UdFzyGBH9/wBGzI6LstjWDgHGSMYcd1gPUqW8O8MZnD4pvHeE+jdqwZjsaYcc43su8bEV1RmVX0ZRyYYIw3iBxH455xPPUya2Rmj5itVqhisZIBOATzPn1jj7tT+I9kL6+DOPbniCYxnPLI8PWcw2xv8AiqP4ZlKP/EcYIfPcCDoRzzqfgPSenLp+d56nHPP87gOyrV9aLS+Qp9mUwQXB04sjIXGdfMaeD2w7XTswVu5tBsqcMjKR7Jicc9cnhPpr5Yguz21ug2goaf8AgtxC7GSMjPssjWzqPQ6HopurdVm02BK1yerH7KjxY9B+vSclWrCnGUqksRXNt6HXCEnuqCy3yG9z7ts2u1agTwjVjqQi6AkDkOQAHpPVKaFRFRBhVAUDwA5RTcm5k2WrgTUnVnPNm8fIeA6fGOM0+R+0G2XtKtinpTjy7+/07vezY7Nsf8WnmX8nz9DRMDaZK+4KCzEKBzJOAPfKfvztiT3dn0HWwj/Sp/U/CVNraVbiWILx7DurXNOgszfh2nb3nvqugd85bog1Y/2HmZ572g7R27QcE8Nf4F5HzY/eP+YgLr8liTknmxOSfM5nPazXymvs9m0rfiesuvoZ64vqlfRaR6EidNIva02X8IGwy0SOJIxmijnWGsOImxjEhiRlkXcRgHMFYIaDQEmCMwvNZjMDkEm1MgJMGQQEBMJnSCzJgwQGMV2RquIVmOVWQJIVJDSvN+0wRF+KFAzrAAwOUPHQ+ROVXZGqbTmA0DgbrsIIIJB5gjQ5ls3D20YYW/vD8Y+0PzD73rz9ZTuukPs48Zy3FtTuI7tReqG0a9SjLMGevbPtSuoZGDA8iNRGC08o3bvSyl81tjxB1U+o/wAMvG5u1Nd5Ct3LOXCeTH+RuvodfWZG92VUocUeKPmvf6/I0NttCnW4ZaS8iO/exNW0ZZPqrDrkDusf5l8fMfOUbenZfaKCeKslfxp319TjVfeBPWg0087tne0t5ZJQk9+PSXNe58/jkXc7JoV3vLhfd6HiYfQSSXEBgCQGGGAOMgENg+OoB909h2ndFNn/ABKq2PiVXPxxmJnsdsh/5K+5nH+6ain7a2zX7lOSfdh/Nr5FPPYFVPhmvNep5PmS2fZXsbhrRnPgoLH5T1qrstsqcqK/6gW/1Ezo11KowoCjwAAHwETX9taeP2aTb/8ATS+WfmHS2DLPHNeB57ur6OrHw20N7NefAuC59TyX5+kvOwbBXSgSpQq+XMnxY8yfMxomL7VtS1qWdgqjqf0HifKY+/2td7Sliq9OyK5fDt8cl7b2VG0jmK8XzCkzj757RV0afaf8A6fmP3f1nC3t2uZyVpyi/i+8f/qPn6St3NmdlnsZvir6d3qcN1tRLho/EZ3jvey9vrG0GoUaKPQdfU6zmX2aYm3eK3nOBnU6+6aanTjBKMVhFFKUpvek8sHY2RF7IdlwMRV+UeiUYPODzNjWQsfSEEgNra+UBwawhkePAhoYgJOIKxswjmAaGhiB8MgTJ5gzGDUTBmKZFZMLPEBFhBA+0k0OcQGgWhhOcYrMWrhA2sBimhoGG4tIrxQudIAtozi1jddmsRrjPHrIZ5nRpbWNBxmc2mzr5RtHyItoWwibRp8YSqL0a6mG9r4SCC0bn7XvVhbcunLn319CeY8j8Zddk29LV4q2DD5g+BHQzyE3axvd+9HrcMjFT5dfIjkRKW82RTr8VPhl5Ms7XaM6XDPVeZ65xTYlX3N2zSzu24R/H7h9/wB0+unnLIjzJ17apQlu1Fg0VKtCtHeg8hCZFjE94b1rpXisbHgOZPko6yjb97XWWkquUr5YHMj+Y/sPnOiz2fVuXmKwur/NRFzeU7da6vp+ciz737VpV3a8WPy/lU+Z6+g+Up23bye1uKxix6eA8gOk5ntsCRN811pYUrZcKy+r5/YzdxeVLh8T06B2OMQZaQtu5RR7fhO/By4D3WYiBv72Zq27MWziMSDSCWbR59Is9sk/hBnQw0gkGBi7tr+kk7/CDBnkSkazB2GaZ4O14aQaRjNF3aSayBsMYkNijC0iZrMzihjEjFMmrQIaT4p7BLQUCEQcouDCiyC0A0HzrDJ5xdDCM8BoU0GLQoOkTFuYWt+eILQLiNJy900GkazibpsggjStoYxsl+oijGSqbEHAGB7+I1xCK8TD6yaNrBwDgYLzSvj9YLrJLIwQMLfkTsbo7UX0gorArjQOOLhPiuvy5Svg6w2cRVWlCrHdmsrvDhUlTeYPDOhtW3PYeJ24mPMk/LyHlFHflmB9p/eDezl6/rCUUlhAPLeWGdzBtfIX2f2gC8NI8kFNx/z5yDNkTRsAHnAe0hYCwTtfWCe3wg7LP3//ACBZ4SQaiFLawT2c5BngHaGkGojHtfORNgivtJheFuhbgcnMA7SL2QUJINRJkyBkWMjxQsBpG2MhmYTIZhJBpGxCCZMnmeZszazJkgEZr/absmTIvtFdpBYeqZMnmSwyc5IdZkyAKGOokR/aZMggIbt+17pi/wBpkyCCFEnXz9w/WZMggmhz937TfjMmTx4wf585B+XwmTJ48RblBLzmTJKJQO7lAJym5kNBrkRHIwTdZkyEEiDQBmTISGIFN9JkyGGRskRMmSUSiEg0yZCDRoyEyZJ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QSERQUEhQUFRQWFxQUGBQVFxQUFxcUFRcXFxUXFBUXHCYeFxkkGRQXHy8gJCcpLCwsFx4xNTAqNSYrLCkBCQoKDgwOGg8PGiwkHyQsLCwsLiksKSkqLiwsLCwpLCw1LCwpLCwsLCwsKSwsLSwtKSwsLywsLCwuLCksLCksLP/AABEIALEBHAMBIgACEQEDEQH/xAAbAAACAgMBAAAAAAAAAAAAAAADBAIGAAEFB//EAEAQAAICAQEFBQQIBQIGAwEAAAECAAMRIQQFEjFBBiJRYXETgZGhByMyQlJyscEUYoLR8LLCM0NTkqLxg9LhFv/EABsBAAIDAQEBAAAAAAAAAAAAAAIDAQUGBAAH/8QANBEAAgEDAQUFBwQDAQEAAAAAAAECAwQRIQUSIjFRQWGBodEGcZGxweHwEyMyQhQVsmJS/9oADAMBAAIRAxEAPwDxMSSyIk1EAWzbCaAkjMkAmcMnwzQWHrSC2C2ZXXCcMJXXDrs8W5CnIWVDCosYWmTWiDvAOQOlMw6bLmSqpx+8ZRPCA2LcgAqm6qoxZV85NKtAYOQMka65MJrDKkl7KBkHIsapHgIM6HsOcZ2Ds7dcC1aZAzqcKCR0UnmYE6sYLem8LvDhGU3iKyxNaBwyKqM+6M1IVJRwVYHGGGCD4EGRNevT/wByci3oJNXmLGjBnTC4/eCKwkyUxEJz+HwgbqdNZ0KtnyPjNbRTpjrCTCTOI9WJBk8Y+9euIJ6RiNUhqkc900kQkOapBqiIeRmRexIB1jpWDso8ISYakJ8MhiMNX7oJlxDTGJgszYm+CbhB5IGRk2kZJKNqJNBIqIVRIYLZnDNiuEVYRFgZFtghV4xmsSHWHrWA2BJhqBG1qgadNI9UvlEyZzyYJK4WquSGIWpYDYDZJK5IV4k6xCYgZAya9lyJhUTT/PGYEyJtR8548b9h4Q2z7GzsFQFmPQDJM7O5uy9l2GPcr/ERqfyjr68vWXfdu6K6Fwi+rHVj6n9uUp7zatK34Y8UvJe/0LC12fUrcUtIle3N2LC96/vH/pj7I/MevoNPWWZKwBgAADQAaADyHSMFZHEydxd1biW9UfojS0KFOhHEF6nM3ruCvaFw697o40Ye/qPIymb27N2UanvJ0df9w+7+nnPSMSLCdNntKrbac49H9Ohz3NjTuNeT6/nM8gv2fkB11PpMFXjL7vjskth46cI34Pun0/Cfl6So7RsbI3C6lWHQ/L3TXWt7SuVmD16dpnLi1qUHiS069ggVA5CAuqzHLx4QVtc7DlOJcuuJEaDWPW06xR0jUxiYo1HWL3DE6GMcxE7Bk56GGmMTF1m2WGFcg6YOkLIWRWyuAeuPtXoYuU05Qkw1IVdZErDsmJErDTGJi5EhiHKQRWGmGmYBC19JmJILIbBbCiG4NICsGOLyEUxUgYSMUiRQQtUFsW2HFfWNCCTlGq686RLYlg1rjNaTdS66wtS6wWwcmgnSMpRNJTLRufsk1gDWZROePvEen3R6/Cc1e4p0I71R4GUqM6r3YLJxdi3c9hC1qWP6DxJ6CXDdPZJK8NZh3HT7o933j6/CdrY9iSpeFFCj9fU9TDgTKXm16lbhp8MfNmhtdnQpcU9X5GLJhZw9+9rKdlyCeOz/AKakZH5zyX9fKUzb+2u0XHAb2Sn7teh97/aPyj9nezl7fpTit2L7ZaZ9y5v5d5N3tShb6N5fRHpt+0qg77Ko8WIX9Yi3aHZh/wA+n/vU/oZ5LaxJyxJPidT8YI85qafsRSS/crNvuSX1ZTv2gm3wwXiz2Sre9D/ZuqPkHTPwzGWE8UNcPsm9rqT9VY6eQPd96nQ/CJr+xGFmjW16SX1T+gylt/L44fB/nzPZAsW2zdyXLw2KCOh6j8p6Spbm+kTku0r/APIg/wBSf2+EuWzbSlih62DKeRByP88pj73Zt5s2adWLXSS5fH6cy8oXdC7i1F56p+hRt9dlHqJZMug8PtAfzD9x8pxbNVnrBnC3z2XS3LJhH56Duk/zAcvUfOWVltrlC4+PqvQrbrZn9qPw9Dza9NPKJsms7O9N2WVPw2KR4HmCPFT1nPupmmhNSW9F5RStOLw9GIWJoYs1fSdGxPjFbF1H+dI1MlMX4PGRKaRgJkyNiSck5FXGRF7Ejloizw0GmKuJplGIZBNOkPIzIq6wLRh4B01hoZE2oklkEMKFnmSwqLGa4BRGqhFsTIIqYhKkkl106wq1axbYpsLXVHq0wIvU3SNICSABknQAcz4DEU2LIFO9OnuvdFlxwi5xoWOij1P7c52dy9jmJD390dKx9r+punoNfSXCjZ1RQqAKo5ADAlHebWhT4aWr69n3LW22ZOpxVdF5/Y5+5+zddOCe+/4jyB/lHT15ztKYNYRZla1adaW9N5Zf06UKUd2CwgqCUrtZ2zKk07Oe8NHsHQ9VTz8T06a6h/tn2h9hX7Os4tsHMc0TkT5E8h7z0nmvDibX2Z2BGsleXKzH+qfb3vu6Lt93Og2rtF03+hSeva/obJydesyvQzDCVJPpiRlG9CbLmaWrWFxgTQMPArJAriQVNYyEkWGJO6QpAGEc3Hv6zZbMocqftIfssP2Pn/6ibQRE5a9CnXg6dSKcXzTOilUlTkpReGex7p3sm0Viys6cip5q3UHzjbTyXs5v1tluDalDhbF8V8R5jmPh1nrCOGUMpyrAEEciCMgifHNvbHeza/DrCX8X9H3rzXibrZ96rqnr/Jc/UW2vZFsUq6hlPQ/qPA+cqG+Ox7LlqcuvPg+8PT8Q+frLqZEyutb2rbPgenTsOm4taddcS169p5HbRj4mIEd4T1bfPZ6u8Enuv+MdfzD736+c863ruK3Z2740zo41U+Weh8jNdZ7QpXKwtJdH9OpnLiyqUNea6iBSL3LG2EBYDLJHGI2QDCM7QsVZo1DUCZcSFhkixMhb6wxiBFcQDGFcyOIaGogphkgQIauSzzDpD1yFaZhq0+EU2IbCDyjezdIHZtmZ2CorMx5BRky9dnuw4XD7R3j0rH2R+Y/e9Bp6zhurulbxzN+HaNo21Su8QXj2HK3N2ft2g90YTOrtoB6fiPkPlLzuncNWz/ZGX6uefu/CPT5x+sAAAYAGgA0AHkITGsyN3tGrccPKPRfUv7axp0Neb6+hJRCASKQgEqmdpiiERckCQAiW+t/fwdQu4Q5DKqqTgEnPMjwAJ90dbUHcVoUY85NL4i6tRU4Ob5JCW+vo+4r2stud2ZbLOFEVQtVXCMAuxyQGUAY115SFX0dbKblq47yG4cPxIv2qzYNPZ45LjHFny5zkbb9JO03DJpoCA8OeB2wXB7pJfqFOmNcQDfSJthPFxVg5ByKqs5AIByVJ0BI98+z0ra5hFQhJKKwku5dnIxNSvbOTk1nOv5lnZXsBsprZydoBCVWBRZW2VtYooP1OQ2QdMHyzCX/RxQhQe1vUsrPqqtjGcKQQjZODjQazgVdt9q4SvFVwtzX2FHCSOWQE15QtP0i7SMApQ3DjGauHHCSVxwEYwSTGfoXsdVNfngJ/WtZaOPl9zrX/AEWsahYm0JwkK31ishAbGM8JbXUTk7R9Hm2VjiFYsXnxVMr/AAGjfKdir6TSaxVZQnAOAD2bFcBCCow4cEd0c52x9IOy31rW/tKRlOIsgsBVSDju554HNcQ9+9p6uOfzuPbllPRSx+d55htOyvWxWxGRvwupU/A6wmw7luvFjVIWFa8TY6agfHXPoD4T1ylq9oNaVOl1A4EIJSzTvM7PWeQwFQZAxxaeE5FnZmhvaGpjsget3b2bF14A3AEvrb8QY90EDIIwSAZ7/ZL+M47r8vUH/X4eYvK/PA8mYYkHWWXe/YjaKeJgvtUU4LIGyugP1lbAOmhB1GNecr/DO6M41FmLyjjlGVN4ksAOGei/R9vTjqaljk16r+Rjy9zf6hPPiJ3ex+1+z2urXRyaz/Vy/wDLhlL7QWSu7CpHGsVvL3x181leJ37OuHRuIvsej8T0hxIQ1ggTPiqN+aYxXaKgwIYAqeYIBBHmIyTAvGx0ZKRUd79iubbP76yf9DH9D8ZT9orKEqwIYaEHQj1HSevDlObvjcdW0Lhx3sYDrow9/UeRl9Z7WlDhrarr2/cp7nZkZ8VLR9Oz7HkV/WJvLNv/ALM27PkkcVf/AFF/3D7p+XnK+6zU0asKkd6DyillCVN7s1hiizViQj6QTNOgkX4ZFj6SbGQhocjFXAh6xAqIZTIYLGKhiWbs72Ss2jDN9XX+IjUj+Revry9ZXE5S1dn+2dlOFtzZXyz99R5E/aHkfiJwXjr/AKb/AEMZ/OQVv+i5/vci97r3NVQMVrgkasdWb1P7co+Ipu7eVdy8dbBh1xzB8GHMH1jizDVXNyf6mc9ueZq4KKitzl3BFkjILJgTnZJNDJ5kFk8wGQGWVH6SLPqqV8XY/wDauP8AdLcsqH0k1/VUnwdh8VB/2y59ncf7Ojnq/wDllbtPP+LPHT6orOz9orl2ZtmB+qY8RGuea6A50XunTkeI56YRQQVcMon2qEUuRgZyb5hG0Eggk7hyj1+9S9NVPBWoq4iHVVDtxfjYDXkP3ydYx5ysCo43XkSYw9fKQFecmGo2VnzwqzcIycAnA84zlqKeuiIZKkFSQRyI0I9COUtH/wDVbTsp9lY6bQjBHOuWzowxaBnjUj73FjHKVUtIM8XVpQqaSWUNpVZ0/wCLPS9g7T07UqVpa1VgYtw2nhLWO2OJLBhcIrMQBg5C92F332Xo2s3OVFPs8j26jvEroTbWNGJbOmFbGCCQcDypjO/uftnbUBXYTbVp3SRxKACO6zAgjBI4WBXXkOcqKljKm9+3eH0LSneRmt2svz86CG+uzV2zHvjiQkhbFzwkgkEHIyjAggqwB0MS2KzhtrbwdD8GBnrWxb1q2pcoxbZkT6xW4T3VCk+3rJyzsQ68iOTKcgiVbfXYIizj2ZXChq2el8F61c6MpBPEvdOQTxDGuRrIjeqUZU6yw8P5EztGmp0tUW60QDRm4RYz4ZE36BtIYhCJBo1BGmaBZpJzB4jEiUiDHPOU/tB2GV8ts+EfnwH7B/L+A/L0lveVnfnbGurK14ss8j3FPmw5nyHxEsrF11U/Y5+XiIuo0NzNbl5+B5ztuxvWxSxSrDof28R5iJuJ0957ysuYtYxY9OgA8FHICcxzNvT3t1b3PuMq93ee7y7wTwUKwi7HWOQxBUMLXzgoxQJDBkOL0hVi/HC1n94lnO0NbFvF6X4q2Kt5dR4EciPIy/bh7bJZhbsVv+L7h95+yfXTznmyiNUHWcd1ZUrhca169p00LqpQfC9OnYe1IYRZ5nuXtRZs+F+3X+Anl+Q/d9OUvm6d8V3jNba9VOjL6jw8xpMjd7Pq2+r1XVfmhoLa9p19Fo+n5zOnJgQeYVJWM7CatOD252Uvsbkc6ytnuB4W/wDFifdO8BNW0B1ZWGVYFSPEEYPyMdZ3H+NcQrL+rT+DEV6aq05Q6rB5HuKuprqxtDFKs5ZhzCjU6dc4I018MnSNbVYldlq0kPWcoHZVJK5BDL+E6Dz+Ygd+2WrYKbSD7AeyXAAymcgnHPIOcnXWJVvPvFGaqJTTymsrp1TPndVbmY41T8fcM3Hkf885EGdjfTXrs9FV1aqgBsrIA4mVidWI5jQY8sc5xQ0fGW9qc8obug/sFHtHRONE4jjjc4VRzyT4Q9G8baDYKnxxBq24eTL1Go5Hx0M5TPynY2Td+0X0kopaqjLdMLxFeL9jr0BhSa7eREYv+vPuIby3ctSVMtqWe0XiIXOUP4WyNDwldPM+WeU7QxgXEnDS1ZGU3osEC02TB4ju69rWq1HZBYqsCUbGGHhry9ekXlhpLKAbLt9lL8dbFW1HiCp5qwOjKeoOhnqnZDthVtFLpw+zvxllyzB+Sl1ZiToMDhJ00xkSjb0vsqtXbBTUibQHKIRXYuCCr90czknXHUZwdJ2vo63UVR725v3F/KD3j72GP6ZmvaCvTpWM6sueN1dcvTHhq/Au9mRn/kKC5c37uviXB4q0ZYxawT47E2yIyDSUHYwAJOgHX+8akEQaIby3rXQvFY2PAc2byUdZxN9dtAuVow7fjP2B+UfePy9ZStsuZ2L2MWY/ePP08h5S+s9lTqcVXRef2Ku52lCnw09X5fc6m/e1dl+VX6uvlwg95vzN4eQ08cys2viGuiVpmoo0YUo7sFhFFOpOrLem8kOOL2MIdhgRWydSJiiJeBzCGDMNDUGDQtbwIMLXBYDQXihEsMCJNWggNDIfIhqLdYvUcQtcBgMeFuBHNkvZWDKSpGoYHBHpOdUmmI1W/di5JNYF8tUXrcvbUEBb9Dy9oBp/UBy9R8BLZVYCAQQQdQQcg+hnjtTTt7r37Zs/2TleqHVT/Y+YmevNjxnxUdH07Pt8vcW1rtOUeGrquvb9z01WhVM4e5u0Ne0aKeF+qNz/AKfxD0+U7KPMvWpTpS3ZrDL6E41I70HlFZ7ednjbX7esZdBhgObV88+q8/TPgJ5yDie5LKF2v7FEMbtnXu6l6xzXxZB4eXT05br2Y29GCVncPH/w3/y/p8OhnNrbOcm69Ne9fX1Kv/GswUWMzADAyc4UdFzyGBH9/wBGzI6LstjWDgHGSMYcd1gPUqW8O8MZnD4pvHeE+jdqwZjsaYcc43su8bEV1RmVX0ZRyYYIw3iBxH455xPPUya2Rmj5itVqhisZIBOATzPn1jj7tT+I9kL6+DOPbniCYxnPLI8PWcw2xv8AiqP4ZlKP/EcYIfPcCDoRzzqfgPSenLp+d56nHPP87gOyrV9aLS+Qp9mUwQXB04sjIXGdfMaeD2w7XTswVu5tBsqcMjKR7Jicc9cnhPpr5Yguz21ug2goaf8AgtxC7GSMjPssjWzqPQ6HopurdVm02BK1yerH7KjxY9B+vSclWrCnGUqksRXNt6HXCEnuqCy3yG9z7ts2u1agTwjVjqQi6AkDkOQAHpPVKaFRFRBhVAUDwA5RTcm5k2WrgTUnVnPNm8fIeA6fGOM0+R+0G2XtKtinpTjy7+/07vezY7Nsf8WnmX8nz9DRMDaZK+4KCzEKBzJOAPfKfvztiT3dn0HWwj/Sp/U/CVNraVbiWILx7DurXNOgszfh2nb3nvqugd85bog1Y/2HmZ572g7R27QcE8Nf4F5HzY/eP+YgLr8liTknmxOSfM5nPazXymvs9m0rfiesuvoZ64vqlfRaR6EidNIva02X8IGwy0SOJIxmijnWGsOImxjEhiRlkXcRgHMFYIaDQEmCMwvNZjMDkEm1MgJMGQQEBMJnSCzJgwQGMV2RquIVmOVWQJIVJDSvN+0wRF+KFAzrAAwOUPHQ+ROVXZGqbTmA0DgbrsIIIJB5gjQ5ls3D20YYW/vD8Y+0PzD73rz9ZTuukPs48Zy3FtTuI7tReqG0a9SjLMGevbPtSuoZGDA8iNRGC08o3bvSyl81tjxB1U+o/wAMvG5u1Nd5Ct3LOXCeTH+RuvodfWZG92VUocUeKPmvf6/I0NttCnW4ZaS8iO/exNW0ZZPqrDrkDusf5l8fMfOUbenZfaKCeKslfxp319TjVfeBPWg0087tne0t5ZJQk9+PSXNe58/jkXc7JoV3vLhfd6HiYfQSSXEBgCQGGGAOMgENg+OoB909h2ndFNn/ABKq2PiVXPxxmJnsdsh/5K+5nH+6ain7a2zX7lOSfdh/Nr5FPPYFVPhmvNep5PmS2fZXsbhrRnPgoLH5T1qrstsqcqK/6gW/1Ezo11KowoCjwAAHwETX9taeP2aTb/8ATS+WfmHS2DLPHNeB57ur6OrHw20N7NefAuC59TyX5+kvOwbBXSgSpQq+XMnxY8yfMxomL7VtS1qWdgqjqf0HifKY+/2td7Sliq9OyK5fDt8cl7b2VG0jmK8XzCkzj757RV0afaf8A6fmP3f1nC3t2uZyVpyi/i+8f/qPn6St3NmdlnsZvir6d3qcN1tRLho/EZ3jvey9vrG0GoUaKPQdfU6zmX2aYm3eK3nOBnU6+6aanTjBKMVhFFKUpvek8sHY2RF7IdlwMRV+UeiUYPODzNjWQsfSEEgNra+UBwawhkePAhoYgJOIKxswjmAaGhiB8MgTJ5gzGDUTBmKZFZMLPEBFhBA+0k0OcQGgWhhOcYrMWrhA2sBimhoGG4tIrxQudIAtozi1jddmsRrjPHrIZ5nRpbWNBxmc2mzr5RtHyItoWwibRp8YSqL0a6mG9r4SCC0bn7XvVhbcunLn319CeY8j8Zddk29LV4q2DD5g+BHQzyE3axvd+9HrcMjFT5dfIjkRKW82RTr8VPhl5Ms7XaM6XDPVeZ65xTYlX3N2zSzu24R/H7h9/wB0+unnLIjzJ17apQlu1Fg0VKtCtHeg8hCZFjE94b1rpXisbHgOZPko6yjb97XWWkquUr5YHMj+Y/sPnOiz2fVuXmKwur/NRFzeU7da6vp+ciz737VpV3a8WPy/lU+Z6+g+Up23bye1uKxix6eA8gOk5ntsCRN811pYUrZcKy+r5/YzdxeVLh8T06B2OMQZaQtu5RR7fhO/By4D3WYiBv72Zq27MWziMSDSCWbR59Is9sk/hBnQw0gkGBi7tr+kk7/CDBnkSkazB2GaZ4O14aQaRjNF3aSayBsMYkNijC0iZrMzihjEjFMmrQIaT4p7BLQUCEQcouDCiyC0A0HzrDJ5xdDCM8BoU0GLQoOkTFuYWt+eILQLiNJy900GkazibpsggjStoYxsl+oijGSqbEHAGB7+I1xCK8TD6yaNrBwDgYLzSvj9YLrJLIwQMLfkTsbo7UX0gorArjQOOLhPiuvy5Svg6w2cRVWlCrHdmsrvDhUlTeYPDOhtW3PYeJ24mPMk/LyHlFHflmB9p/eDezl6/rCUUlhAPLeWGdzBtfIX2f2gC8NI8kFNx/z5yDNkTRsAHnAe0hYCwTtfWCe3wg7LP3//ACBZ4SQaiFLawT2c5BngHaGkGojHtfORNgivtJheFuhbgcnMA7SL2QUJINRJkyBkWMjxQsBpG2MhmYTIZhJBpGxCCZMnmeZszazJkgEZr/absmTIvtFdpBYeqZMnmSwyc5IdZkyAKGOokR/aZMggIbt+17pi/wBpkyCCFEnXz9w/WZMggmhz937TfjMmTx4wf585B+XwmTJ48RblBLzmTJKJQO7lAJym5kNBrkRHIwTdZkyEEiDQBmTISGIFN9JkyGGRskRMmSUSiEg0yZCDRoyEyZJQ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r="15790"/>
          <a:stretch/>
        </p:blipFill>
        <p:spPr bwMode="auto">
          <a:xfrm>
            <a:off x="35496" y="-69776"/>
            <a:ext cx="902323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2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Cases - Canadá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empresa Bing </a:t>
            </a:r>
            <a:r>
              <a:rPr lang="pt-BR" dirty="0" err="1"/>
              <a:t>Thom</a:t>
            </a:r>
            <a:r>
              <a:rPr lang="pt-BR" dirty="0"/>
              <a:t> </a:t>
            </a:r>
            <a:r>
              <a:rPr lang="pt-BR" dirty="0" err="1" smtClean="0"/>
              <a:t>Architects</a:t>
            </a:r>
            <a:r>
              <a:rPr lang="pt-BR" dirty="0" smtClean="0"/>
              <a:t> pesquisaram sobre o impacto do aquecimento global</a:t>
            </a:r>
          </a:p>
          <a:p>
            <a:endParaRPr lang="pt-BR" dirty="0"/>
          </a:p>
          <a:p>
            <a:r>
              <a:rPr lang="pt-BR" dirty="0" smtClean="0"/>
              <a:t>Foram analisados os impactos do aumento do nível do mar em 1 metro até 7 metros sobre Vancouver</a:t>
            </a:r>
          </a:p>
          <a:p>
            <a:pPr marL="82296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14338" name="Picture 2" descr="https://encrypted-tbn2.gstatic.com/images?q=tbn:ANd9GcQvaYuQMvTwXiCkzUH0eUlCfVpiFZ7gkYuuksTPvtGzvLFUJI9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0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raight.com/files/images/FEA_Climatemap_22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26" y="1916832"/>
            <a:ext cx="5616624" cy="2473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QbbktVirNDfPPt9pX2_7ElyrMAWstGurkmQxBHBfQiTTuHodBv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875" y="0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Conceito – Dados Abertos Governamentais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 smtClean="0"/>
          </a:p>
          <a:p>
            <a:pPr marL="82296" indent="0" algn="ctr">
              <a:buNone/>
            </a:pPr>
            <a:r>
              <a:rPr lang="pt-BR" dirty="0" smtClean="0"/>
              <a:t>é o compartilhamento, por parte do governo, de dados referentes à população.</a:t>
            </a:r>
          </a:p>
          <a:p>
            <a:endParaRPr lang="pt-BR" dirty="0"/>
          </a:p>
          <a:p>
            <a:r>
              <a:rPr lang="pt-BR" dirty="0" smtClean="0"/>
              <a:t>Podem ser dados sobre:</a:t>
            </a:r>
          </a:p>
          <a:p>
            <a:pPr lvl="1"/>
            <a:r>
              <a:rPr lang="pt-BR" dirty="0"/>
              <a:t>S</a:t>
            </a:r>
            <a:r>
              <a:rPr lang="pt-BR" dirty="0" smtClean="0"/>
              <a:t>aúde da população</a:t>
            </a:r>
          </a:p>
          <a:p>
            <a:pPr lvl="1"/>
            <a:r>
              <a:rPr lang="pt-BR" dirty="0" smtClean="0"/>
              <a:t>Criminalidade</a:t>
            </a:r>
          </a:p>
          <a:p>
            <a:pPr lvl="1"/>
            <a:r>
              <a:rPr lang="pt-BR" dirty="0" smtClean="0"/>
              <a:t>Educação...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68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Cases - Canadá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É </a:t>
            </a:r>
            <a:r>
              <a:rPr lang="pt-BR" dirty="0"/>
              <a:t>um alerta à população </a:t>
            </a:r>
            <a:r>
              <a:rPr lang="pt-BR" dirty="0" smtClean="0"/>
              <a:t>sobre </a:t>
            </a:r>
            <a:r>
              <a:rPr lang="pt-BR" dirty="0"/>
              <a:t>os efeitos reais do </a:t>
            </a:r>
            <a:r>
              <a:rPr lang="pt-BR" dirty="0" smtClean="0"/>
              <a:t>aquecimento</a:t>
            </a:r>
            <a:endParaRPr lang="pt-BR" dirty="0"/>
          </a:p>
          <a:p>
            <a:endParaRPr lang="pt-BR" dirty="0"/>
          </a:p>
          <a:p>
            <a:r>
              <a:rPr lang="pt-BR" dirty="0" smtClean="0"/>
              <a:t>E mostrou às autoridades quais medidas devem ser tomadas</a:t>
            </a:r>
          </a:p>
          <a:p>
            <a:pPr lvl="1"/>
            <a:r>
              <a:rPr lang="pt-BR" dirty="0" smtClean="0"/>
              <a:t>Criação de diques e bombas</a:t>
            </a:r>
          </a:p>
        </p:txBody>
      </p:sp>
      <p:pic>
        <p:nvPicPr>
          <p:cNvPr id="14338" name="Picture 2" descr="https://encrypted-tbn2.gstatic.com/images?q=tbn:ANd9GcQvaYuQMvTwXiCkzUH0eUlCfVpiFZ7gkYuuksTPvtGzvLFUJI9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Cases - UK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PT" dirty="0" smtClean="0"/>
              <a:t>OpenCharities.org</a:t>
            </a:r>
          </a:p>
          <a:p>
            <a:endParaRPr lang="pt-PT" dirty="0"/>
          </a:p>
          <a:p>
            <a:pPr lvl="1"/>
            <a:r>
              <a:rPr lang="pt-PT" dirty="0" smtClean="0"/>
              <a:t>Reúne em um só lugar informações sobre instituições de caridade</a:t>
            </a:r>
          </a:p>
          <a:p>
            <a:pPr lvl="1"/>
            <a:endParaRPr lang="pt-PT" dirty="0"/>
          </a:p>
          <a:p>
            <a:pPr lvl="1"/>
            <a:r>
              <a:rPr lang="pt-PT" dirty="0" smtClean="0"/>
              <a:t>Além de contato, </a:t>
            </a:r>
            <a:r>
              <a:rPr lang="pt-PT" i="1" dirty="0" smtClean="0"/>
              <a:t>site</a:t>
            </a:r>
            <a:r>
              <a:rPr lang="pt-PT" dirty="0"/>
              <a:t> </a:t>
            </a:r>
            <a:r>
              <a:rPr lang="pt-PT" dirty="0" smtClean="0"/>
              <a:t>e responsável, é</a:t>
            </a:r>
            <a:r>
              <a:rPr lang="pt-BR" dirty="0"/>
              <a:t> </a:t>
            </a:r>
            <a:r>
              <a:rPr lang="pt-BR" dirty="0" smtClean="0"/>
              <a:t>possível ver informações de contabilidade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A população pode ajudar e fiscalizar</a:t>
            </a:r>
          </a:p>
        </p:txBody>
      </p:sp>
      <p:sp>
        <p:nvSpPr>
          <p:cNvPr id="4" name="AutoShape 2" descr="data:image/jpeg;base64,/9j/4AAQSkZJRgABAQAAAQABAAD/2wCEAAkGBhMSEBMSDxQQFBQVFxQZFhcWGRYYHhsYGBQYFBkYFyAXHiYfHBojGRgXHy8hKCc1LC0sFR4xNTQrNSYrLCkBCQoKDgwOGg8PGjIkHyUsNiksKS8sLCwqKiwsLC0sLCwsLCwpLCkwLCwsLCksLCwsLCwsLCwsLCwsNCwsKSksLP/AABEIAKYBLwMBIgACEQEDEQH/xAAcAAACAgMBAQAAAAAAAAAAAAAABwEGAwQFCAL/xABLEAABAgMEBgQKCAQEBgMBAAABAAIDBBEFBiFhBxITMUFxIlFygRYyQlJikpShsdMVIzNDU4KRshQkNbMXwdHSVGNzk/DxZIOiNP/EABsBAAICAwEAAAAAAAAAAAAAAAAFBAYBAgMH/8QANBEAAQMCAwUFCQACAwAAAAAAAQACAwQRBSExEhNRodEVQWGR8BQiMjRxgbHB4VKSQkNT/9oADAMBAAIRAxEAPwCrUWaUmnQnh8MlrhuIp/ngRkU57SuDLTcFji3ZxSxn1jKAk6o8YbnfHNLe8VwZqUq4t2sIfeQwTQemN7fhmuJaQrdTV0E42TkeBVhu5pLhYMn4MP8A6sNjf/22nvb+is9r3Ns+04QiNDKkUbGgEBwyNMDTqcMMkk1u2VbMaWfry8R0N3Gm45OBwcOYWWyFpXCqwmOTOPI8O7+LNerRPOSlXwwZiCMdaGDrAemzE94qOSpNU+bu6WYb6Mnm7N34jalh7Q3t945Lo3j0dyNot2rNVkR2IjQdXpZuA6L+e/MJhFVA/EFVqmglgNiLfjzXnWqKq13q0aTkjVzm7WCPvYYJAHpt3s+GaqanNLXC4S83GRU1RVQhbWC1uVNUVUIRYIuVNUVUIRYIuVNUVUIRYIuUOOCeV+5ZgseVIawEmXqQAD9g5I124p7X+/o0pzlv7DlBrB7oTXCs6hv1SsoiilCUq/7I4JlaHpZjmzWs1rqGDSoB4P60mZ77WJ23/uKdWhnxZrnB+ERJSf8AtYnbf+4ppRDIqi41lUm3rILDVFVCEwsEluVNUVUIRYIuVNUVUIRYIuVNUVUIRYIuVNUVUsYSQACSTQAYknqHWUwbq6GpqYo+bJloXURWIRk3cz82OS0c5rRcrZoc7RUCBBc9wZDa5znGjWtBJJ6gBiUybq6FI8akSfcYDN+zbQxCM97We85BM+x7tSNmQi6G2HCAHTixCNY9pzvgMOoKr3j0tAVZIN1ju2rxh+Ru88zTkVBlqv8AFMqXD5Jj7ov+PNWWHZFnWbAxZAhM4l4DnOPN1XPdkqJePSM19WSMCFDb+I9jC49ltKN76nkqdaFpRY7zEjvfEeeLjXuHADIYLXa0kgAEk4ADEk9QUBzyVaabCo4s5MzyREeXEudiSakniVjiNwwV4u9otmI9HzP1EPqIq88m+T345K9xbrS0nKRNhDAdRoLzi89Nu89WQoMlgNJWarEIIgWtzPhp5pf3Y01PgnYz7NpDaS0RIYAeADQazdzsOIoeabNjW/LzcPaSsVkRvGhxB6nA4tORC8rTHju7TviVls+0osCIIkvEfDeNzmEg8j1jI4Js6ma4XGSpImINivRF4tG8tM1ewbCKfKYBQn0m7jzFDmlfeG5czJ1MVmtD/EZi3v4t7/eu3dXTiRSHaTK8NtDGPN7P82+qmrZtqwZmGIkvEhxYZ4tII5HqORxUCSAt1Cd0mKyR5X2hwK85LpWLeOYlHa0vELa72nFru004d+/NNO8Wi+Xj1fL/AFET0R0Cc28Obaciljb11JmTP18M6tcIjekw9/A5GhUctIVjhrIKobPI+s0yLu6VIEajJsCA/wA7fDPfvb34ZovPook50GLApAiuxD4QBY6vFzRgeYocylAuzYF7pmTP1D+hxhu6TD3cDmKLoyZzTcKBVYMx+cWXgdFxL0XCm5Akx4etD4RWVczvO9pycBlVV1ei7v6SpWZAhx6QYhwLXkFjq8A44Y9Tqd65t6tDcrM1iShEtFONGisNxzb5PNuGRTGOrB+JVaoopITYiyQyF2rx3PmpF1JqEWtrRsRvSY7k4ccjQ5LiqaCCLhQSCNUIQhZQhCEIQh24p7X+/o0pzlv7DkiXbintf7+jSnOW/sOUCt+EJrhPzLfqlahCEpXoCZ2hnxZrnB+ERJSf+1idt/7inXoZ8Wa5wfhESUn/ALWJ23/uKaUOhVExr5k+u4LAhCExSVCEIQhCEK4XV0XTk7R5bsIJ+8iAio9Bu93PAZrVzg0XKyGk5BVBXm6uiObm6PjD+Ggnyng65HoswPe6nemzdXRvJyNHMZtIw+9iULgfQG5ndjmVivHpLlparIX18UcGHog+k7d3Cp5KDJV/4qdT0T5XWAuVt3cuPJWe3WhMGuB0o0QgupxxODRkKBce8elaDCqyTAjP8/EQx/m/uwzS7vBe2ZnD9e/ocIbcGDu4nM1K4yXvlLirRS4OxmcufgNF0LYt6PNP15iI5/UNzW9lowHxXPAVsu7o3mpmjnjYQj5TwdYj0W7+80HNM671yJWToYbNaJ+I+jnd3BvcFqGkqVNiEFONhmZ4DRLW72jKZmKOjfUQzxcOmRk3h305FM6wLny0mPqWVfxiP6Tz38BkKBb9q2xBloZiTMRkJg4uNKnqHEnIYpU3q04k1h2ayg3baIMebGcObvVUiOEu0CrtXiUkuTjYcAmlbVvy8pD2k1FZDbwqcTk0DFxyASivhpodGDoMlDDIZpWJEFXGhBwaMGio41PJLi0LSix4hiTER8R53ueSTyx3DIYLXU5tM1ouc0oMxJsF9zHju7TviVjWSY8d3ad8SsalN0C4HVC3rJtqPKxNpLRHwn9bTvycDg4ZEUWihZIusJy3V04MdSHaTNQ7ttDBLeb24lvMV5BM6WmoMxC1obocWE8bwQ5pHEdR5LyYunYd45iTfrysV8M8QMWu7TTg7vCiyUwObclIZORqndeLRTBi1fKHYP8ANxMM929vdhklpbV3ZiUdqzENza7nb2u7LhgeW/JXi6um2DFpDtBuwf8AiNqYZ5jFzPeMwmN9VMQvu4sJ49F7XD3ghLpIS3UJ/SYtIzJ3vDn6+q83qw3dvzMydGsdrwh92+pH5Tvb3YZFXW8WiWG+r5J2zd+G+pYeycS33jkltatixpZ+pMQ3QzwruObSMHDkVwILVYI56esbs6+B19fROGxL9Sc83ZRNVj3ChhRaEOyaT0XjLfkq5erQnBi1iSDhAf8AhuqYZ5b3M94yCWitV3NIszK0a47aEPIeTUD0XbxyNRku0c7mHJKqvBQ7OLyP6PVUS3LtzEm/UmoT4ZO4nFruy4YFcxel7MvPI2lDMJwY4uHSgxgKnkDg7mPcqZevQe11Ylmv1Dv2MQkt5MfvHJ1eYTGOqa74lWJqR8RsR9km0Ldtaxo0tEMKZhvhPHBw3jradzhmDRaSlg3URDtxT2v9/RpTnLf2HJEu3FPa/wB/RpTnLf2HKDW/CE1wn5lv1StQhCUr0BM7Qz4s1zg/CIkpP/axO2/9xTr0M+LNc4PwiJKT/wBrE7b/ANxTSh0KomNfMn13BYEKV3rs3Gm58/y8M7OuMV/RYO/yjk0EqeSALlJQCcguArPdbR3OT1HQmbOEfvYlWtp6PF/dhmE2bq6IJSVo+Y/mYoxq8dAH0WYg83V7lZbdvVLSbfr3gOp0YbcXHkOAzNAoclUB8KmRUrnm1rngFxLq6K5OTo9zdvGH3kQCgPoM3N54nNdC8d+5aTq1ztpFH3bKE/mO5vfjkUubx6TJiYqyDWBCPBp6ZHpO4chTmVTyUvfKXFWalwa2cuXgP2VZLx39mZurS7ZQj92wkVHpne74ZKtqxXeuHNTdHNbs4R+8iVAI9Eb3d2GaZ93dHkrK0cW7aKPLiAGh9Bu5vPE5rmGlynyVdPSN2Ga8B+/V0tbu6PZqao4t2MI+XEBFR6Ld7vcM0z7u3ClZSjmt2kUfeRKEg+iNze7HNd2bnGQmGJFexjG4lziGgcycEsr1ab4TKw7OZtXfivBDB2W4Od7hzXeOEu0Cr9XickuRNhwCZU/aMKBDMSO9kNjd7nkAe/jklderTi0Vh2azWO7bRAQObGbzzdTkUrbavBMTcTaTUV8R3Cu5uTWjBo5Bc5MI6YDN2aTPnJ0W7atsRpmIYkzEfFf1uNaDqaNzRkBRaSEKUBZR0KVClYdoVkar7mPHd2nfErGskx47u074lY0N0CDqhCELZYQhCEIQuzd2901Iu1pWK5oJq5h6THdppwrmKHNcZCwQDkUAkaJ73V00S0ejJwCWibtYmsMntb2fmwzV8mZWFMQ9WI2HFhuFaGjgRwI/1C8mrvXZvzNyB/l4h2dcYT+kw93knNpBUOSlBzapMdQWnPzTTvFokBq+QdT/AJUQ4fldvHJ36pdWhZsWA8w47Hw3jg4U7xwIzGCad1dMEpNUZMfy0U4UeegT6L9w5Op3q42jZUGYh6kdjIjD1ive07wcwl74S055KxUuLvbk/wB4c15zB6lcru6T5iXoyP8AXw/SPTAydx5O/ULqXi0SObV8i7WH4TyAfyu3Hkacyl9Nyb4TyyKxzHje1wIPvXHNqeNfT1rLa+HeP2nfLWlIWrCMNwhxRvMKIKPbmBvB9Jp70v71aD3CsSzX6w37GIceTH7jydTmVTIUUtcHNJa4GoIJBB6wRiFeruaVo0KjJwGMzzxQPHPg/vocyu8dQ5miS1eCnWLPw70prQkIkF7ocdj4b272vBB9/DPcnff7+jSnOW/sOVjiQ7PtaDRwhR2gbjg9hP6PYfjmuNpSlhDs2FDbXVZEhNFd9Gw3gV7gu08wkYluHwuiqmh3FKNCEKAr0mdoZ8Wa5wfhEStsy6U1PTERsrCc4CI8OeeixvSPjOOFchU5Jp6GfFmucH4RFfpiagy0LWeYcGG3k0DjQAccgpsEu7abKlYpFvKpw+n4Cot1dC8tAo+cImYm/VpSGD2d7/zYZK62nbMvJwwYz2Q2gUa3iacGNGJ7gqDePS2TVkg2n/NePexp+Lv0S7nJ2JFeYkZ73vO9ziSf/WS5STFxzUykwdxzk90cO9Xe8eleLFqyTBgs880Lzy4M95zCokWKXOLnkucTUkkkk9ZJxK7FgXQmZw/UsozjEf0WDkfK5AFM27ujGWl6PjfXxBxcOgDk3jzNe5crFyaOnpaEbLdeA1+5S2u/cqanKGEzVh/iPqG/l4u7vcmdd3RtLS1HRBt4o8p4GqD6Ldw5mpzVrc4NFSQABiTgAB8Al7erTNLS9WSg/iYu6oNIYObvK/LhmF2ZEXHIXSOqxSSTK+yOATAjR2saXPc1rWipc4gADrJOACXF6tNcCDVki3+If55qIY5eU/uoM0qLx3xmp51ZmKS2tRDb0WN5NHHM1Oa4iYR0oGbkjfOT8K6tv3omZ1+vNRXPp4rdzW9lowHPfmuUhClgAZBRyb6oQhCyhCEIQhClQpWrtCsjVOCFY93S0GIXa5ALulN+Nx3Yb6r7+hbt9bvWm1QHb1CR+0ScVeBglORfPl0TA+hbt9bvWm0fQt2+t3rTaX6Ee0ScUdh03jy6JgfQt2+t3rTaPoW7fW71ptL9CPaJOKOw6bx5dEwPoW7fW71ptH0Ldvrd602l+hHtEnFHYdN48uiYH0Ldvrd602j6Fu31u9abS/Qj2iTijsOm8eXRMD6Fu31u9abVgsK8lkybNSXmIgZwY4zLwOyHg6vck+hYMzzkSsjBKcaE8uien+I9n/8AED1Iv+xaFr3qsiaZqTERjxwJhxgR2SG1HcUmkLTbK6NwiJpu1zgfqOiZWwu/5zv1mv8ARGwu/wCc79Zr/RLVCxteC7+wn/1f/t/EzpZ9hQ3h8KLEY8bnNdNgjvCxaRL2SszJshS8XaPERhpqvGAY8E1c0DeR+qWyEbSG0DQ8SF7iRxN/0hCELVMFfNGN5ZeUbMfxMTU1zD1ei91aB9fFB6wu1alo2LMv15iNEiO4VM1QZNAFGjkEqULbaysl8lA18hlDiCeBt+kythd/znfrNf6LJLeD7HBwIJG4PEy8d4cCD3pYoRteCDQ3/wC1/wDt/E8maRLOAAEdoAwAEOLu9RfX+I9n/wDED1Iv+xItCztlRux4eJ5dE3LftyyJ0Bs1MRXMHkAzTG8y1gAJ5rh/Q12+t3rTaX6FuJ3jIFanBKc6k8uiYH0Ldvrd602j6Fu31u9abS/Qs+0ScVjsOm8eXRMD6Fu31u9abR9C3b63etNpfoR7RJxR2HTePLomB9C3b63etNo+hbt9bvWm0v0I9ok4o7DpvHl0TA+hbt9bvWm0fQt2+t3rTaX6Ee0ScUdh03jy6JgfQt2+t3rTa1rRsi74hOMEu18KdKa84V34bqqkL4jeKf8AzijfycVh2CU4BOfLosjt6hNqWuzYxY0vdA1i1ut/MkY0xw2mGKy+C9iefL+0n5i13TluMZpwLWPLqlAhN/wXsTz5f2k/MR4L2J58v7SfmI3Tlntmn4Hl1SgQm/4L2J58v7SfmI8F7E8+X9pPzEbpyO2afgeXVKBCb/gvYnny/tJ+YjwXsTz5f2k/MRunI7Zp+B5dUoEJv+C9iefL+0n5iPBexPPl/aT8xG6cjtmn4Hl1SgQm/wCC9iefL+0n5i+oV0rGc4NaYDnE0AEy4knqAETEo3Tkds0/A8uqTyE8P8MrP/Bd/wByL/uUP0a2cASYJAGJJixd3rLXYKz2xBwPkOqSCE4vBCxuuD7Q75iPBCxuuD7Q75iNgrftSL/F3l/UnUJxeCFjdcH2h3zFw9IV0JSWlGRZZmq4xGCuu91Wlrz5TiOAxQWlbx4lG94YGkE8R/UuUIQtEyQhXrRpdiXmxMGZYX6hh6vSe2msH18Uiu4K0G59jjAmDh/8h3zFsGkpdLiEcTzGQSRwH9SdQnF4IWN1wfaHfMWeWuDZcSuyY19N+rGiOpzo9Z2CuRxWIZlrvIdUlkJ4f4ZWf+C7/uRf9yxzGjuzIbS+JDDGje50WI0DmS+gWdgrXtiDgfIdUk0Jv+C9iefL+0n5iPBexPPl/aT8xZ3Tljtmn4Hl1SgQm/4L2J58v7SfmI8F7E8+X9pPzEbpyO2afgeXVKBCb/gvYnny/tJ+YjwXsTz5f2k/MRunI7Zp+B5dUoEJv+C9iefL+0n5iPBexPPl/aT8xG6cjtmn4Hl1SgQm/wCC9iefL+0n5iPBexPPl/aT8xG6cjtmn4Hl1SgXxG8U/wDnFOLwXsTz5f2k/MWna92rHbBeYboGt0aUmCfKFcNp1I3Tlq7GKcgix5dUjJgdN3ad8SsdFkmPHd2nfErGnzdAqMdUURRCFssIoiiEIQiiKIQhCKKQyuAGJ3K6XV0UTk5R7x/DwT5cQHWI9BmBPM0GZTiuto9k5AB0JmvF4xYlHO/LwaOyBnVR5J2s8SurIXOSmurodmpmj5n+WhHzhWIRkzyebqcinBdu5MnIN/l4YD6dKK+jnnrq47hkKDJaN4tJMrLVaw7eKPJYRQH0nbhyFTkljeC+01OVER+rD/DZUN/Nxd3/AKBLpahztU9pMJkkztYcT+gmTeLSdLS9WQfr4g4MPQB9J3HkK9yWVv3vmZw/XPozhDZ0Wd48rmSVxV1rCutMTjqS8MltcXuwYOZ4nIVOSilxKscNHBSjaPmVyKLv3duRMzlDDZqQ/wAR+Dfy8Xd2GYTHu5owl4FHzH18T0h0Acm8ebq8guzeK98pIMrMxGtNOjDbi89loxpmaDNbtjJUCqxhrcovMrRu5o7lZWjy3bRR5bwMD6DdzeeJzWjpd/8A4Gf9Zn7IiXt69M8zMBzJMGWh49IGsQjtbmflxzV00gPJsaVJJJJlyScanYOxK7yQmNtylNHUunqmlxubpVoQhQ1dUz9DHizXOD8IitN47jS05Vz26kXhEZQO/NwcOf6hVbQz4s1zg/CIuLYOmyJCiOhT7NowPcBFhgB4AcQNZuDXcxQ81KijL25Kn4hOYatzmmxy/AXPvJo/mZSrtXawh94wbh6bd7eeIzXAkp2JBeIkF7obxuc00Pu3jLcvQdjW/LzcPaSsVkRvGhxGTgcWnIhcC8mjWXmavhfURTxaOiT6Td3eKHmuToyFPpsXDhszj79Qq9d3S2RRk82o/FhjH8zePNv6JiyFowZiHrwXsiMOBoa9xHA5FIm37pzMmfr2dCuERuLD38DkaFaNnWpFl37SBEfDd1tO/IjcRkVgPI1XabDYZxtwm34/iZt69DcrM1fK0lopx6IrDcc2+TzbTkUn7yXLmpF1JmEQ2tBEb0mO5O4HI0OSbN3dLbTRk83VP4rASPzN3jmK8gr/AAo0GYhVaYcWE8U4OaRxB4HkpkVS4eKrdVQPiPvi3j3LyZRFE8b1aFIEasSQcIET8M1MM8uLO6oySit67MzJv1JqE5hPiu3td2XDA8t/WEwZK1+iWPjc3VcuiKIQuq0RRFEIQhFEUQhCEURRClau0KyNV9zHju7TviVjWSY8d3ad8SsaG6BB1QhCFssIQrHde4E5PkGDD1YXGLEq1n5eLj2Qc6JxXV0SykpR8UfxEYeVEA1QfQZiBzNTmFwkmaxdGROclNdXRpOT1HNZsoJ+9iAgEegN7/hmnHdXRjJyVHhu2jD72IAaH0G7m89+a27w38lZSrXO2kUfdw6Eg+kdze/HJLC8WkOamqtDtjCPkQycR6Tt59wyS+Wpc7JO6TCpJc7WHE/oJlXi0hSsrVodtYo8iGQaH0nbm+85JY3hv5NTdWuds4R+7h1AI9I73fDJVxbNn2bFjvEOAx8R54NFe88AMzgoZcSrLBQQ042jmeJ9ZLWW/ZFhx5p+pLw3PPEjAN7ROATAu5okAo+fdU79kw4fndvPIU5lXOetKUs+ADEdBl4Q8VooK5Na3Fx5Cq2bGSo1Ti0ceUeZ4939VXu5oohQ6PnCIz/MFQwc+L/cMirPbN4pSQhAx4kOE0DoMG804MY3E9wolberTfEfWHZzNk3dtYgBeey3FreZqcgllNzj4rzEjPfEe7e55LieZKnx0h/5ZKr1Ne+Y3cb/AITGvVpsjxqw5BuwZu2jqGIRlvaz3nMJbx47nuL4jnOc41c5xJJPWScSsaFPYxrBYBLnOLtUO3FPa/39GlOct/YckS7cU9r/AH9GlOct/Ycodb8ITPCfmW/VK1CEJSvQEztDPizXOD8IiSk/9rE7b/3FOvQz4s1zg/CIkpP/AGsTtv8A3FNKHQqiY18yfXcF92dacWBEEWXiPhvG5zCQeR6xkcE0rq6cSKQ7SZXhtoY972f5t9VKNCmvja/VJ2vLdF6vkLRgTcLXgvhRoTsDSjhmHDgciqdeTRRCiVfJkQX+Yalh5cWd1RkEj7ItuPKxNpLRXwn9bTvycDg4ZEJsXV04MdSHaLNQ7ttDBLeb24lvMV5BQJaUjTNMaaufEbtNvwqXa1iRpZ+pMQ3MPCu45tIwPciybcjyz9eXiOYeIG49oHA96fn8vOQPuo8F/EUe08qcR+oVAvJol3vkHf8A1PP7HH4O/VQSwjRWenxSKYbEwt+Ct27ulmG+jJ1uyd+I2pYeY3t94zCu0WDBmYVHCFGhPG46r2uHvBXneckokJ5hxmOY8b2uBB/9ZrdsS8kxKO1peIWji04tdzacO/fmgPI1WKjCWSDahNvDuVvvVoPY6sSzn7N2/YxCS09h2Lm8jUZhKe17EjysTZzMJ8J/U4bx1tIwcMwU9bu6VYEajJobB/nb4Z797e/DNW20LMgTULUjshxobsQCA4ZFp4HMKdHVEa5qs1NC+I2cLHkvJ6E3L1aDiKxLNfUb9jEOPJjz8HeslZaFnRYEQw48N8N43teCDzx3jMYKeyRr9Eucwt1WshCF0WqFKhStXaFZGq+5jx3dp3xKxrs2RdeZnYz2SsJz6OdrO3NbifGccBy39QTauroUgQaRJ5wmInmCohjnxf30GS5GVrALroI3OOSVF27mTc86ktDJbWhiO6LBzdxOQqck4Lq6HJWWo+apMxRwcKQwcmeVzdXkFZLZvTKSDAx7mtIHRhQwNanABowaOdAlpeHSdMzFWwfqIZ809MjN3D8tOZUCWqJyGSb0mFyS5gZcTp9kyLevnKyQ1XuBeBhCh0Lsq8GjnRLK8WkmamathnYQj5LCdYj0n7+4UHNVMnrUsYSQGgknAAYknqAG8qGXEqz0+Gww5nM8T0ULJLSz4jgyG1z3Hc1oJJ5AK63c0Vx41HzRMCH5uBiEctze/HJMWUs6Ts2CXDZQWAdKI8ip7TnYk5foENYStKnFIosm+8eXmqLdzRK99HzztRv4bCC49p25vIVOYV9Jk7OgVJgy8IcThU/ue79Sl7erTi0Vh2azWO7bRAQObGbzzdTkUqbVtiNMxDFmYj4r+tx3ZNG5oyAop8VITmcvyqtVYlJMfeP27kzr1acSaw7NZQbttEGPNjOHN3qpW2haUWPEMSPEfEed7nkk8sdwyGC1kKeyNrNAlTnl2qEIQui1QhCEIQ7cU9r/AH9GlOct/YckS7cU9r/f0aU5y39hygVvwhNcJ+Zb9UrUIQlK9ATO0M+LNc4PwiJKT/2sTtv/AHFOvQz4s1zg/CIkpP8A2sTtv/cU0odCqJjXzJ9dwWBCEJikqEIQhC6dhXkmZN+vKxXwzxAxa7tNOB/Sqbl1dNsGLSHaDRAf+I2phnmMXM94zCSCFyfE1+q3ZI5ui9U2hZUtPQhtGw4zCKse0g7+LHN3dxS2vJoqjQqvkyYzPMNA8cuD+6hyKXF3b3TUi7WlYrmgmrmHpMd2mnCuYoc03rq6Z5aPSHOAS0TdrE1hk9rez82GaXy0pGYzTakxJ8OTT9jolc9haSHAgg0IIoQeog7iutYF7ZmTP1DzqcYbukw93A5ihTlt26krPNDojQXEdGKwgOpwoRg4ZGoSuvJo4mZWr4Y28IeUwdID0m7+8VHJQi0hWeGvgqhsPFjwOn2V7u7pPlpijI/1EQ+cegTk7hyNO9WC2rvy85D1JmEyK3gTvFeLHDFpzBXnhd6719pqToIb9aH+G+pb+Xi3uwyK2bIQotTg4dnCfseq371aEYsOsSz3bZm/ZPIDx2Tg1/fQ80s5mVfDe5kVrmPaaOa4FpBzBxC9G3d0jS01RrjsYp8h5FCfRduPI0OS6d4bpSs8zVmoTXEDovGD29lwxHLdkp8dUf8AlmqzPRujNiLFeWlKYt6tDEzAq+TJmYfm4CIBy3P7sckvHwy0lrgQQaEEUIPUQdxUzba9pIKhbJac16V8IZSQlIIiuYw7NhENgGsSWgkho6zXE0GaoN4dKcxGqyWGwh9YNXnv3N7sc1S3vJJJJJO8nEr5SIvJV9psMiiAc73j46eSlzySSSSTiScST1lQrHd24U1N0c1uzhH7x9QCPQG93wzTOsO5MpIt2rtVz2ipjRSOjmK9Fgz35rAaSulTiEMGWp4D9peXc0azMzR8UbCEeLx0iPRbv7zTvTLsq7cnZ0MxBqM1R040UitM3GgaMhQKqXq01wINYci3+If55qIY5eU/uoM0orfvRMzr9eaiufTxW7mt7LRgOe/NToqUnM5KrVeKyTZXy4DT78U1b1ab4TKw7OZtXbtq8EMHZbg53fQc0pravBMTcTaTUV8R3Cu5uTWjBo5Bc5CYMiazRJ3SOdqhCELqtEIQhCEIQhCEIQhCEO3FPa/39GlOct/YckS7cU9r/f0aU5y39hygVvwhNcJ+Zb9UrUIQlK9ATO0M+LNc4PwiJKT/ANrE7b/3FOvQz4s1zg/CIkpP/axO2/8AcU0odCqJjXzJ9dwWBCEJikqEIQhCEIQhCEIQhCsF2b8zcgR/DxKw64wn9Jh7vJObSCnBdXS/KTVGTH8tFOFHnoE+i/ADk6nevP6Fxkha/VdGSuavSl49H0tN1eBsopx2jAMc3t3O54HNK28Vy5mTJMVutD4RGVLfzcWnn+pXEutpFnJGjYb9pCH3USrm09HizuwyKcV19KcnOgQ3nYRXYbOKRR1eDHeK7kaHJLpaVzc08o8WfF7pzHA/opNKy3d0gTUpRuttYQ+7iEmg9B29vvGSvl5NFsCPV8rSBE30A6BOYHi92GRSwtu7sxKP1ZiGW18Vwxa7suGB5b8lDILVZY6inrG7J8jr6+icd3b+ys3RrXbOKfu4lASfRO53djksN+boys1BdEjQmmI3VpEb0XU1gKEjeKcDVJBWKRv/ADUKC6C922hkCgiVJbQgijt9MNxr3Lo2QhLKrCLAuiP2P6K5Fl2a6OQGlo3DGv8AkmLd2wZGWo+K2LHiji9rdUH0W61O81PJQhDQFwrKyYnYBsPBbl8NK0OTa0QoL3xXg6utRrRTi4gknkB3hJu8d8JqedWaiktrUQ29FjeTRxzNTmhCnw2Auq/LmbLioooQu+8K5bAU0RRQhG8KNgKaIooQjeFGwFNEUUIRvCjYCmiKKEI3hRsBTRFFCEbwo2AhwwTmvrbbH2TLQ2h9WmBWoFMILh1qUKLUuLgLqfh/uTAjilxtxmjbjNCEvsrh7Q9MPRPbTITZnWDzUwqUA4B/Wc0o501ixD1vf+4oQp1K4tBsqnifvzkn1kFhoiihCmbwpZsBTRFFCEbwo2ApoiihCN4UbAU0RRQhG8KNgKaIooQjeFGwFNEUUIRvCjYCuF1dKE5JUZrbeCPu4hJoPQdvbyxGSb1m35lZ2VD3QYhY8EOY9rHCoNCPGoRXj8FKFFmAIvZSISQdVSb0XWltV8aTMWHqguMN4BbQYnVOsSORr3KhxIwIO9ShQXAXVmpKuV8Tg43s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MSEBMSDxQQFBQVFxQZFhcWGRYYHhsYGBQYFBkYFyAXHiYfHBojGRgXHy8hKCc1LC0sFR4xNTQrNSYrLCkBCQoKDgwOGg8PGjIkHyUsNiksKS8sLCwqKiwsLC0sLCwsLCwpLCkwLCwsLCksLCwsLCwsLCwsLCwsNCwsKSksLP/AABEIAKYBLwMBIgACEQEDEQH/xAAcAAACAgMBAQAAAAAAAAAAAAAABwEGAwQFCAL/xABLEAABAgMEBgQKCAQEBgMBAAABAAIDBBEFBiFhBxITMUFxIlFygRYyQlJikpShsdMVIzNDU4KRshQkNbMXwdHSVGNzk/DxZIOiNP/EABsBAAICAwEAAAAAAAAAAAAAAAAFBAYBAgMH/8QANBEAAQMCAwUFCQACAwAAAAAAAQACAwQRBSExEhNRodEVQWGR8BQiMjRxgbHB4VKSQkNT/9oADAMBAAIRAxEAPwCrUWaUmnQnh8MlrhuIp/ngRkU57SuDLTcFji3ZxSxn1jKAk6o8YbnfHNLe8VwZqUq4t2sIfeQwTQemN7fhmuJaQrdTV0E42TkeBVhu5pLhYMn4MP8A6sNjf/22nvb+is9r3Ns+04QiNDKkUbGgEBwyNMDTqcMMkk1u2VbMaWfry8R0N3Gm45OBwcOYWWyFpXCqwmOTOPI8O7+LNerRPOSlXwwZiCMdaGDrAemzE94qOSpNU+bu6WYb6Mnm7N34jalh7Q3t945Lo3j0dyNot2rNVkR2IjQdXpZuA6L+e/MJhFVA/EFVqmglgNiLfjzXnWqKq13q0aTkjVzm7WCPvYYJAHpt3s+GaqanNLXC4S83GRU1RVQhbWC1uVNUVUIRYIuVNUVUIRYIuVNUVUIRYIuUOOCeV+5ZgseVIawEmXqQAD9g5I124p7X+/o0pzlv7DlBrB7oTXCs6hv1SsoiilCUq/7I4JlaHpZjmzWs1rqGDSoB4P60mZ77WJ23/uKdWhnxZrnB+ERJSf8AtYnbf+4ppRDIqi41lUm3rILDVFVCEwsEluVNUVUIRYIuVNUVUIRYIuVNUVUIRYIuVNUVUsYSQACSTQAYknqHWUwbq6GpqYo+bJloXURWIRk3cz82OS0c5rRcrZoc7RUCBBc9wZDa5znGjWtBJJ6gBiUybq6FI8akSfcYDN+zbQxCM97We85BM+x7tSNmQi6G2HCAHTixCNY9pzvgMOoKr3j0tAVZIN1ju2rxh+Ru88zTkVBlqv8AFMqXD5Jj7ov+PNWWHZFnWbAxZAhM4l4DnOPN1XPdkqJePSM19WSMCFDb+I9jC49ltKN76nkqdaFpRY7zEjvfEeeLjXuHADIYLXa0kgAEk4ADEk9QUBzyVaabCo4s5MzyREeXEudiSakniVjiNwwV4u9otmI9HzP1EPqIq88m+T345K9xbrS0nKRNhDAdRoLzi89Nu89WQoMlgNJWarEIIgWtzPhp5pf3Y01PgnYz7NpDaS0RIYAeADQazdzsOIoeabNjW/LzcPaSsVkRvGhxB6nA4tORC8rTHju7TviVls+0osCIIkvEfDeNzmEg8j1jI4Js6ma4XGSpImINivRF4tG8tM1ewbCKfKYBQn0m7jzFDmlfeG5czJ1MVmtD/EZi3v4t7/eu3dXTiRSHaTK8NtDGPN7P82+qmrZtqwZmGIkvEhxYZ4tII5HqORxUCSAt1Cd0mKyR5X2hwK85LpWLeOYlHa0vELa72nFru004d+/NNO8Wi+Xj1fL/AFET0R0Cc28Obaciljb11JmTP18M6tcIjekw9/A5GhUctIVjhrIKobPI+s0yLu6VIEajJsCA/wA7fDPfvb34ZovPook50GLApAiuxD4QBY6vFzRgeYocylAuzYF7pmTP1D+hxhu6TD3cDmKLoyZzTcKBVYMx+cWXgdFxL0XCm5Akx4etD4RWVczvO9pycBlVV1ei7v6SpWZAhx6QYhwLXkFjq8A44Y9Tqd65t6tDcrM1iShEtFONGisNxzb5PNuGRTGOrB+JVaoopITYiyQyF2rx3PmpF1JqEWtrRsRvSY7k4ccjQ5LiqaCCLhQSCNUIQhZQhCEIQh24p7X+/o0pzlv7DkiXbintf7+jSnOW/sOUCt+EJrhPzLfqlahCEpXoCZ2hnxZrnB+ERJSf+1idt/7inXoZ8Wa5wfhESUn/ALWJ23/uKaUOhVExr5k+u4LAhCExSVCEIQhCEK4XV0XTk7R5bsIJ+8iAio9Bu93PAZrVzg0XKyGk5BVBXm6uiObm6PjD+Ggnyng65HoswPe6nemzdXRvJyNHMZtIw+9iULgfQG5ndjmVivHpLlparIX18UcGHog+k7d3Cp5KDJV/4qdT0T5XWAuVt3cuPJWe3WhMGuB0o0QgupxxODRkKBce8elaDCqyTAjP8/EQx/m/uwzS7vBe2ZnD9e/ocIbcGDu4nM1K4yXvlLirRS4OxmcufgNF0LYt6PNP15iI5/UNzW9lowHxXPAVsu7o3mpmjnjYQj5TwdYj0W7+80HNM671yJWToYbNaJ+I+jnd3BvcFqGkqVNiEFONhmZ4DRLW72jKZmKOjfUQzxcOmRk3h305FM6wLny0mPqWVfxiP6Tz38BkKBb9q2xBloZiTMRkJg4uNKnqHEnIYpU3q04k1h2ayg3baIMebGcObvVUiOEu0CrtXiUkuTjYcAmlbVvy8pD2k1FZDbwqcTk0DFxyASivhpodGDoMlDDIZpWJEFXGhBwaMGio41PJLi0LSix4hiTER8R53ueSTyx3DIYLXU5tM1ouc0oMxJsF9zHju7TviVjWSY8d3ad8SsalN0C4HVC3rJtqPKxNpLRHwn9bTvycDg4ZEUWihZIusJy3V04MdSHaTNQ7ttDBLeb24lvMV5BM6WmoMxC1obocWE8bwQ5pHEdR5LyYunYd45iTfrysV8M8QMWu7TTg7vCiyUwObclIZORqndeLRTBi1fKHYP8ANxMM929vdhklpbV3ZiUdqzENza7nb2u7LhgeW/JXi6um2DFpDtBuwf8AiNqYZ5jFzPeMwmN9VMQvu4sJ49F7XD3ghLpIS3UJ/SYtIzJ3vDn6+q83qw3dvzMydGsdrwh92+pH5Tvb3YZFXW8WiWG+r5J2zd+G+pYeycS33jkltatixpZ+pMQ3QzwruObSMHDkVwILVYI56esbs6+B19fROGxL9Sc83ZRNVj3ChhRaEOyaT0XjLfkq5erQnBi1iSDhAf8AhuqYZ5b3M94yCWitV3NIszK0a47aEPIeTUD0XbxyNRku0c7mHJKqvBQ7OLyP6PVUS3LtzEm/UmoT4ZO4nFruy4YFcxel7MvPI2lDMJwY4uHSgxgKnkDg7mPcqZevQe11Ylmv1Dv2MQkt5MfvHJ1eYTGOqa74lWJqR8RsR9km0Ldtaxo0tEMKZhvhPHBw3jradzhmDRaSlg3URDtxT2v9/RpTnLf2HJEu3FPa/wB/RpTnLf2HKDW/CE1wn5lv1StQhCUr0BM7Qz4s1zg/CIkpP/axO2/9xTr0M+LNc4PwiJKT/wBrE7b/ANxTSh0KomNfMn13BYEKV3rs3Gm58/y8M7OuMV/RYO/yjk0EqeSALlJQCcguArPdbR3OT1HQmbOEfvYlWtp6PF/dhmE2bq6IJSVo+Y/mYoxq8dAH0WYg83V7lZbdvVLSbfr3gOp0YbcXHkOAzNAoclUB8KmRUrnm1rngFxLq6K5OTo9zdvGH3kQCgPoM3N54nNdC8d+5aTq1ztpFH3bKE/mO5vfjkUubx6TJiYqyDWBCPBp6ZHpO4chTmVTyUvfKXFWalwa2cuXgP2VZLx39mZurS7ZQj92wkVHpne74ZKtqxXeuHNTdHNbs4R+8iVAI9Eb3d2GaZ93dHkrK0cW7aKPLiAGh9Bu5vPE5rmGlynyVdPSN2Ga8B+/V0tbu6PZqao4t2MI+XEBFR6Ld7vcM0z7u3ClZSjmt2kUfeRKEg+iNze7HNd2bnGQmGJFexjG4lziGgcycEsr1ab4TKw7OZtXfivBDB2W4Od7hzXeOEu0Cr9XickuRNhwCZU/aMKBDMSO9kNjd7nkAe/jklderTi0Vh2azWO7bRAQObGbzzdTkUrbavBMTcTaTUV8R3Cu5uTWjBo5Bc5MI6YDN2aTPnJ0W7atsRpmIYkzEfFf1uNaDqaNzRkBRaSEKUBZR0KVClYdoVkar7mPHd2nfErGskx47u074lY0N0CDqhCELZYQhCEIQuzd2901Iu1pWK5oJq5h6THdppwrmKHNcZCwQDkUAkaJ73V00S0ejJwCWibtYmsMntb2fmwzV8mZWFMQ9WI2HFhuFaGjgRwI/1C8mrvXZvzNyB/l4h2dcYT+kw93knNpBUOSlBzapMdQWnPzTTvFokBq+QdT/AJUQ4fldvHJ36pdWhZsWA8w47Hw3jg4U7xwIzGCad1dMEpNUZMfy0U4UeegT6L9w5Op3q42jZUGYh6kdjIjD1ive07wcwl74S055KxUuLvbk/wB4c15zB6lcru6T5iXoyP8AXw/SPTAydx5O/ULqXi0SObV8i7WH4TyAfyu3Hkacyl9Nyb4TyyKxzHje1wIPvXHNqeNfT1rLa+HeP2nfLWlIWrCMNwhxRvMKIKPbmBvB9Jp70v71aD3CsSzX6w37GIceTH7jydTmVTIUUtcHNJa4GoIJBB6wRiFeruaVo0KjJwGMzzxQPHPg/vocyu8dQ5miS1eCnWLPw70prQkIkF7ocdj4b272vBB9/DPcnff7+jSnOW/sOVjiQ7PtaDRwhR2gbjg9hP6PYfjmuNpSlhDs2FDbXVZEhNFd9Gw3gV7gu08wkYluHwuiqmh3FKNCEKAr0mdoZ8Wa5wfhEStsy6U1PTERsrCc4CI8OeeixvSPjOOFchU5Jp6GfFmucH4RFfpiagy0LWeYcGG3k0DjQAccgpsEu7abKlYpFvKpw+n4Cot1dC8tAo+cImYm/VpSGD2d7/zYZK62nbMvJwwYz2Q2gUa3iacGNGJ7gqDePS2TVkg2n/NePexp+Lv0S7nJ2JFeYkZ73vO9ziSf/WS5STFxzUykwdxzk90cO9Xe8eleLFqyTBgs880Lzy4M95zCokWKXOLnkucTUkkkk9ZJxK7FgXQmZw/UsozjEf0WDkfK5AFM27ujGWl6PjfXxBxcOgDk3jzNe5crFyaOnpaEbLdeA1+5S2u/cqanKGEzVh/iPqG/l4u7vcmdd3RtLS1HRBt4o8p4GqD6Ldw5mpzVrc4NFSQABiTgAB8Al7erTNLS9WSg/iYu6oNIYObvK/LhmF2ZEXHIXSOqxSSTK+yOATAjR2saXPc1rWipc4gADrJOACXF6tNcCDVki3+If55qIY5eU/uoM0qLx3xmp51ZmKS2tRDb0WN5NHHM1Oa4iYR0oGbkjfOT8K6tv3omZ1+vNRXPp4rdzW9lowHPfmuUhClgAZBRyb6oQhCyhCEIQhClQpWrtCsjVOCFY93S0GIXa5ALulN+Nx3Yb6r7+hbt9bvWm1QHb1CR+0ScVeBglORfPl0TA+hbt9bvWm0fQt2+t3rTaX6Ee0ScUdh03jy6JgfQt2+t3rTaPoW7fW71ptL9CPaJOKOw6bx5dEwPoW7fW71ptH0Ldvrd602l+hHtEnFHYdN48uiYH0Ldvrd602j6Fu31u9abS/Qj2iTijsOm8eXRMD6Fu31u9abVgsK8lkybNSXmIgZwY4zLwOyHg6vck+hYMzzkSsjBKcaE8uien+I9n/8AED1Iv+xaFr3qsiaZqTERjxwJhxgR2SG1HcUmkLTbK6NwiJpu1zgfqOiZWwu/5zv1mv8ARGwu/wCc79Zr/RLVCxteC7+wn/1f/t/EzpZ9hQ3h8KLEY8bnNdNgjvCxaRL2SszJshS8XaPERhpqvGAY8E1c0DeR+qWyEbSG0DQ8SF7iRxN/0hCELVMFfNGN5ZeUbMfxMTU1zD1ei91aB9fFB6wu1alo2LMv15iNEiO4VM1QZNAFGjkEqULbaysl8lA18hlDiCeBt+kythd/znfrNf6LJLeD7HBwIJG4PEy8d4cCD3pYoRteCDQ3/wC1/wDt/E8maRLOAAEdoAwAEOLu9RfX+I9n/wDED1Iv+xItCztlRux4eJ5dE3LftyyJ0Bs1MRXMHkAzTG8y1gAJ5rh/Q12+t3rTaX6FuJ3jIFanBKc6k8uiYH0Ldvrd602j6Fu31u9abS/Qs+0ScVjsOm8eXRMD6Fu31u9abR9C3b63etNpfoR7RJxR2HTePLomB9C3b63etNo+hbt9bvWm0v0I9ok4o7DpvHl0TA+hbt9bvWm0fQt2+t3rTaX6Ee0ScUdh03jy6JgfQt2+t3rTa1rRsi74hOMEu18KdKa84V34bqqkL4jeKf8AzijfycVh2CU4BOfLosjt6hNqWuzYxY0vdA1i1ut/MkY0xw2mGKy+C9iefL+0n5i13TluMZpwLWPLqlAhN/wXsTz5f2k/MR4L2J58v7SfmI3Tlntmn4Hl1SgQm/4L2J58v7SfmI8F7E8+X9pPzEbpyO2afgeXVKBCb/gvYnny/tJ+YjwXsTz5f2k/MRunI7Zp+B5dUoEJv+C9iefL+0n5iPBexPPl/aT8xG6cjtmn4Hl1SgQm/wCC9iefL+0n5i+oV0rGc4NaYDnE0AEy4knqAETEo3Tkds0/A8uqTyE8P8MrP/Bd/wByL/uUP0a2cASYJAGJJixd3rLXYKz2xBwPkOqSCE4vBCxuuD7Q75iPBCxuuD7Q75iNgrftSL/F3l/UnUJxeCFjdcH2h3zFw9IV0JSWlGRZZmq4xGCuu91Wlrz5TiOAxQWlbx4lG94YGkE8R/UuUIQtEyQhXrRpdiXmxMGZYX6hh6vSe2msH18Uiu4K0G59jjAmDh/8h3zFsGkpdLiEcTzGQSRwH9SdQnF4IWN1wfaHfMWeWuDZcSuyY19N+rGiOpzo9Z2CuRxWIZlrvIdUlkJ4f4ZWf+C7/uRf9yxzGjuzIbS+JDDGje50WI0DmS+gWdgrXtiDgfIdUk0Jv+C9iefL+0n5iPBexPPl/aT8xZ3Tljtmn4Hl1SgQm/4L2J58v7SfmI8F7E8+X9pPzEbpyO2afgeXVKBCb/gvYnny/tJ+YjwXsTz5f2k/MRunI7Zp+B5dUoEJv+C9iefL+0n5iPBexPPl/aT8xG6cjtmn4Hl1SgQm/wCC9iefL+0n5iPBexPPl/aT8xG6cjtmn4Hl1SgXxG8U/wDnFOLwXsTz5f2k/MWna92rHbBeYboGt0aUmCfKFcNp1I3Tlq7GKcgix5dUjJgdN3ad8SsdFkmPHd2nfErGnzdAqMdUURRCFssIoiiEIQiiKIQhCKKQyuAGJ3K6XV0UTk5R7x/DwT5cQHWI9BmBPM0GZTiuto9k5AB0JmvF4xYlHO/LwaOyBnVR5J2s8SurIXOSmurodmpmj5n+WhHzhWIRkzyebqcinBdu5MnIN/l4YD6dKK+jnnrq47hkKDJaN4tJMrLVaw7eKPJYRQH0nbhyFTkljeC+01OVER+rD/DZUN/Nxd3/AKBLpahztU9pMJkkztYcT+gmTeLSdLS9WQfr4g4MPQB9J3HkK9yWVv3vmZw/XPozhDZ0Wd48rmSVxV1rCutMTjqS8MltcXuwYOZ4nIVOSilxKscNHBSjaPmVyKLv3duRMzlDDZqQ/wAR+Dfy8Xd2GYTHu5owl4FHzH18T0h0Acm8ebq8guzeK98pIMrMxGtNOjDbi89loxpmaDNbtjJUCqxhrcovMrRu5o7lZWjy3bRR5bwMD6DdzeeJzWjpd/8A4Gf9Zn7IiXt69M8zMBzJMGWh49IGsQjtbmflxzV00gPJsaVJJJJlyScanYOxK7yQmNtylNHUunqmlxubpVoQhQ1dUz9DHizXOD8IitN47jS05Vz26kXhEZQO/NwcOf6hVbQz4s1zg/CIuLYOmyJCiOhT7NowPcBFhgB4AcQNZuDXcxQ81KijL25Kn4hOYatzmmxy/AXPvJo/mZSrtXawh94wbh6bd7eeIzXAkp2JBeIkF7obxuc00Pu3jLcvQdjW/LzcPaSsVkRvGhxGTgcWnIhcC8mjWXmavhfURTxaOiT6Td3eKHmuToyFPpsXDhszj79Qq9d3S2RRk82o/FhjH8zePNv6JiyFowZiHrwXsiMOBoa9xHA5FIm37pzMmfr2dCuERuLD38DkaFaNnWpFl37SBEfDd1tO/IjcRkVgPI1XabDYZxtwm34/iZt69DcrM1fK0lopx6IrDcc2+TzbTkUn7yXLmpF1JmEQ2tBEb0mO5O4HI0OSbN3dLbTRk83VP4rASPzN3jmK8gr/AAo0GYhVaYcWE8U4OaRxB4HkpkVS4eKrdVQPiPvi3j3LyZRFE8b1aFIEasSQcIET8M1MM8uLO6oySit67MzJv1JqE5hPiu3td2XDA8t/WEwZK1+iWPjc3VcuiKIQuq0RRFEIQhFEUQhCEURRClau0KyNV9zHju7TviVjWSY8d3ad8SsaG6BB1QhCFssIQrHde4E5PkGDD1YXGLEq1n5eLj2Qc6JxXV0SykpR8UfxEYeVEA1QfQZiBzNTmFwkmaxdGROclNdXRpOT1HNZsoJ+9iAgEegN7/hmnHdXRjJyVHhu2jD72IAaH0G7m89+a27w38lZSrXO2kUfdw6Eg+kdze/HJLC8WkOamqtDtjCPkQycR6Tt59wyS+Wpc7JO6TCpJc7WHE/oJlXi0hSsrVodtYo8iGQaH0nbm+85JY3hv5NTdWuds4R+7h1AI9I73fDJVxbNn2bFjvEOAx8R54NFe88AMzgoZcSrLBQQ042jmeJ9ZLWW/ZFhx5p+pLw3PPEjAN7ROATAu5okAo+fdU79kw4fndvPIU5lXOetKUs+ADEdBl4Q8VooK5Na3Fx5Cq2bGSo1Ti0ceUeZ4939VXu5oohQ6PnCIz/MFQwc+L/cMirPbN4pSQhAx4kOE0DoMG804MY3E9wolberTfEfWHZzNk3dtYgBeey3FreZqcgllNzj4rzEjPfEe7e55LieZKnx0h/5ZKr1Ne+Y3cb/AITGvVpsjxqw5BuwZu2jqGIRlvaz3nMJbx47nuL4jnOc41c5xJJPWScSsaFPYxrBYBLnOLtUO3FPa/39GlOct/YckS7cU9r/AH9GlOct/Ycodb8ITPCfmW/VK1CEJSvQEztDPizXOD8IiSk/9rE7b/3FOvQz4s1zg/CIkpP/AGsTtv8A3FNKHQqiY18yfXcF92dacWBEEWXiPhvG5zCQeR6xkcE0rq6cSKQ7SZXhtoY972f5t9VKNCmvja/VJ2vLdF6vkLRgTcLXgvhRoTsDSjhmHDgciqdeTRRCiVfJkQX+Yalh5cWd1RkEj7ItuPKxNpLRXwn9bTvycDg4ZEJsXV04MdSHaLNQ7ttDBLeb24lvMV5BQJaUjTNMaaufEbtNvwqXa1iRpZ+pMQ3MPCu45tIwPciybcjyz9eXiOYeIG49oHA96fn8vOQPuo8F/EUe08qcR+oVAvJol3vkHf8A1PP7HH4O/VQSwjRWenxSKYbEwt+Ct27ulmG+jJ1uyd+I2pYeY3t94zCu0WDBmYVHCFGhPG46r2uHvBXneckokJ5hxmOY8b2uBB/9ZrdsS8kxKO1peIWji04tdzacO/fmgPI1WKjCWSDahNvDuVvvVoPY6sSzn7N2/YxCS09h2Lm8jUZhKe17EjysTZzMJ8J/U4bx1tIwcMwU9bu6VYEajJobB/nb4Z797e/DNW20LMgTULUjshxobsQCA4ZFp4HMKdHVEa5qs1NC+I2cLHkvJ6E3L1aDiKxLNfUb9jEOPJjz8HeslZaFnRYEQw48N8N43teCDzx3jMYKeyRr9Eucwt1WshCF0WqFKhStXaFZGq+5jx3dp3xKxrs2RdeZnYz2SsJz6OdrO3NbifGccBy39QTauroUgQaRJ5wmInmCohjnxf30GS5GVrALroI3OOSVF27mTc86ktDJbWhiO6LBzdxOQqck4Lq6HJWWo+apMxRwcKQwcmeVzdXkFZLZvTKSDAx7mtIHRhQwNanABowaOdAlpeHSdMzFWwfqIZ809MjN3D8tOZUCWqJyGSb0mFyS5gZcTp9kyLevnKyQ1XuBeBhCh0Lsq8GjnRLK8WkmamathnYQj5LCdYj0n7+4UHNVMnrUsYSQGgknAAYknqAG8qGXEqz0+Gww5nM8T0ULJLSz4jgyG1z3Hc1oJJ5AK63c0Vx41HzRMCH5uBiEctze/HJMWUs6Ts2CXDZQWAdKI8ip7TnYk5foENYStKnFIosm+8eXmqLdzRK99HzztRv4bCC49p25vIVOYV9Jk7OgVJgy8IcThU/ue79Sl7erTi0Vh2azWO7bRAQObGbzzdTkUqbVtiNMxDFmYj4r+tx3ZNG5oyAop8VITmcvyqtVYlJMfeP27kzr1acSaw7NZQbttEGPNjOHN3qpW2haUWPEMSPEfEed7nkk8sdwyGC1kKeyNrNAlTnl2qEIQui1QhCEIQ7cU9r/AH9GlOct/YckS7cU9r/f0aU5y39hygVvwhNcJ+Zb9UrUIQlK9ATO0M+LNc4PwiJKT/2sTtv/AHFOvQz4s1zg/CIkpP8A2sTtv/cU0odCqJjXzJ9dwWBCEJikqEIQhC6dhXkmZN+vKxXwzxAxa7tNOB/Sqbl1dNsGLSHaDRAf+I2phnmMXM94zCSCFyfE1+q3ZI5ui9U2hZUtPQhtGw4zCKse0g7+LHN3dxS2vJoqjQqvkyYzPMNA8cuD+6hyKXF3b3TUi7WlYrmgmrmHpMd2mnCuYoc03rq6Z5aPSHOAS0TdrE1hk9rez82GaXy0pGYzTakxJ8OTT9jolc9haSHAgg0IIoQeog7iutYF7ZmTP1DzqcYbukw93A5ihTlt26krPNDojQXEdGKwgOpwoRg4ZGoSuvJo4mZWr4Y28IeUwdID0m7+8VHJQi0hWeGvgqhsPFjwOn2V7u7pPlpijI/1EQ+cegTk7hyNO9WC2rvy85D1JmEyK3gTvFeLHDFpzBXnhd6719pqToIb9aH+G+pb+Xi3uwyK2bIQotTg4dnCfseq371aEYsOsSz3bZm/ZPIDx2Tg1/fQ80s5mVfDe5kVrmPaaOa4FpBzBxC9G3d0jS01RrjsYp8h5FCfRduPI0OS6d4bpSs8zVmoTXEDovGD29lwxHLdkp8dUf8AlmqzPRujNiLFeWlKYt6tDEzAq+TJmYfm4CIBy3P7sckvHwy0lrgQQaEEUIPUQdxUzba9pIKhbJac16V8IZSQlIIiuYw7NhENgGsSWgkho6zXE0GaoN4dKcxGqyWGwh9YNXnv3N7sc1S3vJJJJJO8nEr5SIvJV9psMiiAc73j46eSlzySSSSTiScST1lQrHd24U1N0c1uzhH7x9QCPQG93wzTOsO5MpIt2rtVz2ipjRSOjmK9Fgz35rAaSulTiEMGWp4D9peXc0azMzR8UbCEeLx0iPRbv7zTvTLsq7cnZ0MxBqM1R040UitM3GgaMhQKqXq01wINYci3+If55qIY5eU/uoM0orfvRMzr9eaiufTxW7mt7LRgOe/NToqUnM5KrVeKyTZXy4DT78U1b1ab4TKw7OZtXbtq8EMHZbg53fQc0pravBMTcTaTUV8R3Cu5uTWjBo5Bc5CYMiazRJ3SOdqhCELqtEIQhCEIQhCEIQhCEO3FPa/39GlOct/YckS7cU9r/f0aU5y39hygVvwhNcJ+Zb9UrUIQlK9ATO0M+LNc4PwiJKT/ANrE7b/3FOvQz4s1zg/CIkpP/axO2/8AcU0odCqJjXzJ9dwWBCEJikqEIQhCEIQhCEIQhCsF2b8zcgR/DxKw64wn9Jh7vJObSCnBdXS/KTVGTH8tFOFHnoE+i/ADk6nevP6Fxkha/VdGSuavSl49H0tN1eBsopx2jAMc3t3O54HNK28Vy5mTJMVutD4RGVLfzcWnn+pXEutpFnJGjYb9pCH3USrm09HizuwyKcV19KcnOgQ3nYRXYbOKRR1eDHeK7kaHJLpaVzc08o8WfF7pzHA/opNKy3d0gTUpRuttYQ+7iEmg9B29vvGSvl5NFsCPV8rSBE30A6BOYHi92GRSwtu7sxKP1ZiGW18Vwxa7suGB5b8lDILVZY6inrG7J8jr6+icd3b+ys3RrXbOKfu4lASfRO53djksN+boys1BdEjQmmI3VpEb0XU1gKEjeKcDVJBWKRv/ADUKC6C922hkCgiVJbQgijt9MNxr3Lo2QhLKrCLAuiP2P6K5Fl2a6OQGlo3DGv8AkmLd2wZGWo+K2LHiji9rdUH0W61O81PJQhDQFwrKyYnYBsPBbl8NK0OTa0QoL3xXg6utRrRTi4gknkB3hJu8d8JqedWaiktrUQ29FjeTRxzNTmhCnw2Auq/LmbLioooQu+8K5bAU0RRQhG8KNgKaIooQjeFGwFNEUUIRvCjYCmiKKEI3hRsBTRFFCEbwo2AhwwTmvrbbH2TLQ2h9WmBWoFMILh1qUKLUuLgLqfh/uTAjilxtxmjbjNCEvsrh7Q9MPRPbTITZnWDzUwqUA4B/Wc0o501ixD1vf+4oQp1K4tBsqnifvzkn1kFhoiihCmbwpZsBTRFFCEbwo2ApoiihCN4UbAU0RRQhG8KNgKaIooQjeFGwFNEUUIRvCjYCuF1dKE5JUZrbeCPu4hJoPQdvbyxGSb1m35lZ2VD3QYhY8EOY9rHCoNCPGoRXj8FKFFmAIvZSISQdVSb0XWltV8aTMWHqguMN4BbQYnVOsSORr3KhxIwIO9ShQXAXVmpKuV8Tg43s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8376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6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Cases - UK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r="14861"/>
          <a:stretch/>
        </p:blipFill>
        <p:spPr bwMode="auto">
          <a:xfrm>
            <a:off x="-81261" y="-228600"/>
            <a:ext cx="9333781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4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Cases - USA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 err="1" smtClean="0"/>
              <a:t>ILiveAt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Utiliza dados públicos de Washington DC para fornecer informações sobre criminalidade, idade da população, entre outras</a:t>
            </a:r>
          </a:p>
          <a:p>
            <a:endParaRPr lang="pt-BR" dirty="0"/>
          </a:p>
          <a:p>
            <a:r>
              <a:rPr lang="pt-BR" dirty="0" smtClean="0"/>
              <a:t>Informações úteis diversas em visualizações interessantes</a:t>
            </a:r>
          </a:p>
        </p:txBody>
      </p:sp>
      <p:sp>
        <p:nvSpPr>
          <p:cNvPr id="4" name="AutoShape 2" descr="data:image/jpeg;base64,/9j/4AAQSkZJRgABAQAAAQABAAD/2wCEAAkGBhMSEBMSDxQQFBQVFxQZFhcWGRYYHhsYGBQYFBkYFyAXHiYfHBojGRgXHy8hKCc1LC0sFR4xNTQrNSYrLCkBCQoKDgwOGg8PGjIkHyUsNiksKS8sLCwqKiwsLC0sLCwsLCwpLCkwLCwsLCksLCwsLCwsLCwsLCwsNCwsKSksLP/AABEIAKYBLwMBIgACEQEDEQH/xAAcAAACAgMBAQAAAAAAAAAAAAAABwEGAwQFCAL/xABLEAABAgMEBgQKCAQEBgMBAAABAAIDBBEFBiFhBxITMUFxIlFygRYyQlJikpShsdMVIzNDU4KRshQkNbMXwdHSVGNzk/DxZIOiNP/EABsBAAICAwEAAAAAAAAAAAAAAAAFBAYBAgMH/8QANBEAAQMCAwUFCQACAwAAAAAAAQACAwQRBSExEhNRodEVQWGR8BQiMjRxgbHB4VKSQkNT/9oADAMBAAIRAxEAPwCrUWaUmnQnh8MlrhuIp/ngRkU57SuDLTcFji3ZxSxn1jKAk6o8YbnfHNLe8VwZqUq4t2sIfeQwTQemN7fhmuJaQrdTV0E42TkeBVhu5pLhYMn4MP8A6sNjf/22nvb+is9r3Ns+04QiNDKkUbGgEBwyNMDTqcMMkk1u2VbMaWfry8R0N3Gm45OBwcOYWWyFpXCqwmOTOPI8O7+LNerRPOSlXwwZiCMdaGDrAemzE94qOSpNU+bu6WYb6Mnm7N34jalh7Q3t945Lo3j0dyNot2rNVkR2IjQdXpZuA6L+e/MJhFVA/EFVqmglgNiLfjzXnWqKq13q0aTkjVzm7WCPvYYJAHpt3s+GaqanNLXC4S83GRU1RVQhbWC1uVNUVUIRYIuVNUVUIRYIuVNUVUIRYIuUOOCeV+5ZgseVIawEmXqQAD9g5I124p7X+/o0pzlv7DlBrB7oTXCs6hv1SsoiilCUq/7I4JlaHpZjmzWs1rqGDSoB4P60mZ77WJ23/uKdWhnxZrnB+ERJSf8AtYnbf+4ppRDIqi41lUm3rILDVFVCEwsEluVNUVUIRYIuVNUVUIRYIuVNUVUIRYIuVNUVUsYSQACSTQAYknqHWUwbq6GpqYo+bJloXURWIRk3cz82OS0c5rRcrZoc7RUCBBc9wZDa5znGjWtBJJ6gBiUybq6FI8akSfcYDN+zbQxCM97We85BM+x7tSNmQi6G2HCAHTixCNY9pzvgMOoKr3j0tAVZIN1ju2rxh+Ru88zTkVBlqv8AFMqXD5Jj7ov+PNWWHZFnWbAxZAhM4l4DnOPN1XPdkqJePSM19WSMCFDb+I9jC49ltKN76nkqdaFpRY7zEjvfEeeLjXuHADIYLXa0kgAEk4ADEk9QUBzyVaabCo4s5MzyREeXEudiSakniVjiNwwV4u9otmI9HzP1EPqIq88m+T345K9xbrS0nKRNhDAdRoLzi89Nu89WQoMlgNJWarEIIgWtzPhp5pf3Y01PgnYz7NpDaS0RIYAeADQazdzsOIoeabNjW/LzcPaSsVkRvGhxB6nA4tORC8rTHju7TviVls+0osCIIkvEfDeNzmEg8j1jI4Js6ma4XGSpImINivRF4tG8tM1ewbCKfKYBQn0m7jzFDmlfeG5czJ1MVmtD/EZi3v4t7/eu3dXTiRSHaTK8NtDGPN7P82+qmrZtqwZmGIkvEhxYZ4tII5HqORxUCSAt1Cd0mKyR5X2hwK85LpWLeOYlHa0vELa72nFru004d+/NNO8Wi+Xj1fL/AFET0R0Cc28Obaciljb11JmTP18M6tcIjekw9/A5GhUctIVjhrIKobPI+s0yLu6VIEajJsCA/wA7fDPfvb34ZovPook50GLApAiuxD4QBY6vFzRgeYocylAuzYF7pmTP1D+hxhu6TD3cDmKLoyZzTcKBVYMx+cWXgdFxL0XCm5Akx4etD4RWVczvO9pycBlVV1ei7v6SpWZAhx6QYhwLXkFjq8A44Y9Tqd65t6tDcrM1iShEtFONGisNxzb5PNuGRTGOrB+JVaoopITYiyQyF2rx3PmpF1JqEWtrRsRvSY7k4ccjQ5LiqaCCLhQSCNUIQhZQhCEIQh24p7X+/o0pzlv7DkiXbintf7+jSnOW/sOUCt+EJrhPzLfqlahCEpXoCZ2hnxZrnB+ERJSf+1idt/7inXoZ8Wa5wfhESUn/ALWJ23/uKaUOhVExr5k+u4LAhCExSVCEIQhCEK4XV0XTk7R5bsIJ+8iAio9Bu93PAZrVzg0XKyGk5BVBXm6uiObm6PjD+Ggnyng65HoswPe6nemzdXRvJyNHMZtIw+9iULgfQG5ndjmVivHpLlparIX18UcGHog+k7d3Cp5KDJV/4qdT0T5XWAuVt3cuPJWe3WhMGuB0o0QgupxxODRkKBce8elaDCqyTAjP8/EQx/m/uwzS7vBe2ZnD9e/ocIbcGDu4nM1K4yXvlLirRS4OxmcufgNF0LYt6PNP15iI5/UNzW9lowHxXPAVsu7o3mpmjnjYQj5TwdYj0W7+80HNM671yJWToYbNaJ+I+jnd3BvcFqGkqVNiEFONhmZ4DRLW72jKZmKOjfUQzxcOmRk3h305FM6wLny0mPqWVfxiP6Tz38BkKBb9q2xBloZiTMRkJg4uNKnqHEnIYpU3q04k1h2ayg3baIMebGcObvVUiOEu0CrtXiUkuTjYcAmlbVvy8pD2k1FZDbwqcTk0DFxyASivhpodGDoMlDDIZpWJEFXGhBwaMGio41PJLi0LSix4hiTER8R53ueSTyx3DIYLXU5tM1ouc0oMxJsF9zHju7TviVjWSY8d3ad8SsalN0C4HVC3rJtqPKxNpLRHwn9bTvycDg4ZEUWihZIusJy3V04MdSHaTNQ7ttDBLeb24lvMV5BM6WmoMxC1obocWE8bwQ5pHEdR5LyYunYd45iTfrysV8M8QMWu7TTg7vCiyUwObclIZORqndeLRTBi1fKHYP8ANxMM929vdhklpbV3ZiUdqzENza7nb2u7LhgeW/JXi6um2DFpDtBuwf8AiNqYZ5jFzPeMwmN9VMQvu4sJ49F7XD3ghLpIS3UJ/SYtIzJ3vDn6+q83qw3dvzMydGsdrwh92+pH5Tvb3YZFXW8WiWG+r5J2zd+G+pYeycS33jkltatixpZ+pMQ3QzwruObSMHDkVwILVYI56esbs6+B19fROGxL9Sc83ZRNVj3ChhRaEOyaT0XjLfkq5erQnBi1iSDhAf8AhuqYZ5b3M94yCWitV3NIszK0a47aEPIeTUD0XbxyNRku0c7mHJKqvBQ7OLyP6PVUS3LtzEm/UmoT4ZO4nFruy4YFcxel7MvPI2lDMJwY4uHSgxgKnkDg7mPcqZevQe11Ylmv1Dv2MQkt5MfvHJ1eYTGOqa74lWJqR8RsR9km0Ldtaxo0tEMKZhvhPHBw3jradzhmDRaSlg3URDtxT2v9/RpTnLf2HJEu3FPa/wB/RpTnLf2HKDW/CE1wn5lv1StQhCUr0BM7Qz4s1zg/CIkpP/axO2/9xTr0M+LNc4PwiJKT/wBrE7b/ANxTSh0KomNfMn13BYEKV3rs3Gm58/y8M7OuMV/RYO/yjk0EqeSALlJQCcguArPdbR3OT1HQmbOEfvYlWtp6PF/dhmE2bq6IJSVo+Y/mYoxq8dAH0WYg83V7lZbdvVLSbfr3gOp0YbcXHkOAzNAoclUB8KmRUrnm1rngFxLq6K5OTo9zdvGH3kQCgPoM3N54nNdC8d+5aTq1ztpFH3bKE/mO5vfjkUubx6TJiYqyDWBCPBp6ZHpO4chTmVTyUvfKXFWalwa2cuXgP2VZLx39mZurS7ZQj92wkVHpne74ZKtqxXeuHNTdHNbs4R+8iVAI9Eb3d2GaZ93dHkrK0cW7aKPLiAGh9Bu5vPE5rmGlynyVdPSN2Ga8B+/V0tbu6PZqao4t2MI+XEBFR6Ld7vcM0z7u3ClZSjmt2kUfeRKEg+iNze7HNd2bnGQmGJFexjG4lziGgcycEsr1ab4TKw7OZtXfivBDB2W4Od7hzXeOEu0Cr9XickuRNhwCZU/aMKBDMSO9kNjd7nkAe/jklderTi0Vh2azWO7bRAQObGbzzdTkUrbavBMTcTaTUV8R3Cu5uTWjBo5Bc5MI6YDN2aTPnJ0W7atsRpmIYkzEfFf1uNaDqaNzRkBRaSEKUBZR0KVClYdoVkar7mPHd2nfErGskx47u074lY0N0CDqhCELZYQhCEIQuzd2901Iu1pWK5oJq5h6THdppwrmKHNcZCwQDkUAkaJ73V00S0ejJwCWibtYmsMntb2fmwzV8mZWFMQ9WI2HFhuFaGjgRwI/1C8mrvXZvzNyB/l4h2dcYT+kw93knNpBUOSlBzapMdQWnPzTTvFokBq+QdT/AJUQ4fldvHJ36pdWhZsWA8w47Hw3jg4U7xwIzGCad1dMEpNUZMfy0U4UeegT6L9w5Op3q42jZUGYh6kdjIjD1ive07wcwl74S055KxUuLvbk/wB4c15zB6lcru6T5iXoyP8AXw/SPTAydx5O/ULqXi0SObV8i7WH4TyAfyu3Hkacyl9Nyb4TyyKxzHje1wIPvXHNqeNfT1rLa+HeP2nfLWlIWrCMNwhxRvMKIKPbmBvB9Jp70v71aD3CsSzX6w37GIceTH7jydTmVTIUUtcHNJa4GoIJBB6wRiFeruaVo0KjJwGMzzxQPHPg/vocyu8dQ5miS1eCnWLPw70prQkIkF7ocdj4b272vBB9/DPcnff7+jSnOW/sOVjiQ7PtaDRwhR2gbjg9hP6PYfjmuNpSlhDs2FDbXVZEhNFd9Gw3gV7gu08wkYluHwuiqmh3FKNCEKAr0mdoZ8Wa5wfhEStsy6U1PTERsrCc4CI8OeeixvSPjOOFchU5Jp6GfFmucH4RFfpiagy0LWeYcGG3k0DjQAccgpsEu7abKlYpFvKpw+n4Cot1dC8tAo+cImYm/VpSGD2d7/zYZK62nbMvJwwYz2Q2gUa3iacGNGJ7gqDePS2TVkg2n/NePexp+Lv0S7nJ2JFeYkZ73vO9ziSf/WS5STFxzUykwdxzk90cO9Xe8eleLFqyTBgs880Lzy4M95zCokWKXOLnkucTUkkkk9ZJxK7FgXQmZw/UsozjEf0WDkfK5AFM27ujGWl6PjfXxBxcOgDk3jzNe5crFyaOnpaEbLdeA1+5S2u/cqanKGEzVh/iPqG/l4u7vcmdd3RtLS1HRBt4o8p4GqD6Ldw5mpzVrc4NFSQABiTgAB8Al7erTNLS9WSg/iYu6oNIYObvK/LhmF2ZEXHIXSOqxSSTK+yOATAjR2saXPc1rWipc4gADrJOACXF6tNcCDVki3+If55qIY5eU/uoM0qLx3xmp51ZmKS2tRDb0WN5NHHM1Oa4iYR0oGbkjfOT8K6tv3omZ1+vNRXPp4rdzW9lowHPfmuUhClgAZBRyb6oQhCyhCEIQhClQpWrtCsjVOCFY93S0GIXa5ALulN+Nx3Yb6r7+hbt9bvWm1QHb1CR+0ScVeBglORfPl0TA+hbt9bvWm0fQt2+t3rTaX6Ee0ScUdh03jy6JgfQt2+t3rTaPoW7fW71ptL9CPaJOKOw6bx5dEwPoW7fW71ptH0Ldvrd602l+hHtEnFHYdN48uiYH0Ldvrd602j6Fu31u9abS/Qj2iTijsOm8eXRMD6Fu31u9abVgsK8lkybNSXmIgZwY4zLwOyHg6vck+hYMzzkSsjBKcaE8uien+I9n/8AED1Iv+xaFr3qsiaZqTERjxwJhxgR2SG1HcUmkLTbK6NwiJpu1zgfqOiZWwu/5zv1mv8ARGwu/wCc79Zr/RLVCxteC7+wn/1f/t/EzpZ9hQ3h8KLEY8bnNdNgjvCxaRL2SszJshS8XaPERhpqvGAY8E1c0DeR+qWyEbSG0DQ8SF7iRxN/0hCELVMFfNGN5ZeUbMfxMTU1zD1ei91aB9fFB6wu1alo2LMv15iNEiO4VM1QZNAFGjkEqULbaysl8lA18hlDiCeBt+kythd/znfrNf6LJLeD7HBwIJG4PEy8d4cCD3pYoRteCDQ3/wC1/wDt/E8maRLOAAEdoAwAEOLu9RfX+I9n/wDED1Iv+xItCztlRux4eJ5dE3LftyyJ0Bs1MRXMHkAzTG8y1gAJ5rh/Q12+t3rTaX6FuJ3jIFanBKc6k8uiYH0Ldvrd602j6Fu31u9abS/Qs+0ScVjsOm8eXRMD6Fu31u9abR9C3b63etNpfoR7RJxR2HTePLomB9C3b63etNo+hbt9bvWm0v0I9ok4o7DpvHl0TA+hbt9bvWm0fQt2+t3rTaX6Ee0ScUdh03jy6JgfQt2+t3rTa1rRsi74hOMEu18KdKa84V34bqqkL4jeKf8AzijfycVh2CU4BOfLosjt6hNqWuzYxY0vdA1i1ut/MkY0xw2mGKy+C9iefL+0n5i13TluMZpwLWPLqlAhN/wXsTz5f2k/MR4L2J58v7SfmI3Tlntmn4Hl1SgQm/4L2J58v7SfmI8F7E8+X9pPzEbpyO2afgeXVKBCb/gvYnny/tJ+YjwXsTz5f2k/MRunI7Zp+B5dUoEJv+C9iefL+0n5iPBexPPl/aT8xG6cjtmn4Hl1SgQm/wCC9iefL+0n5i+oV0rGc4NaYDnE0AEy4knqAETEo3Tkds0/A8uqTyE8P8MrP/Bd/wByL/uUP0a2cASYJAGJJixd3rLXYKz2xBwPkOqSCE4vBCxuuD7Q75iPBCxuuD7Q75iNgrftSL/F3l/UnUJxeCFjdcH2h3zFw9IV0JSWlGRZZmq4xGCuu91Wlrz5TiOAxQWlbx4lG94YGkE8R/UuUIQtEyQhXrRpdiXmxMGZYX6hh6vSe2msH18Uiu4K0G59jjAmDh/8h3zFsGkpdLiEcTzGQSRwH9SdQnF4IWN1wfaHfMWeWuDZcSuyY19N+rGiOpzo9Z2CuRxWIZlrvIdUlkJ4f4ZWf+C7/uRf9yxzGjuzIbS+JDDGje50WI0DmS+gWdgrXtiDgfIdUk0Jv+C9iefL+0n5iPBexPPl/aT8xZ3Tljtmn4Hl1SgQm/4L2J58v7SfmI8F7E8+X9pPzEbpyO2afgeXVKBCb/gvYnny/tJ+YjwXsTz5f2k/MRunI7Zp+B5dUoEJv+C9iefL+0n5iPBexPPl/aT8xG6cjtmn4Hl1SgQm/wCC9iefL+0n5iPBexPPl/aT8xG6cjtmn4Hl1SgXxG8U/wDnFOLwXsTz5f2k/MWna92rHbBeYboGt0aUmCfKFcNp1I3Tlq7GKcgix5dUjJgdN3ad8SsdFkmPHd2nfErGnzdAqMdUURRCFssIoiiEIQiiKIQhCKKQyuAGJ3K6XV0UTk5R7x/DwT5cQHWI9BmBPM0GZTiuto9k5AB0JmvF4xYlHO/LwaOyBnVR5J2s8SurIXOSmurodmpmj5n+WhHzhWIRkzyebqcinBdu5MnIN/l4YD6dKK+jnnrq47hkKDJaN4tJMrLVaw7eKPJYRQH0nbhyFTkljeC+01OVER+rD/DZUN/Nxd3/AKBLpahztU9pMJkkztYcT+gmTeLSdLS9WQfr4g4MPQB9J3HkK9yWVv3vmZw/XPozhDZ0Wd48rmSVxV1rCutMTjqS8MltcXuwYOZ4nIVOSilxKscNHBSjaPmVyKLv3duRMzlDDZqQ/wAR+Dfy8Xd2GYTHu5owl4FHzH18T0h0Acm8ebq8guzeK98pIMrMxGtNOjDbi89loxpmaDNbtjJUCqxhrcovMrRu5o7lZWjy3bRR5bwMD6DdzeeJzWjpd/8A4Gf9Zn7IiXt69M8zMBzJMGWh49IGsQjtbmflxzV00gPJsaVJJJJlyScanYOxK7yQmNtylNHUunqmlxubpVoQhQ1dUz9DHizXOD8IitN47jS05Vz26kXhEZQO/NwcOf6hVbQz4s1zg/CIuLYOmyJCiOhT7NowPcBFhgB4AcQNZuDXcxQ81KijL25Kn4hOYatzmmxy/AXPvJo/mZSrtXawh94wbh6bd7eeIzXAkp2JBeIkF7obxuc00Pu3jLcvQdjW/LzcPaSsVkRvGhxGTgcWnIhcC8mjWXmavhfURTxaOiT6Td3eKHmuToyFPpsXDhszj79Qq9d3S2RRk82o/FhjH8zePNv6JiyFowZiHrwXsiMOBoa9xHA5FIm37pzMmfr2dCuERuLD38DkaFaNnWpFl37SBEfDd1tO/IjcRkVgPI1XabDYZxtwm34/iZt69DcrM1fK0lopx6IrDcc2+TzbTkUn7yXLmpF1JmEQ2tBEb0mO5O4HI0OSbN3dLbTRk83VP4rASPzN3jmK8gr/AAo0GYhVaYcWE8U4OaRxB4HkpkVS4eKrdVQPiPvi3j3LyZRFE8b1aFIEasSQcIET8M1MM8uLO6oySit67MzJv1JqE5hPiu3td2XDA8t/WEwZK1+iWPjc3VcuiKIQuq0RRFEIQhFEUQhCEURRClau0KyNV9zHju7TviVjWSY8d3ad8SsaG6BB1QhCFssIQrHde4E5PkGDD1YXGLEq1n5eLj2Qc6JxXV0SykpR8UfxEYeVEA1QfQZiBzNTmFwkmaxdGROclNdXRpOT1HNZsoJ+9iAgEegN7/hmnHdXRjJyVHhu2jD72IAaH0G7m89+a27w38lZSrXO2kUfdw6Eg+kdze/HJLC8WkOamqtDtjCPkQycR6Tt59wyS+Wpc7JO6TCpJc7WHE/oJlXi0hSsrVodtYo8iGQaH0nbm+85JY3hv5NTdWuds4R+7h1AI9I73fDJVxbNn2bFjvEOAx8R54NFe88AMzgoZcSrLBQQ042jmeJ9ZLWW/ZFhx5p+pLw3PPEjAN7ROATAu5okAo+fdU79kw4fndvPIU5lXOetKUs+ADEdBl4Q8VooK5Na3Fx5Cq2bGSo1Ti0ceUeZ4939VXu5oohQ6PnCIz/MFQwc+L/cMirPbN4pSQhAx4kOE0DoMG804MY3E9wolberTfEfWHZzNk3dtYgBeey3FreZqcgllNzj4rzEjPfEe7e55LieZKnx0h/5ZKr1Ne+Y3cb/AITGvVpsjxqw5BuwZu2jqGIRlvaz3nMJbx47nuL4jnOc41c5xJJPWScSsaFPYxrBYBLnOLtUO3FPa/39GlOct/YckS7cU9r/AH9GlOct/Ycodb8ITPCfmW/VK1CEJSvQEztDPizXOD8IiSk/9rE7b/3FOvQz4s1zg/CIkpP/AGsTtv8A3FNKHQqiY18yfXcF92dacWBEEWXiPhvG5zCQeR6xkcE0rq6cSKQ7SZXhtoY972f5t9VKNCmvja/VJ2vLdF6vkLRgTcLXgvhRoTsDSjhmHDgciqdeTRRCiVfJkQX+Yalh5cWd1RkEj7ItuPKxNpLRXwn9bTvycDg4ZEJsXV04MdSHaLNQ7ttDBLeb24lvMV5BQJaUjTNMaaufEbtNvwqXa1iRpZ+pMQ3MPCu45tIwPciybcjyz9eXiOYeIG49oHA96fn8vOQPuo8F/EUe08qcR+oVAvJol3vkHf8A1PP7HH4O/VQSwjRWenxSKYbEwt+Ct27ulmG+jJ1uyd+I2pYeY3t94zCu0WDBmYVHCFGhPG46r2uHvBXneckokJ5hxmOY8b2uBB/9ZrdsS8kxKO1peIWji04tdzacO/fmgPI1WKjCWSDahNvDuVvvVoPY6sSzn7N2/YxCS09h2Lm8jUZhKe17EjysTZzMJ8J/U4bx1tIwcMwU9bu6VYEajJobB/nb4Z797e/DNW20LMgTULUjshxobsQCA4ZFp4HMKdHVEa5qs1NC+I2cLHkvJ6E3L1aDiKxLNfUb9jEOPJjz8HeslZaFnRYEQw48N8N43teCDzx3jMYKeyRr9Eucwt1WshCF0WqFKhStXaFZGq+5jx3dp3xKxrs2RdeZnYz2SsJz6OdrO3NbifGccBy39QTauroUgQaRJ5wmInmCohjnxf30GS5GVrALroI3OOSVF27mTc86ktDJbWhiO6LBzdxOQqck4Lq6HJWWo+apMxRwcKQwcmeVzdXkFZLZvTKSDAx7mtIHRhQwNanABowaOdAlpeHSdMzFWwfqIZ809MjN3D8tOZUCWqJyGSb0mFyS5gZcTp9kyLevnKyQ1XuBeBhCh0Lsq8GjnRLK8WkmamathnYQj5LCdYj0n7+4UHNVMnrUsYSQGgknAAYknqAG8qGXEqz0+Gww5nM8T0ULJLSz4jgyG1z3Hc1oJJ5AK63c0Vx41HzRMCH5uBiEctze/HJMWUs6Ts2CXDZQWAdKI8ip7TnYk5foENYStKnFIosm+8eXmqLdzRK99HzztRv4bCC49p25vIVOYV9Jk7OgVJgy8IcThU/ue79Sl7erTi0Vh2azWO7bRAQObGbzzdTkUqbVtiNMxDFmYj4r+tx3ZNG5oyAop8VITmcvyqtVYlJMfeP27kzr1acSaw7NZQbttEGPNjOHN3qpW2haUWPEMSPEfEed7nkk8sdwyGC1kKeyNrNAlTnl2qEIQui1QhCEIQ7cU9r/AH9GlOct/YckS7cU9r/f0aU5y39hygVvwhNcJ+Zb9UrUIQlK9ATO0M+LNc4PwiJKT/2sTtv/AHFOvQz4s1zg/CIkpP8A2sTtv/cU0odCqJjXzJ9dwWBCEJikqEIQhC6dhXkmZN+vKxXwzxAxa7tNOB/Sqbl1dNsGLSHaDRAf+I2phnmMXM94zCSCFyfE1+q3ZI5ui9U2hZUtPQhtGw4zCKse0g7+LHN3dxS2vJoqjQqvkyYzPMNA8cuD+6hyKXF3b3TUi7WlYrmgmrmHpMd2mnCuYoc03rq6Z5aPSHOAS0TdrE1hk9rez82GaXy0pGYzTakxJ8OTT9jolc9haSHAgg0IIoQeog7iutYF7ZmTP1DzqcYbukw93A5ihTlt26krPNDojQXEdGKwgOpwoRg4ZGoSuvJo4mZWr4Y28IeUwdID0m7+8VHJQi0hWeGvgqhsPFjwOn2V7u7pPlpijI/1EQ+cegTk7hyNO9WC2rvy85D1JmEyK3gTvFeLHDFpzBXnhd6719pqToIb9aH+G+pb+Xi3uwyK2bIQotTg4dnCfseq371aEYsOsSz3bZm/ZPIDx2Tg1/fQ80s5mVfDe5kVrmPaaOa4FpBzBxC9G3d0jS01RrjsYp8h5FCfRduPI0OS6d4bpSs8zVmoTXEDovGD29lwxHLdkp8dUf8AlmqzPRujNiLFeWlKYt6tDEzAq+TJmYfm4CIBy3P7sckvHwy0lrgQQaEEUIPUQdxUzba9pIKhbJac16V8IZSQlIIiuYw7NhENgGsSWgkho6zXE0GaoN4dKcxGqyWGwh9YNXnv3N7sc1S3vJJJJJO8nEr5SIvJV9psMiiAc73j46eSlzySSSSTiScST1lQrHd24U1N0c1uzhH7x9QCPQG93wzTOsO5MpIt2rtVz2ipjRSOjmK9Fgz35rAaSulTiEMGWp4D9peXc0azMzR8UbCEeLx0iPRbv7zTvTLsq7cnZ0MxBqM1R040UitM3GgaMhQKqXq01wINYci3+If55qIY5eU/uoM0orfvRMzr9eaiufTxW7mt7LRgOe/NToqUnM5KrVeKyTZXy4DT78U1b1ab4TKw7OZtXbtq8EMHZbg53fQc0pravBMTcTaTUV8R3Cu5uTWjBo5Bc5CYMiazRJ3SOdqhCELqtEIQhCEIQhCEIQhCEO3FPa/39GlOct/YckS7cU9r/f0aU5y39hygVvwhNcJ+Zb9UrUIQlK9ATO0M+LNc4PwiJKT/ANrE7b/3FOvQz4s1zg/CIkpP/axO2/8AcU0odCqJjXzJ9dwWBCEJikqEIQhCEIQhCEIQhCsF2b8zcgR/DxKw64wn9Jh7vJObSCnBdXS/KTVGTH8tFOFHnoE+i/ADk6nevP6Fxkha/VdGSuavSl49H0tN1eBsopx2jAMc3t3O54HNK28Vy5mTJMVutD4RGVLfzcWnn+pXEutpFnJGjYb9pCH3USrm09HizuwyKcV19KcnOgQ3nYRXYbOKRR1eDHeK7kaHJLpaVzc08o8WfF7pzHA/opNKy3d0gTUpRuttYQ+7iEmg9B29vvGSvl5NFsCPV8rSBE30A6BOYHi92GRSwtu7sxKP1ZiGW18Vwxa7suGB5b8lDILVZY6inrG7J8jr6+icd3b+ys3RrXbOKfu4lASfRO53djksN+boys1BdEjQmmI3VpEb0XU1gKEjeKcDVJBWKRv/ADUKC6C922hkCgiVJbQgijt9MNxr3Lo2QhLKrCLAuiP2P6K5Fl2a6OQGlo3DGv8AkmLd2wZGWo+K2LHiji9rdUH0W61O81PJQhDQFwrKyYnYBsPBbl8NK0OTa0QoL3xXg6utRrRTi4gknkB3hJu8d8JqedWaiktrUQ29FjeTRxzNTmhCnw2Auq/LmbLioooQu+8K5bAU0RRQhG8KNgKaIooQjeFGwFNEUUIRvCjYCmiKKEI3hRsBTRFFCEbwo2AhwwTmvrbbH2TLQ2h9WmBWoFMILh1qUKLUuLgLqfh/uTAjilxtxmjbjNCEvsrh7Q9MPRPbTITZnWDzUwqUA4B/Wc0o501ixD1vf+4oQp1K4tBsqnifvzkn1kFhoiihCmbwpZsBTRFFCEbwo2ApoiihCN4UbAU0RRQhG8KNgKaIooQjeFGwFNEUUIRvCjYCuF1dKE5JUZrbeCPu4hJoPQdvbyxGSb1m35lZ2VD3QYhY8EOY9rHCoNCPGoRXj8FKFFmAIvZSISQdVSb0XWltV8aTMWHqguMN4BbQYnVOsSORr3KhxIwIO9ShQXAXVmpKuV8Tg43s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MSEBMSDxQQFBQVFxQZFhcWGRYYHhsYGBQYFBkYFyAXHiYfHBojGRgXHy8hKCc1LC0sFR4xNTQrNSYrLCkBCQoKDgwOGg8PGjIkHyUsNiksKS8sLCwqKiwsLC0sLCwsLCwpLCkwLCwsLCksLCwsLCwsLCwsLCwsNCwsKSksLP/AABEIAKYBLwMBIgACEQEDEQH/xAAcAAACAgMBAQAAAAAAAAAAAAAABwEGAwQFCAL/xABLEAABAgMEBgQKCAQEBgMBAAABAAIDBBEFBiFhBxITMUFxIlFygRYyQlJikpShsdMVIzNDU4KRshQkNbMXwdHSVGNzk/DxZIOiNP/EABsBAAICAwEAAAAAAAAAAAAAAAAFBAYBAgMH/8QANBEAAQMCAwUFCQACAwAAAAAAAQACAwQRBSExEhNRodEVQWGR8BQiMjRxgbHB4VKSQkNT/9oADAMBAAIRAxEAPwCrUWaUmnQnh8MlrhuIp/ngRkU57SuDLTcFji3ZxSxn1jKAk6o8YbnfHNLe8VwZqUq4t2sIfeQwTQemN7fhmuJaQrdTV0E42TkeBVhu5pLhYMn4MP8A6sNjf/22nvb+is9r3Ns+04QiNDKkUbGgEBwyNMDTqcMMkk1u2VbMaWfry8R0N3Gm45OBwcOYWWyFpXCqwmOTOPI8O7+LNerRPOSlXwwZiCMdaGDrAemzE94qOSpNU+bu6WYb6Mnm7N34jalh7Q3t945Lo3j0dyNot2rNVkR2IjQdXpZuA6L+e/MJhFVA/EFVqmglgNiLfjzXnWqKq13q0aTkjVzm7WCPvYYJAHpt3s+GaqanNLXC4S83GRU1RVQhbWC1uVNUVUIRYIuVNUVUIRYIuVNUVUIRYIuUOOCeV+5ZgseVIawEmXqQAD9g5I124p7X+/o0pzlv7DlBrB7oTXCs6hv1SsoiilCUq/7I4JlaHpZjmzWs1rqGDSoB4P60mZ77WJ23/uKdWhnxZrnB+ERJSf8AtYnbf+4ppRDIqi41lUm3rILDVFVCEwsEluVNUVUIRYIuVNUVUIRYIuVNUVUIRYIuVNUVUsYSQACSTQAYknqHWUwbq6GpqYo+bJloXURWIRk3cz82OS0c5rRcrZoc7RUCBBc9wZDa5znGjWtBJJ6gBiUybq6FI8akSfcYDN+zbQxCM97We85BM+x7tSNmQi6G2HCAHTixCNY9pzvgMOoKr3j0tAVZIN1ju2rxh+Ru88zTkVBlqv8AFMqXD5Jj7ov+PNWWHZFnWbAxZAhM4l4DnOPN1XPdkqJePSM19WSMCFDb+I9jC49ltKN76nkqdaFpRY7zEjvfEeeLjXuHADIYLXa0kgAEk4ADEk9QUBzyVaabCo4s5MzyREeXEudiSakniVjiNwwV4u9otmI9HzP1EPqIq88m+T345K9xbrS0nKRNhDAdRoLzi89Nu89WQoMlgNJWarEIIgWtzPhp5pf3Y01PgnYz7NpDaS0RIYAeADQazdzsOIoeabNjW/LzcPaSsVkRvGhxB6nA4tORC8rTHju7TviVls+0osCIIkvEfDeNzmEg8j1jI4Js6ma4XGSpImINivRF4tG8tM1ewbCKfKYBQn0m7jzFDmlfeG5czJ1MVmtD/EZi3v4t7/eu3dXTiRSHaTK8NtDGPN7P82+qmrZtqwZmGIkvEhxYZ4tII5HqORxUCSAt1Cd0mKyR5X2hwK85LpWLeOYlHa0vELa72nFru004d+/NNO8Wi+Xj1fL/AFET0R0Cc28Obaciljb11JmTP18M6tcIjekw9/A5GhUctIVjhrIKobPI+s0yLu6VIEajJsCA/wA7fDPfvb34ZovPook50GLApAiuxD4QBY6vFzRgeYocylAuzYF7pmTP1D+hxhu6TD3cDmKLoyZzTcKBVYMx+cWXgdFxL0XCm5Akx4etD4RWVczvO9pycBlVV1ei7v6SpWZAhx6QYhwLXkFjq8A44Y9Tqd65t6tDcrM1iShEtFONGisNxzb5PNuGRTGOrB+JVaoopITYiyQyF2rx3PmpF1JqEWtrRsRvSY7k4ccjQ5LiqaCCLhQSCNUIQhZQhCEIQh24p7X+/o0pzlv7DkiXbintf7+jSnOW/sOUCt+EJrhPzLfqlahCEpXoCZ2hnxZrnB+ERJSf+1idt/7inXoZ8Wa5wfhESUn/ALWJ23/uKaUOhVExr5k+u4LAhCExSVCEIQhCEK4XV0XTk7R5bsIJ+8iAio9Bu93PAZrVzg0XKyGk5BVBXm6uiObm6PjD+Ggnyng65HoswPe6nemzdXRvJyNHMZtIw+9iULgfQG5ndjmVivHpLlparIX18UcGHog+k7d3Cp5KDJV/4qdT0T5XWAuVt3cuPJWe3WhMGuB0o0QgupxxODRkKBce8elaDCqyTAjP8/EQx/m/uwzS7vBe2ZnD9e/ocIbcGDu4nM1K4yXvlLirRS4OxmcufgNF0LYt6PNP15iI5/UNzW9lowHxXPAVsu7o3mpmjnjYQj5TwdYj0W7+80HNM671yJWToYbNaJ+I+jnd3BvcFqGkqVNiEFONhmZ4DRLW72jKZmKOjfUQzxcOmRk3h305FM6wLny0mPqWVfxiP6Tz38BkKBb9q2xBloZiTMRkJg4uNKnqHEnIYpU3q04k1h2ayg3baIMebGcObvVUiOEu0CrtXiUkuTjYcAmlbVvy8pD2k1FZDbwqcTk0DFxyASivhpodGDoMlDDIZpWJEFXGhBwaMGio41PJLi0LSix4hiTER8R53ueSTyx3DIYLXU5tM1ouc0oMxJsF9zHju7TviVjWSY8d3ad8SsalN0C4HVC3rJtqPKxNpLRHwn9bTvycDg4ZEUWihZIusJy3V04MdSHaTNQ7ttDBLeb24lvMV5BM6WmoMxC1obocWE8bwQ5pHEdR5LyYunYd45iTfrysV8M8QMWu7TTg7vCiyUwObclIZORqndeLRTBi1fKHYP8ANxMM929vdhklpbV3ZiUdqzENza7nb2u7LhgeW/JXi6um2DFpDtBuwf8AiNqYZ5jFzPeMwmN9VMQvu4sJ49F7XD3ghLpIS3UJ/SYtIzJ3vDn6+q83qw3dvzMydGsdrwh92+pH5Tvb3YZFXW8WiWG+r5J2zd+G+pYeycS33jkltatixpZ+pMQ3QzwruObSMHDkVwILVYI56esbs6+B19fROGxL9Sc83ZRNVj3ChhRaEOyaT0XjLfkq5erQnBi1iSDhAf8AhuqYZ5b3M94yCWitV3NIszK0a47aEPIeTUD0XbxyNRku0c7mHJKqvBQ7OLyP6PVUS3LtzEm/UmoT4ZO4nFruy4YFcxel7MvPI2lDMJwY4uHSgxgKnkDg7mPcqZevQe11Ylmv1Dv2MQkt5MfvHJ1eYTGOqa74lWJqR8RsR9km0Ldtaxo0tEMKZhvhPHBw3jradzhmDRaSlg3URDtxT2v9/RpTnLf2HJEu3FPa/wB/RpTnLf2HKDW/CE1wn5lv1StQhCUr0BM7Qz4s1zg/CIkpP/axO2/9xTr0M+LNc4PwiJKT/wBrE7b/ANxTSh0KomNfMn13BYEKV3rs3Gm58/y8M7OuMV/RYO/yjk0EqeSALlJQCcguArPdbR3OT1HQmbOEfvYlWtp6PF/dhmE2bq6IJSVo+Y/mYoxq8dAH0WYg83V7lZbdvVLSbfr3gOp0YbcXHkOAzNAoclUB8KmRUrnm1rngFxLq6K5OTo9zdvGH3kQCgPoM3N54nNdC8d+5aTq1ztpFH3bKE/mO5vfjkUubx6TJiYqyDWBCPBp6ZHpO4chTmVTyUvfKXFWalwa2cuXgP2VZLx39mZurS7ZQj92wkVHpne74ZKtqxXeuHNTdHNbs4R+8iVAI9Eb3d2GaZ93dHkrK0cW7aKPLiAGh9Bu5vPE5rmGlynyVdPSN2Ga8B+/V0tbu6PZqao4t2MI+XEBFR6Ld7vcM0z7u3ClZSjmt2kUfeRKEg+iNze7HNd2bnGQmGJFexjG4lziGgcycEsr1ab4TKw7OZtXfivBDB2W4Od7hzXeOEu0Cr9XickuRNhwCZU/aMKBDMSO9kNjd7nkAe/jklderTi0Vh2azWO7bRAQObGbzzdTkUrbavBMTcTaTUV8R3Cu5uTWjBo5Bc5MI6YDN2aTPnJ0W7atsRpmIYkzEfFf1uNaDqaNzRkBRaSEKUBZR0KVClYdoVkar7mPHd2nfErGskx47u074lY0N0CDqhCELZYQhCEIQuzd2901Iu1pWK5oJq5h6THdppwrmKHNcZCwQDkUAkaJ73V00S0ejJwCWibtYmsMntb2fmwzV8mZWFMQ9WI2HFhuFaGjgRwI/1C8mrvXZvzNyB/l4h2dcYT+kw93knNpBUOSlBzapMdQWnPzTTvFokBq+QdT/AJUQ4fldvHJ36pdWhZsWA8w47Hw3jg4U7xwIzGCad1dMEpNUZMfy0U4UeegT6L9w5Op3q42jZUGYh6kdjIjD1ive07wcwl74S055KxUuLvbk/wB4c15zB6lcru6T5iXoyP8AXw/SPTAydx5O/ULqXi0SObV8i7WH4TyAfyu3Hkacyl9Nyb4TyyKxzHje1wIPvXHNqeNfT1rLa+HeP2nfLWlIWrCMNwhxRvMKIKPbmBvB9Jp70v71aD3CsSzX6w37GIceTH7jydTmVTIUUtcHNJa4GoIJBB6wRiFeruaVo0KjJwGMzzxQPHPg/vocyu8dQ5miS1eCnWLPw70prQkIkF7ocdj4b272vBB9/DPcnff7+jSnOW/sOVjiQ7PtaDRwhR2gbjg9hP6PYfjmuNpSlhDs2FDbXVZEhNFd9Gw3gV7gu08wkYluHwuiqmh3FKNCEKAr0mdoZ8Wa5wfhEStsy6U1PTERsrCc4CI8OeeixvSPjOOFchU5Jp6GfFmucH4RFfpiagy0LWeYcGG3k0DjQAccgpsEu7abKlYpFvKpw+n4Cot1dC8tAo+cImYm/VpSGD2d7/zYZK62nbMvJwwYz2Q2gUa3iacGNGJ7gqDePS2TVkg2n/NePexp+Lv0S7nJ2JFeYkZ73vO9ziSf/WS5STFxzUykwdxzk90cO9Xe8eleLFqyTBgs880Lzy4M95zCokWKXOLnkucTUkkkk9ZJxK7FgXQmZw/UsozjEf0WDkfK5AFM27ujGWl6PjfXxBxcOgDk3jzNe5crFyaOnpaEbLdeA1+5S2u/cqanKGEzVh/iPqG/l4u7vcmdd3RtLS1HRBt4o8p4GqD6Ldw5mpzVrc4NFSQABiTgAB8Al7erTNLS9WSg/iYu6oNIYObvK/LhmF2ZEXHIXSOqxSSTK+yOATAjR2saXPc1rWipc4gADrJOACXF6tNcCDVki3+If55qIY5eU/uoM0qLx3xmp51ZmKS2tRDb0WN5NHHM1Oa4iYR0oGbkjfOT8K6tv3omZ1+vNRXPp4rdzW9lowHPfmuUhClgAZBRyb6oQhCyhCEIQhClQpWrtCsjVOCFY93S0GIXa5ALulN+Nx3Yb6r7+hbt9bvWm1QHb1CR+0ScVeBglORfPl0TA+hbt9bvWm0fQt2+t3rTaX6Ee0ScUdh03jy6JgfQt2+t3rTaPoW7fW71ptL9CPaJOKOw6bx5dEwPoW7fW71ptH0Ldvrd602l+hHtEnFHYdN48uiYH0Ldvrd602j6Fu31u9abS/Qj2iTijsOm8eXRMD6Fu31u9abVgsK8lkybNSXmIgZwY4zLwOyHg6vck+hYMzzkSsjBKcaE8uien+I9n/8AED1Iv+xaFr3qsiaZqTERjxwJhxgR2SG1HcUmkLTbK6NwiJpu1zgfqOiZWwu/5zv1mv8ARGwu/wCc79Zr/RLVCxteC7+wn/1f/t/EzpZ9hQ3h8KLEY8bnNdNgjvCxaRL2SszJshS8XaPERhpqvGAY8E1c0DeR+qWyEbSG0DQ8SF7iRxN/0hCELVMFfNGN5ZeUbMfxMTU1zD1ei91aB9fFB6wu1alo2LMv15iNEiO4VM1QZNAFGjkEqULbaysl8lA18hlDiCeBt+kythd/znfrNf6LJLeD7HBwIJG4PEy8d4cCD3pYoRteCDQ3/wC1/wDt/E8maRLOAAEdoAwAEOLu9RfX+I9n/wDED1Iv+xItCztlRux4eJ5dE3LftyyJ0Bs1MRXMHkAzTG8y1gAJ5rh/Q12+t3rTaX6FuJ3jIFanBKc6k8uiYH0Ldvrd602j6Fu31u9abS/Qs+0ScVjsOm8eXRMD6Fu31u9abR9C3b63etNpfoR7RJxR2HTePLomB9C3b63etNo+hbt9bvWm0v0I9ok4o7DpvHl0TA+hbt9bvWm0fQt2+t3rTaX6Ee0ScUdh03jy6JgfQt2+t3rTa1rRsi74hOMEu18KdKa84V34bqqkL4jeKf8AzijfycVh2CU4BOfLosjt6hNqWuzYxY0vdA1i1ut/MkY0xw2mGKy+C9iefL+0n5i13TluMZpwLWPLqlAhN/wXsTz5f2k/MR4L2J58v7SfmI3Tlntmn4Hl1SgQm/4L2J58v7SfmI8F7E8+X9pPzEbpyO2afgeXVKBCb/gvYnny/tJ+YjwXsTz5f2k/MRunI7Zp+B5dUoEJv+C9iefL+0n5iPBexPPl/aT8xG6cjtmn4Hl1SgQm/wCC9iefL+0n5i+oV0rGc4NaYDnE0AEy4knqAETEo3Tkds0/A8uqTyE8P8MrP/Bd/wByL/uUP0a2cASYJAGJJixd3rLXYKz2xBwPkOqSCE4vBCxuuD7Q75iPBCxuuD7Q75iNgrftSL/F3l/UnUJxeCFjdcH2h3zFw9IV0JSWlGRZZmq4xGCuu91Wlrz5TiOAxQWlbx4lG94YGkE8R/UuUIQtEyQhXrRpdiXmxMGZYX6hh6vSe2msH18Uiu4K0G59jjAmDh/8h3zFsGkpdLiEcTzGQSRwH9SdQnF4IWN1wfaHfMWeWuDZcSuyY19N+rGiOpzo9Z2CuRxWIZlrvIdUlkJ4f4ZWf+C7/uRf9yxzGjuzIbS+JDDGje50WI0DmS+gWdgrXtiDgfIdUk0Jv+C9iefL+0n5iPBexPPl/aT8xZ3Tljtmn4Hl1SgQm/4L2J58v7SfmI8F7E8+X9pPzEbpyO2afgeXVKBCb/gvYnny/tJ+YjwXsTz5f2k/MRunI7Zp+B5dUoEJv+C9iefL+0n5iPBexPPl/aT8xG6cjtmn4Hl1SgQm/wCC9iefL+0n5iPBexPPl/aT8xG6cjtmn4Hl1SgXxG8U/wDnFOLwXsTz5f2k/MWna92rHbBeYboGt0aUmCfKFcNp1I3Tlq7GKcgix5dUjJgdN3ad8SsdFkmPHd2nfErGnzdAqMdUURRCFssIoiiEIQiiKIQhCKKQyuAGJ3K6XV0UTk5R7x/DwT5cQHWI9BmBPM0GZTiuto9k5AB0JmvF4xYlHO/LwaOyBnVR5J2s8SurIXOSmurodmpmj5n+WhHzhWIRkzyebqcinBdu5MnIN/l4YD6dKK+jnnrq47hkKDJaN4tJMrLVaw7eKPJYRQH0nbhyFTkljeC+01OVER+rD/DZUN/Nxd3/AKBLpahztU9pMJkkztYcT+gmTeLSdLS9WQfr4g4MPQB9J3HkK9yWVv3vmZw/XPozhDZ0Wd48rmSVxV1rCutMTjqS8MltcXuwYOZ4nIVOSilxKscNHBSjaPmVyKLv3duRMzlDDZqQ/wAR+Dfy8Xd2GYTHu5owl4FHzH18T0h0Acm8ebq8guzeK98pIMrMxGtNOjDbi89loxpmaDNbtjJUCqxhrcovMrRu5o7lZWjy3bRR5bwMD6DdzeeJzWjpd/8A4Gf9Zn7IiXt69M8zMBzJMGWh49IGsQjtbmflxzV00gPJsaVJJJJlyScanYOxK7yQmNtylNHUunqmlxubpVoQhQ1dUz9DHizXOD8IitN47jS05Vz26kXhEZQO/NwcOf6hVbQz4s1zg/CIuLYOmyJCiOhT7NowPcBFhgB4AcQNZuDXcxQ81KijL25Kn4hOYatzmmxy/AXPvJo/mZSrtXawh94wbh6bd7eeIzXAkp2JBeIkF7obxuc00Pu3jLcvQdjW/LzcPaSsVkRvGhxGTgcWnIhcC8mjWXmavhfURTxaOiT6Td3eKHmuToyFPpsXDhszj79Qq9d3S2RRk82o/FhjH8zePNv6JiyFowZiHrwXsiMOBoa9xHA5FIm37pzMmfr2dCuERuLD38DkaFaNnWpFl37SBEfDd1tO/IjcRkVgPI1XabDYZxtwm34/iZt69DcrM1fK0lopx6IrDcc2+TzbTkUn7yXLmpF1JmEQ2tBEb0mO5O4HI0OSbN3dLbTRk83VP4rASPzN3jmK8gr/AAo0GYhVaYcWE8U4OaRxB4HkpkVS4eKrdVQPiPvi3j3LyZRFE8b1aFIEasSQcIET8M1MM8uLO6oySit67MzJv1JqE5hPiu3td2XDA8t/WEwZK1+iWPjc3VcuiKIQuq0RRFEIQhFEUQhCEURRClau0KyNV9zHju7TviVjWSY8d3ad8SsaG6BB1QhCFssIQrHde4E5PkGDD1YXGLEq1n5eLj2Qc6JxXV0SykpR8UfxEYeVEA1QfQZiBzNTmFwkmaxdGROclNdXRpOT1HNZsoJ+9iAgEegN7/hmnHdXRjJyVHhu2jD72IAaH0G7m89+a27w38lZSrXO2kUfdw6Eg+kdze/HJLC8WkOamqtDtjCPkQycR6Tt59wyS+Wpc7JO6TCpJc7WHE/oJlXi0hSsrVodtYo8iGQaH0nbm+85JY3hv5NTdWuds4R+7h1AI9I73fDJVxbNn2bFjvEOAx8R54NFe88AMzgoZcSrLBQQ042jmeJ9ZLWW/ZFhx5p+pLw3PPEjAN7ROATAu5okAo+fdU79kw4fndvPIU5lXOetKUs+ADEdBl4Q8VooK5Na3Fx5Cq2bGSo1Ti0ceUeZ4939VXu5oohQ6PnCIz/MFQwc+L/cMirPbN4pSQhAx4kOE0DoMG804MY3E9wolberTfEfWHZzNk3dtYgBeey3FreZqcgllNzj4rzEjPfEe7e55LieZKnx0h/5ZKr1Ne+Y3cb/AITGvVpsjxqw5BuwZu2jqGIRlvaz3nMJbx47nuL4jnOc41c5xJJPWScSsaFPYxrBYBLnOLtUO3FPa/39GlOct/YckS7cU9r/AH9GlOct/Ycodb8ITPCfmW/VK1CEJSvQEztDPizXOD8IiSk/9rE7b/3FOvQz4s1zg/CIkpP/AGsTtv8A3FNKHQqiY18yfXcF92dacWBEEWXiPhvG5zCQeR6xkcE0rq6cSKQ7SZXhtoY972f5t9VKNCmvja/VJ2vLdF6vkLRgTcLXgvhRoTsDSjhmHDgciqdeTRRCiVfJkQX+Yalh5cWd1RkEj7ItuPKxNpLRXwn9bTvycDg4ZEJsXV04MdSHaLNQ7ttDBLeb24lvMV5BQJaUjTNMaaufEbtNvwqXa1iRpZ+pMQ3MPCu45tIwPciybcjyz9eXiOYeIG49oHA96fn8vOQPuo8F/EUe08qcR+oVAvJol3vkHf8A1PP7HH4O/VQSwjRWenxSKYbEwt+Ct27ulmG+jJ1uyd+I2pYeY3t94zCu0WDBmYVHCFGhPG46r2uHvBXneckokJ5hxmOY8b2uBB/9ZrdsS8kxKO1peIWji04tdzacO/fmgPI1WKjCWSDahNvDuVvvVoPY6sSzn7N2/YxCS09h2Lm8jUZhKe17EjysTZzMJ8J/U4bx1tIwcMwU9bu6VYEajJobB/nb4Z797e/DNW20LMgTULUjshxobsQCA4ZFp4HMKdHVEa5qs1NC+I2cLHkvJ6E3L1aDiKxLNfUb9jEOPJjz8HeslZaFnRYEQw48N8N43teCDzx3jMYKeyRr9Eucwt1WshCF0WqFKhStXaFZGq+5jx3dp3xKxrs2RdeZnYz2SsJz6OdrO3NbifGccBy39QTauroUgQaRJ5wmInmCohjnxf30GS5GVrALroI3OOSVF27mTc86ktDJbWhiO6LBzdxOQqck4Lq6HJWWo+apMxRwcKQwcmeVzdXkFZLZvTKSDAx7mtIHRhQwNanABowaOdAlpeHSdMzFWwfqIZ809MjN3D8tOZUCWqJyGSb0mFyS5gZcTp9kyLevnKyQ1XuBeBhCh0Lsq8GjnRLK8WkmamathnYQj5LCdYj0n7+4UHNVMnrUsYSQGgknAAYknqAG8qGXEqz0+Gww5nM8T0ULJLSz4jgyG1z3Hc1oJJ5AK63c0Vx41HzRMCH5uBiEctze/HJMWUs6Ts2CXDZQWAdKI8ip7TnYk5foENYStKnFIosm+8eXmqLdzRK99HzztRv4bCC49p25vIVOYV9Jk7OgVJgy8IcThU/ue79Sl7erTi0Vh2azWO7bRAQObGbzzdTkUqbVtiNMxDFmYj4r+tx3ZNG5oyAop8VITmcvyqtVYlJMfeP27kzr1acSaw7NZQbttEGPNjOHN3qpW2haUWPEMSPEfEed7nkk8sdwyGC1kKeyNrNAlTnl2qEIQui1QhCEIQ7cU9r/AH9GlOct/YckS7cU9r/f0aU5y39hygVvwhNcJ+Zb9UrUIQlK9ATO0M+LNc4PwiJKT/2sTtv/AHFOvQz4s1zg/CIkpP8A2sTtv/cU0odCqJjXzJ9dwWBCEJikqEIQhC6dhXkmZN+vKxXwzxAxa7tNOB/Sqbl1dNsGLSHaDRAf+I2phnmMXM94zCSCFyfE1+q3ZI5ui9U2hZUtPQhtGw4zCKse0g7+LHN3dxS2vJoqjQqvkyYzPMNA8cuD+6hyKXF3b3TUi7WlYrmgmrmHpMd2mnCuYoc03rq6Z5aPSHOAS0TdrE1hk9rez82GaXy0pGYzTakxJ8OTT9jolc9haSHAgg0IIoQeog7iutYF7ZmTP1DzqcYbukw93A5ihTlt26krPNDojQXEdGKwgOpwoRg4ZGoSuvJo4mZWr4Y28IeUwdID0m7+8VHJQi0hWeGvgqhsPFjwOn2V7u7pPlpijI/1EQ+cegTk7hyNO9WC2rvy85D1JmEyK3gTvFeLHDFpzBXnhd6719pqToIb9aH+G+pb+Xi3uwyK2bIQotTg4dnCfseq371aEYsOsSz3bZm/ZPIDx2Tg1/fQ80s5mVfDe5kVrmPaaOa4FpBzBxC9G3d0jS01RrjsYp8h5FCfRduPI0OS6d4bpSs8zVmoTXEDovGD29lwxHLdkp8dUf8AlmqzPRujNiLFeWlKYt6tDEzAq+TJmYfm4CIBy3P7sckvHwy0lrgQQaEEUIPUQdxUzba9pIKhbJac16V8IZSQlIIiuYw7NhENgGsSWgkho6zXE0GaoN4dKcxGqyWGwh9YNXnv3N7sc1S3vJJJJJO8nEr5SIvJV9psMiiAc73j46eSlzySSSSTiScST1lQrHd24U1N0c1uzhH7x9QCPQG93wzTOsO5MpIt2rtVz2ipjRSOjmK9Fgz35rAaSulTiEMGWp4D9peXc0azMzR8UbCEeLx0iPRbv7zTvTLsq7cnZ0MxBqM1R040UitM3GgaMhQKqXq01wINYci3+If55qIY5eU/uoM0orfvRMzr9eaiufTxW7mt7LRgOe/NToqUnM5KrVeKyTZXy4DT78U1b1ab4TKw7OZtXbtq8EMHZbg53fQc0pravBMTcTaTUV8R3Cu5uTWjBo5Bc5CYMiazRJ3SOdqhCELqtEIQhCEIQhCEIQhCEO3FPa/39GlOct/YckS7cU9r/f0aU5y39hygVvwhNcJ+Zb9UrUIQlK9ATO0M+LNc4PwiJKT/ANrE7b/3FOvQz4s1zg/CIkpP/axO2/8AcU0odCqJjXzJ9dwWBCEJikqEIQhCEIQhCEIQhCsF2b8zcgR/DxKw64wn9Jh7vJObSCnBdXS/KTVGTH8tFOFHnoE+i/ADk6nevP6Fxkha/VdGSuavSl49H0tN1eBsopx2jAMc3t3O54HNK28Vy5mTJMVutD4RGVLfzcWnn+pXEutpFnJGjYb9pCH3USrm09HizuwyKcV19KcnOgQ3nYRXYbOKRR1eDHeK7kaHJLpaVzc08o8WfF7pzHA/opNKy3d0gTUpRuttYQ+7iEmg9B29vvGSvl5NFsCPV8rSBE30A6BOYHi92GRSwtu7sxKP1ZiGW18Vwxa7suGB5b8lDILVZY6inrG7J8jr6+icd3b+ys3RrXbOKfu4lASfRO53djksN+boys1BdEjQmmI3VpEb0XU1gKEjeKcDVJBWKRv/ADUKC6C922hkCgiVJbQgijt9MNxr3Lo2QhLKrCLAuiP2P6K5Fl2a6OQGlo3DGv8AkmLd2wZGWo+K2LHiji9rdUH0W61O81PJQhDQFwrKyYnYBsPBbl8NK0OTa0QoL3xXg6utRrRTi4gknkB3hJu8d8JqedWaiktrUQ29FjeTRxzNTmhCnw2Auq/LmbLioooQu+8K5bAU0RRQhG8KNgKaIooQjeFGwFNEUUIRvCjYCmiKKEI3hRsBTRFFCEbwo2AhwwTmvrbbH2TLQ2h9WmBWoFMILh1qUKLUuLgLqfh/uTAjilxtxmjbjNCEvsrh7Q9MPRPbTITZnWDzUwqUA4B/Wc0o501ixD1vf+4oQp1K4tBsqnifvzkn1kFhoiihCmbwpZsBTRFFCEbwo2ApoiihCN4UbAU0RRQhG8KNgKaIooQjeFGwFNEUUIRvCjYCuF1dKE5JUZrbeCPu4hJoPQdvbyxGSb1m35lZ2VD3QYhY8EOY9rHCoNCPGoRXj8FKFFmAIvZSISQdVSb0XWltV8aTMWHqguMN4BbQYnVOsSORr3KhxIwIO9ShQXAXVmpKuV8Tg43s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data:image/jpeg;base64,/9j/4AAQSkZJRgABAQAAAQABAAD/2wCEAAkGBhQGDxUUERQQFREUEhgZFxgWFxUaHRkXFRYZGBYVGRUXISggGR8jGhQSIDsgJCcpLC04GB4zNzAqNSYrLikBCQoKDgwOGg8PGTUkHyQ1LC0xLywqNCwsLCwsNCwsLCwsLSw0KSwsLiotLCwsLywsNCwsLiksLCwsLCwpLCwsNP/AABEIALcBEwMBIgACEQEDEQH/xAAcAAACAgMBAQAAAAAAAAAAAAAABwYIAQQFAwL/xABKEAABAgMDBwgHBgIIBwEAAAABAgMABBEFEiEGExdUk9HSBxYxQVFTkZIUIjJSYWSxQnGBo+HiI7IVNENicoKh8AgkM3N0s8E1/8QAGwEBAAIDAQEAAAAAAAAAAAAAAAEDAgUGBAf/xAA2EQABAgMFBgUEAQMFAAAAAAAAAQIDBFERExRTkRIVFmGh0QUhMUFSYpKi4XEiQsEGIzKx8P/aAAwDAQACEQMRAD8ATkpKqnVoQgVWtSUpHapRAA8SI+p6SVZzq2nBRba1IUOxSFFKh4gxMeSzKpGTUwpUyWvRkILhSptK1lwUDYZJxSu8UnpAoCT0Aj75VMrW8p30Kli0JdbYWUhtCHA7VQWHlDFSqivTdooUriY6VHuvNnZ8qlPsQSkbdk2Uu2322WU3nXFBKR8T2nqEaxQQK0NCSAeqopUV/EeIhiclOXLWSedXN5tTTaRmkhtCni6s0/hrNCE3QutTTEdZxziqrWqrUtUILoppGKRLeUq3027OqLBZMrQKaDbaW8FpBVfAFSsKvA3uzDAxFCgpAJBoeg9tOyMmLtNRVSwg2bMspdrrKGk3lBtxdP7rTanFf6JP3mgjUpDT5LeUJjJWXcM5cUApKGQhpBduqqXSV4HNgXMFHHoHRSIbl1a39LTzpQWSylZDOZQlCM0TVHqpAxukVvY1qD0Uitr3LEVqt8qk+xHqRt2bZS7WWpLSbyktOOH/AAtIK1HwSfxIEa6kFIBIIB6PjjTDtxBhpcl3KHL5LSy/TbivXS20ENILoQal0rXgS2KowJJOIFaYTFcrW2tS1Qgq6Rikd/La1f6VnnSkslpK1BrMoShGbrVBCUgYlJFa41wPRHDUgopUEVFRXrHaIsb5oiqhBsyFkuWkl1Taahhour+CAtKCfFaf9eyNOkOHk45SJWwpIIn82pbjhbFxlBUlgJAvPlNL6bxIpQqwJocIWGUNoLtKZcU4WibxSM0lKUUSSBcSgAXfrWpqYqhvc56orbEQlTm0jclrIcm2HXkJq0xczh7M6opR4kGNZSS0cQQaA44YEVB/EEGHPkhykysnZ6GJoyxmn0rqrMIzaLpIY9Ku0vG8K1ANAQTQ1MIz1YiK1LQgprESC4ej2f8A6I7Vwdg8BGMmLNmcs5x3NoDj2bK1BOaQAApKcB6qQASkUES3RdaOrfmMcccp4ux6zKqieyHdeBzECHKI170RbV9VRCJ3B2DwEFwdg8BEs0XWjq35jHHBoutHVvzGOONVdvouhusZK5jfuQidwdg8BBcHYPARLNF1o6t+YxxwaLrR1b8xjjhdvougxkrmN+5CJ3B2DwEFwdg8BEs0XWjq35jHHBoutHVvzGOOF2+i6DGSuY37kIncHYPAQXB2DwESzRdaOrfmMccGi60dW/MY44Xb6LoMZK5jfuQidwdg8BBcHYPARLNF1o6t+YxxwaLrR1b8xjjhdvougxkrmN+5CJ3B2DwEFwdg8BEs0XWjq35jHHBoutHVvzGOOF2+i6DGSuY37kIncHYPAQXB2DwESzRdaOrfmMccGi60dW/MY44Xb6LoMZK5jfuQidwdg8BBcHYPARLNF1o6t+YxxwaLrR1b8xjjhdvougxkrmN+5CEvoF44Dw+EZiRznJ9PMLIUxQin9o12D+9GItRj7PRTXvmpfaX+tuqC7EesstLa0lab6AReTW7UdYvdX30iVcm2SjGV02hp1/NuBYUGy2VB1CPWWkOBXqm6FdI8eiPflQyTYyTnFobfvLW4pYZS0UhptZKkpLhVQmhAAA6sadfeXrdu79z53Z7k7tPJ6y2LCCg28pTaEzeYz7eeAmAhFVkA0RQNmt3oSMOqEi4QokgUFcB2fCpj7M0sqKr67ygQTU1IUKEE9JqCRE95JMjJbKuaSXHqrZOcXLqaNFoSQAQ5eoReKAQQDj19MVtTDtVzltHqQWz3W2XUl5CnGgfWSlVwkfBVDQ/gYc2XeT1m2VZLdxt1xyT9UtB5AW0Zo5z/AJm6CaBWFB20HTULTLXJtrJGaLDUwXnUH16NlAQelKbxUbyqUOAp8eocD0lRKjeVVftGp9apCje7cQDj1iJcy92XtXyHoecbNnOtsupLyFONV9ZKVXFEfBVDQ/gYYfJRyfS2VxWtT95SGlpcZLRBSXUKQhwOXiFAElQ6DVIwHXDMp7IbycmlMszBeU0ohaw2WwlxJoUpqok0IOOHRhXpjNIrXOWGnqLPcanKDk9Ztk2W2UNuuOSn8PNpeQFtKmCXf+ZugnBVcBTFVAesJKPT0hXresr1/axPrYhXrduIBx6wIZXJVyeS2VwccVMXlIZWhbJaIKFPIUhtwLvEKA9ZQ6DVIwEVpZLsVXraPVSCZOJadmW0PtOvNrUEXWlhC6qIAKSQQTU9B6e0dMNHlasWzrLlGlsIU8tkCTCm3k3G1NhSxngkElzFZphWhrSlCtMorNbycmi3LzCnlNKIU4ltTV1xJoQmqiTQjpw6MK9MclLpSkpBISaVFcDToqOulT4xk6HeOa9F8hbYfESDIeSYtWdaYmWnnEvLSgFpYSpBUaXsQQoDrGHRWuFDN+Tjkxlsq5R9xMzfUpkt3VMlJYeJSsLreIWKJpgcQo9BwhcWo03Zj6kyz6nUAEZwILd6oIVRJUTdIJGNK1OETeNiK5jfVBZYMfllkJCUDT0sguLeTmw426ktJ9GShu7dTWqwm4OkDDrhUR9h03btVXa1pXCtKVp0VpWGxkpyWytt2VMPpmwoKCSlxTCklgsm+8FIvG8SkgeqaffGCKkuxEcto9TX/wCHf/8ATe/8NX/uaiwsVi5O8p28iLQeW0FTLZZLaVH+ET66FX7pvUHq9Bxx6uiGTp0GqK2w4I0niMZjY1ir7IbOW8NmZiHtw2Wp/Kf5UakEKvToNUVthwQadBqitsOCPBiIdT07mncvqncakEKvToNUVthwQadBqitsOCGIh1G5p3L6p3GpBCr06DVFbYcEGnQaorbDghiIdRuady+qdxqQQq9Og1RW2HBBp0GqK2w4IYiHUbmncvqncakEKvToNUVthwQadBqitsOCGIh1G5p3L6p3GpBCr06DVFbYcEGnQaorbDghiIdRuady+qdxqQQq9Og1RW2HBBp0GqK2w4IYiHUbmncvqncakEKvToNUVthwQadBqitsOCGIh1G5p3L6p3JRbn9YX/l/lEYhe2jyuiZdUr0ZQrT+1HUAPc+EETfsqVL4XNItis6p3FFZVsu2KVKYWULW2UFQ9oJUQVBKulJNAKjGlR1mPaZtF/KRbSHF5xxKQ0hS1JBu1JSlTiiAaFRoVHrpWgEaUlKKn3ENoFVuLShI7VKIAHiRHpaUgqyn3GXKX2nFIVT3kKKT/qI7CxtvM05NZjkbnmJJL2ZOezqwtsraF1oISUOFRVQYh2uPuxEZK2HrGS62ysoztErKCKlKSTdDifsk4mhoaDpESqe5Ulz0iqQLSRKCWbaboTnAtqhS6pfQq8pOKKUoaDoxiVi2Q5b8y2wyAXHVhKa9GPST8AKn8Iqh7di3pK8jYcemMsZlN4h2ZcCUVUpCSspSEpvKUQFKuhIqTU0HSemTWxyQzllyjL2bN4ocL4UtpIZuLoglSlAUUih6TEGu3FUVUUND2jtw7Ym+U3KkvKmVXKuNJSyFNmXuqN5vNeqAtR/6tUFWOGND8IPvEVt36BLPci8jlA/ZbSm2HVtJW4las2SkqUj2KrTjRJJIFaVNeyn1R/K2b+yuYeV2tovrpifWITeUcfiT8Y8rGsZy3XS2yKrDbi6fBptSz+Ju0HxIjTRSorWlcadNOukW2JatnqQTm2uSKcsmUZeLeJbWqYCltJDJSs3aqUoChRcPScaxFZHKKYstotsOraSpxK1ZslJUpHsVWnEhOJArSpr0xJ8qeVJzK2VXLutJS0FoUxcUat5sXbq1H/qgoKscMcfgIrY9jOW44pDQqpLTjh/wtIKz0dZu0HxIiqHt7K3xK8jYYlZjLSbVcCXJl0lRFW0FavtEBRAKjiaD4mkSDKnkqmsnGW3Sj+H6MhbylLaAbdUTeaxUKker0VrXCsRGzn0yrza1hSkJcSpQSbpISQSAr7JNKV6olWWXKU7lwwETDaApD5W0puoAQpJCm1JPtfZIV04Htwl14j0Rn/EeRwpDKqasttDbDzjSG3S6Ag3auEAX1U9r1QBQ1FK4Ymv1ZlizGWD6xLtpW8olZQlTaOkkm6hRGAr0J6I17MsVy10vKbFRLsl1f+BKkpNPPX7gY+snrUFiTbT6kleZWFhIVdqpGKAVdQvBNfhWM1sS3Y9QSHLXkymckSVlNZcIb/iFbYq4ptOcQEkgmi85QAE0FY48jljN2aGUtPLQhi9cQml31ySu+joXeqQb1cKDoAjfyyy+cy5Q0ZhCA8ypyikVCVIcoQkoJNCkppUHEHHEVPFk7Fcnpd99AGbl83nD2Z1RQj/URgxF2EvbLf8AyD+D6sU1cV/h/wDojtR1uRXJ1nKSfdbmElSEyylABSk+sHGxWqSOpRh0aKLO7le1d4o5nxWXc+YVUoh1nhXi8CVl0hvRbbV9ETuIGCH9oos7uV7V3ig0UWd3K9q7xRrMI/kbTiGVo7RO4gYIf2iizu5XtXeKDRRZ3cr2rvFDCP5DiGVo7RO4gYIf2iizu5XtXeKDRRZ3cr2rvFDCP5DiGVo7RO4gYIf2iizu5XtXeKDRRZ3cr2rvFDCP5DiGVo7RO4gYIf2iizu5XtXeKDRRZ3cr2rvFDCP5DiGVo7RO4gYIf2iizu5XtXeKDRRZ3cr2rvFDCP5DiGVo7RO4gYIf2iizu5XtXeKDRRZ3cr2rvFDCP5DiGVo7RO4gYIf2iizu5XtXeKDRRZ3cr2rvFDCP5DiGVo7RO5Xh/wBo/wC+qCHJa3JzJMPKSlpVBT+0c90fGCLElnWHid41Lq5VsXRO4ruS7LXmhMKU64r0YNqUpoAKLjlAEBFcEKqQb2GCTXqEenKjlzzxdbUy4oS5bCiyQElt3ELC6e2cAQrHBXViIgoj1lnQwtKlJSsA1KVXqKHYSghVPuIMdrct27z3OMt9gMupKAspNwqKQqmBUkJKgD2gLQfxET7ku5RBkYl4vrUtkIGaYABJdUr2kqPsJCQquON4YExMLVFltWNm0SrCplppM16Jn3rzangkLUpYIWq6iiiitQEitMDCPWq8SaAVPQK0HwFcYwaqTDVa5LB6Er5Ssq+dU6VtuqXLUSWkFIRm7yRfSpA+0FXgVY1oMaUiLLl1NJSopISsEpJGBoaGh66EER62a+mWdSpbSXkA4tqKwFDsvNkKB+IPj0Q5svBZktZYQxLy7r8lRJZz7p9H9IVVxSihQL1HSlPTgVY0xBlXpB2WIg9SP8mXKgnI6WcTNKcdTfQllpISVISal1d9VKJpdomuJrSmJiI5eW+rKGfdXnc61fOZIF0JaOKEhFBdIBAOFag1rEejast9Ms8graS+iuLaitN4HqCmyFA9hB/A9EZJBa16xETzFvseLkuplKVKSQlYJSSPaAUUkjtxSR+EM3kz5UkZHyq0zSnHk5xCWWkhJUhGJdVfVT1cU0RXpB6MTHd5Qf6MlrMCJdiXeekiGy2H3T6PnzeWpRQoF4BwhOJoFKx6wUjGCbMyyxyWE+h38uLdVb8864Xc63fOZIF0BomqEhFBdwIqKVrWtTHEel1S928ki8kKTUdKTWih8MDHRyXKDNtJcl0zKXFpRmytxFStQAurbIKTU9dR8IZ3Ks9Zpk21STUu+pmkpnEuu/wEoSpTYuJUA5X+JRaqjA+1GSxLtzYaIRZb5njyecrTWTUmlqdW48pTpSkJSklpgJAqtRxX6xNEYkAfcCtMorUcteaccedzyrxAWBRJSCQm6mguppiBQdMc2JFkE2zNzzTUzLofadUEqvOON5tPSp0LQoYJSFKN6ooD0dMEhMhK6IiC23yOC8wqVVRYUlVEqocDRSQpJ/FKkn8YcWSXK83Zsi3LzTqlzDiVgvZsKDAxSznet0igUSATQitTURz+WGbkJpDT0k0w6XqtqmEuO+p6OEpDeaBCQbt2ilA1AwBwMKmMdlsyxFclg9Bt8hE+5adsTLjyytxUooqUTWpzzXZhT4DDsh+xTrJ95TLiikkG51EjrHZHf9Oc7xzzK3xz/icwkOPs2eyHReHeDLNwUi7dnr7W/wCS00EVZ9Oc7xzzK3wenOd455lb41uM+nqbDhtc38f2WmgirPpzneOeZW+D05zvHPMrfDGfT1HDa5v4/stNBFWfTnO8c8yt8HpzneOeZW+GM+nqOG1zfx/ZaaCKs+nOd455lb4PTnO8c8yt8MZ9PUcNrm/j+y00EVZ9Oc7xzzK3wenOd455lb4Yz6eo4bXN/H9lpoIqz6c53jnmVvg9Oc7xzzK3wxn09Rw2ub+P7LTQRVn05zvHPMrfB6c53jnmVvhjPp6jhtc38f2WmgirPpzneOeZW+D05zvHPMrfDGfT1HDa5v4/sfVtprML6fs/yiCK9TE2sqPrr6vtHsgixJrkeV3gSoqpedP2bPJjkxL5VzjbTzziHAoLCA1eS4hHrLQXAoXCUhWJBH44HY5Vsl5fJedcQ064pxxZczeauoaQ4SpKQ5e9elaYJph01wiIWfajtmX8ytSC42UKKcCUKIKk3ukA3RWnSKjoJj2cnXLbU0h10G4kNoU4cEIqSElfTdBUenor1COw2H7e3teVDl/Y0bx+Nd8MTkeySlcp5tJcdXnWDnVMFoFDiEkAHO3sKKUiqSnHqrjT0m+Rh+Ws1D5XLBwOLUtReTm8wUIzag57PtBfR03x2RAmbScs9DrbbhCHKBdzC+Ek0Fem7U1p0HCowFCuSMxUhuHp6nYy6ydYyTm1S7L7rq2z695rNhJIBSkG8Ss0IxoB2V6o2DSOlnncp5hOddRnVBKM48oJBupupvuH4AC8rsFTE1yh5HXrEkWX1Ll0KCXDMFboCQb/APCuH7RKKYDGowrWJvEhojXr5qLLTZ5IchZXKsuLW64VttLQ4yWhQZ5C20uJdvEGlVEAgEEfCphGVVks2BNLZYeceLSila1N5r10mhCU3iSAQcTT7qYnSl7Xek2i024tDalpWQk3aqR7BJGJu4kDqJJ6Y9UFzKaa/iONh104rdUEJKqUqpdKAmnSek4k4wRjmvVyu8qA5wNIaXJHkHKZVh1xTzhcQytC2lNABJfQtCXEu3iFUF8gEAgj4AnTyk5HnrCkmX1Ll0EIX6QVugJCr5Ldw/aJQUiietPxiCy9sPSjWabcWhsuBwhJu1Wn2VEjE3ersqSMTGLnX7Fu3D09Tbyostmw5pbLDzj2bUULWpvNeukkKCU3iaAgipp93WeRWkdaTlXcsJsguMh901vOqS2Frw+1Sl4/HpPaTjK8tuSdzJZhp4rYSj0dGdvuAEzHrFaG09K8LtKfE4CM7xrLGOXzFh2+THk3lMqpOYcD7ilLZLJSpkDMukoWHEqCiHKXR0UNCa0rCwtdhmUeUmWccdaGAWtvNlXaQi8SB95r2gdEfUtb78mhCG3XEIacLiAglNHCAC56vSqgAqegYRtWNYruWUypKFsB9xRVRakt31KJJCMLtan2R+AwjFrXMc5z3eQOOD4f7/WHBkfyaSdt2RMPJmHCHAn11S5CmCwb7oCAo5yqSBVJ/wBcBGeULkyXkab+cZDBQ2E3nBfW4EJDt1vpIv3j2AERGJbKeZkszm3nECXrmgk0Cb5Kl+r0G8Sa1rUYHDCIfbGYiw3WD09TpZN2Cq2ZtxuRDr6UtkglKUKKQpIvFN4gYkYVPTEp0c2hqrnijfHr/wAPJraj/wD4av8A3NRYSNB4lLtfHtVfZDeyPjEWVhXTGoqc7e5XbRzaGqueKN8Gjm0NVc8Ub4sTBGuwbKnt4jmPi3r3K7aObQ1VzxRvg0c2hqrnijfFiYIYNlRxHMfFvXuV20c2hqrnijfBo5tDVXPFG+LEwQwbKjiOY+Levcrto5tDVXPFG+DRzaGqueKN8WJghg2VHEcx8W9e5XbRzaGqueKN8Gjm0NVc8Ub4sTBDBsqOI5j4t69yu2jm0NVc8Ub4NHNoaq54o3xYmCGDZUcRzHxb17ldtHNoaq54o3waObQ1VzxRvixMEMGyo4jmPi3r3K7aObQ1VzxRvg0c2hqrnijfFiYIYNlRxHMfFvXuVmm8hp1pZBl3ARTrT2D4wQ7bc/rC/wDL/KIxGeGbU86+NxlW3ZTr3K0WFk1MZQLQllp5aVOJQVpQspSVED1lAUFAa4mPTKHJWYybdcS608EIdU2HC2tKF3SQClRFDUCvTG/yfZX8yplT/wDFVRpQDSTRLizgkOf3U1UqtCagU6Y++UHLTnu+29/ETRkJU0pVUIcBIUW/7qhcPRWtQa0BjrkdEvLLP6TnfKw9JvlKmJyVVKKS16EWENIap7GaoUOhftFd5IJJwNTgMKaGS+RcxlS+0htt0NOLul7NrKEge0SulMADhX4RwImPJ5l8chM+sZxxS0BKGrxDZUTUur+KQmgoKm8cREvarGLdJ5j+SOWhYj9jEekMPtgkj10KRWntBKlCh/Csd+3eUiYyjYcl3ktFglBZQlNMwW8E5sjEi5eSQqvT1Rp5d5SjK2dVMJLt1aU0Q4q9mzdAU2k9F29eIoB7WIBrEejJG7aI56ef/QJFk3kJNZSKohl4ILTi0uFtdxRQhSkpCyKG8sJTgev4RyJuy3bKUkTDLzdcQFpUgqAONLw/CsTDk+5TDkEw6Alx5TjiLrZWUtoSmpcX1+uqqU4D7NTXAGN5W2x/T888+FurS4sqTnDVSUnEN9JwTW6KYYRi1YixFRU8h5WHVt/lImMpmFsTCWiyVoUylKbuYLfqgIIxIuFSaKr01qOvVycyEmsoybjLwRmXHErLa7qriFFKUqIoSpQSnA9fwiOxPeT7lOOQUu4kJceU46ijallLaEJqVqHT666gYD7IJr0Qe1YbP9pPMevqRP0NywHm1TMu4KKC826haL6UqxGIBoaUNI62UvKDM5Xs5ubuLKXi42oJCS2FAhTQp0oPqnHH1RiY5uVVrf05OvPBbq0uOFSS4aqCTilBxPsg3cMMMI5UZo1HWOcnmCSWNyfzdstvLDD6Q1Ll1NWljOeskBCCR6xKVKUKVrd+MaMi47klNtuOsKDrRDiUPJWn1hi2opNCQFAH406YmWQXKzzIlEslDr958qUFLoltqgF1oGvrFV5R6B0dZJECtWa9NfcWVuOXlqIW57ahXBSqk40p1xWxYjnOR6eQ8jq5S5av5XobE1dW60pd1wJCVFLlCW1BIoQCBTopU9PV7SXJ5OTks+9mJhOYzdEFpwKczirpuAiqroxNK0ERmGfkpyvDJySalFCYWkhwOO3/AFmQuqUBgHpCBdViRiSBSlYREdDaiQkCczl8mWUByBn3VPsu3jLlBQfUUCVtqBIUK9Cf9YZ+nFrVnfOndCJspwvPLUolSiCSokkklQqSTia/GOvHMeKxnsmFRF9kOx8H8MlpiWSJEbatq+6jf04tas7507oNOLWrO+dO6FBBGrxMSpt9xyXx6qN/Ti1qzvnTug04tas7507oUEEMTEqNxyXx6qN/Ti1qzvnTug04tas7507oUEEMTEqNxyXx6qN/Ti1qzvnTug04tas7507oUEEMTEqNxyXx6qN/Ti1qzvnTug04tas7507oUEEMTEqNxyXx6qN/Ti1qzvnTug04tas7507oUEEMTEqNxyXx6qN/Ti1qzvnTug04tas7507oUEEMTEqNxyXx6qN/Ti1qzvnTug04tas7507oUEEMTEqNxyXx6qMO0uVtuZdUr0dwVp9tPUkDsghZv+0f99UEWpHfZ6ngf4TKo5URvVR0ynIRZzzaFH0mqkJJ/i9oB92PbQHZvzO1/bE/s7/ot/8AbT/KI2I3GIi/JTi7EFxoDs35na/tg0B2b8ztf2wx4IYmL8lFiC40B2b8ztf2waA7N+Z2v7YY8EMTF+SixBcaA7N+Z2v7YNAdm/M7X9sMeCGJi/JRYguNAdm/M7X9sGgOzfmdr+2GPBDExfkosQXGgOzfmdr+2DQHZvzO1/bDHghiYvyUWILjQHZvzO1/bBoDs35na/thjwQxMX5KLEFxoDs35na/tg0B2b8ztf2wx4IYmL8lFiC9luQ2zpU1T6TUimLn7fhGzockfmNp+kTmCPPERIjtp/mp64U5Hgt2Ib1ROSkG0OSPzG0/SDQ5I/MbT9InMEV3MOhbvKbzF1INockfmNp+kGhyR+Y2n6ROYIXMOg3lN5i6kG0OSPzG0/SDQ5I/MbT9InMELmHQbym8xdSDaHJH5jafpBockfmNp+kTmCFzDoN5TeYupBtDkj8xtP0g0OSPzG0/SJzBC5h0G8pvMXUg2hyR+Y2n6QaHJH5jafpE5ghcw6DeU3mLqQbQ5I/MbT9INDkj8xtP0icwQuYdBvKbzF1INockfmNp+kGhyR+Y2n6ROYIXMOg3lN5i6imtTkwk5d5SQHqCn2/7oPZBEttwf8wv/L/KIIm6ZQrWemF/vXURjWUEylIpMTHQP7Vzs++PrnDM6xM7VzfG01kTPLSCJWYoQPsHsj65jz2qTPkMamx/M+hpElbPVvQ0+cMzrEztXN8HOGZ1iZ2rm+NzmPPapM+Qwcx57VJnyGFj+ZN5K1b0NPnDM6xM7VzfBzhmdYmdq5vjc5jz2qTPkMHMee1SZ8hhY/mLyVq3oafOGZ1iZ2rm+DnDM6xM7VzfG5zHntUmfIYOY89qkz5DCx/MXkrVvQ0+cMzrEztXN8HOGZ1iZ2rm+NzmPPapM+Qwcx57VJnyGFj+YvJWrehp84ZnWJnaub4OcMzrEztXN8bnMee1SZ8hg5jz2qTPkMLH8xeStW9DT5wzOsTO1c3wc4ZnWJnaub43OY89qkz5DBzHntUmfIYWP5i8lat6GnzhmdYmdq5vg5wzOsTO1c3xucx57VJnyGDmPPapM+QwsfzF5K1b0NPnDM6xM7VzfBzhmdYmdq5vjc5jz2qTPkMHMee1SZ8hhY/mLyVq3oafOGZ1iZ2rm+DnDM6xM7VzfG5zHntUmfIYOY89qkz5DCx/MXkrVvQ0+cMzrEztXN8HOGZ1iZ2rm+NzmPPapM+Qwcx57VJnyGFj+YvJWrehp84ZnWJnaub4OcMzrEztXN8bnMee1SZ8hg5jz2qTPkMLH8xeStW9DT5wzOsTO1c3wc4ZnWJnaub43OY89qkz5DBzHntUmfIYWP5i8lat6GnzhmdYmdq5vg5wzOsTO1c3xucx57VJnyGDmPPapM+QwsfzF5K1b0NPnDM6xM7VzfBzhmdYmdq5vjc5jz2qTPkMHMee1SZ8hhY/mLyVq3oafOGZ1iZ2rm+DnDM6xM7VzfG5zHntUmfIYOY89qkz5DCx/MXkrVvQ0+cMzrEztXN8HOGZ1iZ2rm+NzmPPapM+Qwcx57VJnyGFj+YvJWrehxpm2n1qJLz5OH9ovs++CNuayQnG1kGWfBw+weyCLUR9nua575faXzb0LLWcP4Lf/bT/ACiNmkLWT5aZVltCSzM1CEjob6gP70e2m2V7ma8G+OPffw6nJ7rnMtRiUgpC702yvczXg3xwabZXuZrwb44X8Oo3VOZajEpBSF3ptle5mvBvjg02yvczXg3xwv4dRuqcy1GJSCkLvTbK9zNeDfHBptle5mvBvjhfw6jdU5lqMSkFIXem2V7ma8G+ODTbK9zNeDfHC/h1G6pzLUYlIKQu9Nsr3M14N8cGm2V7ma8G+OF/DqN1TmWoxKQUhd6bZXuZrwb44NNsr3M14N8cL+HUbqnMtRiUgpC702yvczXg3xwabZXuZrwb44X8Oo3VOZajEpBSF3ptle5mvBvjg02yvczXg3xwv4dRuqcy1GJSCkLvTbK9zNeDfHBptle5mvBvjhfw6jdU5lqMSkFIXem2V7ma8G+ODTbK9zNeDfHC/h1G6pzLUYlIKQu9Nsr3M14N8cGm2V7ma8G+OF/DqN1TmWoxKQUhd6bZXuZrwb44NNsr3M14N8cL+HUbqnMtRiUgpC702yvczXg3xwabZXuZrwb44X8Oo3VOZajEpBSF3ptle5mvBvjg02yvczXg3xwv4dRuqcy1GJSCkLvTbK9zNeDfHBptle5mvBvjhfw6jdU5lqMSkFIXem2V7ma8G+ODTbK9zNeDfHC/h1G6pzLU7Fuf1hf+X+URiITanKxLzLylBqYoadIb6kge9BE3zKla+HzKeWwotEdA+4fSMw6JPkZk3m0KK5qpQk+231gf3I9tCsl78352+CPBhYh16ePSlnqugkYId2hWS9+b87fBBoVkvfm/O3wRGFiE7+lKroJGCHdoVkvfm/O3wQaFZL35vzt8EMLEG/pSq6CRgh3aFZL35vzt8EGhWS9+b87fBDCxBv6UqugkYId2hWS9+b87fBBoVkvfm/O3wQwsQb+lKroJGCHdoVkvfm/O3wQaFZL35vzt8EMLEG/pSq6CRgh3aFZL35vzt8EGhWS9+b87fBDCxBv6UqugkYId2hWS9+b87fBBoVkvfm/O3wQwsQb+lKroJGCHdoVkvfm/O3wQaFZL35vzt8EMLEG/pSq6CRgh3aFZL35vzt8EGhWS9+b87fBDCxBv6UqugkYId2hWS9+b87fBBoVkvfm/O3wQwsQb+lKroJGCHdoVkvfm/O3wQaFZL35vzt8EMLEG/pSq6CRgh3aFZL35vzt8EGhWS9+b87fBDCxBv6UqugkYId2hWS9+b87fBBoVkvfm/O3wQwsQb+lKroJGCHdoVkvfm/O3wQaFZL35vzt8EMLEG/pSq6CRgh3aFZL35vzt8EGhWS9+b87fBDCxBv6UqugkYId2hWS9+b87fBBoVkvfm/O3wQwsQb+lKroIh/2j/vqghsWpyVSks8pIXM0FOlaOtIPuQRaku+w8T/GJZXKvnoNWzv8Aot/9tP8AKI2YrM1lXOJSAJubAAH9s52ffH1ztnNbm9s7vjPGNoeVP9ORV/vTQsvBFaOds5rc3tnd8HO2c1ub2zu+GMbQnhyLmJoWXgitHO2c1ub2zu+DnbOa3N7Z3fDGNoOHIuYmhZeCK0c7ZzW5vbO74Ods5rc3tnd8MY2g4ci5iaFl4IrRztnNbm9s7vg52zmtze2d3wxjaDhyLmJoWXgitHO2c1ub2zu+DnbOa3N7Z3fDGNoOHIuYmhZeCK0c7ZzW5vbO74Ods5rc3tnd8MY2g4ci5iaFl4IrRztnNbm9s7vg52zmtze2d3wxjaDhyLmJoWXgitHO2c1ub2zu+DnbOa3N7Z3fDGNoOHIuYmhZeCK0c7ZzW5vbO74Ods5rc3tnd8MY2g4ci5iaFl4IrRztnNbm9s7vg52zmtze2d3wxjaDhyLmJoWXgitHO2c1ub2zu+DnbOa3N7Z3fDGNoOHIuYmhZeCK0c7ZzW5vbO74Ods5rc3tnd8MY2g4ci5iaFl4IrRztnNbm9s7vg52zmtze2d3wxjaDhyLmJoWXgitHO2c1ub2zu+DnbOa3N7Z3fDGNoOHIuYmhZeCK0c7ZzW5vbO74Ods5rc3tnd8MY2g4ci5iaFl4IrRztnNbm9s7vg52zmtze2d3wxjaDhyLmJoOu3P6wv/AC/yiMQh5nKSacWSZmZJwxLrnZ98EZJMpQ8zvA4iKqbaGmh4UGPUO3sjOeHb9YzBHg2EOtSYdZ6GM8O36wZ4dv1jMENhCcQ6hjPDt+sGeHb9YzBDYQYh1DGeHb9YM8O36xmCGwgxDqGM8O36wZ4dv1jMENhBiHUMZ4dv1gzw7frGYIbCDEOoYzw7frBnh2/WMwQ2EGIdQxnh2/WDPDt+sZghsIMQ6hjPDt+sGeHb9YzBDYQYh1DGeHb9YM8O36xmCGwgxDqGM8O36wZ4dv1jMENhBiHUMZ4dv1gzw7frGYIbCDEOoYzw7frBnh2/WMwQ2EGIdQxnh2/WDPDt+sZghsIMQ6hjPDt+sGeHb9YzBDYQYh1DGeHb9YM8O36xmCGwgxDqGM8O36wZ4dv1jMENhBiHUNV50Xjj9eyCCCLkalhrnx3bSn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8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2" r="14473"/>
          <a:stretch/>
        </p:blipFill>
        <p:spPr bwMode="auto">
          <a:xfrm>
            <a:off x="8087" y="-23748"/>
            <a:ext cx="9115860" cy="705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7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OGD é um movimento mundial de grande valia</a:t>
            </a:r>
          </a:p>
          <a:p>
            <a:endParaRPr lang="pt-BR" dirty="0"/>
          </a:p>
          <a:p>
            <a:r>
              <a:rPr lang="pt-BR" dirty="0" smtClean="0"/>
              <a:t>Incentiva a participação popular no governo</a:t>
            </a:r>
          </a:p>
          <a:p>
            <a:endParaRPr lang="pt-BR" dirty="0"/>
          </a:p>
          <a:p>
            <a:r>
              <a:rPr lang="pt-BR" dirty="0" smtClean="0"/>
              <a:t>Pode beneficiar parte da sociedade, se trabalhados adequadamente</a:t>
            </a:r>
          </a:p>
          <a:p>
            <a:pPr lvl="1"/>
            <a:r>
              <a:rPr lang="pt-BR" dirty="0" smtClean="0"/>
              <a:t>Em visões pertinentes, por exemplo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3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err="1"/>
              <a:t>Eaves</a:t>
            </a:r>
            <a:r>
              <a:rPr lang="pt-BR" dirty="0"/>
              <a:t>, DAVID. </a:t>
            </a:r>
            <a:r>
              <a:rPr lang="pt-BR" b="1" dirty="0"/>
              <a:t>The </a:t>
            </a:r>
            <a:r>
              <a:rPr lang="pt-BR" b="1" dirty="0" err="1"/>
              <a:t>Three</a:t>
            </a:r>
            <a:r>
              <a:rPr lang="pt-BR" b="1" dirty="0"/>
              <a:t> </a:t>
            </a:r>
            <a:r>
              <a:rPr lang="pt-BR" b="1" dirty="0" err="1"/>
              <a:t>Laws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Open </a:t>
            </a:r>
            <a:r>
              <a:rPr lang="pt-BR" b="1" dirty="0" err="1"/>
              <a:t>Government</a:t>
            </a:r>
            <a:r>
              <a:rPr lang="pt-BR" b="1" dirty="0"/>
              <a:t> Data</a:t>
            </a:r>
            <a:r>
              <a:rPr lang="pt-BR" dirty="0"/>
              <a:t>. </a:t>
            </a:r>
            <a:r>
              <a:rPr lang="pt-BR" dirty="0" smtClean="0"/>
              <a:t>http</a:t>
            </a:r>
            <a:r>
              <a:rPr lang="pt-BR" dirty="0"/>
              <a:t>://eaves.ca/2009/09/30/three-law-of-open-government-data/. Acesso: 01/02/2013</a:t>
            </a:r>
          </a:p>
          <a:p>
            <a:endParaRPr lang="pt-BR" dirty="0"/>
          </a:p>
          <a:p>
            <a:r>
              <a:rPr lang="pt-BR" dirty="0"/>
              <a:t>W3C BRASIL. </a:t>
            </a:r>
            <a:r>
              <a:rPr lang="pt-BR" b="1" dirty="0"/>
              <a:t>Manual dos dados abertos</a:t>
            </a:r>
            <a:r>
              <a:rPr lang="pt-BR" dirty="0"/>
              <a:t>: governo / traduzido e adaptado de opendatamanual.org; [cooperação técnica científica entre Laboratório Brasileiro de Cultura Digital e o Núcleo de Informação e Coordenação do Ponto BR (NIC.br)]. São Paulo: Comitê Gestor da Internet no Brasil, 2011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en-US" dirty="0"/>
              <a:t>HOXHA, Julia; BRAHAJ, Armand. </a:t>
            </a:r>
            <a:r>
              <a:rPr lang="pt-BR" b="1" dirty="0"/>
              <a:t>Open </a:t>
            </a:r>
            <a:r>
              <a:rPr lang="pt-BR" b="1" dirty="0" err="1"/>
              <a:t>Government</a:t>
            </a:r>
            <a:r>
              <a:rPr lang="pt-BR" b="1" dirty="0"/>
              <a:t> Data: A </a:t>
            </a:r>
            <a:r>
              <a:rPr lang="pt-BR" b="1" dirty="0" err="1"/>
              <a:t>Semantic</a:t>
            </a:r>
            <a:r>
              <a:rPr lang="pt-BR" b="1" dirty="0"/>
              <a:t> Approach</a:t>
            </a:r>
            <a:r>
              <a:rPr lang="pt-BR" dirty="0"/>
              <a:t>. </a:t>
            </a:r>
            <a:r>
              <a:rPr lang="en-US" dirty="0"/>
              <a:t>International Conference on Emerging Intelligent Data and Web Technologies, 2011.</a:t>
            </a:r>
            <a:r>
              <a:rPr lang="pt-BR" dirty="0"/>
              <a:t>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BRASIL. </a:t>
            </a:r>
            <a:r>
              <a:rPr lang="pt-BR" b="1" dirty="0"/>
              <a:t>Lei Nº 12.527</a:t>
            </a:r>
            <a:r>
              <a:rPr lang="pt-BR" dirty="0"/>
              <a:t>, de 18 de Novembro de 2011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2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600" dirty="0" err="1" smtClean="0"/>
              <a:t>Villazón-Terrazas</a:t>
            </a:r>
            <a:r>
              <a:rPr lang="pt-BR" sz="1600" dirty="0"/>
              <a:t>, Boris; </a:t>
            </a:r>
            <a:r>
              <a:rPr lang="pt-BR" sz="1600" dirty="0" err="1"/>
              <a:t>Vilches-Blázquez</a:t>
            </a:r>
            <a:r>
              <a:rPr lang="pt-BR" sz="1600" dirty="0"/>
              <a:t>, </a:t>
            </a:r>
            <a:r>
              <a:rPr lang="pt-BR" sz="1600" dirty="0" err="1"/>
              <a:t>Luis</a:t>
            </a:r>
            <a:r>
              <a:rPr lang="pt-BR" sz="1600" dirty="0"/>
              <a:t>. M.; </a:t>
            </a:r>
            <a:r>
              <a:rPr lang="pt-BR" sz="1600" dirty="0" err="1"/>
              <a:t>Corcho</a:t>
            </a:r>
            <a:r>
              <a:rPr lang="pt-BR" sz="1600" dirty="0"/>
              <a:t>, Oscar; Gómez-Pérez, Asunción</a:t>
            </a:r>
            <a:r>
              <a:rPr lang="pt-BR" sz="1600" b="1" dirty="0"/>
              <a:t>. </a:t>
            </a:r>
            <a:r>
              <a:rPr lang="pt-BR" sz="1600" b="1" dirty="0" err="1"/>
              <a:t>Methodological</a:t>
            </a:r>
            <a:r>
              <a:rPr lang="pt-BR" sz="1600" b="1" dirty="0"/>
              <a:t> </a:t>
            </a:r>
            <a:r>
              <a:rPr lang="pt-BR" sz="1600" b="1" dirty="0" err="1"/>
              <a:t>Guidelines</a:t>
            </a:r>
            <a:r>
              <a:rPr lang="pt-BR" sz="1600" b="1" dirty="0"/>
              <a:t> for </a:t>
            </a:r>
            <a:r>
              <a:rPr lang="pt-BR" sz="1600" b="1" dirty="0" err="1"/>
              <a:t>Publishing</a:t>
            </a:r>
            <a:r>
              <a:rPr lang="pt-BR" sz="1600" b="1" dirty="0"/>
              <a:t> </a:t>
            </a:r>
            <a:r>
              <a:rPr lang="pt-BR" sz="1600" b="1" dirty="0" err="1"/>
              <a:t>Government</a:t>
            </a:r>
            <a:r>
              <a:rPr lang="pt-BR" sz="1600" b="1" dirty="0"/>
              <a:t> </a:t>
            </a:r>
            <a:r>
              <a:rPr lang="pt-BR" sz="1600" b="1" dirty="0" err="1"/>
              <a:t>Linked</a:t>
            </a:r>
            <a:r>
              <a:rPr lang="pt-BR" sz="1600" b="1" dirty="0"/>
              <a:t> Data</a:t>
            </a:r>
            <a:r>
              <a:rPr lang="pt-BR" sz="1600" dirty="0"/>
              <a:t>. </a:t>
            </a:r>
            <a:r>
              <a:rPr lang="en-US" sz="1600" dirty="0"/>
              <a:t>Linking Government Data. D. Wood (Ed.) Part 1, pp.: 27- 49. Springer, New York. 2011. ISBN: 978-1-4614-1767-5. </a:t>
            </a:r>
            <a:r>
              <a:rPr lang="en-US" sz="1600" dirty="0">
                <a:hlinkClick r:id="rId2"/>
              </a:rPr>
              <a:t>http://www.springerlink.com/content/v1h0327g0002255h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pt-BR" sz="1600" dirty="0" smtClean="0"/>
              <a:t>MAALI, </a:t>
            </a:r>
            <a:r>
              <a:rPr lang="pt-BR" sz="1600" dirty="0" err="1"/>
              <a:t>Fadi</a:t>
            </a:r>
            <a:r>
              <a:rPr lang="pt-BR" sz="1600" dirty="0"/>
              <a:t>; </a:t>
            </a:r>
            <a:r>
              <a:rPr lang="pt-BR" sz="1600" dirty="0" smtClean="0"/>
              <a:t>CYGANIAK, </a:t>
            </a:r>
            <a:r>
              <a:rPr lang="pt-BR" sz="1600" dirty="0"/>
              <a:t>Richard; </a:t>
            </a:r>
            <a:r>
              <a:rPr lang="pt-BR" sz="1600" dirty="0" smtClean="0"/>
              <a:t>PERISTERAS. </a:t>
            </a:r>
            <a:r>
              <a:rPr lang="pt-BR" sz="1600" dirty="0" err="1"/>
              <a:t>Vassilios</a:t>
            </a:r>
            <a:r>
              <a:rPr lang="pt-BR" sz="1600" dirty="0"/>
              <a:t>. </a:t>
            </a:r>
            <a:r>
              <a:rPr lang="pt-BR" sz="1600" b="1" dirty="0"/>
              <a:t>A </a:t>
            </a:r>
            <a:r>
              <a:rPr lang="pt-BR" sz="1600" b="1" dirty="0" err="1"/>
              <a:t>Publishing</a:t>
            </a:r>
            <a:r>
              <a:rPr lang="pt-BR" sz="1600" b="1" dirty="0"/>
              <a:t> Pipeline for </a:t>
            </a:r>
            <a:r>
              <a:rPr lang="pt-BR" sz="1600" b="1" dirty="0" err="1"/>
              <a:t>Linked</a:t>
            </a:r>
            <a:r>
              <a:rPr lang="pt-BR" sz="1600" b="1" dirty="0"/>
              <a:t> </a:t>
            </a:r>
            <a:r>
              <a:rPr lang="pt-BR" sz="1600" b="1" dirty="0" err="1"/>
              <a:t>Government</a:t>
            </a:r>
            <a:r>
              <a:rPr lang="pt-BR" sz="1600" b="1" dirty="0"/>
              <a:t> </a:t>
            </a:r>
            <a:r>
              <a:rPr lang="pt-BR" sz="1600" b="1" dirty="0" smtClean="0"/>
              <a:t>Data. </a:t>
            </a:r>
            <a:r>
              <a:rPr lang="en-US" sz="1600" dirty="0" smtClean="0"/>
              <a:t>Proceedings </a:t>
            </a:r>
            <a:r>
              <a:rPr lang="en-US" sz="1600" dirty="0"/>
              <a:t>of the 9th international conference on The Semantic Web: research and </a:t>
            </a:r>
            <a:r>
              <a:rPr lang="en-US" sz="1600" dirty="0" smtClean="0"/>
              <a:t>applications - </a:t>
            </a:r>
            <a:r>
              <a:rPr lang="en-US" sz="1600" dirty="0"/>
              <a:t>ESWC'12</a:t>
            </a:r>
            <a:r>
              <a:rPr lang="en-US" sz="1600" dirty="0" smtClean="0"/>
              <a:t>. Pages 778-792. 2012</a:t>
            </a:r>
          </a:p>
          <a:p>
            <a:endParaRPr lang="en-US" sz="1600" dirty="0"/>
          </a:p>
          <a:p>
            <a:r>
              <a:rPr lang="pt-BR" sz="1600" dirty="0" smtClean="0"/>
              <a:t>MACHADO, </a:t>
            </a:r>
            <a:r>
              <a:rPr lang="pt-BR" sz="1600" dirty="0"/>
              <a:t>Alexandre Lopes; </a:t>
            </a:r>
            <a:r>
              <a:rPr lang="pt-BR" sz="1600" dirty="0" smtClean="0"/>
              <a:t>OLIVEIRA, </a:t>
            </a:r>
            <a:r>
              <a:rPr lang="pt-BR" sz="1600" dirty="0"/>
              <a:t>José Maria Parente </a:t>
            </a:r>
            <a:r>
              <a:rPr lang="pt-BR" sz="1600" dirty="0" smtClean="0"/>
              <a:t>de. </a:t>
            </a:r>
            <a:r>
              <a:rPr lang="pt-BR" sz="1600" b="1" dirty="0"/>
              <a:t>DIGO: </a:t>
            </a:r>
            <a:r>
              <a:rPr lang="pt-BR" sz="1600" b="1" dirty="0" err="1"/>
              <a:t>An</a:t>
            </a:r>
            <a:r>
              <a:rPr lang="pt-BR" sz="1600" b="1" dirty="0"/>
              <a:t> Open Data </a:t>
            </a:r>
            <a:r>
              <a:rPr lang="pt-BR" sz="1600" b="1" dirty="0" err="1"/>
              <a:t>Architecture</a:t>
            </a:r>
            <a:r>
              <a:rPr lang="pt-BR" sz="1600" b="1" dirty="0"/>
              <a:t> for e-</a:t>
            </a:r>
            <a:r>
              <a:rPr lang="pt-BR" sz="1600" b="1" dirty="0" err="1"/>
              <a:t>Government</a:t>
            </a:r>
            <a:r>
              <a:rPr lang="pt-BR" sz="1600" b="1" dirty="0"/>
              <a:t> </a:t>
            </a:r>
            <a:r>
              <a:rPr lang="pt-BR" sz="1600" b="1" dirty="0" smtClean="0"/>
              <a:t>.</a:t>
            </a:r>
            <a:r>
              <a:rPr lang="pt-BR" sz="1600" dirty="0" smtClean="0"/>
              <a:t>15th </a:t>
            </a:r>
            <a:r>
              <a:rPr lang="pt-BR" sz="1600" dirty="0"/>
              <a:t>IEEE </a:t>
            </a:r>
            <a:r>
              <a:rPr lang="pt-BR" sz="1600" dirty="0" err="1"/>
              <a:t>International</a:t>
            </a:r>
            <a:r>
              <a:rPr lang="pt-BR" sz="1600" dirty="0"/>
              <a:t> Enterprise </a:t>
            </a:r>
            <a:r>
              <a:rPr lang="pt-BR" sz="1600" dirty="0" err="1"/>
              <a:t>Distributed</a:t>
            </a:r>
            <a:r>
              <a:rPr lang="pt-BR" sz="1600" dirty="0"/>
              <a:t> </a:t>
            </a:r>
            <a:r>
              <a:rPr lang="pt-BR" sz="1600" dirty="0" err="1"/>
              <a:t>Object</a:t>
            </a:r>
            <a:r>
              <a:rPr lang="pt-BR" sz="1600" dirty="0"/>
              <a:t> </a:t>
            </a:r>
            <a:r>
              <a:rPr lang="pt-BR" sz="1600" dirty="0" err="1"/>
              <a:t>Computing</a:t>
            </a:r>
            <a:r>
              <a:rPr lang="pt-BR" sz="1600" dirty="0"/>
              <a:t> </a:t>
            </a:r>
            <a:r>
              <a:rPr lang="pt-BR" sz="1600" dirty="0" err="1"/>
              <a:t>Conference</a:t>
            </a:r>
            <a:r>
              <a:rPr lang="pt-BR" sz="1600" dirty="0"/>
              <a:t> Workshops. 2011</a:t>
            </a:r>
            <a:r>
              <a:rPr lang="pt-BR" sz="1600" dirty="0" smtClean="0"/>
              <a:t>.</a:t>
            </a:r>
          </a:p>
          <a:p>
            <a:endParaRPr lang="pt-BR" sz="1600" dirty="0"/>
          </a:p>
          <a:p>
            <a:r>
              <a:rPr lang="pt-BR" sz="1600" dirty="0" smtClean="0"/>
              <a:t>CUNHA , Leonardo </a:t>
            </a:r>
            <a:r>
              <a:rPr lang="pt-BR" sz="1600" dirty="0"/>
              <a:t>Magela </a:t>
            </a:r>
            <a:r>
              <a:rPr lang="pt-BR" sz="1600" dirty="0" smtClean="0"/>
              <a:t>. </a:t>
            </a:r>
            <a:r>
              <a:rPr lang="pt-BR" sz="1600" b="1" dirty="0" smtClean="0"/>
              <a:t>Um </a:t>
            </a:r>
            <a:r>
              <a:rPr lang="pt-BR" sz="1600" b="1" dirty="0"/>
              <a:t>framework de aplicações para a Web </a:t>
            </a:r>
            <a:r>
              <a:rPr lang="pt-BR" sz="1600" b="1" dirty="0" smtClean="0"/>
              <a:t>semântica.</a:t>
            </a:r>
            <a:r>
              <a:rPr lang="pt-BR" sz="1600" dirty="0" smtClean="0"/>
              <a:t> Orientador</a:t>
            </a:r>
            <a:r>
              <a:rPr lang="pt-BR" sz="1600" dirty="0"/>
              <a:t>: Carlos José Pereira de Lucena. – </a:t>
            </a:r>
            <a:r>
              <a:rPr lang="pt-BR" sz="1600" dirty="0" smtClean="0"/>
              <a:t>2006. Tese </a:t>
            </a:r>
            <a:r>
              <a:rPr lang="pt-BR" sz="1600" dirty="0"/>
              <a:t>(Doutorado em Informática)–Pontifícia Universidade Católica do Rio de Janeiro, Rio de Janeiro, 2006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102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7772400" cy="1758057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Uso de Tecnologias Semânticas para Publicação de Dados Abertos Governamentais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5157192"/>
            <a:ext cx="7128792" cy="1296144"/>
          </a:xfrm>
        </p:spPr>
        <p:txBody>
          <a:bodyPr>
            <a:normAutofit/>
          </a:bodyPr>
          <a:lstStyle/>
          <a:p>
            <a:r>
              <a:rPr lang="pt-BR" dirty="0" smtClean="0"/>
              <a:t>Disciplina: Ontologias e Web Semântica</a:t>
            </a:r>
          </a:p>
          <a:p>
            <a:r>
              <a:rPr lang="pt-BR" dirty="0" smtClean="0"/>
              <a:t>Professores: Fred Freitas e </a:t>
            </a:r>
            <a:r>
              <a:rPr lang="pt-BR" dirty="0" err="1" smtClean="0"/>
              <a:t>Bernadette</a:t>
            </a:r>
            <a:r>
              <a:rPr lang="pt-BR" dirty="0" smtClean="0"/>
              <a:t> Farias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68016" y="3645024"/>
            <a:ext cx="7128792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err="1" smtClean="0"/>
              <a:t>Elyda</a:t>
            </a:r>
            <a:r>
              <a:rPr lang="pt-BR" dirty="0" smtClean="0"/>
              <a:t> </a:t>
            </a:r>
            <a:r>
              <a:rPr lang="pt-BR" dirty="0" err="1" smtClean="0"/>
              <a:t>Laisa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err="1" smtClean="0"/>
              <a:t>elsx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45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QbbktVirNDfPPt9pX2_7ElyrMAWstGurkmQxBHBfQiTTuHodBv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875" y="0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Conceito – Dados Abertos Governamentais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endParaRPr lang="pt-BR" dirty="0" smtClean="0"/>
          </a:p>
          <a:p>
            <a:pPr marL="82296" indent="0" algn="ctr">
              <a:buNone/>
            </a:pPr>
            <a:r>
              <a:rPr lang="pt-BR" dirty="0" smtClean="0"/>
              <a:t>São </a:t>
            </a:r>
            <a:r>
              <a:rPr lang="pt-BR" dirty="0"/>
              <a:t>dados produzidos pelo governo e colocados à disposição das pessoas de forma a tornar possível não apenas sua </a:t>
            </a:r>
            <a:r>
              <a:rPr lang="pt-BR" i="1" u="sng" dirty="0"/>
              <a:t>leitura e acompanhamento</a:t>
            </a:r>
            <a:r>
              <a:rPr lang="pt-BR" dirty="0"/>
              <a:t>, mas também sua </a:t>
            </a:r>
            <a:r>
              <a:rPr lang="pt-BR" i="1" u="sng" dirty="0"/>
              <a:t>reutilização</a:t>
            </a:r>
            <a:r>
              <a:rPr lang="pt-BR" dirty="0"/>
              <a:t> em novos projetos, sítios e aplicativos; seu </a:t>
            </a:r>
            <a:r>
              <a:rPr lang="pt-BR" i="1" u="sng" dirty="0"/>
              <a:t>cruzamento</a:t>
            </a:r>
            <a:r>
              <a:rPr lang="pt-BR" dirty="0"/>
              <a:t> com outros dados de diferentes fontes; e sua </a:t>
            </a:r>
            <a:r>
              <a:rPr lang="pt-BR" i="1" u="sng" dirty="0"/>
              <a:t>disposição em visualizações interessantes e </a:t>
            </a:r>
            <a:r>
              <a:rPr lang="pt-BR" i="1" u="sng" dirty="0" smtClean="0"/>
              <a:t>esclarecedoras</a:t>
            </a:r>
          </a:p>
          <a:p>
            <a:pPr marL="82296" indent="0" algn="r">
              <a:buNone/>
            </a:pPr>
            <a:r>
              <a:rPr lang="pt-BR" dirty="0" smtClean="0"/>
              <a:t>(W3C Brasil)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35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QbbktVirNDfPPt9pX2_7ElyrMAWstGurkmQxBHBfQiTTuHodBv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875" y="0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Conceito – Dados Abertos Governamentais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É uma extensão do Open Data...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50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Q-Z1wvUD3pPJuoQuE5swHCP1tbtRV7nzZBez9Uwx7nc59kwoy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24399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Abrir os Dados?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Aumento </a:t>
            </a:r>
            <a:r>
              <a:rPr lang="pt-BR" dirty="0"/>
              <a:t>da transparência</a:t>
            </a:r>
          </a:p>
          <a:p>
            <a:endParaRPr lang="pt-BR" dirty="0" smtClean="0"/>
          </a:p>
          <a:p>
            <a:r>
              <a:rPr lang="pt-BR" dirty="0" smtClean="0"/>
              <a:t>É </a:t>
            </a:r>
            <a:r>
              <a:rPr lang="pt-BR" dirty="0"/>
              <a:t>um modo de ligar o governo à população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25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Q-Z1wvUD3pPJuoQuE5swHCP1tbtRV7nzZBez9Uwx7nc59kwoy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24399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Abrir os Dados?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Incentivo </a:t>
            </a:r>
            <a:r>
              <a:rPr lang="pt-BR" dirty="0"/>
              <a:t>ao Controle </a:t>
            </a:r>
            <a:r>
              <a:rPr lang="pt-BR" dirty="0" smtClean="0"/>
              <a:t>Social</a:t>
            </a:r>
          </a:p>
          <a:p>
            <a:pPr lvl="1"/>
            <a:r>
              <a:rPr lang="pt-BR" dirty="0" smtClean="0"/>
              <a:t>Não somente fiscalizar, mas também influenciar</a:t>
            </a:r>
          </a:p>
          <a:p>
            <a:endParaRPr lang="pt-BR" dirty="0" smtClean="0"/>
          </a:p>
          <a:p>
            <a:r>
              <a:rPr lang="pt-BR" dirty="0" smtClean="0"/>
              <a:t>Prestação de Contas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52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20493" b="17854"/>
          <a:stretch/>
        </p:blipFill>
        <p:spPr bwMode="auto">
          <a:xfrm rot="19619482">
            <a:off x="7271233" y="6016824"/>
            <a:ext cx="2400515" cy="116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no Brasil?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Lei de Acesso à Informação (BRASIL, 2011)</a:t>
            </a:r>
          </a:p>
          <a:p>
            <a:endParaRPr lang="pt-BR" dirty="0"/>
          </a:p>
          <a:p>
            <a:pPr lvl="1"/>
            <a:r>
              <a:rPr lang="pt-BR" dirty="0" smtClean="0"/>
              <a:t>Assegura </a:t>
            </a:r>
            <a:r>
              <a:rPr lang="pt-BR" dirty="0"/>
              <a:t>o acesso à informação mediante processos ágeis, de modo transparente </a:t>
            </a:r>
            <a:r>
              <a:rPr lang="pt-BR" dirty="0" smtClean="0"/>
              <a:t>e claro</a:t>
            </a:r>
          </a:p>
          <a:p>
            <a:pPr lvl="1"/>
            <a:endParaRPr lang="pt-BR" dirty="0"/>
          </a:p>
          <a:p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publicação </a:t>
            </a:r>
            <a:r>
              <a:rPr lang="pt-BR" dirty="0" smtClean="0"/>
              <a:t>a </a:t>
            </a:r>
            <a:r>
              <a:rPr lang="pt-BR" dirty="0"/>
              <a:t>ser obrigação do Estado, regulamentada por lei</a:t>
            </a:r>
          </a:p>
        </p:txBody>
      </p:sp>
      <p:sp>
        <p:nvSpPr>
          <p:cNvPr id="4" name="AutoShape 2" descr="data:image/jpeg;base64,/9j/4AAQSkZJRgABAQAAAQABAAD/2wCEAAkGBggGCgkIBwgKCQkKDRYJCQgIDQ8TDRAWHxwVIB8cHh4jJzIqIyUpHBIeJT0hJyg5ODgsGypBQTA2NyYrLCkBCQoKDQsNGg4OGTUkHiQ1NTQuNTUzKTU1LDQ1MjA1MTMtLis1LSosLCk0NDUsNCkyNTY2NCwsNSkpNSkpLCwsLP/AABEIAJUBUQMBIgACEQEDEQH/xAAaAAEBAQEBAQEAAAAAAAAAAAAABQcEBgMC/8QAMhABAAACBgkDBAIDAQAAAAAAAAEDAgQFERbSBhRUVWKRk5TRB3GyMTM1cyE0ElFhE//EABoBAQACAwEAAAAAAAAAAAAAAAAEBQMGBwL/xAAwEQEAAAMGBQMCBgMAAAAAAAAAAQJRAwQTFaHREhZikeEFEYEzsQYhMkFhcjQ1cf/aAAwDAQACEQMRAD8A3EC8ALy8ALy8ALy8ALy8ALy8ALy8ALy8ALy8ALy8ALy8ALy8ALy8ALy8ALy8ALy8ALy8ALy8ALy8ALy8ALwAAHg/Ve1K9ZcizqVQrc+q0qc2nRpxq8ylRjSh/jD63M4xZb2+a/3Ezy976y/17M/dT+MGWKe9TTQtY+0VBfZ5oW0YQirYst7fNf7iZ5MWW9vmv9xM8pIjcc1UTEnrFWxZb2+a/wBxM8mLLe3zX+4meUkOOapiT1irYst7fNf7iZ5MWW9vmv8AcTPKSHHNUxJ6xVsWW9vmv9xM8mLLe3zX+4meUkOOapiT1irYst7fNf7iZ5MWW9vmv9xM8pIcc1TEnrFWxZb2+a/3EzyYst7fNf7iZ5SQ45qmJPWKtiy3t81/uJnkxZb2+a/3EzykhxzVMSesVbFlvb5r/cTPJiy3t81/uJnlJDjmqYk9Yq2LLe3zX+4meTFlvb5r/cTPKSHHNUxJ6xVsWW9vmv8AcTPJiy3t81/uJnlJDjmqYk9Yq2LLe3zX+4meTFlvb5r/AHEzykhxzVMSesVbFlvb5r/cTPJiy3t81/uJnlJDjmqYk9Yq2LLe3zX+4meTFlvb5r/cTPKSHHNUxJ6xVsWW9vmv9xM8mLLe3zX+4meUkOOapiT1irYst7fNf7iZ5MWW9vmv9xM8pIcc1TEnrFWxZb2+a/3EzyYst7fNf7iZ5SQ45qmJPWKtiy3t81/uJnkxZb2+a/3EzykhxzVMSesVbFlvb5r/AHEzyYst7fNf7iZ5SQ45qmJPWKtiy3t81/uJnkxZb2+a/wBxM8pIcc1TEnrFWxZb2+a/3Ezy1v03rtZtCx5M+uT5lYmxmzKMZs+lGlSjCFKN38xYc2r0s/ByP3TflFMuc0Y2n5x/ZPuE80bX84/s9eAtV2zn1l/r2Z+6n8YMsan6y/17M/dT+MGWKW9/Vi16/fXj8fYARUMAAAAAAAAAAAAAAAAAAAAAAAAAAAAAAAAAAAAbV6Wfg5H7pvyixVtXpZ+Dkfum/KKbcvqfCw9P+r8PXgLdes59Zf69mfup/GDLGp+sv9ezP3U/jBlilvf1Ytev314/H2AEVDAAAAAAAAAAAAAAAAAAAAAAAAAAAAAAAAAAAAG1eln4OR+6b8osVbV6Wfg5H7pvyim3L6nwsPT/AKvw9eAt168R6n2FX7ck1ChZ8mE2lKmU6UyEadCjdCMIf7jBn2ANINhh15OZttofSh7uFonrPqltd75NZywh7Q9q0h/LHN6dZW8cSaMff42ZBgDSDYYdeTmMAaQbDDryczXxU53eKQ13ecnsKx02ZBgDSDYYdeTmMAaQbDDryczXwzu8UhruZPYVjpsyDAGkGww68nMYA0g2GHXk5mvhnd4pDXcyewrHTZkGANINhh15OYwBpBsMOvJzNfDO7xSGu5k9hWOmzIMAaQbDDrycxgDSDYYdeTma+Gd3ikNdzJ7CsdNmQYA0g2GHXk5jAGkGww68nM18M7vFIa7mT2FY6bMgwBpBsMOvJzGANINhh15OZr4Z3eKQ13MnsKx02ZBgDSDYYdeTmMAaQbDDryczXwzu8UhruZPYVjpsyDAGkGww68nMYA0g2GHXk5mvhnd4pDXcyewrHTZkGANINhh15OYwBpBsMOvJzNfDO7xSGu5k9hWOmzIMAaQbDDrycxgDSDYYdeTma+Gd3ikNdzJ7CsdNmQYA0g2GHXk5jAGkGww68nM18M7vFIa7mT2FY6bMgwBpBsMOvJzGANINhh15OZr4Z3eKQ13MnsKx02ZBgDSDYYdeTmMAaQbDDryczXwzu8UhruZPYVjpsyDAGkGww68nMYA0g2GHXk5mvhnd4pDXcyewrHTZkGANINhh15OYwBpBsMOvJzNfDO7xSGu5k9hWOmzIMAaQbDDrycxgDSDYYdeTma+Gd3ikNdzJ7CsdNmQYA0g2GHXk5jAGkGww68nM18M7vFIa7mT2FY6bMgwBpBsMOvJzGANINhh15OZr4Z3eKQ13MnsKx02ZBgDSDYYdeTmap6fWZWrIsmVVa7L/APOdRmzKUaEKVGl/EaUYw/mDrUql9qHvFeehepWt6vUZJ4Q9vaMfy96w/l6luFldo8ckY+/w+4DdWRyWh9KHu4XdaH0oe7hcw/EP+wn+PtBNsv0ACiZQAAAAAAAAAAAAAAAAAAAAAAAAAAAAAAAAAAABSqX2oe8U1SqX2oe8Wzfhj/Nj/WP3gw236X3AdGQ3JaH0oe7hd1ofSh7uFzD8Q/7Cf4+0E2y/QAKJlAAAAAAAAAAAAAAAAAAAAAAAAAAAAAAAAAAAAFKpfah7xTVKpfah7xbN+GP82P8AWP3gw236X3AdGQ3JaH0oe7hVZ0ijOuhTv/j6XPlqEri5tK9W9EvV7vc1tZ+3tH2/f+EmztJZZfaKeKGoSuLmahK4uar5av3T38PeNKnihqEri5moSuLmctX7p7+DGlTxQ1CVxczUJXFzOWr909/BjSp4oahK4uZqEri5nLV+6e/gxpU8UNQlcXM1CVxczlq/dPfwY0qeKGoSuLmahK4uZy1funv4MaVPFDUJXFzNQlcXM5av3T38GNKnihqEri5moSuLmctX7p7+DGlTxQ1CVxczUJXFzOWr909/BjSp4oahK4uZqEri5nLV+6e/gxpU8UNQlcXM1CVxczlq/dPfwY0qeKGoSuLmahK4uZy1funv4MaVPFDUJXFzNQlcXM5av3T38GNKnihqEri5moSuLmctX7p7+DGlTxQ1CVxczUJXFzOWr909/BjSp4oahK4uZqEri5nLV+6e/gxpU8UNQlcXM1CVxczlq/dPfwY0qeKGoSuLmahK4uZy1funv4MaVPFDUJXFzNQlcXM5av3T38GNKnqVS+1D3i/OoSuLm+0qXRlUf8aN93/V16L6PebjeY2tr7e3tGH5R/4x2lpCaHtB+wG3o4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ggGCgkIBwgKCQkKDRYJCQgIDQ8TDRAWHxwVIB8cHh4jJzIqIyUpHBIeJT0hJyg5ODgsGypBQTA2NyYrLCkBCQoKDQsNGg4OGTUkHiQ1NTQuNTUzKTU1LDQ1MjA1MTMtLis1LSosLCk0NDUsNCkyNTY2NCwsNSkpNSkpLCwsLP/AABEIAJUBUQMBIgACEQEDEQH/xAAaAAEBAQEBAQEAAAAAAAAAAAAABQcEBgMC/8QAMhABAAACBgkDBAIDAQAAAAAAAAEDAgQFERbSBhRUVWKRk5TRB3GyMTM1cyE0ElFhE//EABoBAQACAwEAAAAAAAAAAAAAAAAEBQMGBwL/xAAwEQEAAAMGBQMCBgMAAAAAAAAAAQJRAwQTFaHREhZikeEFEYEzsQYhMkFhcjQ1cf/aAAwDAQACEQMRAD8A3EC8ALy8ALy8ALy8ALy8ALy8ALy8ALy8ALy8ALy8ALy8ALy8ALy8ALy8ALy8ALy8ALy8ALy8ALy8ALy8ALwAAHg/Ve1K9ZcizqVQrc+q0qc2nRpxq8ylRjSh/jD63M4xZb2+a/3Ezy976y/17M/dT+MGWKe9TTQtY+0VBfZ5oW0YQirYst7fNf7iZ5MWW9vmv9xM8pIjcc1UTEnrFWxZb2+a/wBxM8mLLe3zX+4meUkOOapiT1irYst7fNf7iZ5MWW9vmv8AcTPKSHHNUxJ6xVsWW9vmv9xM8mLLe3zX+4meUkOOapiT1irYst7fNf7iZ5MWW9vmv9xM8pIcc1TEnrFWxZb2+a/3EzyYst7fNf7iZ5SQ45qmJPWKtiy3t81/uJnkxZb2+a/3EzykhxzVMSesVbFlvb5r/cTPJiy3t81/uJnlJDjmqYk9Yq2LLe3zX+4meTFlvb5r/cTPKSHHNUxJ6xVsWW9vmv8AcTPJiy3t81/uJnlJDjmqYk9Yq2LLe3zX+4meTFlvb5r/AHEzykhxzVMSesVbFlvb5r/cTPJiy3t81/uJnlJDjmqYk9Yq2LLe3zX+4meTFlvb5r/cTPKSHHNUxJ6xVsWW9vmv9xM8mLLe3zX+4meUkOOapiT1irYst7fNf7iZ5MWW9vmv9xM8pIcc1TEnrFWxZb2+a/3EzyYst7fNf7iZ5SQ45qmJPWKtiy3t81/uJnkxZb2+a/3EzykhxzVMSesVbFlvb5r/AHEzyYst7fNf7iZ5SQ45qmJPWKtiy3t81/uJnkxZb2+a/wBxM8pIcc1TEnrFWxZb2+a/3Ezy1v03rtZtCx5M+uT5lYmxmzKMZs+lGlSjCFKN38xYc2r0s/ByP3TflFMuc0Y2n5x/ZPuE80bX84/s9eAtV2zn1l/r2Z+6n8YMsan6y/17M/dT+MGWKW9/Vi16/fXj8fYARUMAAAAAAAAAAAAAAAAAAAAAAAAAAAAAAAAAAAAbV6Wfg5H7pvyixVtXpZ+Dkfum/KKbcvqfCw9P+r8PXgLdes59Zf69mfup/GDLGp+sv9ezP3U/jBlilvf1Ytev314/H2AEVDAAAAAAAAAAAAAAAAAAAAAAAAAAAAAAAAAAAAG1eln4OR+6b8osVbV6Wfg5H7pvyim3L6nwsPT/AKvw9eAt168R6n2FX7ck1ChZ8mE2lKmU6UyEadCjdCMIf7jBn2ANINhh15OZttofSh7uFonrPqltd75NZywh7Q9q0h/LHN6dZW8cSaMff42ZBgDSDYYdeTmMAaQbDDryczXxU53eKQ13ecnsKx02ZBgDSDYYdeTmMAaQbDDryczXwzu8UhruZPYVjpsyDAGkGww68nMYA0g2GHXk5mvhnd4pDXcyewrHTZkGANINhh15OYwBpBsMOvJzNfDO7xSGu5k9hWOmzIMAaQbDDrycxgDSDYYdeTma+Gd3ikNdzJ7CsdNmQYA0g2GHXk5jAGkGww68nM18M7vFIa7mT2FY6bMgwBpBsMOvJzGANINhh15OZr4Z3eKQ13MnsKx02ZBgDSDYYdeTmMAaQbDDryczXwzu8UhruZPYVjpsyDAGkGww68nMYA0g2GHXk5mvhnd4pDXcyewrHTZkGANINhh15OYwBpBsMOvJzNfDO7xSGu5k9hWOmzIMAaQbDDrycxgDSDYYdeTma+Gd3ikNdzJ7CsdNmQYA0g2GHXk5jAGkGww68nM18M7vFIa7mT2FY6bMgwBpBsMOvJzGANINhh15OZr4Z3eKQ13MnsKx02ZBgDSDYYdeTmMAaQbDDryczXwzu8UhruZPYVjpsyDAGkGww68nMYA0g2GHXk5mvhnd4pDXcyewrHTZkGANINhh15OYwBpBsMOvJzNfDO7xSGu5k9hWOmzIMAaQbDDrycxgDSDYYdeTma+Gd3ikNdzJ7CsdNmQYA0g2GHXk5jAGkGww68nM18M7vFIa7mT2FY6bMgwBpBsMOvJzGANINhh15OZr4Z3eKQ13MnsKx02ZBgDSDYYdeTmap6fWZWrIsmVVa7L/APOdRmzKUaEKVGl/EaUYw/mDrUql9qHvFeehepWt6vUZJ4Q9vaMfy96w/l6luFldo8ckY+/w+4DdWRyWh9KHu4XdaH0oe7hcw/EP+wn+PtBNsv0ACiZQAAAAAAAAAAAAAAAAAAAAAAAAAAAAAAAAAAABSqX2oe8U1SqX2oe8Wzfhj/Nj/WP3gw236X3AdGQ3JaH0oe7hd1ofSh7uFzD8Q/7Cf4+0E2y/QAKJlAAAAAAAAAAAAAAAAAAAAAAAAAAAAAAAAAAAAFKpfah7xTVKpfah7xbN+GP82P8AWP3gw236X3AdGQ3JaH0oe7hVZ0ijOuhTv/j6XPlqEri5tK9W9EvV7vc1tZ+3tH2/f+EmztJZZfaKeKGoSuLmahK4uar5av3T38PeNKnihqEri5moSuLmctX7p7+DGlTxQ1CVxczUJXFzOWr909/BjSp4oahK4uZqEri5nLV+6e/gxpU8UNQlcXM1CVxczlq/dPfwY0qeKGoSuLmahK4uZy1funv4MaVPFDUJXFzNQlcXM5av3T38GNKnihqEri5moSuLmctX7p7+DGlTxQ1CVxczUJXFzOWr909/BjSp4oahK4uZqEri5nLV+6e/gxpU8UNQlcXM1CVxczlq/dPfwY0qeKGoSuLmahK4uZy1funv4MaVPFDUJXFzNQlcXM5av3T38GNKnihqEri5moSuLmctX7p7+DGlTxQ1CVxczUJXFzOWr909/BjSp4oahK4uZqEri5nLV+6e/gxpU8UNQlcXM1CVxczlq/dPfwY0qeKGoSuLmahK4uZy1funv4MaVPFDUJXFzNQlcXM5av3T38GNKnqVS+1D3i/OoSuLm+0qXRlUf8aN93/V16L6PebjeY2tr7e3tGH5R/4x2lpCaHtB+wG3o4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5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Publicação dos dados em </a:t>
            </a:r>
          </a:p>
          <a:p>
            <a:pPr marL="82296" indent="0">
              <a:buNone/>
            </a:pPr>
            <a:r>
              <a:rPr lang="pt-BR" dirty="0"/>
              <a:t> </a:t>
            </a:r>
            <a:r>
              <a:rPr lang="pt-BR" dirty="0" smtClean="0"/>
              <a:t>  formatos heterogêneos</a:t>
            </a:r>
          </a:p>
          <a:p>
            <a:pPr lvl="1"/>
            <a:r>
              <a:rPr lang="pt-BR" dirty="0" smtClean="0"/>
              <a:t>Problema da Torre de Babel</a:t>
            </a:r>
          </a:p>
          <a:p>
            <a:endParaRPr lang="pt-BR" dirty="0" smtClean="0"/>
          </a:p>
          <a:p>
            <a:r>
              <a:rPr lang="pt-BR" dirty="0" smtClean="0"/>
              <a:t>Formatos de visualização inadequados</a:t>
            </a:r>
          </a:p>
          <a:p>
            <a:endParaRPr lang="pt-BR" dirty="0" smtClean="0"/>
          </a:p>
          <a:p>
            <a:r>
              <a:rPr lang="pt-BR" dirty="0" smtClean="0"/>
              <a:t>Dados com pouca descrição</a:t>
            </a:r>
          </a:p>
          <a:p>
            <a:pPr lvl="1"/>
            <a:r>
              <a:rPr lang="pt-BR" dirty="0" smtClean="0"/>
              <a:t>Ou documentação inexistente</a:t>
            </a:r>
          </a:p>
          <a:p>
            <a:endParaRPr lang="pt-BR" dirty="0" smtClean="0"/>
          </a:p>
          <a:p>
            <a:pPr marL="82296" indent="0" algn="r">
              <a:buNone/>
            </a:pPr>
            <a:r>
              <a:rPr lang="en-US" dirty="0" smtClean="0"/>
              <a:t>(HOXHA e BRAHAJ, 2011)</a:t>
            </a:r>
            <a:endParaRPr lang="pt-BR" dirty="0" smtClean="0"/>
          </a:p>
        </p:txBody>
      </p:sp>
      <p:pic>
        <p:nvPicPr>
          <p:cNvPr id="4" name="Picture 2" descr="https://encrypted-tbn2.gstatic.com/images?q=tbn:ANd9GcSfON4h1pXXPWkHgyJDzSu1Z2a1XuUhJuagio4usuil_k2hYbu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2797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6708</TotalTime>
  <Words>1559</Words>
  <Application>Microsoft Office PowerPoint</Application>
  <PresentationFormat>Apresentação na tela (4:3)</PresentationFormat>
  <Paragraphs>304</Paragraphs>
  <Slides>38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Solstício</vt:lpstr>
      <vt:lpstr>Uso de Tecnologias Semânticas para Publicação de Dados Abertos Governamentais</vt:lpstr>
      <vt:lpstr>Roteiro – Dados Abertos Governamentais</vt:lpstr>
      <vt:lpstr>Conceito – Dados Abertos Governamentais</vt:lpstr>
      <vt:lpstr>Conceito – Dados Abertos Governamentais</vt:lpstr>
      <vt:lpstr>Conceito – Dados Abertos Governamentais</vt:lpstr>
      <vt:lpstr>Por Que Abrir os Dados?</vt:lpstr>
      <vt:lpstr>Por Que Abrir os Dados?</vt:lpstr>
      <vt:lpstr>E no Brasil?</vt:lpstr>
      <vt:lpstr>Dificuldades</vt:lpstr>
      <vt:lpstr>Tecnologias para Publicação</vt:lpstr>
      <vt:lpstr>Tecnologias Semânticas</vt:lpstr>
      <vt:lpstr>Tecnologias Semânticas</vt:lpstr>
      <vt:lpstr>Tecnologias Semânticas</vt:lpstr>
      <vt:lpstr>Tecnologias Semânticas</vt:lpstr>
      <vt:lpstr>Tecnologias Semânticas</vt:lpstr>
      <vt:lpstr>Tecnologias Semânticas</vt:lpstr>
      <vt:lpstr>Tecnologias Semânticas</vt:lpstr>
      <vt:lpstr>Tecnologias Semânticas</vt:lpstr>
      <vt:lpstr>Tecnologias Semânticas</vt:lpstr>
      <vt:lpstr>Tecnologias Semânticas</vt:lpstr>
      <vt:lpstr>Leis</vt:lpstr>
      <vt:lpstr>Leis</vt:lpstr>
      <vt:lpstr>Princípios</vt:lpstr>
      <vt:lpstr>Princípios</vt:lpstr>
      <vt:lpstr>Princípios</vt:lpstr>
      <vt:lpstr>Cases</vt:lpstr>
      <vt:lpstr>Cases - Brasil</vt:lpstr>
      <vt:lpstr>Cases - Brasil</vt:lpstr>
      <vt:lpstr>Cases - Canadá</vt:lpstr>
      <vt:lpstr>Cases - Canadá</vt:lpstr>
      <vt:lpstr>Cases - UK</vt:lpstr>
      <vt:lpstr>Cases - UK</vt:lpstr>
      <vt:lpstr>Cases - USA</vt:lpstr>
      <vt:lpstr>Conclusões</vt:lpstr>
      <vt:lpstr>Conclusões</vt:lpstr>
      <vt:lpstr>Referências</vt:lpstr>
      <vt:lpstr>Referências</vt:lpstr>
      <vt:lpstr>Uso de Tecnologias Semânticas para Publicação de Dados Abertos Governamentais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Elyda</dc:creator>
  <cp:lastModifiedBy>Elyda</cp:lastModifiedBy>
  <cp:revision>146</cp:revision>
  <dcterms:created xsi:type="dcterms:W3CDTF">2013-01-29T11:54:27Z</dcterms:created>
  <dcterms:modified xsi:type="dcterms:W3CDTF">2013-02-20T13:50:06Z</dcterms:modified>
</cp:coreProperties>
</file>