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59" r:id="rId3"/>
    <p:sldId id="269" r:id="rId4"/>
    <p:sldId id="270" r:id="rId5"/>
    <p:sldId id="260" r:id="rId6"/>
    <p:sldId id="271" r:id="rId7"/>
    <p:sldId id="272" r:id="rId8"/>
    <p:sldId id="262" r:id="rId9"/>
    <p:sldId id="275" r:id="rId10"/>
    <p:sldId id="276" r:id="rId11"/>
    <p:sldId id="273" r:id="rId12"/>
    <p:sldId id="277" r:id="rId13"/>
    <p:sldId id="278" r:id="rId14"/>
    <p:sldId id="279" r:id="rId15"/>
    <p:sldId id="280" r:id="rId16"/>
    <p:sldId id="264" r:id="rId17"/>
    <p:sldId id="281" r:id="rId18"/>
    <p:sldId id="282" r:id="rId19"/>
    <p:sldId id="284" r:id="rId20"/>
    <p:sldId id="285" r:id="rId21"/>
    <p:sldId id="286" r:id="rId22"/>
    <p:sldId id="283" r:id="rId23"/>
    <p:sldId id="288" r:id="rId24"/>
    <p:sldId id="289" r:id="rId25"/>
    <p:sldId id="265" r:id="rId26"/>
    <p:sldId id="290" r:id="rId27"/>
    <p:sldId id="291" r:id="rId28"/>
    <p:sldId id="287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27" autoAdjust="0"/>
  </p:normalViewPr>
  <p:slideViewPr>
    <p:cSldViewPr>
      <p:cViewPr>
        <p:scale>
          <a:sx n="66" d="100"/>
          <a:sy n="66" d="100"/>
        </p:scale>
        <p:origin x="-142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CD00-D2F5-4AC4-8DA4-9D6CD142371A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14CE-429D-4127-9F78-DBF7B8EAD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3E2-2774-4960-92C8-DB9A4D828F2C}" type="datetime1">
              <a:rPr lang="pt-BR" smtClean="0"/>
              <a:t>20/01/2013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32CD-901F-4C5D-928C-822BC55DE2BB}" type="datetime1">
              <a:rPr lang="pt-BR" smtClean="0"/>
              <a:t>20/01/2013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5E0F-D275-42F7-ABE1-C60F600C8D21}" type="datetime1">
              <a:rPr lang="pt-BR" smtClean="0"/>
              <a:t>20/01/2013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BD07-CBA2-4EE6-8827-5C0A27C874F2}" type="datetime1">
              <a:rPr lang="pt-BR" smtClean="0"/>
              <a:t>20/01/2013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372-B0CE-4779-965C-298312CEF8D2}" type="datetime1">
              <a:rPr lang="pt-BR" smtClean="0"/>
              <a:t>20/01/2013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5C1C-51A1-4FE3-A27C-177BAE8A131C}" type="datetime1">
              <a:rPr lang="pt-BR" smtClean="0"/>
              <a:t>20/01/2013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13D-E4A0-4653-860A-B025351140E0}" type="datetime1">
              <a:rPr lang="pt-BR" smtClean="0"/>
              <a:t>20/01/2013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E57B-CA6D-441E-95A8-5536EBAD2AD5}" type="datetime1">
              <a:rPr lang="pt-BR" smtClean="0"/>
              <a:t>20/01/2013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0F26-3E39-4459-93AA-FFC3E7EFB4D7}" type="datetime1">
              <a:rPr lang="pt-BR" smtClean="0"/>
              <a:t>20/01/2013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B345-A55C-4C7B-A92A-DC3D5373E9A2}" type="datetime1">
              <a:rPr lang="pt-BR" smtClean="0"/>
              <a:t>20/01/2013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8C2-B324-4B9B-BB0A-6917A883F37A}" type="datetime1">
              <a:rPr lang="pt-BR" smtClean="0"/>
              <a:t>20/01/2013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F1EA0A-F638-424B-9FCA-298C9629C2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C73539A-807E-444F-BBCF-3D8A600C5330}" type="datetime1">
              <a:rPr lang="pt-BR" smtClean="0"/>
              <a:t>20/01/2013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9796" y="2204864"/>
            <a:ext cx="7772400" cy="2167881"/>
          </a:xfrm>
        </p:spPr>
        <p:txBody>
          <a:bodyPr/>
          <a:lstStyle/>
          <a:p>
            <a:r>
              <a:rPr lang="pt-BR" sz="6000" dirty="0" smtClean="0"/>
              <a:t>Ontologias Biológicas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Filipe Santana</a:t>
            </a:r>
          </a:p>
          <a:p>
            <a:r>
              <a:rPr lang="pt-BR" dirty="0" smtClean="0"/>
              <a:t>Doutorando em Ciência da Computação</a:t>
            </a:r>
          </a:p>
          <a:p>
            <a:endParaRPr lang="pt-BR" dirty="0"/>
          </a:p>
          <a:p>
            <a:r>
              <a:rPr lang="pt-BR" dirty="0" smtClean="0"/>
              <a:t>fss3@cin.ufpe.br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</a:t>
            </a:fld>
            <a:endParaRPr lang="pt-BR"/>
          </a:p>
        </p:txBody>
      </p:sp>
      <p:pic>
        <p:nvPicPr>
          <p:cNvPr id="1026" name="Picture 2" descr="http://www2.cin.ufpe.br/site/uploads/arquivos/18/20120530161213_marca_cin_2012_produc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10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r="63780" b="6250"/>
          <a:stretch/>
        </p:blipFill>
        <p:spPr bwMode="auto">
          <a:xfrm>
            <a:off x="1547664" y="116632"/>
            <a:ext cx="5220677" cy="66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79712" y="65176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http://www.geneontology.org/</a:t>
            </a:r>
          </a:p>
        </p:txBody>
      </p:sp>
    </p:spTree>
    <p:extLst>
      <p:ext uri="{BB962C8B-B14F-4D97-AF65-F5344CB8AC3E}">
        <p14:creationId xmlns:p14="http://schemas.microsoft.com/office/powerpoint/2010/main" val="318921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Bio-ontos</a:t>
            </a:r>
            <a:r>
              <a:rPr lang="pt-BR" dirty="0"/>
              <a:t> mais conhecidas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Foundational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Anatomy</a:t>
            </a:r>
            <a:r>
              <a:rPr lang="pt-BR" dirty="0" smtClean="0"/>
              <a:t> (FMA)</a:t>
            </a:r>
          </a:p>
          <a:p>
            <a:pPr lvl="1"/>
            <a:r>
              <a:rPr lang="pt-BR" dirty="0" smtClean="0"/>
              <a:t>Representação da organização estrutural do corpo humano, do nível macromolecular ao nível macroscópico (Ontologia de Referência)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Criada a partir da representação anatômica presenta na </a:t>
            </a:r>
            <a:r>
              <a:rPr lang="pt-BR" i="1" dirty="0" err="1" smtClean="0"/>
              <a:t>Unified</a:t>
            </a:r>
            <a:r>
              <a:rPr lang="pt-BR" i="1" dirty="0" smtClean="0"/>
              <a:t> Medical </a:t>
            </a:r>
            <a:r>
              <a:rPr lang="pt-BR" i="1" dirty="0" err="1" smtClean="0"/>
              <a:t>Language</a:t>
            </a:r>
            <a:r>
              <a:rPr lang="pt-BR" i="1" dirty="0" smtClean="0"/>
              <a:t> System</a:t>
            </a:r>
            <a:r>
              <a:rPr lang="pt-BR" dirty="0" smtClean="0"/>
              <a:t> (UMLS)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Descrita em </a:t>
            </a:r>
            <a:r>
              <a:rPr lang="pt-BR" i="1" dirty="0" smtClean="0"/>
              <a:t>frames </a:t>
            </a:r>
            <a:r>
              <a:rPr lang="pt-BR" dirty="0" smtClean="0"/>
              <a:t>(inicialmente) e guardada em </a:t>
            </a:r>
            <a:r>
              <a:rPr lang="pt-BR" dirty="0" err="1" smtClean="0"/>
              <a:t>BDs</a:t>
            </a:r>
            <a:r>
              <a:rPr lang="pt-BR" dirty="0" smtClean="0"/>
              <a:t> relacionais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11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5234" r="90818" b="64718"/>
          <a:stretch/>
        </p:blipFill>
        <p:spPr bwMode="auto">
          <a:xfrm>
            <a:off x="611560" y="5057059"/>
            <a:ext cx="1061884" cy="14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95736" y="5692606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http://sig.biostr.washington.edu/projects/fm/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7744" y="646122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Rosse</a:t>
            </a:r>
            <a:r>
              <a:rPr lang="pt-BR" sz="1600" dirty="0" smtClean="0"/>
              <a:t>, </a:t>
            </a:r>
            <a:r>
              <a:rPr lang="pt-BR" sz="1600" dirty="0" err="1" smtClean="0"/>
              <a:t>Mejino</a:t>
            </a:r>
            <a:r>
              <a:rPr lang="pt-BR" sz="1600" dirty="0" smtClean="0"/>
              <a:t>, </a:t>
            </a:r>
            <a:r>
              <a:rPr lang="pt-BR" sz="1600" dirty="0" smtClean="0"/>
              <a:t>2003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855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12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11089" r="29908" b="10156"/>
          <a:stretch/>
        </p:blipFill>
        <p:spPr bwMode="auto">
          <a:xfrm>
            <a:off x="11435" y="476223"/>
            <a:ext cx="9144000" cy="57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95736" y="5692606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http://sig.biostr.washington.edu/projects/fm/</a:t>
            </a:r>
          </a:p>
        </p:txBody>
      </p:sp>
    </p:spTree>
    <p:extLst>
      <p:ext uri="{BB962C8B-B14F-4D97-AF65-F5344CB8AC3E}">
        <p14:creationId xmlns:p14="http://schemas.microsoft.com/office/powerpoint/2010/main" val="30363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13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45508" r="75743" b="26008"/>
          <a:stretch/>
        </p:blipFill>
        <p:spPr bwMode="auto">
          <a:xfrm>
            <a:off x="2979174" y="28029"/>
            <a:ext cx="2979174" cy="208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66" r="21449" b="12500"/>
          <a:stretch/>
        </p:blipFill>
        <p:spPr bwMode="auto">
          <a:xfrm>
            <a:off x="-36512" y="2276872"/>
            <a:ext cx="356614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679" r="21340" b="5860"/>
          <a:stretch/>
        </p:blipFill>
        <p:spPr bwMode="auto">
          <a:xfrm>
            <a:off x="3529636" y="2276872"/>
            <a:ext cx="3023646" cy="429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250" r="32321" b="8398"/>
          <a:stretch/>
        </p:blipFill>
        <p:spPr bwMode="auto">
          <a:xfrm>
            <a:off x="6550378" y="2261418"/>
            <a:ext cx="2365024" cy="431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2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Fontes de </a:t>
            </a:r>
            <a:r>
              <a:rPr lang="pt-BR" dirty="0" err="1" smtClean="0"/>
              <a:t>Bio-ontos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Obo</a:t>
            </a:r>
            <a:r>
              <a:rPr lang="pt-BR" dirty="0" smtClean="0"/>
              <a:t> </a:t>
            </a:r>
            <a:r>
              <a:rPr lang="pt-BR" dirty="0" err="1" smtClean="0"/>
              <a:t>Foundry</a:t>
            </a:r>
            <a:r>
              <a:rPr lang="pt-BR" dirty="0" smtClean="0"/>
              <a:t>: The Open </a:t>
            </a:r>
            <a:r>
              <a:rPr lang="pt-BR" dirty="0" err="1" smtClean="0"/>
              <a:t>Biological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Biomedical</a:t>
            </a:r>
            <a:r>
              <a:rPr lang="pt-BR" dirty="0" smtClean="0"/>
              <a:t> </a:t>
            </a:r>
            <a:r>
              <a:rPr lang="pt-BR" dirty="0" err="1" smtClean="0"/>
              <a:t>Ontologies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14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11328" r="27795" b="6250"/>
          <a:stretch/>
        </p:blipFill>
        <p:spPr bwMode="auto">
          <a:xfrm>
            <a:off x="827584" y="2132856"/>
            <a:ext cx="6556993" cy="425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50457" y="6387747"/>
            <a:ext cx="29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http://www.obofoundry.org/</a:t>
            </a:r>
          </a:p>
        </p:txBody>
      </p:sp>
    </p:spTree>
    <p:extLst>
      <p:ext uri="{BB962C8B-B14F-4D97-AF65-F5344CB8AC3E}">
        <p14:creationId xmlns:p14="http://schemas.microsoft.com/office/powerpoint/2010/main" val="4819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National</a:t>
            </a:r>
            <a:r>
              <a:rPr lang="pt-BR" dirty="0" smtClean="0"/>
              <a:t> Centers for </a:t>
            </a:r>
            <a:r>
              <a:rPr lang="pt-BR" dirty="0" err="1" smtClean="0"/>
              <a:t>Biomedical</a:t>
            </a:r>
            <a:r>
              <a:rPr lang="pt-BR" dirty="0" smtClean="0"/>
              <a:t> </a:t>
            </a:r>
            <a:r>
              <a:rPr lang="pt-BR" dirty="0" err="1" smtClean="0"/>
              <a:t>Ontology</a:t>
            </a:r>
            <a:r>
              <a:rPr lang="pt-BR" dirty="0" smtClean="0"/>
              <a:t>: </a:t>
            </a:r>
            <a:r>
              <a:rPr lang="pt-BR" dirty="0" err="1" smtClean="0"/>
              <a:t>Bioportal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15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Fontes de </a:t>
            </a:r>
            <a:r>
              <a:rPr lang="pt-BR" dirty="0" err="1" smtClean="0"/>
              <a:t>Bio-ontos</a:t>
            </a:r>
            <a:endParaRPr lang="pt-BR" dirty="0"/>
          </a:p>
        </p:txBody>
      </p:sp>
      <p:pic>
        <p:nvPicPr>
          <p:cNvPr id="9218" name="Picture 2" descr="http://sswap.info/img/BioPortal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6955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2" r="67241" b="10282"/>
          <a:stretch/>
        </p:blipFill>
        <p:spPr bwMode="auto">
          <a:xfrm>
            <a:off x="3779912" y="2132856"/>
            <a:ext cx="4262284" cy="45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06618" y="4396524"/>
            <a:ext cx="330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http://bioportal.bioontology.org/</a:t>
            </a:r>
          </a:p>
        </p:txBody>
      </p:sp>
    </p:spTree>
    <p:extLst>
      <p:ext uri="{BB962C8B-B14F-4D97-AF65-F5344CB8AC3E}">
        <p14:creationId xmlns:p14="http://schemas.microsoft.com/office/powerpoint/2010/main" val="244406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de Interesse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Relações de Parte-todo</a:t>
            </a:r>
          </a:p>
          <a:p>
            <a:pPr lvl="1"/>
            <a:r>
              <a:rPr lang="pt-BR" dirty="0" smtClean="0"/>
              <a:t>Problemas na definição de relacionamento entre entidades as quais são constituídas a partir da relação básica </a:t>
            </a:r>
            <a:r>
              <a:rPr lang="pt-BR" i="1" dirty="0" err="1" smtClean="0"/>
              <a:t>part-of</a:t>
            </a:r>
            <a:endParaRPr lang="pt-BR" i="1" dirty="0" smtClean="0"/>
          </a:p>
          <a:p>
            <a:pPr lvl="1"/>
            <a:r>
              <a:rPr lang="pt-BR" dirty="0" smtClean="0"/>
              <a:t>Ontologias, </a:t>
            </a:r>
            <a:r>
              <a:rPr lang="pt-BR" i="1" dirty="0" smtClean="0"/>
              <a:t>viz.</a:t>
            </a:r>
            <a:r>
              <a:rPr lang="pt-BR" dirty="0" smtClean="0"/>
              <a:t> GO, FMA, utilizam a relação </a:t>
            </a:r>
            <a:r>
              <a:rPr lang="pt-BR" i="1" dirty="0" err="1" smtClean="0"/>
              <a:t>part-of</a:t>
            </a:r>
            <a:r>
              <a:rPr lang="pt-BR" i="1" dirty="0" smtClean="0"/>
              <a:t> </a:t>
            </a:r>
            <a:r>
              <a:rPr lang="pt-BR" dirty="0" smtClean="0"/>
              <a:t>de maneira distinta</a:t>
            </a:r>
          </a:p>
          <a:p>
            <a:pPr lvl="1"/>
            <a:r>
              <a:rPr lang="pt-BR" dirty="0" smtClean="0"/>
              <a:t>Como interpretar: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16</a:t>
            </a:fld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6260994" y="3275112"/>
            <a:ext cx="1996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Schulz, </a:t>
            </a:r>
            <a:r>
              <a:rPr lang="pt-BR" sz="1600" dirty="0" err="1" smtClean="0"/>
              <a:t>Hahn</a:t>
            </a:r>
            <a:r>
              <a:rPr lang="pt-BR" sz="1600" dirty="0"/>
              <a:t>, </a:t>
            </a:r>
            <a:r>
              <a:rPr lang="pt-BR" sz="1600" dirty="0" smtClean="0"/>
              <a:t>2005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58468" r="40830" b="14648"/>
          <a:stretch/>
        </p:blipFill>
        <p:spPr bwMode="auto">
          <a:xfrm>
            <a:off x="581724" y="3861048"/>
            <a:ext cx="7302644" cy="260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6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Causalidade (causa ou relação causal) Física</a:t>
            </a:r>
          </a:p>
          <a:p>
            <a:pPr lvl="1"/>
            <a:r>
              <a:rPr lang="pt-BR" dirty="0" smtClean="0"/>
              <a:t>Russel (1910) – a palavra causalidade deve ser removida do vocabulário científico por “</a:t>
            </a:r>
            <a:r>
              <a:rPr lang="pt-BR" dirty="0" err="1" smtClean="0"/>
              <a:t>misleading</a:t>
            </a:r>
            <a:r>
              <a:rPr lang="pt-BR" dirty="0" smtClean="0"/>
              <a:t> </a:t>
            </a:r>
            <a:r>
              <a:rPr lang="pt-BR" dirty="0" err="1" smtClean="0"/>
              <a:t>associations</a:t>
            </a:r>
            <a:r>
              <a:rPr lang="pt-BR" dirty="0" smtClean="0"/>
              <a:t>”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 existe nexo causal, é possível reproduzir uma pesquisa científica?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Como representar que um indivíduo </a:t>
            </a:r>
            <a:r>
              <a:rPr lang="pt-BR" i="1" dirty="0" smtClean="0"/>
              <a:t>A</a:t>
            </a:r>
            <a:r>
              <a:rPr lang="pt-BR" dirty="0" smtClean="0"/>
              <a:t> causou a morte de um indivíduo </a:t>
            </a:r>
            <a:r>
              <a:rPr lang="pt-BR" i="1" dirty="0" smtClean="0"/>
              <a:t>B</a:t>
            </a:r>
            <a:r>
              <a:rPr lang="pt-BR" dirty="0" smtClean="0"/>
              <a:t>?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Uma interpretação de causa (do ponto de vista físico) leva em conta a sequência temporal dos fatos para a definição de causa-efeito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17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de Interesse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32240" y="641900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Michalek</a:t>
            </a:r>
            <a:r>
              <a:rPr lang="pt-BR" sz="1600" dirty="0" smtClean="0"/>
              <a:t>, 2009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060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Identidade</a:t>
            </a:r>
          </a:p>
          <a:p>
            <a:pPr lvl="1"/>
            <a:r>
              <a:rPr lang="pt-BR" dirty="0" smtClean="0"/>
              <a:t>A noção de identidade é derivada da intuição de como nós podemos interagir com outro indivíduo ao nosso redor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Identidade: distinção de instâncias específicas de uma determinada classe de outras instâncias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Como, utilizando lógica, é possível representar que um determinado indivíduo </a:t>
            </a:r>
            <a:r>
              <a:rPr lang="pt-BR" i="1" dirty="0" smtClean="0"/>
              <a:t>A,</a:t>
            </a:r>
            <a:r>
              <a:rPr lang="pt-BR" dirty="0" smtClean="0"/>
              <a:t> após determinado processo de transição, muda suas características mas mantém a identidade?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18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de Interesse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8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Tópicos de Interesse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Identidade:</a:t>
            </a:r>
          </a:p>
          <a:p>
            <a:pPr lvl="1"/>
            <a:r>
              <a:rPr lang="pt-BR" dirty="0" smtClean="0"/>
              <a:t>Como representar que um indivíduo </a:t>
            </a:r>
            <a:r>
              <a:rPr lang="pt-BR" i="1" dirty="0" smtClean="0"/>
              <a:t>Beltrano</a:t>
            </a:r>
            <a:r>
              <a:rPr lang="pt-BR" dirty="0" smtClean="0"/>
              <a:t> faleceu por alguma doença e que, após uma mudança de estado </a:t>
            </a:r>
            <a:r>
              <a:rPr lang="pt-BR" i="1" dirty="0" smtClean="0"/>
              <a:t>vivo</a:t>
            </a:r>
            <a:r>
              <a:rPr lang="pt-BR" dirty="0" smtClean="0"/>
              <a:t> para estado </a:t>
            </a:r>
            <a:r>
              <a:rPr lang="pt-BR" i="1" dirty="0" smtClean="0"/>
              <a:t>morto</a:t>
            </a:r>
            <a:r>
              <a:rPr lang="pt-BR" dirty="0" smtClean="0"/>
              <a:t>, </a:t>
            </a:r>
            <a:r>
              <a:rPr lang="pt-BR" i="1" dirty="0" smtClean="0"/>
              <a:t>Beltrano </a:t>
            </a:r>
            <a:r>
              <a:rPr lang="pt-BR" dirty="0" smtClean="0"/>
              <a:t>ainda é </a:t>
            </a:r>
            <a:r>
              <a:rPr lang="pt-BR" i="1" dirty="0" smtClean="0"/>
              <a:t>Beltrano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19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27734" r="11472" b="21573"/>
          <a:stretch/>
        </p:blipFill>
        <p:spPr bwMode="auto">
          <a:xfrm>
            <a:off x="1338511" y="3284984"/>
            <a:ext cx="6313246" cy="259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20072" y="6474822"/>
            <a:ext cx="243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Santana et al., 2012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31277" y="618679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 smtClean="0"/>
              <a:t>Neglected</a:t>
            </a:r>
            <a:r>
              <a:rPr lang="pt-BR" sz="1600" dirty="0" smtClean="0"/>
              <a:t> Tropical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(NTDO)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945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t-BR" dirty="0" smtClean="0"/>
              <a:t>Conhecimento Biológico</a:t>
            </a: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Ontologias Biológicas</a:t>
            </a: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err="1" smtClean="0"/>
              <a:t>Bio</a:t>
            </a:r>
            <a:r>
              <a:rPr lang="pt-BR" dirty="0" err="1" smtClean="0"/>
              <a:t>-</a:t>
            </a:r>
            <a:r>
              <a:rPr lang="pt-BR" dirty="0" err="1" smtClean="0"/>
              <a:t>Ontos</a:t>
            </a:r>
            <a:r>
              <a:rPr lang="pt-BR" dirty="0" smtClean="0"/>
              <a:t> </a:t>
            </a:r>
            <a:r>
              <a:rPr lang="pt-BR" dirty="0" smtClean="0"/>
              <a:t>mais conhecidas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Gene </a:t>
            </a:r>
            <a:r>
              <a:rPr lang="pt-BR" dirty="0" err="1" smtClean="0"/>
              <a:t>Ontology</a:t>
            </a:r>
            <a:endParaRPr lang="pt-BR" dirty="0" smtClean="0"/>
          </a:p>
          <a:p>
            <a:pPr lvl="1">
              <a:lnSpc>
                <a:spcPct val="110000"/>
              </a:lnSpc>
            </a:pPr>
            <a:r>
              <a:rPr lang="pt-BR" dirty="0" err="1" smtClean="0"/>
              <a:t>Foundational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Anatomy</a:t>
            </a: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Principais Fontes de </a:t>
            </a:r>
            <a:r>
              <a:rPr lang="pt-BR" dirty="0" err="1" smtClean="0"/>
              <a:t>Bio-ontos</a:t>
            </a:r>
            <a:endParaRPr lang="pt-BR" dirty="0" smtClean="0"/>
          </a:p>
          <a:p>
            <a:pPr lvl="1">
              <a:lnSpc>
                <a:spcPct val="110000"/>
              </a:lnSpc>
            </a:pPr>
            <a:r>
              <a:rPr lang="pt-BR" dirty="0" smtClean="0"/>
              <a:t>OBO </a:t>
            </a:r>
            <a:r>
              <a:rPr lang="pt-BR" dirty="0" err="1" smtClean="0"/>
              <a:t>Foundry</a:t>
            </a:r>
            <a:endParaRPr lang="pt-BR" dirty="0" smtClean="0"/>
          </a:p>
          <a:p>
            <a:pPr lvl="1">
              <a:lnSpc>
                <a:spcPct val="110000"/>
              </a:lnSpc>
            </a:pPr>
            <a:r>
              <a:rPr lang="pt-BR" dirty="0" smtClean="0"/>
              <a:t>NCBO </a:t>
            </a:r>
            <a:r>
              <a:rPr lang="pt-BR" dirty="0" err="1" smtClean="0"/>
              <a:t>Bioportal</a:t>
            </a: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/>
              <a:t>Tópicos de interesse em Ontologias Biológicas</a:t>
            </a:r>
          </a:p>
          <a:p>
            <a:pPr lvl="1">
              <a:lnSpc>
                <a:spcPct val="110000"/>
              </a:lnSpc>
            </a:pPr>
            <a:r>
              <a:rPr lang="pt-BR" dirty="0"/>
              <a:t>Relações de Parte-todo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Causalidade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Identidade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Representações Complexas</a:t>
            </a: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Aplicações </a:t>
            </a:r>
            <a:endParaRPr lang="pt-BR" dirty="0" smtClean="0"/>
          </a:p>
          <a:p>
            <a:pPr lvl="1">
              <a:lnSpc>
                <a:spcPct val="110000"/>
              </a:lnSpc>
            </a:pPr>
            <a:r>
              <a:rPr lang="pt-BR" dirty="0" smtClean="0"/>
              <a:t>Integração de Dados em Saúde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Processamento </a:t>
            </a:r>
            <a:r>
              <a:rPr lang="pt-BR" smtClean="0"/>
              <a:t>de Linguagem </a:t>
            </a:r>
            <a:r>
              <a:rPr lang="pt-BR" dirty="0" smtClean="0"/>
              <a:t>Natural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2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20</a:t>
            </a:fld>
            <a:endParaRPr lang="pt-BR"/>
          </a:p>
        </p:txBody>
      </p:sp>
      <p:pic>
        <p:nvPicPr>
          <p:cNvPr id="13314" name="Picture 2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5715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34692" y="21719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Representação Temporal - GFO</a:t>
            </a:r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9" t="40354" r="16346" b="20703"/>
          <a:stretch/>
        </p:blipFill>
        <p:spPr bwMode="auto">
          <a:xfrm>
            <a:off x="899163" y="2924943"/>
            <a:ext cx="6769181" cy="31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220072" y="6474822"/>
            <a:ext cx="243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Santana et al., 2012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31277" y="618679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 smtClean="0"/>
              <a:t>Neglected</a:t>
            </a:r>
            <a:r>
              <a:rPr lang="pt-BR" sz="1600" dirty="0" smtClean="0"/>
              <a:t> Tropical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(NTDO)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3186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21</a:t>
            </a:fld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0" t="29637" r="20880" b="55664"/>
          <a:stretch/>
        </p:blipFill>
        <p:spPr bwMode="auto">
          <a:xfrm>
            <a:off x="354209" y="260648"/>
            <a:ext cx="758339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6" t="56696" r="13077" b="26637"/>
          <a:stretch/>
        </p:blipFill>
        <p:spPr bwMode="auto">
          <a:xfrm>
            <a:off x="683568" y="2204864"/>
            <a:ext cx="7358743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61062" r="2589" b="11756"/>
          <a:stretch/>
        </p:blipFill>
        <p:spPr bwMode="auto">
          <a:xfrm>
            <a:off x="107504" y="3933056"/>
            <a:ext cx="8892480" cy="18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220072" y="6474822"/>
            <a:ext cx="243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Santana et al., 2012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31277" y="618679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 smtClean="0"/>
              <a:t>Neglected</a:t>
            </a:r>
            <a:r>
              <a:rPr lang="pt-BR" sz="1600" dirty="0" smtClean="0"/>
              <a:t> Tropical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(NTDO)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7320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Representações Complexas</a:t>
            </a:r>
          </a:p>
          <a:p>
            <a:pPr lvl="1"/>
            <a:r>
              <a:rPr lang="pt-BR" dirty="0" smtClean="0"/>
              <a:t>Como Representar que, que um  organismo transmitido por um mosquito, causa uma doença em determinada localidade?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22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de Interesse</a:t>
            </a:r>
            <a:endParaRPr lang="pt-BR" dirty="0"/>
          </a:p>
        </p:txBody>
      </p:sp>
      <p:pic>
        <p:nvPicPr>
          <p:cNvPr id="15366" name="Picture 6" descr="http://www.liquidjigsaw.com/science/illustration/images/large/leishmaniasis-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5749678" cy="33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0072" y="654635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Santana et al., 2011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31277" y="633080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 smtClean="0"/>
              <a:t>Neglected</a:t>
            </a:r>
            <a:r>
              <a:rPr lang="pt-BR" sz="1600" dirty="0" smtClean="0"/>
              <a:t> Tropical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(NTDO)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435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23</a:t>
            </a:fld>
            <a:endParaRPr lang="pt-B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31772" r="55491" b="15624"/>
          <a:stretch/>
        </p:blipFill>
        <p:spPr bwMode="auto">
          <a:xfrm>
            <a:off x="0" y="33221"/>
            <a:ext cx="40873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9" t="35665" r="40483" b="41121"/>
          <a:stretch/>
        </p:blipFill>
        <p:spPr bwMode="auto">
          <a:xfrm>
            <a:off x="4087345" y="3801099"/>
            <a:ext cx="4231775" cy="26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dobrada para cima 5"/>
          <p:cNvSpPr/>
          <p:nvPr/>
        </p:nvSpPr>
        <p:spPr>
          <a:xfrm flipV="1">
            <a:off x="4355976" y="2325176"/>
            <a:ext cx="1152128" cy="10555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31640" y="649561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Santana et al., 2011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540568" y="620780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 smtClean="0"/>
              <a:t>Neglected</a:t>
            </a:r>
            <a:r>
              <a:rPr lang="pt-BR" sz="1600" dirty="0" smtClean="0"/>
              <a:t> Tropical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(NTDO)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5626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24</a:t>
            </a:fld>
            <a:endParaRPr lang="pt-B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8998" r="63163" b="16319"/>
          <a:stretch/>
        </p:blipFill>
        <p:spPr bwMode="auto">
          <a:xfrm>
            <a:off x="216024" y="853233"/>
            <a:ext cx="4283968" cy="560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9" t="44077" r="38957" b="35962"/>
          <a:stretch/>
        </p:blipFill>
        <p:spPr bwMode="auto">
          <a:xfrm>
            <a:off x="4877954" y="1124744"/>
            <a:ext cx="3591059" cy="18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0000" r="64861" b="32936"/>
          <a:stretch/>
        </p:blipFill>
        <p:spPr bwMode="auto">
          <a:xfrm>
            <a:off x="4989826" y="3609549"/>
            <a:ext cx="3367314" cy="12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57490" r="70637" b="34970"/>
          <a:stretch/>
        </p:blipFill>
        <p:spPr bwMode="auto">
          <a:xfrm>
            <a:off x="4930132" y="5373216"/>
            <a:ext cx="34867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084168" y="654635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Santana et al., 2011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1960" y="6292687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 smtClean="0"/>
              <a:t>Neglected</a:t>
            </a:r>
            <a:r>
              <a:rPr lang="pt-BR" sz="1600" dirty="0" smtClean="0"/>
              <a:t> Tropical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(NTDO)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7939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Utilização de ontologia como fonte de Integração de Dados para a Saúde Coletiva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Auxiliar o Suporte à Decisão em Saúde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Neglected</a:t>
            </a:r>
            <a:r>
              <a:rPr lang="pt-BR" dirty="0" smtClean="0"/>
              <a:t> Tropical </a:t>
            </a:r>
            <a:r>
              <a:rPr lang="pt-BR" dirty="0" err="1" smtClean="0"/>
              <a:t>Disease</a:t>
            </a:r>
            <a:r>
              <a:rPr lang="pt-BR" dirty="0" smtClean="0"/>
              <a:t> </a:t>
            </a:r>
            <a:r>
              <a:rPr lang="pt-BR" dirty="0" err="1" smtClean="0"/>
              <a:t>Ontology</a:t>
            </a:r>
            <a:r>
              <a:rPr lang="pt-BR" dirty="0" smtClean="0"/>
              <a:t> (NTDO)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Fontes de dados provenientes do Ministério da Saúde</a:t>
            </a:r>
          </a:p>
          <a:p>
            <a:pPr lvl="2"/>
            <a:r>
              <a:rPr lang="pt-BR" dirty="0" smtClean="0"/>
              <a:t>Sistema de Informações de Mortalidade</a:t>
            </a:r>
          </a:p>
          <a:p>
            <a:pPr lvl="2"/>
            <a:r>
              <a:rPr lang="pt-BR" dirty="0" smtClean="0"/>
              <a:t>Sistema de Informações de Agravos de Notificação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65160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Fernandez et al.,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7183" r="24033" b="8135"/>
          <a:stretch/>
        </p:blipFill>
        <p:spPr bwMode="auto">
          <a:xfrm>
            <a:off x="323528" y="332656"/>
            <a:ext cx="7923403" cy="617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940152" y="64440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Fernandez et al.,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326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27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940152" y="65160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Fernandez et al., 2013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097579" y="1000022"/>
            <a:ext cx="6628569" cy="5093274"/>
            <a:chOff x="1097579" y="21952"/>
            <a:chExt cx="6628569" cy="5093274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6" t="52330" r="22557" b="18399"/>
            <a:stretch/>
          </p:blipFill>
          <p:spPr bwMode="auto">
            <a:xfrm>
              <a:off x="1097579" y="3140968"/>
              <a:ext cx="6619126" cy="1974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6" t="52330" r="22557" b="18399"/>
            <a:stretch/>
          </p:blipFill>
          <p:spPr bwMode="auto">
            <a:xfrm>
              <a:off x="1107022" y="21952"/>
              <a:ext cx="6619126" cy="1974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4" t="23215" r="12431" b="16326"/>
            <a:stretch/>
          </p:blipFill>
          <p:spPr bwMode="auto">
            <a:xfrm>
              <a:off x="1336144" y="911605"/>
              <a:ext cx="6181166" cy="306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BioCaster</a:t>
            </a:r>
            <a:endParaRPr lang="pt-BR" dirty="0" smtClean="0"/>
          </a:p>
          <a:p>
            <a:pPr lvl="1"/>
            <a:r>
              <a:rPr lang="pt-BR" dirty="0" smtClean="0"/>
              <a:t>Avaliar dados em saúde em busca de identificar geograficamente grandes quantidades de casos de doenças, com base em processamento de textos (“NLP”)</a:t>
            </a:r>
          </a:p>
          <a:p>
            <a:pPr lvl="1"/>
            <a:r>
              <a:rPr lang="pt-BR" dirty="0" smtClean="0"/>
              <a:t>Projeto não-governamental</a:t>
            </a:r>
          </a:p>
          <a:p>
            <a:pPr lvl="1"/>
            <a:r>
              <a:rPr lang="pt-BR" dirty="0" smtClean="0"/>
              <a:t>Baseado em Ontologia</a:t>
            </a:r>
          </a:p>
          <a:p>
            <a:pPr lvl="1"/>
            <a:r>
              <a:rPr lang="pt-BR" dirty="0" smtClean="0"/>
              <a:t>Pontos positivos:</a:t>
            </a:r>
          </a:p>
          <a:p>
            <a:pPr lvl="2"/>
            <a:r>
              <a:rPr lang="pt-BR" dirty="0" smtClean="0"/>
              <a:t>Identificação de entidades</a:t>
            </a:r>
          </a:p>
          <a:p>
            <a:pPr lvl="2"/>
            <a:r>
              <a:rPr lang="pt-BR" dirty="0" smtClean="0"/>
              <a:t>Indicadores de severidade de doenças</a:t>
            </a:r>
          </a:p>
          <a:p>
            <a:pPr lvl="2"/>
            <a:r>
              <a:rPr lang="pt-BR" dirty="0" smtClean="0"/>
              <a:t>Utilização de raciocínio (com ontologia) para avaliar lacunas de informações </a:t>
            </a:r>
          </a:p>
          <a:p>
            <a:pPr lvl="2"/>
            <a:r>
              <a:rPr lang="pt-BR" dirty="0" smtClean="0"/>
              <a:t>Reconhecimento direto de equivalência entre termos dentro de uma língua, ou entre línguas</a:t>
            </a:r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65160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Collier</a:t>
            </a:r>
            <a:r>
              <a:rPr lang="pt-BR" dirty="0" smtClean="0"/>
              <a:t> et </a:t>
            </a:r>
            <a:r>
              <a:rPr lang="pt-BR" dirty="0" smtClean="0"/>
              <a:t>al., </a:t>
            </a:r>
            <a:r>
              <a:rPr lang="pt-BR" dirty="0" smtClean="0"/>
              <a:t>2008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6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29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23016" r="44558" b="11905"/>
          <a:stretch/>
        </p:blipFill>
        <p:spPr bwMode="auto">
          <a:xfrm>
            <a:off x="251520" y="0"/>
            <a:ext cx="8208912" cy="673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60132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Collier</a:t>
            </a:r>
            <a:r>
              <a:rPr lang="pt-BR" dirty="0" smtClean="0"/>
              <a:t> et </a:t>
            </a:r>
            <a:r>
              <a:rPr lang="pt-BR" dirty="0" smtClean="0"/>
              <a:t>al., </a:t>
            </a:r>
            <a:r>
              <a:rPr lang="pt-BR" dirty="0" smtClean="0"/>
              <a:t>2008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78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Conhecimento Biológico</a:t>
            </a:r>
            <a:br>
              <a:rPr lang="pt-BR" sz="3400" dirty="0" smtClean="0"/>
            </a:br>
            <a:r>
              <a:rPr lang="pt-BR" sz="3400" dirty="0" smtClean="0"/>
              <a:t>Primeiros passos: </a:t>
            </a:r>
            <a:r>
              <a:rPr lang="pt-BR" sz="3400" dirty="0" err="1" smtClean="0"/>
              <a:t>Linnaeus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Classificação de fenômenos biológicos</a:t>
            </a:r>
          </a:p>
          <a:p>
            <a:r>
              <a:rPr lang="pt-BR" dirty="0" smtClean="0"/>
              <a:t>Um ponto clássico na biologia:</a:t>
            </a:r>
          </a:p>
          <a:p>
            <a:pPr lvl="1"/>
            <a:r>
              <a:rPr lang="pt-BR" dirty="0" smtClean="0"/>
              <a:t>Classificação de Espécies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Carl </a:t>
            </a:r>
            <a:r>
              <a:rPr lang="pt-BR" dirty="0" err="1" smtClean="0"/>
              <a:t>Linnaeus</a:t>
            </a:r>
            <a:r>
              <a:rPr lang="pt-BR" dirty="0" smtClean="0"/>
              <a:t> (1707-1778)</a:t>
            </a:r>
          </a:p>
          <a:p>
            <a:pPr lvl="1"/>
            <a:r>
              <a:rPr lang="pt-BR" dirty="0" smtClean="0"/>
              <a:t>Taxonomia: arcabouço que estrutura como os dados biológicos são organizados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3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7532176" y="0"/>
            <a:ext cx="1800200" cy="2889031"/>
            <a:chOff x="251520" y="3933056"/>
            <a:chExt cx="1800200" cy="2889031"/>
          </a:xfrm>
        </p:grpSpPr>
        <p:pic>
          <p:nvPicPr>
            <p:cNvPr id="1026" name="Picture 2" descr="File:Linnaeus1758-title-pa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40" y="3933056"/>
              <a:ext cx="1440160" cy="230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251520" y="623731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1ª Edição 1735</a:t>
              </a:r>
            </a:p>
            <a:p>
              <a:pPr algn="ctr"/>
              <a:r>
                <a:rPr lang="pt-BR" sz="1600" dirty="0" smtClean="0"/>
                <a:t>(imagem 1758)</a:t>
              </a:r>
              <a:endParaRPr lang="pt-BR" sz="16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726381" y="3935423"/>
            <a:ext cx="1411789" cy="2642810"/>
            <a:chOff x="2555776" y="3936606"/>
            <a:chExt cx="1411789" cy="2642810"/>
          </a:xfrm>
        </p:grpSpPr>
        <p:pic>
          <p:nvPicPr>
            <p:cNvPr id="1028" name="Picture 4" descr="File:Species plantarum 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936606"/>
              <a:ext cx="1411789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2829622" y="6240862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1753</a:t>
              </a:r>
              <a:endParaRPr lang="pt-BR" sz="16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33333" r="33095" b="33333"/>
          <a:stretch/>
        </p:blipFill>
        <p:spPr bwMode="auto">
          <a:xfrm>
            <a:off x="755576" y="3935423"/>
            <a:ext cx="5976664" cy="234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55576" y="6277027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http://en.wikipedia.org/wiki/Biological_classification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64607" y="6525344"/>
            <a:ext cx="314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Bodenreider</a:t>
            </a:r>
            <a:r>
              <a:rPr lang="pt-BR" sz="1600" dirty="0" smtClean="0"/>
              <a:t>, Stevens, 2006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771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30</a:t>
            </a:fld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9792" r="17426" b="5605"/>
          <a:stretch/>
        </p:blipFill>
        <p:spPr bwMode="auto">
          <a:xfrm>
            <a:off x="-564" y="788829"/>
            <a:ext cx="9144564" cy="56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31840" y="6473763"/>
            <a:ext cx="21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http://born.nii.ac.jp/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7544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smtClean="0"/>
              <a:t>BioCaster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94737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pt-BR" sz="2200" dirty="0" err="1" smtClean="0"/>
              <a:t>BioCaster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31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9842" r="16781" b="5476"/>
          <a:stretch/>
        </p:blipFill>
        <p:spPr bwMode="auto">
          <a:xfrm>
            <a:off x="-22696" y="836711"/>
            <a:ext cx="9166696" cy="564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90775" y="6488668"/>
            <a:ext cx="21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http://born.nii.ac.jp/</a:t>
            </a:r>
          </a:p>
        </p:txBody>
      </p:sp>
    </p:spTree>
    <p:extLst>
      <p:ext uri="{BB962C8B-B14F-4D97-AF65-F5344CB8AC3E}">
        <p14:creationId xmlns:p14="http://schemas.microsoft.com/office/powerpoint/2010/main" val="11504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BODENREIDER, O.; STEVENS, R. </a:t>
            </a:r>
            <a:r>
              <a:rPr lang="pt-BR" dirty="0" err="1"/>
              <a:t>Bio-ontologies</a:t>
            </a:r>
            <a:r>
              <a:rPr lang="pt-BR" dirty="0"/>
              <a:t>: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trends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future </a:t>
            </a:r>
            <a:r>
              <a:rPr lang="pt-BR" dirty="0" err="1"/>
              <a:t>directions</a:t>
            </a:r>
            <a:r>
              <a:rPr lang="pt-BR" dirty="0"/>
              <a:t>. </a:t>
            </a:r>
            <a:r>
              <a:rPr lang="pt-BR" b="1" dirty="0"/>
              <a:t>Briefings in </a:t>
            </a:r>
            <a:r>
              <a:rPr lang="pt-BR" b="1" dirty="0" err="1"/>
              <a:t>bioinformatics</a:t>
            </a:r>
            <a:r>
              <a:rPr lang="pt-BR" dirty="0"/>
              <a:t>, v. 7, n. 3, p. 256-74, set. 2006. </a:t>
            </a:r>
            <a:endParaRPr lang="pt-BR" dirty="0" smtClean="0"/>
          </a:p>
          <a:p>
            <a:r>
              <a:rPr lang="en-US" dirty="0"/>
              <a:t>COLLIER, N. et al. </a:t>
            </a:r>
            <a:r>
              <a:rPr lang="en-US" dirty="0" err="1"/>
              <a:t>BioCaster</a:t>
            </a:r>
            <a:r>
              <a:rPr lang="en-US" dirty="0"/>
              <a:t>: detecting public health rumors with a Web-based text mining system. </a:t>
            </a:r>
            <a:r>
              <a:rPr lang="en-US" b="1" dirty="0"/>
              <a:t>Bioinformatics (Oxford, England)</a:t>
            </a:r>
            <a:r>
              <a:rPr lang="en-US" dirty="0"/>
              <a:t>, v. 24, n. 24, p. 2940-1, 15 </a:t>
            </a:r>
            <a:r>
              <a:rPr lang="en-US" dirty="0" err="1"/>
              <a:t>dez</a:t>
            </a:r>
            <a:r>
              <a:rPr lang="en-US" dirty="0"/>
              <a:t>. 2008. </a:t>
            </a:r>
            <a:endParaRPr lang="pt-BR" dirty="0"/>
          </a:p>
          <a:p>
            <a:r>
              <a:rPr lang="pt-BR" dirty="0"/>
              <a:t>FERNANDES, R. DE M. </a:t>
            </a:r>
            <a:r>
              <a:rPr lang="pt-BR" b="1" dirty="0"/>
              <a:t>Integração de Dados Baseada em Ontologias e Raciocínio Automático: Estudo de Caso com Dados Públicos de Saúde</a:t>
            </a:r>
            <a:r>
              <a:rPr lang="pt-BR" dirty="0"/>
              <a:t>. [</a:t>
            </a:r>
            <a:r>
              <a:rPr lang="pt-BR" dirty="0" err="1"/>
              <a:t>S.l</a:t>
            </a:r>
            <a:r>
              <a:rPr lang="pt-BR" dirty="0"/>
              <a:t>.] Universidade Federal de Pernambuco, 2013.</a:t>
            </a:r>
          </a:p>
          <a:p>
            <a:r>
              <a:rPr lang="en-US" dirty="0" smtClean="0"/>
              <a:t>MICHALEK</a:t>
            </a:r>
            <a:r>
              <a:rPr lang="en-US" dirty="0"/>
              <a:t>, H. </a:t>
            </a:r>
            <a:r>
              <a:rPr lang="en-US" b="1" dirty="0"/>
              <a:t>A Formal Ontological Approach to Causality embedded in the Top-Level Ontology of GFO ( General Formal Ontology )</a:t>
            </a:r>
            <a:r>
              <a:rPr lang="en-US" dirty="0"/>
              <a:t>. [</a:t>
            </a:r>
            <a:r>
              <a:rPr lang="en-US" dirty="0" err="1"/>
              <a:t>S.l</a:t>
            </a:r>
            <a:r>
              <a:rPr lang="en-US" dirty="0"/>
              <a:t>.] University of Leipzig, 2009.</a:t>
            </a:r>
          </a:p>
          <a:p>
            <a:r>
              <a:rPr lang="en-US" dirty="0" smtClean="0"/>
              <a:t>ROSSE</a:t>
            </a:r>
            <a:r>
              <a:rPr lang="en-US" dirty="0"/>
              <a:t>, C.; MEJINO, J. L. V. A reference ontology for biomedical informatics: the Foundational Model of Anatomy. </a:t>
            </a:r>
            <a:r>
              <a:rPr lang="en-US" b="1" dirty="0"/>
              <a:t>Journal of biomedical informatics</a:t>
            </a:r>
            <a:r>
              <a:rPr lang="en-US" dirty="0"/>
              <a:t>, v. 36, n. 6, p. 478-500, </a:t>
            </a:r>
            <a:r>
              <a:rPr lang="en-US" dirty="0" err="1"/>
              <a:t>dez</a:t>
            </a:r>
            <a:r>
              <a:rPr lang="en-US" dirty="0"/>
              <a:t>. 2003. </a:t>
            </a:r>
            <a:endParaRPr lang="en-US" dirty="0" smtClean="0"/>
          </a:p>
          <a:p>
            <a:r>
              <a:rPr lang="en-US" dirty="0"/>
              <a:t>RUBIN, D. L.; SHAH, N. H.; NOY, N. F. Biomedical ontologies: a functional perspective. </a:t>
            </a:r>
            <a:r>
              <a:rPr lang="en-US" b="1" dirty="0"/>
              <a:t>Briefings in bioinformatics</a:t>
            </a:r>
            <a:r>
              <a:rPr lang="en-US" dirty="0"/>
              <a:t>, v. 9, n. 1, p. 75-90, </a:t>
            </a:r>
            <a:r>
              <a:rPr lang="en-US" dirty="0" err="1"/>
              <a:t>jan.</a:t>
            </a:r>
            <a:r>
              <a:rPr lang="en-US" dirty="0"/>
              <a:t> 2008. </a:t>
            </a:r>
          </a:p>
          <a:p>
            <a:r>
              <a:rPr lang="en-US" dirty="0" smtClean="0"/>
              <a:t>SANTANA</a:t>
            </a:r>
            <a:r>
              <a:rPr lang="en-US" dirty="0"/>
              <a:t>, F. et al. Towards an ontological representation of morbidity and mortality in Description Logics. </a:t>
            </a:r>
            <a:r>
              <a:rPr lang="en-US" b="1" dirty="0"/>
              <a:t>Journal of biomedical semantics</a:t>
            </a:r>
            <a:r>
              <a:rPr lang="en-US" dirty="0"/>
              <a:t>, v. 3 </a:t>
            </a:r>
            <a:r>
              <a:rPr lang="en-US" dirty="0" err="1"/>
              <a:t>Suppl</a:t>
            </a:r>
            <a:r>
              <a:rPr lang="en-US" dirty="0"/>
              <a:t> 2, p. S7, 21 set. 2012. </a:t>
            </a:r>
          </a:p>
          <a:p>
            <a:r>
              <a:rPr lang="en-US" dirty="0"/>
              <a:t>SANTANA, F. et al. Ontology patterns for tabular representations of biomedical knowledge on neglected tropical diseases. </a:t>
            </a:r>
            <a:r>
              <a:rPr lang="en-US" b="1" dirty="0"/>
              <a:t>Bioinformatics</a:t>
            </a:r>
            <a:r>
              <a:rPr lang="en-US" dirty="0"/>
              <a:t>, v. 27, n. 13, p. i349-i356, 2011. </a:t>
            </a:r>
          </a:p>
          <a:p>
            <a:r>
              <a:rPr lang="en-US" dirty="0" smtClean="0"/>
              <a:t>SCHULZ</a:t>
            </a:r>
            <a:r>
              <a:rPr lang="en-US" dirty="0"/>
              <a:t>, S.; HAHN, U. Part-whole representation and reasoning in formal biomedical ontologies. </a:t>
            </a:r>
            <a:r>
              <a:rPr lang="en-US" b="1" dirty="0"/>
              <a:t>Artificial intelligence in medicine</a:t>
            </a:r>
            <a:r>
              <a:rPr lang="en-US" dirty="0"/>
              <a:t>, v. 34, n. 3, p. 179-200, </a:t>
            </a:r>
            <a:r>
              <a:rPr lang="en-US" dirty="0" err="1"/>
              <a:t>jul.</a:t>
            </a:r>
            <a:r>
              <a:rPr lang="en-US" dirty="0"/>
              <a:t> 2005.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GENE ONTOLOGY CONSORTIUM. Gene Ontology : tool for the unification of biology. </a:t>
            </a:r>
            <a:r>
              <a:rPr lang="en-US" b="1" dirty="0"/>
              <a:t>Nature Genetics</a:t>
            </a:r>
            <a:r>
              <a:rPr lang="en-US" dirty="0"/>
              <a:t>, v. 25, n. may, p. 25-29, 2000. </a:t>
            </a:r>
            <a:endParaRPr lang="pt-BR" dirty="0"/>
          </a:p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0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Conhecimento Biológico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Mas</a:t>
            </a:r>
          </a:p>
          <a:p>
            <a:pPr lvl="1"/>
            <a:r>
              <a:rPr lang="pt-BR" dirty="0" smtClean="0"/>
              <a:t>Uma taxonomia não é uma ontologia</a:t>
            </a:r>
          </a:p>
          <a:p>
            <a:pPr lvl="1"/>
            <a:r>
              <a:rPr lang="pt-BR" dirty="0" smtClean="0"/>
              <a:t>Uma ontologia, além da estrutura </a:t>
            </a:r>
            <a:r>
              <a:rPr lang="pt-BR" dirty="0" err="1" smtClean="0"/>
              <a:t>taxonomica</a:t>
            </a:r>
            <a:r>
              <a:rPr lang="pt-BR" dirty="0" smtClean="0"/>
              <a:t> (</a:t>
            </a:r>
            <a:r>
              <a:rPr lang="pt-BR" dirty="0" err="1" smtClean="0"/>
              <a:t>hierarquica</a:t>
            </a:r>
            <a:r>
              <a:rPr lang="pt-BR" dirty="0" smtClean="0"/>
              <a:t>), contém algo a mais </a:t>
            </a:r>
            <a:r>
              <a:rPr lang="pt-BR" dirty="0" smtClean="0">
                <a:sym typeface="Wingdings" pitchFamily="2" charset="2"/>
              </a:rPr>
              <a:t> os axiomas!</a:t>
            </a: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Estruturações de conhecimento semelhante à ontologias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Vocabulários Controlados , 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Tesauros, 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Gráficos acíclicos diretos, 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Sistemas baseados em frames, 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Axiomas lógicos enriquecidos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264607" y="6525344"/>
            <a:ext cx="314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Bodenreider</a:t>
            </a:r>
            <a:r>
              <a:rPr lang="pt-BR" sz="1600" dirty="0" smtClean="0"/>
              <a:t>, Stevens, 2006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467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Ontologias Biológicas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Aumento na quantidade de dados em nível exponencial</a:t>
            </a:r>
          </a:p>
          <a:p>
            <a:endParaRPr lang="pt-BR" dirty="0" smtClean="0"/>
          </a:p>
          <a:p>
            <a:r>
              <a:rPr lang="pt-BR" dirty="0" smtClean="0"/>
              <a:t>Ausência de ferramentas:</a:t>
            </a:r>
          </a:p>
          <a:p>
            <a:pPr lvl="1"/>
            <a:r>
              <a:rPr lang="pt-BR" dirty="0" smtClean="0"/>
              <a:t>Descoberta de conhecimento em paradigmas ricos em dados</a:t>
            </a:r>
          </a:p>
          <a:p>
            <a:endParaRPr lang="pt-BR" dirty="0" smtClean="0"/>
          </a:p>
          <a:p>
            <a:r>
              <a:rPr lang="pt-BR" dirty="0" smtClean="0"/>
              <a:t>Ontologias </a:t>
            </a:r>
            <a:r>
              <a:rPr lang="pt-BR" dirty="0" smtClean="0">
                <a:sym typeface="Wingdings" pitchFamily="2" charset="2"/>
              </a:rPr>
              <a:t> descrever a estrutura complexa do domínio</a:t>
            </a: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Ontologias construídas no âmbito da biologia, biomedicina e medicina</a:t>
            </a: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Perspectivas relacionadas a </a:t>
            </a:r>
            <a:r>
              <a:rPr lang="pt-BR" dirty="0" err="1" smtClean="0">
                <a:sym typeface="Wingdings" pitchFamily="2" charset="2"/>
              </a:rPr>
              <a:t>bio-ontologias</a:t>
            </a:r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Orientado ao conteúdo 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Funcionais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372200" y="63813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Rubin et al., 2008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5123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Ontologias Biológicas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ontologia para a comunidade biológica é algo recente...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3616" r="37920" b="34491"/>
          <a:stretch/>
        </p:blipFill>
        <p:spPr bwMode="auto">
          <a:xfrm>
            <a:off x="755576" y="2204864"/>
            <a:ext cx="6942667" cy="306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539702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1ª Fase – Evidenciada a necessidade de utilizar técnicas de representação de conhecimento no domínio biológico por cientistas da computação</a:t>
            </a:r>
          </a:p>
          <a:p>
            <a:endParaRPr lang="pt-BR" dirty="0"/>
          </a:p>
          <a:p>
            <a:r>
              <a:rPr lang="pt-BR" dirty="0" smtClean="0"/>
              <a:t>Segue até a época </a:t>
            </a:r>
            <a:r>
              <a:rPr lang="pt-BR" dirty="0" err="1" smtClean="0"/>
              <a:t>pré-Gene</a:t>
            </a:r>
            <a:r>
              <a:rPr lang="pt-BR" dirty="0" smtClean="0"/>
              <a:t> </a:t>
            </a:r>
            <a:r>
              <a:rPr lang="pt-BR" dirty="0" err="1" smtClean="0"/>
              <a:t>Ontology</a:t>
            </a:r>
            <a:r>
              <a:rPr lang="pt-BR" dirty="0" smtClean="0"/>
              <a:t> (GO)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64607" y="6525344"/>
            <a:ext cx="314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Bodenreider</a:t>
            </a:r>
            <a:r>
              <a:rPr lang="pt-BR" sz="1600" dirty="0" smtClean="0"/>
              <a:t>, Stevens, 2006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2057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Ontologias Biológicas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ontologia para a comunidade biológica é algo recente...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3616" r="37920" b="34491"/>
          <a:stretch/>
        </p:blipFill>
        <p:spPr bwMode="auto">
          <a:xfrm>
            <a:off x="755576" y="2204864"/>
            <a:ext cx="6942667" cy="306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5325015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r>
              <a:rPr lang="pt-BR" dirty="0" smtClean="0"/>
              <a:t>ª Fase – Adoção das Ontologias pela comunidade biológica, motivado pelos progressos realizados no projeto Genoma Humano e a necessidade em gerenciar a grande quantidade de dados produzidas</a:t>
            </a:r>
          </a:p>
          <a:p>
            <a:endParaRPr lang="pt-BR" dirty="0"/>
          </a:p>
          <a:p>
            <a:r>
              <a:rPr lang="pt-BR" dirty="0" smtClean="0"/>
              <a:t>Pós- GO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64607" y="6525344"/>
            <a:ext cx="314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Bodenreider</a:t>
            </a:r>
            <a:r>
              <a:rPr lang="pt-BR" sz="1600" dirty="0" smtClean="0"/>
              <a:t>, Stevens, 2006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4580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Bio-ontos</a:t>
            </a:r>
            <a:r>
              <a:rPr lang="pt-BR" dirty="0" smtClean="0"/>
              <a:t> mais conhecidas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Gene </a:t>
            </a:r>
            <a:r>
              <a:rPr lang="pt-BR" dirty="0" err="1" smtClean="0"/>
              <a:t>Ontology</a:t>
            </a:r>
            <a:r>
              <a:rPr lang="pt-BR" dirty="0" smtClean="0"/>
              <a:t> (GO)</a:t>
            </a:r>
          </a:p>
          <a:p>
            <a:pPr lvl="1"/>
            <a:r>
              <a:rPr lang="pt-BR" dirty="0" smtClean="0"/>
              <a:t>Criada como vocabulário controlado para possibilitar interoperabilidade entre fontes de dados </a:t>
            </a:r>
            <a:r>
              <a:rPr lang="pt-BR" dirty="0" err="1" smtClean="0"/>
              <a:t>genômicos</a:t>
            </a:r>
            <a:endParaRPr lang="pt-BR" dirty="0" smtClean="0"/>
          </a:p>
          <a:p>
            <a:pPr lvl="1"/>
            <a:r>
              <a:rPr lang="pt-BR" dirty="0" smtClean="0"/>
              <a:t>Contém, basicamente, caracterização de Genes e produtos gênicos</a:t>
            </a:r>
          </a:p>
          <a:p>
            <a:pPr lvl="1"/>
            <a:r>
              <a:rPr lang="pt-BR" dirty="0" smtClean="0"/>
              <a:t>Desenvolvido em conjunto por:</a:t>
            </a:r>
          </a:p>
          <a:p>
            <a:pPr lvl="2"/>
            <a:r>
              <a:rPr lang="pt-BR" dirty="0" err="1" smtClean="0"/>
              <a:t>FlyBase</a:t>
            </a:r>
            <a:endParaRPr lang="pt-BR" dirty="0" smtClean="0"/>
          </a:p>
          <a:p>
            <a:pPr lvl="2"/>
            <a:r>
              <a:rPr lang="pt-BR" dirty="0" smtClean="0"/>
              <a:t>Mouse </a:t>
            </a:r>
            <a:r>
              <a:rPr lang="pt-BR" dirty="0" err="1" smtClean="0"/>
              <a:t>Genome</a:t>
            </a:r>
            <a:r>
              <a:rPr lang="pt-BR" dirty="0" smtClean="0"/>
              <a:t> </a:t>
            </a:r>
            <a:r>
              <a:rPr lang="pt-BR" dirty="0" err="1" smtClean="0"/>
              <a:t>Informatics</a:t>
            </a:r>
            <a:r>
              <a:rPr lang="pt-BR" dirty="0" smtClean="0"/>
              <a:t> </a:t>
            </a:r>
          </a:p>
          <a:p>
            <a:pPr lvl="2"/>
            <a:r>
              <a:rPr lang="pt-BR" i="1" dirty="0" err="1" smtClean="0"/>
              <a:t>Saccharomyces</a:t>
            </a:r>
            <a:r>
              <a:rPr lang="pt-BR" dirty="0" smtClean="0"/>
              <a:t> </a:t>
            </a:r>
            <a:r>
              <a:rPr lang="pt-BR" dirty="0" err="1" smtClean="0"/>
              <a:t>Genome</a:t>
            </a:r>
            <a:r>
              <a:rPr lang="pt-BR" dirty="0" smtClean="0"/>
              <a:t> </a:t>
            </a:r>
            <a:r>
              <a:rPr lang="pt-BR" dirty="0" err="1" smtClean="0"/>
              <a:t>Database</a:t>
            </a:r>
            <a:endParaRPr lang="pt-BR" i="1" dirty="0" smtClean="0"/>
          </a:p>
          <a:p>
            <a:pPr lvl="1"/>
            <a:r>
              <a:rPr lang="pt-BR" dirty="0" smtClean="0"/>
              <a:t>Principais Componentes</a:t>
            </a:r>
          </a:p>
          <a:p>
            <a:pPr lvl="2"/>
            <a:r>
              <a:rPr lang="pt-BR" dirty="0" smtClean="0"/>
              <a:t>Processos Biológicos</a:t>
            </a:r>
          </a:p>
          <a:p>
            <a:pPr lvl="2"/>
            <a:r>
              <a:rPr lang="pt-BR" dirty="0" smtClean="0"/>
              <a:t>Componentes Celulares</a:t>
            </a:r>
          </a:p>
          <a:p>
            <a:pPr lvl="2"/>
            <a:r>
              <a:rPr lang="pt-BR" dirty="0" smtClean="0"/>
              <a:t>Funções Moleculares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8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10880" r="70717" b="78241"/>
          <a:stretch/>
        </p:blipFill>
        <p:spPr bwMode="auto">
          <a:xfrm>
            <a:off x="5940152" y="1268760"/>
            <a:ext cx="308186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The Gene </a:t>
            </a:r>
            <a:r>
              <a:rPr lang="pt-BR" sz="1600" dirty="0" err="1" smtClean="0"/>
              <a:t>Ontology</a:t>
            </a:r>
            <a:r>
              <a:rPr lang="pt-BR" sz="1600" dirty="0" smtClean="0"/>
              <a:t> Consortium, 2000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552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A0A-F638-424B-9FCA-298C9629C2C8}" type="slidenum">
              <a:rPr lang="pt-BR" smtClean="0"/>
              <a:t>9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298" r="5935" b="12740"/>
          <a:stretch/>
        </p:blipFill>
        <p:spPr bwMode="auto">
          <a:xfrm>
            <a:off x="-53047" y="1052736"/>
            <a:ext cx="9164219" cy="43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04048" y="63813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http://www.geneontology.org/</a:t>
            </a:r>
          </a:p>
        </p:txBody>
      </p:sp>
    </p:spTree>
    <p:extLst>
      <p:ext uri="{BB962C8B-B14F-4D97-AF65-F5344CB8AC3E}">
        <p14:creationId xmlns:p14="http://schemas.microsoft.com/office/powerpoint/2010/main" val="305862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628</TotalTime>
  <Words>1337</Words>
  <Application>Microsoft Office PowerPoint</Application>
  <PresentationFormat>Apresentação na tela (4:3)</PresentationFormat>
  <Paragraphs>221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Adjacência</vt:lpstr>
      <vt:lpstr>Ontologias Biológicas</vt:lpstr>
      <vt:lpstr>Sumário</vt:lpstr>
      <vt:lpstr>Conhecimento Biológico Primeiros passos: Linnaeus</vt:lpstr>
      <vt:lpstr>Conhecimento Biológico</vt:lpstr>
      <vt:lpstr>Ontologias Biológicas</vt:lpstr>
      <vt:lpstr>Ontologias Biológicas</vt:lpstr>
      <vt:lpstr>Ontologias Biológicas</vt:lpstr>
      <vt:lpstr>Bio-ontos mais conhecidas</vt:lpstr>
      <vt:lpstr>Apresentação do PowerPoint</vt:lpstr>
      <vt:lpstr>Apresentação do PowerPoint</vt:lpstr>
      <vt:lpstr>Bio-ontos mais conhecidas</vt:lpstr>
      <vt:lpstr>Apresentação do PowerPoint</vt:lpstr>
      <vt:lpstr>Apresentação do PowerPoint</vt:lpstr>
      <vt:lpstr>Principais Fontes de Bio-ontos</vt:lpstr>
      <vt:lpstr>Principais Fontes de Bio-ontos</vt:lpstr>
      <vt:lpstr>Tópicos de Interesse</vt:lpstr>
      <vt:lpstr>Tópicos de Interesse</vt:lpstr>
      <vt:lpstr>Tópicos de Interesse</vt:lpstr>
      <vt:lpstr>Tópicos de Interesse</vt:lpstr>
      <vt:lpstr>Apresentação do PowerPoint</vt:lpstr>
      <vt:lpstr>Apresentação do PowerPoint</vt:lpstr>
      <vt:lpstr>Tópicos de Interesse</vt:lpstr>
      <vt:lpstr>Apresentação do PowerPoint</vt:lpstr>
      <vt:lpstr>Apresentação do PowerPoint</vt:lpstr>
      <vt:lpstr>Aplicações</vt:lpstr>
      <vt:lpstr>Apresentação do PowerPoint</vt:lpstr>
      <vt:lpstr>Apresentação do PowerPoint</vt:lpstr>
      <vt:lpstr>Aplicações</vt:lpstr>
      <vt:lpstr>Apresentação do PowerPoint</vt:lpstr>
      <vt:lpstr>Apresentação do PowerPoint</vt:lpstr>
      <vt:lpstr>BioCaster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Ontologias Biológicas</dc:title>
  <dc:creator>Filipe Santana</dc:creator>
  <cp:lastModifiedBy>Filipe Santana</cp:lastModifiedBy>
  <cp:revision>66</cp:revision>
  <dcterms:created xsi:type="dcterms:W3CDTF">2013-01-10T18:57:19Z</dcterms:created>
  <dcterms:modified xsi:type="dcterms:W3CDTF">2013-01-20T22:44:59Z</dcterms:modified>
</cp:coreProperties>
</file>