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87" r:id="rId4"/>
    <p:sldId id="272" r:id="rId5"/>
    <p:sldId id="274" r:id="rId6"/>
    <p:sldId id="275" r:id="rId7"/>
    <p:sldId id="277" r:id="rId8"/>
    <p:sldId id="261" r:id="rId9"/>
    <p:sldId id="262" r:id="rId10"/>
    <p:sldId id="266" r:id="rId11"/>
    <p:sldId id="271" r:id="rId12"/>
    <p:sldId id="278" r:id="rId13"/>
    <p:sldId id="290" r:id="rId14"/>
    <p:sldId id="293" r:id="rId15"/>
    <p:sldId id="294" r:id="rId16"/>
    <p:sldId id="295" r:id="rId17"/>
    <p:sldId id="296" r:id="rId18"/>
    <p:sldId id="297" r:id="rId19"/>
    <p:sldId id="298" r:id="rId20"/>
    <p:sldId id="291" r:id="rId21"/>
    <p:sldId id="292" r:id="rId22"/>
    <p:sldId id="299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58BE1-4F24-4C23-AF3C-4BE5D00DD59E}" type="datetimeFigureOut">
              <a:rPr lang="pt-BR" smtClean="0"/>
              <a:pPr/>
              <a:t>13/10/2011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27A8-A549-42EC-B0CF-281F1DB0D42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http://www.spjeff.com/web/mikeycan/img/proc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01" y="188661"/>
            <a:ext cx="2879887" cy="2870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32656"/>
            <a:ext cx="4164335" cy="259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ítulo 1"/>
          <p:cNvSpPr>
            <a:spLocks noGrp="1"/>
          </p:cNvSpPr>
          <p:nvPr>
            <p:ph type="ctrTitle"/>
          </p:nvPr>
        </p:nvSpPr>
        <p:spPr>
          <a:xfrm>
            <a:off x="685440" y="2996956"/>
            <a:ext cx="7773120" cy="1470394"/>
          </a:xfrm>
        </p:spPr>
        <p:txBody>
          <a:bodyPr/>
          <a:lstStyle/>
          <a:p>
            <a:r>
              <a:rPr lang="pt-BR" b="1" dirty="0" smtClean="0"/>
              <a:t>Em busca de uma Ontologia para Governança de BPM</a:t>
            </a:r>
          </a:p>
        </p:txBody>
      </p:sp>
      <p:sp>
        <p:nvSpPr>
          <p:cNvPr id="3076" name="Subtítulo 2"/>
          <p:cNvSpPr>
            <a:spLocks noGrp="1"/>
          </p:cNvSpPr>
          <p:nvPr>
            <p:ph type="subTitle" idx="1"/>
          </p:nvPr>
        </p:nvSpPr>
        <p:spPr>
          <a:xfrm>
            <a:off x="1372321" y="4509114"/>
            <a:ext cx="6400800" cy="2348886"/>
          </a:xfrm>
        </p:spPr>
        <p:txBody>
          <a:bodyPr>
            <a:normAutofit/>
          </a:bodyPr>
          <a:lstStyle/>
          <a:p>
            <a:pPr>
              <a:spcAft>
                <a:spcPct val="0"/>
              </a:spcAft>
            </a:pPr>
            <a:endParaRPr lang="pt-BR" sz="1100" dirty="0"/>
          </a:p>
          <a:p>
            <a:pPr>
              <a:spcAft>
                <a:spcPct val="0"/>
              </a:spcAft>
            </a:pPr>
            <a:r>
              <a:rPr lang="pt-BR" sz="2800" dirty="0"/>
              <a:t>André Felipe Santana</a:t>
            </a:r>
          </a:p>
          <a:p>
            <a:pPr>
              <a:spcAft>
                <a:spcPct val="0"/>
              </a:spcAft>
            </a:pPr>
            <a:r>
              <a:rPr lang="pt-BR" sz="2800" dirty="0" smtClean="0"/>
              <a:t>afls2@cin.ufpe.br</a:t>
            </a:r>
            <a:endParaRPr lang="pt-BR" sz="2800" dirty="0"/>
          </a:p>
          <a:p>
            <a:pPr>
              <a:spcAft>
                <a:spcPct val="0"/>
              </a:spcAft>
            </a:pPr>
            <a:endParaRPr lang="pt-BR" sz="800" dirty="0"/>
          </a:p>
          <a:p>
            <a:pPr>
              <a:spcAft>
                <a:spcPct val="0"/>
              </a:spcAft>
            </a:pPr>
            <a:r>
              <a:rPr lang="pt-BR" sz="2000" dirty="0"/>
              <a:t>Set/2011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b="1" dirty="0" smtClean="0"/>
              <a:t>Governança de BPM </a:t>
            </a:r>
            <a:br>
              <a:rPr lang="pt-BR" sz="4000" b="1" dirty="0" smtClean="0"/>
            </a:br>
            <a:r>
              <a:rPr lang="pt-BR" sz="3200" b="1" dirty="0" smtClean="0"/>
              <a:t>(</a:t>
            </a:r>
            <a:r>
              <a:rPr lang="pt-BR" sz="3200" b="1" dirty="0" err="1" smtClean="0"/>
              <a:t>Rosemann</a:t>
            </a:r>
            <a:r>
              <a:rPr lang="pt-BR" sz="3200" b="1" dirty="0" smtClean="0"/>
              <a:t> e De </a:t>
            </a:r>
            <a:r>
              <a:rPr lang="pt-BR" sz="3200" b="1" dirty="0" err="1" smtClean="0"/>
              <a:t>Bruin</a:t>
            </a:r>
            <a:r>
              <a:rPr lang="pt-BR" sz="3200" b="1" dirty="0" smtClean="0"/>
              <a:t>, 2006)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 </a:t>
            </a:r>
            <a:r>
              <a:rPr lang="en-US" dirty="0" err="1" smtClean="0"/>
              <a:t>contexto</a:t>
            </a:r>
            <a:r>
              <a:rPr lang="en-US" dirty="0" smtClean="0"/>
              <a:t> de BPM a </a:t>
            </a:r>
            <a:r>
              <a:rPr lang="en-US" dirty="0" err="1" smtClean="0"/>
              <a:t>Governança</a:t>
            </a:r>
            <a:r>
              <a:rPr lang="en-US" dirty="0" smtClean="0"/>
              <a:t> </a:t>
            </a:r>
            <a:r>
              <a:rPr lang="en-US" dirty="0" err="1" smtClean="0"/>
              <a:t>estabelece</a:t>
            </a:r>
            <a:r>
              <a:rPr lang="en-US" dirty="0" smtClean="0"/>
              <a:t> a </a:t>
            </a:r>
            <a:r>
              <a:rPr lang="en-US" dirty="0" err="1" smtClean="0"/>
              <a:t>responsabilização</a:t>
            </a:r>
            <a:r>
              <a:rPr lang="en-US" dirty="0" smtClean="0"/>
              <a:t>, </a:t>
            </a:r>
            <a:r>
              <a:rPr lang="en-US" dirty="0" err="1" smtClean="0"/>
              <a:t>tomada</a:t>
            </a:r>
            <a:r>
              <a:rPr lang="en-US" dirty="0" smtClean="0"/>
              <a:t> de </a:t>
            </a:r>
            <a:r>
              <a:rPr lang="en-US" dirty="0" err="1" smtClean="0"/>
              <a:t>decisão</a:t>
            </a:r>
            <a:r>
              <a:rPr lang="en-US" dirty="0" smtClean="0"/>
              <a:t> e </a:t>
            </a:r>
            <a:r>
              <a:rPr lang="en-US" dirty="0" err="1" smtClean="0"/>
              <a:t>processos</a:t>
            </a:r>
            <a:r>
              <a:rPr lang="en-US" dirty="0" smtClean="0"/>
              <a:t> de </a:t>
            </a:r>
            <a:r>
              <a:rPr lang="en-US" dirty="0" err="1" smtClean="0"/>
              <a:t>recompensa</a:t>
            </a:r>
            <a:r>
              <a:rPr lang="en-US" dirty="0" smtClean="0"/>
              <a:t> de forma </a:t>
            </a:r>
            <a:r>
              <a:rPr lang="en-US" dirty="0" err="1" smtClean="0"/>
              <a:t>transparente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guiar</a:t>
            </a:r>
            <a:r>
              <a:rPr lang="en-US" dirty="0" smtClean="0"/>
              <a:t> as </a:t>
            </a:r>
            <a:r>
              <a:rPr lang="en-US" dirty="0" err="1" smtClean="0"/>
              <a:t>ações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Contempla</a:t>
            </a:r>
            <a:endParaRPr lang="en-US" dirty="0" smtClean="0"/>
          </a:p>
          <a:p>
            <a:pPr lvl="1"/>
            <a:r>
              <a:rPr lang="en-US" dirty="0" err="1" smtClean="0"/>
              <a:t>Definição</a:t>
            </a:r>
            <a:r>
              <a:rPr lang="en-US" dirty="0" smtClean="0"/>
              <a:t> </a:t>
            </a:r>
            <a:r>
              <a:rPr lang="en-US" dirty="0" err="1" smtClean="0"/>
              <a:t>clara</a:t>
            </a:r>
            <a:r>
              <a:rPr lang="en-US" dirty="0" smtClean="0"/>
              <a:t> e </a:t>
            </a:r>
            <a:r>
              <a:rPr lang="en-US" dirty="0" err="1" smtClean="0"/>
              <a:t>execução</a:t>
            </a:r>
            <a:r>
              <a:rPr lang="en-US" dirty="0" smtClean="0"/>
              <a:t> </a:t>
            </a:r>
            <a:r>
              <a:rPr lang="en-US" dirty="0" err="1" smtClean="0"/>
              <a:t>consistente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r>
              <a:rPr lang="en-US" dirty="0" smtClean="0"/>
              <a:t> de </a:t>
            </a:r>
            <a:r>
              <a:rPr lang="en-US" dirty="0" err="1" smtClean="0"/>
              <a:t>tomada</a:t>
            </a:r>
            <a:r>
              <a:rPr lang="en-US" dirty="0" smtClean="0"/>
              <a:t> de </a:t>
            </a:r>
            <a:r>
              <a:rPr lang="en-US" dirty="0" err="1" smtClean="0"/>
              <a:t>decisão</a:t>
            </a:r>
            <a:r>
              <a:rPr lang="en-US" dirty="0" smtClean="0"/>
              <a:t> de BPM (</a:t>
            </a:r>
            <a:r>
              <a:rPr lang="en-US" i="1" dirty="0" err="1" smtClean="0"/>
              <a:t>quem</a:t>
            </a:r>
            <a:r>
              <a:rPr lang="en-US" dirty="0" smtClean="0"/>
              <a:t> </a:t>
            </a:r>
            <a:r>
              <a:rPr lang="en-US" dirty="0" err="1" smtClean="0"/>
              <a:t>toma</a:t>
            </a:r>
            <a:r>
              <a:rPr lang="en-US" dirty="0" smtClean="0"/>
              <a:t> </a:t>
            </a:r>
            <a:r>
              <a:rPr lang="en-US" i="1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decisão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Papéis</a:t>
            </a:r>
            <a:r>
              <a:rPr lang="en-US" dirty="0" smtClean="0"/>
              <a:t> e </a:t>
            </a:r>
            <a:r>
              <a:rPr lang="en-US" dirty="0" err="1" smtClean="0"/>
              <a:t>Responsabilidades</a:t>
            </a:r>
            <a:endParaRPr lang="en-US" dirty="0" smtClean="0"/>
          </a:p>
          <a:p>
            <a:pPr lvl="1"/>
            <a:r>
              <a:rPr lang="en-US" dirty="0" err="1" smtClean="0"/>
              <a:t>Métricas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relacionadas</a:t>
            </a:r>
            <a:r>
              <a:rPr lang="en-US" dirty="0" smtClean="0"/>
              <a:t> a </a:t>
            </a:r>
            <a:r>
              <a:rPr lang="en-US" dirty="0" err="1" smtClean="0"/>
              <a:t>objetivos</a:t>
            </a:r>
            <a:r>
              <a:rPr lang="en-US" dirty="0" smtClean="0"/>
              <a:t> </a:t>
            </a:r>
            <a:r>
              <a:rPr lang="en-US" dirty="0" err="1" smtClean="0"/>
              <a:t>estratégicos</a:t>
            </a:r>
            <a:endParaRPr lang="en-US" dirty="0" smtClean="0"/>
          </a:p>
          <a:p>
            <a:pPr lvl="1"/>
            <a:r>
              <a:rPr lang="en-US" dirty="0" err="1" smtClean="0"/>
              <a:t>Padrões</a:t>
            </a:r>
            <a:r>
              <a:rPr lang="en-US" dirty="0" smtClean="0"/>
              <a:t> de </a:t>
            </a:r>
            <a:r>
              <a:rPr lang="en-US" dirty="0" err="1" smtClean="0"/>
              <a:t>Gerenciamento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endParaRPr lang="en-US" dirty="0" smtClean="0"/>
          </a:p>
          <a:p>
            <a:pPr lvl="1"/>
            <a:r>
              <a:rPr lang="en-US" dirty="0" err="1" smtClean="0"/>
              <a:t>Controles</a:t>
            </a:r>
            <a:r>
              <a:rPr lang="en-US" dirty="0" smtClean="0"/>
              <a:t> de </a:t>
            </a:r>
            <a:r>
              <a:rPr lang="en-US" dirty="0" err="1" smtClean="0"/>
              <a:t>Gerenciamento</a:t>
            </a:r>
            <a:r>
              <a:rPr lang="en-US" dirty="0" smtClean="0"/>
              <a:t> de </a:t>
            </a:r>
            <a:r>
              <a:rPr lang="en-US" dirty="0" err="1" smtClean="0"/>
              <a:t>Processos</a:t>
            </a: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455763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Governança de BPM – Desafios Conceituais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Definições Imprecisas e em alto nível</a:t>
            </a:r>
          </a:p>
          <a:p>
            <a:r>
              <a:rPr lang="pt-BR" dirty="0" smtClean="0"/>
              <a:t>Falta de consenso sobre conceitos e elementos de governança</a:t>
            </a:r>
          </a:p>
          <a:p>
            <a:r>
              <a:rPr lang="pt-BR" dirty="0" smtClean="0"/>
              <a:t>Modelos </a:t>
            </a:r>
            <a:r>
              <a:rPr lang="pt-BR" dirty="0" smtClean="0"/>
              <a:t>de </a:t>
            </a:r>
            <a:r>
              <a:rPr lang="pt-BR" dirty="0" smtClean="0"/>
              <a:t>Governança </a:t>
            </a:r>
            <a:r>
              <a:rPr lang="pt-BR" dirty="0" smtClean="0"/>
              <a:t>pouco detalhados</a:t>
            </a:r>
            <a:endParaRPr lang="pt-BR" dirty="0" smtClean="0"/>
          </a:p>
          <a:p>
            <a:r>
              <a:rPr lang="pt-BR" dirty="0" smtClean="0"/>
              <a:t>Falta de relatos empíricos reais</a:t>
            </a:r>
          </a:p>
          <a:p>
            <a:r>
              <a:rPr lang="pt-BR" dirty="0" smtClean="0"/>
              <a:t>Campo emergente, pouco maduro</a:t>
            </a:r>
          </a:p>
          <a:p>
            <a:pPr lvl="1"/>
            <a:endParaRPr lang="pt-BR" dirty="0"/>
          </a:p>
          <a:p>
            <a:r>
              <a:rPr lang="pt-BR" dirty="0" smtClean="0"/>
              <a:t>Conseqüência</a:t>
            </a:r>
          </a:p>
          <a:p>
            <a:pPr lvl="1"/>
            <a:r>
              <a:rPr lang="pt-BR" dirty="0" smtClean="0"/>
              <a:t>Como implementar?</a:t>
            </a:r>
          </a:p>
          <a:p>
            <a:pPr lvl="1"/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455763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Comparando com Governança de TI...</a:t>
            </a:r>
            <a:endParaRPr lang="pt-BR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825" y="1414239"/>
            <a:ext cx="58483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120594" y="5949280"/>
            <a:ext cx="68357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Não há modelos similares para Governança de BPM </a:t>
            </a:r>
          </a:p>
          <a:p>
            <a:pPr algn="ctr"/>
            <a:r>
              <a:rPr lang="pt-BR" sz="2400" b="1" dirty="0" smtClean="0"/>
              <a:t>neste nível de detalhe!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 smtClean="0"/>
              <a:t>Em busca de uma Ontologia para Governança </a:t>
            </a:r>
            <a:r>
              <a:rPr lang="pt-BR" sz="2800" b="1" dirty="0" smtClean="0"/>
              <a:t>de BPM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600" b="1" dirty="0" smtClean="0"/>
              <a:t>Motivação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Objetivo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Gerar uma terminologia mais precisa para a área</a:t>
            </a:r>
          </a:p>
          <a:p>
            <a:pPr lvl="1"/>
            <a:r>
              <a:rPr lang="pt-BR" dirty="0" smtClean="0"/>
              <a:t>Apoiar a construção de modelos de Governança para </a:t>
            </a:r>
            <a:r>
              <a:rPr lang="pt-BR" dirty="0" smtClean="0"/>
              <a:t>BPM de acordo com necessidades do contexto questão.</a:t>
            </a:r>
            <a:endParaRPr lang="pt-BR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239739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>Em busca de uma Ontologia </a:t>
            </a:r>
            <a:r>
              <a:rPr lang="pt-BR" sz="3100" b="1" dirty="0" smtClean="0"/>
              <a:t>para Governança de BPM </a:t>
            </a:r>
            <a:r>
              <a:rPr lang="pt-BR" sz="3100" dirty="0" smtClean="0"/>
              <a:t>Modelo de Referência para o Desenvolvimento</a:t>
            </a:r>
            <a:endParaRPr lang="pt-BR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-36513" y="1844824"/>
            <a:ext cx="9217026" cy="4694237"/>
          </a:xfrm>
          <a:ln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1455763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>Em busca de uma Ontologia para Governança de BPM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Especificação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Propósito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Gerar uma terminologia mais precisa para a </a:t>
            </a:r>
            <a:r>
              <a:rPr lang="pt-BR" dirty="0" smtClean="0"/>
              <a:t>área.</a:t>
            </a:r>
            <a:endParaRPr lang="pt-BR" dirty="0" smtClean="0"/>
          </a:p>
          <a:p>
            <a:pPr lvl="1"/>
            <a:r>
              <a:rPr lang="pt-BR" dirty="0" smtClean="0"/>
              <a:t>Apoiar a construção de modelos de Governança para BPM de acordo com necessidades do </a:t>
            </a:r>
            <a:r>
              <a:rPr lang="pt-BR" dirty="0" smtClean="0"/>
              <a:t>contexto.</a:t>
            </a:r>
            <a:endParaRPr lang="pt-BR" dirty="0" smtClean="0"/>
          </a:p>
          <a:p>
            <a:r>
              <a:rPr lang="pt-BR" b="1" dirty="0" smtClean="0"/>
              <a:t>Escopo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Detalhamento de conceito e relações entre elementos de Governança no domínio de Gerenciamento de Processos de Negócio (BPM).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311747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>Em busca de uma Ontologia para Governança de BPM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Especificação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Questões de Competência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Quais elementos de Governança deve-se considerar numa implementação de Governança de BPM?</a:t>
            </a:r>
          </a:p>
          <a:p>
            <a:pPr lvl="2"/>
            <a:r>
              <a:rPr lang="pt-BR" dirty="0" smtClean="0"/>
              <a:t>Em outras palavras: o que deve ser governado?</a:t>
            </a:r>
          </a:p>
          <a:p>
            <a:pPr lvl="1"/>
            <a:r>
              <a:rPr lang="pt-BR" dirty="0" smtClean="0"/>
              <a:t>Que características do contexto afetam a definição dos elementos a serem governados?</a:t>
            </a:r>
          </a:p>
          <a:p>
            <a:pPr lvl="1"/>
            <a:r>
              <a:rPr lang="pt-BR" dirty="0" smtClean="0"/>
              <a:t>Ferramenta para BPM é elemento de Governança?</a:t>
            </a:r>
          </a:p>
          <a:p>
            <a:pPr lvl="1"/>
            <a:r>
              <a:rPr lang="pt-BR" dirty="0" smtClean="0"/>
              <a:t>Projeto de BPM é elemento de Governança?</a:t>
            </a:r>
          </a:p>
          <a:p>
            <a:pPr lvl="1"/>
            <a:r>
              <a:rPr lang="pt-BR" dirty="0" smtClean="0"/>
              <a:t>...</a:t>
            </a:r>
          </a:p>
          <a:p>
            <a:pPr lvl="1"/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311747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>Em busca de uma Ontologia para Governança de BPM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Especificação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É possível Reusar uma Ontologia existente?</a:t>
            </a:r>
            <a:endParaRPr lang="pt-BR" dirty="0" smtClean="0"/>
          </a:p>
          <a:p>
            <a:pPr lvl="1"/>
            <a:r>
              <a:rPr lang="pt-BR" dirty="0" smtClean="0"/>
              <a:t>Em pesquisa preliminar não foi identificada ontologia para ‘Governança de Processos’</a:t>
            </a:r>
          </a:p>
          <a:p>
            <a:pPr lvl="1"/>
            <a:r>
              <a:rPr lang="pt-BR" dirty="0" smtClean="0"/>
              <a:t>É possível reusar ontologias de domínios semelhantes?</a:t>
            </a:r>
          </a:p>
          <a:p>
            <a:pPr lvl="2"/>
            <a:r>
              <a:rPr lang="pt-BR" dirty="0" smtClean="0"/>
              <a:t>Em pesquisa</a:t>
            </a:r>
          </a:p>
          <a:p>
            <a:pPr lvl="1"/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311747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>Em busca de uma Ontologia para Governança de BPM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Conceitualização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 smtClean="0"/>
              <a:t>Enumerar termos do domínio</a:t>
            </a:r>
            <a:endParaRPr lang="pt-BR" dirty="0" smtClean="0"/>
          </a:p>
          <a:p>
            <a:pPr lvl="1"/>
            <a:r>
              <a:rPr lang="pt-BR" dirty="0" smtClean="0"/>
              <a:t>(Elementos de Governança de Processos)</a:t>
            </a:r>
          </a:p>
          <a:p>
            <a:pPr lvl="2"/>
            <a:r>
              <a:rPr lang="en-US" b="1" dirty="0" err="1" smtClean="0"/>
              <a:t>Objetivos</a:t>
            </a:r>
            <a:endParaRPr lang="en-US" b="1" dirty="0" smtClean="0"/>
          </a:p>
          <a:p>
            <a:pPr lvl="2"/>
            <a:r>
              <a:rPr lang="en-US" b="1" dirty="0" err="1" smtClean="0"/>
              <a:t>Papéis</a:t>
            </a:r>
            <a:r>
              <a:rPr lang="en-US" b="1" dirty="0" smtClean="0"/>
              <a:t> e </a:t>
            </a:r>
            <a:r>
              <a:rPr lang="en-US" b="1" dirty="0" err="1" smtClean="0"/>
              <a:t>Responsabilidades</a:t>
            </a:r>
            <a:endParaRPr lang="en-US" b="1" dirty="0" smtClean="0"/>
          </a:p>
          <a:p>
            <a:pPr lvl="2"/>
            <a:r>
              <a:rPr lang="en-US" b="1" dirty="0" err="1" smtClean="0"/>
              <a:t>Padrões</a:t>
            </a:r>
            <a:endParaRPr lang="en-US" b="1" dirty="0" smtClean="0"/>
          </a:p>
          <a:p>
            <a:pPr lvl="2"/>
            <a:r>
              <a:rPr lang="en-US" b="1" dirty="0" err="1" smtClean="0"/>
              <a:t>Tarefas</a:t>
            </a:r>
            <a:r>
              <a:rPr lang="en-US" b="1" dirty="0" smtClean="0"/>
              <a:t> de BPM</a:t>
            </a:r>
          </a:p>
          <a:p>
            <a:pPr lvl="2"/>
            <a:r>
              <a:rPr lang="en-US" b="1" dirty="0" err="1" smtClean="0"/>
              <a:t>Estrutura</a:t>
            </a:r>
            <a:r>
              <a:rPr lang="en-US" b="1" dirty="0" smtClean="0"/>
              <a:t> </a:t>
            </a:r>
            <a:r>
              <a:rPr lang="en-US" b="1" dirty="0" err="1" smtClean="0"/>
              <a:t>Organizacional</a:t>
            </a:r>
            <a:r>
              <a:rPr lang="en-US" b="1" dirty="0" smtClean="0"/>
              <a:t> p/ BPM</a:t>
            </a:r>
          </a:p>
          <a:p>
            <a:pPr lvl="2"/>
            <a:r>
              <a:rPr lang="en-US" b="1" dirty="0" err="1" smtClean="0"/>
              <a:t>Mecanismos</a:t>
            </a:r>
            <a:r>
              <a:rPr lang="en-US" b="1" dirty="0" smtClean="0"/>
              <a:t> de </a:t>
            </a:r>
            <a:r>
              <a:rPr lang="en-US" b="1" dirty="0" err="1" smtClean="0"/>
              <a:t>Controle</a:t>
            </a:r>
            <a:r>
              <a:rPr lang="en-US" b="1" dirty="0" smtClean="0"/>
              <a:t> de </a:t>
            </a:r>
            <a:r>
              <a:rPr lang="en-US" b="1" dirty="0" err="1" smtClean="0"/>
              <a:t>Processos</a:t>
            </a:r>
            <a:endParaRPr lang="en-US" b="1" dirty="0" smtClean="0"/>
          </a:p>
          <a:p>
            <a:pPr lvl="2"/>
            <a:r>
              <a:rPr lang="en-US" b="1" dirty="0" err="1" smtClean="0"/>
              <a:t>Mecanismos</a:t>
            </a:r>
            <a:r>
              <a:rPr lang="en-US" b="1" dirty="0" smtClean="0"/>
              <a:t> de </a:t>
            </a:r>
            <a:r>
              <a:rPr lang="en-US" b="1" dirty="0" err="1" smtClean="0"/>
              <a:t>Avaliação</a:t>
            </a:r>
            <a:endParaRPr lang="en-US" b="1" dirty="0" smtClean="0"/>
          </a:p>
          <a:p>
            <a:pPr lvl="2"/>
            <a:r>
              <a:rPr lang="pt-BR" b="1" dirty="0" smtClean="0"/>
              <a:t>Requisitos </a:t>
            </a:r>
            <a:r>
              <a:rPr lang="pt-BR" b="1" dirty="0" smtClean="0"/>
              <a:t>Legais</a:t>
            </a:r>
          </a:p>
          <a:p>
            <a:pPr lvl="1"/>
            <a:r>
              <a:rPr lang="pt-BR" b="1" dirty="0" smtClean="0"/>
              <a:t>Processos de Negócio</a:t>
            </a:r>
            <a:endParaRPr lang="pt-BR" b="1" dirty="0" smtClean="0"/>
          </a:p>
          <a:p>
            <a:pPr lvl="1"/>
            <a:r>
              <a:rPr lang="en-US" b="1" dirty="0" err="1" smtClean="0"/>
              <a:t>Requisitos</a:t>
            </a:r>
            <a:r>
              <a:rPr lang="en-US" b="1" dirty="0" smtClean="0"/>
              <a:t> de </a:t>
            </a:r>
            <a:r>
              <a:rPr lang="en-US" b="1" dirty="0" err="1" smtClean="0"/>
              <a:t>Negócio</a:t>
            </a:r>
            <a:endParaRPr lang="en-US" b="1" dirty="0" smtClean="0"/>
          </a:p>
          <a:p>
            <a:pPr lvl="1"/>
            <a:r>
              <a:rPr lang="en-US" b="1" dirty="0" err="1" smtClean="0"/>
              <a:t>Princípios</a:t>
            </a:r>
            <a:r>
              <a:rPr lang="en-US" b="1" dirty="0" smtClean="0"/>
              <a:t> de </a:t>
            </a:r>
            <a:r>
              <a:rPr lang="en-US" b="1" dirty="0" err="1" smtClean="0"/>
              <a:t>Governança</a:t>
            </a:r>
            <a:endParaRPr lang="en-US" b="1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311747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>Em busca de uma Ontologia para Governança de BPM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 smtClean="0"/>
              <a:t>Conceitualização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pt-BR" sz="2000" b="1" dirty="0" smtClean="0"/>
              <a:t>Definição preliminar de Classes / Relações</a:t>
            </a:r>
            <a:endParaRPr lang="pt-BR" sz="2000" dirty="0" smtClean="0"/>
          </a:p>
          <a:p>
            <a:pPr lvl="2">
              <a:buNone/>
            </a:pPr>
            <a:endParaRPr lang="pt-BR" sz="1600" dirty="0" smtClean="0"/>
          </a:p>
          <a:p>
            <a:pPr lvl="2"/>
            <a:endParaRPr lang="pt-BR" sz="1600" dirty="0" smtClean="0"/>
          </a:p>
          <a:p>
            <a:pPr lvl="1"/>
            <a:endParaRPr lang="pt-BR" sz="1800" dirty="0" smtClean="0"/>
          </a:p>
          <a:p>
            <a:pPr lvl="1"/>
            <a:endParaRPr lang="pt-BR" sz="1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311747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spaço Reservado para Conteúdo 5" descr="BPM_GovernanceMetaModel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847392"/>
            <a:ext cx="9143999" cy="50379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4538" y="188913"/>
            <a:ext cx="7283450" cy="1143000"/>
          </a:xfrm>
        </p:spPr>
        <p:txBody>
          <a:bodyPr>
            <a:noAutofit/>
          </a:bodyPr>
          <a:lstStyle/>
          <a:p>
            <a:r>
              <a:rPr lang="pt-BR" sz="3200" dirty="0" smtClean="0"/>
              <a:t>CONTEXTO - MOTIVAÇÃO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/>
              <a:t>Pesquisa em Curso (</a:t>
            </a:r>
            <a:r>
              <a:rPr lang="pt-BR" b="1" dirty="0" err="1" smtClean="0"/>
              <a:t>DSc</a:t>
            </a:r>
            <a:r>
              <a:rPr lang="pt-BR" b="1" dirty="0" smtClean="0"/>
              <a:t>): Governança </a:t>
            </a:r>
            <a:r>
              <a:rPr lang="pt-BR" b="1" dirty="0" smtClean="0"/>
              <a:t>de BPM para o Setor Público</a:t>
            </a:r>
            <a:endParaRPr lang="pt-BR" dirty="0" smtClean="0"/>
          </a:p>
          <a:p>
            <a:r>
              <a:rPr lang="pt-BR" dirty="0" smtClean="0"/>
              <a:t>Objetivo </a:t>
            </a:r>
            <a:r>
              <a:rPr lang="pt-BR" dirty="0" smtClean="0"/>
              <a:t>Geral</a:t>
            </a:r>
          </a:p>
          <a:p>
            <a:pPr lvl="1"/>
            <a:r>
              <a:rPr lang="pt-BR" dirty="0" smtClean="0"/>
              <a:t>Investigar como implementar de forma eficaz a governança de BPM em organizações do setor público, propondo:</a:t>
            </a:r>
          </a:p>
          <a:p>
            <a:pPr lvl="2"/>
            <a:r>
              <a:rPr lang="pt-BR" dirty="0" smtClean="0"/>
              <a:t>um meta-modelo de governança </a:t>
            </a:r>
          </a:p>
          <a:p>
            <a:pPr lvl="2"/>
            <a:r>
              <a:rPr lang="pt-BR" dirty="0" smtClean="0"/>
              <a:t>um guia de implantação aos contextos situacionais.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239739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8904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>Em busca de uma Ontologia para Governança de BPM 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dirty="0" err="1" smtClean="0"/>
              <a:t>Conceitualização</a:t>
            </a:r>
            <a:endParaRPr lang="pt-BR" dirty="0"/>
          </a:p>
        </p:txBody>
      </p:sp>
      <p:pic>
        <p:nvPicPr>
          <p:cNvPr id="5" name="Imagem 4" descr="BPM_GovernanceMetaModelInstanc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8840"/>
            <a:ext cx="9144000" cy="3519097"/>
          </a:xfrm>
          <a:prstGeom prst="rect">
            <a:avLst/>
          </a:prstGeom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Exemplificando uma Instância</a:t>
            </a: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pt-B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r>
              <a:rPr lang="pt-BR" b="1" dirty="0" smtClean="0"/>
              <a:t>Próximos </a:t>
            </a:r>
            <a:r>
              <a:rPr lang="pt-BR" b="1" dirty="0" smtClean="0"/>
              <a:t>passos:</a:t>
            </a:r>
          </a:p>
          <a:p>
            <a:pPr lvl="1"/>
            <a:r>
              <a:rPr lang="pt-BR" dirty="0" smtClean="0"/>
              <a:t>Definição de atributos</a:t>
            </a:r>
          </a:p>
          <a:p>
            <a:pPr lvl="1"/>
            <a:r>
              <a:rPr lang="pt-BR" dirty="0" smtClean="0"/>
              <a:t>Instâncias</a:t>
            </a:r>
          </a:p>
          <a:p>
            <a:pPr lvl="1"/>
            <a:r>
              <a:rPr lang="pt-BR" dirty="0" smtClean="0"/>
              <a:t>Restrições?</a:t>
            </a:r>
            <a:endParaRPr lang="pt-BR" dirty="0" smtClean="0"/>
          </a:p>
          <a:p>
            <a:pPr lvl="1"/>
            <a:r>
              <a:rPr lang="pt-BR" dirty="0" smtClean="0"/>
              <a:t>Implementação em OWL?</a:t>
            </a:r>
            <a:endParaRPr lang="pt-BR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239739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3100" b="1" dirty="0" smtClean="0"/>
              <a:t>Em busca de uma Ontologia para Governança de BPM 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dirty="0" err="1" smtClean="0"/>
              <a:t>Conceitualização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http://www.spjeff.com/web/mikeycan/img/proc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01" y="188661"/>
            <a:ext cx="2879887" cy="2870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32656"/>
            <a:ext cx="4164335" cy="259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ítulo 1"/>
          <p:cNvSpPr>
            <a:spLocks noGrp="1"/>
          </p:cNvSpPr>
          <p:nvPr>
            <p:ph type="ctrTitle"/>
          </p:nvPr>
        </p:nvSpPr>
        <p:spPr>
          <a:xfrm>
            <a:off x="685440" y="2996956"/>
            <a:ext cx="7773120" cy="1470394"/>
          </a:xfrm>
        </p:spPr>
        <p:txBody>
          <a:bodyPr/>
          <a:lstStyle/>
          <a:p>
            <a:r>
              <a:rPr lang="pt-BR" b="1" dirty="0" smtClean="0"/>
              <a:t>Em busca de uma Ontologia para Governança de BPM</a:t>
            </a:r>
          </a:p>
        </p:txBody>
      </p:sp>
      <p:sp>
        <p:nvSpPr>
          <p:cNvPr id="3076" name="Subtítulo 2"/>
          <p:cNvSpPr>
            <a:spLocks noGrp="1"/>
          </p:cNvSpPr>
          <p:nvPr>
            <p:ph type="subTitle" idx="1"/>
          </p:nvPr>
        </p:nvSpPr>
        <p:spPr>
          <a:xfrm>
            <a:off x="1372321" y="4509114"/>
            <a:ext cx="6400800" cy="2348886"/>
          </a:xfrm>
        </p:spPr>
        <p:txBody>
          <a:bodyPr>
            <a:normAutofit/>
          </a:bodyPr>
          <a:lstStyle/>
          <a:p>
            <a:pPr>
              <a:spcAft>
                <a:spcPct val="0"/>
              </a:spcAft>
            </a:pPr>
            <a:endParaRPr lang="pt-BR" sz="1100" dirty="0"/>
          </a:p>
          <a:p>
            <a:pPr>
              <a:spcAft>
                <a:spcPct val="0"/>
              </a:spcAft>
            </a:pPr>
            <a:r>
              <a:rPr lang="pt-BR" sz="2800" dirty="0"/>
              <a:t>André Felipe Santana</a:t>
            </a:r>
          </a:p>
          <a:p>
            <a:pPr>
              <a:spcAft>
                <a:spcPct val="0"/>
              </a:spcAft>
            </a:pPr>
            <a:r>
              <a:rPr lang="pt-BR" sz="2800" dirty="0" smtClean="0"/>
              <a:t>afls2@cin.ufpe.br</a:t>
            </a:r>
            <a:endParaRPr lang="pt-BR" sz="2800" dirty="0"/>
          </a:p>
          <a:p>
            <a:pPr>
              <a:spcAft>
                <a:spcPct val="0"/>
              </a:spcAft>
            </a:pPr>
            <a:endParaRPr lang="pt-BR" sz="800" dirty="0"/>
          </a:p>
          <a:p>
            <a:pPr>
              <a:spcAft>
                <a:spcPct val="0"/>
              </a:spcAft>
            </a:pPr>
            <a:r>
              <a:rPr lang="pt-BR" sz="2000" dirty="0"/>
              <a:t>Set/2011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/>
          <p:cNvSpPr>
            <a:spLocks noChangeAspect="1" noChangeArrowheads="1" noTextEdit="1"/>
          </p:cNvSpPr>
          <p:nvPr/>
        </p:nvSpPr>
        <p:spPr bwMode="auto">
          <a:xfrm>
            <a:off x="539552" y="1052736"/>
            <a:ext cx="878363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3509963" y="1171576"/>
            <a:ext cx="5554662" cy="4222750"/>
          </a:xfrm>
          <a:prstGeom prst="rect">
            <a:avLst/>
          </a:prstGeom>
          <a:noFill/>
          <a:ln w="17463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pPr algn="l"/>
            <a:r>
              <a:rPr lang="pt-BR" sz="3600" b="1" dirty="0">
                <a:solidFill>
                  <a:srgbClr val="002060"/>
                </a:solidFill>
                <a:latin typeface="Verdana" pitchFamily="34" charset="0"/>
              </a:rPr>
              <a:t>Etapas da Pesquisa</a:t>
            </a:r>
          </a:p>
        </p:txBody>
      </p:sp>
      <p:sp>
        <p:nvSpPr>
          <p:cNvPr id="4" name="Texto Explicativo 1 3"/>
          <p:cNvSpPr/>
          <p:nvPr/>
        </p:nvSpPr>
        <p:spPr>
          <a:xfrm>
            <a:off x="1979712" y="1268760"/>
            <a:ext cx="2880320" cy="936104"/>
          </a:xfrm>
          <a:prstGeom prst="borderCallout1">
            <a:avLst>
              <a:gd name="adj1" fmla="val 105223"/>
              <a:gd name="adj2" fmla="val 44321"/>
              <a:gd name="adj3" fmla="val 192566"/>
              <a:gd name="adj4" fmla="val 45025"/>
            </a:avLst>
          </a:prstGeom>
          <a:solidFill>
            <a:schemeClr val="tx2">
              <a:lumMod val="90000"/>
            </a:schemeClr>
          </a:solidFill>
          <a:ln w="38100">
            <a:solidFill>
              <a:schemeClr val="bg1"/>
            </a:solidFill>
            <a:prstDash val="sysDash"/>
            <a:headEnd type="stealth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indent="-179388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Modelo Governança v1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Guia Implantação v1</a:t>
            </a: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2" name="Grupo 7"/>
          <p:cNvGrpSpPr/>
          <p:nvPr/>
        </p:nvGrpSpPr>
        <p:grpSpPr>
          <a:xfrm>
            <a:off x="5652120" y="2636912"/>
            <a:ext cx="1440160" cy="1440160"/>
            <a:chOff x="5652120" y="2636912"/>
            <a:chExt cx="1440160" cy="1440160"/>
          </a:xfrm>
        </p:grpSpPr>
        <p:sp>
          <p:nvSpPr>
            <p:cNvPr id="6" name="Seta circular 5"/>
            <p:cNvSpPr/>
            <p:nvPr/>
          </p:nvSpPr>
          <p:spPr>
            <a:xfrm>
              <a:off x="5652120" y="2636912"/>
              <a:ext cx="1440160" cy="1440160"/>
            </a:xfrm>
            <a:prstGeom prst="circularArrow">
              <a:avLst>
                <a:gd name="adj1" fmla="val 6504"/>
                <a:gd name="adj2" fmla="val 1439698"/>
                <a:gd name="adj3" fmla="val 7902621"/>
                <a:gd name="adj4" fmla="val 10800000"/>
                <a:gd name="adj5" fmla="val 125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solidFill>
                  <a:srgbClr val="0070C0"/>
                </a:solidFill>
              </a:endParaRP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5860980" y="3009726"/>
              <a:ext cx="115929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rgbClr val="0070C0"/>
                  </a:solidFill>
                </a:rPr>
                <a:t>Reflexão </a:t>
              </a:r>
            </a:p>
            <a:p>
              <a:r>
                <a:rPr lang="pt-BR" dirty="0" smtClean="0">
                  <a:solidFill>
                    <a:srgbClr val="0070C0"/>
                  </a:solidFill>
                </a:rPr>
                <a:t>em Ação</a:t>
              </a:r>
            </a:p>
            <a:p>
              <a:endParaRPr lang="pt-BR" dirty="0"/>
            </a:p>
          </p:txBody>
        </p:sp>
      </p:grp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69913" y="2527301"/>
            <a:ext cx="2600325" cy="1103313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130300" y="2579688"/>
            <a:ext cx="1546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Fase 1: Pesquisa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790575" y="2833688"/>
            <a:ext cx="2243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Bibliográfica e Pesquisa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688975" y="3087688"/>
            <a:ext cx="2497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Qualitativa Exploratória de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555750" y="3341688"/>
            <a:ext cx="730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Campo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019550" y="2747963"/>
            <a:ext cx="1341437" cy="66198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4138613" y="2952751"/>
            <a:ext cx="1155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Diagnóstico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5581650" y="1476376"/>
            <a:ext cx="1479550" cy="66198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5718175" y="1562101"/>
            <a:ext cx="1290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Planejamento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5938838" y="1816101"/>
            <a:ext cx="815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da Ação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7178675" y="2732088"/>
            <a:ext cx="1649412" cy="6604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332663" y="2935288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Implementação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958013" y="4156076"/>
            <a:ext cx="1343025" cy="661988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178675" y="4359276"/>
            <a:ext cx="985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Avaliação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070350" y="4054476"/>
            <a:ext cx="2157412" cy="830263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341813" y="4087813"/>
            <a:ext cx="1682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Documentação de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427538" y="4343401"/>
            <a:ext cx="1477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Resultados e da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494213" y="4597401"/>
            <a:ext cx="1393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Aprendizagem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39" name="Arc 23"/>
          <p:cNvSpPr>
            <a:spLocks/>
          </p:cNvSpPr>
          <p:nvPr/>
        </p:nvSpPr>
        <p:spPr bwMode="auto">
          <a:xfrm>
            <a:off x="4768850" y="2055813"/>
            <a:ext cx="1349375" cy="1176338"/>
          </a:xfrm>
          <a:custGeom>
            <a:avLst/>
            <a:gdLst>
              <a:gd name="G0" fmla="+- 20302 0 0"/>
              <a:gd name="G1" fmla="+- 17717 0 0"/>
              <a:gd name="G2" fmla="+- 21600 0 0"/>
              <a:gd name="T0" fmla="*/ 0 w 20302"/>
              <a:gd name="T1" fmla="*/ 10342 h 17717"/>
              <a:gd name="T2" fmla="*/ 7947 w 20302"/>
              <a:gd name="T3" fmla="*/ 0 h 17717"/>
              <a:gd name="T4" fmla="*/ 20302 w 20302"/>
              <a:gd name="T5" fmla="*/ 17717 h 17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02" h="17717" fill="none" extrusionOk="0">
                <a:moveTo>
                  <a:pt x="0" y="10342"/>
                </a:moveTo>
                <a:cubicBezTo>
                  <a:pt x="1519" y="6158"/>
                  <a:pt x="4295" y="2545"/>
                  <a:pt x="7946" y="-1"/>
                </a:cubicBezTo>
              </a:path>
              <a:path w="20302" h="17717" stroke="0" extrusionOk="0">
                <a:moveTo>
                  <a:pt x="0" y="10342"/>
                </a:moveTo>
                <a:cubicBezTo>
                  <a:pt x="1519" y="6158"/>
                  <a:pt x="4295" y="2545"/>
                  <a:pt x="7946" y="-1"/>
                </a:cubicBezTo>
                <a:lnTo>
                  <a:pt x="20302" y="17717"/>
                </a:lnTo>
                <a:close/>
              </a:path>
            </a:pathLst>
          </a:custGeom>
          <a:noFill/>
          <a:ln w="508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0" name="Freeform 24"/>
          <p:cNvSpPr>
            <a:spLocks/>
          </p:cNvSpPr>
          <p:nvPr/>
        </p:nvSpPr>
        <p:spPr bwMode="auto">
          <a:xfrm>
            <a:off x="5241925" y="1917701"/>
            <a:ext cx="339725" cy="220663"/>
          </a:xfrm>
          <a:custGeom>
            <a:avLst/>
            <a:gdLst/>
            <a:ahLst/>
            <a:cxnLst>
              <a:cxn ang="0">
                <a:pos x="214" y="0"/>
              </a:cxn>
              <a:cxn ang="0">
                <a:pos x="0" y="32"/>
              </a:cxn>
              <a:cxn ang="0">
                <a:pos x="54" y="139"/>
              </a:cxn>
              <a:cxn ang="0">
                <a:pos x="214" y="0"/>
              </a:cxn>
            </a:cxnLst>
            <a:rect l="0" t="0" r="r" b="b"/>
            <a:pathLst>
              <a:path w="214" h="139">
                <a:moveTo>
                  <a:pt x="214" y="0"/>
                </a:moveTo>
                <a:lnTo>
                  <a:pt x="0" y="32"/>
                </a:lnTo>
                <a:lnTo>
                  <a:pt x="54" y="139"/>
                </a:lnTo>
                <a:lnTo>
                  <a:pt x="214" y="0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1" name="Arc 25"/>
          <p:cNvSpPr>
            <a:spLocks/>
          </p:cNvSpPr>
          <p:nvPr/>
        </p:nvSpPr>
        <p:spPr bwMode="auto">
          <a:xfrm>
            <a:off x="6577013" y="1874838"/>
            <a:ext cx="1190625" cy="1323975"/>
          </a:xfrm>
          <a:custGeom>
            <a:avLst/>
            <a:gdLst>
              <a:gd name="G0" fmla="+- 0 0 0"/>
              <a:gd name="G1" fmla="+- 20194 0 0"/>
              <a:gd name="G2" fmla="+- 21600 0 0"/>
              <a:gd name="T0" fmla="*/ 7665 w 18138"/>
              <a:gd name="T1" fmla="*/ 0 h 20194"/>
              <a:gd name="T2" fmla="*/ 18138 w 18138"/>
              <a:gd name="T3" fmla="*/ 8465 h 20194"/>
              <a:gd name="T4" fmla="*/ 0 w 18138"/>
              <a:gd name="T5" fmla="*/ 20194 h 20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138" h="20194" fill="none" extrusionOk="0">
                <a:moveTo>
                  <a:pt x="7665" y="-1"/>
                </a:moveTo>
                <a:cubicBezTo>
                  <a:pt x="11968" y="1633"/>
                  <a:pt x="15638" y="4599"/>
                  <a:pt x="18138" y="8464"/>
                </a:cubicBezTo>
              </a:path>
              <a:path w="18138" h="20194" stroke="0" extrusionOk="0">
                <a:moveTo>
                  <a:pt x="7665" y="-1"/>
                </a:moveTo>
                <a:cubicBezTo>
                  <a:pt x="11968" y="1633"/>
                  <a:pt x="15638" y="4599"/>
                  <a:pt x="18138" y="8464"/>
                </a:cubicBezTo>
                <a:lnTo>
                  <a:pt x="0" y="20194"/>
                </a:lnTo>
                <a:close/>
              </a:path>
            </a:pathLst>
          </a:custGeom>
          <a:noFill/>
          <a:ln w="508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2" name="Freeform 26"/>
          <p:cNvSpPr>
            <a:spLocks/>
          </p:cNvSpPr>
          <p:nvPr/>
        </p:nvSpPr>
        <p:spPr bwMode="auto">
          <a:xfrm>
            <a:off x="7689850" y="2392363"/>
            <a:ext cx="236537" cy="339725"/>
          </a:xfrm>
          <a:custGeom>
            <a:avLst/>
            <a:gdLst/>
            <a:ahLst/>
            <a:cxnLst>
              <a:cxn ang="0">
                <a:pos x="149" y="214"/>
              </a:cxn>
              <a:cxn ang="0">
                <a:pos x="107" y="0"/>
              </a:cxn>
              <a:cxn ang="0">
                <a:pos x="0" y="53"/>
              </a:cxn>
              <a:cxn ang="0">
                <a:pos x="149" y="214"/>
              </a:cxn>
            </a:cxnLst>
            <a:rect l="0" t="0" r="r" b="b"/>
            <a:pathLst>
              <a:path w="149" h="214">
                <a:moveTo>
                  <a:pt x="149" y="214"/>
                </a:moveTo>
                <a:lnTo>
                  <a:pt x="107" y="0"/>
                </a:lnTo>
                <a:lnTo>
                  <a:pt x="0" y="53"/>
                </a:lnTo>
                <a:lnTo>
                  <a:pt x="149" y="214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3" name="Arc 27"/>
          <p:cNvSpPr>
            <a:spLocks/>
          </p:cNvSpPr>
          <p:nvPr/>
        </p:nvSpPr>
        <p:spPr bwMode="auto">
          <a:xfrm>
            <a:off x="6643688" y="3409951"/>
            <a:ext cx="1401762" cy="441325"/>
          </a:xfrm>
          <a:custGeom>
            <a:avLst/>
            <a:gdLst>
              <a:gd name="G0" fmla="+- 0 0 0"/>
              <a:gd name="G1" fmla="+- 930 0 0"/>
              <a:gd name="G2" fmla="+- 21600 0 0"/>
              <a:gd name="T0" fmla="*/ 21580 w 21600"/>
              <a:gd name="T1" fmla="*/ 0 h 6802"/>
              <a:gd name="T2" fmla="*/ 20786 w 21600"/>
              <a:gd name="T3" fmla="*/ 6802 h 6802"/>
              <a:gd name="T4" fmla="*/ 0 w 21600"/>
              <a:gd name="T5" fmla="*/ 930 h 6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6802" fill="none" extrusionOk="0">
                <a:moveTo>
                  <a:pt x="21579" y="0"/>
                </a:moveTo>
                <a:cubicBezTo>
                  <a:pt x="21593" y="309"/>
                  <a:pt x="21600" y="619"/>
                  <a:pt x="21600" y="930"/>
                </a:cubicBezTo>
                <a:cubicBezTo>
                  <a:pt x="21600" y="2915"/>
                  <a:pt x="21326" y="4891"/>
                  <a:pt x="20786" y="6802"/>
                </a:cubicBezTo>
              </a:path>
              <a:path w="21600" h="6802" stroke="0" extrusionOk="0">
                <a:moveTo>
                  <a:pt x="21579" y="0"/>
                </a:moveTo>
                <a:cubicBezTo>
                  <a:pt x="21593" y="309"/>
                  <a:pt x="21600" y="619"/>
                  <a:pt x="21600" y="930"/>
                </a:cubicBezTo>
                <a:cubicBezTo>
                  <a:pt x="21600" y="2915"/>
                  <a:pt x="21326" y="4891"/>
                  <a:pt x="20786" y="6802"/>
                </a:cubicBezTo>
                <a:lnTo>
                  <a:pt x="0" y="930"/>
                </a:lnTo>
                <a:close/>
              </a:path>
            </a:pathLst>
          </a:custGeom>
          <a:noFill/>
          <a:ln w="508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4" name="Freeform 28"/>
          <p:cNvSpPr>
            <a:spLocks/>
          </p:cNvSpPr>
          <p:nvPr/>
        </p:nvSpPr>
        <p:spPr bwMode="auto">
          <a:xfrm>
            <a:off x="7875588" y="3816351"/>
            <a:ext cx="204787" cy="339725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29" y="43"/>
              </a:cxn>
              <a:cxn ang="0">
                <a:pos x="22" y="0"/>
              </a:cxn>
              <a:cxn ang="0">
                <a:pos x="0" y="214"/>
              </a:cxn>
            </a:cxnLst>
            <a:rect l="0" t="0" r="r" b="b"/>
            <a:pathLst>
              <a:path w="129" h="214">
                <a:moveTo>
                  <a:pt x="0" y="214"/>
                </a:moveTo>
                <a:lnTo>
                  <a:pt x="129" y="43"/>
                </a:lnTo>
                <a:lnTo>
                  <a:pt x="22" y="0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5" name="Arc 29"/>
          <p:cNvSpPr>
            <a:spLocks/>
          </p:cNvSpPr>
          <p:nvPr/>
        </p:nvSpPr>
        <p:spPr bwMode="auto">
          <a:xfrm>
            <a:off x="5975350" y="3468688"/>
            <a:ext cx="1247775" cy="1585913"/>
          </a:xfrm>
          <a:custGeom>
            <a:avLst/>
            <a:gdLst>
              <a:gd name="G0" fmla="+- 5641 0 0"/>
              <a:gd name="G1" fmla="+- 0 0 0"/>
              <a:gd name="G2" fmla="+- 21600 0 0"/>
              <a:gd name="T0" fmla="*/ 16961 w 16961"/>
              <a:gd name="T1" fmla="*/ 18396 h 21600"/>
              <a:gd name="T2" fmla="*/ 0 w 16961"/>
              <a:gd name="T3" fmla="*/ 20850 h 21600"/>
              <a:gd name="T4" fmla="*/ 5641 w 16961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961" h="21600" fill="none" extrusionOk="0">
                <a:moveTo>
                  <a:pt x="16961" y="18396"/>
                </a:moveTo>
                <a:cubicBezTo>
                  <a:pt x="13556" y="20490"/>
                  <a:pt x="9638" y="21599"/>
                  <a:pt x="5641" y="21600"/>
                </a:cubicBezTo>
                <a:cubicBezTo>
                  <a:pt x="3735" y="21600"/>
                  <a:pt x="1838" y="21347"/>
                  <a:pt x="-1" y="20850"/>
                </a:cubicBezTo>
              </a:path>
              <a:path w="16961" h="21600" stroke="0" extrusionOk="0">
                <a:moveTo>
                  <a:pt x="16961" y="18396"/>
                </a:moveTo>
                <a:cubicBezTo>
                  <a:pt x="13556" y="20490"/>
                  <a:pt x="9638" y="21599"/>
                  <a:pt x="5641" y="21600"/>
                </a:cubicBezTo>
                <a:cubicBezTo>
                  <a:pt x="3735" y="21600"/>
                  <a:pt x="1838" y="21347"/>
                  <a:pt x="-1" y="20850"/>
                </a:cubicBezTo>
                <a:lnTo>
                  <a:pt x="5641" y="0"/>
                </a:lnTo>
                <a:close/>
              </a:path>
            </a:pathLst>
          </a:custGeom>
          <a:noFill/>
          <a:ln w="508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6" name="Freeform 30"/>
          <p:cNvSpPr>
            <a:spLocks/>
          </p:cNvSpPr>
          <p:nvPr/>
        </p:nvSpPr>
        <p:spPr bwMode="auto">
          <a:xfrm>
            <a:off x="5684838" y="4902201"/>
            <a:ext cx="322262" cy="187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0" y="118"/>
              </a:cxn>
              <a:cxn ang="0">
                <a:pos x="203" y="11"/>
              </a:cxn>
              <a:cxn ang="0">
                <a:pos x="0" y="0"/>
              </a:cxn>
            </a:cxnLst>
            <a:rect l="0" t="0" r="r" b="b"/>
            <a:pathLst>
              <a:path w="203" h="118">
                <a:moveTo>
                  <a:pt x="0" y="0"/>
                </a:moveTo>
                <a:lnTo>
                  <a:pt x="160" y="118"/>
                </a:lnTo>
                <a:lnTo>
                  <a:pt x="203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7" name="Arc 31"/>
          <p:cNvSpPr>
            <a:spLocks/>
          </p:cNvSpPr>
          <p:nvPr/>
        </p:nvSpPr>
        <p:spPr bwMode="auto">
          <a:xfrm>
            <a:off x="4679950" y="3452813"/>
            <a:ext cx="1217612" cy="600075"/>
          </a:xfrm>
          <a:custGeom>
            <a:avLst/>
            <a:gdLst>
              <a:gd name="G0" fmla="+- 21064 0 0"/>
              <a:gd name="G1" fmla="+- 0 0 0"/>
              <a:gd name="G2" fmla="+- 21600 0 0"/>
              <a:gd name="T0" fmla="*/ 2131 w 21064"/>
              <a:gd name="T1" fmla="*/ 10398 h 10398"/>
              <a:gd name="T2" fmla="*/ 0 w 21064"/>
              <a:gd name="T3" fmla="*/ 4783 h 10398"/>
              <a:gd name="T4" fmla="*/ 21064 w 21064"/>
              <a:gd name="T5" fmla="*/ 0 h 10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64" h="10398" fill="none" extrusionOk="0">
                <a:moveTo>
                  <a:pt x="2131" y="10397"/>
                </a:moveTo>
                <a:cubicBezTo>
                  <a:pt x="1162" y="8634"/>
                  <a:pt x="445" y="6744"/>
                  <a:pt x="0" y="4782"/>
                </a:cubicBezTo>
              </a:path>
              <a:path w="21064" h="10398" stroke="0" extrusionOk="0">
                <a:moveTo>
                  <a:pt x="2131" y="10397"/>
                </a:moveTo>
                <a:cubicBezTo>
                  <a:pt x="1162" y="8634"/>
                  <a:pt x="445" y="6744"/>
                  <a:pt x="0" y="4782"/>
                </a:cubicBezTo>
                <a:lnTo>
                  <a:pt x="21064" y="0"/>
                </a:lnTo>
                <a:close/>
              </a:path>
            </a:pathLst>
          </a:custGeom>
          <a:noFill/>
          <a:ln w="508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8" name="Freeform 32"/>
          <p:cNvSpPr>
            <a:spLocks/>
          </p:cNvSpPr>
          <p:nvPr/>
        </p:nvSpPr>
        <p:spPr bwMode="auto">
          <a:xfrm>
            <a:off x="4579938" y="3427413"/>
            <a:ext cx="187325" cy="322263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0" y="203"/>
              </a:cxn>
              <a:cxn ang="0">
                <a:pos x="118" y="192"/>
              </a:cxn>
              <a:cxn ang="0">
                <a:pos x="54" y="0"/>
              </a:cxn>
            </a:cxnLst>
            <a:rect l="0" t="0" r="r" b="b"/>
            <a:pathLst>
              <a:path w="118" h="203">
                <a:moveTo>
                  <a:pt x="54" y="0"/>
                </a:moveTo>
                <a:lnTo>
                  <a:pt x="0" y="203"/>
                </a:lnTo>
                <a:lnTo>
                  <a:pt x="118" y="192"/>
                </a:lnTo>
                <a:lnTo>
                  <a:pt x="54" y="0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3186113" y="3087688"/>
            <a:ext cx="509587" cy="1588"/>
          </a:xfrm>
          <a:prstGeom prst="line">
            <a:avLst/>
          </a:prstGeom>
          <a:noFill/>
          <a:ln w="508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50" name="Freeform 34"/>
          <p:cNvSpPr>
            <a:spLocks/>
          </p:cNvSpPr>
          <p:nvPr/>
        </p:nvSpPr>
        <p:spPr bwMode="auto">
          <a:xfrm>
            <a:off x="3695700" y="2986088"/>
            <a:ext cx="323850" cy="185738"/>
          </a:xfrm>
          <a:custGeom>
            <a:avLst/>
            <a:gdLst/>
            <a:ahLst/>
            <a:cxnLst>
              <a:cxn ang="0">
                <a:pos x="204" y="64"/>
              </a:cxn>
              <a:cxn ang="0">
                <a:pos x="0" y="0"/>
              </a:cxn>
              <a:cxn ang="0">
                <a:pos x="0" y="117"/>
              </a:cxn>
              <a:cxn ang="0">
                <a:pos x="204" y="64"/>
              </a:cxn>
            </a:cxnLst>
            <a:rect l="0" t="0" r="r" b="b"/>
            <a:pathLst>
              <a:path w="204" h="117">
                <a:moveTo>
                  <a:pt x="204" y="64"/>
                </a:moveTo>
                <a:lnTo>
                  <a:pt x="0" y="0"/>
                </a:lnTo>
                <a:lnTo>
                  <a:pt x="0" y="117"/>
                </a:lnTo>
                <a:lnTo>
                  <a:pt x="204" y="64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4222750" y="5411788"/>
            <a:ext cx="419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Fase 2: Pesquisa-Ação para implementação de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858838" y="4037013"/>
            <a:ext cx="2124075" cy="933450"/>
          </a:xfrm>
          <a:prstGeom prst="rect">
            <a:avLst/>
          </a:prstGeom>
          <a:noFill/>
          <a:ln w="17463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909638" y="4122738"/>
            <a:ext cx="21066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Fase 3: Documentação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1114425" y="4376738"/>
            <a:ext cx="1698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final do trabalho e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1284288" y="4630738"/>
            <a:ext cx="1308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defesa da tese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 flipH="1">
            <a:off x="3305175" y="4478338"/>
            <a:ext cx="765175" cy="1588"/>
          </a:xfrm>
          <a:prstGeom prst="line">
            <a:avLst/>
          </a:prstGeom>
          <a:noFill/>
          <a:ln w="508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58" name="Freeform 42"/>
          <p:cNvSpPr>
            <a:spLocks/>
          </p:cNvSpPr>
          <p:nvPr/>
        </p:nvSpPr>
        <p:spPr bwMode="auto">
          <a:xfrm>
            <a:off x="3000375" y="4394201"/>
            <a:ext cx="322262" cy="185738"/>
          </a:xfrm>
          <a:custGeom>
            <a:avLst/>
            <a:gdLst/>
            <a:ahLst/>
            <a:cxnLst>
              <a:cxn ang="0">
                <a:pos x="0" y="64"/>
              </a:cxn>
              <a:cxn ang="0">
                <a:pos x="203" y="117"/>
              </a:cxn>
              <a:cxn ang="0">
                <a:pos x="192" y="0"/>
              </a:cxn>
              <a:cxn ang="0">
                <a:pos x="0" y="64"/>
              </a:cxn>
            </a:cxnLst>
            <a:rect l="0" t="0" r="r" b="b"/>
            <a:pathLst>
              <a:path w="203" h="117">
                <a:moveTo>
                  <a:pt x="0" y="64"/>
                </a:moveTo>
                <a:lnTo>
                  <a:pt x="203" y="117"/>
                </a:lnTo>
                <a:lnTo>
                  <a:pt x="192" y="0"/>
                </a:lnTo>
                <a:lnTo>
                  <a:pt x="0" y="64"/>
                </a:lnTo>
                <a:close/>
              </a:path>
            </a:pathLst>
          </a:custGeom>
          <a:solidFill>
            <a:srgbClr val="000000"/>
          </a:solidFill>
          <a:ln w="174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3594100" y="5683251"/>
            <a:ext cx="5538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Meta-Modelo de Governança de BPM e Guia de Implantação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Conector de seta reta 50"/>
          <p:cNvCxnSpPr/>
          <p:nvPr/>
        </p:nvCxnSpPr>
        <p:spPr>
          <a:xfrm flipV="1">
            <a:off x="3347864" y="2204864"/>
            <a:ext cx="0" cy="864096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/>
          <p:cNvCxnSpPr/>
          <p:nvPr/>
        </p:nvCxnSpPr>
        <p:spPr>
          <a:xfrm flipV="1">
            <a:off x="4716016" y="1268760"/>
            <a:ext cx="2880320" cy="2664296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 Explicativo 1 4"/>
          <p:cNvSpPr/>
          <p:nvPr/>
        </p:nvSpPr>
        <p:spPr>
          <a:xfrm>
            <a:off x="5940152" y="332656"/>
            <a:ext cx="3203848" cy="936104"/>
          </a:xfrm>
          <a:prstGeom prst="borderCallout1">
            <a:avLst>
              <a:gd name="adj1" fmla="val 103622"/>
              <a:gd name="adj2" fmla="val 49200"/>
              <a:gd name="adj3" fmla="val 375118"/>
              <a:gd name="adj4" fmla="val -38197"/>
            </a:avLst>
          </a:prstGeom>
          <a:solidFill>
            <a:schemeClr val="tx2">
              <a:lumMod val="90000"/>
            </a:schemeClr>
          </a:solidFill>
          <a:ln w="38100">
            <a:solidFill>
              <a:schemeClr val="bg1"/>
            </a:solidFill>
            <a:prstDash val="sysDash"/>
            <a:headEnd type="stealth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indent="-179388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Modelo Governança v2...n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</a:rPr>
              <a:t>Guia Implantação v2...n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423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Breve </a:t>
            </a:r>
            <a:r>
              <a:rPr lang="pt-BR" b="1" dirty="0" err="1" smtClean="0"/>
              <a:t>C</a:t>
            </a:r>
            <a:r>
              <a:rPr lang="pt-BR" b="1" dirty="0" err="1" smtClean="0"/>
              <a:t>onceitualização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Governança Corporativa</a:t>
            </a:r>
          </a:p>
          <a:p>
            <a:pPr>
              <a:buNone/>
            </a:pPr>
            <a:r>
              <a:rPr lang="pt-BR" i="1" dirty="0" smtClean="0"/>
              <a:t>	"Governança corporativa é o sistema que assegura aos sócios-proprietários o governo estratégico da empresa e a efetiva monitoração da diretoria executiva. A relação entre propriedade e gestão se dá através do conselho de administração, a auditoria independente e o conselho fiscal, instrumentos fundamentais para o exercício do controle. A boa governança corporativa garante </a:t>
            </a:r>
            <a:r>
              <a:rPr lang="pt-BR" b="1" i="1" dirty="0" smtClean="0"/>
              <a:t>eqüidade</a:t>
            </a:r>
            <a:r>
              <a:rPr lang="pt-BR" i="1" dirty="0" smtClean="0"/>
              <a:t> aos sócios, </a:t>
            </a:r>
            <a:r>
              <a:rPr lang="pt-BR" b="1" i="1" dirty="0" smtClean="0"/>
              <a:t>transparência</a:t>
            </a:r>
            <a:r>
              <a:rPr lang="pt-BR" i="1" dirty="0" smtClean="0"/>
              <a:t> e </a:t>
            </a:r>
            <a:r>
              <a:rPr lang="pt-BR" b="1" i="1" dirty="0" smtClean="0"/>
              <a:t>responsabilidade</a:t>
            </a:r>
            <a:r>
              <a:rPr lang="pt-BR" i="1" dirty="0" smtClean="0"/>
              <a:t> pelos resultados (</a:t>
            </a:r>
            <a:r>
              <a:rPr lang="pt-BR" i="1" dirty="0" err="1" smtClean="0"/>
              <a:t>accountability</a:t>
            </a:r>
            <a:r>
              <a:rPr lang="pt-BR" i="1" dirty="0" smtClean="0"/>
              <a:t>)”. </a:t>
            </a:r>
            <a:r>
              <a:rPr lang="pt-BR" sz="2800" dirty="0" smtClean="0"/>
              <a:t>(Fonte: IBGC – Inst. Brasileiro de Governança Corporativa)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239739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Governança Corporativa – Origem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“Conflito de agência” (Fonte: IBGC)</a:t>
            </a:r>
          </a:p>
          <a:p>
            <a:pPr lvl="1"/>
            <a:r>
              <a:rPr lang="pt-BR" dirty="0" smtClean="0"/>
              <a:t>Decorre da separação entre a propriedade e a gestão empresarial. </a:t>
            </a:r>
          </a:p>
          <a:p>
            <a:pPr lvl="1"/>
            <a:r>
              <a:rPr lang="pt-BR" dirty="0" smtClean="0"/>
              <a:t>Nesta situação, o proprietário (acionista) delega a um agente especializado (executivo) o poder de decisão sobre sua propriedade. </a:t>
            </a:r>
          </a:p>
          <a:p>
            <a:pPr lvl="1"/>
            <a:r>
              <a:rPr lang="pt-BR" dirty="0" smtClean="0"/>
              <a:t>No entanto, os interesses do gestor nem sempre estarão alinhados com os do proprietário, resultando em um </a:t>
            </a:r>
            <a:r>
              <a:rPr lang="pt-BR" b="1" dirty="0" smtClean="0"/>
              <a:t>conflito de agência </a:t>
            </a:r>
            <a:r>
              <a:rPr lang="pt-BR" dirty="0" smtClean="0"/>
              <a:t>ou conflito agente-principal.</a:t>
            </a:r>
          </a:p>
          <a:p>
            <a:r>
              <a:rPr lang="pt-BR" dirty="0" smtClean="0"/>
              <a:t>Objetivo da Governança Corporativa</a:t>
            </a:r>
          </a:p>
          <a:p>
            <a:pPr lvl="1"/>
            <a:r>
              <a:rPr lang="pt-BR" dirty="0" smtClean="0"/>
              <a:t>Superar o </a:t>
            </a:r>
            <a:r>
              <a:rPr lang="pt-BR" b="1" dirty="0" smtClean="0"/>
              <a:t>conflito de agência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239739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Governança Corporativa – Motivação Atual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Evitar fraudes e colapsos decorrentes do “conflito de agência”</a:t>
            </a:r>
          </a:p>
          <a:p>
            <a:pPr lvl="1"/>
            <a:r>
              <a:rPr lang="pt-BR" dirty="0" smtClean="0"/>
              <a:t>Ex: Enron Corporation e Worldcom</a:t>
            </a:r>
          </a:p>
          <a:p>
            <a:r>
              <a:rPr lang="pt-BR" dirty="0" smtClean="0"/>
              <a:t>Pressão de Regulamentações - </a:t>
            </a:r>
            <a:r>
              <a:rPr lang="pt-BR" dirty="0" err="1" smtClean="0"/>
              <a:t>Exs</a:t>
            </a:r>
            <a:r>
              <a:rPr lang="pt-BR" dirty="0" smtClean="0"/>
              <a:t>: </a:t>
            </a:r>
          </a:p>
          <a:p>
            <a:pPr lvl="1"/>
            <a:r>
              <a:rPr lang="pt-BR" dirty="0" smtClean="0"/>
              <a:t>Lei </a:t>
            </a:r>
            <a:r>
              <a:rPr lang="pt-BR" dirty="0" err="1" smtClean="0"/>
              <a:t>Sarbannes-Oxley</a:t>
            </a:r>
            <a:r>
              <a:rPr lang="pt-BR" dirty="0" smtClean="0"/>
              <a:t> (para S.As. – EUA)</a:t>
            </a:r>
          </a:p>
          <a:p>
            <a:pPr lvl="1"/>
            <a:r>
              <a:rPr lang="pt-BR" dirty="0" smtClean="0"/>
              <a:t>Lei de Responsabilidade Fiscal/ Tribunais de Contas (para o setor público brasileiro)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455763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Surgimento de Outras Formas Específicas de Governança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Governança de TI</a:t>
            </a:r>
          </a:p>
          <a:p>
            <a:r>
              <a:rPr lang="pt-BR" dirty="0" smtClean="0"/>
              <a:t>Governança de Processos</a:t>
            </a:r>
          </a:p>
          <a:p>
            <a:r>
              <a:rPr lang="pt-BR" dirty="0" smtClean="0"/>
              <a:t>...</a:t>
            </a:r>
          </a:p>
          <a:p>
            <a:r>
              <a:rPr lang="pt-BR" b="1" dirty="0" smtClean="0"/>
              <a:t>Objetivo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Evitar escalas reduzidas do “conflito de agência” em funções específicas da organização (TI, BPM, ...):</a:t>
            </a:r>
          </a:p>
          <a:p>
            <a:pPr lvl="2"/>
            <a:r>
              <a:rPr lang="pt-BR" dirty="0" smtClean="0"/>
              <a:t>Objetivos traçados (de TI, de BPM, ...) estão alinhados com a estratégia da organização?</a:t>
            </a:r>
          </a:p>
          <a:p>
            <a:pPr lvl="2"/>
            <a:r>
              <a:rPr lang="pt-BR" dirty="0" smtClean="0"/>
              <a:t>Decisões de investimentos são transparentes?</a:t>
            </a:r>
          </a:p>
          <a:p>
            <a:pPr lvl="2"/>
            <a:r>
              <a:rPr lang="pt-BR" dirty="0" smtClean="0"/>
              <a:t>Ações estabelecidas possuem responsáveis claramente definidos?</a:t>
            </a:r>
          </a:p>
          <a:p>
            <a:pPr lvl="2"/>
            <a:r>
              <a:rPr lang="pt-BR" dirty="0" smtClean="0"/>
              <a:t>O conjunto de </a:t>
            </a:r>
            <a:r>
              <a:rPr lang="pt-BR" i="1" dirty="0" err="1" smtClean="0"/>
              <a:t>stakeholders</a:t>
            </a:r>
            <a:r>
              <a:rPr lang="pt-BR" dirty="0" smtClean="0"/>
              <a:t> está sendo considerado?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383755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Governança de BPM (CBOK, 2009)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Diz respeito à definição de diretrizes e regras para condução das ações de BPM e a conseqüente determinação de responsabilidades e autoridades pelas ações dentro de uma organização. </a:t>
            </a:r>
          </a:p>
          <a:p>
            <a:r>
              <a:rPr lang="pt-BR" dirty="0" smtClean="0"/>
              <a:t>Deve reforçar o alinhamento estratégico entre o gerenciamento de processos e os interesses e particularidades do negócio, bem como evitar a duplicidade de esforços relativos a iniciativas de BPM.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239739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400" b="1" dirty="0" smtClean="0"/>
              <a:t>Governança de </a:t>
            </a:r>
            <a:r>
              <a:rPr lang="pt-BR" sz="3400" b="1" dirty="0" smtClean="0"/>
              <a:t>BPM</a:t>
            </a:r>
            <a:endParaRPr lang="pt-BR" sz="3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(</a:t>
            </a:r>
            <a:r>
              <a:rPr lang="pt-BR" sz="2800" b="1" dirty="0" err="1" smtClean="0"/>
              <a:t>Jeston</a:t>
            </a:r>
            <a:r>
              <a:rPr lang="pt-BR" sz="2800" b="1" dirty="0" smtClean="0"/>
              <a:t> </a:t>
            </a:r>
            <a:r>
              <a:rPr lang="pt-BR" sz="2800" b="1" dirty="0" smtClean="0"/>
              <a:t>e </a:t>
            </a:r>
            <a:r>
              <a:rPr lang="pt-BR" sz="2800" b="1" dirty="0" err="1" smtClean="0"/>
              <a:t>Nellis</a:t>
            </a:r>
            <a:r>
              <a:rPr lang="pt-BR" sz="2800" b="1" dirty="0" smtClean="0"/>
              <a:t>, </a:t>
            </a:r>
            <a:r>
              <a:rPr lang="pt-BR" sz="2800" b="1" dirty="0" smtClean="0"/>
              <a:t>2008)</a:t>
            </a:r>
            <a:endParaRPr lang="en-US" sz="2800" dirty="0" smtClean="0"/>
          </a:p>
          <a:p>
            <a:pPr lvl="1"/>
            <a:r>
              <a:rPr lang="en-US" sz="2400" dirty="0" smtClean="0"/>
              <a:t>É </a:t>
            </a:r>
            <a:r>
              <a:rPr lang="en-US" sz="2400" dirty="0" smtClean="0"/>
              <a:t>o </a:t>
            </a:r>
            <a:r>
              <a:rPr lang="en-US" sz="2400" dirty="0" err="1" smtClean="0"/>
              <a:t>gerenciamento</a:t>
            </a:r>
            <a:r>
              <a:rPr lang="en-US" sz="2400" dirty="0" smtClean="0"/>
              <a:t>, </a:t>
            </a:r>
            <a:r>
              <a:rPr lang="en-US" sz="2400" dirty="0" err="1" smtClean="0"/>
              <a:t>controle</a:t>
            </a:r>
            <a:r>
              <a:rPr lang="en-US" sz="2400" dirty="0" smtClean="0"/>
              <a:t> e </a:t>
            </a:r>
            <a:r>
              <a:rPr lang="en-US" sz="2400" dirty="0" err="1" smtClean="0"/>
              <a:t>reporte</a:t>
            </a:r>
            <a:r>
              <a:rPr lang="en-US" sz="2400" dirty="0" smtClean="0"/>
              <a:t> de </a:t>
            </a:r>
            <a:r>
              <a:rPr lang="en-US" sz="2400" dirty="0" err="1" smtClean="0"/>
              <a:t>processos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organização</a:t>
            </a:r>
            <a:r>
              <a:rPr lang="en-US" sz="2400" dirty="0" smtClean="0"/>
              <a:t>, </a:t>
            </a:r>
            <a:r>
              <a:rPr lang="en-US" sz="2400" dirty="0" err="1" smtClean="0"/>
              <a:t>levando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consideração</a:t>
            </a:r>
            <a:r>
              <a:rPr lang="en-US" sz="2400" dirty="0" smtClean="0"/>
              <a:t>  </a:t>
            </a:r>
            <a:r>
              <a:rPr lang="en-US" sz="2400" dirty="0" err="1" smtClean="0"/>
              <a:t>todos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stakeholders </a:t>
            </a:r>
            <a:r>
              <a:rPr lang="en-US" sz="2400" dirty="0" err="1" smtClean="0"/>
              <a:t>relevantes</a:t>
            </a:r>
            <a:r>
              <a:rPr lang="en-US" sz="2400" dirty="0" smtClean="0"/>
              <a:t>: </a:t>
            </a:r>
            <a:r>
              <a:rPr lang="en-US" sz="2400" dirty="0" err="1" smtClean="0"/>
              <a:t>empregados</a:t>
            </a:r>
            <a:r>
              <a:rPr lang="en-US" sz="2400" dirty="0" smtClean="0"/>
              <a:t>, </a:t>
            </a:r>
            <a:r>
              <a:rPr lang="en-US" sz="2400" dirty="0" err="1" smtClean="0"/>
              <a:t>financiadores</a:t>
            </a:r>
            <a:r>
              <a:rPr lang="en-US" sz="2400" dirty="0" smtClean="0"/>
              <a:t>, </a:t>
            </a:r>
            <a:r>
              <a:rPr lang="en-US" sz="2400" dirty="0" err="1" smtClean="0"/>
              <a:t>sócios</a:t>
            </a:r>
            <a:r>
              <a:rPr lang="en-US" sz="2400" dirty="0" smtClean="0"/>
              <a:t>, </a:t>
            </a:r>
            <a:r>
              <a:rPr lang="en-US" sz="2400" dirty="0" err="1" smtClean="0"/>
              <a:t>governo</a:t>
            </a:r>
            <a:r>
              <a:rPr lang="en-US" sz="2400" dirty="0" smtClean="0"/>
              <a:t>, </a:t>
            </a:r>
            <a:r>
              <a:rPr lang="en-US" sz="2400" dirty="0" err="1" smtClean="0"/>
              <a:t>clientes</a:t>
            </a:r>
            <a:r>
              <a:rPr lang="en-US" sz="2400" dirty="0" smtClean="0"/>
              <a:t>, </a:t>
            </a:r>
            <a:r>
              <a:rPr lang="en-US" sz="2400" dirty="0" err="1" smtClean="0"/>
              <a:t>fornecedores</a:t>
            </a:r>
            <a:r>
              <a:rPr lang="en-US" sz="2400" dirty="0" smtClean="0"/>
              <a:t> e </a:t>
            </a:r>
            <a:r>
              <a:rPr lang="en-US" sz="2400" dirty="0" err="1" smtClean="0"/>
              <a:t>comunidade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geral</a:t>
            </a:r>
            <a:r>
              <a:rPr lang="en-US" sz="2400" dirty="0" smtClean="0"/>
              <a:t>.</a:t>
            </a:r>
          </a:p>
          <a:p>
            <a:r>
              <a:rPr lang="en-US" sz="2800" b="1" dirty="0" smtClean="0"/>
              <a:t>(</a:t>
            </a:r>
            <a:r>
              <a:rPr lang="en-US" sz="2800" b="1" dirty="0" err="1" smtClean="0"/>
              <a:t>Spanyi</a:t>
            </a:r>
            <a:r>
              <a:rPr lang="en-US" sz="2800" b="1" dirty="0" smtClean="0"/>
              <a:t>, 2010)</a:t>
            </a:r>
          </a:p>
          <a:p>
            <a:pPr lvl="1"/>
            <a:r>
              <a:rPr lang="en-US" sz="2400" dirty="0" err="1" smtClean="0"/>
              <a:t>Estabelece</a:t>
            </a:r>
            <a:r>
              <a:rPr lang="en-US" sz="2400" dirty="0" smtClean="0"/>
              <a:t> as </a:t>
            </a:r>
            <a:r>
              <a:rPr lang="en-US" sz="2400" dirty="0" err="1" smtClean="0"/>
              <a:t>estruturas</a:t>
            </a:r>
            <a:r>
              <a:rPr lang="en-US" sz="2400" dirty="0" smtClean="0"/>
              <a:t> </a:t>
            </a:r>
            <a:r>
              <a:rPr lang="en-US" sz="2400" dirty="0" err="1" smtClean="0"/>
              <a:t>certas</a:t>
            </a:r>
            <a:r>
              <a:rPr lang="en-US" sz="2400" dirty="0" smtClean="0"/>
              <a:t>, </a:t>
            </a:r>
            <a:r>
              <a:rPr lang="en-US" sz="2400" dirty="0" err="1" smtClean="0"/>
              <a:t>métricas</a:t>
            </a:r>
            <a:r>
              <a:rPr lang="en-US" sz="2400" dirty="0" smtClean="0"/>
              <a:t>, </a:t>
            </a:r>
            <a:r>
              <a:rPr lang="en-US" sz="2400" dirty="0" err="1" smtClean="0"/>
              <a:t>papéis</a:t>
            </a:r>
            <a:r>
              <a:rPr lang="en-US" sz="2400" dirty="0" smtClean="0"/>
              <a:t> e </a:t>
            </a:r>
            <a:r>
              <a:rPr lang="en-US" sz="2400" dirty="0" err="1" smtClean="0"/>
              <a:t>responsabilidades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mensurar</a:t>
            </a:r>
            <a:r>
              <a:rPr lang="en-US" sz="2400" dirty="0" smtClean="0"/>
              <a:t> e </a:t>
            </a:r>
            <a:r>
              <a:rPr lang="en-US" sz="2400" dirty="0" err="1" smtClean="0"/>
              <a:t>gerenciar</a:t>
            </a:r>
            <a:r>
              <a:rPr lang="en-US" sz="2400" dirty="0" smtClean="0"/>
              <a:t> o </a:t>
            </a:r>
            <a:r>
              <a:rPr lang="en-US" sz="2400" dirty="0" err="1" smtClean="0"/>
              <a:t>desempenho</a:t>
            </a:r>
            <a:r>
              <a:rPr lang="en-US" sz="2400" dirty="0" smtClean="0"/>
              <a:t> de </a:t>
            </a:r>
            <a:r>
              <a:rPr lang="en-US" sz="2400" dirty="0" err="1" smtClean="0"/>
              <a:t>processos</a:t>
            </a:r>
            <a:r>
              <a:rPr lang="en-US" sz="2400" dirty="0" smtClean="0"/>
              <a:t> </a:t>
            </a:r>
            <a:r>
              <a:rPr lang="en-US" sz="2400" dirty="0" err="1" smtClean="0"/>
              <a:t>fim</a:t>
            </a:r>
            <a:r>
              <a:rPr lang="en-US" sz="2400" dirty="0" smtClean="0"/>
              <a:t>-a-</a:t>
            </a:r>
            <a:r>
              <a:rPr lang="en-US" sz="2400" dirty="0" err="1" smtClean="0"/>
              <a:t>fim</a:t>
            </a:r>
            <a:r>
              <a:rPr lang="en-US" sz="2400" dirty="0" smtClean="0"/>
              <a:t> de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organização</a:t>
            </a:r>
            <a:r>
              <a:rPr lang="en-US" sz="2400" dirty="0" smtClean="0"/>
              <a:t>.</a:t>
            </a:r>
            <a:endParaRPr lang="pt-BR" sz="2400" dirty="0" smtClean="0"/>
          </a:p>
          <a:p>
            <a:pPr lvl="1"/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1239739"/>
            <a:ext cx="82153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1924</TotalTime>
  <Words>948</Words>
  <Application>Microsoft Office PowerPoint</Application>
  <PresentationFormat>Apresentação na tela (4:3)</PresentationFormat>
  <Paragraphs>150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Em busca de uma Ontologia para Governança de BPM</vt:lpstr>
      <vt:lpstr>CONTEXTO - MOTIVAÇÃO</vt:lpstr>
      <vt:lpstr>Etapas da Pesquisa</vt:lpstr>
      <vt:lpstr>Breve Conceitualização</vt:lpstr>
      <vt:lpstr>Governança Corporativa – Origem</vt:lpstr>
      <vt:lpstr>Governança Corporativa – Motivação Atual</vt:lpstr>
      <vt:lpstr>Surgimento de Outras Formas Específicas de Governança</vt:lpstr>
      <vt:lpstr>Governança de BPM (CBOK, 2009)</vt:lpstr>
      <vt:lpstr>Governança de BPM</vt:lpstr>
      <vt:lpstr>Governança de BPM  (Rosemann e De Bruin, 2006)</vt:lpstr>
      <vt:lpstr>Governança de BPM – Desafios Conceituais</vt:lpstr>
      <vt:lpstr>Comparando com Governança de TI...</vt:lpstr>
      <vt:lpstr>Em busca de uma Ontologia para Governança de BPM Motivação</vt:lpstr>
      <vt:lpstr>Em busca de uma Ontologia para Governança de BPM Modelo de Referência para o Desenvolvimento</vt:lpstr>
      <vt:lpstr>Em busca de uma Ontologia para Governança de BPM  Especificação</vt:lpstr>
      <vt:lpstr>Em busca de uma Ontologia para Governança de BPM  Especificação</vt:lpstr>
      <vt:lpstr>Em busca de uma Ontologia para Governança de BPM  Especificação</vt:lpstr>
      <vt:lpstr>Em busca de uma Ontologia para Governança de BPM  Conceitualização</vt:lpstr>
      <vt:lpstr>Em busca de uma Ontologia para Governança de BPM  Conceitualização</vt:lpstr>
      <vt:lpstr>Em busca de uma Ontologia para Governança de BPM  Conceitualização</vt:lpstr>
      <vt:lpstr>Em busca de uma Ontologia para Governança de BPM  Conceitualização</vt:lpstr>
      <vt:lpstr>Em busca de uma Ontologia para Governança de BPM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Modelagem e Gerenciamento de Processos de Negócio</dc:title>
  <dc:creator>AFelipe</dc:creator>
  <cp:lastModifiedBy>AFelipe</cp:lastModifiedBy>
  <cp:revision>14</cp:revision>
  <dcterms:created xsi:type="dcterms:W3CDTF">2011-09-20T13:49:01Z</dcterms:created>
  <dcterms:modified xsi:type="dcterms:W3CDTF">2011-10-14T11:52:57Z</dcterms:modified>
</cp:coreProperties>
</file>