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2"/>
  </p:sldMasterIdLst>
  <p:notesMasterIdLst>
    <p:notesMasterId r:id="rId57"/>
  </p:notesMasterIdLst>
  <p:sldIdLst>
    <p:sldId id="256" r:id="rId3"/>
    <p:sldId id="257" r:id="rId4"/>
    <p:sldId id="306" r:id="rId5"/>
    <p:sldId id="258" r:id="rId6"/>
    <p:sldId id="259" r:id="rId7"/>
    <p:sldId id="262" r:id="rId8"/>
    <p:sldId id="263" r:id="rId9"/>
    <p:sldId id="260" r:id="rId10"/>
    <p:sldId id="264" r:id="rId11"/>
    <p:sldId id="307" r:id="rId12"/>
    <p:sldId id="305" r:id="rId13"/>
    <p:sldId id="265" r:id="rId14"/>
    <p:sldId id="266" r:id="rId15"/>
    <p:sldId id="268" r:id="rId16"/>
    <p:sldId id="267" r:id="rId17"/>
    <p:sldId id="269" r:id="rId18"/>
    <p:sldId id="270" r:id="rId19"/>
    <p:sldId id="271" r:id="rId20"/>
    <p:sldId id="272" r:id="rId21"/>
    <p:sldId id="273" r:id="rId22"/>
    <p:sldId id="274" r:id="rId23"/>
    <p:sldId id="275" r:id="rId24"/>
    <p:sldId id="276" r:id="rId25"/>
    <p:sldId id="292" r:id="rId26"/>
    <p:sldId id="277" r:id="rId27"/>
    <p:sldId id="278" r:id="rId28"/>
    <p:sldId id="279" r:id="rId29"/>
    <p:sldId id="280" r:id="rId30"/>
    <p:sldId id="308" r:id="rId31"/>
    <p:sldId id="309" r:id="rId32"/>
    <p:sldId id="282" r:id="rId33"/>
    <p:sldId id="283" r:id="rId34"/>
    <p:sldId id="284" r:id="rId35"/>
    <p:sldId id="287" r:id="rId36"/>
    <p:sldId id="285" r:id="rId37"/>
    <p:sldId id="288" r:id="rId38"/>
    <p:sldId id="289" r:id="rId39"/>
    <p:sldId id="290" r:id="rId40"/>
    <p:sldId id="310" r:id="rId41"/>
    <p:sldId id="311" r:id="rId42"/>
    <p:sldId id="281" r:id="rId43"/>
    <p:sldId id="312" r:id="rId44"/>
    <p:sldId id="318" r:id="rId45"/>
    <p:sldId id="313" r:id="rId46"/>
    <p:sldId id="314" r:id="rId47"/>
    <p:sldId id="315" r:id="rId48"/>
    <p:sldId id="316" r:id="rId49"/>
    <p:sldId id="317" r:id="rId50"/>
    <p:sldId id="293" r:id="rId51"/>
    <p:sldId id="294" r:id="rId52"/>
    <p:sldId id="295" r:id="rId53"/>
    <p:sldId id="296" r:id="rId54"/>
    <p:sldId id="297" r:id="rId55"/>
    <p:sldId id="304" r:id="rId56"/>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pt-BR" sz="1200"/>
            </a:lvl1pPr>
          </a:lstStyle>
          <a:p>
            <a:endParaRPr lang="pt-BR"/>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pt-BR" sz="1200"/>
            </a:lvl1pPr>
          </a:lstStyle>
          <a:p>
            <a:fld id="{888A7752-73DE-404C-BA6F-63DEF987950B}" type="datetimeFigureOut">
              <a:rPr/>
              <a:pPr/>
              <a:t>11/9/2006</a:t>
            </a:fld>
            <a:endParaRPr lang="pt-BR"/>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pt-BR"/>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pt-BR"/>
              <a:t>Clique para 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pt-BR" sz="1200"/>
            </a:lvl1pPr>
          </a:lstStyle>
          <a:p>
            <a:endParaRPr lang="pt-BR"/>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pt-BR" sz="1200"/>
            </a:lvl1pPr>
          </a:lstStyle>
          <a:p>
            <a:fld id="{AEC00428-765A-4708-ADE2-3AAB557AF17C}" type="slidenum">
              <a:rPr/>
              <a:pPr/>
              <a:t>‹nº›</a:t>
            </a:fld>
            <a:endParaRPr lang="pt-BR"/>
          </a:p>
        </p:txBody>
      </p:sp>
    </p:spTree>
  </p:cSld>
  <p:clrMap bg1="lt1" tx1="dk1" bg2="lt2" tx2="dk2" accent1="accent1" accent2="accent2" accent3="accent3" accent4="accent4" accent5="accent5" accent6="accent6" hlink="hlink" folHlink="folHlink"/>
  <p:notesStyle>
    <a:lvl1pPr marL="0" algn="l" rtl="0" latinLnBrk="0">
      <a:defRPr lang="pt-BR" sz="1200" kern="1200">
        <a:solidFill>
          <a:schemeClr val="tx1"/>
        </a:solidFill>
        <a:latin typeface="+mn-lt"/>
        <a:ea typeface="+mn-ea"/>
        <a:cs typeface="+mn-cs"/>
      </a:defRPr>
    </a:lvl1pPr>
    <a:lvl2pPr marL="457200" algn="l" rtl="0">
      <a:defRPr lang="pt-BR" sz="1200" kern="1200">
        <a:solidFill>
          <a:schemeClr val="tx1"/>
        </a:solidFill>
        <a:latin typeface="+mn-lt"/>
        <a:ea typeface="+mn-ea"/>
        <a:cs typeface="+mn-cs"/>
      </a:defRPr>
    </a:lvl2pPr>
    <a:lvl3pPr marL="914400" algn="l" rtl="0">
      <a:defRPr lang="pt-BR" sz="1200" kern="1200">
        <a:solidFill>
          <a:schemeClr val="tx1"/>
        </a:solidFill>
        <a:latin typeface="+mn-lt"/>
        <a:ea typeface="+mn-ea"/>
        <a:cs typeface="+mn-cs"/>
      </a:defRPr>
    </a:lvl3pPr>
    <a:lvl4pPr marL="1371600" algn="l" rtl="0">
      <a:defRPr lang="pt-BR" sz="1200" kern="1200">
        <a:solidFill>
          <a:schemeClr val="tx1"/>
        </a:solidFill>
        <a:latin typeface="+mn-lt"/>
        <a:ea typeface="+mn-ea"/>
        <a:cs typeface="+mn-cs"/>
      </a:defRPr>
    </a:lvl4pPr>
    <a:lvl5pPr marL="1828800" algn="l" rtl="0">
      <a:defRPr lang="pt-BR" sz="1200" kern="1200">
        <a:solidFill>
          <a:schemeClr val="tx1"/>
        </a:solidFill>
        <a:latin typeface="+mn-lt"/>
        <a:ea typeface="+mn-ea"/>
        <a:cs typeface="+mn-cs"/>
      </a:defRPr>
    </a:lvl5pPr>
    <a:lvl6pPr marL="2286000" algn="l" rtl="0">
      <a:defRPr lang="pt-BR" sz="1200" kern="1200">
        <a:solidFill>
          <a:schemeClr val="tx1"/>
        </a:solidFill>
        <a:latin typeface="+mn-lt"/>
        <a:ea typeface="+mn-ea"/>
        <a:cs typeface="+mn-cs"/>
      </a:defRPr>
    </a:lvl6pPr>
    <a:lvl7pPr marL="2743200" algn="l" rtl="0">
      <a:defRPr lang="pt-BR" sz="1200" kern="1200">
        <a:solidFill>
          <a:schemeClr val="tx1"/>
        </a:solidFill>
        <a:latin typeface="+mn-lt"/>
        <a:ea typeface="+mn-ea"/>
        <a:cs typeface="+mn-cs"/>
      </a:defRPr>
    </a:lvl7pPr>
    <a:lvl8pPr marL="3200400" algn="l" rtl="0">
      <a:defRPr lang="pt-BR" sz="1200" kern="1200">
        <a:solidFill>
          <a:schemeClr val="tx1"/>
        </a:solidFill>
        <a:latin typeface="+mn-lt"/>
        <a:ea typeface="+mn-ea"/>
        <a:cs typeface="+mn-cs"/>
      </a:defRPr>
    </a:lvl8pPr>
    <a:lvl9pPr marL="3657600" algn="l" rtl="0">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29</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30</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39</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40</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42</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43</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54</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C00428-765A-4708-ADE2-3AAB557AF17C}"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C00428-765A-4708-ADE2-3AAB557AF17C}"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C00428-765A-4708-ADE2-3AAB557AF17C}"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C00428-765A-4708-ADE2-3AAB557AF17C}"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10</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a:p>
        </p:txBody>
      </p:sp>
      <p:sp>
        <p:nvSpPr>
          <p:cNvPr id="4" name="Slide Number Placeholder 3"/>
          <p:cNvSpPr>
            <a:spLocks noGrp="1"/>
          </p:cNvSpPr>
          <p:nvPr>
            <p:ph type="sldNum" sz="quarter" idx="10"/>
          </p:nvPr>
        </p:nvSpPr>
        <p:spPr/>
        <p:txBody>
          <a:bodyPr/>
          <a:lstStyle/>
          <a:p>
            <a:fld id="{AEC00428-765A-4708-ADE2-3AAB557AF17C}" type="slidenum">
              <a:rPr lang="pt-BR" smtClean="0"/>
              <a:pPr/>
              <a:t>11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o título">
    <p:bg>
      <p:bgRef idx="1003">
        <a:schemeClr val="bg2"/>
      </p:bgRef>
    </p:bg>
    <p:spTree>
      <p:nvGrpSpPr>
        <p:cNvPr id="1" name=""/>
        <p:cNvGrpSpPr/>
        <p:nvPr/>
      </p:nvGrpSpPr>
      <p:grpSpPr>
        <a:xfrm>
          <a:off x="0" y="0"/>
          <a:ext cx="0" cy="0"/>
          <a:chOff x="0" y="0"/>
          <a:chExt cx="0" cy="0"/>
        </a:xfrm>
      </p:grpSpPr>
      <p:sp>
        <p:nvSpPr>
          <p:cNvPr id="8" name="Shape 7"/>
          <p:cNvSpPr>
            <a:spLocks noGrp="1"/>
          </p:cNvSpPr>
          <p:nvPr>
            <p:ph type="ctrTitle"/>
          </p:nvPr>
        </p:nvSpPr>
        <p:spPr>
          <a:xfrm>
            <a:off x="1219200" y="3886200"/>
            <a:ext cx="6858000" cy="990600"/>
          </a:xfrm>
        </p:spPr>
        <p:txBody>
          <a:bodyPr anchor="t" anchorCtr="0"/>
          <a:lstStyle>
            <a:lvl1pPr algn="r" latinLnBrk="0">
              <a:defRPr lang="pt-BR" sz="3200">
                <a:solidFill>
                  <a:schemeClr val="tx1"/>
                </a:solidFill>
              </a:defRPr>
            </a:lvl1pPr>
          </a:lstStyle>
          <a:p>
            <a:r>
              <a:rPr lang="pt-BR" smtClean="0"/>
              <a:t>Clique para editar o estilo do título mestre</a:t>
            </a:r>
            <a:endParaRPr lang="pt-BR"/>
          </a:p>
        </p:txBody>
      </p:sp>
      <p:sp>
        <p:nvSpPr>
          <p:cNvPr id="9" name="Shape 8"/>
          <p:cNvSpPr>
            <a:spLocks noGrp="1"/>
          </p:cNvSpPr>
          <p:nvPr>
            <p:ph type="subTitle" idx="1"/>
          </p:nvPr>
        </p:nvSpPr>
        <p:spPr>
          <a:xfrm>
            <a:off x="1219200" y="5124450"/>
            <a:ext cx="6858000" cy="533400"/>
          </a:xfrm>
        </p:spPr>
        <p:txBody>
          <a:bodyPr/>
          <a:lstStyle>
            <a:lvl1pPr marL="0" indent="0" algn="r" latinLnBrk="0">
              <a:buNone/>
              <a:defRPr lang="pt-BR" sz="2000">
                <a:solidFill>
                  <a:schemeClr val="tx2"/>
                </a:solidFill>
                <a:latin typeface="+mj-lt"/>
                <a:ea typeface="+mj-lt"/>
                <a:cs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pt-BR"/>
          </a:p>
        </p:txBody>
      </p:sp>
      <p:sp>
        <p:nvSpPr>
          <p:cNvPr id="28" name="Shape 27"/>
          <p:cNvSpPr>
            <a:spLocks noGrp="1"/>
          </p:cNvSpPr>
          <p:nvPr>
            <p:ph type="dt" sz="half" idx="10"/>
          </p:nvPr>
        </p:nvSpPr>
        <p:spPr>
          <a:xfrm>
            <a:off x="6400800" y="6355080"/>
            <a:ext cx="2286000" cy="365760"/>
          </a:xfrm>
        </p:spPr>
        <p:txBody>
          <a:bodyPr/>
          <a:lstStyle>
            <a:lvl1pPr latinLnBrk="0">
              <a:defRPr lang="pt-BR" sz="1400"/>
            </a:lvl1pPr>
          </a:lstStyle>
          <a:p>
            <a:fld id="{A8B8E7D2-F905-46E3-BDD3-0258335A3216}" type="datetime1">
              <a:rPr/>
              <a:pPr/>
              <a:t>11/9/2006</a:t>
            </a:fld>
            <a:endParaRPr lang="pt-BR" sz="1600"/>
          </a:p>
        </p:txBody>
      </p:sp>
      <p:sp>
        <p:nvSpPr>
          <p:cNvPr id="17" name="Shape 16"/>
          <p:cNvSpPr>
            <a:spLocks noGrp="1"/>
          </p:cNvSpPr>
          <p:nvPr>
            <p:ph type="ftr" sz="quarter" idx="11"/>
          </p:nvPr>
        </p:nvSpPr>
        <p:spPr>
          <a:xfrm>
            <a:off x="2898648" y="6355080"/>
            <a:ext cx="3474720" cy="365760"/>
          </a:xfrm>
        </p:spPr>
        <p:txBody>
          <a:bodyPr/>
          <a:lstStyle/>
          <a:p>
            <a:endParaRPr lang="pt-BR"/>
          </a:p>
        </p:txBody>
      </p:sp>
      <p:sp>
        <p:nvSpPr>
          <p:cNvPr id="29" name="Shape 28"/>
          <p:cNvSpPr>
            <a:spLocks noGrp="1"/>
          </p:cNvSpPr>
          <p:nvPr>
            <p:ph type="sldNum" sz="quarter" idx="12"/>
          </p:nvPr>
        </p:nvSpPr>
        <p:spPr>
          <a:xfrm>
            <a:off x="1216152" y="6355080"/>
            <a:ext cx="1219200" cy="365760"/>
          </a:xfrm>
        </p:spPr>
        <p:txBody>
          <a:bodyPr/>
          <a:lstStyle/>
          <a:p>
            <a:fld id="{D4B5ADC2-7248-4799-8E52-477E151C3EE9}" type="slidenum">
              <a:rPr/>
              <a:pPr/>
              <a:t>‹nº›</a:t>
            </a:fld>
            <a:endParaRPr lang="pt-B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pt-BR" smtClean="0"/>
              <a:t>Clique para editar o estilo do título mestre</a:t>
            </a:r>
            <a:endParaRPr lang="pt-BR"/>
          </a:p>
        </p:txBody>
      </p:sp>
      <p:sp>
        <p:nvSpPr>
          <p:cNvPr id="3" name="Shape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Shape 3"/>
          <p:cNvSpPr>
            <a:spLocks noGrp="1"/>
          </p:cNvSpPr>
          <p:nvPr>
            <p:ph type="dt" sz="half" idx="10"/>
          </p:nvPr>
        </p:nvSpPr>
        <p:spPr/>
        <p:txBody>
          <a:bodyPr/>
          <a:lstStyle/>
          <a:p>
            <a:fld id="{33938BEC-55E3-4F9D-B5C5-76D23951C04A}" type="datetime1">
              <a:rPr/>
              <a:pPr/>
              <a:t>11/9/2006</a:t>
            </a:fld>
            <a:endParaRPr lang="pt-BR"/>
          </a:p>
        </p:txBody>
      </p:sp>
      <p:sp>
        <p:nvSpPr>
          <p:cNvPr id="5" name="Shape 4"/>
          <p:cNvSpPr>
            <a:spLocks noGrp="1"/>
          </p:cNvSpPr>
          <p:nvPr>
            <p:ph type="ftr" sz="quarter" idx="11"/>
          </p:nvPr>
        </p:nvSpPr>
        <p:spPr/>
        <p:txBody>
          <a:bodyPr/>
          <a:lstStyle/>
          <a:p>
            <a:endParaRPr lang="pt-BR"/>
          </a:p>
        </p:txBody>
      </p:sp>
      <p:sp>
        <p:nvSpPr>
          <p:cNvPr id="6" name="Shape 5"/>
          <p:cNvSpPr>
            <a:spLocks noGrp="1"/>
          </p:cNvSpPr>
          <p:nvPr>
            <p:ph type="sldNum" sz="quarter" idx="12"/>
          </p:nvPr>
        </p:nvSpPr>
        <p:spPr/>
        <p:txBody>
          <a:bodyPr/>
          <a:lstStyle/>
          <a:p>
            <a:fld id="{D4B5ADC2-7248-4799-8E52-477E151C3EE9}" type="slidenum">
              <a:rPr lang="pt-BR" sz="1400" b="1">
                <a:solidFill>
                  <a:srgbClr val="FFFFFF"/>
                </a:solidFill>
              </a: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Shape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Shape 3"/>
          <p:cNvSpPr>
            <a:spLocks noGrp="1"/>
          </p:cNvSpPr>
          <p:nvPr>
            <p:ph type="dt" sz="half" idx="10"/>
          </p:nvPr>
        </p:nvSpPr>
        <p:spPr/>
        <p:txBody>
          <a:bodyPr/>
          <a:lstStyle/>
          <a:p>
            <a:fld id="{33938BEC-55E3-4F9D-B5C5-76D23951C04A}" type="datetime1">
              <a:rPr/>
              <a:pPr/>
              <a:t>11/9/2006</a:t>
            </a:fld>
            <a:endParaRPr lang="pt-BR"/>
          </a:p>
        </p:txBody>
      </p:sp>
      <p:sp>
        <p:nvSpPr>
          <p:cNvPr id="5" name="Shape 4"/>
          <p:cNvSpPr>
            <a:spLocks noGrp="1"/>
          </p:cNvSpPr>
          <p:nvPr>
            <p:ph type="ftr" sz="quarter" idx="11"/>
          </p:nvPr>
        </p:nvSpPr>
        <p:spPr/>
        <p:txBody>
          <a:bodyPr/>
          <a:lstStyle/>
          <a:p>
            <a:endParaRPr lang="pt-BR"/>
          </a:p>
        </p:txBody>
      </p:sp>
      <p:sp>
        <p:nvSpPr>
          <p:cNvPr id="6" name="Shape 5"/>
          <p:cNvSpPr>
            <a:spLocks noGrp="1"/>
          </p:cNvSpPr>
          <p:nvPr>
            <p:ph type="sldNum" sz="quarter" idx="12"/>
          </p:nvPr>
        </p:nvSpPr>
        <p:spPr/>
        <p:txBody>
          <a:bodyPr/>
          <a:lstStyle/>
          <a:p>
            <a:fld id="{D4B5ADC2-7248-4799-8E52-477E151C3EE9}" type="slidenum">
              <a:rPr lang="pt-BR" sz="1400" b="1">
                <a:solidFill>
                  <a:srgbClr val="FFFFFF"/>
                </a:solidFill>
              </a:rPr>
              <a:pPr/>
              <a:t>‹nº›</a:t>
            </a:fld>
            <a:endParaRPr lang="pt-B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
        <p:nvSpPr>
          <p:cNvPr id="8" name="Shap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pt-BR" smtClean="0"/>
              <a:t>Clique para editar o estilo do título mestre</a:t>
            </a:r>
            <a:endParaRPr lang="pt-BR"/>
          </a:p>
        </p:txBody>
      </p:sp>
      <p:sp>
        <p:nvSpPr>
          <p:cNvPr id="4" name="Shape 3"/>
          <p:cNvSpPr>
            <a:spLocks noGrp="1"/>
          </p:cNvSpPr>
          <p:nvPr>
            <p:ph type="dt" sz="half" idx="10"/>
          </p:nvPr>
        </p:nvSpPr>
        <p:spPr/>
        <p:txBody>
          <a:bodyPr/>
          <a:lstStyle/>
          <a:p>
            <a:fld id="{33938BEC-55E3-4F9D-B5C5-76D23951C04A}" type="datetime1">
              <a:rPr/>
              <a:pPr/>
              <a:t>11/9/2006</a:t>
            </a:fld>
            <a:endParaRPr lang="pt-BR"/>
          </a:p>
        </p:txBody>
      </p:sp>
      <p:sp>
        <p:nvSpPr>
          <p:cNvPr id="5" name="Shape 4"/>
          <p:cNvSpPr>
            <a:spLocks noGrp="1"/>
          </p:cNvSpPr>
          <p:nvPr>
            <p:ph type="ftr" sz="quarter" idx="11"/>
          </p:nvPr>
        </p:nvSpPr>
        <p:spPr/>
        <p:txBody>
          <a:bodyPr/>
          <a:lstStyle/>
          <a:p>
            <a:endParaRPr lang="pt-BR"/>
          </a:p>
        </p:txBody>
      </p:sp>
      <p:sp>
        <p:nvSpPr>
          <p:cNvPr id="6" name="Shape 5"/>
          <p:cNvSpPr>
            <a:spLocks noGrp="1"/>
          </p:cNvSpPr>
          <p:nvPr>
            <p:ph type="sldNum" sz="quarter" idx="12"/>
          </p:nvPr>
        </p:nvSpPr>
        <p:spPr/>
        <p:txBody>
          <a:bodyPr/>
          <a:lstStyle/>
          <a:p>
            <a:fld id="{D4B5ADC2-7248-4799-8E52-477E151C3EE9}" type="slidenum">
              <a:rPr lang="pt-BR" sz="1400" b="1">
                <a:solidFill>
                  <a:srgbClr val="FFFFFF"/>
                </a:solidFill>
              </a:rPr>
              <a:pPr/>
              <a:t>‹nº›</a:t>
            </a:fld>
            <a:endParaRPr lang="pt-BR"/>
          </a:p>
        </p:txBody>
      </p:sp>
      <p:sp>
        <p:nvSpPr>
          <p:cNvPr id="8" name="Shape 7"/>
          <p:cNvSpPr>
            <a:spLocks noGrp="1"/>
          </p:cNvSpPr>
          <p:nvPr>
            <p:ph sz="quarter" idx="1"/>
          </p:nvPr>
        </p:nvSpPr>
        <p:spPr>
          <a:xfrm>
            <a:off x="457200" y="1219200"/>
            <a:ext cx="8229600" cy="493776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e seção">
    <p:spTree>
      <p:nvGrpSpPr>
        <p:cNvPr id="1" name=""/>
        <p:cNvGrpSpPr/>
        <p:nvPr/>
      </p:nvGrpSpPr>
      <p:grpSpPr>
        <a:xfrm>
          <a:off x="0" y="0"/>
          <a:ext cx="0" cy="0"/>
          <a:chOff x="0" y="0"/>
          <a:chExt cx="0" cy="0"/>
        </a:xfrm>
      </p:grpSpPr>
      <p:sp>
        <p:nvSpPr>
          <p:cNvPr id="2" name="Shape 1"/>
          <p:cNvSpPr>
            <a:spLocks noGrp="1"/>
          </p:cNvSpPr>
          <p:nvPr>
            <p:ph type="title"/>
          </p:nvPr>
        </p:nvSpPr>
        <p:spPr>
          <a:xfrm>
            <a:off x="1219200" y="2971800"/>
            <a:ext cx="6858000" cy="1066800"/>
          </a:xfrm>
        </p:spPr>
        <p:txBody>
          <a:bodyPr anchor="t" anchorCtr="0"/>
          <a:lstStyle>
            <a:lvl1pPr algn="r" latinLnBrk="0">
              <a:buNone/>
              <a:defRPr lang="pt-BR" sz="3200" b="0" cap="none" baseline="0"/>
            </a:lvl1pPr>
          </a:lstStyle>
          <a:p>
            <a:r>
              <a:rPr lang="pt-BR" smtClean="0"/>
              <a:t>Clique para editar o estilo do título mestre</a:t>
            </a:r>
            <a:endParaRPr lang="pt-BR"/>
          </a:p>
        </p:txBody>
      </p:sp>
      <p:sp>
        <p:nvSpPr>
          <p:cNvPr id="3" name="Shape 2"/>
          <p:cNvSpPr>
            <a:spLocks noGrp="1"/>
          </p:cNvSpPr>
          <p:nvPr>
            <p:ph type="body" idx="1"/>
          </p:nvPr>
        </p:nvSpPr>
        <p:spPr>
          <a:xfrm>
            <a:off x="1295400" y="4267200"/>
            <a:ext cx="6781800" cy="1143000"/>
          </a:xfrm>
        </p:spPr>
        <p:txBody>
          <a:bodyPr anchor="t" anchorCtr="0"/>
          <a:lstStyle>
            <a:lvl1pPr algn="r" latinLnBrk="0">
              <a:buNone/>
              <a:defRPr lang="pt-BR" sz="2000">
                <a:solidFill>
                  <a:schemeClr val="tx1">
                    <a:tint val="75000"/>
                  </a:schemeClr>
                </a:solidFill>
              </a:defRPr>
            </a:lvl1pPr>
            <a:lvl2pPr>
              <a:buNone/>
              <a:defRPr lang="pt-BR" sz="1800">
                <a:solidFill>
                  <a:schemeClr val="tx1">
                    <a:tint val="75000"/>
                  </a:schemeClr>
                </a:solidFill>
              </a:defRPr>
            </a:lvl2pPr>
            <a:lvl3pPr>
              <a:buNone/>
              <a:defRPr lang="pt-BR" sz="1600">
                <a:solidFill>
                  <a:schemeClr val="tx1">
                    <a:tint val="75000"/>
                  </a:schemeClr>
                </a:solidFill>
              </a:defRPr>
            </a:lvl3pPr>
            <a:lvl4pPr>
              <a:buNone/>
              <a:defRPr lang="pt-BR" sz="1400">
                <a:solidFill>
                  <a:schemeClr val="tx1">
                    <a:tint val="75000"/>
                  </a:schemeClr>
                </a:solidFill>
              </a:defRPr>
            </a:lvl4pPr>
            <a:lvl5pPr>
              <a:buNone/>
              <a:defRPr lang="pt-BR" sz="1400">
                <a:solidFill>
                  <a:schemeClr val="tx1">
                    <a:tint val="75000"/>
                  </a:schemeClr>
                </a:solidFill>
              </a:defRPr>
            </a:lvl5pPr>
          </a:lstStyle>
          <a:p>
            <a:pPr lvl="0"/>
            <a:r>
              <a:rPr lang="pt-BR" smtClean="0"/>
              <a:t>Clique para editar os estilos do texto mestre</a:t>
            </a:r>
          </a:p>
        </p:txBody>
      </p:sp>
      <p:sp>
        <p:nvSpPr>
          <p:cNvPr id="4" name="Shape 3"/>
          <p:cNvSpPr>
            <a:spLocks noGrp="1"/>
          </p:cNvSpPr>
          <p:nvPr>
            <p:ph type="dt" sz="half" idx="10"/>
          </p:nvPr>
        </p:nvSpPr>
        <p:spPr>
          <a:xfrm>
            <a:off x="6400800" y="6355080"/>
            <a:ext cx="2286000" cy="365760"/>
          </a:xfrm>
        </p:spPr>
        <p:txBody>
          <a:bodyPr/>
          <a:lstStyle/>
          <a:p>
            <a:fld id="{2FB568A0-62B0-4129-95C4-7270BF844D61}" type="datetime1">
              <a:rPr/>
              <a:pPr/>
              <a:t>11/9/2006</a:t>
            </a:fld>
            <a:endParaRPr lang="pt-BR"/>
          </a:p>
        </p:txBody>
      </p:sp>
      <p:sp>
        <p:nvSpPr>
          <p:cNvPr id="5" name="Shape 4"/>
          <p:cNvSpPr>
            <a:spLocks noGrp="1"/>
          </p:cNvSpPr>
          <p:nvPr>
            <p:ph type="ftr" sz="quarter" idx="11"/>
          </p:nvPr>
        </p:nvSpPr>
        <p:spPr>
          <a:xfrm>
            <a:off x="2898648" y="6355080"/>
            <a:ext cx="3474720" cy="365760"/>
          </a:xfrm>
        </p:spPr>
        <p:txBody>
          <a:bodyPr/>
          <a:lstStyle/>
          <a:p>
            <a:endParaRPr lang="pt-BR"/>
          </a:p>
        </p:txBody>
      </p:sp>
      <p:sp>
        <p:nvSpPr>
          <p:cNvPr id="6" name="Shape 5"/>
          <p:cNvSpPr>
            <a:spLocks noGrp="1"/>
          </p:cNvSpPr>
          <p:nvPr>
            <p:ph type="sldNum" sz="quarter" idx="12"/>
          </p:nvPr>
        </p:nvSpPr>
        <p:spPr>
          <a:xfrm>
            <a:off x="1069848" y="6355080"/>
            <a:ext cx="1520952" cy="365760"/>
          </a:xfrm>
        </p:spPr>
        <p:txBody>
          <a:bodyPr/>
          <a:lstStyle/>
          <a:p>
            <a:fld id="{147C1B20-DEF4-46E3-B77F-0FB6B8193D90}" type="slidenum">
              <a:rPr/>
              <a:pPr/>
              <a:t>‹nº›</a:t>
            </a:fld>
            <a:endParaRPr lang="pt-B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ois">
    <p:spTree>
      <p:nvGrpSpPr>
        <p:cNvPr id="1" name=""/>
        <p:cNvGrpSpPr/>
        <p:nvPr/>
      </p:nvGrpSpPr>
      <p:grpSpPr>
        <a:xfrm>
          <a:off x="0" y="0"/>
          <a:ext cx="0" cy="0"/>
          <a:chOff x="0" y="0"/>
          <a:chExt cx="0" cy="0"/>
        </a:xfrm>
      </p:grpSpPr>
      <p:sp>
        <p:nvSpPr>
          <p:cNvPr id="2" name="Shape 1"/>
          <p:cNvSpPr>
            <a:spLocks noGrp="1"/>
          </p:cNvSpPr>
          <p:nvPr>
            <p:ph type="title"/>
          </p:nvPr>
        </p:nvSpPr>
        <p:spPr>
          <a:xfrm>
            <a:off x="457200" y="228600"/>
            <a:ext cx="8229600" cy="914400"/>
          </a:xfrm>
        </p:spPr>
        <p:txBody>
          <a:bodyPr/>
          <a:lstStyle/>
          <a:p>
            <a:r>
              <a:rPr lang="pt-BR" smtClean="0"/>
              <a:t>Clique para editar o estilo do título mestre</a:t>
            </a:r>
            <a:endParaRPr lang="pt-BR"/>
          </a:p>
        </p:txBody>
      </p:sp>
      <p:sp>
        <p:nvSpPr>
          <p:cNvPr id="5" name="Shape 4"/>
          <p:cNvSpPr>
            <a:spLocks noGrp="1"/>
          </p:cNvSpPr>
          <p:nvPr>
            <p:ph type="dt" sz="half" idx="10"/>
          </p:nvPr>
        </p:nvSpPr>
        <p:spPr/>
        <p:txBody>
          <a:bodyPr/>
          <a:lstStyle/>
          <a:p>
            <a:fld id="{A1D7F31A-E594-408B-8114-4F8438303DA3}" type="datetime1">
              <a:rPr/>
              <a:pPr/>
              <a:t>11/9/2006</a:t>
            </a:fld>
            <a:endParaRPr lang="pt-BR"/>
          </a:p>
        </p:txBody>
      </p:sp>
      <p:sp>
        <p:nvSpPr>
          <p:cNvPr id="6" name="Shape 5"/>
          <p:cNvSpPr>
            <a:spLocks noGrp="1"/>
          </p:cNvSpPr>
          <p:nvPr>
            <p:ph type="ftr" sz="quarter" idx="11"/>
          </p:nvPr>
        </p:nvSpPr>
        <p:spPr/>
        <p:txBody>
          <a:bodyPr/>
          <a:lstStyle/>
          <a:p>
            <a:endParaRPr lang="pt-BR"/>
          </a:p>
        </p:txBody>
      </p:sp>
      <p:sp>
        <p:nvSpPr>
          <p:cNvPr id="7" name="Shape 6"/>
          <p:cNvSpPr>
            <a:spLocks noGrp="1"/>
          </p:cNvSpPr>
          <p:nvPr>
            <p:ph type="sldNum" sz="quarter" idx="12"/>
          </p:nvPr>
        </p:nvSpPr>
        <p:spPr/>
        <p:txBody>
          <a:bodyPr/>
          <a:lstStyle/>
          <a:p>
            <a:fld id="{147C1B20-DEF4-46E3-B77F-0FB6B8193D90}" type="slidenum">
              <a:rPr/>
              <a:pPr/>
              <a:t>‹nº›</a:t>
            </a:fld>
            <a:endParaRPr lang="pt-BR"/>
          </a:p>
        </p:txBody>
      </p:sp>
      <p:sp>
        <p:nvSpPr>
          <p:cNvPr id="9" name="Shape 8"/>
          <p:cNvSpPr>
            <a:spLocks noGrp="1"/>
          </p:cNvSpPr>
          <p:nvPr>
            <p:ph sz="quarter" idx="1"/>
          </p:nvPr>
        </p:nvSpPr>
        <p:spPr>
          <a:xfrm>
            <a:off x="457200" y="1219200"/>
            <a:ext cx="4041648" cy="493776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1" name="Shape 10"/>
          <p:cNvSpPr>
            <a:spLocks noGrp="1"/>
          </p:cNvSpPr>
          <p:nvPr>
            <p:ph sz="quarter" idx="2"/>
          </p:nvPr>
        </p:nvSpPr>
        <p:spPr>
          <a:xfrm>
            <a:off x="4632198" y="1216152"/>
            <a:ext cx="4041648" cy="493776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Shape 1"/>
          <p:cNvSpPr>
            <a:spLocks noGrp="1"/>
          </p:cNvSpPr>
          <p:nvPr>
            <p:ph type="title"/>
          </p:nvPr>
        </p:nvSpPr>
        <p:spPr>
          <a:xfrm>
            <a:off x="457200" y="228600"/>
            <a:ext cx="8229600" cy="914400"/>
          </a:xfrm>
        </p:spPr>
        <p:txBody>
          <a:bodyPr anchor="ctr"/>
          <a:lstStyle>
            <a:lvl1pPr latinLnBrk="0">
              <a:defRPr lang="pt-BR"/>
            </a:lvl1pPr>
          </a:lstStyle>
          <a:p>
            <a:r>
              <a:rPr lang="pt-BR" smtClean="0"/>
              <a:t>Clique para editar o estilo do título mestre</a:t>
            </a:r>
            <a:endParaRPr lang="pt-BR"/>
          </a:p>
        </p:txBody>
      </p:sp>
      <p:sp>
        <p:nvSpPr>
          <p:cNvPr id="3" name="Shape 2"/>
          <p:cNvSpPr>
            <a:spLocks noGrp="1"/>
          </p:cNvSpPr>
          <p:nvPr>
            <p:ph type="body" idx="1"/>
          </p:nvPr>
        </p:nvSpPr>
        <p:spPr>
          <a:xfrm>
            <a:off x="457200" y="1285875"/>
            <a:ext cx="4040188" cy="685800"/>
          </a:xfrm>
          <a:noFill/>
          <a:ln>
            <a:noFill/>
          </a:ln>
        </p:spPr>
        <p:txBody>
          <a:bodyPr lIns="91440" anchor="b" anchorCtr="0">
            <a:noAutofit/>
          </a:bodyPr>
          <a:lstStyle>
            <a:lvl1pPr marL="0" indent="0" latinLnBrk="0">
              <a:buNone/>
              <a:defRPr lang="pt-BR" sz="2400" b="1">
                <a:solidFill>
                  <a:schemeClr val="accent2"/>
                </a:solidFill>
              </a:defRPr>
            </a:lvl1pPr>
            <a:lvl2pPr>
              <a:buNone/>
              <a:defRPr lang="pt-BR" sz="2000" b="1"/>
            </a:lvl2pPr>
            <a:lvl3pPr>
              <a:buNone/>
              <a:defRPr lang="pt-BR" sz="1800" b="1"/>
            </a:lvl3pPr>
            <a:lvl4pPr>
              <a:buNone/>
              <a:defRPr lang="pt-BR" sz="1600" b="1"/>
            </a:lvl4pPr>
            <a:lvl5pPr>
              <a:buNone/>
              <a:defRPr lang="pt-BR" sz="1600" b="1"/>
            </a:lvl5pPr>
          </a:lstStyle>
          <a:p>
            <a:pPr lvl="0"/>
            <a:r>
              <a:rPr lang="pt-BR" smtClean="0"/>
              <a:t>Clique para editar os estilos do texto mestre</a:t>
            </a:r>
          </a:p>
        </p:txBody>
      </p:sp>
      <p:sp>
        <p:nvSpPr>
          <p:cNvPr id="4" name="Shape 3"/>
          <p:cNvSpPr>
            <a:spLocks noGrp="1"/>
          </p:cNvSpPr>
          <p:nvPr>
            <p:ph type="body" sz="half" idx="3"/>
          </p:nvPr>
        </p:nvSpPr>
        <p:spPr>
          <a:xfrm>
            <a:off x="4648200" y="1295400"/>
            <a:ext cx="4041775" cy="685800"/>
          </a:xfrm>
          <a:noFill/>
          <a:ln>
            <a:noFill/>
          </a:ln>
        </p:spPr>
        <p:txBody>
          <a:bodyPr lIns="91440" anchor="b" anchorCtr="0"/>
          <a:lstStyle>
            <a:lvl1pPr marL="0" indent="0" latinLnBrk="0">
              <a:buNone/>
              <a:defRPr lang="pt-BR" sz="2400" b="1">
                <a:solidFill>
                  <a:schemeClr val="accent2"/>
                </a:solidFill>
              </a:defRPr>
            </a:lvl1pPr>
            <a:lvl2pPr>
              <a:buNone/>
              <a:defRPr lang="pt-BR" sz="2000" b="1"/>
            </a:lvl2pPr>
            <a:lvl3pPr>
              <a:buNone/>
              <a:defRPr lang="pt-BR" sz="1800" b="1"/>
            </a:lvl3pPr>
            <a:lvl4pPr>
              <a:buNone/>
              <a:defRPr lang="pt-BR" sz="1600" b="1"/>
            </a:lvl4pPr>
            <a:lvl5pPr>
              <a:buNone/>
              <a:defRPr lang="pt-BR" sz="1600" b="1"/>
            </a:lvl5pPr>
          </a:lstStyle>
          <a:p>
            <a:pPr lvl="0"/>
            <a:r>
              <a:rPr lang="pt-BR" smtClean="0"/>
              <a:t>Clique para editar os estilos do texto mestre</a:t>
            </a:r>
          </a:p>
        </p:txBody>
      </p:sp>
      <p:sp>
        <p:nvSpPr>
          <p:cNvPr id="7" name="Shape 6"/>
          <p:cNvSpPr>
            <a:spLocks noGrp="1"/>
          </p:cNvSpPr>
          <p:nvPr>
            <p:ph type="dt" sz="half" idx="10"/>
          </p:nvPr>
        </p:nvSpPr>
        <p:spPr/>
        <p:txBody>
          <a:bodyPr/>
          <a:lstStyle/>
          <a:p>
            <a:fld id="{AD978398-2A5A-4309-94C2-82E465C1DCF8}" type="datetime1">
              <a:rPr/>
              <a:pPr/>
              <a:t>11/9/2006</a:t>
            </a:fld>
            <a:endParaRPr lang="pt-BR"/>
          </a:p>
        </p:txBody>
      </p:sp>
      <p:sp>
        <p:nvSpPr>
          <p:cNvPr id="8" name="Shape 7"/>
          <p:cNvSpPr>
            <a:spLocks noGrp="1"/>
          </p:cNvSpPr>
          <p:nvPr>
            <p:ph type="ftr" sz="quarter" idx="11"/>
          </p:nvPr>
        </p:nvSpPr>
        <p:spPr/>
        <p:txBody>
          <a:bodyPr/>
          <a:lstStyle/>
          <a:p>
            <a:endParaRPr lang="pt-BR"/>
          </a:p>
        </p:txBody>
      </p:sp>
      <p:sp>
        <p:nvSpPr>
          <p:cNvPr id="9" name="Shape 8"/>
          <p:cNvSpPr>
            <a:spLocks noGrp="1"/>
          </p:cNvSpPr>
          <p:nvPr>
            <p:ph type="sldNum" sz="quarter" idx="12"/>
          </p:nvPr>
        </p:nvSpPr>
        <p:spPr/>
        <p:txBody>
          <a:bodyPr/>
          <a:lstStyle/>
          <a:p>
            <a:fld id="{147C1B20-DEF4-46E3-B77F-0FB6B8193D90}" type="slidenum">
              <a:rPr/>
              <a:pPr/>
              <a:t>‹nº›</a:t>
            </a:fld>
            <a:endParaRPr lang="pt-BR"/>
          </a:p>
        </p:txBody>
      </p:sp>
      <p:sp>
        <p:nvSpPr>
          <p:cNvPr id="11" name="Shape 10"/>
          <p:cNvSpPr>
            <a:spLocks noGrp="1"/>
          </p:cNvSpPr>
          <p:nvPr>
            <p:ph sz="quarter" idx="2"/>
          </p:nvPr>
        </p:nvSpPr>
        <p:spPr>
          <a:xfrm>
            <a:off x="457200" y="2133600"/>
            <a:ext cx="4038600" cy="4038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3" name="Shape 12"/>
          <p:cNvSpPr>
            <a:spLocks noGrp="1"/>
          </p:cNvSpPr>
          <p:nvPr>
            <p:ph sz="quarter" idx="4"/>
          </p:nvPr>
        </p:nvSpPr>
        <p:spPr>
          <a:xfrm>
            <a:off x="4648200" y="2133600"/>
            <a:ext cx="4038600" cy="40386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penas título">
    <p:spTree>
      <p:nvGrpSpPr>
        <p:cNvPr id="1" name=""/>
        <p:cNvGrpSpPr/>
        <p:nvPr/>
      </p:nvGrpSpPr>
      <p:grpSpPr>
        <a:xfrm>
          <a:off x="0" y="0"/>
          <a:ext cx="0" cy="0"/>
          <a:chOff x="0" y="0"/>
          <a:chExt cx="0" cy="0"/>
        </a:xfrm>
      </p:grpSpPr>
      <p:sp>
        <p:nvSpPr>
          <p:cNvPr id="2" name="Shape 1"/>
          <p:cNvSpPr>
            <a:spLocks noGrp="1"/>
          </p:cNvSpPr>
          <p:nvPr>
            <p:ph type="title"/>
          </p:nvPr>
        </p:nvSpPr>
        <p:spPr>
          <a:xfrm>
            <a:off x="457200" y="228600"/>
            <a:ext cx="8229600" cy="914400"/>
          </a:xfrm>
        </p:spPr>
        <p:txBody>
          <a:bodyPr/>
          <a:lstStyle/>
          <a:p>
            <a:r>
              <a:rPr lang="pt-BR" smtClean="0"/>
              <a:t>Clique para editar o estilo do título mestre</a:t>
            </a:r>
            <a:endParaRPr lang="pt-BR"/>
          </a:p>
        </p:txBody>
      </p:sp>
      <p:sp>
        <p:nvSpPr>
          <p:cNvPr id="3" name="Shape 2"/>
          <p:cNvSpPr>
            <a:spLocks noGrp="1"/>
          </p:cNvSpPr>
          <p:nvPr>
            <p:ph type="dt" sz="half" idx="10"/>
          </p:nvPr>
        </p:nvSpPr>
        <p:spPr/>
        <p:txBody>
          <a:bodyPr/>
          <a:lstStyle/>
          <a:p>
            <a:fld id="{33938BEC-55E3-4F9D-B5C5-76D23951C04A}" type="datetime1">
              <a:rPr/>
              <a:pPr/>
              <a:t>11/9/2006</a:t>
            </a:fld>
            <a:endParaRPr lang="pt-BR"/>
          </a:p>
        </p:txBody>
      </p:sp>
      <p:sp>
        <p:nvSpPr>
          <p:cNvPr id="4" name="Shape 3"/>
          <p:cNvSpPr>
            <a:spLocks noGrp="1"/>
          </p:cNvSpPr>
          <p:nvPr>
            <p:ph type="ftr" sz="quarter" idx="11"/>
          </p:nvPr>
        </p:nvSpPr>
        <p:spPr/>
        <p:txBody>
          <a:bodyPr/>
          <a:lstStyle/>
          <a:p>
            <a:endParaRPr lang="pt-BR"/>
          </a:p>
        </p:txBody>
      </p:sp>
      <p:sp>
        <p:nvSpPr>
          <p:cNvPr id="5" name="Shape 4"/>
          <p:cNvSpPr>
            <a:spLocks noGrp="1"/>
          </p:cNvSpPr>
          <p:nvPr>
            <p:ph type="sldNum" sz="quarter" idx="12"/>
          </p:nvPr>
        </p:nvSpPr>
        <p:spPr/>
        <p:txBody>
          <a:bodyPr/>
          <a:lstStyle/>
          <a:p>
            <a:fld id="{D4B5ADC2-7248-4799-8E52-477E151C3EE9}" type="slidenum">
              <a:rPr lang="pt-BR" sz="1400" b="1">
                <a:solidFill>
                  <a:srgbClr val="FFFFFF"/>
                </a:solidFill>
              </a:rPr>
              <a:pPr/>
              <a:t>‹nº›</a:t>
            </a:fld>
            <a:endParaRPr lang="pt-BR"/>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D48B58F6-778A-46C2-BFC0-8FD9B04A99E8}" type="datetime1">
              <a:rPr/>
              <a:pPr/>
              <a:t>11/9/2006</a:t>
            </a:fld>
            <a:endParaRPr lang="pt-BR"/>
          </a:p>
        </p:txBody>
      </p:sp>
      <p:sp>
        <p:nvSpPr>
          <p:cNvPr id="3" name="Shape 2"/>
          <p:cNvSpPr>
            <a:spLocks noGrp="1"/>
          </p:cNvSpPr>
          <p:nvPr>
            <p:ph type="ftr" sz="quarter" idx="11"/>
          </p:nvPr>
        </p:nvSpPr>
        <p:spPr/>
        <p:txBody>
          <a:bodyPr/>
          <a:lstStyle/>
          <a:p>
            <a:endParaRPr lang="pt-BR"/>
          </a:p>
        </p:txBody>
      </p:sp>
      <p:sp>
        <p:nvSpPr>
          <p:cNvPr id="4" name="Shape 3"/>
          <p:cNvSpPr>
            <a:spLocks noGrp="1"/>
          </p:cNvSpPr>
          <p:nvPr>
            <p:ph type="sldNum" sz="quarter" idx="12"/>
          </p:nvPr>
        </p:nvSpPr>
        <p:spPr/>
        <p:txBody>
          <a:bodyPr/>
          <a:lstStyle/>
          <a:p>
            <a:fld id="{147C1B20-DEF4-46E3-B77F-0FB6B8193D90}" type="slidenum">
              <a:rPr/>
              <a:pPr/>
              <a:t>‹nº›</a:t>
            </a:fld>
            <a:endParaRPr lang="pt-B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Shape 1"/>
          <p:cNvSpPr>
            <a:spLocks noGrp="1"/>
          </p:cNvSpPr>
          <p:nvPr>
            <p:ph type="title"/>
          </p:nvPr>
        </p:nvSpPr>
        <p:spPr>
          <a:xfrm>
            <a:off x="6324600" y="304800"/>
            <a:ext cx="2514600" cy="838200"/>
          </a:xfrm>
        </p:spPr>
        <p:txBody>
          <a:bodyPr anchor="b" anchorCtr="0">
            <a:noAutofit/>
          </a:bodyPr>
          <a:lstStyle>
            <a:lvl1pPr algn="l" latinLnBrk="0">
              <a:buNone/>
              <a:defRPr lang="pt-BR" sz="2000" b="1">
                <a:solidFill>
                  <a:schemeClr val="tx2"/>
                </a:solidFill>
                <a:latin typeface="+mn-lt"/>
                <a:ea typeface="+mn-lt"/>
                <a:cs typeface="+mn-lt"/>
              </a:defRPr>
            </a:lvl1pPr>
          </a:lstStyle>
          <a:p>
            <a:r>
              <a:rPr lang="pt-BR" smtClean="0"/>
              <a:t>Clique para editar o estilo do título mestre</a:t>
            </a:r>
            <a:endParaRPr lang="pt-BR"/>
          </a:p>
        </p:txBody>
      </p:sp>
      <p:sp>
        <p:nvSpPr>
          <p:cNvPr id="3" name="Shape 2"/>
          <p:cNvSpPr>
            <a:spLocks noGrp="1"/>
          </p:cNvSpPr>
          <p:nvPr>
            <p:ph type="body" idx="2"/>
          </p:nvPr>
        </p:nvSpPr>
        <p:spPr>
          <a:xfrm>
            <a:off x="6324600" y="1219200"/>
            <a:ext cx="2514600" cy="4843463"/>
          </a:xfrm>
        </p:spPr>
        <p:txBody>
          <a:bodyPr/>
          <a:lstStyle>
            <a:lvl1pPr marL="0" indent="0" latinLnBrk="0">
              <a:lnSpc>
                <a:spcPts val="2200"/>
              </a:lnSpc>
              <a:spcAft>
                <a:spcPts val="1000"/>
              </a:spcAft>
              <a:buNone/>
              <a:defRPr lang="pt-BR" sz="1600">
                <a:solidFill>
                  <a:schemeClr val="tx2"/>
                </a:solidFill>
              </a:defRPr>
            </a:lvl1pPr>
            <a:lvl2pPr>
              <a:buNone/>
              <a:defRPr lang="pt-BR" sz="1200"/>
            </a:lvl2pPr>
            <a:lvl3pPr>
              <a:buNone/>
              <a:defRPr lang="pt-BR" sz="1000"/>
            </a:lvl3pPr>
            <a:lvl4pPr>
              <a:buNone/>
              <a:defRPr lang="pt-BR" sz="900"/>
            </a:lvl4pPr>
            <a:lvl5pPr>
              <a:buNone/>
              <a:defRPr lang="pt-BR" sz="900"/>
            </a:lvl5pPr>
          </a:lstStyle>
          <a:p>
            <a:pPr lvl="0"/>
            <a:r>
              <a:rPr lang="pt-BR" smtClean="0"/>
              <a:t>Clique para editar os estilos do texto mestre</a:t>
            </a:r>
          </a:p>
        </p:txBody>
      </p:sp>
      <p:sp>
        <p:nvSpPr>
          <p:cNvPr id="5" name="Shape 4"/>
          <p:cNvSpPr>
            <a:spLocks noGrp="1"/>
          </p:cNvSpPr>
          <p:nvPr>
            <p:ph type="dt" sz="half" idx="10"/>
          </p:nvPr>
        </p:nvSpPr>
        <p:spPr/>
        <p:txBody>
          <a:bodyPr/>
          <a:lstStyle/>
          <a:p>
            <a:fld id="{33938BEC-55E3-4F9D-B5C5-76D23951C04A}" type="datetime1">
              <a:rPr/>
              <a:pPr/>
              <a:t>11/9/2006</a:t>
            </a:fld>
            <a:endParaRPr lang="pt-BR"/>
          </a:p>
        </p:txBody>
      </p:sp>
      <p:sp>
        <p:nvSpPr>
          <p:cNvPr id="6" name="Shape 5"/>
          <p:cNvSpPr>
            <a:spLocks noGrp="1"/>
          </p:cNvSpPr>
          <p:nvPr>
            <p:ph type="ftr" sz="quarter" idx="11"/>
          </p:nvPr>
        </p:nvSpPr>
        <p:spPr/>
        <p:txBody>
          <a:bodyPr/>
          <a:lstStyle/>
          <a:p>
            <a:endParaRPr lang="pt-BR"/>
          </a:p>
        </p:txBody>
      </p:sp>
      <p:sp>
        <p:nvSpPr>
          <p:cNvPr id="7" name="Shape 6"/>
          <p:cNvSpPr>
            <a:spLocks noGrp="1"/>
          </p:cNvSpPr>
          <p:nvPr>
            <p:ph type="sldNum" sz="quarter" idx="12"/>
          </p:nvPr>
        </p:nvSpPr>
        <p:spPr/>
        <p:txBody>
          <a:bodyPr/>
          <a:lstStyle/>
          <a:p>
            <a:fld id="{D4B5ADC2-7248-4799-8E52-477E151C3EE9}" type="slidenum">
              <a:rPr lang="pt-BR" sz="1400" b="1">
                <a:solidFill>
                  <a:srgbClr val="FFFFFF"/>
                </a:solidFill>
              </a:rPr>
              <a:pPr/>
              <a:t>‹nº›</a:t>
            </a:fld>
            <a:endParaRPr lang="pt-B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
        <p:nvSpPr>
          <p:cNvPr id="12" name="Shape 11"/>
          <p:cNvSpPr>
            <a:spLocks noGrp="1"/>
          </p:cNvSpPr>
          <p:nvPr>
            <p:ph sz="quarter" idx="1"/>
          </p:nvPr>
        </p:nvSpPr>
        <p:spPr>
          <a:xfrm>
            <a:off x="304800" y="304800"/>
            <a:ext cx="5715000" cy="5715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Shape 1"/>
          <p:cNvSpPr>
            <a:spLocks noGrp="1"/>
          </p:cNvSpPr>
          <p:nvPr>
            <p:ph type="title"/>
          </p:nvPr>
        </p:nvSpPr>
        <p:spPr>
          <a:xfrm>
            <a:off x="457200" y="500856"/>
            <a:ext cx="8229600" cy="674688"/>
          </a:xfrm>
          <a:ln>
            <a:solidFill>
              <a:schemeClr val="accent1"/>
            </a:solidFill>
          </a:ln>
        </p:spPr>
        <p:txBody>
          <a:bodyPr lIns="274320" anchor="ctr"/>
          <a:lstStyle>
            <a:lvl1pPr algn="r" latinLnBrk="0">
              <a:buNone/>
              <a:defRPr lang="pt-BR" sz="2000" b="0">
                <a:solidFill>
                  <a:schemeClr val="tx1"/>
                </a:solidFill>
              </a:defRPr>
            </a:lvl1pPr>
          </a:lstStyle>
          <a:p>
            <a:r>
              <a:rPr lang="pt-BR" smtClean="0"/>
              <a:t>Clique para editar o estilo do título mestre</a:t>
            </a:r>
            <a:endParaRPr lang="pt-BR"/>
          </a:p>
        </p:txBody>
      </p:sp>
      <p:sp>
        <p:nvSpPr>
          <p:cNvPr id="3" name="Shap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latinLnBrk="0">
              <a:spcBef>
                <a:spcPts val="600"/>
              </a:spcBef>
              <a:buNone/>
              <a:defRPr lang="pt-BR" sz="3200"/>
            </a:lvl1pPr>
          </a:lstStyle>
          <a:p>
            <a:r>
              <a:rPr lang="pt-BR" smtClean="0"/>
              <a:t>Clique no ícone para adicionar uma imagem</a:t>
            </a:r>
            <a:endParaRPr lang="pt-BR"/>
          </a:p>
        </p:txBody>
      </p:sp>
      <p:sp>
        <p:nvSpPr>
          <p:cNvPr id="4" name="Shape 3"/>
          <p:cNvSpPr>
            <a:spLocks noGrp="1"/>
          </p:cNvSpPr>
          <p:nvPr>
            <p:ph type="body" sz="half" idx="2"/>
          </p:nvPr>
        </p:nvSpPr>
        <p:spPr>
          <a:xfrm>
            <a:off x="457200" y="1219200"/>
            <a:ext cx="8229600" cy="533400"/>
          </a:xfrm>
        </p:spPr>
        <p:txBody>
          <a:bodyPr anchor="ctr" anchorCtr="0"/>
          <a:lstStyle>
            <a:lvl1pPr marL="0" indent="0" algn="l" latinLnBrk="0">
              <a:buFontTx/>
              <a:buNone/>
              <a:defRPr lang="pt-BR" sz="1400"/>
            </a:lvl1pPr>
            <a:lvl2pPr>
              <a:defRPr lang="pt-BR" sz="1200"/>
            </a:lvl2pPr>
            <a:lvl3pPr>
              <a:defRPr lang="pt-BR" sz="1000"/>
            </a:lvl3pPr>
            <a:lvl4pPr>
              <a:defRPr lang="pt-BR" sz="900"/>
            </a:lvl4pPr>
            <a:lvl5pPr>
              <a:defRPr lang="pt-BR" sz="900"/>
            </a:lvl5pPr>
          </a:lstStyle>
          <a:p>
            <a:pPr lvl="0"/>
            <a:r>
              <a:rPr lang="pt-BR" smtClean="0"/>
              <a:t>Clique para editar os estilos do texto mestre</a:t>
            </a:r>
          </a:p>
        </p:txBody>
      </p:sp>
      <p:sp>
        <p:nvSpPr>
          <p:cNvPr id="5" name="Shape 4"/>
          <p:cNvSpPr>
            <a:spLocks noGrp="1"/>
          </p:cNvSpPr>
          <p:nvPr>
            <p:ph type="dt" sz="half" idx="10"/>
          </p:nvPr>
        </p:nvSpPr>
        <p:spPr/>
        <p:txBody>
          <a:bodyPr/>
          <a:lstStyle/>
          <a:p>
            <a:fld id="{33938BEC-55E3-4F9D-B5C5-76D23951C04A}" type="datetime1">
              <a:rPr/>
              <a:pPr/>
              <a:t>11/9/2006</a:t>
            </a:fld>
            <a:endParaRPr lang="pt-BR"/>
          </a:p>
        </p:txBody>
      </p:sp>
      <p:sp>
        <p:nvSpPr>
          <p:cNvPr id="6" name="Shape 5"/>
          <p:cNvSpPr>
            <a:spLocks noGrp="1"/>
          </p:cNvSpPr>
          <p:nvPr>
            <p:ph type="ftr" sz="quarter" idx="11"/>
          </p:nvPr>
        </p:nvSpPr>
        <p:spPr/>
        <p:txBody>
          <a:bodyPr/>
          <a:lstStyle/>
          <a:p>
            <a:endParaRPr lang="pt-BR"/>
          </a:p>
        </p:txBody>
      </p:sp>
      <p:sp>
        <p:nvSpPr>
          <p:cNvPr id="7" name="Shape 6"/>
          <p:cNvSpPr>
            <a:spLocks noGrp="1"/>
          </p:cNvSpPr>
          <p:nvPr>
            <p:ph type="sldNum" sz="quarter" idx="12"/>
          </p:nvPr>
        </p:nvSpPr>
        <p:spPr/>
        <p:txBody>
          <a:bodyPr/>
          <a:lstStyle/>
          <a:p>
            <a:fld id="{D4B5ADC2-7248-4799-8E52-477E151C3EE9}" type="slidenum">
              <a:rPr lang="pt-BR" sz="1400" b="1">
                <a:solidFill>
                  <a:srgbClr val="FFFFFF"/>
                </a:solidFill>
              </a:rPr>
              <a:pPr/>
              <a:t>‹nº›</a:t>
            </a:fld>
            <a:endParaRPr lang="pt-B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a:spLocks noGrp="1"/>
          </p:cNvSpPr>
          <p:nvPr>
            <p:ph type="title"/>
          </p:nvPr>
        </p:nvSpPr>
        <p:spPr>
          <a:xfrm>
            <a:off x="457200" y="152400"/>
            <a:ext cx="8229600" cy="990600"/>
          </a:xfrm>
          <a:prstGeom prst="rect">
            <a:avLst/>
          </a:prstGeom>
        </p:spPr>
        <p:txBody>
          <a:bodyPr vert="horz" anchor="b" anchorCtr="0">
            <a:normAutofit/>
          </a:bodyPr>
          <a:lstStyle/>
          <a:p>
            <a:r>
              <a:rPr lang="pt-BR"/>
              <a:t>Clique para editar estilo de títulos Mestre</a:t>
            </a:r>
          </a:p>
        </p:txBody>
      </p:sp>
      <p:sp>
        <p:nvSpPr>
          <p:cNvPr id="13" name="Rectangle 12"/>
          <p:cNvSpPr>
            <a:spLocks noGrp="1"/>
          </p:cNvSpPr>
          <p:nvPr>
            <p:ph type="body" idx="1"/>
          </p:nvPr>
        </p:nvSpPr>
        <p:spPr>
          <a:xfrm>
            <a:off x="457200" y="1219200"/>
            <a:ext cx="8229600" cy="4910328"/>
          </a:xfrm>
          <a:prstGeom prst="rect">
            <a:avLst/>
          </a:prstGeom>
        </p:spPr>
        <p:txBody>
          <a:bodyPr vert="horz">
            <a:normAutofit/>
          </a:bodyPr>
          <a:lstStyle/>
          <a:p>
            <a:pPr lvl="0"/>
            <a:r>
              <a:rPr lang="pt-BR"/>
              <a:t>Clique para editar estilos de texto Mestre</a:t>
            </a:r>
          </a:p>
          <a:p>
            <a:pPr lvl="1"/>
            <a:r>
              <a:rPr lang="pt-BR"/>
              <a:t>Segundo nível</a:t>
            </a:r>
          </a:p>
          <a:p>
            <a:pPr lvl="2"/>
            <a:r>
              <a:rPr lang="pt-BR"/>
              <a:t>Terceiro nível</a:t>
            </a:r>
          </a:p>
          <a:p>
            <a:pPr lvl="3"/>
            <a:r>
              <a:rPr lang="pt-BR"/>
              <a:t>Quarto nível</a:t>
            </a:r>
          </a:p>
          <a:p>
            <a:pPr lvl="4"/>
            <a:r>
              <a:rPr lang="pt-BR"/>
              <a:t>Quinto nível</a:t>
            </a:r>
          </a:p>
          <a:p>
            <a:pPr lvl="5"/>
            <a:r>
              <a:rPr lang="pt-BR"/>
              <a:t>Sexto nível</a:t>
            </a:r>
          </a:p>
          <a:p>
            <a:pPr lvl="6"/>
            <a:r>
              <a:rPr lang="pt-BR"/>
              <a:t>Sétimo nível</a:t>
            </a:r>
          </a:p>
          <a:p>
            <a:pPr lvl="7"/>
            <a:r>
              <a:rPr lang="pt-BR"/>
              <a:t>Oitavo nível</a:t>
            </a:r>
          </a:p>
          <a:p>
            <a:pPr lvl="8"/>
            <a:r>
              <a:rPr lang="pt-BR"/>
              <a:t>Nono nível</a:t>
            </a:r>
          </a:p>
        </p:txBody>
      </p:sp>
      <p:sp>
        <p:nvSpPr>
          <p:cNvPr id="14" name="Rectangle 13"/>
          <p:cNvSpPr>
            <a:spLocks noGrp="1"/>
          </p:cNvSpPr>
          <p:nvPr>
            <p:ph type="dt" sz="half" idx="2"/>
          </p:nvPr>
        </p:nvSpPr>
        <p:spPr>
          <a:xfrm>
            <a:off x="6400800" y="6356350"/>
            <a:ext cx="2289048" cy="365760"/>
          </a:xfrm>
          <a:prstGeom prst="rect">
            <a:avLst/>
          </a:prstGeom>
        </p:spPr>
        <p:txBody>
          <a:bodyPr vert="horz"/>
          <a:lstStyle>
            <a:lvl1pPr algn="l" latinLnBrk="0">
              <a:defRPr lang="pt-BR" sz="1400">
                <a:solidFill>
                  <a:schemeClr val="tx2"/>
                </a:solidFill>
              </a:defRPr>
            </a:lvl1pPr>
          </a:lstStyle>
          <a:p>
            <a:fld id="{33938BEC-55E3-4F9D-B5C5-76D23951C04A}" type="datetime1">
              <a:rPr/>
              <a:pPr/>
              <a:t>11/9/2006</a:t>
            </a:fld>
            <a:endParaRPr lang="pt-BR" sz="1400">
              <a:solidFill>
                <a:schemeClr val="tx2"/>
              </a:solidFill>
            </a:endParaRPr>
          </a:p>
        </p:txBody>
      </p:sp>
      <p:sp>
        <p:nvSpPr>
          <p:cNvPr id="3" name="Rectangle 2"/>
          <p:cNvSpPr>
            <a:spLocks noGrp="1"/>
          </p:cNvSpPr>
          <p:nvPr>
            <p:ph type="ftr" sz="quarter" idx="3"/>
          </p:nvPr>
        </p:nvSpPr>
        <p:spPr>
          <a:xfrm>
            <a:off x="2898648" y="6356350"/>
            <a:ext cx="3505200" cy="365760"/>
          </a:xfrm>
          <a:prstGeom prst="rect">
            <a:avLst/>
          </a:prstGeom>
        </p:spPr>
        <p:txBody>
          <a:bodyPr vert="horz"/>
          <a:lstStyle>
            <a:lvl1pPr algn="r" latinLnBrk="0">
              <a:defRPr lang="pt-BR" sz="1400">
                <a:solidFill>
                  <a:schemeClr val="tx2"/>
                </a:solidFill>
              </a:defRPr>
            </a:lvl1pPr>
          </a:lstStyle>
          <a:p>
            <a:pPr algn="r"/>
            <a:endParaRPr lang="pt-BR" sz="1400">
              <a:solidFill>
                <a:schemeClr val="tx2"/>
              </a:solidFill>
            </a:endParaRPr>
          </a:p>
        </p:txBody>
      </p:sp>
      <p:sp>
        <p:nvSpPr>
          <p:cNvPr id="23" name="Rectangle 22"/>
          <p:cNvSpPr>
            <a:spLocks noGrp="1"/>
          </p:cNvSpPr>
          <p:nvPr>
            <p:ph type="sldNum" sz="quarter" idx="4"/>
          </p:nvPr>
        </p:nvSpPr>
        <p:spPr>
          <a:xfrm>
            <a:off x="612648" y="6356350"/>
            <a:ext cx="1981200" cy="365760"/>
          </a:xfrm>
          <a:prstGeom prst="rect">
            <a:avLst/>
          </a:prstGeom>
        </p:spPr>
        <p:txBody>
          <a:bodyPr vert="horz"/>
          <a:lstStyle>
            <a:lvl1pPr algn="l" latinLnBrk="0">
              <a:defRPr lang="pt-BR" sz="1400">
                <a:solidFill>
                  <a:schemeClr val="tx2"/>
                </a:solidFill>
              </a:defRPr>
            </a:lvl1pPr>
          </a:lstStyle>
          <a:p>
            <a:pPr algn="l"/>
            <a:fld id="{D4B5ADC2-7248-4799-8E52-477E151C3EE9}" type="slidenum">
              <a:rPr lang="pt-BR" sz="1400" b="1">
                <a:solidFill>
                  <a:srgbClr val="FFFFFF"/>
                </a:solidFill>
              </a:rPr>
              <a:pPr algn="l"/>
              <a:t>‹nº›</a:t>
            </a:fld>
            <a:endParaRPr lang="pt-BR" sz="160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pt-BR"/>
          </a:p>
        </p:txBody>
      </p:sp>
      <p:sp>
        <p:nvSpPr>
          <p:cNvPr id="10" name="Shap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latinLnBrk="0" hangingPunct="1">
        <a:spcBef>
          <a:spcPct val="0"/>
        </a:spcBef>
        <a:buNone/>
        <a:defRPr lang="pt-BR"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lang="pt-BR"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lang="pt-BR"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lang="pt-BR"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lang="pt-BR"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lang="pt-B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pt-BR" sz="1600" kern="120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pt-BR" sz="1400" kern="120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pt-BR" sz="1400" kern="120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pt-BR" sz="1200" kern="1200">
          <a:solidFill>
            <a:schemeClr val="tx1"/>
          </a:solidFill>
          <a:latin typeface="+mn-lt"/>
          <a:ea typeface="+mn-ea"/>
          <a:cs typeface="+mn-cs"/>
        </a:defRPr>
      </a:lvl9pPr>
    </p:bodyStyle>
    <p:otherStyle>
      <a:lvl1pPr marL="0" algn="l" rtl="0" eaLnBrk="1" latinLnBrk="0" hangingPunct="1">
        <a:defRPr lang="pt-BR" kern="1200">
          <a:solidFill>
            <a:schemeClr val="tx1"/>
          </a:solidFill>
          <a:latin typeface="+mn-lt"/>
          <a:ea typeface="+mn-ea"/>
          <a:cs typeface="+mn-cs"/>
        </a:defRPr>
      </a:lvl1pPr>
      <a:lvl2pPr marL="457200" algn="l" rtl="0" eaLnBrk="1" hangingPunct="1">
        <a:defRPr lang="pt-BR" kern="1200">
          <a:solidFill>
            <a:schemeClr val="tx1"/>
          </a:solidFill>
          <a:latin typeface="+mn-lt"/>
          <a:ea typeface="+mn-ea"/>
          <a:cs typeface="+mn-cs"/>
        </a:defRPr>
      </a:lvl2pPr>
      <a:lvl3pPr marL="914400" algn="l" rtl="0" eaLnBrk="1" hangingPunct="1">
        <a:defRPr lang="pt-BR" kern="1200">
          <a:solidFill>
            <a:schemeClr val="tx1"/>
          </a:solidFill>
          <a:latin typeface="+mn-lt"/>
          <a:ea typeface="+mn-ea"/>
          <a:cs typeface="+mn-cs"/>
        </a:defRPr>
      </a:lvl3pPr>
      <a:lvl4pPr marL="1371600" algn="l" rtl="0" eaLnBrk="1" hangingPunct="1">
        <a:defRPr lang="pt-BR" kern="1200">
          <a:solidFill>
            <a:schemeClr val="tx1"/>
          </a:solidFill>
          <a:latin typeface="+mn-lt"/>
          <a:ea typeface="+mn-ea"/>
          <a:cs typeface="+mn-cs"/>
        </a:defRPr>
      </a:lvl4pPr>
      <a:lvl5pPr marL="1828800" algn="l" rtl="0" eaLnBrk="1" hangingPunct="1">
        <a:defRPr lang="pt-BR" kern="1200">
          <a:solidFill>
            <a:schemeClr val="tx1"/>
          </a:solidFill>
          <a:latin typeface="+mn-lt"/>
          <a:ea typeface="+mn-ea"/>
          <a:cs typeface="+mn-cs"/>
        </a:defRPr>
      </a:lvl5pPr>
      <a:lvl6pPr marL="2286000" algn="l" rtl="0" eaLnBrk="1" hangingPunct="1">
        <a:defRPr lang="pt-BR" kern="1200">
          <a:solidFill>
            <a:schemeClr val="tx1"/>
          </a:solidFill>
          <a:latin typeface="+mn-lt"/>
          <a:ea typeface="+mn-ea"/>
          <a:cs typeface="+mn-cs"/>
        </a:defRPr>
      </a:lvl6pPr>
      <a:lvl7pPr marL="2743200" algn="l" rtl="0" eaLnBrk="1" hangingPunct="1">
        <a:defRPr lang="pt-BR" kern="1200">
          <a:solidFill>
            <a:schemeClr val="tx1"/>
          </a:solidFill>
          <a:latin typeface="+mn-lt"/>
          <a:ea typeface="+mn-ea"/>
          <a:cs typeface="+mn-cs"/>
        </a:defRPr>
      </a:lvl7pPr>
      <a:lvl8pPr marL="3200400" algn="l" rtl="0" eaLnBrk="1" hangingPunct="1">
        <a:defRPr lang="pt-BR" kern="1200">
          <a:solidFill>
            <a:schemeClr val="tx1"/>
          </a:solidFill>
          <a:latin typeface="+mn-lt"/>
          <a:ea typeface="+mn-ea"/>
          <a:cs typeface="+mn-cs"/>
        </a:defRPr>
      </a:lvl8pPr>
      <a:lvl9pPr marL="3657600" algn="l" rtl="0" eaLnBrk="1" hangingPunct="1">
        <a:defRPr lang="pt-B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043608" y="3861048"/>
            <a:ext cx="7457256" cy="990600"/>
          </a:xfrm>
        </p:spPr>
        <p:txBody>
          <a:bodyPr>
            <a:normAutofit fontScale="90000"/>
          </a:bodyPr>
          <a:lstStyle/>
          <a:p>
            <a:pPr algn="l"/>
            <a:r>
              <a:rPr lang="pt-BR" dirty="0" err="1" smtClean="0"/>
              <a:t>Ontology-based</a:t>
            </a:r>
            <a:r>
              <a:rPr lang="pt-BR" dirty="0" smtClean="0"/>
              <a:t> </a:t>
            </a:r>
            <a:r>
              <a:rPr lang="pt-BR" dirty="0" err="1" smtClean="0"/>
              <a:t>Information</a:t>
            </a:r>
            <a:r>
              <a:rPr lang="pt-BR" dirty="0" smtClean="0"/>
              <a:t> </a:t>
            </a:r>
            <a:r>
              <a:rPr lang="pt-BR" dirty="0" err="1" smtClean="0"/>
              <a:t>Extraction</a:t>
            </a:r>
            <a:endParaRPr lang="pt-BR"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type="subTitle" idx="1"/>
          </p:nvPr>
        </p:nvSpPr>
        <p:spPr/>
        <p:txBody>
          <a:bodyPr/>
          <a:lstStyle/>
          <a:p>
            <a:r>
              <a:rPr lang="pt-BR" dirty="0" smtClean="0"/>
              <a:t>Hilário Tomaz Alves </a:t>
            </a:r>
            <a:r>
              <a:rPr lang="pt-BR" smtClean="0"/>
              <a:t>de Oliveira</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b="1" dirty="0" smtClean="0">
                <a:solidFill>
                  <a:srgbClr val="FF0000"/>
                </a:solidFill>
              </a:rPr>
              <a:t>Introduction</a:t>
            </a:r>
          </a:p>
          <a:p>
            <a:pPr lvl="1">
              <a:lnSpc>
                <a:spcPct val="150000"/>
              </a:lnSpc>
            </a:pPr>
            <a:r>
              <a:rPr lang="en-US" dirty="0" smtClean="0"/>
              <a:t>Motivation</a:t>
            </a:r>
          </a:p>
          <a:p>
            <a:pPr lvl="1">
              <a:lnSpc>
                <a:spcPct val="150000"/>
              </a:lnSpc>
            </a:pPr>
            <a:r>
              <a:rPr lang="en-US" dirty="0" smtClean="0"/>
              <a:t>Definition</a:t>
            </a:r>
          </a:p>
          <a:p>
            <a:pPr lvl="1">
              <a:lnSpc>
                <a:spcPct val="150000"/>
              </a:lnSpc>
            </a:pPr>
            <a:r>
              <a:rPr lang="en-US" dirty="0" smtClean="0"/>
              <a:t>Problem</a:t>
            </a:r>
          </a:p>
          <a:p>
            <a:pPr>
              <a:lnSpc>
                <a:spcPct val="150000"/>
              </a:lnSpc>
            </a:pPr>
            <a:r>
              <a:rPr lang="en-US" i="1" dirty="0" smtClean="0"/>
              <a:t>Information Extraction Methods</a:t>
            </a:r>
          </a:p>
          <a:p>
            <a:pPr>
              <a:lnSpc>
                <a:spcPct val="150000"/>
              </a:lnSpc>
            </a:pPr>
            <a:r>
              <a:rPr lang="en-US" i="1" dirty="0" smtClean="0"/>
              <a:t>Evaluation</a:t>
            </a:r>
          </a:p>
          <a:p>
            <a:pPr>
              <a:lnSpc>
                <a:spcPct val="150000"/>
              </a:lnSpc>
            </a:pPr>
            <a:r>
              <a:rPr lang="en-US" i="1" dirty="0" smtClean="0"/>
              <a:t>Futures </a:t>
            </a:r>
            <a:r>
              <a:rPr lang="en-US" i="1" dirty="0" smtClean="0"/>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solidFill>
                  <a:schemeClr val="tx2">
                    <a:lumMod val="40000"/>
                    <a:lumOff val="60000"/>
                  </a:schemeClr>
                </a:solidFill>
              </a:rPr>
              <a:t>Introduction</a:t>
            </a:r>
          </a:p>
          <a:p>
            <a:pPr lvl="1">
              <a:lnSpc>
                <a:spcPct val="150000"/>
              </a:lnSpc>
            </a:pPr>
            <a:r>
              <a:rPr lang="en-US" dirty="0" smtClean="0">
                <a:solidFill>
                  <a:schemeClr val="tx2">
                    <a:lumMod val="40000"/>
                    <a:lumOff val="60000"/>
                  </a:schemeClr>
                </a:solidFill>
              </a:rPr>
              <a:t>Motivation</a:t>
            </a:r>
          </a:p>
          <a:p>
            <a:pPr lvl="1">
              <a:lnSpc>
                <a:spcPct val="150000"/>
              </a:lnSpc>
            </a:pPr>
            <a:r>
              <a:rPr lang="en-US" dirty="0" smtClean="0">
                <a:solidFill>
                  <a:schemeClr val="tx2">
                    <a:lumMod val="40000"/>
                    <a:lumOff val="60000"/>
                  </a:schemeClr>
                </a:solidFill>
              </a:rPr>
              <a:t>Definition</a:t>
            </a:r>
          </a:p>
          <a:p>
            <a:pPr lvl="1">
              <a:lnSpc>
                <a:spcPct val="150000"/>
              </a:lnSpc>
            </a:pPr>
            <a:r>
              <a:rPr lang="en-US" dirty="0" smtClean="0">
                <a:solidFill>
                  <a:schemeClr val="tx2">
                    <a:lumMod val="40000"/>
                    <a:lumOff val="60000"/>
                  </a:schemeClr>
                </a:solidFill>
              </a:rPr>
              <a:t>Problem</a:t>
            </a:r>
          </a:p>
          <a:p>
            <a:pPr>
              <a:lnSpc>
                <a:spcPct val="150000"/>
              </a:lnSpc>
            </a:pPr>
            <a:r>
              <a:rPr lang="en-US" b="1" i="1" dirty="0" smtClean="0">
                <a:solidFill>
                  <a:srgbClr val="FF0000"/>
                </a:solidFill>
              </a:rPr>
              <a:t>Information Extraction Methods</a:t>
            </a:r>
          </a:p>
          <a:p>
            <a:pPr>
              <a:lnSpc>
                <a:spcPct val="150000"/>
              </a:lnSpc>
            </a:pPr>
            <a:r>
              <a:rPr lang="en-US" i="1" dirty="0" smtClean="0"/>
              <a:t>Evaluation</a:t>
            </a:r>
          </a:p>
          <a:p>
            <a:pPr>
              <a:lnSpc>
                <a:spcPct val="150000"/>
              </a:lnSpc>
            </a:pPr>
            <a:r>
              <a:rPr lang="en-US" i="1" dirty="0" smtClean="0"/>
              <a:t>Futures </a:t>
            </a:r>
            <a:r>
              <a:rPr lang="en-US" i="1" dirty="0" smtClean="0"/>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i="1" dirty="0" smtClean="0"/>
              <a:t>Information Extraction Method</a:t>
            </a:r>
            <a:endParaRPr lang="pt-BR" b="1" dirty="0"/>
          </a:p>
        </p:txBody>
      </p:sp>
      <p:sp>
        <p:nvSpPr>
          <p:cNvPr id="3" name="Espaço Reservado para Conteúdo 2"/>
          <p:cNvSpPr>
            <a:spLocks noGrp="1"/>
          </p:cNvSpPr>
          <p:nvPr>
            <p:ph sz="quarter" idx="1"/>
          </p:nvPr>
        </p:nvSpPr>
        <p:spPr/>
        <p:txBody>
          <a:bodyPr>
            <a:normAutofit fontScale="92500"/>
          </a:bodyPr>
          <a:lstStyle/>
          <a:p>
            <a:endParaRPr lang="en-US" dirty="0" smtClean="0"/>
          </a:p>
          <a:p>
            <a:r>
              <a:rPr lang="en-US" sz="2800" dirty="0" smtClean="0"/>
              <a:t>Main IE methods employed by the OBIE systems</a:t>
            </a:r>
          </a:p>
          <a:p>
            <a:pPr>
              <a:buNone/>
            </a:pPr>
            <a:endParaRPr lang="en-US" dirty="0" smtClean="0"/>
          </a:p>
          <a:p>
            <a:pPr marL="1077913" lvl="1" indent="-665163">
              <a:lnSpc>
                <a:spcPct val="150000"/>
              </a:lnSpc>
              <a:buClr>
                <a:schemeClr val="accent1"/>
              </a:buClr>
              <a:buFont typeface="+mj-lt"/>
              <a:buAutoNum type="arabicPeriod"/>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500" dirty="0" smtClean="0"/>
              <a:t>Linguistic rules represented by regular expressions </a:t>
            </a:r>
          </a:p>
          <a:p>
            <a:pPr marL="1077913" lvl="1" indent="-665163">
              <a:lnSpc>
                <a:spcPct val="150000"/>
              </a:lnSpc>
              <a:buClr>
                <a:schemeClr val="accent1"/>
              </a:buClr>
              <a:buFont typeface="+mj-lt"/>
              <a:buAutoNum type="arabicPeriod"/>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500" dirty="0" smtClean="0"/>
              <a:t>Gazetteer Lists</a:t>
            </a:r>
          </a:p>
          <a:p>
            <a:pPr marL="1077913" lvl="1" indent="-665163">
              <a:lnSpc>
                <a:spcPct val="150000"/>
              </a:lnSpc>
              <a:buClr>
                <a:schemeClr val="accent1"/>
              </a:buClr>
              <a:buFont typeface="+mj-lt"/>
              <a:buAutoNum type="arabicPeriod"/>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500" dirty="0" smtClean="0"/>
              <a:t>Classification techniques </a:t>
            </a:r>
          </a:p>
          <a:p>
            <a:pPr marL="1077913" lvl="1" indent="-665163">
              <a:lnSpc>
                <a:spcPct val="150000"/>
              </a:lnSpc>
              <a:buClr>
                <a:schemeClr val="accent1"/>
              </a:buClr>
              <a:buFont typeface="+mj-lt"/>
              <a:buAutoNum type="arabicPeriod"/>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500" dirty="0" smtClean="0"/>
              <a:t>Partial Parse Trees</a:t>
            </a:r>
          </a:p>
          <a:p>
            <a:pPr marL="1077913" lvl="1" indent="-665163">
              <a:lnSpc>
                <a:spcPct val="150000"/>
              </a:lnSpc>
              <a:buClr>
                <a:schemeClr val="accent1"/>
              </a:buClr>
              <a:buFont typeface="+mj-lt"/>
              <a:buAutoNum type="arabicPeriod"/>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500" dirty="0" smtClean="0"/>
              <a:t>Analyzing HTML/XML tags </a:t>
            </a:r>
            <a:endParaRPr lang="pt-BR" sz="2500" dirty="0" smtClean="0"/>
          </a:p>
          <a:p>
            <a:pPr marL="1077913" lvl="1" indent="-665163">
              <a:lnSpc>
                <a:spcPct val="150000"/>
              </a:lnSpc>
              <a:buClr>
                <a:schemeClr val="accent1"/>
              </a:buClr>
              <a:buFont typeface="+mj-lt"/>
              <a:buAutoNum type="arabicPeriod"/>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500" dirty="0" smtClean="0"/>
              <a:t>Web-based search </a:t>
            </a:r>
            <a:endParaRPr lang="pt-BR" sz="2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rtl="0">
              <a:spcBef>
                <a:spcPct val="0"/>
              </a:spcBef>
            </a:pPr>
            <a:r>
              <a:rPr lang="en-US" sz="2800" b="1" dirty="0" smtClean="0">
                <a:solidFill>
                  <a:schemeClr val="tx2"/>
                </a:solidFill>
              </a:rPr>
              <a:t>Linguistic rules represented by regular expressions</a:t>
            </a:r>
            <a:endParaRPr lang="pt-BR" b="1" dirty="0">
              <a:solidFill>
                <a:schemeClr val="tx2"/>
              </a:solidFill>
            </a:endParaRPr>
          </a:p>
        </p:txBody>
      </p:sp>
      <p:sp>
        <p:nvSpPr>
          <p:cNvPr id="3" name="Espaço Reservado para Conteúdo 2"/>
          <p:cNvSpPr>
            <a:spLocks noGrp="1"/>
          </p:cNvSpPr>
          <p:nvPr>
            <p:ph sz="quarter" idx="1"/>
          </p:nvPr>
        </p:nvSpPr>
        <p:spPr/>
        <p:txBody>
          <a:bodyPr>
            <a:normAutofit lnSpcReduction="10000"/>
          </a:bodyPr>
          <a:lstStyle/>
          <a:p>
            <a:endParaRPr lang="pt-BR" dirty="0" smtClean="0"/>
          </a:p>
          <a:p>
            <a:pPr>
              <a:lnSpc>
                <a:spcPct val="150000"/>
              </a:lnSpc>
            </a:pPr>
            <a:r>
              <a:rPr lang="en-US" dirty="0" smtClean="0"/>
              <a:t>Specifying regular expressions that capture certain types of information</a:t>
            </a:r>
          </a:p>
          <a:p>
            <a:pPr lvl="1">
              <a:lnSpc>
                <a:spcPct val="150000"/>
              </a:lnSpc>
            </a:pPr>
            <a:r>
              <a:rPr lang="en-US" dirty="0" smtClean="0"/>
              <a:t>E.G. (</a:t>
            </a:r>
            <a:r>
              <a:rPr lang="en-US" dirty="0" err="1" smtClean="0"/>
              <a:t>watched|seen</a:t>
            </a:r>
            <a:r>
              <a:rPr lang="en-US" dirty="0" smtClean="0"/>
              <a:t>) &lt;NP&gt;,</a:t>
            </a:r>
          </a:p>
          <a:p>
            <a:pPr lvl="2">
              <a:lnSpc>
                <a:spcPct val="150000"/>
              </a:lnSpc>
            </a:pPr>
            <a:r>
              <a:rPr lang="en-US" dirty="0" smtClean="0">
                <a:solidFill>
                  <a:schemeClr val="accent4"/>
                </a:solidFill>
              </a:rPr>
              <a:t>where &lt;NP&gt; denotes a noun phrase</a:t>
            </a:r>
          </a:p>
          <a:p>
            <a:pPr lvl="2">
              <a:lnSpc>
                <a:spcPct val="150000"/>
              </a:lnSpc>
            </a:pPr>
            <a:endParaRPr lang="en-US" dirty="0" smtClean="0">
              <a:solidFill>
                <a:schemeClr val="accent4"/>
              </a:solidFill>
            </a:endParaRPr>
          </a:p>
          <a:p>
            <a:pPr algn="just">
              <a:lnSpc>
                <a:spcPct val="150000"/>
              </a:lnSpc>
              <a:spcBef>
                <a:spcPts val="0"/>
              </a:spcBef>
            </a:pPr>
            <a:r>
              <a:rPr lang="en-US" dirty="0" smtClean="0"/>
              <a:t>Are combined with NLP tools</a:t>
            </a:r>
          </a:p>
          <a:p>
            <a:pPr lvl="1" algn="just">
              <a:lnSpc>
                <a:spcPct val="150000"/>
              </a:lnSpc>
            </a:pPr>
            <a:r>
              <a:rPr lang="en-US" dirty="0" smtClean="0"/>
              <a:t>Part-of-Speech (POS) taggers</a:t>
            </a:r>
          </a:p>
          <a:p>
            <a:pPr lvl="1" algn="just">
              <a:lnSpc>
                <a:spcPct val="150000"/>
              </a:lnSpc>
            </a:pPr>
            <a:r>
              <a:rPr lang="en-US" dirty="0" smtClean="0"/>
              <a:t>Noun Phrase </a:t>
            </a:r>
            <a:r>
              <a:rPr lang="en-US" dirty="0" err="1" smtClean="0"/>
              <a:t>Chunkers</a:t>
            </a:r>
            <a:endParaRPr lang="pt-BR" dirty="0">
              <a:solidFill>
                <a:schemeClr val="accent4"/>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rtl="0">
              <a:spcBef>
                <a:spcPct val="0"/>
              </a:spcBef>
            </a:pPr>
            <a:r>
              <a:rPr lang="en-US" sz="2800" b="1" dirty="0" smtClean="0">
                <a:solidFill>
                  <a:schemeClr val="tx2"/>
                </a:solidFill>
              </a:rPr>
              <a:t>Linguistic rules represented by regular expressions</a:t>
            </a:r>
            <a:endParaRPr lang="pt-BR" b="1" dirty="0">
              <a:solidFill>
                <a:schemeClr val="tx2"/>
              </a:solidFill>
            </a:endParaRPr>
          </a:p>
        </p:txBody>
      </p:sp>
      <p:sp>
        <p:nvSpPr>
          <p:cNvPr id="3" name="Espaço Reservado para Conteúdo 2"/>
          <p:cNvSpPr>
            <a:spLocks noGrp="1"/>
          </p:cNvSpPr>
          <p:nvPr>
            <p:ph sz="quarter" idx="1"/>
          </p:nvPr>
        </p:nvSpPr>
        <p:spPr/>
        <p:txBody>
          <a:bodyPr>
            <a:normAutofit/>
          </a:bodyPr>
          <a:lstStyle/>
          <a:p>
            <a:endParaRPr lang="pt-BR" dirty="0" smtClean="0"/>
          </a:p>
          <a:p>
            <a:pPr>
              <a:lnSpc>
                <a:spcPct val="150000"/>
              </a:lnSpc>
            </a:pPr>
            <a:r>
              <a:rPr lang="en-US" dirty="0" smtClean="0"/>
              <a:t>The rules can be constructed:</a:t>
            </a:r>
          </a:p>
          <a:p>
            <a:pPr lvl="1">
              <a:lnSpc>
                <a:spcPct val="150000"/>
              </a:lnSpc>
            </a:pPr>
            <a:r>
              <a:rPr lang="en-US" dirty="0" smtClean="0"/>
              <a:t>Manually</a:t>
            </a:r>
          </a:p>
          <a:p>
            <a:pPr lvl="1">
              <a:lnSpc>
                <a:spcPct val="150000"/>
              </a:lnSpc>
            </a:pPr>
            <a:r>
              <a:rPr lang="en-US" dirty="0" smtClean="0"/>
              <a:t>Automatically</a:t>
            </a:r>
          </a:p>
          <a:p>
            <a:pPr lvl="1">
              <a:lnSpc>
                <a:spcPct val="150000"/>
              </a:lnSpc>
            </a:pPr>
            <a:endParaRPr lang="en-US" dirty="0" smtClean="0">
              <a:solidFill>
                <a:schemeClr val="accent4"/>
              </a:solidFill>
            </a:endParaRPr>
          </a:p>
          <a:p>
            <a:pPr>
              <a:lnSpc>
                <a:spcPct val="150000"/>
              </a:lnSpc>
            </a:pPr>
            <a:r>
              <a:rPr lang="en-US" dirty="0" smtClean="0"/>
              <a:t>This Technique has a </a:t>
            </a:r>
          </a:p>
          <a:p>
            <a:pPr lvl="1">
              <a:lnSpc>
                <a:spcPct val="150000"/>
              </a:lnSpc>
            </a:pPr>
            <a:r>
              <a:rPr lang="en-US" dirty="0" smtClean="0">
                <a:solidFill>
                  <a:schemeClr val="tx2"/>
                </a:solidFill>
              </a:rPr>
              <a:t>High precision</a:t>
            </a:r>
          </a:p>
          <a:p>
            <a:pPr lvl="1">
              <a:lnSpc>
                <a:spcPct val="150000"/>
              </a:lnSpc>
            </a:pPr>
            <a:r>
              <a:rPr lang="en-US" dirty="0" smtClean="0"/>
              <a:t>Low Recall</a:t>
            </a: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rtl="0">
              <a:spcBef>
                <a:spcPct val="0"/>
              </a:spcBef>
            </a:pPr>
            <a:r>
              <a:rPr lang="en-US" sz="2800" b="1" dirty="0" smtClean="0">
                <a:solidFill>
                  <a:schemeClr val="tx2"/>
                </a:solidFill>
              </a:rPr>
              <a:t>Linguistic rules represented by regular expressions</a:t>
            </a:r>
            <a:endParaRPr lang="pt-BR" b="1" dirty="0">
              <a:solidFill>
                <a:schemeClr val="tx2"/>
              </a:solidFill>
            </a:endParaRPr>
          </a:p>
        </p:txBody>
      </p:sp>
      <p:sp>
        <p:nvSpPr>
          <p:cNvPr id="3" name="Espaço Reservado para Conteúdo 2"/>
          <p:cNvSpPr>
            <a:spLocks noGrp="1"/>
          </p:cNvSpPr>
          <p:nvPr>
            <p:ph sz="quarter" idx="1"/>
          </p:nvPr>
        </p:nvSpPr>
        <p:spPr>
          <a:xfrm>
            <a:off x="457200" y="1219200"/>
            <a:ext cx="8686800" cy="4937760"/>
          </a:xfrm>
        </p:spPr>
        <p:txBody>
          <a:bodyPr>
            <a:normAutofit lnSpcReduction="10000"/>
          </a:bodyPr>
          <a:lstStyle/>
          <a:p>
            <a:endParaRPr lang="pt-BR" dirty="0" smtClean="0"/>
          </a:p>
          <a:p>
            <a:pPr>
              <a:lnSpc>
                <a:spcPct val="160000"/>
              </a:lnSpc>
            </a:pPr>
            <a:r>
              <a:rPr lang="en-US" dirty="0" smtClean="0"/>
              <a:t>This technique is used by a several OBIE systems, such as</a:t>
            </a:r>
          </a:p>
          <a:p>
            <a:pPr lvl="1">
              <a:lnSpc>
                <a:spcPct val="160000"/>
              </a:lnSpc>
            </a:pPr>
            <a:r>
              <a:rPr lang="en-US" dirty="0" smtClean="0"/>
              <a:t>FASTUS IE </a:t>
            </a:r>
            <a:r>
              <a:rPr lang="en-US" sz="1800" dirty="0" smtClean="0"/>
              <a:t>[APPELT et al., 2003]</a:t>
            </a:r>
            <a:endParaRPr lang="en-US" sz="1800" dirty="0" smtClean="0"/>
          </a:p>
          <a:p>
            <a:pPr lvl="1">
              <a:lnSpc>
                <a:spcPct val="160000"/>
              </a:lnSpc>
            </a:pPr>
            <a:r>
              <a:rPr lang="en-US" dirty="0" err="1" smtClean="0"/>
              <a:t>OntoX</a:t>
            </a:r>
            <a:r>
              <a:rPr lang="en-US" dirty="0" smtClean="0"/>
              <a:t> </a:t>
            </a:r>
            <a:r>
              <a:rPr lang="en-US" sz="1800" dirty="0" smtClean="0"/>
              <a:t>[</a:t>
            </a:r>
            <a:r>
              <a:rPr lang="en-US" sz="1800" dirty="0" err="1" smtClean="0"/>
              <a:t>Yildiz</a:t>
            </a:r>
            <a:r>
              <a:rPr lang="en-US" sz="1800" dirty="0" smtClean="0"/>
              <a:t> and </a:t>
            </a:r>
            <a:r>
              <a:rPr lang="en-US" sz="1800" dirty="0" err="1" smtClean="0"/>
              <a:t>Miksch</a:t>
            </a:r>
            <a:r>
              <a:rPr lang="en-US" sz="1800" dirty="0" smtClean="0"/>
              <a:t>, 2007]</a:t>
            </a:r>
            <a:endParaRPr lang="en-US" sz="1800" dirty="0" smtClean="0"/>
          </a:p>
          <a:p>
            <a:pPr lvl="1">
              <a:lnSpc>
                <a:spcPct val="160000"/>
              </a:lnSpc>
            </a:pPr>
            <a:r>
              <a:rPr lang="en-US" dirty="0" err="1" smtClean="0"/>
              <a:t>Textpresso</a:t>
            </a:r>
            <a:r>
              <a:rPr lang="en-US" sz="1800" dirty="0" smtClean="0"/>
              <a:t> </a:t>
            </a:r>
            <a:r>
              <a:rPr lang="en-US" sz="1800" dirty="0" smtClean="0"/>
              <a:t>[</a:t>
            </a:r>
            <a:r>
              <a:rPr lang="en-US" sz="1800" dirty="0" err="1" smtClean="0"/>
              <a:t>Müller</a:t>
            </a:r>
            <a:r>
              <a:rPr lang="en-US" sz="1800" dirty="0" smtClean="0"/>
              <a:t> et al., 2004]</a:t>
            </a:r>
            <a:endParaRPr lang="en-US" sz="1800" dirty="0" smtClean="0"/>
          </a:p>
          <a:p>
            <a:pPr lvl="1">
              <a:lnSpc>
                <a:spcPct val="160000"/>
              </a:lnSpc>
            </a:pPr>
            <a:r>
              <a:rPr lang="en-US" dirty="0" smtClean="0"/>
              <a:t>KIM </a:t>
            </a:r>
            <a:r>
              <a:rPr lang="en-US" sz="1800" dirty="0" smtClean="0"/>
              <a:t>[Popov </a:t>
            </a:r>
            <a:r>
              <a:rPr lang="en-US" sz="1800" dirty="0" smtClean="0"/>
              <a:t>et al., </a:t>
            </a:r>
            <a:r>
              <a:rPr lang="en-US" sz="1800" dirty="0" smtClean="0"/>
              <a:t>2003]</a:t>
            </a:r>
            <a:r>
              <a:rPr lang="en-US" sz="1800" dirty="0" smtClean="0"/>
              <a:t> </a:t>
            </a:r>
            <a:endParaRPr lang="en-US" sz="1800" dirty="0" smtClean="0"/>
          </a:p>
          <a:p>
            <a:pPr>
              <a:lnSpc>
                <a:spcPct val="150000"/>
              </a:lnSpc>
              <a:buNone/>
            </a:pPr>
            <a:r>
              <a:rPr lang="en-US" dirty="0" smtClean="0"/>
              <a:t> </a:t>
            </a:r>
            <a:endParaRPr lang="pt-BR" dirty="0">
              <a:solidFill>
                <a:schemeClr val="accent4"/>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rtl="0">
              <a:spcBef>
                <a:spcPct val="0"/>
              </a:spcBef>
            </a:pPr>
            <a:r>
              <a:rPr lang="en-US" sz="2800" b="1" dirty="0" smtClean="0">
                <a:solidFill>
                  <a:schemeClr val="tx2"/>
                </a:solidFill>
              </a:rPr>
              <a:t>Gazetteer Lists</a:t>
            </a:r>
            <a:endParaRPr lang="pt-BR" b="1" dirty="0">
              <a:solidFill>
                <a:schemeClr val="tx2"/>
              </a:solidFill>
            </a:endParaRPr>
          </a:p>
        </p:txBody>
      </p:sp>
      <p:sp>
        <p:nvSpPr>
          <p:cNvPr id="3" name="Espaço Reservado para Conteúdo 2"/>
          <p:cNvSpPr>
            <a:spLocks noGrp="1"/>
          </p:cNvSpPr>
          <p:nvPr>
            <p:ph sz="quarter" idx="1"/>
          </p:nvPr>
        </p:nvSpPr>
        <p:spPr/>
        <p:txBody>
          <a:bodyPr/>
          <a:lstStyle/>
          <a:p>
            <a:pPr>
              <a:buNone/>
            </a:pPr>
            <a:endParaRPr lang="en-US" dirty="0" smtClean="0"/>
          </a:p>
          <a:p>
            <a:pPr>
              <a:lnSpc>
                <a:spcPct val="150000"/>
              </a:lnSpc>
            </a:pPr>
            <a:r>
              <a:rPr lang="en-US" dirty="0" smtClean="0"/>
              <a:t>Recognizes individual words or phrases instead </a:t>
            </a:r>
            <a:r>
              <a:rPr lang="en-US" smtClean="0"/>
              <a:t>of patterns</a:t>
            </a:r>
            <a:endParaRPr lang="en-US" dirty="0" smtClean="0"/>
          </a:p>
          <a:p>
            <a:pPr lvl="1">
              <a:lnSpc>
                <a:spcPct val="150000"/>
              </a:lnSpc>
            </a:pPr>
            <a:r>
              <a:rPr lang="en-US" dirty="0" smtClean="0"/>
              <a:t>Provided in the form of a list, known as a </a:t>
            </a:r>
            <a:r>
              <a:rPr lang="en-US" b="1" dirty="0" smtClean="0"/>
              <a:t>Gazetteer List</a:t>
            </a:r>
          </a:p>
          <a:p>
            <a:pPr>
              <a:lnSpc>
                <a:spcPct val="150000"/>
              </a:lnSpc>
            </a:pPr>
            <a:r>
              <a:rPr lang="en-US" dirty="0" smtClean="0"/>
              <a:t>Widely used in the Named-entity Recognition task</a:t>
            </a:r>
          </a:p>
          <a:p>
            <a:pPr>
              <a:lnSpc>
                <a:spcPct val="150000"/>
              </a:lnSpc>
            </a:pPr>
            <a:r>
              <a:rPr lang="en-US" dirty="0" smtClean="0">
                <a:solidFill>
                  <a:schemeClr val="tx1"/>
                </a:solidFill>
              </a:rPr>
              <a:t>Requirements</a:t>
            </a:r>
          </a:p>
          <a:p>
            <a:pPr lvl="1">
              <a:lnSpc>
                <a:spcPct val="150000"/>
              </a:lnSpc>
            </a:pPr>
            <a:r>
              <a:rPr lang="en-US" dirty="0" smtClean="0"/>
              <a:t>Specify what is being extracted</a:t>
            </a:r>
          </a:p>
          <a:p>
            <a:pPr lvl="1">
              <a:lnSpc>
                <a:spcPct val="150000"/>
              </a:lnSpc>
            </a:pPr>
            <a:r>
              <a:rPr lang="en-US" dirty="0" smtClean="0"/>
              <a:t>Specify sources and avoid manual creation</a:t>
            </a:r>
          </a:p>
          <a:p>
            <a:pPr>
              <a:lnSpc>
                <a:spcPct val="150000"/>
              </a:lnSpc>
            </a:pPr>
            <a:endParaRPr lang="pt-B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Gazetteer Lists</a:t>
            </a:r>
            <a:endParaRPr lang="pt-BR" b="1" dirty="0"/>
          </a:p>
        </p:txBody>
      </p:sp>
      <p:sp>
        <p:nvSpPr>
          <p:cNvPr id="3" name="Espaço Reservado para Conteúdo 2"/>
          <p:cNvSpPr>
            <a:spLocks noGrp="1"/>
          </p:cNvSpPr>
          <p:nvPr>
            <p:ph sz="quarter" idx="1"/>
          </p:nvPr>
        </p:nvSpPr>
        <p:spPr/>
        <p:txBody>
          <a:bodyPr/>
          <a:lstStyle/>
          <a:p>
            <a:endParaRPr lang="pt-BR" dirty="0" smtClean="0"/>
          </a:p>
          <a:p>
            <a:pPr>
              <a:buNone/>
            </a:pPr>
            <a:endParaRPr lang="en-US" dirty="0" smtClean="0"/>
          </a:p>
          <a:p>
            <a:endParaRPr lang="en-US" dirty="0"/>
          </a:p>
        </p:txBody>
      </p:sp>
      <p:sp>
        <p:nvSpPr>
          <p:cNvPr id="5" name="Retângulo de cantos arredondados 4"/>
          <p:cNvSpPr/>
          <p:nvPr/>
        </p:nvSpPr>
        <p:spPr>
          <a:xfrm>
            <a:off x="467544" y="2564904"/>
            <a:ext cx="2304256" cy="28083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pt-BR"/>
          </a:p>
        </p:txBody>
      </p:sp>
      <p:sp>
        <p:nvSpPr>
          <p:cNvPr id="6" name="CaixaDeTexto 5"/>
          <p:cNvSpPr txBox="1"/>
          <p:nvPr/>
        </p:nvSpPr>
        <p:spPr>
          <a:xfrm>
            <a:off x="844289" y="2780928"/>
            <a:ext cx="1639479" cy="3108543"/>
          </a:xfrm>
          <a:prstGeom prst="rect">
            <a:avLst/>
          </a:prstGeom>
          <a:noFill/>
        </p:spPr>
        <p:txBody>
          <a:bodyPr wrap="square" rtlCol="0">
            <a:spAutoFit/>
          </a:bodyPr>
          <a:lstStyle/>
          <a:p>
            <a:pPr algn="ctr"/>
            <a:r>
              <a:rPr lang="pt-BR" sz="2000" dirty="0" smtClean="0">
                <a:solidFill>
                  <a:schemeClr val="tx1">
                    <a:lumMod val="95000"/>
                    <a:lumOff val="5000"/>
                  </a:schemeClr>
                </a:solidFill>
              </a:rPr>
              <a:t>Countries</a:t>
            </a:r>
          </a:p>
          <a:p>
            <a:endParaRPr lang="pt-BR" sz="2000" dirty="0" smtClean="0">
              <a:solidFill>
                <a:schemeClr val="tx1">
                  <a:lumMod val="95000"/>
                  <a:lumOff val="5000"/>
                </a:schemeClr>
              </a:solidFill>
            </a:endParaRPr>
          </a:p>
          <a:p>
            <a:pPr algn="ctr"/>
            <a:r>
              <a:rPr lang="pt-BR" sz="2000" dirty="0" err="1" smtClean="0">
                <a:solidFill>
                  <a:schemeClr val="tx1">
                    <a:lumMod val="95000"/>
                    <a:lumOff val="5000"/>
                  </a:schemeClr>
                </a:solidFill>
              </a:rPr>
              <a:t>Brazil</a:t>
            </a:r>
            <a:endParaRPr lang="pt-BR" sz="2000" dirty="0" smtClean="0">
              <a:solidFill>
                <a:schemeClr val="tx1">
                  <a:lumMod val="95000"/>
                  <a:lumOff val="5000"/>
                </a:schemeClr>
              </a:solidFill>
            </a:endParaRPr>
          </a:p>
          <a:p>
            <a:pPr algn="ctr"/>
            <a:r>
              <a:rPr lang="pt-BR" sz="2000" dirty="0" smtClean="0">
                <a:solidFill>
                  <a:schemeClr val="tx1">
                    <a:lumMod val="95000"/>
                    <a:lumOff val="5000"/>
                  </a:schemeClr>
                </a:solidFill>
              </a:rPr>
              <a:t>France</a:t>
            </a:r>
          </a:p>
          <a:p>
            <a:pPr algn="ctr"/>
            <a:r>
              <a:rPr lang="pt-BR" sz="2000" dirty="0" err="1" smtClean="0">
                <a:solidFill>
                  <a:schemeClr val="tx1">
                    <a:lumMod val="95000"/>
                    <a:lumOff val="5000"/>
                  </a:schemeClr>
                </a:solidFill>
              </a:rPr>
              <a:t>Italy</a:t>
            </a:r>
            <a:endParaRPr lang="pt-BR" sz="2000" dirty="0" smtClean="0">
              <a:solidFill>
                <a:schemeClr val="tx1">
                  <a:lumMod val="95000"/>
                  <a:lumOff val="5000"/>
                </a:schemeClr>
              </a:solidFill>
            </a:endParaRPr>
          </a:p>
          <a:p>
            <a:pPr algn="ctr"/>
            <a:r>
              <a:rPr lang="pt-BR" sz="2000" dirty="0" err="1" smtClean="0">
                <a:solidFill>
                  <a:schemeClr val="tx1">
                    <a:lumMod val="95000"/>
                    <a:lumOff val="5000"/>
                  </a:schemeClr>
                </a:solidFill>
              </a:rPr>
              <a:t>Japan</a:t>
            </a:r>
            <a:endParaRPr lang="pt-BR" sz="2000" dirty="0" smtClean="0">
              <a:solidFill>
                <a:schemeClr val="tx1">
                  <a:lumMod val="95000"/>
                  <a:lumOff val="5000"/>
                </a:schemeClr>
              </a:solidFill>
            </a:endParaRPr>
          </a:p>
          <a:p>
            <a:pPr algn="ctr"/>
            <a:r>
              <a:rPr lang="pt-BR" sz="2000" dirty="0" smtClean="0">
                <a:solidFill>
                  <a:schemeClr val="tx1">
                    <a:lumMod val="95000"/>
                    <a:lumOff val="5000"/>
                  </a:schemeClr>
                </a:solidFill>
              </a:rPr>
              <a:t>.</a:t>
            </a:r>
          </a:p>
          <a:p>
            <a:pPr algn="ctr"/>
            <a:r>
              <a:rPr lang="pt-BR" sz="2000" dirty="0" smtClean="0">
                <a:solidFill>
                  <a:schemeClr val="tx1">
                    <a:lumMod val="95000"/>
                    <a:lumOff val="5000"/>
                  </a:schemeClr>
                </a:solidFill>
              </a:rPr>
              <a:t>.</a:t>
            </a:r>
          </a:p>
          <a:p>
            <a:endParaRPr lang="pt-BR" dirty="0" smtClean="0"/>
          </a:p>
          <a:p>
            <a:endParaRPr lang="pt-BR" dirty="0"/>
          </a:p>
        </p:txBody>
      </p:sp>
      <p:sp>
        <p:nvSpPr>
          <p:cNvPr id="7" name="Retângulo de cantos arredondados 6"/>
          <p:cNvSpPr/>
          <p:nvPr/>
        </p:nvSpPr>
        <p:spPr>
          <a:xfrm>
            <a:off x="3923928" y="2276872"/>
            <a:ext cx="4932040" cy="3600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smtClean="0"/>
              <a:t>These first Post Doctoral Research Fellowships are available to incoming candidates from one of the following countries who have recently obtained their PhD in the humanities, social sciences, or natural sciences &amp; engineering. Citizenship from eligible countries required: </a:t>
            </a:r>
            <a:r>
              <a:rPr lang="en-US" dirty="0" smtClean="0">
                <a:solidFill>
                  <a:srgbClr val="FF0000"/>
                </a:solidFill>
              </a:rPr>
              <a:t>Brazil</a:t>
            </a:r>
            <a:r>
              <a:rPr lang="en-US" dirty="0" smtClean="0"/>
              <a:t>, </a:t>
            </a:r>
            <a:r>
              <a:rPr lang="en-US" dirty="0" smtClean="0">
                <a:solidFill>
                  <a:srgbClr val="FF0000"/>
                </a:solidFill>
              </a:rPr>
              <a:t>France</a:t>
            </a:r>
            <a:r>
              <a:rPr lang="en-US" dirty="0" smtClean="0"/>
              <a:t>, Germany, </a:t>
            </a:r>
            <a:r>
              <a:rPr lang="en-US" dirty="0" smtClean="0">
                <a:solidFill>
                  <a:srgbClr val="FF0000"/>
                </a:solidFill>
              </a:rPr>
              <a:t>Italy</a:t>
            </a:r>
            <a:r>
              <a:rPr lang="en-US" dirty="0" smtClean="0"/>
              <a:t>, </a:t>
            </a:r>
            <a:r>
              <a:rPr lang="en-US" dirty="0" smtClean="0">
                <a:solidFill>
                  <a:srgbClr val="FF0000"/>
                </a:solidFill>
              </a:rPr>
              <a:t>Japan</a:t>
            </a:r>
            <a:r>
              <a:rPr lang="en-US" dirty="0" smtClean="0"/>
              <a:t>, Mexico, New Zealand, Norway, Republic of Korea, Russia, Switzerland, UK</a:t>
            </a:r>
          </a:p>
          <a:p>
            <a:pPr algn="ctr"/>
            <a:endParaRPr lang="pt-BR" dirty="0"/>
          </a:p>
        </p:txBody>
      </p:sp>
      <p:sp>
        <p:nvSpPr>
          <p:cNvPr id="8" name="Seta para a direita 7"/>
          <p:cNvSpPr/>
          <p:nvPr/>
        </p:nvSpPr>
        <p:spPr>
          <a:xfrm>
            <a:off x="2915816" y="3717032"/>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Gazetteer Lists</a:t>
            </a:r>
            <a:endParaRPr lang="pt-BR" b="1" dirty="0"/>
          </a:p>
        </p:txBody>
      </p:sp>
      <p:sp>
        <p:nvSpPr>
          <p:cNvPr id="3" name="Espaço Reservado para Conteúdo 2"/>
          <p:cNvSpPr>
            <a:spLocks noGrp="1"/>
          </p:cNvSpPr>
          <p:nvPr>
            <p:ph sz="quarter" idx="1"/>
          </p:nvPr>
        </p:nvSpPr>
        <p:spPr/>
        <p:txBody>
          <a:bodyPr/>
          <a:lstStyle/>
          <a:p>
            <a:endParaRPr lang="pt-BR" dirty="0" smtClean="0"/>
          </a:p>
          <a:p>
            <a:r>
              <a:rPr lang="en-US" dirty="0" smtClean="0"/>
              <a:t>Some OBIE systems that used this technique</a:t>
            </a:r>
          </a:p>
          <a:p>
            <a:endParaRPr lang="pt-BR" dirty="0" smtClean="0"/>
          </a:p>
          <a:p>
            <a:pPr lvl="1"/>
            <a:r>
              <a:rPr lang="en-US" dirty="0" smtClean="0"/>
              <a:t>SOBA system </a:t>
            </a:r>
            <a:r>
              <a:rPr lang="en-US" sz="1800" dirty="0" smtClean="0"/>
              <a:t>[</a:t>
            </a:r>
            <a:r>
              <a:rPr lang="en-US" sz="1800" dirty="0" err="1" smtClean="0"/>
              <a:t>Buitelaar</a:t>
            </a:r>
            <a:r>
              <a:rPr lang="en-US" sz="1800" dirty="0" smtClean="0"/>
              <a:t> and </a:t>
            </a:r>
            <a:r>
              <a:rPr lang="en-US" sz="1800" dirty="0" smtClean="0"/>
              <a:t>Siegel, 2006]</a:t>
            </a:r>
            <a:endParaRPr lang="en-US" sz="1800" dirty="0" smtClean="0"/>
          </a:p>
          <a:p>
            <a:pPr lvl="1"/>
            <a:r>
              <a:rPr lang="en-US" dirty="0" smtClean="0"/>
              <a:t>OBIE system for </a:t>
            </a:r>
            <a:r>
              <a:rPr lang="en-US" dirty="0" smtClean="0"/>
              <a:t>business </a:t>
            </a:r>
            <a:r>
              <a:rPr lang="en-US" dirty="0" smtClean="0"/>
              <a:t>intelligence </a:t>
            </a:r>
            <a:r>
              <a:rPr lang="en-US" sz="1800" dirty="0" smtClean="0"/>
              <a:t>[ </a:t>
            </a:r>
            <a:r>
              <a:rPr lang="en-US" sz="1800" dirty="0" err="1" smtClean="0"/>
              <a:t>Saggion</a:t>
            </a:r>
            <a:r>
              <a:rPr lang="en-US" sz="1800" dirty="0" smtClean="0"/>
              <a:t> </a:t>
            </a:r>
            <a:r>
              <a:rPr lang="en-US" sz="1800" dirty="0" smtClean="0"/>
              <a:t>et </a:t>
            </a:r>
            <a:r>
              <a:rPr lang="en-US" sz="1800" dirty="0" smtClean="0"/>
              <a:t>al., 2007]  </a:t>
            </a:r>
            <a:endParaRPr lang="pt-BR"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Classification techniques </a:t>
            </a:r>
            <a:endParaRPr lang="pt-BR" dirty="0"/>
          </a:p>
        </p:txBody>
      </p:sp>
      <p:sp>
        <p:nvSpPr>
          <p:cNvPr id="3" name="Espaço Reservado para Conteúdo 2"/>
          <p:cNvSpPr>
            <a:spLocks noGrp="1"/>
          </p:cNvSpPr>
          <p:nvPr>
            <p:ph sz="quarter" idx="1"/>
          </p:nvPr>
        </p:nvSpPr>
        <p:spPr/>
        <p:txBody>
          <a:bodyPr>
            <a:normAutofit fontScale="92500" lnSpcReduction="20000"/>
          </a:bodyPr>
          <a:lstStyle/>
          <a:p>
            <a:endParaRPr lang="pt-BR" dirty="0" smtClean="0"/>
          </a:p>
          <a:p>
            <a:pPr algn="just">
              <a:lnSpc>
                <a:spcPct val="150000"/>
              </a:lnSpc>
            </a:pPr>
            <a:r>
              <a:rPr lang="en-US" dirty="0" smtClean="0"/>
              <a:t>Uses supervised classification algorithms to identify different components of an ontology </a:t>
            </a:r>
          </a:p>
          <a:p>
            <a:pPr lvl="1" algn="just">
              <a:lnSpc>
                <a:spcPct val="150000"/>
              </a:lnSpc>
            </a:pPr>
            <a:r>
              <a:rPr lang="en-US" dirty="0" smtClean="0"/>
              <a:t>Instances of classes </a:t>
            </a:r>
            <a:r>
              <a:rPr lang="en-US" smtClean="0"/>
              <a:t>and properties </a:t>
            </a:r>
            <a:r>
              <a:rPr lang="en-US" dirty="0" smtClean="0"/>
              <a:t>values</a:t>
            </a:r>
          </a:p>
          <a:p>
            <a:pPr algn="just">
              <a:lnSpc>
                <a:spcPct val="150000"/>
              </a:lnSpc>
            </a:pPr>
            <a:endParaRPr lang="en-US" dirty="0" smtClean="0"/>
          </a:p>
          <a:p>
            <a:pPr algn="just">
              <a:lnSpc>
                <a:spcPct val="150000"/>
              </a:lnSpc>
            </a:pPr>
            <a:r>
              <a:rPr lang="en-US" dirty="0" smtClean="0"/>
              <a:t> Different linguistic features are used as input for classification</a:t>
            </a:r>
          </a:p>
          <a:p>
            <a:pPr lvl="1" algn="just">
              <a:lnSpc>
                <a:spcPct val="150000"/>
              </a:lnSpc>
            </a:pPr>
            <a:r>
              <a:rPr lang="en-US" b="1" dirty="0" smtClean="0"/>
              <a:t>POS tags</a:t>
            </a:r>
            <a:endParaRPr lang="en-US" dirty="0" smtClean="0"/>
          </a:p>
          <a:p>
            <a:pPr lvl="1" algn="just">
              <a:lnSpc>
                <a:spcPct val="150000"/>
              </a:lnSpc>
            </a:pPr>
            <a:r>
              <a:rPr lang="en-US" b="1" dirty="0" smtClean="0"/>
              <a:t>Capitalization Information </a:t>
            </a:r>
          </a:p>
          <a:p>
            <a:pPr lvl="1" algn="just">
              <a:lnSpc>
                <a:spcPct val="150000"/>
              </a:lnSpc>
            </a:pPr>
            <a:r>
              <a:rPr lang="en-US" b="1" dirty="0" smtClean="0"/>
              <a:t>Individual words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t>Introduction</a:t>
            </a:r>
          </a:p>
          <a:p>
            <a:pPr lvl="1">
              <a:lnSpc>
                <a:spcPct val="150000"/>
              </a:lnSpc>
            </a:pPr>
            <a:r>
              <a:rPr lang="en-US" dirty="0" smtClean="0"/>
              <a:t>Motivation</a:t>
            </a:r>
          </a:p>
          <a:p>
            <a:pPr lvl="1">
              <a:lnSpc>
                <a:spcPct val="150000"/>
              </a:lnSpc>
            </a:pPr>
            <a:r>
              <a:rPr lang="en-US" dirty="0" smtClean="0"/>
              <a:t>Definition</a:t>
            </a:r>
          </a:p>
          <a:p>
            <a:pPr lvl="1">
              <a:lnSpc>
                <a:spcPct val="150000"/>
              </a:lnSpc>
            </a:pPr>
            <a:r>
              <a:rPr lang="en-US" dirty="0" smtClean="0"/>
              <a:t>Problem</a:t>
            </a:r>
          </a:p>
          <a:p>
            <a:pPr>
              <a:lnSpc>
                <a:spcPct val="150000"/>
              </a:lnSpc>
            </a:pPr>
            <a:r>
              <a:rPr lang="en-US" i="1" dirty="0" smtClean="0"/>
              <a:t>Information Extraction Methods</a:t>
            </a:r>
          </a:p>
          <a:p>
            <a:pPr>
              <a:lnSpc>
                <a:spcPct val="150000"/>
              </a:lnSpc>
            </a:pPr>
            <a:r>
              <a:rPr lang="en-US" i="1" dirty="0" smtClean="0"/>
              <a:t>Evaluation</a:t>
            </a:r>
          </a:p>
          <a:p>
            <a:pPr>
              <a:lnSpc>
                <a:spcPct val="150000"/>
              </a:lnSpc>
            </a:pPr>
            <a:r>
              <a:rPr lang="en-US" i="1" dirty="0" smtClean="0"/>
              <a:t>Futures </a:t>
            </a:r>
            <a:r>
              <a:rPr lang="en-US" i="1" dirty="0" smtClean="0"/>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Classification techniques </a:t>
            </a:r>
            <a:endParaRPr lang="pt-BR" dirty="0"/>
          </a:p>
        </p:txBody>
      </p:sp>
      <p:sp>
        <p:nvSpPr>
          <p:cNvPr id="3" name="Espaço Reservado para Conteúdo 2"/>
          <p:cNvSpPr>
            <a:spLocks noGrp="1"/>
          </p:cNvSpPr>
          <p:nvPr>
            <p:ph sz="quarter" idx="1"/>
          </p:nvPr>
        </p:nvSpPr>
        <p:spPr/>
        <p:txBody>
          <a:bodyPr>
            <a:normAutofit lnSpcReduction="10000"/>
          </a:bodyPr>
          <a:lstStyle/>
          <a:p>
            <a:pPr>
              <a:lnSpc>
                <a:spcPct val="110000"/>
              </a:lnSpc>
            </a:pPr>
            <a:endParaRPr lang="pt-BR" dirty="0" smtClean="0"/>
          </a:p>
          <a:p>
            <a:pPr algn="just">
              <a:lnSpc>
                <a:spcPct val="150000"/>
              </a:lnSpc>
            </a:pPr>
            <a:r>
              <a:rPr lang="en-US" dirty="0" smtClean="0"/>
              <a:t>Several supervised classification algorithms haven been used</a:t>
            </a:r>
            <a:r>
              <a:rPr lang="pt-BR" dirty="0" smtClean="0"/>
              <a:t> </a:t>
            </a:r>
          </a:p>
          <a:p>
            <a:pPr algn="just">
              <a:lnSpc>
                <a:spcPct val="110000"/>
              </a:lnSpc>
            </a:pPr>
            <a:endParaRPr lang="en-US" dirty="0" smtClean="0"/>
          </a:p>
          <a:p>
            <a:pPr lvl="1" algn="just">
              <a:lnSpc>
                <a:spcPct val="150000"/>
              </a:lnSpc>
            </a:pPr>
            <a:r>
              <a:rPr lang="en-US" dirty="0" smtClean="0"/>
              <a:t>Support Vector Machines (SVM)</a:t>
            </a:r>
          </a:p>
          <a:p>
            <a:pPr lvl="1" algn="just">
              <a:lnSpc>
                <a:spcPct val="150000"/>
              </a:lnSpc>
            </a:pPr>
            <a:r>
              <a:rPr lang="en-US" dirty="0" smtClean="0"/>
              <a:t>Maximum Entropy models</a:t>
            </a:r>
          </a:p>
          <a:p>
            <a:pPr lvl="1" algn="just">
              <a:lnSpc>
                <a:spcPct val="150000"/>
              </a:lnSpc>
            </a:pPr>
            <a:r>
              <a:rPr lang="en-US" dirty="0" smtClean="0"/>
              <a:t>Decision Trees</a:t>
            </a:r>
          </a:p>
          <a:p>
            <a:pPr lvl="1" algn="just">
              <a:lnSpc>
                <a:spcPct val="150000"/>
              </a:lnSpc>
            </a:pPr>
            <a:r>
              <a:rPr lang="en-US" dirty="0" smtClean="0"/>
              <a:t>Hidden Markov Models (HMM)</a:t>
            </a:r>
          </a:p>
          <a:p>
            <a:pPr lvl="1" algn="just">
              <a:lnSpc>
                <a:spcPct val="150000"/>
              </a:lnSpc>
            </a:pPr>
            <a:r>
              <a:rPr lang="en-US" dirty="0" smtClean="0"/>
              <a:t>Conditional Random Fields (CRF)</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Classification techniques </a:t>
            </a:r>
            <a:endParaRPr lang="pt-BR" dirty="0"/>
          </a:p>
        </p:txBody>
      </p:sp>
      <p:sp>
        <p:nvSpPr>
          <p:cNvPr id="3" name="Espaço Reservado para Conteúdo 2"/>
          <p:cNvSpPr>
            <a:spLocks noGrp="1"/>
          </p:cNvSpPr>
          <p:nvPr>
            <p:ph sz="quarter" idx="1"/>
          </p:nvPr>
        </p:nvSpPr>
        <p:spPr/>
        <p:txBody>
          <a:bodyPr>
            <a:normAutofit/>
          </a:bodyPr>
          <a:lstStyle/>
          <a:p>
            <a:pPr>
              <a:lnSpc>
                <a:spcPct val="110000"/>
              </a:lnSpc>
            </a:pPr>
            <a:endParaRPr lang="pt-BR" dirty="0" smtClean="0"/>
          </a:p>
          <a:p>
            <a:pPr algn="just">
              <a:lnSpc>
                <a:spcPct val="150000"/>
              </a:lnSpc>
            </a:pPr>
            <a:r>
              <a:rPr lang="en-US" dirty="0" smtClean="0"/>
              <a:t>OBIE systems that implemented this method are</a:t>
            </a:r>
          </a:p>
          <a:p>
            <a:pPr lvl="1" algn="just">
              <a:lnSpc>
                <a:spcPct val="150000"/>
              </a:lnSpc>
            </a:pPr>
            <a:r>
              <a:rPr lang="en-US" dirty="0" smtClean="0"/>
              <a:t>Using uneven margins SVM and </a:t>
            </a:r>
            <a:r>
              <a:rPr lang="en-US" dirty="0" err="1" smtClean="0"/>
              <a:t>perceptron</a:t>
            </a:r>
            <a:r>
              <a:rPr lang="en-US" dirty="0" smtClean="0"/>
              <a:t> for information </a:t>
            </a:r>
            <a:r>
              <a:rPr lang="en-US" dirty="0" smtClean="0"/>
              <a:t>extraction </a:t>
            </a:r>
            <a:r>
              <a:rPr lang="en-US" sz="1800" dirty="0" smtClean="0"/>
              <a:t>[Li </a:t>
            </a:r>
            <a:r>
              <a:rPr lang="en-US" sz="1800" dirty="0" smtClean="0"/>
              <a:t>et al</a:t>
            </a:r>
            <a:r>
              <a:rPr lang="en-US" sz="1800" dirty="0" smtClean="0"/>
              <a:t>., 2005]</a:t>
            </a:r>
            <a:endParaRPr lang="en-US" sz="1800" dirty="0" smtClean="0"/>
          </a:p>
          <a:p>
            <a:pPr lvl="1" algn="just">
              <a:lnSpc>
                <a:spcPct val="150000"/>
              </a:lnSpc>
            </a:pPr>
            <a:r>
              <a:rPr lang="en-US" dirty="0" smtClean="0"/>
              <a:t>Hierarchical, </a:t>
            </a:r>
            <a:r>
              <a:rPr lang="en-US" dirty="0" err="1" smtClean="0"/>
              <a:t>perceptron</a:t>
            </a:r>
            <a:r>
              <a:rPr lang="en-US" dirty="0" smtClean="0"/>
              <a:t>-like learning for ontology-based information </a:t>
            </a:r>
            <a:r>
              <a:rPr lang="en-US" dirty="0" smtClean="0"/>
              <a:t>extraction </a:t>
            </a:r>
            <a:r>
              <a:rPr lang="en-US" sz="1800" dirty="0" smtClean="0"/>
              <a:t>[</a:t>
            </a:r>
            <a:r>
              <a:rPr lang="en-US" sz="1800" dirty="0" smtClean="0"/>
              <a:t>Li </a:t>
            </a:r>
            <a:r>
              <a:rPr lang="en-US" sz="1800" dirty="0" smtClean="0"/>
              <a:t>and </a:t>
            </a:r>
            <a:r>
              <a:rPr lang="en-US" sz="1800" dirty="0" err="1" smtClean="0"/>
              <a:t>Bontcheva</a:t>
            </a:r>
            <a:r>
              <a:rPr lang="en-US" sz="1800" dirty="0" smtClean="0"/>
              <a:t>, 2007</a:t>
            </a:r>
            <a:r>
              <a:rPr lang="en-US" sz="1800" dirty="0" smtClean="0"/>
              <a:t>]</a:t>
            </a:r>
            <a:endParaRPr lang="en-US"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t>Partial Parse Trees</a:t>
            </a:r>
            <a:endParaRPr lang="pt-BR" dirty="0"/>
          </a:p>
        </p:txBody>
      </p:sp>
      <p:sp>
        <p:nvSpPr>
          <p:cNvPr id="3" name="Espaço Reservado para Conteúdo 2"/>
          <p:cNvSpPr>
            <a:spLocks noGrp="1"/>
          </p:cNvSpPr>
          <p:nvPr>
            <p:ph sz="quarter" idx="1"/>
          </p:nvPr>
        </p:nvSpPr>
        <p:spPr/>
        <p:txBody>
          <a:bodyPr>
            <a:normAutofit lnSpcReduction="10000"/>
          </a:bodyPr>
          <a:lstStyle/>
          <a:p>
            <a:endParaRPr lang="en-US" dirty="0" smtClean="0"/>
          </a:p>
          <a:p>
            <a:pPr algn="just">
              <a:lnSpc>
                <a:spcPct val="150000"/>
              </a:lnSpc>
            </a:pPr>
            <a:r>
              <a:rPr lang="en-US" dirty="0" smtClean="0"/>
              <a:t>A small number of OBIE systems construct a semantically annotated parse tree for the text as a part of the IE process</a:t>
            </a:r>
          </a:p>
          <a:p>
            <a:pPr lvl="1" algn="just">
              <a:lnSpc>
                <a:spcPct val="150000"/>
              </a:lnSpc>
            </a:pPr>
            <a:r>
              <a:rPr lang="en-US" dirty="0" smtClean="0"/>
              <a:t>TACITUS </a:t>
            </a:r>
            <a:r>
              <a:rPr lang="en-US" sz="1800" dirty="0" smtClean="0"/>
              <a:t>[</a:t>
            </a:r>
            <a:r>
              <a:rPr lang="en-US" sz="1800" dirty="0" smtClean="0"/>
              <a:t>Hobbs, 1988]</a:t>
            </a:r>
            <a:endParaRPr lang="en-US" sz="1800" dirty="0" smtClean="0"/>
          </a:p>
          <a:p>
            <a:pPr lvl="1" algn="just">
              <a:lnSpc>
                <a:spcPct val="150000"/>
              </a:lnSpc>
            </a:pPr>
            <a:r>
              <a:rPr lang="en-US" dirty="0" smtClean="0"/>
              <a:t>Bootstrapping an ontology-based information extraction system </a:t>
            </a:r>
            <a:r>
              <a:rPr lang="en-US" sz="1800" dirty="0" smtClean="0"/>
              <a:t>[</a:t>
            </a:r>
            <a:r>
              <a:rPr lang="en-US" sz="1800" dirty="0" err="1" smtClean="0"/>
              <a:t>Maedche</a:t>
            </a:r>
            <a:r>
              <a:rPr lang="en-US" sz="1800" dirty="0" smtClean="0"/>
              <a:t> </a:t>
            </a:r>
            <a:r>
              <a:rPr lang="en-US" sz="1800" dirty="0" smtClean="0"/>
              <a:t>et al</a:t>
            </a:r>
            <a:r>
              <a:rPr lang="en-US" sz="1800" dirty="0" smtClean="0"/>
              <a:t>., 2003]</a:t>
            </a:r>
            <a:endParaRPr lang="en-US" sz="1800" dirty="0" smtClean="0"/>
          </a:p>
          <a:p>
            <a:pPr lvl="1" algn="just">
              <a:lnSpc>
                <a:spcPct val="150000"/>
              </a:lnSpc>
            </a:pPr>
            <a:r>
              <a:rPr lang="en-US" dirty="0" smtClean="0"/>
              <a:t>Text-To-Onto </a:t>
            </a:r>
            <a:r>
              <a:rPr lang="en-US" sz="1800" dirty="0" smtClean="0"/>
              <a:t>[</a:t>
            </a:r>
            <a:r>
              <a:rPr lang="en-US" sz="1800" dirty="0" err="1" smtClean="0"/>
              <a:t>Maedche</a:t>
            </a:r>
            <a:r>
              <a:rPr lang="en-US" sz="1800" dirty="0" smtClean="0"/>
              <a:t> </a:t>
            </a:r>
            <a:r>
              <a:rPr lang="en-US" sz="1800" dirty="0" smtClean="0"/>
              <a:t>and </a:t>
            </a:r>
            <a:r>
              <a:rPr lang="en-US" sz="1800" dirty="0" err="1" smtClean="0"/>
              <a:t>Staab</a:t>
            </a:r>
            <a:r>
              <a:rPr lang="en-US" sz="1800" dirty="0" smtClean="0"/>
              <a:t>, 2000</a:t>
            </a:r>
            <a:r>
              <a:rPr lang="en-US" sz="1800" dirty="0" smtClean="0"/>
              <a:t>]</a:t>
            </a:r>
            <a:endParaRPr lang="en-US" sz="1800" dirty="0" smtClean="0"/>
          </a:p>
          <a:p>
            <a:pPr lvl="1" algn="just">
              <a:lnSpc>
                <a:spcPct val="150000"/>
              </a:lnSpc>
            </a:pPr>
            <a:r>
              <a:rPr lang="en-US" dirty="0" err="1" smtClean="0"/>
              <a:t>Vulcain</a:t>
            </a:r>
            <a:r>
              <a:rPr lang="en-US" dirty="0" smtClean="0"/>
              <a:t> </a:t>
            </a:r>
            <a:r>
              <a:rPr lang="en-US" sz="1800" dirty="0" smtClean="0"/>
              <a:t>[</a:t>
            </a:r>
            <a:r>
              <a:rPr lang="en-US" sz="1800" dirty="0" err="1" smtClean="0"/>
              <a:t>Todirascu</a:t>
            </a:r>
            <a:r>
              <a:rPr lang="en-US" sz="1800" dirty="0" smtClean="0"/>
              <a:t> </a:t>
            </a:r>
            <a:r>
              <a:rPr lang="en-US" sz="1800" dirty="0" smtClean="0"/>
              <a:t>et al</a:t>
            </a:r>
            <a:r>
              <a:rPr lang="en-US" sz="1800" dirty="0" smtClean="0"/>
              <a:t>., 2002] </a:t>
            </a:r>
            <a:endParaRPr lang="pt-BR"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t>Partial Parse Trees</a:t>
            </a:r>
            <a:endParaRPr lang="pt-BR" dirty="0"/>
          </a:p>
        </p:txBody>
      </p:sp>
      <p:sp>
        <p:nvSpPr>
          <p:cNvPr id="3" name="Espaço Reservado para Conteúdo 2"/>
          <p:cNvSpPr>
            <a:spLocks noGrp="1"/>
          </p:cNvSpPr>
          <p:nvPr>
            <p:ph sz="quarter" idx="1"/>
          </p:nvPr>
        </p:nvSpPr>
        <p:spPr/>
        <p:txBody>
          <a:bodyPr>
            <a:normAutofit lnSpcReduction="10000"/>
          </a:bodyPr>
          <a:lstStyle/>
          <a:p>
            <a:pPr>
              <a:lnSpc>
                <a:spcPct val="150000"/>
              </a:lnSpc>
            </a:pPr>
            <a:endParaRPr lang="en-US" dirty="0" smtClean="0"/>
          </a:p>
          <a:p>
            <a:pPr algn="just">
              <a:lnSpc>
                <a:spcPct val="150000"/>
              </a:lnSpc>
            </a:pPr>
            <a:r>
              <a:rPr lang="en-US" dirty="0" smtClean="0"/>
              <a:t>Produces an under-specified dependency structure as the output</a:t>
            </a:r>
          </a:p>
          <a:p>
            <a:pPr lvl="1" algn="just">
              <a:lnSpc>
                <a:spcPct val="150000"/>
              </a:lnSpc>
            </a:pPr>
            <a:r>
              <a:rPr lang="en-US" dirty="0" smtClean="0"/>
              <a:t>Partial parse tree</a:t>
            </a:r>
          </a:p>
          <a:p>
            <a:pPr algn="just">
              <a:lnSpc>
                <a:spcPct val="150000"/>
              </a:lnSpc>
            </a:pPr>
            <a:endParaRPr lang="en-US" dirty="0" smtClean="0"/>
          </a:p>
          <a:p>
            <a:pPr algn="just">
              <a:lnSpc>
                <a:spcPct val="150000"/>
              </a:lnSpc>
            </a:pPr>
            <a:r>
              <a:rPr lang="en-US" dirty="0" smtClean="0"/>
              <a:t>Not meant to comprehensively </a:t>
            </a:r>
            <a:r>
              <a:rPr lang="pt-BR" dirty="0" smtClean="0"/>
              <a:t> </a:t>
            </a:r>
            <a:r>
              <a:rPr lang="en-US" dirty="0" smtClean="0"/>
              <a:t>represent the semantic content of the text </a:t>
            </a:r>
          </a:p>
          <a:p>
            <a:pPr lvl="1" algn="just">
              <a:lnSpc>
                <a:spcPct val="150000"/>
              </a:lnSpc>
            </a:pPr>
            <a:r>
              <a:rPr lang="en-US" dirty="0" smtClean="0"/>
              <a:t>Not Deep NLP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t>Partial Parse Trees</a:t>
            </a:r>
            <a:endParaRPr lang="pt-BR" dirty="0"/>
          </a:p>
        </p:txBody>
      </p:sp>
      <p:pic>
        <p:nvPicPr>
          <p:cNvPr id="3075" name="Picture 3"/>
          <p:cNvPicPr>
            <a:picLocks noChangeAspect="1" noChangeArrowheads="1"/>
          </p:cNvPicPr>
          <p:nvPr/>
        </p:nvPicPr>
        <p:blipFill>
          <a:blip r:embed="rId2" cstate="print"/>
          <a:srcRect l="24542" t="22438" r="22882" b="13579"/>
          <a:stretch>
            <a:fillRect/>
          </a:stretch>
        </p:blipFill>
        <p:spPr bwMode="auto">
          <a:xfrm>
            <a:off x="0" y="0"/>
            <a:ext cx="9144000" cy="68580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Analyzing HTML/XML tags</a:t>
            </a:r>
            <a:endParaRPr lang="pt-BR" dirty="0"/>
          </a:p>
        </p:txBody>
      </p:sp>
      <p:sp>
        <p:nvSpPr>
          <p:cNvPr id="3" name="Espaço Reservado para Conteúdo 2"/>
          <p:cNvSpPr>
            <a:spLocks noGrp="1"/>
          </p:cNvSpPr>
          <p:nvPr>
            <p:ph sz="quarter" idx="1"/>
          </p:nvPr>
        </p:nvSpPr>
        <p:spPr/>
        <p:txBody>
          <a:bodyPr>
            <a:normAutofit/>
          </a:bodyPr>
          <a:lstStyle/>
          <a:p>
            <a:endParaRPr lang="pt-BR" dirty="0" smtClean="0"/>
          </a:p>
          <a:p>
            <a:pPr algn="just">
              <a:lnSpc>
                <a:spcPct val="150000"/>
              </a:lnSpc>
            </a:pPr>
            <a:r>
              <a:rPr lang="en-US" dirty="0" smtClean="0"/>
              <a:t>Use HTML or  XML pages as input to extract certain types of information using the tags of these documents</a:t>
            </a:r>
          </a:p>
          <a:p>
            <a:pPr algn="just">
              <a:lnSpc>
                <a:spcPct val="110000"/>
              </a:lnSpc>
            </a:pPr>
            <a:endParaRPr lang="en-US" dirty="0" smtClean="0"/>
          </a:p>
          <a:p>
            <a:pPr lvl="1" algn="just">
              <a:lnSpc>
                <a:spcPct val="150000"/>
              </a:lnSpc>
            </a:pPr>
            <a:r>
              <a:rPr lang="en-US" b="1" dirty="0" smtClean="0"/>
              <a:t>E. G.</a:t>
            </a:r>
            <a:r>
              <a:rPr lang="en-US" dirty="0" smtClean="0"/>
              <a:t> a system that is aware of the html tags for tables can extract information from tables present in html pages </a:t>
            </a:r>
            <a:endParaRPr lang="pt-BR" dirty="0" smtClean="0"/>
          </a:p>
          <a:p>
            <a:pPr marL="274320" lvl="1" algn="just">
              <a:lnSpc>
                <a:spcPct val="110000"/>
              </a:lnSpc>
              <a:spcBef>
                <a:spcPts val="600"/>
              </a:spcBef>
              <a:buClr>
                <a:schemeClr val="accent1"/>
              </a:buCl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Analyzing HTML/XML tags</a:t>
            </a:r>
            <a:endParaRPr lang="pt-BR" dirty="0"/>
          </a:p>
        </p:txBody>
      </p:sp>
      <p:sp>
        <p:nvSpPr>
          <p:cNvPr id="3" name="Espaço Reservado para Conteúdo 2"/>
          <p:cNvSpPr>
            <a:spLocks noGrp="1"/>
          </p:cNvSpPr>
          <p:nvPr>
            <p:ph sz="quarter" idx="1"/>
          </p:nvPr>
        </p:nvSpPr>
        <p:spPr/>
        <p:txBody>
          <a:bodyPr>
            <a:normAutofit/>
          </a:bodyPr>
          <a:lstStyle/>
          <a:p>
            <a:endParaRPr lang="pt-BR" dirty="0" smtClean="0"/>
          </a:p>
          <a:p>
            <a:pPr marL="274320" lvl="1" algn="just">
              <a:lnSpc>
                <a:spcPct val="150000"/>
              </a:lnSpc>
              <a:spcBef>
                <a:spcPts val="600"/>
              </a:spcBef>
              <a:buClr>
                <a:schemeClr val="accent1"/>
              </a:buClr>
            </a:pPr>
            <a:r>
              <a:rPr lang="en-US" sz="2600" dirty="0" smtClean="0">
                <a:solidFill>
                  <a:schemeClr val="tx1"/>
                </a:solidFill>
              </a:rPr>
              <a:t>SOBA system </a:t>
            </a:r>
            <a:r>
              <a:rPr lang="en-US" sz="1800" dirty="0" smtClean="0"/>
              <a:t>[</a:t>
            </a:r>
            <a:r>
              <a:rPr lang="en-US" sz="1800" dirty="0" err="1" smtClean="0"/>
              <a:t>Buitelaar</a:t>
            </a:r>
            <a:r>
              <a:rPr lang="en-US" sz="1800" dirty="0" smtClean="0"/>
              <a:t> and Siegel, </a:t>
            </a:r>
            <a:r>
              <a:rPr lang="en-US" sz="1800" dirty="0" smtClean="0"/>
              <a:t>2006] </a:t>
            </a:r>
            <a:r>
              <a:rPr lang="en-US" sz="2600" dirty="0" smtClean="0">
                <a:solidFill>
                  <a:schemeClr val="tx1"/>
                </a:solidFill>
              </a:rPr>
              <a:t>is </a:t>
            </a:r>
            <a:r>
              <a:rPr lang="en-US" sz="2600" dirty="0" smtClean="0">
                <a:solidFill>
                  <a:schemeClr val="tx1"/>
                </a:solidFill>
              </a:rPr>
              <a:t>an example of system that use this method</a:t>
            </a:r>
          </a:p>
          <a:p>
            <a:pPr marL="274320" lvl="1" algn="just">
              <a:lnSpc>
                <a:spcPct val="150000"/>
              </a:lnSpc>
              <a:spcBef>
                <a:spcPts val="600"/>
              </a:spcBef>
              <a:buClr>
                <a:schemeClr val="accent1"/>
              </a:buClr>
            </a:pPr>
            <a:endParaRPr lang="en-US" sz="2600" dirty="0" smtClean="0">
              <a:solidFill>
                <a:schemeClr val="tx1"/>
              </a:solidFill>
            </a:endParaRPr>
          </a:p>
          <a:p>
            <a:pPr marL="548640" lvl="2" algn="just">
              <a:lnSpc>
                <a:spcPct val="150000"/>
              </a:lnSpc>
              <a:spcBef>
                <a:spcPts val="600"/>
              </a:spcBef>
              <a:buClr>
                <a:schemeClr val="accent1"/>
              </a:buClr>
            </a:pPr>
            <a:r>
              <a:rPr lang="en-US" sz="2300" dirty="0" smtClean="0">
                <a:solidFill>
                  <a:schemeClr val="tx2"/>
                </a:solidFill>
              </a:rPr>
              <a:t>It extracts information from HTML tables into a knowledge base that uses F-Logic</a:t>
            </a:r>
            <a:endParaRPr lang="pt-BR" sz="2300"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Web-based search</a:t>
            </a:r>
            <a:endParaRPr lang="pt-BR" dirty="0"/>
          </a:p>
        </p:txBody>
      </p:sp>
      <p:sp>
        <p:nvSpPr>
          <p:cNvPr id="3" name="Espaço Reservado para Conteúdo 2"/>
          <p:cNvSpPr>
            <a:spLocks noGrp="1"/>
          </p:cNvSpPr>
          <p:nvPr>
            <p:ph sz="quarter" idx="1"/>
          </p:nvPr>
        </p:nvSpPr>
        <p:spPr/>
        <p:txBody>
          <a:bodyPr/>
          <a:lstStyle/>
          <a:p>
            <a:endParaRPr lang="pt-BR" dirty="0" smtClean="0"/>
          </a:p>
          <a:p>
            <a:pPr algn="just">
              <a:lnSpc>
                <a:spcPct val="150000"/>
              </a:lnSpc>
            </a:pPr>
            <a:r>
              <a:rPr lang="en-US" dirty="0" smtClean="0"/>
              <a:t>The general idea behind this approach is using the web as a big corpus</a:t>
            </a:r>
          </a:p>
          <a:p>
            <a:pPr lvl="1" algn="just">
              <a:lnSpc>
                <a:spcPct val="150000"/>
              </a:lnSpc>
            </a:pPr>
            <a:r>
              <a:rPr lang="en-US" dirty="0" smtClean="0"/>
              <a:t>Using queries on web-based search engines</a:t>
            </a:r>
          </a:p>
          <a:p>
            <a:pPr lvl="1" algn="just">
              <a:lnSpc>
                <a:spcPct val="150000"/>
              </a:lnSpc>
            </a:pPr>
            <a:endParaRPr lang="en-US" dirty="0" smtClean="0"/>
          </a:p>
          <a:p>
            <a:pPr algn="just">
              <a:lnSpc>
                <a:spcPct val="150000"/>
              </a:lnSpc>
            </a:pPr>
            <a:r>
              <a:rPr lang="en-US" dirty="0" smtClean="0"/>
              <a:t>Example of OBIE systems that used this method:</a:t>
            </a:r>
          </a:p>
          <a:p>
            <a:pPr lvl="1" algn="just">
              <a:lnSpc>
                <a:spcPct val="150000"/>
              </a:lnSpc>
            </a:pPr>
            <a:r>
              <a:rPr lang="en-US" dirty="0" smtClean="0"/>
              <a:t>Towards the self-annotating </a:t>
            </a:r>
            <a:r>
              <a:rPr lang="en-US" dirty="0" smtClean="0"/>
              <a:t>web </a:t>
            </a:r>
            <a:r>
              <a:rPr lang="en-US" sz="1800" dirty="0" smtClean="0"/>
              <a:t>[</a:t>
            </a:r>
            <a:r>
              <a:rPr lang="en-US" sz="1800" dirty="0" err="1" smtClean="0"/>
              <a:t>Cimiano</a:t>
            </a:r>
            <a:r>
              <a:rPr lang="en-US" sz="1800" dirty="0" smtClean="0"/>
              <a:t> </a:t>
            </a:r>
            <a:r>
              <a:rPr lang="en-US" sz="1800" dirty="0" smtClean="0"/>
              <a:t>et al</a:t>
            </a:r>
            <a:r>
              <a:rPr lang="en-US" sz="1800" dirty="0" smtClean="0"/>
              <a:t>., 2004] </a:t>
            </a:r>
            <a:endParaRPr lang="en-US" sz="1800" dirty="0" smtClean="0"/>
          </a:p>
          <a:p>
            <a:pPr lvl="1" algn="just">
              <a:lnSpc>
                <a:spcPct val="150000"/>
              </a:lnSpc>
            </a:pPr>
            <a:r>
              <a:rPr lang="en-US" dirty="0" smtClean="0"/>
              <a:t>PANKOW </a:t>
            </a:r>
            <a:r>
              <a:rPr lang="en-US" sz="1800" dirty="0" smtClean="0"/>
              <a:t>[</a:t>
            </a:r>
            <a:r>
              <a:rPr lang="en-US" sz="1800" dirty="0" err="1" smtClean="0"/>
              <a:t>Cimiano</a:t>
            </a:r>
            <a:r>
              <a:rPr lang="en-US" sz="1800" dirty="0" smtClean="0"/>
              <a:t> et al., 2005] </a:t>
            </a:r>
            <a:endParaRPr lang="en-US" sz="1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Web-based search</a:t>
            </a:r>
            <a:endParaRPr lang="pt-BR" dirty="0"/>
          </a:p>
        </p:txBody>
      </p:sp>
      <p:sp>
        <p:nvSpPr>
          <p:cNvPr id="4" name="Espaço Reservado para Conteúdo 3"/>
          <p:cNvSpPr>
            <a:spLocks noGrp="1"/>
          </p:cNvSpPr>
          <p:nvPr>
            <p:ph sz="quarter" idx="1"/>
          </p:nvPr>
        </p:nvSpPr>
        <p:spPr/>
        <p:txBody>
          <a:bodyPr/>
          <a:lstStyle/>
          <a:p>
            <a:endParaRPr lang="pt-BR"/>
          </a:p>
        </p:txBody>
      </p:sp>
      <p:pic>
        <p:nvPicPr>
          <p:cNvPr id="1026" name="Picture 2"/>
          <p:cNvPicPr>
            <a:picLocks noChangeAspect="1" noChangeArrowheads="1"/>
          </p:cNvPicPr>
          <p:nvPr/>
        </p:nvPicPr>
        <p:blipFill>
          <a:blip r:embed="rId2" cstate="print"/>
          <a:srcRect l="17983" t="53766" r="19479" b="12766"/>
          <a:stretch>
            <a:fillRect/>
          </a:stretch>
        </p:blipFill>
        <p:spPr bwMode="auto">
          <a:xfrm>
            <a:off x="179512" y="1340768"/>
            <a:ext cx="8712968" cy="489654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solidFill>
                  <a:schemeClr val="tx2">
                    <a:lumMod val="40000"/>
                    <a:lumOff val="60000"/>
                  </a:schemeClr>
                </a:solidFill>
              </a:rPr>
              <a:t>Introduction</a:t>
            </a:r>
          </a:p>
          <a:p>
            <a:pPr lvl="1">
              <a:lnSpc>
                <a:spcPct val="150000"/>
              </a:lnSpc>
            </a:pPr>
            <a:r>
              <a:rPr lang="en-US" dirty="0" smtClean="0">
                <a:solidFill>
                  <a:schemeClr val="tx2">
                    <a:lumMod val="40000"/>
                    <a:lumOff val="60000"/>
                  </a:schemeClr>
                </a:solidFill>
              </a:rPr>
              <a:t>Motivation</a:t>
            </a:r>
          </a:p>
          <a:p>
            <a:pPr lvl="1">
              <a:lnSpc>
                <a:spcPct val="150000"/>
              </a:lnSpc>
            </a:pPr>
            <a:r>
              <a:rPr lang="en-US" dirty="0" smtClean="0">
                <a:solidFill>
                  <a:schemeClr val="tx2">
                    <a:lumMod val="40000"/>
                    <a:lumOff val="60000"/>
                  </a:schemeClr>
                </a:solidFill>
              </a:rPr>
              <a:t>Definition</a:t>
            </a:r>
          </a:p>
          <a:p>
            <a:pPr lvl="1">
              <a:lnSpc>
                <a:spcPct val="150000"/>
              </a:lnSpc>
            </a:pPr>
            <a:r>
              <a:rPr lang="en-US" dirty="0" smtClean="0">
                <a:solidFill>
                  <a:schemeClr val="tx2">
                    <a:lumMod val="40000"/>
                    <a:lumOff val="60000"/>
                  </a:schemeClr>
                </a:solidFill>
              </a:rPr>
              <a:t>Problem</a:t>
            </a:r>
          </a:p>
          <a:p>
            <a:pPr>
              <a:lnSpc>
                <a:spcPct val="150000"/>
              </a:lnSpc>
            </a:pPr>
            <a:r>
              <a:rPr lang="en-US" b="1" i="1" dirty="0" smtClean="0">
                <a:solidFill>
                  <a:srgbClr val="FF0000"/>
                </a:solidFill>
              </a:rPr>
              <a:t>Information Extraction Methods</a:t>
            </a:r>
          </a:p>
          <a:p>
            <a:pPr>
              <a:lnSpc>
                <a:spcPct val="150000"/>
              </a:lnSpc>
            </a:pPr>
            <a:r>
              <a:rPr lang="en-US" i="1" dirty="0" smtClean="0"/>
              <a:t>Evaluation</a:t>
            </a:r>
          </a:p>
          <a:p>
            <a:pPr>
              <a:lnSpc>
                <a:spcPct val="150000"/>
              </a:lnSpc>
            </a:pPr>
            <a:r>
              <a:rPr lang="en-US" i="1" dirty="0" smtClean="0"/>
              <a:t>Futures </a:t>
            </a:r>
            <a:r>
              <a:rPr lang="en-US" i="1" dirty="0" smtClean="0"/>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b="1" dirty="0" smtClean="0">
                <a:solidFill>
                  <a:srgbClr val="FF0000"/>
                </a:solidFill>
              </a:rPr>
              <a:t>Introduction</a:t>
            </a:r>
          </a:p>
          <a:p>
            <a:pPr lvl="1">
              <a:lnSpc>
                <a:spcPct val="150000"/>
              </a:lnSpc>
            </a:pPr>
            <a:r>
              <a:rPr lang="en-US" dirty="0" smtClean="0"/>
              <a:t>Motivation</a:t>
            </a:r>
          </a:p>
          <a:p>
            <a:pPr lvl="1">
              <a:lnSpc>
                <a:spcPct val="150000"/>
              </a:lnSpc>
            </a:pPr>
            <a:r>
              <a:rPr lang="en-US" dirty="0" smtClean="0"/>
              <a:t>Definition</a:t>
            </a:r>
          </a:p>
          <a:p>
            <a:pPr lvl="1">
              <a:lnSpc>
                <a:spcPct val="150000"/>
              </a:lnSpc>
            </a:pPr>
            <a:r>
              <a:rPr lang="en-US" dirty="0" smtClean="0"/>
              <a:t>Problem</a:t>
            </a:r>
          </a:p>
          <a:p>
            <a:pPr>
              <a:lnSpc>
                <a:spcPct val="150000"/>
              </a:lnSpc>
            </a:pPr>
            <a:r>
              <a:rPr lang="en-US" i="1" dirty="0" smtClean="0"/>
              <a:t>Information Extraction Methods</a:t>
            </a:r>
          </a:p>
          <a:p>
            <a:pPr>
              <a:lnSpc>
                <a:spcPct val="150000"/>
              </a:lnSpc>
            </a:pPr>
            <a:r>
              <a:rPr lang="en-US" i="1" dirty="0" smtClean="0"/>
              <a:t>Evaluation</a:t>
            </a:r>
          </a:p>
          <a:p>
            <a:pPr>
              <a:lnSpc>
                <a:spcPct val="150000"/>
              </a:lnSpc>
            </a:pPr>
            <a:r>
              <a:rPr lang="en-US" i="1" dirty="0" smtClean="0"/>
              <a:t>Futures </a:t>
            </a:r>
            <a:r>
              <a:rPr lang="en-US" i="1" dirty="0" smtClean="0"/>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solidFill>
                  <a:schemeClr val="tx2">
                    <a:lumMod val="40000"/>
                    <a:lumOff val="60000"/>
                  </a:schemeClr>
                </a:solidFill>
              </a:rPr>
              <a:t>Introduction</a:t>
            </a:r>
          </a:p>
          <a:p>
            <a:pPr lvl="1">
              <a:lnSpc>
                <a:spcPct val="150000"/>
              </a:lnSpc>
            </a:pPr>
            <a:r>
              <a:rPr lang="en-US" dirty="0" smtClean="0">
                <a:solidFill>
                  <a:schemeClr val="tx2">
                    <a:lumMod val="40000"/>
                    <a:lumOff val="60000"/>
                  </a:schemeClr>
                </a:solidFill>
              </a:rPr>
              <a:t>Motivation</a:t>
            </a:r>
          </a:p>
          <a:p>
            <a:pPr lvl="1">
              <a:lnSpc>
                <a:spcPct val="150000"/>
              </a:lnSpc>
            </a:pPr>
            <a:r>
              <a:rPr lang="en-US" dirty="0" smtClean="0">
                <a:solidFill>
                  <a:schemeClr val="tx2">
                    <a:lumMod val="40000"/>
                    <a:lumOff val="60000"/>
                  </a:schemeClr>
                </a:solidFill>
              </a:rPr>
              <a:t>Definition</a:t>
            </a:r>
          </a:p>
          <a:p>
            <a:pPr lvl="1">
              <a:lnSpc>
                <a:spcPct val="150000"/>
              </a:lnSpc>
            </a:pPr>
            <a:r>
              <a:rPr lang="en-US" dirty="0" smtClean="0">
                <a:solidFill>
                  <a:schemeClr val="tx2">
                    <a:lumMod val="40000"/>
                    <a:lumOff val="60000"/>
                  </a:schemeClr>
                </a:solidFill>
              </a:rPr>
              <a:t>Problem</a:t>
            </a:r>
          </a:p>
          <a:p>
            <a:pPr>
              <a:lnSpc>
                <a:spcPct val="150000"/>
              </a:lnSpc>
            </a:pPr>
            <a:r>
              <a:rPr lang="en-US" i="1" dirty="0" smtClean="0">
                <a:solidFill>
                  <a:schemeClr val="tx2">
                    <a:lumMod val="40000"/>
                    <a:lumOff val="60000"/>
                  </a:schemeClr>
                </a:solidFill>
              </a:rPr>
              <a:t>Information Extraction Methods</a:t>
            </a:r>
          </a:p>
          <a:p>
            <a:pPr>
              <a:lnSpc>
                <a:spcPct val="150000"/>
              </a:lnSpc>
            </a:pPr>
            <a:r>
              <a:rPr lang="en-US" b="1" i="1" dirty="0" smtClean="0">
                <a:solidFill>
                  <a:srgbClr val="FF0000"/>
                </a:solidFill>
              </a:rPr>
              <a:t>Evaluation</a:t>
            </a:r>
          </a:p>
          <a:p>
            <a:pPr>
              <a:lnSpc>
                <a:spcPct val="150000"/>
              </a:lnSpc>
            </a:pPr>
            <a:r>
              <a:rPr lang="en-US" i="1" dirty="0" smtClean="0"/>
              <a:t>Futures </a:t>
            </a:r>
            <a:r>
              <a:rPr lang="en-US" i="1" dirty="0" smtClean="0"/>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sp>
        <p:nvSpPr>
          <p:cNvPr id="3" name="Espaço Reservado para Conteúdo 2"/>
          <p:cNvSpPr>
            <a:spLocks noGrp="1"/>
          </p:cNvSpPr>
          <p:nvPr>
            <p:ph sz="quarter" idx="1"/>
          </p:nvPr>
        </p:nvSpPr>
        <p:spPr/>
        <p:txBody>
          <a:bodyPr>
            <a:normAutofit/>
          </a:bodyPr>
          <a:lstStyle/>
          <a:p>
            <a:endParaRPr lang="pt-BR" dirty="0" smtClean="0"/>
          </a:p>
          <a:p>
            <a:pPr>
              <a:lnSpc>
                <a:spcPct val="150000"/>
              </a:lnSpc>
            </a:pPr>
            <a:r>
              <a:rPr lang="en-US" dirty="0" smtClean="0"/>
              <a:t>Traditional metrics for performance evaluation in IE</a:t>
            </a:r>
          </a:p>
          <a:p>
            <a:pPr lvl="1">
              <a:lnSpc>
                <a:spcPct val="150000"/>
              </a:lnSpc>
            </a:pPr>
            <a:r>
              <a:rPr lang="en-US" b="1" dirty="0" smtClean="0"/>
              <a:t>Precision:</a:t>
            </a:r>
            <a:r>
              <a:rPr lang="en-US" dirty="0" smtClean="0"/>
              <a:t> </a:t>
            </a:r>
            <a:r>
              <a:rPr lang="en-US" dirty="0" smtClean="0">
                <a:solidFill>
                  <a:schemeClr val="accent1"/>
                </a:solidFill>
              </a:rPr>
              <a:t>|correct answers |  /  |all answers retrieved|</a:t>
            </a:r>
          </a:p>
          <a:p>
            <a:pPr lvl="1">
              <a:lnSpc>
                <a:spcPct val="150000"/>
              </a:lnSpc>
            </a:pPr>
            <a:r>
              <a:rPr lang="en-US" b="1" dirty="0" smtClean="0"/>
              <a:t>Recall: </a:t>
            </a:r>
            <a:r>
              <a:rPr lang="en-US" dirty="0" smtClean="0">
                <a:solidFill>
                  <a:schemeClr val="accent1"/>
                </a:solidFill>
              </a:rPr>
              <a:t>|correct answers |  /  |all answers available|</a:t>
            </a:r>
          </a:p>
          <a:p>
            <a:pPr lvl="1">
              <a:lnSpc>
                <a:spcPct val="150000"/>
              </a:lnSpc>
            </a:pPr>
            <a:r>
              <a:rPr lang="en-US" b="1" dirty="0" smtClean="0"/>
              <a:t>F – Measure: </a:t>
            </a:r>
            <a:r>
              <a:rPr lang="en-US" dirty="0" smtClean="0">
                <a:solidFill>
                  <a:schemeClr val="accent1"/>
                </a:solidFill>
              </a:rPr>
              <a:t>weighted average of precision and recall</a:t>
            </a:r>
          </a:p>
          <a:p>
            <a:endParaRPr lang="pt-BR" dirty="0" smtClean="0"/>
          </a:p>
          <a:p>
            <a:pPr algn="just">
              <a:lnSpc>
                <a:spcPct val="150000"/>
              </a:lnSpc>
            </a:pPr>
            <a:r>
              <a:rPr lang="en-US" dirty="0" smtClean="0"/>
              <a:t>Precision and Recall with OBIE can be problematic</a:t>
            </a:r>
          </a:p>
          <a:p>
            <a:pPr lvl="1">
              <a:lnSpc>
                <a:spcPct val="150000"/>
              </a:lnSpc>
            </a:pPr>
            <a:r>
              <a:rPr lang="en-US" dirty="0" smtClean="0"/>
              <a:t>Binary in nature (correct or incorrect)</a:t>
            </a:r>
            <a:endParaRPr lang="pt-BR" dirty="0" smtClean="0"/>
          </a:p>
          <a:p>
            <a:pPr lvl="1">
              <a:lnSpc>
                <a:spcPct val="150000"/>
              </a:lnSpc>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sp>
        <p:nvSpPr>
          <p:cNvPr id="3" name="Espaço Reservado para Conteúdo 2"/>
          <p:cNvSpPr>
            <a:spLocks noGrp="1"/>
          </p:cNvSpPr>
          <p:nvPr>
            <p:ph sz="quarter" idx="1"/>
          </p:nvPr>
        </p:nvSpPr>
        <p:spPr/>
        <p:txBody>
          <a:bodyPr>
            <a:normAutofit/>
          </a:bodyPr>
          <a:lstStyle/>
          <a:p>
            <a:endParaRPr lang="pt-BR" dirty="0" smtClean="0"/>
          </a:p>
          <a:p>
            <a:pPr algn="just">
              <a:lnSpc>
                <a:spcPct val="150000"/>
              </a:lnSpc>
            </a:pPr>
            <a:r>
              <a:rPr lang="en-US" dirty="0" smtClean="0"/>
              <a:t>Evaluation of OBIE systems must allow different degrees of correctness</a:t>
            </a:r>
          </a:p>
          <a:p>
            <a:pPr lvl="1" algn="just">
              <a:lnSpc>
                <a:spcPct val="150000"/>
              </a:lnSpc>
            </a:pPr>
            <a:r>
              <a:rPr lang="en-US" i="1" dirty="0" smtClean="0"/>
              <a:t>Scalar </a:t>
            </a:r>
            <a:r>
              <a:rPr lang="en-US" dirty="0" smtClean="0"/>
              <a:t>manner</a:t>
            </a:r>
          </a:p>
          <a:p>
            <a:pPr algn="just"/>
            <a:endParaRPr lang="en-US" dirty="0" smtClean="0"/>
          </a:p>
          <a:p>
            <a:pPr algn="just">
              <a:lnSpc>
                <a:spcPct val="150000"/>
              </a:lnSpc>
            </a:pPr>
            <a:r>
              <a:rPr lang="en-US" dirty="0" smtClean="0"/>
              <a:t>For the task of identifying instances of an ontology some metrics can be used</a:t>
            </a:r>
          </a:p>
          <a:p>
            <a:pPr lvl="1" algn="just">
              <a:lnSpc>
                <a:spcPct val="150000"/>
              </a:lnSpc>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sp>
        <p:nvSpPr>
          <p:cNvPr id="3" name="Espaço Reservado para Conteúdo 2"/>
          <p:cNvSpPr>
            <a:spLocks noGrp="1"/>
          </p:cNvSpPr>
          <p:nvPr>
            <p:ph sz="quarter" idx="1"/>
          </p:nvPr>
        </p:nvSpPr>
        <p:spPr/>
        <p:txBody>
          <a:bodyPr>
            <a:normAutofit lnSpcReduction="10000"/>
          </a:bodyPr>
          <a:lstStyle/>
          <a:p>
            <a:endParaRPr lang="pt-BR" dirty="0" smtClean="0"/>
          </a:p>
          <a:p>
            <a:pPr algn="just">
              <a:lnSpc>
                <a:spcPct val="150000"/>
              </a:lnSpc>
            </a:pPr>
            <a:r>
              <a:rPr lang="en-US" b="1" dirty="0" smtClean="0"/>
              <a:t>Learning Accuracy (LA) </a:t>
            </a:r>
            <a:r>
              <a:rPr lang="en-US" sz="1800" b="1" dirty="0" smtClean="0"/>
              <a:t>[</a:t>
            </a:r>
            <a:r>
              <a:rPr lang="en-US" sz="1800" b="1" dirty="0" smtClean="0"/>
              <a:t>Maynard, 2006</a:t>
            </a:r>
            <a:r>
              <a:rPr lang="en-US" sz="1800" b="1" dirty="0" smtClean="0"/>
              <a:t>]</a:t>
            </a:r>
            <a:endParaRPr lang="en-US" sz="1800" b="1" dirty="0" smtClean="0"/>
          </a:p>
          <a:p>
            <a:pPr lvl="1" algn="just">
              <a:lnSpc>
                <a:spcPct val="150000"/>
              </a:lnSpc>
            </a:pPr>
            <a:r>
              <a:rPr lang="en-US" dirty="0" smtClean="0">
                <a:solidFill>
                  <a:schemeClr val="accent1"/>
                </a:solidFill>
              </a:rPr>
              <a:t>Traditional Precision and Recall + some kind of semantic distance weights</a:t>
            </a:r>
          </a:p>
          <a:p>
            <a:pPr lvl="1" algn="just">
              <a:lnSpc>
                <a:spcPct val="110000"/>
              </a:lnSpc>
            </a:pPr>
            <a:endParaRPr lang="en-US" dirty="0" smtClean="0">
              <a:solidFill>
                <a:schemeClr val="accent1"/>
              </a:solidFill>
            </a:endParaRPr>
          </a:p>
          <a:p>
            <a:pPr lvl="1" algn="just">
              <a:lnSpc>
                <a:spcPct val="160000"/>
              </a:lnSpc>
            </a:pPr>
            <a:r>
              <a:rPr lang="en-US" dirty="0" smtClean="0">
                <a:solidFill>
                  <a:schemeClr val="accent1"/>
                </a:solidFill>
              </a:rPr>
              <a:t>SP (Shortest Path) - </a:t>
            </a:r>
            <a:r>
              <a:rPr lang="en-US" dirty="0" smtClean="0">
                <a:solidFill>
                  <a:schemeClr val="accent4"/>
                </a:solidFill>
              </a:rPr>
              <a:t>shortest length from root to the key concept</a:t>
            </a:r>
          </a:p>
          <a:p>
            <a:pPr lvl="1" algn="just">
              <a:lnSpc>
                <a:spcPct val="160000"/>
              </a:lnSpc>
            </a:pPr>
            <a:r>
              <a:rPr lang="en-US" dirty="0" smtClean="0">
                <a:solidFill>
                  <a:schemeClr val="accent1"/>
                </a:solidFill>
              </a:rPr>
              <a:t>FP - </a:t>
            </a:r>
            <a:r>
              <a:rPr lang="en-US" dirty="0" smtClean="0">
                <a:solidFill>
                  <a:schemeClr val="accent4"/>
                </a:solidFill>
              </a:rPr>
              <a:t>shortest length from root to the predicted concept. If the predicted concept is correct, then FP = 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sp>
        <p:nvSpPr>
          <p:cNvPr id="3" name="Espaço Reservado para Conteúdo 2"/>
          <p:cNvSpPr>
            <a:spLocks noGrp="1"/>
          </p:cNvSpPr>
          <p:nvPr>
            <p:ph sz="quarter" idx="1"/>
          </p:nvPr>
        </p:nvSpPr>
        <p:spPr/>
        <p:txBody>
          <a:bodyPr>
            <a:normAutofit/>
          </a:bodyPr>
          <a:lstStyle/>
          <a:p>
            <a:endParaRPr lang="pt-BR" dirty="0" smtClean="0"/>
          </a:p>
          <a:p>
            <a:pPr lvl="1" algn="just">
              <a:lnSpc>
                <a:spcPct val="160000"/>
              </a:lnSpc>
            </a:pPr>
            <a:r>
              <a:rPr lang="en-US" dirty="0" smtClean="0">
                <a:solidFill>
                  <a:schemeClr val="accent1"/>
                </a:solidFill>
              </a:rPr>
              <a:t>CP (Common Path) - </a:t>
            </a:r>
            <a:r>
              <a:rPr lang="en-US" dirty="0" smtClean="0">
                <a:solidFill>
                  <a:schemeClr val="accent4"/>
                </a:solidFill>
              </a:rPr>
              <a:t>shortest length from root to the MSCA (Most Speciﬁc Common Abstraction)</a:t>
            </a:r>
          </a:p>
          <a:p>
            <a:pPr lvl="1" algn="just">
              <a:lnSpc>
                <a:spcPct val="160000"/>
              </a:lnSpc>
            </a:pPr>
            <a:r>
              <a:rPr lang="en-US" dirty="0" smtClean="0">
                <a:solidFill>
                  <a:schemeClr val="accent1"/>
                </a:solidFill>
              </a:rPr>
              <a:t>DP - </a:t>
            </a:r>
            <a:r>
              <a:rPr lang="en-US" dirty="0" smtClean="0">
                <a:solidFill>
                  <a:schemeClr val="accent4"/>
                </a:solidFill>
              </a:rPr>
              <a:t>shortest length from MSCA to predicted concept</a:t>
            </a:r>
          </a:p>
        </p:txBody>
      </p:sp>
      <p:pic>
        <p:nvPicPr>
          <p:cNvPr id="4" name="Picture 2"/>
          <p:cNvPicPr>
            <a:picLocks noChangeAspect="1" noChangeArrowheads="1"/>
          </p:cNvPicPr>
          <p:nvPr/>
        </p:nvPicPr>
        <p:blipFill>
          <a:blip r:embed="rId2" cstate="print"/>
          <a:srcRect l="8021" t="51797" r="51579" b="21625"/>
          <a:stretch>
            <a:fillRect/>
          </a:stretch>
        </p:blipFill>
        <p:spPr bwMode="auto">
          <a:xfrm>
            <a:off x="1043608" y="3789040"/>
            <a:ext cx="6912768" cy="2304256"/>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sp>
        <p:nvSpPr>
          <p:cNvPr id="3" name="Espaço Reservado para Conteúdo 2"/>
          <p:cNvSpPr>
            <a:spLocks noGrp="1"/>
          </p:cNvSpPr>
          <p:nvPr>
            <p:ph sz="quarter" idx="1"/>
          </p:nvPr>
        </p:nvSpPr>
        <p:spPr/>
        <p:txBody>
          <a:bodyPr>
            <a:normAutofit/>
          </a:bodyPr>
          <a:lstStyle/>
          <a:p>
            <a:endParaRPr lang="pt-BR" dirty="0" smtClean="0"/>
          </a:p>
          <a:p>
            <a:pPr algn="just">
              <a:lnSpc>
                <a:spcPct val="150000"/>
              </a:lnSpc>
            </a:pPr>
            <a:r>
              <a:rPr lang="en-US" dirty="0" smtClean="0"/>
              <a:t>Augmented Precision (AP)  and Augmented Recall (AR</a:t>
            </a:r>
            <a:r>
              <a:rPr lang="en-US" dirty="0" smtClean="0"/>
              <a:t>)</a:t>
            </a:r>
            <a:r>
              <a:rPr lang="en-US" sz="2800" b="1" dirty="0" smtClean="0"/>
              <a:t> </a:t>
            </a:r>
            <a:r>
              <a:rPr lang="en-US" sz="1800" b="1" dirty="0" smtClean="0"/>
              <a:t>[Maynard, 2006]</a:t>
            </a:r>
            <a:endParaRPr lang="pt-BR" sz="1800" dirty="0" smtClean="0"/>
          </a:p>
          <a:p>
            <a:pPr lvl="1" algn="just">
              <a:lnSpc>
                <a:spcPct val="150000"/>
              </a:lnSpc>
            </a:pPr>
            <a:endParaRPr lang="en-US" dirty="0" smtClean="0"/>
          </a:p>
          <a:p>
            <a:pPr lvl="1" algn="just">
              <a:lnSpc>
                <a:spcPct val="150000"/>
              </a:lnSpc>
            </a:pPr>
            <a:r>
              <a:rPr lang="en-US" dirty="0" smtClean="0"/>
              <a:t>Traditional Precision and Recall + cost-based component</a:t>
            </a:r>
          </a:p>
          <a:p>
            <a:pPr lvl="1" algn="just">
              <a:lnSpc>
                <a:spcPct val="150000"/>
              </a:lnSpc>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sp>
        <p:nvSpPr>
          <p:cNvPr id="3" name="Espaço Reservado para Conteúdo 2"/>
          <p:cNvSpPr>
            <a:spLocks noGrp="1"/>
          </p:cNvSpPr>
          <p:nvPr>
            <p:ph sz="quarter" idx="1"/>
          </p:nvPr>
        </p:nvSpPr>
        <p:spPr/>
        <p:txBody>
          <a:bodyPr>
            <a:normAutofit/>
          </a:bodyPr>
          <a:lstStyle/>
          <a:p>
            <a:endParaRPr lang="pt-BR" dirty="0" smtClean="0"/>
          </a:p>
          <a:p>
            <a:pPr algn="just">
              <a:lnSpc>
                <a:spcPct val="150000"/>
              </a:lnSpc>
            </a:pPr>
            <a:r>
              <a:rPr lang="en-US" b="1" dirty="0" smtClean="0"/>
              <a:t>Uses the following measurements</a:t>
            </a:r>
          </a:p>
          <a:p>
            <a:pPr lvl="1" algn="just">
              <a:lnSpc>
                <a:spcPct val="150000"/>
              </a:lnSpc>
            </a:pPr>
            <a:endParaRPr lang="en-US" b="1" dirty="0" smtClean="0"/>
          </a:p>
          <a:p>
            <a:pPr lvl="1" algn="just">
              <a:lnSpc>
                <a:spcPct val="150000"/>
              </a:lnSpc>
            </a:pPr>
            <a:r>
              <a:rPr lang="en-US" b="1" dirty="0" smtClean="0"/>
              <a:t>MSCA</a:t>
            </a:r>
            <a:r>
              <a:rPr lang="en-US" dirty="0" smtClean="0">
                <a:solidFill>
                  <a:schemeClr val="accent1"/>
                </a:solidFill>
              </a:rPr>
              <a:t>: most speciﬁc concept common to the key and</a:t>
            </a:r>
          </a:p>
          <a:p>
            <a:pPr lvl="1" algn="just">
              <a:lnSpc>
                <a:spcPct val="150000"/>
              </a:lnSpc>
            </a:pPr>
            <a:r>
              <a:rPr lang="en-US" dirty="0" smtClean="0">
                <a:solidFill>
                  <a:schemeClr val="accent1"/>
                </a:solidFill>
              </a:rPr>
              <a:t>response paths</a:t>
            </a:r>
          </a:p>
          <a:p>
            <a:pPr lvl="1" algn="just">
              <a:lnSpc>
                <a:spcPct val="150000"/>
              </a:lnSpc>
            </a:pPr>
            <a:r>
              <a:rPr lang="en-US" b="1" dirty="0" smtClean="0"/>
              <a:t>CP: </a:t>
            </a:r>
            <a:r>
              <a:rPr lang="en-US" dirty="0" smtClean="0">
                <a:solidFill>
                  <a:schemeClr val="accent1"/>
                </a:solidFill>
              </a:rPr>
              <a:t>shortest path from root concept to MSCA</a:t>
            </a:r>
          </a:p>
          <a:p>
            <a:pPr lvl="1" algn="just">
              <a:lnSpc>
                <a:spcPct val="150000"/>
              </a:lnSpc>
            </a:pPr>
            <a:r>
              <a:rPr lang="en-US" b="1" dirty="0" smtClean="0"/>
              <a:t>DPR:</a:t>
            </a:r>
            <a:r>
              <a:rPr lang="en-US" b="1" dirty="0" smtClean="0">
                <a:solidFill>
                  <a:schemeClr val="accent1"/>
                </a:solidFill>
              </a:rPr>
              <a:t> </a:t>
            </a:r>
            <a:r>
              <a:rPr lang="en-US" dirty="0" smtClean="0">
                <a:solidFill>
                  <a:schemeClr val="accent1"/>
                </a:solidFill>
              </a:rPr>
              <a:t>shortest path from MSCA to response concept</a:t>
            </a:r>
          </a:p>
          <a:p>
            <a:pPr lvl="1" algn="just">
              <a:lnSpc>
                <a:spcPct val="150000"/>
              </a:lnSpc>
            </a:pPr>
            <a:r>
              <a:rPr lang="en-US" b="1" dirty="0" smtClean="0"/>
              <a:t>DPK</a:t>
            </a:r>
            <a:r>
              <a:rPr lang="en-US" dirty="0" smtClean="0"/>
              <a:t>: </a:t>
            </a:r>
            <a:r>
              <a:rPr lang="en-US" dirty="0" smtClean="0">
                <a:solidFill>
                  <a:schemeClr val="accent1"/>
                </a:solidFill>
              </a:rPr>
              <a:t>shortest path from MSCA to key concept</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sp>
        <p:nvSpPr>
          <p:cNvPr id="3" name="Espaço Reservado para Conteúdo 2"/>
          <p:cNvSpPr>
            <a:spLocks noGrp="1"/>
          </p:cNvSpPr>
          <p:nvPr>
            <p:ph sz="quarter" idx="1"/>
          </p:nvPr>
        </p:nvSpPr>
        <p:spPr/>
        <p:txBody>
          <a:bodyPr>
            <a:normAutofit fontScale="77500" lnSpcReduction="20000"/>
          </a:bodyPr>
          <a:lstStyle/>
          <a:p>
            <a:endParaRPr lang="pt-BR" dirty="0" smtClean="0"/>
          </a:p>
          <a:p>
            <a:pPr algn="just">
              <a:lnSpc>
                <a:spcPct val="150000"/>
              </a:lnSpc>
            </a:pPr>
            <a:r>
              <a:rPr lang="en-US" b="1" dirty="0" smtClean="0"/>
              <a:t>The following concrete implementations are the result</a:t>
            </a:r>
          </a:p>
          <a:p>
            <a:pPr lvl="1" algn="just">
              <a:lnSpc>
                <a:spcPct val="120000"/>
              </a:lnSpc>
            </a:pPr>
            <a:endParaRPr lang="en-US" b="1" dirty="0" smtClean="0"/>
          </a:p>
          <a:p>
            <a:pPr lvl="1" algn="just">
              <a:lnSpc>
                <a:spcPct val="170000"/>
              </a:lnSpc>
            </a:pPr>
            <a:r>
              <a:rPr lang="en-US" b="1" dirty="0" smtClean="0"/>
              <a:t>n0: </a:t>
            </a:r>
            <a:r>
              <a:rPr lang="en-US" dirty="0" smtClean="0">
                <a:solidFill>
                  <a:schemeClr val="accent1"/>
                </a:solidFill>
              </a:rPr>
              <a:t>the average chain length of the whole ontology, computed from the root concept</a:t>
            </a:r>
          </a:p>
          <a:p>
            <a:pPr lvl="1" algn="just">
              <a:lnSpc>
                <a:spcPct val="170000"/>
              </a:lnSpc>
            </a:pPr>
            <a:r>
              <a:rPr lang="en-US" b="1" dirty="0" smtClean="0"/>
              <a:t>n2: </a:t>
            </a:r>
            <a:r>
              <a:rPr lang="en-US" dirty="0" smtClean="0">
                <a:solidFill>
                  <a:schemeClr val="accent1"/>
                </a:solidFill>
              </a:rPr>
              <a:t>the average length of all the chains containing the key concept, computed from the root concept</a:t>
            </a:r>
          </a:p>
          <a:p>
            <a:pPr lvl="1" algn="just">
              <a:lnSpc>
                <a:spcPct val="170000"/>
              </a:lnSpc>
            </a:pPr>
            <a:r>
              <a:rPr lang="en-US" b="1" dirty="0" smtClean="0"/>
              <a:t>n3: </a:t>
            </a:r>
            <a:r>
              <a:rPr lang="en-US" dirty="0" smtClean="0">
                <a:solidFill>
                  <a:schemeClr val="accent1"/>
                </a:solidFill>
              </a:rPr>
              <a:t>the average length of all the chains containing the response concept, computed from the root concept</a:t>
            </a:r>
          </a:p>
          <a:p>
            <a:pPr lvl="1" algn="just">
              <a:lnSpc>
                <a:spcPct val="170000"/>
              </a:lnSpc>
            </a:pPr>
            <a:r>
              <a:rPr lang="en-US" b="1" dirty="0" smtClean="0"/>
              <a:t>BR: </a:t>
            </a:r>
            <a:r>
              <a:rPr lang="en-US" dirty="0" smtClean="0">
                <a:solidFill>
                  <a:schemeClr val="accent1"/>
                </a:solidFill>
              </a:rPr>
              <a:t>the branching factor of each relevant concept, divided by the average branching factor of all the nodes from the ontology, excluding leaf nodes</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Evaluation</a:t>
            </a:r>
            <a:endParaRPr lang="pt-BR" dirty="0"/>
          </a:p>
        </p:txBody>
      </p:sp>
      <p:pic>
        <p:nvPicPr>
          <p:cNvPr id="2051" name="Picture 3"/>
          <p:cNvPicPr>
            <a:picLocks noChangeAspect="1" noChangeArrowheads="1"/>
          </p:cNvPicPr>
          <p:nvPr/>
        </p:nvPicPr>
        <p:blipFill>
          <a:blip r:embed="rId2" cstate="print"/>
          <a:srcRect l="43359" t="16532" r="7939" b="14563"/>
          <a:stretch>
            <a:fillRect/>
          </a:stretch>
        </p:blipFill>
        <p:spPr bwMode="auto">
          <a:xfrm>
            <a:off x="251520" y="1340768"/>
            <a:ext cx="8568952" cy="4896544"/>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solidFill>
                  <a:schemeClr val="tx2">
                    <a:lumMod val="40000"/>
                    <a:lumOff val="60000"/>
                  </a:schemeClr>
                </a:solidFill>
              </a:rPr>
              <a:t>Introduction</a:t>
            </a:r>
          </a:p>
          <a:p>
            <a:pPr lvl="1">
              <a:lnSpc>
                <a:spcPct val="150000"/>
              </a:lnSpc>
            </a:pPr>
            <a:r>
              <a:rPr lang="en-US" dirty="0" smtClean="0">
                <a:solidFill>
                  <a:schemeClr val="tx2">
                    <a:lumMod val="40000"/>
                    <a:lumOff val="60000"/>
                  </a:schemeClr>
                </a:solidFill>
              </a:rPr>
              <a:t>Motivation</a:t>
            </a:r>
          </a:p>
          <a:p>
            <a:pPr lvl="1">
              <a:lnSpc>
                <a:spcPct val="150000"/>
              </a:lnSpc>
            </a:pPr>
            <a:r>
              <a:rPr lang="en-US" dirty="0" smtClean="0">
                <a:solidFill>
                  <a:schemeClr val="tx2">
                    <a:lumMod val="40000"/>
                    <a:lumOff val="60000"/>
                  </a:schemeClr>
                </a:solidFill>
              </a:rPr>
              <a:t>Definition</a:t>
            </a:r>
          </a:p>
          <a:p>
            <a:pPr lvl="1">
              <a:lnSpc>
                <a:spcPct val="150000"/>
              </a:lnSpc>
            </a:pPr>
            <a:r>
              <a:rPr lang="en-US" dirty="0" smtClean="0">
                <a:solidFill>
                  <a:schemeClr val="tx2">
                    <a:lumMod val="40000"/>
                    <a:lumOff val="60000"/>
                  </a:schemeClr>
                </a:solidFill>
              </a:rPr>
              <a:t>Problem</a:t>
            </a:r>
          </a:p>
          <a:p>
            <a:pPr>
              <a:lnSpc>
                <a:spcPct val="150000"/>
              </a:lnSpc>
            </a:pPr>
            <a:r>
              <a:rPr lang="en-US" i="1" dirty="0" smtClean="0">
                <a:solidFill>
                  <a:schemeClr val="tx2">
                    <a:lumMod val="40000"/>
                    <a:lumOff val="60000"/>
                  </a:schemeClr>
                </a:solidFill>
              </a:rPr>
              <a:t>Information Extraction Methods</a:t>
            </a:r>
          </a:p>
          <a:p>
            <a:pPr>
              <a:lnSpc>
                <a:spcPct val="150000"/>
              </a:lnSpc>
            </a:pPr>
            <a:r>
              <a:rPr lang="en-US" b="1" i="1" dirty="0" smtClean="0">
                <a:solidFill>
                  <a:srgbClr val="FF0000"/>
                </a:solidFill>
              </a:rPr>
              <a:t>Evaluation</a:t>
            </a:r>
          </a:p>
          <a:p>
            <a:pPr>
              <a:lnSpc>
                <a:spcPct val="150000"/>
              </a:lnSpc>
            </a:pPr>
            <a:r>
              <a:rPr lang="en-US" i="1" dirty="0" smtClean="0"/>
              <a:t>Futures </a:t>
            </a:r>
            <a:r>
              <a:rPr lang="en-US" i="1" dirty="0" smtClean="0"/>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Motivation</a:t>
            </a:r>
            <a:endParaRPr lang="en-US" b="1" dirty="0"/>
          </a:p>
        </p:txBody>
      </p:sp>
      <p:sp>
        <p:nvSpPr>
          <p:cNvPr id="3" name="Espaço Reservado para Conteúdo 2"/>
          <p:cNvSpPr>
            <a:spLocks noGrp="1"/>
          </p:cNvSpPr>
          <p:nvPr>
            <p:ph sz="quarter" idx="1"/>
          </p:nvPr>
        </p:nvSpPr>
        <p:spPr/>
        <p:txBody>
          <a:bodyPr/>
          <a:lstStyle/>
          <a:p>
            <a:pPr marL="514350" indent="-514350" algn="just">
              <a:buFont typeface="+mj-lt"/>
              <a:buAutoNum type="arabicPeriod"/>
            </a:pPr>
            <a:endParaRPr lang="en-US" dirty="0" smtClean="0"/>
          </a:p>
          <a:p>
            <a:pPr marL="514350" indent="-514350" algn="just">
              <a:lnSpc>
                <a:spcPct val="150000"/>
              </a:lnSpc>
              <a:buFont typeface="+mj-lt"/>
              <a:buAutoNum type="arabicPeriod"/>
            </a:pPr>
            <a:r>
              <a:rPr lang="en-US" i="1" dirty="0" smtClean="0"/>
              <a:t>Automatically processing the information contained in natural language text</a:t>
            </a:r>
          </a:p>
          <a:p>
            <a:pPr marL="788670" lvl="1" indent="-514350" algn="just">
              <a:lnSpc>
                <a:spcPct val="150000"/>
              </a:lnSpc>
              <a:buFont typeface="+mj-lt"/>
              <a:buAutoNum type="alphaLcParenR"/>
            </a:pPr>
            <a:r>
              <a:rPr lang="en-US" dirty="0" smtClean="0"/>
              <a:t>80% of the data present in the Web are in natural language [Chen, 2001] </a:t>
            </a:r>
          </a:p>
          <a:p>
            <a:pPr marL="788670" lvl="1" indent="-514350" algn="just">
              <a:lnSpc>
                <a:spcPct val="150000"/>
              </a:lnSpc>
              <a:buFont typeface="+mj-lt"/>
              <a:buAutoNum type="alphaLcParenR"/>
            </a:pPr>
            <a:r>
              <a:rPr lang="en-US" dirty="0" smtClean="0"/>
              <a:t>Manually processing is becoming increasingly difficult</a:t>
            </a:r>
          </a:p>
          <a:p>
            <a:pPr marL="788670" lvl="1" indent="-514350" algn="just">
              <a:lnSpc>
                <a:spcPct val="150000"/>
              </a:lnSpc>
              <a:buFont typeface="+mj-lt"/>
              <a:buAutoNum type="alphaLcParenR"/>
            </a:pPr>
            <a:r>
              <a:rPr lang="en-US" dirty="0" smtClean="0"/>
              <a:t>Necessity of to process these information automatically</a:t>
            </a: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solidFill>
                  <a:schemeClr val="tx2">
                    <a:lumMod val="40000"/>
                    <a:lumOff val="60000"/>
                  </a:schemeClr>
                </a:solidFill>
              </a:rPr>
              <a:t>Introduction</a:t>
            </a:r>
          </a:p>
          <a:p>
            <a:pPr lvl="1">
              <a:lnSpc>
                <a:spcPct val="150000"/>
              </a:lnSpc>
            </a:pPr>
            <a:r>
              <a:rPr lang="en-US" dirty="0" smtClean="0">
                <a:solidFill>
                  <a:schemeClr val="tx2">
                    <a:lumMod val="40000"/>
                    <a:lumOff val="60000"/>
                  </a:schemeClr>
                </a:solidFill>
              </a:rPr>
              <a:t>Motivation</a:t>
            </a:r>
          </a:p>
          <a:p>
            <a:pPr lvl="1">
              <a:lnSpc>
                <a:spcPct val="150000"/>
              </a:lnSpc>
            </a:pPr>
            <a:r>
              <a:rPr lang="en-US" dirty="0" smtClean="0">
                <a:solidFill>
                  <a:schemeClr val="tx2">
                    <a:lumMod val="40000"/>
                    <a:lumOff val="60000"/>
                  </a:schemeClr>
                </a:solidFill>
              </a:rPr>
              <a:t>Definition</a:t>
            </a:r>
          </a:p>
          <a:p>
            <a:pPr lvl="1">
              <a:lnSpc>
                <a:spcPct val="150000"/>
              </a:lnSpc>
            </a:pPr>
            <a:r>
              <a:rPr lang="en-US" dirty="0" smtClean="0">
                <a:solidFill>
                  <a:schemeClr val="tx2">
                    <a:lumMod val="40000"/>
                    <a:lumOff val="60000"/>
                  </a:schemeClr>
                </a:solidFill>
              </a:rPr>
              <a:t>Problem</a:t>
            </a:r>
          </a:p>
          <a:p>
            <a:pPr>
              <a:lnSpc>
                <a:spcPct val="150000"/>
              </a:lnSpc>
            </a:pPr>
            <a:r>
              <a:rPr lang="en-US" i="1" dirty="0" smtClean="0">
                <a:solidFill>
                  <a:schemeClr val="tx2">
                    <a:lumMod val="40000"/>
                    <a:lumOff val="60000"/>
                  </a:schemeClr>
                </a:solidFill>
              </a:rPr>
              <a:t>Information Extraction Methods</a:t>
            </a:r>
          </a:p>
          <a:p>
            <a:pPr>
              <a:lnSpc>
                <a:spcPct val="150000"/>
              </a:lnSpc>
            </a:pPr>
            <a:r>
              <a:rPr lang="en-US" i="1" dirty="0" smtClean="0">
                <a:solidFill>
                  <a:schemeClr val="tx2">
                    <a:lumMod val="40000"/>
                    <a:lumOff val="60000"/>
                  </a:schemeClr>
                </a:solidFill>
              </a:rPr>
              <a:t>Evaluation</a:t>
            </a:r>
          </a:p>
          <a:p>
            <a:pPr>
              <a:lnSpc>
                <a:spcPct val="150000"/>
              </a:lnSpc>
            </a:pPr>
            <a:r>
              <a:rPr lang="en-US" b="1" i="1" dirty="0" smtClean="0">
                <a:solidFill>
                  <a:srgbClr val="FF0000"/>
                </a:solidFill>
              </a:rPr>
              <a:t>Futures </a:t>
            </a:r>
            <a:r>
              <a:rPr lang="en-US" b="1" i="1" dirty="0" smtClean="0">
                <a:solidFill>
                  <a:srgbClr val="FF0000"/>
                </a:solidFill>
              </a:rPr>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t>Future </a:t>
            </a:r>
            <a:r>
              <a:rPr lang="en-US" b="1" dirty="0" smtClean="0"/>
              <a:t>directions </a:t>
            </a:r>
            <a:r>
              <a:rPr lang="en-US" sz="1800" dirty="0" smtClean="0"/>
              <a:t>[</a:t>
            </a:r>
            <a:r>
              <a:rPr lang="pt-BR" sz="1800" dirty="0" smtClean="0"/>
              <a:t>WIMALASURIYA </a:t>
            </a:r>
            <a:r>
              <a:rPr lang="pt-BR" sz="1800" dirty="0" err="1" smtClean="0"/>
              <a:t>and</a:t>
            </a:r>
            <a:r>
              <a:rPr lang="pt-BR" sz="1800" smtClean="0"/>
              <a:t> Dou</a:t>
            </a:r>
            <a:r>
              <a:rPr lang="pt-BR" sz="1800" dirty="0" smtClean="0"/>
              <a:t>, 2010]</a:t>
            </a:r>
            <a:endParaRPr lang="pt-BR" sz="1800" dirty="0"/>
          </a:p>
        </p:txBody>
      </p:sp>
      <p:sp>
        <p:nvSpPr>
          <p:cNvPr id="3" name="Espaço Reservado para Conteúdo 2"/>
          <p:cNvSpPr>
            <a:spLocks noGrp="1"/>
          </p:cNvSpPr>
          <p:nvPr>
            <p:ph sz="quarter" idx="1"/>
          </p:nvPr>
        </p:nvSpPr>
        <p:spPr/>
        <p:txBody>
          <a:bodyPr>
            <a:normAutofit fontScale="92500" lnSpcReduction="20000"/>
          </a:bodyPr>
          <a:lstStyle/>
          <a:p>
            <a:endParaRPr lang="pt-BR" dirty="0" smtClean="0"/>
          </a:p>
          <a:p>
            <a:pPr>
              <a:lnSpc>
                <a:spcPct val="150000"/>
              </a:lnSpc>
            </a:pPr>
            <a:r>
              <a:rPr lang="en-US" dirty="0" smtClean="0"/>
              <a:t>Improving the effectiveness of the IE process</a:t>
            </a:r>
          </a:p>
          <a:p>
            <a:pPr lvl="1">
              <a:lnSpc>
                <a:spcPct val="150000"/>
              </a:lnSpc>
            </a:pPr>
            <a:r>
              <a:rPr lang="en-US" dirty="0" smtClean="0"/>
              <a:t>Improving Precision and Recall</a:t>
            </a:r>
          </a:p>
          <a:p>
            <a:endParaRPr lang="en-US" dirty="0" smtClean="0"/>
          </a:p>
          <a:p>
            <a:pPr>
              <a:lnSpc>
                <a:spcPct val="150000"/>
              </a:lnSpc>
            </a:pPr>
            <a:r>
              <a:rPr lang="en-US" dirty="0" smtClean="0"/>
              <a:t>Integrating OBIE systems with the Semantic Web</a:t>
            </a:r>
          </a:p>
          <a:p>
            <a:pPr lvl="1">
              <a:lnSpc>
                <a:spcPct val="150000"/>
              </a:lnSpc>
            </a:pPr>
            <a:r>
              <a:rPr lang="en-US" dirty="0" smtClean="0"/>
              <a:t>Where to place the OBIE systems and Semantic Web interfaces ????</a:t>
            </a:r>
          </a:p>
          <a:p>
            <a:pPr lvl="1">
              <a:lnSpc>
                <a:spcPct val="120000"/>
              </a:lnSpc>
            </a:pPr>
            <a:endParaRPr lang="en-US" dirty="0" smtClean="0"/>
          </a:p>
          <a:p>
            <a:pPr>
              <a:lnSpc>
                <a:spcPct val="150000"/>
              </a:lnSpc>
            </a:pPr>
            <a:r>
              <a:rPr lang="en-US" dirty="0" smtClean="0"/>
              <a:t>Improving the use of </a:t>
            </a:r>
            <a:r>
              <a:rPr lang="en-US" dirty="0" err="1" smtClean="0"/>
              <a:t>ontologies</a:t>
            </a:r>
            <a:endParaRPr lang="en-US" dirty="0" smtClean="0"/>
          </a:p>
          <a:p>
            <a:pPr lvl="1">
              <a:lnSpc>
                <a:spcPct val="150000"/>
              </a:lnSpc>
            </a:pPr>
            <a:r>
              <a:rPr lang="en-US" dirty="0" smtClean="0">
                <a:sym typeface="Wingdings" pitchFamily="2" charset="2"/>
              </a:rPr>
              <a:t>Good OBIE system extraction  </a:t>
            </a:r>
            <a:r>
              <a:rPr lang="en-US" dirty="0" smtClean="0"/>
              <a:t>Good ontology</a:t>
            </a:r>
          </a:p>
          <a:p>
            <a:pPr lvl="1">
              <a:lnSpc>
                <a:spcPct val="150000"/>
              </a:lnSpc>
            </a:pPr>
            <a:endParaRPr lang="en-US" dirty="0" smtClean="0"/>
          </a:p>
          <a:p>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solidFill>
                  <a:schemeClr val="tx2">
                    <a:lumMod val="40000"/>
                    <a:lumOff val="60000"/>
                  </a:schemeClr>
                </a:solidFill>
              </a:rPr>
              <a:t>Introduction</a:t>
            </a:r>
          </a:p>
          <a:p>
            <a:pPr lvl="1">
              <a:lnSpc>
                <a:spcPct val="150000"/>
              </a:lnSpc>
            </a:pPr>
            <a:r>
              <a:rPr lang="en-US" dirty="0" smtClean="0">
                <a:solidFill>
                  <a:schemeClr val="tx2">
                    <a:lumMod val="40000"/>
                    <a:lumOff val="60000"/>
                  </a:schemeClr>
                </a:solidFill>
              </a:rPr>
              <a:t>Motivation</a:t>
            </a:r>
          </a:p>
          <a:p>
            <a:pPr lvl="1">
              <a:lnSpc>
                <a:spcPct val="150000"/>
              </a:lnSpc>
            </a:pPr>
            <a:r>
              <a:rPr lang="en-US" dirty="0" smtClean="0">
                <a:solidFill>
                  <a:schemeClr val="tx2">
                    <a:lumMod val="40000"/>
                    <a:lumOff val="60000"/>
                  </a:schemeClr>
                </a:solidFill>
              </a:rPr>
              <a:t>Definition</a:t>
            </a:r>
          </a:p>
          <a:p>
            <a:pPr lvl="1">
              <a:lnSpc>
                <a:spcPct val="150000"/>
              </a:lnSpc>
            </a:pPr>
            <a:r>
              <a:rPr lang="en-US" dirty="0" smtClean="0">
                <a:solidFill>
                  <a:schemeClr val="tx2">
                    <a:lumMod val="40000"/>
                    <a:lumOff val="60000"/>
                  </a:schemeClr>
                </a:solidFill>
              </a:rPr>
              <a:t>Problem</a:t>
            </a:r>
          </a:p>
          <a:p>
            <a:pPr>
              <a:lnSpc>
                <a:spcPct val="150000"/>
              </a:lnSpc>
            </a:pPr>
            <a:r>
              <a:rPr lang="en-US" i="1" dirty="0" smtClean="0">
                <a:solidFill>
                  <a:schemeClr val="tx2">
                    <a:lumMod val="40000"/>
                    <a:lumOff val="60000"/>
                  </a:schemeClr>
                </a:solidFill>
              </a:rPr>
              <a:t>Information Extraction Methods</a:t>
            </a:r>
          </a:p>
          <a:p>
            <a:pPr>
              <a:lnSpc>
                <a:spcPct val="150000"/>
              </a:lnSpc>
            </a:pPr>
            <a:r>
              <a:rPr lang="en-US" i="1" dirty="0" smtClean="0">
                <a:solidFill>
                  <a:schemeClr val="tx2">
                    <a:lumMod val="40000"/>
                    <a:lumOff val="60000"/>
                  </a:schemeClr>
                </a:solidFill>
              </a:rPr>
              <a:t>Evaluation</a:t>
            </a:r>
          </a:p>
          <a:p>
            <a:pPr>
              <a:lnSpc>
                <a:spcPct val="150000"/>
              </a:lnSpc>
            </a:pPr>
            <a:r>
              <a:rPr lang="en-US" i="1" dirty="0" smtClean="0">
                <a:solidFill>
                  <a:schemeClr val="tx2">
                    <a:lumMod val="40000"/>
                    <a:lumOff val="60000"/>
                  </a:schemeClr>
                </a:solidFill>
              </a:rPr>
              <a:t>Futures </a:t>
            </a:r>
            <a:r>
              <a:rPr lang="en-US" i="1" dirty="0" smtClean="0">
                <a:solidFill>
                  <a:schemeClr val="tx2">
                    <a:lumMod val="40000"/>
                    <a:lumOff val="60000"/>
                  </a:schemeClr>
                </a:solidFill>
              </a:rPr>
              <a:t>Directions</a:t>
            </a:r>
          </a:p>
          <a:p>
            <a:pPr>
              <a:lnSpc>
                <a:spcPct val="150000"/>
              </a:lnSpc>
            </a:pPr>
            <a:r>
              <a:rPr lang="en-US" i="1" dirty="0" smtClean="0"/>
              <a:t>References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1" dirty="0" smtClean="0"/>
              <a:t>Introduction</a:t>
            </a:r>
            <a:endParaRPr lang="en-US" b="1"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fontScale="92500" lnSpcReduction="20000"/>
          </a:bodyPr>
          <a:lstStyle/>
          <a:p>
            <a:pPr>
              <a:lnSpc>
                <a:spcPct val="150000"/>
              </a:lnSpc>
            </a:pPr>
            <a:endParaRPr lang="en-US" dirty="0" smtClean="0"/>
          </a:p>
          <a:p>
            <a:pPr>
              <a:lnSpc>
                <a:spcPct val="150000"/>
              </a:lnSpc>
            </a:pPr>
            <a:r>
              <a:rPr lang="en-US" dirty="0" smtClean="0">
                <a:solidFill>
                  <a:schemeClr val="tx2">
                    <a:lumMod val="40000"/>
                    <a:lumOff val="60000"/>
                  </a:schemeClr>
                </a:solidFill>
              </a:rPr>
              <a:t>Introduction</a:t>
            </a:r>
          </a:p>
          <a:p>
            <a:pPr lvl="1">
              <a:lnSpc>
                <a:spcPct val="150000"/>
              </a:lnSpc>
            </a:pPr>
            <a:r>
              <a:rPr lang="en-US" dirty="0" smtClean="0">
                <a:solidFill>
                  <a:schemeClr val="tx2">
                    <a:lumMod val="40000"/>
                    <a:lumOff val="60000"/>
                  </a:schemeClr>
                </a:solidFill>
              </a:rPr>
              <a:t>Motivation</a:t>
            </a:r>
          </a:p>
          <a:p>
            <a:pPr lvl="1">
              <a:lnSpc>
                <a:spcPct val="150000"/>
              </a:lnSpc>
            </a:pPr>
            <a:r>
              <a:rPr lang="en-US" dirty="0" smtClean="0">
                <a:solidFill>
                  <a:schemeClr val="tx2">
                    <a:lumMod val="40000"/>
                    <a:lumOff val="60000"/>
                  </a:schemeClr>
                </a:solidFill>
              </a:rPr>
              <a:t>Definition</a:t>
            </a:r>
          </a:p>
          <a:p>
            <a:pPr lvl="1">
              <a:lnSpc>
                <a:spcPct val="150000"/>
              </a:lnSpc>
            </a:pPr>
            <a:r>
              <a:rPr lang="en-US" dirty="0" smtClean="0">
                <a:solidFill>
                  <a:schemeClr val="tx2">
                    <a:lumMod val="40000"/>
                    <a:lumOff val="60000"/>
                  </a:schemeClr>
                </a:solidFill>
              </a:rPr>
              <a:t>Problem</a:t>
            </a:r>
          </a:p>
          <a:p>
            <a:pPr>
              <a:lnSpc>
                <a:spcPct val="150000"/>
              </a:lnSpc>
            </a:pPr>
            <a:r>
              <a:rPr lang="en-US" i="1" dirty="0" smtClean="0">
                <a:solidFill>
                  <a:schemeClr val="tx2">
                    <a:lumMod val="40000"/>
                    <a:lumOff val="60000"/>
                  </a:schemeClr>
                </a:solidFill>
              </a:rPr>
              <a:t>Information Extraction Methods</a:t>
            </a:r>
          </a:p>
          <a:p>
            <a:pPr>
              <a:lnSpc>
                <a:spcPct val="150000"/>
              </a:lnSpc>
            </a:pPr>
            <a:r>
              <a:rPr lang="en-US" i="1" dirty="0" smtClean="0">
                <a:solidFill>
                  <a:schemeClr val="tx2">
                    <a:lumMod val="40000"/>
                    <a:lumOff val="60000"/>
                  </a:schemeClr>
                </a:solidFill>
              </a:rPr>
              <a:t>Evaluation</a:t>
            </a:r>
          </a:p>
          <a:p>
            <a:pPr>
              <a:lnSpc>
                <a:spcPct val="150000"/>
              </a:lnSpc>
            </a:pPr>
            <a:r>
              <a:rPr lang="en-US" i="1" dirty="0" smtClean="0">
                <a:solidFill>
                  <a:schemeClr val="tx2">
                    <a:lumMod val="40000"/>
                    <a:lumOff val="60000"/>
                  </a:schemeClr>
                </a:solidFill>
              </a:rPr>
              <a:t>Futures </a:t>
            </a:r>
            <a:r>
              <a:rPr lang="en-US" i="1" dirty="0" smtClean="0">
                <a:solidFill>
                  <a:schemeClr val="tx2">
                    <a:lumMod val="40000"/>
                    <a:lumOff val="60000"/>
                  </a:schemeClr>
                </a:solidFill>
              </a:rPr>
              <a:t>Directions</a:t>
            </a:r>
          </a:p>
          <a:p>
            <a:pPr>
              <a:lnSpc>
                <a:spcPct val="150000"/>
              </a:lnSpc>
            </a:pPr>
            <a:r>
              <a:rPr lang="en-US" b="1" i="1" dirty="0" smtClean="0">
                <a:solidFill>
                  <a:srgbClr val="FF0000"/>
                </a:solidFill>
              </a:rPr>
              <a:t>References</a:t>
            </a:r>
            <a:endParaRPr lang="en-US" b="1" dirty="0" smtClean="0">
              <a:solidFill>
                <a:srgbClr val="FF0000"/>
              </a:solidFill>
            </a:endParaRPr>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References</a:t>
            </a:r>
            <a:endParaRPr lang="pt-BR" dirty="0"/>
          </a:p>
        </p:txBody>
      </p:sp>
      <p:sp>
        <p:nvSpPr>
          <p:cNvPr id="3" name="Espaço Reservado para Conteúdo 2"/>
          <p:cNvSpPr>
            <a:spLocks noGrp="1"/>
          </p:cNvSpPr>
          <p:nvPr>
            <p:ph sz="quarter" idx="1"/>
          </p:nvPr>
        </p:nvSpPr>
        <p:spPr>
          <a:xfrm>
            <a:off x="457200" y="1219200"/>
            <a:ext cx="8229600" cy="5162128"/>
          </a:xfrm>
        </p:spPr>
        <p:txBody>
          <a:bodyPr>
            <a:normAutofit fontScale="55000" lnSpcReduction="20000"/>
          </a:bodyPr>
          <a:lstStyle/>
          <a:p>
            <a:endParaRPr lang="pt-BR" dirty="0" smtClean="0"/>
          </a:p>
          <a:p>
            <a:pPr lvl="0" algn="just"/>
            <a:endParaRPr lang="en-US" dirty="0" smtClean="0"/>
          </a:p>
          <a:p>
            <a:pPr algn="just"/>
            <a:r>
              <a:rPr lang="en-US" sz="3300" dirty="0" smtClean="0"/>
              <a:t>APPELT, D. E;  Hobbs, J.R; Bear, J.; Israel, D. J. Tyson, M.; </a:t>
            </a:r>
            <a:r>
              <a:rPr lang="en-US" sz="3300" b="1" dirty="0" smtClean="0"/>
              <a:t>FASTUS:</a:t>
            </a:r>
            <a:r>
              <a:rPr lang="en-US" sz="3300" dirty="0" smtClean="0"/>
              <a:t> A Finite-state Processor for Information Extraction from Real-world Text. In: </a:t>
            </a:r>
            <a:r>
              <a:rPr lang="en-US" sz="3300" dirty="0" err="1" smtClean="0"/>
              <a:t>Ruzena</a:t>
            </a:r>
            <a:r>
              <a:rPr lang="en-US" sz="3300" dirty="0" smtClean="0"/>
              <a:t> </a:t>
            </a:r>
            <a:r>
              <a:rPr lang="en-US" sz="3300" dirty="0" err="1" smtClean="0"/>
              <a:t>Bajcsy</a:t>
            </a:r>
            <a:r>
              <a:rPr lang="en-US" sz="3300" dirty="0" smtClean="0"/>
              <a:t> (ed.),  Proceedings of the 13th International Joint Conference on Artificial Intelligence (Morgan Kaufmann, </a:t>
            </a:r>
            <a:r>
              <a:rPr lang="en-US" sz="3300" dirty="0" err="1" smtClean="0"/>
              <a:t>Chambéry</a:t>
            </a:r>
            <a:r>
              <a:rPr lang="en-US" sz="3300" dirty="0" smtClean="0"/>
              <a:t>, France, 1993)</a:t>
            </a:r>
          </a:p>
          <a:p>
            <a:pPr lvl="0" algn="just"/>
            <a:endParaRPr lang="en-US" sz="3300" dirty="0" smtClean="0"/>
          </a:p>
          <a:p>
            <a:pPr algn="just"/>
            <a:r>
              <a:rPr lang="en-US" sz="3300" dirty="0" smtClean="0"/>
              <a:t>BUITELAAR, </a:t>
            </a:r>
            <a:r>
              <a:rPr lang="en-US" sz="3300" dirty="0" smtClean="0"/>
              <a:t>P., Siegel, M. O</a:t>
            </a:r>
            <a:r>
              <a:rPr lang="en-US" sz="3300" b="1" dirty="0" smtClean="0"/>
              <a:t>ntology-based information extraction with SOBA</a:t>
            </a:r>
            <a:r>
              <a:rPr lang="en-US" sz="3300" dirty="0" smtClean="0"/>
              <a:t>. In: </a:t>
            </a:r>
            <a:r>
              <a:rPr lang="en-US" sz="3300" i="1" dirty="0" smtClean="0"/>
              <a:t>Proceedings of the Fifth International Conference on Language Resources and Evaluation </a:t>
            </a:r>
            <a:r>
              <a:rPr lang="en-US" sz="3300" dirty="0" smtClean="0"/>
              <a:t>(European Language Resources Association, Genoa, Italy, 2006</a:t>
            </a:r>
            <a:r>
              <a:rPr lang="en-US" sz="3300" dirty="0" smtClean="0"/>
              <a:t>)</a:t>
            </a:r>
          </a:p>
          <a:p>
            <a:pPr lvl="0" algn="just"/>
            <a:endParaRPr lang="en-US" sz="3300" dirty="0" smtClean="0"/>
          </a:p>
          <a:p>
            <a:pPr algn="just"/>
            <a:r>
              <a:rPr lang="en-US" sz="3300" dirty="0" smtClean="0"/>
              <a:t>CARLSON, </a:t>
            </a:r>
            <a:r>
              <a:rPr lang="en-US" sz="3300" dirty="0" smtClean="0"/>
              <a:t>A.; </a:t>
            </a:r>
            <a:r>
              <a:rPr lang="en-US" sz="3300" dirty="0" err="1" smtClean="0"/>
              <a:t>Betteridge</a:t>
            </a:r>
            <a:r>
              <a:rPr lang="en-US" sz="3300" dirty="0" smtClean="0"/>
              <a:t>, J.; </a:t>
            </a:r>
            <a:r>
              <a:rPr lang="en-US" sz="3300" dirty="0" err="1" smtClean="0"/>
              <a:t>Kisiel</a:t>
            </a:r>
            <a:r>
              <a:rPr lang="en-US" sz="3300" dirty="0" smtClean="0"/>
              <a:t>, B.; Settles, B.; </a:t>
            </a:r>
            <a:r>
              <a:rPr lang="en-US" sz="3300" dirty="0" err="1" smtClean="0"/>
              <a:t>Hruschka</a:t>
            </a:r>
            <a:r>
              <a:rPr lang="en-US" sz="3300" dirty="0" smtClean="0"/>
              <a:t> Jr., Mitchell, T. M. </a:t>
            </a:r>
            <a:r>
              <a:rPr lang="en-US" sz="3300" b="1" dirty="0" smtClean="0"/>
              <a:t>Toward an Architecture for Never-Ending Language Learning</a:t>
            </a:r>
            <a:r>
              <a:rPr lang="en-US" sz="3300" dirty="0" smtClean="0"/>
              <a:t>. </a:t>
            </a:r>
            <a:r>
              <a:rPr lang="en-US" sz="3300" dirty="0" smtClean="0"/>
              <a:t>In </a:t>
            </a:r>
            <a:r>
              <a:rPr lang="en-US" sz="3300" i="1" dirty="0" smtClean="0"/>
              <a:t>Proceedings of the Conference on Artificial Intelligence (AAAI)</a:t>
            </a:r>
            <a:r>
              <a:rPr lang="en-US" sz="3300" dirty="0" smtClean="0"/>
              <a:t>, 2010.</a:t>
            </a:r>
          </a:p>
          <a:p>
            <a:pPr lvl="0" algn="just"/>
            <a:endParaRPr lang="en-US" sz="3300" dirty="0" smtClean="0"/>
          </a:p>
          <a:p>
            <a:pPr lvl="0" algn="just"/>
            <a:r>
              <a:rPr lang="en-US" sz="3300" dirty="0" smtClean="0"/>
              <a:t>CHEN, H.,  </a:t>
            </a:r>
            <a:r>
              <a:rPr lang="en-US" sz="3300" b="1" dirty="0" smtClean="0"/>
              <a:t>Knowledge management systems:</a:t>
            </a:r>
            <a:r>
              <a:rPr lang="en-US" sz="3300" dirty="0" smtClean="0"/>
              <a:t>  a text mining perspective. University of Arizona (Knowledge Computing Corporation), Tucson, Arizona, 2001</a:t>
            </a:r>
          </a:p>
          <a:p>
            <a:pPr lvl="0" algn="just"/>
            <a:endParaRPr lang="pt-BR" dirty="0" smtClean="0"/>
          </a:p>
          <a:p>
            <a:endParaRPr lang="en-US" sz="1600" dirty="0" smtClean="0"/>
          </a:p>
          <a:p>
            <a:pPr lvl="0" algn="just"/>
            <a:endParaRPr lang="pt-BR" sz="2000" dirty="0" smtClean="0"/>
          </a:p>
          <a:p>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References</a:t>
            </a:r>
            <a:endParaRPr lang="pt-BR" dirty="0"/>
          </a:p>
        </p:txBody>
      </p:sp>
      <p:sp>
        <p:nvSpPr>
          <p:cNvPr id="3" name="Espaço Reservado para Conteúdo 2"/>
          <p:cNvSpPr>
            <a:spLocks noGrp="1"/>
          </p:cNvSpPr>
          <p:nvPr>
            <p:ph sz="quarter" idx="1"/>
          </p:nvPr>
        </p:nvSpPr>
        <p:spPr/>
        <p:txBody>
          <a:bodyPr>
            <a:normAutofit fontScale="70000" lnSpcReduction="20000"/>
          </a:bodyPr>
          <a:lstStyle/>
          <a:p>
            <a:pPr algn="just"/>
            <a:endParaRPr lang="en-US" sz="1700" dirty="0" smtClean="0"/>
          </a:p>
          <a:p>
            <a:pPr algn="just"/>
            <a:endParaRPr lang="en-US" sz="1700" dirty="0" smtClean="0"/>
          </a:p>
          <a:p>
            <a:pPr algn="just"/>
            <a:r>
              <a:rPr lang="en-US" dirty="0" smtClean="0"/>
              <a:t>CIMIANO, </a:t>
            </a:r>
            <a:r>
              <a:rPr lang="en-US" dirty="0" smtClean="0"/>
              <a:t>P.; </a:t>
            </a:r>
            <a:r>
              <a:rPr lang="en-US" dirty="0" err="1" smtClean="0"/>
              <a:t>Ladwig</a:t>
            </a:r>
            <a:r>
              <a:rPr lang="en-US" dirty="0" smtClean="0"/>
              <a:t>, G.; </a:t>
            </a:r>
            <a:r>
              <a:rPr lang="en-US" dirty="0" err="1" smtClean="0"/>
              <a:t>Staab</a:t>
            </a:r>
            <a:r>
              <a:rPr lang="en-US" dirty="0" smtClean="0"/>
              <a:t>, S. </a:t>
            </a:r>
            <a:r>
              <a:rPr lang="en-US" b="1" dirty="0" err="1" smtClean="0"/>
              <a:t>Gimme</a:t>
            </a:r>
            <a:r>
              <a:rPr lang="en-US" b="1" dirty="0" smtClean="0"/>
              <a:t>’ the context:</a:t>
            </a:r>
            <a:r>
              <a:rPr lang="en-US" dirty="0" smtClean="0"/>
              <a:t> context-driven automatic semantic annotation with C-PANKOW. In: Proceedings of the 14th International Conference on World Wide Web (ACM, New York, 2005)</a:t>
            </a:r>
          </a:p>
          <a:p>
            <a:pPr algn="just"/>
            <a:endParaRPr lang="en-US" dirty="0" smtClean="0"/>
          </a:p>
          <a:p>
            <a:pPr algn="just"/>
            <a:r>
              <a:rPr lang="en-US" dirty="0" smtClean="0"/>
              <a:t>CIMIANO, </a:t>
            </a:r>
            <a:r>
              <a:rPr lang="en-US" dirty="0" smtClean="0"/>
              <a:t>P.; </a:t>
            </a:r>
            <a:r>
              <a:rPr lang="en-US" dirty="0" err="1" smtClean="0"/>
              <a:t>Handschuh</a:t>
            </a:r>
            <a:r>
              <a:rPr lang="en-US" dirty="0" smtClean="0"/>
              <a:t>, S.; </a:t>
            </a:r>
            <a:r>
              <a:rPr lang="en-US" dirty="0" err="1" smtClean="0"/>
              <a:t>Staab</a:t>
            </a:r>
            <a:r>
              <a:rPr lang="en-US" dirty="0" smtClean="0"/>
              <a:t>, S.</a:t>
            </a:r>
            <a:r>
              <a:rPr lang="en-US" b="1" dirty="0" smtClean="0"/>
              <a:t> Towards the self-annotating web</a:t>
            </a:r>
            <a:r>
              <a:rPr lang="en-US" dirty="0" smtClean="0"/>
              <a:t>. In: Proceedings of the 13th International Conference on World Wide Web (ACM, New York, 2004)</a:t>
            </a:r>
          </a:p>
          <a:p>
            <a:pPr lvl="0" algn="just"/>
            <a:endParaRPr lang="en-US" dirty="0" smtClean="0"/>
          </a:p>
          <a:p>
            <a:pPr lvl="0" algn="just"/>
            <a:r>
              <a:rPr lang="en-US" dirty="0" smtClean="0"/>
              <a:t>ETZIONI, O.; </a:t>
            </a:r>
            <a:r>
              <a:rPr lang="en-US" dirty="0" err="1" smtClean="0"/>
              <a:t>Banko</a:t>
            </a:r>
            <a:r>
              <a:rPr lang="en-US" dirty="0" smtClean="0"/>
              <a:t>, M.; </a:t>
            </a:r>
            <a:r>
              <a:rPr lang="en-US" dirty="0" err="1" smtClean="0"/>
              <a:t>Cafarella</a:t>
            </a:r>
            <a:r>
              <a:rPr lang="en-US" dirty="0" smtClean="0"/>
              <a:t>, M. J.; </a:t>
            </a:r>
            <a:r>
              <a:rPr lang="en-US" dirty="0" err="1" smtClean="0"/>
              <a:t>Soderland</a:t>
            </a:r>
            <a:r>
              <a:rPr lang="en-US" dirty="0" smtClean="0"/>
              <a:t>, S.; </a:t>
            </a:r>
            <a:r>
              <a:rPr lang="en-US" dirty="0" err="1" smtClean="0"/>
              <a:t>Broadhead</a:t>
            </a:r>
            <a:r>
              <a:rPr lang="en-US" dirty="0" smtClean="0"/>
              <a:t> M. </a:t>
            </a:r>
            <a:r>
              <a:rPr lang="en-US" b="1" dirty="0" smtClean="0"/>
              <a:t>Open information extraction from the web</a:t>
            </a:r>
            <a:r>
              <a:rPr lang="en-US" dirty="0" smtClean="0"/>
              <a:t>. In: Proceedings of the 20th International Joint Conference on Artificial Intelligence (AAAI Press, Menlo Park, CA, 2007)</a:t>
            </a:r>
          </a:p>
          <a:p>
            <a:pPr algn="just"/>
            <a:endParaRPr lang="en-US" dirty="0" smtClean="0"/>
          </a:p>
          <a:p>
            <a:pPr algn="just"/>
            <a:r>
              <a:rPr lang="en-US" dirty="0" smtClean="0"/>
              <a:t>LI, </a:t>
            </a:r>
            <a:r>
              <a:rPr lang="en-US" dirty="0" smtClean="0"/>
              <a:t>Y.; </a:t>
            </a:r>
            <a:r>
              <a:rPr lang="en-US" dirty="0" err="1" smtClean="0"/>
              <a:t>Bontcheva</a:t>
            </a:r>
            <a:r>
              <a:rPr lang="en-US" dirty="0" smtClean="0"/>
              <a:t>, H. </a:t>
            </a:r>
            <a:r>
              <a:rPr lang="en-US" b="1" dirty="0" smtClean="0"/>
              <a:t>Hierarchical, </a:t>
            </a:r>
            <a:r>
              <a:rPr lang="en-US" b="1" dirty="0" err="1" smtClean="0"/>
              <a:t>perceptron</a:t>
            </a:r>
            <a:r>
              <a:rPr lang="en-US" b="1" dirty="0" smtClean="0"/>
              <a:t>-like learning for ontology-based information extraction</a:t>
            </a:r>
            <a:r>
              <a:rPr lang="en-US" dirty="0" smtClean="0"/>
              <a:t>. In: </a:t>
            </a:r>
            <a:r>
              <a:rPr lang="en-US" i="1" dirty="0" smtClean="0"/>
              <a:t>Proceedings of the 16th International Conference on World Wide Web </a:t>
            </a:r>
            <a:r>
              <a:rPr lang="en-US" dirty="0" smtClean="0"/>
              <a:t>(ACM, New York, 2007</a:t>
            </a:r>
            <a:r>
              <a:rPr lang="en-US" dirty="0" smtClean="0"/>
              <a:t>).</a:t>
            </a:r>
          </a:p>
          <a:p>
            <a:pPr algn="just"/>
            <a:endParaRPr lang="en-US" sz="2900" dirty="0" smtClean="0"/>
          </a:p>
          <a:p>
            <a:pPr lvl="0" algn="just">
              <a:buNone/>
            </a:pPr>
            <a:endParaRPr lang="en-US" sz="2900" dirty="0" smtClean="0"/>
          </a:p>
          <a:p>
            <a:pPr lvl="0" algn="just"/>
            <a:endParaRPr lang="en-US" sz="1700" dirty="0" smtClean="0"/>
          </a:p>
          <a:p>
            <a:pPr lvl="0" algn="just"/>
            <a:endParaRPr lang="en-US" sz="1700" dirty="0" smtClean="0"/>
          </a:p>
          <a:p>
            <a:pPr algn="just"/>
            <a:endParaRPr lang="en-US" sz="1700" dirty="0" smtClean="0"/>
          </a:p>
          <a:p>
            <a:pPr>
              <a:buNone/>
            </a:pPr>
            <a:endParaRPr lang="pt-B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References</a:t>
            </a:r>
            <a:endParaRPr lang="pt-BR" dirty="0"/>
          </a:p>
        </p:txBody>
      </p:sp>
      <p:sp>
        <p:nvSpPr>
          <p:cNvPr id="3" name="Espaço Reservado para Conteúdo 2"/>
          <p:cNvSpPr>
            <a:spLocks noGrp="1"/>
          </p:cNvSpPr>
          <p:nvPr>
            <p:ph sz="quarter" idx="1"/>
          </p:nvPr>
        </p:nvSpPr>
        <p:spPr/>
        <p:txBody>
          <a:bodyPr>
            <a:normAutofit fontScale="92500" lnSpcReduction="20000"/>
          </a:bodyPr>
          <a:lstStyle/>
          <a:p>
            <a:pPr algn="just"/>
            <a:endParaRPr lang="en-US" sz="1700" dirty="0" smtClean="0"/>
          </a:p>
          <a:p>
            <a:pPr lvl="0" algn="just"/>
            <a:r>
              <a:rPr lang="en-US" sz="1900" dirty="0" smtClean="0"/>
              <a:t>LI, </a:t>
            </a:r>
            <a:r>
              <a:rPr lang="en-US" sz="1900" dirty="0" smtClean="0"/>
              <a:t>Y.; </a:t>
            </a:r>
            <a:r>
              <a:rPr lang="en-US" sz="1900" dirty="0" err="1" smtClean="0"/>
              <a:t>Bontcheva</a:t>
            </a:r>
            <a:r>
              <a:rPr lang="en-US" sz="1900" dirty="0" smtClean="0"/>
              <a:t>, K.; Cunningham, H. </a:t>
            </a:r>
            <a:r>
              <a:rPr lang="en-US" sz="1900" b="1" dirty="0" smtClean="0"/>
              <a:t>Using uneven margins SVM and </a:t>
            </a:r>
            <a:r>
              <a:rPr lang="en-US" sz="1900" b="1" dirty="0" err="1" smtClean="0"/>
              <a:t>perceptron</a:t>
            </a:r>
            <a:r>
              <a:rPr lang="en-US" sz="1900" b="1" dirty="0" smtClean="0"/>
              <a:t> for information extraction</a:t>
            </a:r>
            <a:r>
              <a:rPr lang="en-US" sz="1900" dirty="0" smtClean="0"/>
              <a:t>. In:  Proceedings of the 9th Conference on Computational Natural Language Learning (Association for Computational Linguistics, Morristown, NJ, 2005</a:t>
            </a:r>
            <a:r>
              <a:rPr lang="en-US" sz="1900" dirty="0" smtClean="0"/>
              <a:t>).</a:t>
            </a:r>
          </a:p>
          <a:p>
            <a:pPr algn="just"/>
            <a:endParaRPr lang="en-US" sz="1900" dirty="0" smtClean="0"/>
          </a:p>
          <a:p>
            <a:pPr algn="just"/>
            <a:r>
              <a:rPr lang="en-US" sz="1900" dirty="0" smtClean="0"/>
              <a:t>HOBBS, </a:t>
            </a:r>
            <a:r>
              <a:rPr lang="en-US" sz="1900" dirty="0" smtClean="0"/>
              <a:t>J.R.;  </a:t>
            </a:r>
            <a:r>
              <a:rPr lang="en-US" sz="1900" dirty="0" err="1" smtClean="0"/>
              <a:t>Stickel</a:t>
            </a:r>
            <a:r>
              <a:rPr lang="en-US" sz="1900" dirty="0" smtClean="0"/>
              <a:t>, M.; Martin, P.; Edwards, D. </a:t>
            </a:r>
            <a:r>
              <a:rPr lang="en-US" sz="1900" b="1" dirty="0" smtClean="0"/>
              <a:t>Interpretation as abduction</a:t>
            </a:r>
            <a:r>
              <a:rPr lang="en-US" sz="1900" dirty="0" smtClean="0"/>
              <a:t>. In: Proceedings of the 26th  Annual Meeting on Association for Computational Linguistics (Association for Computational Linguistics,  Morristown, NJ, 1998</a:t>
            </a:r>
            <a:r>
              <a:rPr lang="en-US" sz="1900" dirty="0" smtClean="0"/>
              <a:t>)</a:t>
            </a:r>
            <a:endParaRPr lang="en-US" sz="1900" dirty="0" smtClean="0"/>
          </a:p>
          <a:p>
            <a:pPr algn="just"/>
            <a:endParaRPr lang="en-US" sz="1900" dirty="0" smtClean="0"/>
          </a:p>
          <a:p>
            <a:pPr algn="just"/>
            <a:r>
              <a:rPr lang="en-US" sz="1900" dirty="0" smtClean="0"/>
              <a:t>MAEDCHE, </a:t>
            </a:r>
            <a:r>
              <a:rPr lang="en-US" sz="1900" dirty="0" smtClean="0"/>
              <a:t>A., Neumann, G., </a:t>
            </a:r>
            <a:r>
              <a:rPr lang="en-US" sz="1900" dirty="0" err="1" smtClean="0"/>
              <a:t>Staab</a:t>
            </a:r>
            <a:r>
              <a:rPr lang="en-US" sz="1900" dirty="0" smtClean="0"/>
              <a:t>, S. </a:t>
            </a:r>
            <a:r>
              <a:rPr lang="en-US" sz="1900" b="1" dirty="0" smtClean="0"/>
              <a:t>Bootstrapping an ontology-based information extraction system</a:t>
            </a:r>
            <a:r>
              <a:rPr lang="en-US" sz="1900" dirty="0" smtClean="0"/>
              <a:t>. In: P.S. </a:t>
            </a:r>
            <a:r>
              <a:rPr lang="en-US" sz="1900" dirty="0" err="1" smtClean="0"/>
              <a:t>Szczepaniak</a:t>
            </a:r>
            <a:r>
              <a:rPr lang="en-US" sz="1900" dirty="0" smtClean="0"/>
              <a:t>, J. Segovia, J. </a:t>
            </a:r>
            <a:r>
              <a:rPr lang="en-US" sz="1900" dirty="0" err="1" smtClean="0"/>
              <a:t>Kacprzyk</a:t>
            </a:r>
            <a:r>
              <a:rPr lang="en-US" sz="1900" dirty="0" smtClean="0"/>
              <a:t> and L.A. </a:t>
            </a:r>
            <a:r>
              <a:rPr lang="en-US" sz="1900" dirty="0" err="1" smtClean="0"/>
              <a:t>Zadeh</a:t>
            </a:r>
            <a:r>
              <a:rPr lang="en-US" sz="1900" dirty="0" smtClean="0"/>
              <a:t> (</a:t>
            </a:r>
            <a:r>
              <a:rPr lang="en-US" sz="1900" dirty="0" err="1" smtClean="0"/>
              <a:t>eds</a:t>
            </a:r>
            <a:r>
              <a:rPr lang="en-US" sz="1900" dirty="0" smtClean="0"/>
              <a:t>), </a:t>
            </a:r>
            <a:r>
              <a:rPr lang="en-US" sz="1900" i="1" dirty="0" smtClean="0"/>
              <a:t>Intelligent Exploration of the Web</a:t>
            </a:r>
            <a:r>
              <a:rPr lang="en-US" sz="1900" dirty="0" smtClean="0"/>
              <a:t>, (</a:t>
            </a:r>
            <a:r>
              <a:rPr lang="en-US" sz="1900" dirty="0" err="1" smtClean="0"/>
              <a:t>Physica-Verlag</a:t>
            </a:r>
            <a:r>
              <a:rPr lang="en-US" sz="1900" dirty="0" smtClean="0"/>
              <a:t> GmbH, Heidelberg, Germany, 2003</a:t>
            </a:r>
            <a:r>
              <a:rPr lang="en-US" sz="1900" dirty="0" smtClean="0"/>
              <a:t>)</a:t>
            </a:r>
            <a:endParaRPr lang="en-US" sz="1900" dirty="0" smtClean="0"/>
          </a:p>
          <a:p>
            <a:pPr lvl="0" algn="just"/>
            <a:endParaRPr lang="en-US" sz="1900" dirty="0" smtClean="0"/>
          </a:p>
          <a:p>
            <a:pPr lvl="0" algn="just"/>
            <a:r>
              <a:rPr lang="en-US" sz="1900" dirty="0" smtClean="0"/>
              <a:t>MAEDCHE A</a:t>
            </a:r>
            <a:r>
              <a:rPr lang="en-US" sz="1900" dirty="0" smtClean="0"/>
              <a:t>. </a:t>
            </a:r>
            <a:r>
              <a:rPr lang="en-US" sz="1900" dirty="0" err="1" smtClean="0"/>
              <a:t>Staab</a:t>
            </a:r>
            <a:r>
              <a:rPr lang="en-US" sz="1900" dirty="0" smtClean="0"/>
              <a:t>, S. </a:t>
            </a:r>
            <a:r>
              <a:rPr lang="en-US" sz="1900" b="1" dirty="0" smtClean="0"/>
              <a:t>The Text-To-Onto Ontology Learning Environment</a:t>
            </a:r>
            <a:r>
              <a:rPr lang="en-US" sz="1900" dirty="0" smtClean="0"/>
              <a:t>. In: Software Demonstration  at the Eighth International Conference on Conceptual Structures (Springer-</a:t>
            </a:r>
            <a:r>
              <a:rPr lang="en-US" sz="1900" dirty="0" err="1" smtClean="0"/>
              <a:t>Verlag</a:t>
            </a:r>
            <a:r>
              <a:rPr lang="en-US" sz="1900" dirty="0" smtClean="0"/>
              <a:t>, Berlin, 2000</a:t>
            </a:r>
            <a:r>
              <a:rPr lang="en-US" sz="1900" dirty="0" smtClean="0"/>
              <a:t>)</a:t>
            </a:r>
            <a:endParaRPr lang="en-US" sz="1900" dirty="0" smtClean="0"/>
          </a:p>
          <a:p>
            <a:pPr algn="just"/>
            <a:endParaRPr lang="en-US" sz="1700" dirty="0" smtClean="0"/>
          </a:p>
          <a:p>
            <a:pPr algn="just">
              <a:buNone/>
            </a:pPr>
            <a:endParaRPr lang="en-US" sz="1700" dirty="0" smtClean="0"/>
          </a:p>
          <a:p>
            <a:pPr algn="just"/>
            <a:endParaRPr lang="en-US" sz="1700" dirty="0" smtClean="0"/>
          </a:p>
          <a:p>
            <a:pPr algn="just"/>
            <a:endParaRPr lang="en-US" sz="1700" dirty="0" smtClean="0"/>
          </a:p>
          <a:p>
            <a:pPr algn="just"/>
            <a:endParaRPr lang="en-US" sz="17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References</a:t>
            </a:r>
            <a:endParaRPr lang="en-US" dirty="0"/>
          </a:p>
        </p:txBody>
      </p:sp>
      <p:sp>
        <p:nvSpPr>
          <p:cNvPr id="3" name="Espaço Reservado para Conteúdo 2"/>
          <p:cNvSpPr>
            <a:spLocks noGrp="1"/>
          </p:cNvSpPr>
          <p:nvPr>
            <p:ph sz="quarter" idx="1"/>
          </p:nvPr>
        </p:nvSpPr>
        <p:spPr/>
        <p:txBody>
          <a:bodyPr>
            <a:normAutofit lnSpcReduction="10000"/>
          </a:bodyPr>
          <a:lstStyle/>
          <a:p>
            <a:pPr lvl="0" algn="just"/>
            <a:endParaRPr lang="en-US" sz="1800" dirty="0" smtClean="0"/>
          </a:p>
          <a:p>
            <a:pPr algn="just"/>
            <a:r>
              <a:rPr lang="en-US" sz="1800" dirty="0" smtClean="0"/>
              <a:t>MAYNARD, </a:t>
            </a:r>
            <a:r>
              <a:rPr lang="en-US" sz="1800" dirty="0" smtClean="0"/>
              <a:t>D. Peters, W.; Li, Y. </a:t>
            </a:r>
            <a:r>
              <a:rPr lang="en-US" sz="1800" b="1" dirty="0" smtClean="0"/>
              <a:t>Metrics for evaluation of ontology-based information extraction</a:t>
            </a:r>
            <a:r>
              <a:rPr lang="en-US" sz="1800" dirty="0" smtClean="0"/>
              <a:t>. In: Proceedings of the WWW 2006 Workshop on Evaluation of </a:t>
            </a:r>
            <a:r>
              <a:rPr lang="en-US" sz="1800" dirty="0" err="1" smtClean="0"/>
              <a:t>Ontologies</a:t>
            </a:r>
            <a:r>
              <a:rPr lang="en-US" sz="1800" dirty="0" smtClean="0"/>
              <a:t> for the Web (ACM, New York, 2006)</a:t>
            </a:r>
          </a:p>
          <a:p>
            <a:pPr algn="just"/>
            <a:endParaRPr lang="en-US" sz="1800" dirty="0" smtClean="0"/>
          </a:p>
          <a:p>
            <a:pPr algn="just"/>
            <a:r>
              <a:rPr lang="en-US" sz="1800" dirty="0" smtClean="0"/>
              <a:t>MÜLLER, </a:t>
            </a:r>
            <a:r>
              <a:rPr lang="en-US" sz="1800" dirty="0" smtClean="0"/>
              <a:t>H. M.; Kenny, E. E.; Sternberg, P. W. </a:t>
            </a:r>
            <a:r>
              <a:rPr lang="en-US" sz="1800" b="1" dirty="0" err="1" smtClean="0"/>
              <a:t>Textpresso</a:t>
            </a:r>
            <a:r>
              <a:rPr lang="en-US" sz="1800" b="1" dirty="0" smtClean="0"/>
              <a:t>:</a:t>
            </a:r>
            <a:r>
              <a:rPr lang="en-US" sz="1800" dirty="0" smtClean="0"/>
              <a:t> an ontology-based information retrieval and extraction system for biological literature, </a:t>
            </a:r>
            <a:r>
              <a:rPr lang="en-US" sz="1800" dirty="0" err="1" smtClean="0"/>
              <a:t>PLoS</a:t>
            </a:r>
            <a:r>
              <a:rPr lang="en-US" sz="1800" dirty="0" smtClean="0"/>
              <a:t> Biology 2(11) (2004) 1984–1998</a:t>
            </a:r>
          </a:p>
          <a:p>
            <a:pPr algn="just"/>
            <a:endParaRPr lang="en-US" sz="1800" dirty="0" smtClean="0"/>
          </a:p>
          <a:p>
            <a:pPr algn="just"/>
            <a:r>
              <a:rPr lang="en-US" sz="1800" dirty="0" smtClean="0"/>
              <a:t>POPOV, </a:t>
            </a:r>
            <a:r>
              <a:rPr lang="en-US" sz="1800" dirty="0" smtClean="0"/>
              <a:t>B.; </a:t>
            </a:r>
            <a:r>
              <a:rPr lang="en-US" sz="1800" dirty="0" err="1" smtClean="0"/>
              <a:t>Kiryakov</a:t>
            </a:r>
            <a:r>
              <a:rPr lang="en-US" sz="1800" dirty="0" smtClean="0"/>
              <a:t>, A.; </a:t>
            </a:r>
            <a:r>
              <a:rPr lang="en-US" sz="1800" dirty="0" err="1" smtClean="0"/>
              <a:t>Kirilov</a:t>
            </a:r>
            <a:r>
              <a:rPr lang="en-US" sz="1800" dirty="0" smtClean="0"/>
              <a:t>, A.; </a:t>
            </a:r>
            <a:r>
              <a:rPr lang="en-US" sz="1800" dirty="0" err="1" smtClean="0"/>
              <a:t>Manov</a:t>
            </a:r>
            <a:r>
              <a:rPr lang="en-US" sz="1800" dirty="0" smtClean="0"/>
              <a:t>, D.; </a:t>
            </a:r>
            <a:r>
              <a:rPr lang="en-US" sz="1800" dirty="0" err="1" smtClean="0"/>
              <a:t>Ognyanoff</a:t>
            </a:r>
            <a:r>
              <a:rPr lang="en-US" sz="1800" dirty="0" smtClean="0"/>
              <a:t> D.; </a:t>
            </a:r>
            <a:r>
              <a:rPr lang="en-US" sz="1800" dirty="0" err="1" smtClean="0"/>
              <a:t>Goranov</a:t>
            </a:r>
            <a:r>
              <a:rPr lang="en-US" sz="1800" dirty="0" smtClean="0"/>
              <a:t>, M. </a:t>
            </a:r>
            <a:r>
              <a:rPr lang="en-US" sz="1800" b="1" dirty="0" smtClean="0"/>
              <a:t>KIM – semantic annotation platform</a:t>
            </a:r>
            <a:r>
              <a:rPr lang="en-US" sz="1800" dirty="0" smtClean="0"/>
              <a:t>. In: Proceedings of the 2nd International Semantic Web Conference  (Springer-</a:t>
            </a:r>
            <a:r>
              <a:rPr lang="en-US" sz="1800" dirty="0" err="1" smtClean="0"/>
              <a:t>Verlag</a:t>
            </a:r>
            <a:r>
              <a:rPr lang="en-US" sz="1800" dirty="0" smtClean="0"/>
              <a:t>, Berlin, 2003).</a:t>
            </a:r>
          </a:p>
          <a:p>
            <a:pPr algn="just"/>
            <a:endParaRPr lang="en-US" sz="1800" dirty="0" smtClean="0"/>
          </a:p>
          <a:p>
            <a:pPr algn="just"/>
            <a:r>
              <a:rPr lang="en-US" sz="1800" dirty="0" smtClean="0"/>
              <a:t>SAGGION, </a:t>
            </a:r>
            <a:r>
              <a:rPr lang="en-US" sz="1800" dirty="0" smtClean="0"/>
              <a:t>H., Funk, A., Maynard, D., </a:t>
            </a:r>
            <a:r>
              <a:rPr lang="en-US" sz="1800" dirty="0" err="1" smtClean="0"/>
              <a:t>Bontcheva</a:t>
            </a:r>
            <a:r>
              <a:rPr lang="en-US" sz="1800" dirty="0" smtClean="0"/>
              <a:t>, K. </a:t>
            </a:r>
            <a:r>
              <a:rPr lang="en-US" sz="1800" b="1" dirty="0" smtClean="0"/>
              <a:t>Ontology-based information extraction for business intelligence</a:t>
            </a:r>
            <a:r>
              <a:rPr lang="en-US" sz="1800" dirty="0" smtClean="0"/>
              <a:t>. In </a:t>
            </a:r>
            <a:r>
              <a:rPr lang="en-US" sz="1800" i="1" dirty="0" smtClean="0"/>
              <a:t>ISWC/ASWC</a:t>
            </a:r>
            <a:r>
              <a:rPr lang="en-US" sz="1800" dirty="0" smtClean="0"/>
              <a:t>, pages 843–856, 2007</a:t>
            </a:r>
            <a:r>
              <a:rPr lang="en-US" sz="1800" dirty="0" smtClean="0"/>
              <a:t>.</a:t>
            </a:r>
          </a:p>
          <a:p>
            <a:pPr lvl="0" algn="just"/>
            <a:endParaRPr lang="en-US" sz="1700" dirty="0" smtClean="0"/>
          </a:p>
          <a:p>
            <a:pPr algn="just"/>
            <a:endParaRPr lang="en-US" sz="1700" dirty="0" smtClean="0"/>
          </a:p>
          <a:p>
            <a:pPr lvl="0" algn="just">
              <a:buNone/>
            </a:pPr>
            <a:endParaRPr lang="pt-BR" sz="17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References</a:t>
            </a:r>
            <a:endParaRPr lang="pt-BR" dirty="0"/>
          </a:p>
        </p:txBody>
      </p:sp>
      <p:sp>
        <p:nvSpPr>
          <p:cNvPr id="3" name="Espaço Reservado para Conteúdo 2"/>
          <p:cNvSpPr>
            <a:spLocks noGrp="1"/>
          </p:cNvSpPr>
          <p:nvPr>
            <p:ph sz="quarter" idx="1"/>
          </p:nvPr>
        </p:nvSpPr>
        <p:spPr>
          <a:xfrm>
            <a:off x="457200" y="1219200"/>
            <a:ext cx="8229600" cy="4082008"/>
          </a:xfrm>
        </p:spPr>
        <p:txBody>
          <a:bodyPr>
            <a:normAutofit fontScale="92500"/>
          </a:bodyPr>
          <a:lstStyle/>
          <a:p>
            <a:pPr algn="just"/>
            <a:endParaRPr lang="pt-BR" sz="1900" dirty="0" smtClean="0"/>
          </a:p>
          <a:p>
            <a:pPr lvl="0" algn="just"/>
            <a:r>
              <a:rPr lang="en-US" sz="1900" dirty="0" smtClean="0"/>
              <a:t>TODIRASCU, </a:t>
            </a:r>
            <a:r>
              <a:rPr lang="en-US" sz="1900" dirty="0" smtClean="0"/>
              <a:t>A.; </a:t>
            </a:r>
            <a:r>
              <a:rPr lang="en-US" sz="1900" dirty="0" err="1" smtClean="0"/>
              <a:t>Romary</a:t>
            </a:r>
            <a:r>
              <a:rPr lang="en-US" sz="1900" dirty="0" smtClean="0"/>
              <a:t> L.;  </a:t>
            </a:r>
            <a:r>
              <a:rPr lang="en-US" sz="1900" dirty="0" err="1" smtClean="0"/>
              <a:t>Bekhouche</a:t>
            </a:r>
            <a:r>
              <a:rPr lang="en-US" sz="1900" dirty="0" smtClean="0"/>
              <a:t>, D. </a:t>
            </a:r>
            <a:r>
              <a:rPr lang="en-US" sz="1900" b="1" dirty="0" err="1" smtClean="0"/>
              <a:t>Vulcain</a:t>
            </a:r>
            <a:r>
              <a:rPr lang="en-US" sz="1900" b="1" dirty="0" smtClean="0"/>
              <a:t> – an ontology-based information extraction system</a:t>
            </a:r>
            <a:r>
              <a:rPr lang="en-US" sz="1900" dirty="0" smtClean="0"/>
              <a:t>. In: Proceedings of the 6th International Conference on Applications of Natural Language to Information Systems-Revised Papers (Springer-</a:t>
            </a:r>
            <a:r>
              <a:rPr lang="en-US" sz="1900" dirty="0" err="1" smtClean="0"/>
              <a:t>Verlag</a:t>
            </a:r>
            <a:r>
              <a:rPr lang="en-US" sz="1900" dirty="0" smtClean="0"/>
              <a:t>, London, 2002).</a:t>
            </a:r>
            <a:endParaRPr lang="pt-BR" sz="1900" dirty="0" smtClean="0"/>
          </a:p>
          <a:p>
            <a:pPr algn="just"/>
            <a:endParaRPr lang="en-US" sz="1900" dirty="0" smtClean="0"/>
          </a:p>
          <a:p>
            <a:pPr algn="just"/>
            <a:r>
              <a:rPr lang="en-US" sz="1900" dirty="0" smtClean="0"/>
              <a:t>YILDIZ, </a:t>
            </a:r>
            <a:r>
              <a:rPr lang="en-US" sz="1900" dirty="0" smtClean="0"/>
              <a:t>B., </a:t>
            </a:r>
            <a:r>
              <a:rPr lang="en-US" sz="1900" dirty="0" err="1" smtClean="0"/>
              <a:t>Miksch</a:t>
            </a:r>
            <a:r>
              <a:rPr lang="en-US" sz="1900" dirty="0" smtClean="0"/>
              <a:t>, S. </a:t>
            </a:r>
            <a:r>
              <a:rPr lang="en-US" sz="1900" b="1" dirty="0" err="1" smtClean="0"/>
              <a:t>OntoX</a:t>
            </a:r>
            <a:r>
              <a:rPr lang="en-US" sz="1900" b="1" dirty="0" smtClean="0"/>
              <a:t> – a method for ontology-driven information extraction</a:t>
            </a:r>
            <a:r>
              <a:rPr lang="en-US" sz="1900" dirty="0" smtClean="0"/>
              <a:t>. In: </a:t>
            </a:r>
            <a:r>
              <a:rPr lang="en-US" sz="1900" i="1" dirty="0" smtClean="0"/>
              <a:t>Proceedings of the 2007 International Conference on Computational Science and its Applications </a:t>
            </a:r>
            <a:r>
              <a:rPr lang="en-US" sz="1900" dirty="0" smtClean="0"/>
              <a:t>(Springer, Berlin, 2007).</a:t>
            </a:r>
            <a:endParaRPr lang="pt-BR" sz="1900" dirty="0" smtClean="0"/>
          </a:p>
          <a:p>
            <a:pPr lvl="0" algn="just"/>
            <a:endParaRPr lang="pt-BR" sz="1900" dirty="0" smtClean="0"/>
          </a:p>
          <a:p>
            <a:pPr lvl="0" algn="just"/>
            <a:r>
              <a:rPr lang="pt-BR" sz="1900" dirty="0" smtClean="0"/>
              <a:t>WIMALASURIYA</a:t>
            </a:r>
            <a:r>
              <a:rPr lang="pt-BR" sz="1900" dirty="0" smtClean="0"/>
              <a:t>, D. C.; Dou, D.  </a:t>
            </a:r>
            <a:r>
              <a:rPr lang="pt-BR" sz="1900" b="1" dirty="0" err="1" smtClean="0"/>
              <a:t>Ontology-Based</a:t>
            </a:r>
            <a:r>
              <a:rPr lang="pt-BR" sz="1900" b="1" dirty="0" smtClean="0"/>
              <a:t> </a:t>
            </a:r>
            <a:r>
              <a:rPr lang="pt-BR" sz="1900" b="1" dirty="0" err="1" smtClean="0"/>
              <a:t>Information</a:t>
            </a:r>
            <a:r>
              <a:rPr lang="pt-BR" sz="1900" b="1" dirty="0" smtClean="0"/>
              <a:t> </a:t>
            </a:r>
            <a:r>
              <a:rPr lang="pt-BR" sz="1900" b="1" dirty="0" err="1" smtClean="0"/>
              <a:t>Extraction</a:t>
            </a:r>
            <a:r>
              <a:rPr lang="pt-BR" sz="1900" b="1" dirty="0" smtClean="0"/>
              <a:t>: </a:t>
            </a:r>
            <a:r>
              <a:rPr lang="pt-BR" sz="1900" b="1" dirty="0" err="1" smtClean="0"/>
              <a:t>An</a:t>
            </a:r>
            <a:r>
              <a:rPr lang="pt-BR" sz="1900" b="1" dirty="0" smtClean="0"/>
              <a:t> </a:t>
            </a:r>
            <a:r>
              <a:rPr lang="pt-BR" sz="1900" b="1" dirty="0" smtClean="0"/>
              <a:t> </a:t>
            </a:r>
            <a:r>
              <a:rPr lang="pt-BR" sz="1900" b="1" dirty="0" err="1" smtClean="0"/>
              <a:t>Introduction</a:t>
            </a:r>
            <a:r>
              <a:rPr lang="pt-BR" sz="1900" b="1" dirty="0" smtClean="0"/>
              <a:t> </a:t>
            </a:r>
            <a:r>
              <a:rPr lang="pt-BR" sz="1900" b="1" dirty="0" err="1" smtClean="0"/>
              <a:t>and</a:t>
            </a:r>
            <a:r>
              <a:rPr lang="pt-BR" sz="1900" b="1" dirty="0" smtClean="0"/>
              <a:t> a </a:t>
            </a:r>
            <a:r>
              <a:rPr lang="pt-BR" sz="1900" b="1" dirty="0" err="1" smtClean="0"/>
              <a:t>Survey</a:t>
            </a:r>
            <a:r>
              <a:rPr lang="pt-BR" sz="1900" b="1" dirty="0" smtClean="0"/>
              <a:t> </a:t>
            </a:r>
            <a:r>
              <a:rPr lang="pt-BR" sz="1900" b="1" dirty="0" err="1" smtClean="0"/>
              <a:t>of</a:t>
            </a:r>
            <a:r>
              <a:rPr lang="pt-BR" sz="1900" b="1" dirty="0" smtClean="0"/>
              <a:t> </a:t>
            </a:r>
            <a:r>
              <a:rPr lang="pt-BR" sz="1900" b="1" dirty="0" err="1" smtClean="0"/>
              <a:t>Current</a:t>
            </a:r>
            <a:r>
              <a:rPr lang="pt-BR" sz="1900" b="1" dirty="0" smtClean="0"/>
              <a:t> Approaches</a:t>
            </a:r>
            <a:r>
              <a:rPr lang="pt-BR" sz="1900" dirty="0" smtClean="0"/>
              <a:t>. </a:t>
            </a:r>
            <a:r>
              <a:rPr lang="pt-BR" sz="1900" i="1" dirty="0" err="1" smtClean="0"/>
              <a:t>Journal</a:t>
            </a:r>
            <a:r>
              <a:rPr lang="pt-BR" sz="1900" i="1" dirty="0" smtClean="0"/>
              <a:t> </a:t>
            </a:r>
            <a:r>
              <a:rPr lang="pt-BR" sz="1900" i="1" dirty="0" err="1" smtClean="0"/>
              <a:t>of</a:t>
            </a:r>
            <a:r>
              <a:rPr lang="pt-BR" sz="1900" i="1" dirty="0" smtClean="0"/>
              <a:t> </a:t>
            </a:r>
            <a:r>
              <a:rPr lang="pt-BR" sz="1900" i="1" dirty="0" err="1" smtClean="0"/>
              <a:t>Information</a:t>
            </a:r>
            <a:r>
              <a:rPr lang="pt-BR" sz="1900" i="1" dirty="0" smtClean="0"/>
              <a:t> </a:t>
            </a:r>
            <a:r>
              <a:rPr lang="pt-BR" sz="1900" i="1" dirty="0" err="1" smtClean="0"/>
              <a:t>Science</a:t>
            </a:r>
            <a:r>
              <a:rPr lang="pt-BR" sz="1900" i="1" dirty="0" smtClean="0"/>
              <a:t> (JIS</a:t>
            </a:r>
            <a:r>
              <a:rPr lang="pt-BR" sz="1900" b="1" i="1" dirty="0" smtClean="0"/>
              <a:t>)</a:t>
            </a:r>
            <a:r>
              <a:rPr lang="pt-BR" sz="1900" dirty="0" smtClean="0"/>
              <a:t>. Volume 36, </a:t>
            </a:r>
            <a:r>
              <a:rPr lang="pt-BR" sz="1900" dirty="0" err="1" smtClean="0"/>
              <a:t>Number</a:t>
            </a:r>
            <a:r>
              <a:rPr lang="pt-BR" sz="1900" dirty="0" smtClean="0"/>
              <a:t> 3, pp. 306-323, 2010.</a:t>
            </a:r>
          </a:p>
          <a:p>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Never Ending </a:t>
            </a:r>
            <a:r>
              <a:rPr lang="en-US" dirty="0" smtClean="0"/>
              <a:t>Learning </a:t>
            </a:r>
            <a:r>
              <a:rPr lang="en-US" sz="1800" dirty="0" smtClean="0"/>
              <a:t>[Carlson, 2010]</a:t>
            </a:r>
            <a:endParaRPr lang="pt-BR" sz="1800" dirty="0"/>
          </a:p>
        </p:txBody>
      </p:sp>
      <p:sp>
        <p:nvSpPr>
          <p:cNvPr id="3" name="Espaço Reservado para Conteúdo 2"/>
          <p:cNvSpPr>
            <a:spLocks noGrp="1"/>
          </p:cNvSpPr>
          <p:nvPr>
            <p:ph sz="quarter" idx="1"/>
          </p:nvPr>
        </p:nvSpPr>
        <p:spPr/>
        <p:txBody>
          <a:bodyPr>
            <a:normAutofit lnSpcReduction="10000"/>
          </a:bodyPr>
          <a:lstStyle/>
          <a:p>
            <a:endParaRPr lang="en-US" dirty="0" smtClean="0"/>
          </a:p>
          <a:p>
            <a:pPr lvl="0" algn="just">
              <a:lnSpc>
                <a:spcPct val="150000"/>
              </a:lnSpc>
            </a:pPr>
            <a:r>
              <a:rPr lang="en-US" sz="2400" dirty="0" smtClean="0"/>
              <a:t>An intelligent computer agent that runs forever and that each day must: </a:t>
            </a:r>
          </a:p>
          <a:p>
            <a:pPr lvl="1" algn="just">
              <a:lnSpc>
                <a:spcPct val="150000"/>
              </a:lnSpc>
            </a:pPr>
            <a:endParaRPr lang="en-US" sz="2600" dirty="0" smtClean="0"/>
          </a:p>
          <a:p>
            <a:pPr lvl="1" algn="just">
              <a:lnSpc>
                <a:spcPct val="150000"/>
              </a:lnSpc>
            </a:pPr>
            <a:r>
              <a:rPr lang="en-US" dirty="0" smtClean="0"/>
              <a:t>(</a:t>
            </a:r>
            <a:r>
              <a:rPr lang="en-US" dirty="0" smtClean="0"/>
              <a:t>1) extract, or read, information from the web to populate a growing structured knowledge base</a:t>
            </a:r>
          </a:p>
          <a:p>
            <a:pPr lvl="1" algn="just">
              <a:lnSpc>
                <a:spcPct val="150000"/>
              </a:lnSpc>
            </a:pPr>
            <a:endParaRPr lang="en-US" dirty="0" smtClean="0"/>
          </a:p>
          <a:p>
            <a:pPr lvl="1" algn="just">
              <a:lnSpc>
                <a:spcPct val="150000"/>
              </a:lnSpc>
            </a:pPr>
            <a:r>
              <a:rPr lang="en-US" dirty="0" smtClean="0"/>
              <a:t>(2) learn to perform this task better than on the previous day</a:t>
            </a:r>
            <a:endParaRPr lang="pt-BR" dirty="0" smtClean="0"/>
          </a:p>
          <a:p>
            <a:pPr>
              <a:lnSpc>
                <a:spcPct val="150000"/>
              </a:lnSpc>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Motivation</a:t>
            </a:r>
            <a:endParaRPr lang="en-US" b="1" dirty="0"/>
          </a:p>
        </p:txBody>
      </p:sp>
      <p:sp>
        <p:nvSpPr>
          <p:cNvPr id="3" name="Espaço Reservado para Conteúdo 2"/>
          <p:cNvSpPr>
            <a:spLocks noGrp="1"/>
          </p:cNvSpPr>
          <p:nvPr>
            <p:ph sz="quarter" idx="1"/>
          </p:nvPr>
        </p:nvSpPr>
        <p:spPr/>
        <p:txBody>
          <a:bodyPr/>
          <a:lstStyle/>
          <a:p>
            <a:pPr marL="514350" indent="-514350" algn="just">
              <a:buFont typeface="+mj-lt"/>
              <a:buAutoNum type="arabicPeriod"/>
            </a:pPr>
            <a:endParaRPr lang="en-US" dirty="0" smtClean="0"/>
          </a:p>
          <a:p>
            <a:pPr marL="514350" indent="-514350" algn="just">
              <a:lnSpc>
                <a:spcPct val="150000"/>
              </a:lnSpc>
              <a:buFont typeface="+mj-lt"/>
              <a:buAutoNum type="arabicPeriod" startAt="2"/>
            </a:pPr>
            <a:r>
              <a:rPr lang="en-US" i="1" dirty="0" smtClean="0"/>
              <a:t>Creating semantic contents for the Semantic Web</a:t>
            </a:r>
          </a:p>
          <a:p>
            <a:pPr marL="788670" lvl="1" indent="-514350" algn="just">
              <a:lnSpc>
                <a:spcPct val="150000"/>
              </a:lnSpc>
              <a:buFont typeface="+mj-lt"/>
              <a:buAutoNum type="alphaLcParenR"/>
            </a:pPr>
            <a:r>
              <a:rPr lang="en-US" dirty="0" smtClean="0"/>
              <a:t>Converting the information contained in existing web pages into </a:t>
            </a:r>
            <a:r>
              <a:rPr lang="en-US" dirty="0" err="1" smtClean="0"/>
              <a:t>ontologies</a:t>
            </a:r>
            <a:endParaRPr lang="en-US" dirty="0" smtClean="0"/>
          </a:p>
          <a:p>
            <a:pPr marL="514350" indent="-514350" algn="just">
              <a:lnSpc>
                <a:spcPct val="150000"/>
              </a:lnSpc>
              <a:buFont typeface="+mj-lt"/>
              <a:buAutoNum type="arabicPeriod" startAt="2"/>
            </a:pPr>
            <a:endParaRPr lang="en-US" i="1" dirty="0" smtClean="0"/>
          </a:p>
          <a:p>
            <a:pPr marL="514350" indent="-514350" algn="just">
              <a:lnSpc>
                <a:spcPct val="150000"/>
              </a:lnSpc>
              <a:buFont typeface="+mj-lt"/>
              <a:buAutoNum type="arabicPeriod" startAt="2"/>
            </a:pPr>
            <a:r>
              <a:rPr lang="en-US" i="1" dirty="0" smtClean="0"/>
              <a:t>Improving the quality of </a:t>
            </a:r>
            <a:r>
              <a:rPr lang="en-US" i="1" dirty="0" err="1" smtClean="0"/>
              <a:t>ontologies</a:t>
            </a:r>
            <a:endParaRPr lang="en-US" i="1" dirty="0" smtClean="0"/>
          </a:p>
          <a:p>
            <a:pPr marL="788670" lvl="1" indent="-514350" algn="just">
              <a:lnSpc>
                <a:spcPct val="150000"/>
              </a:lnSpc>
              <a:buFont typeface="+mj-lt"/>
              <a:buAutoNum type="alphaLcParenR"/>
            </a:pPr>
            <a:r>
              <a:rPr lang="en-US" sz="2400" dirty="0" smtClean="0"/>
              <a:t>OBIE good =&gt; ontology good</a:t>
            </a:r>
          </a:p>
          <a:p>
            <a:pPr marL="788670" lvl="1" indent="-514350" algn="just">
              <a:lnSpc>
                <a:spcPct val="150000"/>
              </a:lnSpc>
              <a:buNone/>
            </a:pPr>
            <a:endParaRPr lang="en-US" dirty="0" smtClean="0"/>
          </a:p>
          <a:p>
            <a:pPr marL="514350" indent="-514350" algn="just">
              <a:lnSpc>
                <a:spcPct val="150000"/>
              </a:lnSpc>
              <a:buFont typeface="+mj-lt"/>
              <a:buAutoNum type="arabicPeriod" startAt="2"/>
            </a:pPr>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Never Ending Learning </a:t>
            </a:r>
            <a:r>
              <a:rPr lang="en-US" sz="1800" dirty="0" smtClean="0"/>
              <a:t>[Carlson, 2010]</a:t>
            </a:r>
            <a:endParaRPr lang="pt-BR" dirty="0"/>
          </a:p>
        </p:txBody>
      </p:sp>
      <p:sp>
        <p:nvSpPr>
          <p:cNvPr id="3" name="Espaço Reservado para Conteúdo 2"/>
          <p:cNvSpPr>
            <a:spLocks noGrp="1"/>
          </p:cNvSpPr>
          <p:nvPr>
            <p:ph sz="quarter" idx="1"/>
          </p:nvPr>
        </p:nvSpPr>
        <p:spPr/>
        <p:txBody>
          <a:bodyPr>
            <a:normAutofit fontScale="92500" lnSpcReduction="20000"/>
          </a:bodyPr>
          <a:lstStyle/>
          <a:p>
            <a:endParaRPr lang="en-US" dirty="0" smtClean="0"/>
          </a:p>
          <a:p>
            <a:pPr lvl="0" algn="just">
              <a:lnSpc>
                <a:spcPct val="150000"/>
              </a:lnSpc>
            </a:pPr>
            <a:r>
              <a:rPr lang="en-US" sz="2800" dirty="0" smtClean="0"/>
              <a:t>Acquires two types of knowledge: </a:t>
            </a:r>
          </a:p>
          <a:p>
            <a:pPr lvl="0" algn="just">
              <a:lnSpc>
                <a:spcPct val="150000"/>
              </a:lnSpc>
            </a:pPr>
            <a:endParaRPr lang="en-US" sz="2800" dirty="0" smtClean="0"/>
          </a:p>
          <a:p>
            <a:pPr lvl="1" algn="just">
              <a:lnSpc>
                <a:spcPct val="150000"/>
              </a:lnSpc>
            </a:pPr>
            <a:r>
              <a:rPr lang="en-US" dirty="0" smtClean="0"/>
              <a:t>(1) knowledge about which noun phrases refer to which </a:t>
            </a:r>
            <a:r>
              <a:rPr lang="en-US" dirty="0" err="1" smtClean="0"/>
              <a:t>speciﬁed</a:t>
            </a:r>
            <a:r>
              <a:rPr lang="en-US" dirty="0" smtClean="0"/>
              <a:t> semantic categories, such as </a:t>
            </a:r>
            <a:r>
              <a:rPr lang="en-US" b="1" dirty="0" smtClean="0"/>
              <a:t>cities</a:t>
            </a:r>
            <a:r>
              <a:rPr lang="en-US" dirty="0" smtClean="0"/>
              <a:t>, </a:t>
            </a:r>
            <a:r>
              <a:rPr lang="en-US" b="1" dirty="0" smtClean="0"/>
              <a:t>companies</a:t>
            </a:r>
            <a:r>
              <a:rPr lang="en-US" dirty="0" smtClean="0"/>
              <a:t>,  </a:t>
            </a:r>
            <a:r>
              <a:rPr lang="en-US" b="1" dirty="0" smtClean="0"/>
              <a:t>sports</a:t>
            </a:r>
            <a:r>
              <a:rPr lang="en-US" dirty="0" smtClean="0"/>
              <a:t> …</a:t>
            </a:r>
          </a:p>
          <a:p>
            <a:pPr lvl="1" algn="just">
              <a:lnSpc>
                <a:spcPct val="150000"/>
              </a:lnSpc>
            </a:pPr>
            <a:endParaRPr lang="en-US" dirty="0" smtClean="0"/>
          </a:p>
          <a:p>
            <a:pPr lvl="1" algn="just">
              <a:lnSpc>
                <a:spcPct val="150000"/>
              </a:lnSpc>
            </a:pPr>
            <a:r>
              <a:rPr lang="en-US" dirty="0" smtClean="0"/>
              <a:t>(2) knowledge about which pairs of noun phrases satisfy which </a:t>
            </a:r>
            <a:r>
              <a:rPr lang="en-US" dirty="0" err="1" smtClean="0"/>
              <a:t>speciﬁed</a:t>
            </a:r>
            <a:r>
              <a:rPr lang="en-US" dirty="0" smtClean="0"/>
              <a:t> semantic relations, such as </a:t>
            </a:r>
            <a:r>
              <a:rPr lang="en-US" b="1" dirty="0" err="1" smtClean="0"/>
              <a:t>hasOf-ﬁcesIn</a:t>
            </a:r>
            <a:r>
              <a:rPr lang="en-US" b="1" dirty="0" smtClean="0"/>
              <a:t>(organization, location)</a:t>
            </a:r>
            <a:endParaRPr lang="pt-BR" b="1" dirty="0" smtClean="0"/>
          </a:p>
          <a:p>
            <a:pPr>
              <a:lnSpc>
                <a:spcPct val="150000"/>
              </a:lnSpc>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Never Ending Learning </a:t>
            </a:r>
            <a:r>
              <a:rPr lang="en-US" sz="1800" dirty="0" smtClean="0"/>
              <a:t>[Carlson, 2010]</a:t>
            </a:r>
            <a:endParaRPr lang="pt-BR" dirty="0"/>
          </a:p>
        </p:txBody>
      </p:sp>
      <p:sp>
        <p:nvSpPr>
          <p:cNvPr id="3" name="Espaço Reservado para Conteúdo 2"/>
          <p:cNvSpPr>
            <a:spLocks noGrp="1"/>
          </p:cNvSpPr>
          <p:nvPr>
            <p:ph sz="quarter" idx="1"/>
          </p:nvPr>
        </p:nvSpPr>
        <p:spPr/>
        <p:txBody>
          <a:bodyPr>
            <a:normAutofit/>
          </a:bodyPr>
          <a:lstStyle/>
          <a:p>
            <a:endParaRPr lang="en-US" dirty="0" smtClean="0"/>
          </a:p>
          <a:p>
            <a:pPr lvl="0" algn="just"/>
            <a:r>
              <a:rPr lang="en-US" sz="2800" dirty="0" smtClean="0"/>
              <a:t>Input: </a:t>
            </a:r>
          </a:p>
          <a:p>
            <a:pPr lvl="1" algn="just"/>
            <a:endParaRPr lang="en-US" sz="2600" dirty="0" smtClean="0"/>
          </a:p>
          <a:p>
            <a:pPr lvl="1" algn="just">
              <a:lnSpc>
                <a:spcPct val="150000"/>
              </a:lnSpc>
            </a:pPr>
            <a:r>
              <a:rPr lang="en-US" sz="2600" dirty="0" smtClean="0"/>
              <a:t>An </a:t>
            </a:r>
            <a:r>
              <a:rPr lang="en-US" sz="2600" dirty="0" smtClean="0"/>
              <a:t>ontology specifying a set of categories </a:t>
            </a:r>
          </a:p>
          <a:p>
            <a:pPr lvl="1" algn="just">
              <a:lnSpc>
                <a:spcPct val="150000"/>
              </a:lnSpc>
            </a:pPr>
            <a:r>
              <a:rPr lang="en-US" sz="2600" dirty="0" smtClean="0"/>
              <a:t>A knowledge base containing instances of these  categories (perhaps including errors) </a:t>
            </a:r>
          </a:p>
          <a:p>
            <a:pPr lvl="1" algn="just">
              <a:lnSpc>
                <a:spcPct val="150000"/>
              </a:lnSpc>
            </a:pPr>
            <a:r>
              <a:rPr lang="en-US" sz="2600" dirty="0" smtClean="0"/>
              <a:t>A large text corpus </a:t>
            </a:r>
          </a:p>
          <a:p>
            <a:pPr>
              <a:lnSpc>
                <a:spcPct val="150000"/>
              </a:lnSpc>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Never Ending Learning </a:t>
            </a:r>
            <a:r>
              <a:rPr lang="en-US" sz="1800" dirty="0" smtClean="0"/>
              <a:t>[Carlson, 2010]</a:t>
            </a:r>
            <a:endParaRPr lang="pt-BR" dirty="0"/>
          </a:p>
        </p:txBody>
      </p:sp>
      <p:sp>
        <p:nvSpPr>
          <p:cNvPr id="3" name="Espaço Reservado para Conteúdo 2"/>
          <p:cNvSpPr>
            <a:spLocks noGrp="1"/>
          </p:cNvSpPr>
          <p:nvPr>
            <p:ph sz="quarter" idx="1"/>
          </p:nvPr>
        </p:nvSpPr>
        <p:spPr/>
        <p:txBody>
          <a:bodyPr>
            <a:normAutofit/>
          </a:bodyPr>
          <a:lstStyle/>
          <a:p>
            <a:pPr lvl="0" algn="just"/>
            <a:endParaRPr lang="en-US" sz="2800" dirty="0" smtClean="0"/>
          </a:p>
          <a:p>
            <a:pPr lvl="0" algn="just"/>
            <a:r>
              <a:rPr lang="en-US" sz="2800" dirty="0" smtClean="0"/>
              <a:t>Output</a:t>
            </a:r>
            <a:r>
              <a:rPr lang="en-US" sz="2800" dirty="0" smtClean="0"/>
              <a:t>: </a:t>
            </a:r>
          </a:p>
          <a:p>
            <a:pPr lvl="1" algn="just"/>
            <a:endParaRPr lang="en-US" sz="2600" dirty="0" smtClean="0"/>
          </a:p>
          <a:p>
            <a:pPr lvl="1" algn="just"/>
            <a:r>
              <a:rPr lang="en-US" sz="2600" dirty="0" smtClean="0"/>
              <a:t>A  </a:t>
            </a:r>
            <a:r>
              <a:rPr lang="en-US" sz="2600" dirty="0" smtClean="0"/>
              <a:t>set  of  two-argument  relations  that  are  frequently  mentioned  in  the  text  corpus</a:t>
            </a:r>
          </a:p>
          <a:p>
            <a:pPr lvl="2" algn="just"/>
            <a:r>
              <a:rPr lang="en-US" sz="2200" b="1" dirty="0" err="1" smtClean="0">
                <a:solidFill>
                  <a:schemeClr val="accent1"/>
                </a:solidFill>
              </a:rPr>
              <a:t>RiverFlowsThroughCity</a:t>
            </a:r>
            <a:r>
              <a:rPr lang="en-US" sz="2200" b="1" dirty="0" smtClean="0">
                <a:solidFill>
                  <a:schemeClr val="accent1"/>
                </a:solidFill>
              </a:rPr>
              <a:t>(&lt;River&gt;,&lt;City&gt;)</a:t>
            </a:r>
          </a:p>
          <a:p>
            <a:pPr lvl="1" algn="just"/>
            <a:endParaRPr lang="en-US" sz="2600" dirty="0" smtClean="0"/>
          </a:p>
          <a:p>
            <a:pPr lvl="1" algn="just"/>
            <a:r>
              <a:rPr lang="en-US" sz="2600" dirty="0" smtClean="0"/>
              <a:t>For  each  proposed  relation,  a  set  of  instances  </a:t>
            </a:r>
          </a:p>
          <a:p>
            <a:pPr lvl="2" algn="just"/>
            <a:r>
              <a:rPr lang="en-US" b="1" dirty="0" err="1" smtClean="0">
                <a:solidFill>
                  <a:schemeClr val="accent1"/>
                </a:solidFill>
              </a:rPr>
              <a:t>RiverFlowsThroughCity</a:t>
            </a:r>
            <a:r>
              <a:rPr lang="en-US" b="1" dirty="0" smtClean="0">
                <a:solidFill>
                  <a:schemeClr val="accent1"/>
                </a:solidFill>
              </a:rPr>
              <a:t>(“</a:t>
            </a:r>
            <a:r>
              <a:rPr lang="en-US" b="1" dirty="0" err="1" smtClean="0">
                <a:solidFill>
                  <a:schemeClr val="accent1"/>
                </a:solidFill>
              </a:rPr>
              <a:t>Nile”,”Cairo</a:t>
            </a:r>
            <a:r>
              <a:rPr lang="en-US" b="1" dirty="0" smtClean="0">
                <a:solidFill>
                  <a:schemeClr val="accent1"/>
                </a:solidFill>
              </a:rPr>
              <a:t>”)</a:t>
            </a:r>
            <a:endParaRPr lang="pt-BR" b="1" dirty="0" smtClean="0">
              <a:solidFill>
                <a:schemeClr val="accent1"/>
              </a:solidFill>
            </a:endParaRPr>
          </a:p>
          <a:p>
            <a:pPr>
              <a:lnSpc>
                <a:spcPct val="150000"/>
              </a:lnSpc>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Never Ending Learning </a:t>
            </a:r>
            <a:r>
              <a:rPr lang="en-US" sz="1800" dirty="0" smtClean="0"/>
              <a:t>[Carlson, 2010]</a:t>
            </a:r>
            <a:endParaRPr lang="pt-BR" dirty="0"/>
          </a:p>
        </p:txBody>
      </p:sp>
      <p:sp>
        <p:nvSpPr>
          <p:cNvPr id="3" name="Espaço Reservado para Conteúdo 2"/>
          <p:cNvSpPr>
            <a:spLocks noGrp="1"/>
          </p:cNvSpPr>
          <p:nvPr>
            <p:ph sz="quarter" idx="1"/>
          </p:nvPr>
        </p:nvSpPr>
        <p:spPr/>
        <p:txBody>
          <a:bodyPr/>
          <a:lstStyle/>
          <a:p>
            <a:endParaRPr lang="pt-BR"/>
          </a:p>
        </p:txBody>
      </p:sp>
      <p:pic>
        <p:nvPicPr>
          <p:cNvPr id="4" name="Picture 2"/>
          <p:cNvPicPr>
            <a:picLocks noChangeAspect="1" noChangeArrowheads="1"/>
          </p:cNvPicPr>
          <p:nvPr/>
        </p:nvPicPr>
        <p:blipFill>
          <a:blip r:embed="rId2" cstate="print"/>
          <a:srcRect l="17530" t="17437" r="16853" b="11145"/>
          <a:stretch>
            <a:fillRect/>
          </a:stretch>
        </p:blipFill>
        <p:spPr bwMode="auto">
          <a:xfrm>
            <a:off x="323528" y="1268760"/>
            <a:ext cx="8352928"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043608" y="3861048"/>
            <a:ext cx="7457256" cy="990600"/>
          </a:xfrm>
        </p:spPr>
        <p:txBody>
          <a:bodyPr>
            <a:normAutofit fontScale="90000"/>
          </a:bodyPr>
          <a:lstStyle/>
          <a:p>
            <a:pPr algn="l"/>
            <a:r>
              <a:rPr lang="pt-BR" dirty="0" err="1" smtClean="0"/>
              <a:t>Ontology-based</a:t>
            </a:r>
            <a:r>
              <a:rPr lang="pt-BR" dirty="0" smtClean="0"/>
              <a:t> </a:t>
            </a:r>
            <a:r>
              <a:rPr lang="pt-BR" dirty="0" err="1" smtClean="0"/>
              <a:t>Information</a:t>
            </a:r>
            <a:r>
              <a:rPr lang="pt-BR" dirty="0" smtClean="0"/>
              <a:t> </a:t>
            </a:r>
            <a:r>
              <a:rPr lang="pt-BR" dirty="0" err="1" smtClean="0"/>
              <a:t>Extraction</a:t>
            </a:r>
            <a:endParaRPr lang="pt-BR"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type="subTitle" idx="1"/>
          </p:nvPr>
        </p:nvSpPr>
        <p:spPr/>
        <p:txBody>
          <a:bodyPr/>
          <a:lstStyle/>
          <a:p>
            <a:r>
              <a:rPr lang="pt-BR" dirty="0" smtClean="0"/>
              <a:t>Hilário Tomaz Alves </a:t>
            </a:r>
            <a:r>
              <a:rPr lang="pt-BR" smtClean="0"/>
              <a:t>de Oliveira</a:t>
            </a:r>
            <a:endParaRPr lang="pt-BR" dirty="0"/>
          </a:p>
        </p:txBody>
      </p:sp>
      <p:graphicFrame>
        <p:nvGraphicFramePr>
          <p:cNvPr id="4" name="Object 2"/>
          <p:cNvGraphicFramePr>
            <a:graphicFrameLocks noGrp="1" noChangeAspect="1"/>
          </p:cNvGraphicFramePr>
          <p:nvPr/>
        </p:nvGraphicFramePr>
        <p:xfrm>
          <a:off x="2987824" y="0"/>
          <a:ext cx="1728192" cy="3284984"/>
        </p:xfrm>
        <a:graphic>
          <a:graphicData uri="http://schemas.openxmlformats.org/presentationml/2006/ole">
            <p:oleObj spid="_x0000_s1026" name="Clip" r:id="rId4" imgW="1857375" imgH="3995738" progId="">
              <p:embed/>
            </p:oleObj>
          </a:graphicData>
        </a:graphic>
      </p:graphicFrame>
      <p:sp>
        <p:nvSpPr>
          <p:cNvPr id="5" name="CaixaDeTexto 4"/>
          <p:cNvSpPr txBox="1"/>
          <p:nvPr/>
        </p:nvSpPr>
        <p:spPr>
          <a:xfrm>
            <a:off x="4788024" y="1728192"/>
            <a:ext cx="3461204" cy="707886"/>
          </a:xfrm>
          <a:prstGeom prst="rect">
            <a:avLst/>
          </a:prstGeom>
          <a:noFill/>
        </p:spPr>
        <p:txBody>
          <a:bodyPr wrap="none" rtlCol="0">
            <a:spAutoFit/>
          </a:bodyPr>
          <a:lstStyle/>
          <a:p>
            <a:r>
              <a:rPr lang="pt-BR" sz="4000" dirty="0" smtClean="0">
                <a:latin typeface="Arial" pitchFamily="34" charset="0"/>
                <a:cs typeface="Arial" pitchFamily="34" charset="0"/>
              </a:rPr>
              <a:t>DÚVIDAS ???</a:t>
            </a:r>
            <a:endParaRPr lang="pt-BR" sz="4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t>Definition </a:t>
            </a:r>
            <a:r>
              <a:rPr lang="en-US" b="1" dirty="0" smtClean="0"/>
              <a:t>&gt;&gt; Key </a:t>
            </a:r>
            <a:r>
              <a:rPr lang="en-US" b="1" i="1" dirty="0" smtClean="0"/>
              <a:t>Characteristics</a:t>
            </a:r>
            <a:endParaRPr lang="en-US" b="1" dirty="0"/>
          </a:p>
        </p:txBody>
      </p:sp>
      <p:sp>
        <p:nvSpPr>
          <p:cNvPr id="3" name="Espaço Reservado para Conteúdo 2"/>
          <p:cNvSpPr>
            <a:spLocks noGrp="1"/>
          </p:cNvSpPr>
          <p:nvPr>
            <p:ph sz="quarter" idx="1"/>
          </p:nvPr>
        </p:nvSpPr>
        <p:spPr/>
        <p:txBody>
          <a:bodyPr/>
          <a:lstStyle/>
          <a:p>
            <a:pPr marL="788670" lvl="1" indent="-514350" algn="just">
              <a:lnSpc>
                <a:spcPct val="150000"/>
              </a:lnSpc>
              <a:buNone/>
            </a:pPr>
            <a:endParaRPr lang="en-US" dirty="0" smtClean="0"/>
          </a:p>
          <a:p>
            <a:pPr marL="514350" indent="-514350" algn="just">
              <a:lnSpc>
                <a:spcPct val="150000"/>
              </a:lnSpc>
              <a:buFont typeface="+mj-lt"/>
              <a:buAutoNum type="arabicPeriod" startAt="2"/>
            </a:pPr>
            <a:endParaRPr lang="pt-BR" dirty="0"/>
          </a:p>
        </p:txBody>
      </p:sp>
      <p:sp>
        <p:nvSpPr>
          <p:cNvPr id="4" name="Espaço Reservado para Conteúdo 2"/>
          <p:cNvSpPr txBox="1">
            <a:spLocks/>
          </p:cNvSpPr>
          <p:nvPr/>
        </p:nvSpPr>
        <p:spPr>
          <a:xfrm>
            <a:off x="609600" y="1371600"/>
            <a:ext cx="8229600" cy="4937760"/>
          </a:xfrm>
          <a:prstGeom prst="rect">
            <a:avLst/>
          </a:prstGeom>
        </p:spPr>
        <p:txBody>
          <a:bodyPr vert="horz">
            <a:normAutofit lnSpcReduction="10000"/>
          </a:bodyPr>
          <a:lstStyle/>
          <a:p>
            <a:pPr marL="514350" marR="0" lvl="0" indent="-514350" algn="just" defTabSz="914400" rtl="0" eaLnBrk="1" fontAlgn="auto" latinLnBrk="0" hangingPunct="1">
              <a:lnSpc>
                <a:spcPct val="100000"/>
              </a:lnSpc>
              <a:spcBef>
                <a:spcPts val="600"/>
              </a:spcBef>
              <a:spcAft>
                <a:spcPts val="0"/>
              </a:spcAft>
              <a:buClr>
                <a:schemeClr val="accent1"/>
              </a:buClr>
              <a:buSzPct val="76000"/>
              <a:buFont typeface="+mj-lt"/>
              <a:buAutoNum type="arabicPeriod"/>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lgn="just">
              <a:lnSpc>
                <a:spcPct val="150000"/>
              </a:lnSpc>
              <a:spcBef>
                <a:spcPts val="600"/>
              </a:spcBef>
              <a:buClr>
                <a:schemeClr val="accent1"/>
              </a:buClr>
              <a:buSzPct val="76000"/>
              <a:buFont typeface="+mj-lt"/>
              <a:buAutoNum type="arabicPeriod"/>
            </a:pPr>
            <a:r>
              <a:rPr lang="en-US" sz="2400" i="1" dirty="0" smtClean="0"/>
              <a:t>Process unstructured/semi-structured natural language text</a:t>
            </a:r>
          </a:p>
          <a:p>
            <a:pPr marL="971550" lvl="1" indent="-514350" algn="just">
              <a:lnSpc>
                <a:spcPct val="150000"/>
              </a:lnSpc>
              <a:spcBef>
                <a:spcPts val="600"/>
              </a:spcBef>
              <a:buClr>
                <a:schemeClr val="accent1"/>
              </a:buClr>
              <a:buSzPct val="76000"/>
              <a:buFont typeface="+mj-lt"/>
              <a:buAutoNum type="alphaLcParenR"/>
            </a:pPr>
            <a:r>
              <a:rPr lang="en-US" sz="2400" dirty="0" smtClean="0">
                <a:solidFill>
                  <a:schemeClr val="tx2"/>
                </a:solidFill>
              </a:rPr>
              <a:t>NLP Techniques/Wrappers</a:t>
            </a:r>
          </a:p>
          <a:p>
            <a:pPr marL="514350" indent="-514350" algn="just">
              <a:lnSpc>
                <a:spcPct val="150000"/>
              </a:lnSpc>
              <a:spcBef>
                <a:spcPts val="600"/>
              </a:spcBef>
              <a:buClr>
                <a:schemeClr val="accent1"/>
              </a:buClr>
              <a:buSzPct val="76000"/>
              <a:buFont typeface="+mj-lt"/>
              <a:buAutoNum type="arabicPeriod"/>
            </a:pPr>
            <a:r>
              <a:rPr lang="en-US" sz="2400" i="1" dirty="0" smtClean="0"/>
              <a:t>Present the output using </a:t>
            </a:r>
            <a:r>
              <a:rPr lang="en-US" sz="2400" i="1" dirty="0" err="1" smtClean="0"/>
              <a:t>ontologies</a:t>
            </a:r>
            <a:endParaRPr lang="en-US" sz="2400" i="1" dirty="0" smtClean="0"/>
          </a:p>
          <a:p>
            <a:pPr marL="514350" indent="-514350" algn="just">
              <a:lnSpc>
                <a:spcPct val="150000"/>
              </a:lnSpc>
              <a:spcBef>
                <a:spcPts val="600"/>
              </a:spcBef>
              <a:buClr>
                <a:schemeClr val="accent1"/>
              </a:buClr>
              <a:buSzPct val="76000"/>
              <a:buFont typeface="+mj-lt"/>
              <a:buAutoNum type="arabicPeriod"/>
            </a:pPr>
            <a:r>
              <a:rPr lang="en-US" sz="2400" i="1" dirty="0" smtClean="0"/>
              <a:t>Use an IE process guided by an ontology</a:t>
            </a:r>
          </a:p>
          <a:p>
            <a:pPr marL="971550" lvl="1" indent="-514350" algn="just">
              <a:lnSpc>
                <a:spcPct val="150000"/>
              </a:lnSpc>
              <a:spcBef>
                <a:spcPts val="600"/>
              </a:spcBef>
              <a:buClr>
                <a:schemeClr val="accent1"/>
              </a:buClr>
              <a:buSzPct val="76000"/>
              <a:buFont typeface="+mj-lt"/>
              <a:buAutoNum type="alphaLcParenR"/>
            </a:pPr>
            <a:r>
              <a:rPr lang="en-US" sz="2400" dirty="0" smtClean="0">
                <a:solidFill>
                  <a:schemeClr val="tx2"/>
                </a:solidFill>
              </a:rPr>
              <a:t>process is “</a:t>
            </a:r>
            <a:r>
              <a:rPr lang="en-US" sz="2400" i="1" dirty="0" smtClean="0">
                <a:solidFill>
                  <a:schemeClr val="tx2"/>
                </a:solidFill>
              </a:rPr>
              <a:t>guided” </a:t>
            </a:r>
            <a:r>
              <a:rPr lang="en-US" sz="2400" dirty="0" smtClean="0">
                <a:solidFill>
                  <a:schemeClr val="tx2"/>
                </a:solidFill>
              </a:rPr>
              <a:t>by the ontology to extract instances of </a:t>
            </a:r>
            <a:r>
              <a:rPr lang="en-US" sz="2400" b="1" dirty="0" smtClean="0">
                <a:solidFill>
                  <a:schemeClr val="tx2"/>
                </a:solidFill>
              </a:rPr>
              <a:t>classes</a:t>
            </a:r>
            <a:r>
              <a:rPr lang="en-US" sz="2400" dirty="0" smtClean="0">
                <a:solidFill>
                  <a:schemeClr val="tx2"/>
                </a:solidFill>
              </a:rPr>
              <a:t>, </a:t>
            </a:r>
            <a:r>
              <a:rPr lang="en-US" sz="2400" b="1" dirty="0" smtClean="0">
                <a:solidFill>
                  <a:schemeClr val="tx2"/>
                </a:solidFill>
              </a:rPr>
              <a:t>data properties </a:t>
            </a:r>
            <a:r>
              <a:rPr lang="en-US" sz="2400" dirty="0" smtClean="0">
                <a:solidFill>
                  <a:schemeClr val="tx2"/>
                </a:solidFill>
              </a:rPr>
              <a:t>and </a:t>
            </a:r>
            <a:r>
              <a:rPr lang="en-US" sz="2400" b="1" dirty="0" smtClean="0">
                <a:solidFill>
                  <a:schemeClr val="tx2"/>
                </a:solidFill>
              </a:rPr>
              <a:t>relations</a:t>
            </a:r>
            <a:endParaRPr lang="en-US" sz="2400" b="1" i="1" dirty="0" smtClean="0">
              <a:solidFill>
                <a:schemeClr val="tx2"/>
              </a:solidFill>
            </a:endParaRPr>
          </a:p>
          <a:p>
            <a:pPr marL="514350" lvl="0" indent="-514350" algn="just">
              <a:lnSpc>
                <a:spcPct val="150000"/>
              </a:lnSpc>
              <a:spcBef>
                <a:spcPts val="600"/>
              </a:spcBef>
              <a:buClr>
                <a:schemeClr val="accent1"/>
              </a:buClr>
              <a:buSzPct val="76000"/>
              <a:buFont typeface="+mj-lt"/>
              <a:buAutoNum type="arabicPeriod"/>
            </a:pPr>
            <a:endParaRPr kumimoji="0" lang="en-US" sz="2300"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just" defTabSz="914400" rtl="0" eaLnBrk="1" fontAlgn="auto" latinLnBrk="0" hangingPunct="1">
              <a:lnSpc>
                <a:spcPct val="150000"/>
              </a:lnSpc>
              <a:spcBef>
                <a:spcPts val="600"/>
              </a:spcBef>
              <a:spcAft>
                <a:spcPts val="0"/>
              </a:spcAft>
              <a:buClr>
                <a:schemeClr val="accent1"/>
              </a:buClr>
              <a:buSzPct val="76000"/>
              <a:buFont typeface="+mj-lt"/>
              <a:buAutoNum type="arabicPeriod"/>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t>Definition </a:t>
            </a:r>
            <a:r>
              <a:rPr lang="en-US" b="1" dirty="0" smtClean="0"/>
              <a:t>&gt;&gt; Key </a:t>
            </a:r>
            <a:r>
              <a:rPr lang="en-US" b="1" i="1" dirty="0" smtClean="0"/>
              <a:t>Characteristics</a:t>
            </a:r>
            <a:endParaRPr lang="en-US" b="1" dirty="0"/>
          </a:p>
        </p:txBody>
      </p:sp>
      <p:sp>
        <p:nvSpPr>
          <p:cNvPr id="3" name="Espaço Reservado para Conteúdo 2"/>
          <p:cNvSpPr>
            <a:spLocks noGrp="1"/>
          </p:cNvSpPr>
          <p:nvPr>
            <p:ph sz="quarter" idx="1"/>
          </p:nvPr>
        </p:nvSpPr>
        <p:spPr/>
        <p:txBody>
          <a:bodyPr/>
          <a:lstStyle/>
          <a:p>
            <a:pPr marL="788670" lvl="1" indent="-514350" algn="just">
              <a:lnSpc>
                <a:spcPct val="150000"/>
              </a:lnSpc>
              <a:buNone/>
            </a:pPr>
            <a:endParaRPr lang="en-US" dirty="0" smtClean="0"/>
          </a:p>
          <a:p>
            <a:pPr marL="514350" indent="-514350" algn="just">
              <a:lnSpc>
                <a:spcPct val="150000"/>
              </a:lnSpc>
              <a:buFont typeface="+mj-lt"/>
              <a:buAutoNum type="arabicPeriod" startAt="2"/>
            </a:pPr>
            <a:endParaRPr lang="pt-BR" dirty="0"/>
          </a:p>
        </p:txBody>
      </p:sp>
      <p:sp>
        <p:nvSpPr>
          <p:cNvPr id="4" name="Espaço Reservado para Conteúdo 2"/>
          <p:cNvSpPr txBox="1">
            <a:spLocks/>
          </p:cNvSpPr>
          <p:nvPr/>
        </p:nvSpPr>
        <p:spPr>
          <a:xfrm>
            <a:off x="609600" y="1371600"/>
            <a:ext cx="8229600" cy="4937760"/>
          </a:xfrm>
          <a:prstGeom prst="rect">
            <a:avLst/>
          </a:prstGeom>
        </p:spPr>
        <p:txBody>
          <a:bodyPr vert="horz">
            <a:normAutofit/>
          </a:bodyPr>
          <a:lstStyle/>
          <a:p>
            <a:pPr marL="514350" marR="0" lvl="0" indent="-514350" algn="just" defTabSz="914400" rtl="0" eaLnBrk="1" fontAlgn="auto" latinLnBrk="0" hangingPunct="1">
              <a:lnSpc>
                <a:spcPct val="100000"/>
              </a:lnSpc>
              <a:spcBef>
                <a:spcPts val="600"/>
              </a:spcBef>
              <a:spcAft>
                <a:spcPts val="0"/>
              </a:spcAft>
              <a:buClr>
                <a:schemeClr val="accent1"/>
              </a:buClr>
              <a:buSzPct val="76000"/>
              <a:buFont typeface="+mj-lt"/>
              <a:buAutoNum type="arabicPeriod"/>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514350" lvl="0" indent="-514350" algn="just">
              <a:lnSpc>
                <a:spcPct val="150000"/>
              </a:lnSpc>
              <a:spcBef>
                <a:spcPts val="600"/>
              </a:spcBef>
              <a:buClr>
                <a:schemeClr val="accent1"/>
              </a:buClr>
              <a:buSzPct val="76000"/>
              <a:buFont typeface="+mj-lt"/>
              <a:buAutoNum type="arabicPeriod" startAt="4"/>
            </a:pPr>
            <a:r>
              <a:rPr lang="en-US" sz="2400" i="1" dirty="0" smtClean="0"/>
              <a:t>Ontology Population </a:t>
            </a:r>
            <a:r>
              <a:rPr lang="en-US" sz="2400" dirty="0" smtClean="0"/>
              <a:t>⊂ OBIE</a:t>
            </a:r>
          </a:p>
          <a:p>
            <a:pPr marL="514350" lvl="0" indent="-514350" algn="just">
              <a:lnSpc>
                <a:spcPct val="150000"/>
              </a:lnSpc>
              <a:spcBef>
                <a:spcPts val="600"/>
              </a:spcBef>
              <a:buClr>
                <a:schemeClr val="accent1"/>
              </a:buClr>
              <a:buSzPct val="76000"/>
              <a:buFont typeface="+mj-lt"/>
              <a:buAutoNum type="arabicPeriod" startAt="4"/>
            </a:pPr>
            <a:r>
              <a:rPr lang="en-US" sz="2400" dirty="0" smtClean="0"/>
              <a:t>OBIE follows the paradigm of </a:t>
            </a:r>
            <a:r>
              <a:rPr lang="en-US" sz="2400" b="1" dirty="0" smtClean="0"/>
              <a:t>Open Information Extraction </a:t>
            </a:r>
            <a:r>
              <a:rPr lang="en-US" sz="2400" dirty="0" smtClean="0"/>
              <a:t>[</a:t>
            </a:r>
            <a:r>
              <a:rPr lang="en-US" sz="2400" dirty="0" err="1" smtClean="0"/>
              <a:t>Etzioni</a:t>
            </a:r>
            <a:r>
              <a:rPr lang="en-US" sz="2400" dirty="0" smtClean="0"/>
              <a:t>, 2007]</a:t>
            </a:r>
          </a:p>
          <a:p>
            <a:pPr marL="514350" indent="-514350" algn="just">
              <a:lnSpc>
                <a:spcPct val="150000"/>
              </a:lnSpc>
              <a:spcBef>
                <a:spcPts val="600"/>
              </a:spcBef>
              <a:buClr>
                <a:schemeClr val="accent1"/>
              </a:buClr>
              <a:buSzPct val="76000"/>
              <a:buFont typeface="+mj-lt"/>
              <a:buAutoNum type="arabicPeriod" startAt="4"/>
            </a:pPr>
            <a:r>
              <a:rPr lang="en-US" sz="2400" dirty="0" smtClean="0"/>
              <a:t>Extractors can be inside/outside ontology</a:t>
            </a:r>
          </a:p>
          <a:p>
            <a:pPr marL="514350" lvl="0" indent="-514350" algn="just">
              <a:lnSpc>
                <a:spcPct val="150000"/>
              </a:lnSpc>
              <a:spcBef>
                <a:spcPts val="600"/>
              </a:spcBef>
              <a:buClr>
                <a:schemeClr val="accent1"/>
              </a:buClr>
              <a:buSzPct val="76000"/>
              <a:buFont typeface="+mj-lt"/>
              <a:buAutoNum type="arabicPeriod" startAt="4"/>
            </a:pPr>
            <a:endParaRPr lang="en-US" sz="2400" i="1" dirty="0" smtClean="0"/>
          </a:p>
          <a:p>
            <a:pPr marL="514350" lvl="0" indent="-514350" algn="just">
              <a:lnSpc>
                <a:spcPct val="150000"/>
              </a:lnSpc>
              <a:spcBef>
                <a:spcPts val="600"/>
              </a:spcBef>
              <a:buClr>
                <a:schemeClr val="accent1"/>
              </a:buClr>
              <a:buSzPct val="76000"/>
              <a:buFont typeface="+mj-lt"/>
              <a:buAutoNum type="arabicPeriod" startAt="4"/>
            </a:pPr>
            <a:endParaRPr kumimoji="0" lang="en-US" sz="2300" i="0" u="none" strike="noStrike" kern="1200" cap="none" spc="0" normalizeH="0" baseline="0" noProof="0" dirty="0" smtClean="0">
              <a:ln>
                <a:noFill/>
              </a:ln>
              <a:solidFill>
                <a:schemeClr val="tx2"/>
              </a:solidFill>
              <a:effectLst/>
              <a:uLnTx/>
              <a:uFillTx/>
              <a:latin typeface="+mn-lt"/>
              <a:ea typeface="+mn-ea"/>
              <a:cs typeface="+mn-cs"/>
            </a:endParaRPr>
          </a:p>
          <a:p>
            <a:pPr marL="514350" marR="0" lvl="0" indent="-514350" algn="just" defTabSz="914400" rtl="0" eaLnBrk="1" fontAlgn="auto" latinLnBrk="0" hangingPunct="1">
              <a:lnSpc>
                <a:spcPct val="150000"/>
              </a:lnSpc>
              <a:spcBef>
                <a:spcPts val="600"/>
              </a:spcBef>
              <a:spcAft>
                <a:spcPts val="0"/>
              </a:spcAft>
              <a:buClr>
                <a:schemeClr val="accent1"/>
              </a:buClr>
              <a:buSzPct val="76000"/>
              <a:buFont typeface="+mj-lt"/>
              <a:buAutoNum type="arabicPeriod" startAt="4"/>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13"/>
          <p:cNvSpPr/>
          <p:nvPr/>
        </p:nvSpPr>
        <p:spPr bwMode="auto">
          <a:xfrm>
            <a:off x="3569543" y="5255096"/>
            <a:ext cx="1733550" cy="83820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rgbClr val="000000"/>
              </a:solidFill>
              <a:effectLst/>
              <a:latin typeface="Lucida Sans" charset="0"/>
            </a:endParaRPr>
          </a:p>
        </p:txBody>
      </p:sp>
      <p:sp>
        <p:nvSpPr>
          <p:cNvPr id="6" name="Right Arrow 14"/>
          <p:cNvSpPr/>
          <p:nvPr/>
        </p:nvSpPr>
        <p:spPr bwMode="auto">
          <a:xfrm>
            <a:off x="2483769" y="5413358"/>
            <a:ext cx="981000" cy="451338"/>
          </a:xfrm>
          <a:prstGeom prst="rightArrow">
            <a:avLst>
              <a:gd name="adj1" fmla="val 50000"/>
              <a:gd name="adj2" fmla="val 50000"/>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Lucida Sans" charset="0"/>
            </a:endParaRPr>
          </a:p>
        </p:txBody>
      </p:sp>
      <p:sp>
        <p:nvSpPr>
          <p:cNvPr id="7" name="Right Arrow 15"/>
          <p:cNvSpPr/>
          <p:nvPr/>
        </p:nvSpPr>
        <p:spPr bwMode="auto">
          <a:xfrm>
            <a:off x="5445968" y="5413358"/>
            <a:ext cx="998240" cy="451338"/>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Lucida Sans" charset="0"/>
            </a:endParaRPr>
          </a:p>
        </p:txBody>
      </p:sp>
      <p:sp>
        <p:nvSpPr>
          <p:cNvPr id="8" name="Rectangle 25"/>
          <p:cNvSpPr/>
          <p:nvPr/>
        </p:nvSpPr>
        <p:spPr>
          <a:xfrm>
            <a:off x="3569543" y="5313945"/>
            <a:ext cx="1800225" cy="646331"/>
          </a:xfrm>
          <a:prstGeom prst="rect">
            <a:avLst/>
          </a:prstGeom>
        </p:spPr>
        <p:txBody>
          <a:bodyPr wrap="square">
            <a:spAutoFit/>
          </a:bodyPr>
          <a:lstStyle/>
          <a:p>
            <a:r>
              <a:rPr lang="en-US" sz="1800">
                <a:solidFill>
                  <a:srgbClr val="000000"/>
                </a:solidFill>
              </a:rPr>
              <a:t>Information</a:t>
            </a:r>
          </a:p>
          <a:p>
            <a:r>
              <a:rPr lang="en-US" sz="1800">
                <a:solidFill>
                  <a:srgbClr val="000000"/>
                </a:solidFill>
              </a:rPr>
              <a:t>Extractor</a:t>
            </a:r>
          </a:p>
        </p:txBody>
      </p:sp>
      <p:sp>
        <p:nvSpPr>
          <p:cNvPr id="9" name="Oval 26"/>
          <p:cNvSpPr/>
          <p:nvPr/>
        </p:nvSpPr>
        <p:spPr bwMode="auto">
          <a:xfrm>
            <a:off x="6635824" y="5229200"/>
            <a:ext cx="1752600" cy="762000"/>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Lucida Sans" charset="0"/>
            </a:endParaRPr>
          </a:p>
        </p:txBody>
      </p:sp>
      <p:sp>
        <p:nvSpPr>
          <p:cNvPr id="10" name="TextBox 27"/>
          <p:cNvSpPr txBox="1"/>
          <p:nvPr/>
        </p:nvSpPr>
        <p:spPr>
          <a:xfrm>
            <a:off x="6873792" y="5381600"/>
            <a:ext cx="1362232" cy="400110"/>
          </a:xfrm>
          <a:prstGeom prst="rect">
            <a:avLst/>
          </a:prstGeom>
          <a:noFill/>
        </p:spPr>
        <p:txBody>
          <a:bodyPr wrap="square" rtlCol="0">
            <a:spAutoFit/>
          </a:bodyPr>
          <a:lstStyle/>
          <a:p>
            <a:r>
              <a:rPr lang="en-US" sz="2000">
                <a:solidFill>
                  <a:srgbClr val="000000"/>
                </a:solidFill>
              </a:rPr>
              <a:t>Ontology</a:t>
            </a:r>
          </a:p>
        </p:txBody>
      </p:sp>
      <p:cxnSp>
        <p:nvCxnSpPr>
          <p:cNvPr id="11" name="Curved Connector 28"/>
          <p:cNvCxnSpPr>
            <a:stCxn id="9" idx="0"/>
            <a:endCxn id="5" idx="0"/>
          </p:cNvCxnSpPr>
          <p:nvPr/>
        </p:nvCxnSpPr>
        <p:spPr bwMode="auto">
          <a:xfrm rot="16200000" flipH="1" flipV="1">
            <a:off x="5961273" y="3704245"/>
            <a:ext cx="25896" cy="3075806"/>
          </a:xfrm>
          <a:prstGeom prst="curvedConnector3">
            <a:avLst>
              <a:gd name="adj1" fmla="val -1462489"/>
            </a:avLst>
          </a:prstGeom>
          <a:ln w="85725" cap="flat" cmpd="sng" algn="ctr">
            <a:solidFill>
              <a:schemeClr val="bg2">
                <a:lumMod val="75000"/>
              </a:schemeClr>
            </a:solidFill>
            <a:prstDash val="solid"/>
            <a:round/>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2" name="TextBox 29"/>
          <p:cNvSpPr txBox="1"/>
          <p:nvPr/>
        </p:nvSpPr>
        <p:spPr>
          <a:xfrm>
            <a:off x="5076056" y="4509120"/>
            <a:ext cx="1672253" cy="461665"/>
          </a:xfrm>
          <a:prstGeom prst="rect">
            <a:avLst/>
          </a:prstGeom>
          <a:noFill/>
        </p:spPr>
        <p:txBody>
          <a:bodyPr wrap="none" rtlCol="0">
            <a:spAutoFit/>
          </a:bodyPr>
          <a:lstStyle/>
          <a:p>
            <a:r>
              <a:rPr lang="en-US" dirty="0">
                <a:solidFill>
                  <a:schemeClr val="bg1">
                    <a:lumMod val="50000"/>
                  </a:schemeClr>
                </a:solidFill>
              </a:rPr>
              <a:t>guided by</a:t>
            </a:r>
          </a:p>
        </p:txBody>
      </p:sp>
      <p:pic>
        <p:nvPicPr>
          <p:cNvPr id="24" name="Imagem 23" descr="doc.png"/>
          <p:cNvPicPr>
            <a:picLocks noChangeAspect="1"/>
          </p:cNvPicPr>
          <p:nvPr/>
        </p:nvPicPr>
        <p:blipFill>
          <a:blip r:embed="rId3" cstate="print"/>
          <a:srcRect l="14382" r="12520" b="2536"/>
          <a:stretch>
            <a:fillRect/>
          </a:stretch>
        </p:blipFill>
        <p:spPr>
          <a:xfrm>
            <a:off x="1187624" y="4869160"/>
            <a:ext cx="1152128" cy="14401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Definition</a:t>
            </a:r>
            <a:endParaRPr lang="en-US" b="1" dirty="0"/>
          </a:p>
        </p:txBody>
      </p:sp>
      <p:pic>
        <p:nvPicPr>
          <p:cNvPr id="4" name="Picture 28" descr="Canvas_0.gif"/>
          <p:cNvPicPr>
            <a:picLocks noChangeAspect="1"/>
          </p:cNvPicPr>
          <p:nvPr/>
        </p:nvPicPr>
        <p:blipFill>
          <a:blip r:embed="rId2" cstate="print"/>
          <a:stretch>
            <a:fillRect/>
          </a:stretch>
        </p:blipFill>
        <p:spPr>
          <a:xfrm>
            <a:off x="467544" y="1538878"/>
            <a:ext cx="8280920" cy="4554418"/>
          </a:xfrm>
          <a:prstGeom prst="rect">
            <a:avLst/>
          </a:prstGeom>
        </p:spPr>
      </p:pic>
      <p:sp>
        <p:nvSpPr>
          <p:cNvPr id="5" name="Rectangle 35"/>
          <p:cNvSpPr/>
          <p:nvPr/>
        </p:nvSpPr>
        <p:spPr bwMode="auto">
          <a:xfrm>
            <a:off x="558801" y="2984500"/>
            <a:ext cx="7759699" cy="203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smtClean="0"/>
              <a:t>Ontology-based Information Extraction System</a:t>
            </a:r>
            <a:r>
              <a:rPr lang="en-US" b="1" dirty="0" smtClean="0">
                <a:solidFill>
                  <a:srgbClr val="000000"/>
                </a:solidFill>
              </a:rPr>
              <a:t> </a:t>
            </a:r>
            <a:r>
              <a:rPr lang="en-US" b="1" dirty="0">
                <a:solidFill>
                  <a:srgbClr val="000000"/>
                </a:solidFill>
              </a:rPr>
              <a:t>(OBIE):</a:t>
            </a:r>
          </a:p>
          <a:p>
            <a:endParaRPr lang="en-US" sz="1400" dirty="0">
              <a:solidFill>
                <a:srgbClr val="000000"/>
              </a:solidFill>
            </a:endParaRPr>
          </a:p>
          <a:p>
            <a:pPr algn="just"/>
            <a:r>
              <a:rPr lang="en-US" sz="2000" dirty="0">
                <a:solidFill>
                  <a:srgbClr val="000000"/>
                </a:solidFill>
              </a:rPr>
              <a:t> “A system that processes unstructured or </a:t>
            </a:r>
            <a:r>
              <a:rPr lang="en-US" sz="2000" dirty="0" smtClean="0">
                <a:solidFill>
                  <a:srgbClr val="000000"/>
                </a:solidFill>
              </a:rPr>
              <a:t>semi-structured </a:t>
            </a:r>
            <a:r>
              <a:rPr lang="en-US" sz="2000" dirty="0">
                <a:solidFill>
                  <a:srgbClr val="000000"/>
                </a:solidFill>
              </a:rPr>
              <a:t>natural </a:t>
            </a:r>
            <a:r>
              <a:rPr lang="en-US" sz="2000" dirty="0" smtClean="0">
                <a:solidFill>
                  <a:srgbClr val="000000"/>
                </a:solidFill>
              </a:rPr>
              <a:t>  language </a:t>
            </a:r>
            <a:r>
              <a:rPr lang="en-US" sz="2000" dirty="0">
                <a:solidFill>
                  <a:srgbClr val="000000"/>
                </a:solidFill>
              </a:rPr>
              <a:t>text guided by an </a:t>
            </a:r>
            <a:r>
              <a:rPr lang="en-US" sz="2000" dirty="0" smtClean="0">
                <a:solidFill>
                  <a:srgbClr val="000000"/>
                </a:solidFill>
              </a:rPr>
              <a:t>ontology </a:t>
            </a:r>
            <a:r>
              <a:rPr lang="en-US" sz="2000" dirty="0">
                <a:solidFill>
                  <a:srgbClr val="000000"/>
                </a:solidFill>
              </a:rPr>
              <a:t>and presents the output in an </a:t>
            </a:r>
            <a:r>
              <a:rPr lang="en-US" sz="2000" dirty="0" smtClean="0">
                <a:solidFill>
                  <a:srgbClr val="000000"/>
                </a:solidFill>
              </a:rPr>
              <a:t>ontology” </a:t>
            </a:r>
            <a:r>
              <a:rPr lang="pt-BR" sz="2000" dirty="0" smtClean="0"/>
              <a:t>[WIMALASURIYA </a:t>
            </a:r>
            <a:r>
              <a:rPr lang="pt-BR" sz="2000" dirty="0" err="1" smtClean="0"/>
              <a:t>and</a:t>
            </a:r>
            <a:r>
              <a:rPr lang="pt-BR" sz="2000" dirty="0" smtClean="0"/>
              <a:t> DOU 2010]</a:t>
            </a:r>
            <a:endParaRPr kumimoji="0" lang="en-US" sz="2000" b="0" i="0" u="none" strike="noStrike" cap="none" normalizeH="0" baseline="0" dirty="0">
              <a:ln>
                <a:noFill/>
              </a:ln>
              <a:solidFill>
                <a:srgbClr val="000000"/>
              </a:solidFill>
              <a:effectLst/>
              <a:latin typeface="Lucida San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t>Definition </a:t>
            </a:r>
            <a:r>
              <a:rPr lang="en-US" b="1" dirty="0" smtClean="0"/>
              <a:t>&gt;&gt; Problem</a:t>
            </a:r>
            <a:endParaRPr lang="en-US" b="1" dirty="0"/>
          </a:p>
        </p:txBody>
      </p:sp>
      <p:pic>
        <p:nvPicPr>
          <p:cNvPr id="7" name="Imagem 6" descr="doc.png"/>
          <p:cNvPicPr>
            <a:picLocks noChangeAspect="1"/>
          </p:cNvPicPr>
          <p:nvPr/>
        </p:nvPicPr>
        <p:blipFill>
          <a:blip r:embed="rId2" cstate="print"/>
          <a:srcRect l="14382" r="12520" b="2536"/>
          <a:stretch>
            <a:fillRect/>
          </a:stretch>
        </p:blipFill>
        <p:spPr>
          <a:xfrm>
            <a:off x="179512" y="3501008"/>
            <a:ext cx="1800200" cy="2808312"/>
          </a:xfrm>
          <a:prstGeom prst="rect">
            <a:avLst/>
          </a:prstGeom>
        </p:spPr>
      </p:pic>
      <p:pic>
        <p:nvPicPr>
          <p:cNvPr id="8" name="Imagem 7" descr="region-ontology.png"/>
          <p:cNvPicPr>
            <a:picLocks noChangeAspect="1"/>
          </p:cNvPicPr>
          <p:nvPr/>
        </p:nvPicPr>
        <p:blipFill>
          <a:blip r:embed="rId3" cstate="print"/>
          <a:stretch>
            <a:fillRect/>
          </a:stretch>
        </p:blipFill>
        <p:spPr>
          <a:xfrm>
            <a:off x="6876256" y="1268760"/>
            <a:ext cx="2051720" cy="1368152"/>
          </a:xfrm>
          <a:prstGeom prst="rect">
            <a:avLst/>
          </a:prstGeom>
          <a:ln>
            <a:solidFill>
              <a:schemeClr val="accent1">
                <a:lumMod val="50000"/>
              </a:schemeClr>
            </a:solidFill>
          </a:ln>
        </p:spPr>
      </p:pic>
      <p:sp>
        <p:nvSpPr>
          <p:cNvPr id="9" name="Seta para a esquerda 8"/>
          <p:cNvSpPr/>
          <p:nvPr/>
        </p:nvSpPr>
        <p:spPr>
          <a:xfrm>
            <a:off x="5724128" y="1772816"/>
            <a:ext cx="100811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403648" y="1844824"/>
            <a:ext cx="4286751" cy="430887"/>
          </a:xfrm>
          <a:prstGeom prst="rect">
            <a:avLst/>
          </a:prstGeom>
          <a:noFill/>
        </p:spPr>
        <p:txBody>
          <a:bodyPr wrap="square" rtlCol="0">
            <a:spAutoFit/>
          </a:bodyPr>
          <a:lstStyle/>
          <a:p>
            <a:r>
              <a:rPr lang="en-US" sz="2200" b="1" dirty="0" smtClean="0">
                <a:solidFill>
                  <a:schemeClr val="tx2"/>
                </a:solidFill>
              </a:rPr>
              <a:t>Conceptualization of a domain</a:t>
            </a:r>
            <a:endParaRPr lang="en-US" sz="2200" b="1" dirty="0">
              <a:solidFill>
                <a:schemeClr val="tx2"/>
              </a:solidFill>
            </a:endParaRPr>
          </a:p>
        </p:txBody>
      </p:sp>
      <p:sp>
        <p:nvSpPr>
          <p:cNvPr id="12" name="Retângulo de cantos arredondados 11"/>
          <p:cNvSpPr/>
          <p:nvPr/>
        </p:nvSpPr>
        <p:spPr>
          <a:xfrm>
            <a:off x="3347864" y="3717032"/>
            <a:ext cx="1656184"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t>Disease</a:t>
            </a:r>
            <a:endParaRPr lang="en-US" sz="2000" b="1" dirty="0"/>
          </a:p>
        </p:txBody>
      </p:sp>
      <p:sp>
        <p:nvSpPr>
          <p:cNvPr id="13" name="Retângulo de cantos arredondados 12"/>
          <p:cNvSpPr/>
          <p:nvPr/>
        </p:nvSpPr>
        <p:spPr>
          <a:xfrm>
            <a:off x="7308304" y="3717032"/>
            <a:ext cx="1656184" cy="576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t>Symptom</a:t>
            </a:r>
            <a:endParaRPr lang="en-US" sz="2000" b="1" dirty="0"/>
          </a:p>
        </p:txBody>
      </p:sp>
      <p:sp>
        <p:nvSpPr>
          <p:cNvPr id="15" name="Seta para cima e para baixo 14"/>
          <p:cNvSpPr/>
          <p:nvPr/>
        </p:nvSpPr>
        <p:spPr>
          <a:xfrm>
            <a:off x="5076056" y="2420888"/>
            <a:ext cx="504056" cy="11521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p:cNvCxnSpPr>
            <a:stCxn id="12" idx="3"/>
            <a:endCxn id="13" idx="1"/>
          </p:cNvCxnSpPr>
          <p:nvPr/>
        </p:nvCxnSpPr>
        <p:spPr>
          <a:xfrm>
            <a:off x="5004048" y="4005064"/>
            <a:ext cx="2304256"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1" name="CaixaDeTexto 20"/>
          <p:cNvSpPr txBox="1"/>
          <p:nvPr/>
        </p:nvSpPr>
        <p:spPr>
          <a:xfrm>
            <a:off x="5292080" y="3573016"/>
            <a:ext cx="1928733" cy="369332"/>
          </a:xfrm>
          <a:prstGeom prst="rect">
            <a:avLst/>
          </a:prstGeom>
          <a:noFill/>
        </p:spPr>
        <p:txBody>
          <a:bodyPr wrap="square" rtlCol="0">
            <a:spAutoFit/>
          </a:bodyPr>
          <a:lstStyle/>
          <a:p>
            <a:r>
              <a:rPr lang="en-US" b="1" dirty="0" smtClean="0">
                <a:solidFill>
                  <a:schemeClr val="tx2"/>
                </a:solidFill>
              </a:rPr>
              <a:t>have symptoms</a:t>
            </a:r>
            <a:endParaRPr lang="en-US" b="1" dirty="0">
              <a:solidFill>
                <a:schemeClr val="tx2"/>
              </a:solidFill>
            </a:endParaRPr>
          </a:p>
        </p:txBody>
      </p:sp>
      <p:sp>
        <p:nvSpPr>
          <p:cNvPr id="23" name="Seta para a direita 22"/>
          <p:cNvSpPr/>
          <p:nvPr/>
        </p:nvSpPr>
        <p:spPr>
          <a:xfrm>
            <a:off x="2123728" y="5661248"/>
            <a:ext cx="1224136" cy="432048"/>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2051720" y="5301208"/>
            <a:ext cx="1296144" cy="369332"/>
          </a:xfrm>
          <a:prstGeom prst="rect">
            <a:avLst/>
          </a:prstGeom>
          <a:noFill/>
        </p:spPr>
        <p:txBody>
          <a:bodyPr wrap="square" rtlCol="0">
            <a:spAutoFit/>
          </a:bodyPr>
          <a:lstStyle/>
          <a:p>
            <a:r>
              <a:rPr lang="en-US" b="1" dirty="0" smtClean="0">
                <a:solidFill>
                  <a:schemeClr val="tx2"/>
                </a:solidFill>
              </a:rPr>
              <a:t>Instances</a:t>
            </a:r>
            <a:endParaRPr lang="en-US" b="1" dirty="0">
              <a:solidFill>
                <a:schemeClr val="tx2"/>
              </a:solidFill>
            </a:endParaRPr>
          </a:p>
        </p:txBody>
      </p:sp>
      <p:sp>
        <p:nvSpPr>
          <p:cNvPr id="25" name="Retângulo de cantos arredondados 24"/>
          <p:cNvSpPr/>
          <p:nvPr/>
        </p:nvSpPr>
        <p:spPr>
          <a:xfrm>
            <a:off x="3491880" y="5445224"/>
            <a:ext cx="1656184" cy="576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i="1" dirty="0" smtClean="0"/>
              <a:t>Dengue</a:t>
            </a:r>
            <a:endParaRPr lang="en-US" sz="2000" b="1" i="1" dirty="0"/>
          </a:p>
        </p:txBody>
      </p:sp>
      <p:sp>
        <p:nvSpPr>
          <p:cNvPr id="29" name="Seta para baixo 28"/>
          <p:cNvSpPr/>
          <p:nvPr/>
        </p:nvSpPr>
        <p:spPr>
          <a:xfrm rot="10800000">
            <a:off x="3995936" y="4293096"/>
            <a:ext cx="360040" cy="108012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30" name="Seta para baixo 29"/>
          <p:cNvSpPr/>
          <p:nvPr/>
        </p:nvSpPr>
        <p:spPr>
          <a:xfrm rot="10800000">
            <a:off x="7884368" y="4293096"/>
            <a:ext cx="360040" cy="11521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31" name="Retângulo de cantos arredondados 30"/>
          <p:cNvSpPr/>
          <p:nvPr/>
        </p:nvSpPr>
        <p:spPr>
          <a:xfrm>
            <a:off x="7164288" y="5445224"/>
            <a:ext cx="1656184" cy="576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i="1" dirty="0" smtClean="0"/>
              <a:t>Fever</a:t>
            </a:r>
            <a:endParaRPr lang="en-US" sz="2000" b="1" i="1" dirty="0"/>
          </a:p>
        </p:txBody>
      </p:sp>
      <p:sp>
        <p:nvSpPr>
          <p:cNvPr id="32" name="CaixaDeTexto 31"/>
          <p:cNvSpPr txBox="1"/>
          <p:nvPr/>
        </p:nvSpPr>
        <p:spPr>
          <a:xfrm>
            <a:off x="5220072" y="5301208"/>
            <a:ext cx="1928733" cy="369332"/>
          </a:xfrm>
          <a:prstGeom prst="rect">
            <a:avLst/>
          </a:prstGeom>
          <a:noFill/>
        </p:spPr>
        <p:txBody>
          <a:bodyPr wrap="square" rtlCol="0">
            <a:spAutoFit/>
          </a:bodyPr>
          <a:lstStyle/>
          <a:p>
            <a:r>
              <a:rPr lang="en-US" b="1" i="1" dirty="0" smtClean="0">
                <a:solidFill>
                  <a:schemeClr val="tx2"/>
                </a:solidFill>
              </a:rPr>
              <a:t>have symptoms</a:t>
            </a:r>
            <a:endParaRPr lang="en-US" b="1" i="1" dirty="0">
              <a:solidFill>
                <a:schemeClr val="tx2"/>
              </a:solidFill>
            </a:endParaRPr>
          </a:p>
        </p:txBody>
      </p:sp>
      <p:cxnSp>
        <p:nvCxnSpPr>
          <p:cNvPr id="34" name="Conector de seta reta 33"/>
          <p:cNvCxnSpPr>
            <a:stCxn id="25" idx="3"/>
            <a:endCxn id="31" idx="1"/>
          </p:cNvCxnSpPr>
          <p:nvPr/>
        </p:nvCxnSpPr>
        <p:spPr>
          <a:xfrm>
            <a:off x="5148064" y="5733256"/>
            <a:ext cx="201622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Seta para baixo 27"/>
          <p:cNvSpPr/>
          <p:nvPr/>
        </p:nvSpPr>
        <p:spPr>
          <a:xfrm rot="10800000">
            <a:off x="5940152" y="4149080"/>
            <a:ext cx="360040" cy="115212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1" name="Retângulo 10"/>
          <p:cNvSpPr/>
          <p:nvPr/>
        </p:nvSpPr>
        <p:spPr>
          <a:xfrm>
            <a:off x="2267744" y="4725144"/>
            <a:ext cx="6552728"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b="1" dirty="0" smtClean="0"/>
              <a:t>OBIE system</a:t>
            </a: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1"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heckerboard(across)">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amond(in)">
                                      <p:cBhvr>
                                        <p:cTn id="63" dur="2000"/>
                                        <p:tgtEl>
                                          <p:spTgt spid="25"/>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diamond(in)">
                                      <p:cBhvr>
                                        <p:cTn id="66" dur="20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1"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checkerboard(across)">
                                      <p:cBhvr>
                                        <p:cTn id="71" dur="500"/>
                                        <p:tgtEl>
                                          <p:spTgt spid="30"/>
                                        </p:tgtEl>
                                      </p:cBhvr>
                                    </p:animEffect>
                                  </p:childTnLst>
                                </p:cTn>
                              </p:par>
                              <p:par>
                                <p:cTn id="72" presetID="5" presetClass="entr" presetSubtype="10" fill="hold" grpId="1"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checkerboard(across)">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checkerboard(across)">
                                      <p:cBhvr>
                                        <p:cTn id="79" dur="500"/>
                                        <p:tgtEl>
                                          <p:spTgt spid="34"/>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checkerboard(across)">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checkerboard(across)">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checkerboard(across)">
                                      <p:cBhvr>
                                        <p:cTn id="9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animBg="1"/>
      <p:bldP spid="15" grpId="0" animBg="1"/>
      <p:bldP spid="21" grpId="1"/>
      <p:bldP spid="23" grpId="0" animBg="1"/>
      <p:bldP spid="24" grpId="0"/>
      <p:bldP spid="25" grpId="0" animBg="1"/>
      <p:bldP spid="29" grpId="1" animBg="1"/>
      <p:bldP spid="30" grpId="1" animBg="1"/>
      <p:bldP spid="31" grpId="0" animBg="1"/>
      <p:bldP spid="32" grpId="0"/>
      <p:bldP spid="28"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resentação Proposta Dissertação">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0BC9A2-EC7C-4E44-8E13-2C2477D1C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Proposta Dissertação</Template>
  <TotalTime>0</TotalTime>
  <Words>2256</Words>
  <Application>Microsoft Office PowerPoint</Application>
  <PresentationFormat>Apresentação na tela (4:3)</PresentationFormat>
  <Paragraphs>428</Paragraphs>
  <Slides>54</Slides>
  <Notes>16</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54</vt:i4>
      </vt:variant>
    </vt:vector>
  </HeadingPairs>
  <TitlesOfParts>
    <vt:vector size="56" baseType="lpstr">
      <vt:lpstr>Apresentação Proposta Dissertação</vt:lpstr>
      <vt:lpstr>Clip</vt:lpstr>
      <vt:lpstr>Ontology-based Information Extraction</vt:lpstr>
      <vt:lpstr>Introduction</vt:lpstr>
      <vt:lpstr>Introduction</vt:lpstr>
      <vt:lpstr>Motivation</vt:lpstr>
      <vt:lpstr>Motivation</vt:lpstr>
      <vt:lpstr>Definition &gt;&gt; Key Characteristics</vt:lpstr>
      <vt:lpstr>Definition &gt;&gt; Key Characteristics</vt:lpstr>
      <vt:lpstr>Definition</vt:lpstr>
      <vt:lpstr>Definition &gt;&gt; Problem</vt:lpstr>
      <vt:lpstr>Introduction</vt:lpstr>
      <vt:lpstr>Introduction</vt:lpstr>
      <vt:lpstr>Information Extraction Method</vt:lpstr>
      <vt:lpstr>Linguistic rules represented by regular expressions</vt:lpstr>
      <vt:lpstr>Linguistic rules represented by regular expressions</vt:lpstr>
      <vt:lpstr>Linguistic rules represented by regular expressions</vt:lpstr>
      <vt:lpstr>Gazetteer Lists</vt:lpstr>
      <vt:lpstr>Gazetteer Lists</vt:lpstr>
      <vt:lpstr>Gazetteer Lists</vt:lpstr>
      <vt:lpstr>Classification techniques </vt:lpstr>
      <vt:lpstr>Classification techniques </vt:lpstr>
      <vt:lpstr>Classification techniques </vt:lpstr>
      <vt:lpstr>Partial Parse Trees</vt:lpstr>
      <vt:lpstr>Partial Parse Trees</vt:lpstr>
      <vt:lpstr>Partial Parse Trees</vt:lpstr>
      <vt:lpstr>   Analyzing HTML/XML tags</vt:lpstr>
      <vt:lpstr>   Analyzing HTML/XML tags</vt:lpstr>
      <vt:lpstr>Web-based search</vt:lpstr>
      <vt:lpstr>Web-based search</vt:lpstr>
      <vt:lpstr>Introduction</vt:lpstr>
      <vt:lpstr>Introduction</vt:lpstr>
      <vt:lpstr>Evaluation</vt:lpstr>
      <vt:lpstr>Evaluation</vt:lpstr>
      <vt:lpstr>Evaluation</vt:lpstr>
      <vt:lpstr>Evaluation</vt:lpstr>
      <vt:lpstr>Evaluation</vt:lpstr>
      <vt:lpstr>Evaluation</vt:lpstr>
      <vt:lpstr>Evaluation</vt:lpstr>
      <vt:lpstr>Evaluation</vt:lpstr>
      <vt:lpstr>Introduction</vt:lpstr>
      <vt:lpstr>Introduction</vt:lpstr>
      <vt:lpstr>Future directions [WIMALASURIYA and Dou, 2010]</vt:lpstr>
      <vt:lpstr>Introduction</vt:lpstr>
      <vt:lpstr>Introduction</vt:lpstr>
      <vt:lpstr>References</vt:lpstr>
      <vt:lpstr>References</vt:lpstr>
      <vt:lpstr>References</vt:lpstr>
      <vt:lpstr>References</vt:lpstr>
      <vt:lpstr>References</vt:lpstr>
      <vt:lpstr>Never Ending Learning [Carlson, 2010]</vt:lpstr>
      <vt:lpstr>Never Ending Learning [Carlson, 2010]</vt:lpstr>
      <vt:lpstr>Never Ending Learning [Carlson, 2010]</vt:lpstr>
      <vt:lpstr>Never Ending Learning [Carlson, 2010]</vt:lpstr>
      <vt:lpstr>Never Ending Learning [Carlson, 2010]</vt:lpstr>
      <vt:lpstr>Ontology-based Information Extraction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2011-10-12T17:05:31Z</dcterms:created>
  <dcterms:modified xsi:type="dcterms:W3CDTF">2011-10-17T18:31:05Z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TC010167126</vt:lpwstr>
  </property>
</Properties>
</file>