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1" r:id="rId1"/>
  </p:sldMasterIdLst>
  <p:notesMasterIdLst>
    <p:notesMasterId r:id="rId16"/>
  </p:notesMasterIdLst>
  <p:sldIdLst>
    <p:sldId id="279" r:id="rId2"/>
    <p:sldId id="269" r:id="rId3"/>
    <p:sldId id="260" r:id="rId4"/>
    <p:sldId id="263" r:id="rId5"/>
    <p:sldId id="264" r:id="rId6"/>
    <p:sldId id="275" r:id="rId7"/>
    <p:sldId id="265" r:id="rId8"/>
    <p:sldId id="266" r:id="rId9"/>
    <p:sldId id="276" r:id="rId10"/>
    <p:sldId id="289" r:id="rId11"/>
    <p:sldId id="290" r:id="rId12"/>
    <p:sldId id="267" r:id="rId13"/>
    <p:sldId id="281" r:id="rId14"/>
    <p:sldId id="280" r:id="rId1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33CC"/>
    <a:srgbClr val="CC3300"/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245" autoAdjust="0"/>
    <p:restoredTop sz="94568" autoAdjust="0"/>
  </p:normalViewPr>
  <p:slideViewPr>
    <p:cSldViewPr>
      <p:cViewPr varScale="1">
        <p:scale>
          <a:sx n="73" d="100"/>
          <a:sy n="73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5A92C39-9234-4214-A083-BDF0B879615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498388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830420-979E-4BA6-BAFE-EBFCDA271619}" type="slidenum">
              <a:rPr lang="pt-BR" smtClean="0">
                <a:latin typeface="Arial" pitchFamily="34" charset="0"/>
              </a:rPr>
              <a:pPr/>
              <a:t>1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4F5A7EBA-0D3C-458F-8888-CEFCF0A2628D}" type="datetime1">
              <a:rPr lang="pt-BR" smtClean="0"/>
              <a:pPr>
                <a:defRPr/>
              </a:pPr>
              <a:t>15/09/2011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r>
              <a:rPr lang="pt-BR" smtClean="0"/>
              <a:t>http://www.cin.ufpe.br/~faas/comunicacao</a:t>
            </a:r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5DF44C71-DDBF-4491-B7DC-B77BED47D7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8BB1E4-EB33-44FB-989E-D6335ACC9F03}" type="datetime1">
              <a:rPr lang="pt-BR" smtClean="0"/>
              <a:pPr>
                <a:defRPr/>
              </a:pPr>
              <a:t>15/09/2011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http://www.cin.ufpe.br/~faas/comunicacao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9647B6-7C9C-4668-8997-159746DE793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B462F3-A477-46C1-99E4-EB14C4C2B6FB}" type="datetime1">
              <a:rPr lang="pt-BR" smtClean="0"/>
              <a:pPr>
                <a:defRPr/>
              </a:pPr>
              <a:t>15/09/2011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http://www.cin.ufpe.br/~faas/comunicacao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1D416E-0FDC-487D-AA15-3A696596274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09E47793-2DF8-4B1E-8787-93A7D85C8A81}" type="datetime1">
              <a:rPr lang="pt-BR" smtClean="0"/>
              <a:pPr>
                <a:defRPr/>
              </a:pPr>
              <a:t>15/09/2011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1281F010-96E0-489E-A215-99656D403F1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r>
              <a:rPr lang="pt-BR" smtClean="0"/>
              <a:t>http://www.cin.ufpe.br/~faas/comunicacao</a:t>
            </a:r>
            <a:endParaRPr lang="pt-BR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9BB5DAFE-1CA0-40F7-B533-BE9F0D6B4D19}" type="datetime1">
              <a:rPr lang="pt-BR" smtClean="0"/>
              <a:pPr>
                <a:defRPr/>
              </a:pPr>
              <a:t>15/09/2011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r>
              <a:rPr lang="pt-BR" smtClean="0"/>
              <a:t>http://www.cin.ufpe.br/~faas/comunicacao</a:t>
            </a:r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E6B0A3A6-D14A-457E-A43B-B237F9C7397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627EBA-CE00-457C-BDF4-910160E2E3F0}" type="datetime1">
              <a:rPr lang="pt-BR" smtClean="0"/>
              <a:pPr>
                <a:defRPr/>
              </a:pPr>
              <a:t>15/09/2011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http://www.cin.ufpe.br/~faas/comunicacao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BFEF0A-88C5-4F41-982C-67598AD948BF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7ECE8A-D1F4-48A3-99CB-FFB6B1D11F74}" type="datetime1">
              <a:rPr lang="pt-BR" smtClean="0"/>
              <a:pPr>
                <a:defRPr/>
              </a:pPr>
              <a:t>15/09/2011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http://www.cin.ufpe.br/~faas/comunicacao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EFFA1-9BFC-4BF1-95DC-2FFF4816165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04D52DF5-46BF-48E0-9194-512E69A1664C}" type="datetime1">
              <a:rPr lang="pt-BR" smtClean="0"/>
              <a:pPr>
                <a:defRPr/>
              </a:pPr>
              <a:t>15/09/2011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3BEACB41-8A34-4DFC-9301-16CC1A06DFD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r>
              <a:rPr lang="pt-BR" smtClean="0"/>
              <a:t>http://www.cin.ufpe.br/~faas/comunicacao</a:t>
            </a:r>
            <a:endParaRPr lang="pt-BR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0424C0-E41F-485E-8BFD-F517C356B8A1}" type="datetime1">
              <a:rPr lang="pt-BR" smtClean="0"/>
              <a:pPr>
                <a:defRPr/>
              </a:pPr>
              <a:t>15/09/2011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http://www.cin.ufpe.br/~faas/comunicacao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243F39-2C12-4960-8144-6903C0B5C0D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CB0C971C-80B1-417A-8FD1-FEEEF517A6A9}" type="datetime1">
              <a:rPr lang="pt-BR" smtClean="0"/>
              <a:pPr>
                <a:defRPr/>
              </a:pPr>
              <a:t>15/09/2011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97D583DD-5694-4F6F-86A9-6FE046DC7DA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r>
              <a:rPr lang="pt-BR" smtClean="0"/>
              <a:t>http://www.cin.ufpe.br/~faas/comunicacao</a:t>
            </a:r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EF7D45AC-7964-477D-928E-EB39D7F4157F}" type="datetime1">
              <a:rPr lang="pt-BR" smtClean="0"/>
              <a:pPr>
                <a:defRPr/>
              </a:pPr>
              <a:t>15/09/2011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41808682-BAD2-4309-BD42-B6CAF39ED49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r>
              <a:rPr lang="pt-BR" smtClean="0"/>
              <a:t>http://www.cin.ufpe.br/~faas/comunicacao</a:t>
            </a:r>
            <a:endParaRPr lang="pt-BR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2CD8957-F828-4583-BCAE-D25B848CC2D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n.ufpe.br/~cfmi/comunicacao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428625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200" u="sng">
                <a:solidFill>
                  <a:schemeClr val="accent2"/>
                </a:solidFill>
                <a:latin typeface="Comic Sans MS" pitchFamily="66" charset="0"/>
              </a:rPr>
              <a:t>Infra-Estrutura de Comunicação</a:t>
            </a:r>
            <a:br>
              <a:rPr lang="pt-BR" sz="3200" u="sng">
                <a:solidFill>
                  <a:schemeClr val="accent2"/>
                </a:solidFill>
                <a:latin typeface="Comic Sans MS" pitchFamily="66" charset="0"/>
              </a:rPr>
            </a:br>
            <a:r>
              <a:rPr lang="pt-BR" sz="3200" u="sng">
                <a:solidFill>
                  <a:schemeClr val="accent2"/>
                </a:solidFill>
                <a:latin typeface="Comic Sans MS" pitchFamily="66" charset="0"/>
              </a:rPr>
              <a:t>(IF678)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0" y="4286250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dirty="0">
                <a:latin typeface="Comic Sans MS" pitchFamily="66" charset="0"/>
              </a:rPr>
              <a:t>Aula Prática </a:t>
            </a:r>
            <a:r>
              <a:rPr lang="pt-BR" dirty="0" smtClean="0">
                <a:latin typeface="Comic Sans MS" pitchFamily="66" charset="0"/>
              </a:rPr>
              <a:t>02 – 2011.2</a:t>
            </a:r>
            <a:endParaRPr lang="pt-BR" dirty="0">
              <a:latin typeface="Comic Sans MS" pitchFamily="66" charset="0"/>
            </a:endParaRPr>
          </a:p>
        </p:txBody>
      </p:sp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0" y="583565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600">
                <a:latin typeface="Comic Sans MS" pitchFamily="66" charset="0"/>
              </a:rPr>
              <a:t>CIn/UFPE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0" y="2000250"/>
            <a:ext cx="9144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BR" sz="2000" dirty="0">
              <a:latin typeface="Comic Sans MS" pitchFamily="66" charset="0"/>
            </a:endParaRPr>
          </a:p>
          <a:p>
            <a:pPr algn="ctr"/>
            <a:r>
              <a:rPr lang="pt-BR" sz="2000" dirty="0">
                <a:latin typeface="Comic Sans MS" pitchFamily="66" charset="0"/>
              </a:rPr>
              <a:t> </a:t>
            </a:r>
            <a:r>
              <a:rPr lang="pt-BR" sz="2000" dirty="0" smtClean="0">
                <a:latin typeface="Comic Sans MS" pitchFamily="66" charset="0"/>
              </a:rPr>
              <a:t>Davi Duarte</a:t>
            </a:r>
          </a:p>
          <a:p>
            <a:pPr algn="ctr"/>
            <a:r>
              <a:rPr lang="pt-BR" sz="2000" dirty="0" err="1" smtClean="0">
                <a:latin typeface="Comic Sans MS" pitchFamily="66" charset="0"/>
              </a:rPr>
              <a:t>Cynthia</a:t>
            </a:r>
            <a:r>
              <a:rPr lang="pt-BR" sz="2000" dirty="0" smtClean="0">
                <a:latin typeface="Comic Sans MS" pitchFamily="66" charset="0"/>
              </a:rPr>
              <a:t> </a:t>
            </a:r>
            <a:r>
              <a:rPr lang="pt-BR" sz="2000" dirty="0" err="1" smtClean="0">
                <a:latin typeface="Comic Sans MS" pitchFamily="66" charset="0"/>
              </a:rPr>
              <a:t>Raphaella</a:t>
            </a:r>
            <a:endParaRPr lang="pt-BR" sz="2000" dirty="0" smtClean="0">
              <a:latin typeface="Comic Sans MS" pitchFamily="66" charset="0"/>
            </a:endParaRPr>
          </a:p>
          <a:p>
            <a:pPr algn="ctr"/>
            <a:r>
              <a:rPr lang="pt-BR" sz="2000" dirty="0" smtClean="0">
                <a:latin typeface="Comic Sans MS" pitchFamily="66" charset="0"/>
              </a:rPr>
              <a:t>Ivan França</a:t>
            </a:r>
          </a:p>
          <a:p>
            <a:pPr algn="ctr"/>
            <a:r>
              <a:rPr lang="pt-BR" sz="2000" dirty="0" smtClean="0">
                <a:latin typeface="Comic Sans MS" pitchFamily="66" charset="0"/>
              </a:rPr>
              <a:t>Jéssica Barbalho</a:t>
            </a:r>
          </a:p>
          <a:p>
            <a:pPr algn="ctr"/>
            <a:r>
              <a:rPr lang="pt-BR" sz="2000" dirty="0" smtClean="0">
                <a:latin typeface="Comic Sans MS" pitchFamily="66" charset="0"/>
              </a:rPr>
              <a:t>Larissa Paz</a:t>
            </a:r>
          </a:p>
          <a:p>
            <a:pPr algn="ctr"/>
            <a:r>
              <a:rPr lang="pt-BR" sz="2000" dirty="0" smtClean="0">
                <a:latin typeface="Comic Sans MS" pitchFamily="66" charset="0"/>
              </a:rPr>
              <a:t>Paulo Fernando</a:t>
            </a:r>
          </a:p>
          <a:p>
            <a:pPr algn="ctr"/>
            <a:endParaRPr lang="pt-BR" sz="2000" dirty="0">
              <a:latin typeface="Comic Sans MS" pitchFamily="66" charset="0"/>
            </a:endParaRPr>
          </a:p>
          <a:p>
            <a:r>
              <a:rPr lang="pt-BR" sz="1600" dirty="0">
                <a:latin typeface="Comic Sans MS" pitchFamily="66" charset="0"/>
              </a:rPr>
              <a:t>			</a:t>
            </a:r>
          </a:p>
          <a:p>
            <a:endParaRPr lang="pt-BR" sz="1600" dirty="0">
              <a:latin typeface="Comic Sans MS" pitchFamily="66" charset="0"/>
            </a:endParaRPr>
          </a:p>
          <a:p>
            <a:pPr algn="ctr"/>
            <a:r>
              <a:rPr lang="pt-BR" sz="1600" dirty="0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Exercíco</a:t>
            </a:r>
            <a:r>
              <a:rPr lang="pt-BR" dirty="0" smtClean="0"/>
              <a:t>: Explique o que faz a aplicação a seguir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329114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1200" dirty="0" err="1" smtClean="0"/>
              <a:t>import</a:t>
            </a:r>
            <a:r>
              <a:rPr lang="pt-BR" sz="1200" dirty="0" smtClean="0"/>
              <a:t> </a:t>
            </a:r>
            <a:r>
              <a:rPr lang="pt-BR" sz="1200" dirty="0" err="1" smtClean="0"/>
              <a:t>java</a:t>
            </a:r>
            <a:r>
              <a:rPr lang="pt-BR" sz="1200" dirty="0" smtClean="0"/>
              <a:t>.</a:t>
            </a:r>
            <a:r>
              <a:rPr lang="pt-BR" sz="1200" dirty="0" err="1" smtClean="0"/>
              <a:t>io</a:t>
            </a:r>
            <a:r>
              <a:rPr lang="pt-BR" sz="1200" dirty="0" smtClean="0"/>
              <a:t>.</a:t>
            </a:r>
            <a:r>
              <a:rPr lang="pt-BR" sz="1200" dirty="0" err="1" smtClean="0"/>
              <a:t>IOException</a:t>
            </a:r>
            <a:r>
              <a:rPr lang="pt-BR" sz="1200" dirty="0" smtClean="0"/>
              <a:t>;</a:t>
            </a:r>
          </a:p>
          <a:p>
            <a:pPr>
              <a:buNone/>
            </a:pPr>
            <a:r>
              <a:rPr lang="pt-BR" sz="1200" dirty="0" err="1" smtClean="0"/>
              <a:t>import</a:t>
            </a:r>
            <a:r>
              <a:rPr lang="pt-BR" sz="1200" dirty="0" smtClean="0"/>
              <a:t> </a:t>
            </a:r>
            <a:r>
              <a:rPr lang="pt-BR" sz="1200" dirty="0" err="1" smtClean="0"/>
              <a:t>java</a:t>
            </a:r>
            <a:r>
              <a:rPr lang="pt-BR" sz="1200" dirty="0" smtClean="0"/>
              <a:t>.net.</a:t>
            </a:r>
            <a:r>
              <a:rPr lang="pt-BR" sz="1200" dirty="0" err="1" smtClean="0"/>
              <a:t>Socket</a:t>
            </a:r>
            <a:r>
              <a:rPr lang="pt-BR" sz="1200" dirty="0" smtClean="0"/>
              <a:t>;</a:t>
            </a:r>
          </a:p>
          <a:p>
            <a:pPr>
              <a:buNone/>
            </a:pPr>
            <a:r>
              <a:rPr lang="pt-BR" sz="1200" dirty="0" err="1" smtClean="0"/>
              <a:t>import</a:t>
            </a:r>
            <a:r>
              <a:rPr lang="pt-BR" sz="1200" dirty="0" smtClean="0"/>
              <a:t> </a:t>
            </a:r>
            <a:r>
              <a:rPr lang="pt-BR" sz="1200" dirty="0" err="1" smtClean="0"/>
              <a:t>java</a:t>
            </a:r>
            <a:r>
              <a:rPr lang="pt-BR" sz="1200" dirty="0" smtClean="0"/>
              <a:t>.net.</a:t>
            </a:r>
            <a:r>
              <a:rPr lang="pt-BR" sz="1200" dirty="0" err="1" smtClean="0"/>
              <a:t>UnknownHostException</a:t>
            </a:r>
            <a:r>
              <a:rPr lang="pt-BR" sz="1200" dirty="0" smtClean="0"/>
              <a:t>;</a:t>
            </a:r>
          </a:p>
          <a:p>
            <a:endParaRPr lang="pt-BR" sz="1200" dirty="0" smtClean="0"/>
          </a:p>
          <a:p>
            <a:pPr>
              <a:buNone/>
            </a:pPr>
            <a:r>
              <a:rPr lang="pt-BR" sz="1200" dirty="0" err="1" smtClean="0"/>
              <a:t>public</a:t>
            </a:r>
            <a:r>
              <a:rPr lang="pt-BR" sz="1200" dirty="0" smtClean="0"/>
              <a:t> </a:t>
            </a:r>
            <a:r>
              <a:rPr lang="pt-BR" sz="1200" dirty="0" err="1" smtClean="0"/>
              <a:t>class</a:t>
            </a:r>
            <a:r>
              <a:rPr lang="pt-BR" sz="1200" dirty="0" smtClean="0"/>
              <a:t> </a:t>
            </a:r>
            <a:r>
              <a:rPr lang="pt-BR" sz="1200" dirty="0" err="1" smtClean="0"/>
              <a:t>PortScan</a:t>
            </a:r>
            <a:r>
              <a:rPr lang="pt-BR" sz="1200" dirty="0" smtClean="0"/>
              <a:t> {</a:t>
            </a:r>
          </a:p>
          <a:p>
            <a:pPr>
              <a:buNone/>
            </a:pPr>
            <a:r>
              <a:rPr lang="pt-BR" sz="1200" dirty="0" smtClean="0"/>
              <a:t>          </a:t>
            </a:r>
            <a:r>
              <a:rPr lang="pt-BR" sz="1200" dirty="0" err="1" smtClean="0"/>
              <a:t>public</a:t>
            </a:r>
            <a:r>
              <a:rPr lang="pt-BR" sz="1200" dirty="0" smtClean="0"/>
              <a:t> </a:t>
            </a:r>
            <a:r>
              <a:rPr lang="pt-BR" sz="1200" dirty="0" err="1" smtClean="0"/>
              <a:t>static</a:t>
            </a:r>
            <a:r>
              <a:rPr lang="pt-BR" sz="1200" dirty="0" smtClean="0"/>
              <a:t> String </a:t>
            </a:r>
            <a:r>
              <a:rPr lang="pt-BR" sz="1200" dirty="0" err="1" smtClean="0"/>
              <a:t>endereco</a:t>
            </a:r>
            <a:r>
              <a:rPr lang="pt-BR" sz="1200" dirty="0" smtClean="0"/>
              <a:t> = "</a:t>
            </a:r>
            <a:r>
              <a:rPr lang="pt-BR" sz="1200" dirty="0" err="1" smtClean="0"/>
              <a:t>localhost</a:t>
            </a:r>
            <a:r>
              <a:rPr lang="pt-BR" sz="1200" dirty="0" smtClean="0"/>
              <a:t>";</a:t>
            </a:r>
          </a:p>
          <a:p>
            <a:pPr>
              <a:buNone/>
            </a:pPr>
            <a:r>
              <a:rPr lang="pt-BR" sz="1200" dirty="0" smtClean="0"/>
              <a:t>          </a:t>
            </a:r>
            <a:r>
              <a:rPr lang="pt-BR" sz="1200" dirty="0" err="1" smtClean="0"/>
              <a:t>public</a:t>
            </a:r>
            <a:r>
              <a:rPr lang="pt-BR" sz="1200" dirty="0" smtClean="0"/>
              <a:t> </a:t>
            </a:r>
            <a:r>
              <a:rPr lang="pt-BR" sz="1200" dirty="0" err="1" smtClean="0"/>
              <a:t>static</a:t>
            </a:r>
            <a:r>
              <a:rPr lang="pt-BR" sz="1200" dirty="0" smtClean="0"/>
              <a:t> </a:t>
            </a:r>
            <a:r>
              <a:rPr lang="pt-BR" sz="1200" dirty="0" err="1" smtClean="0"/>
              <a:t>void</a:t>
            </a:r>
            <a:r>
              <a:rPr lang="pt-BR" sz="1200" dirty="0" smtClean="0"/>
              <a:t> </a:t>
            </a:r>
            <a:r>
              <a:rPr lang="pt-BR" sz="1200" dirty="0" err="1" smtClean="0"/>
              <a:t>main</a:t>
            </a:r>
            <a:r>
              <a:rPr lang="pt-BR" sz="1200" dirty="0" smtClean="0"/>
              <a:t>(String[] </a:t>
            </a:r>
            <a:r>
              <a:rPr lang="pt-BR" sz="1200" dirty="0" err="1" smtClean="0"/>
              <a:t>args</a:t>
            </a:r>
            <a:r>
              <a:rPr lang="pt-BR" sz="1200" dirty="0" smtClean="0"/>
              <a:t>) {</a:t>
            </a:r>
          </a:p>
          <a:p>
            <a:pPr>
              <a:buNone/>
            </a:pPr>
            <a:r>
              <a:rPr lang="pt-BR" sz="1200" dirty="0" smtClean="0"/>
              <a:t>                 </a:t>
            </a:r>
            <a:r>
              <a:rPr lang="pt-BR" sz="1200" dirty="0" err="1" smtClean="0"/>
              <a:t>StringBuffer</a:t>
            </a:r>
            <a:r>
              <a:rPr lang="pt-BR" sz="1200" dirty="0" smtClean="0"/>
              <a:t> </a:t>
            </a:r>
            <a:r>
              <a:rPr lang="pt-BR" sz="1200" dirty="0" err="1" smtClean="0"/>
              <a:t>portasOk</a:t>
            </a:r>
            <a:r>
              <a:rPr lang="pt-BR" sz="1200" dirty="0" smtClean="0"/>
              <a:t>, </a:t>
            </a:r>
            <a:r>
              <a:rPr lang="pt-BR" sz="1200" dirty="0" err="1" smtClean="0"/>
              <a:t>portasNok</a:t>
            </a:r>
            <a:r>
              <a:rPr lang="pt-BR" sz="1200" dirty="0" smtClean="0"/>
              <a:t>;</a:t>
            </a:r>
          </a:p>
          <a:p>
            <a:pPr>
              <a:buNone/>
            </a:pPr>
            <a:r>
              <a:rPr lang="pt-BR" sz="1200" dirty="0" smtClean="0"/>
              <a:t>                 </a:t>
            </a:r>
            <a:r>
              <a:rPr lang="pt-BR" sz="1200" dirty="0" err="1" smtClean="0"/>
              <a:t>portasOk</a:t>
            </a:r>
            <a:r>
              <a:rPr lang="pt-BR" sz="1200" dirty="0" smtClean="0"/>
              <a:t> </a:t>
            </a:r>
            <a:r>
              <a:rPr lang="pt-BR" sz="1200" dirty="0" smtClean="0"/>
              <a:t>= </a:t>
            </a:r>
            <a:r>
              <a:rPr lang="pt-BR" sz="1200" dirty="0" err="1" smtClean="0"/>
              <a:t>new</a:t>
            </a:r>
            <a:r>
              <a:rPr lang="pt-BR" sz="1200" dirty="0" smtClean="0"/>
              <a:t> </a:t>
            </a:r>
            <a:r>
              <a:rPr lang="pt-BR" sz="1200" dirty="0" err="1" smtClean="0"/>
              <a:t>StringBuffer</a:t>
            </a:r>
            <a:r>
              <a:rPr lang="pt-BR" sz="1200" dirty="0" smtClean="0"/>
              <a:t>();</a:t>
            </a:r>
          </a:p>
          <a:p>
            <a:pPr>
              <a:buNone/>
            </a:pPr>
            <a:r>
              <a:rPr lang="pt-BR" sz="1200" dirty="0" smtClean="0"/>
              <a:t>                 </a:t>
            </a:r>
            <a:r>
              <a:rPr lang="pt-BR" sz="1200" dirty="0" err="1" smtClean="0"/>
              <a:t>portasNok</a:t>
            </a:r>
            <a:r>
              <a:rPr lang="pt-BR" sz="1200" dirty="0" smtClean="0"/>
              <a:t> </a:t>
            </a:r>
            <a:r>
              <a:rPr lang="pt-BR" sz="1200" dirty="0" smtClean="0"/>
              <a:t>= </a:t>
            </a:r>
            <a:r>
              <a:rPr lang="pt-BR" sz="1200" dirty="0" err="1" smtClean="0"/>
              <a:t>new</a:t>
            </a:r>
            <a:r>
              <a:rPr lang="pt-BR" sz="1200" dirty="0" smtClean="0"/>
              <a:t> </a:t>
            </a:r>
            <a:r>
              <a:rPr lang="pt-BR" sz="1200" dirty="0" err="1" smtClean="0"/>
              <a:t>StringBuffer</a:t>
            </a:r>
            <a:r>
              <a:rPr lang="pt-BR" sz="1200" dirty="0" smtClean="0"/>
              <a:t>();</a:t>
            </a:r>
          </a:p>
          <a:p>
            <a:pPr>
              <a:buNone/>
            </a:pPr>
            <a:r>
              <a:rPr lang="pt-BR" sz="1200" dirty="0" smtClean="0"/>
              <a:t>                 </a:t>
            </a:r>
            <a:r>
              <a:rPr lang="pt-BR" sz="1200" dirty="0" err="1" smtClean="0"/>
              <a:t>Socket</a:t>
            </a:r>
            <a:r>
              <a:rPr lang="pt-BR" sz="1200" dirty="0" smtClean="0"/>
              <a:t> </a:t>
            </a:r>
            <a:r>
              <a:rPr lang="pt-BR" sz="1200" dirty="0" smtClean="0"/>
              <a:t>s;</a:t>
            </a:r>
          </a:p>
          <a:p>
            <a:pPr>
              <a:buNone/>
            </a:pPr>
            <a:r>
              <a:rPr lang="pt-BR" sz="1200" dirty="0" smtClean="0"/>
              <a:t>                for </a:t>
            </a:r>
            <a:r>
              <a:rPr lang="pt-BR" sz="1200" dirty="0" smtClean="0"/>
              <a:t>(</a:t>
            </a:r>
            <a:r>
              <a:rPr lang="pt-BR" sz="1200" dirty="0" err="1" smtClean="0"/>
              <a:t>int</a:t>
            </a:r>
            <a:r>
              <a:rPr lang="pt-BR" sz="1200" dirty="0" smtClean="0"/>
              <a:t> i = 70 ; i &lt;= 100; i++){</a:t>
            </a:r>
          </a:p>
          <a:p>
            <a:pPr>
              <a:buNone/>
            </a:pPr>
            <a:r>
              <a:rPr lang="pt-BR" sz="1200" dirty="0" smtClean="0"/>
              <a:t>                   </a:t>
            </a:r>
            <a:r>
              <a:rPr lang="pt-BR" sz="1200" dirty="0" err="1" smtClean="0"/>
              <a:t>try</a:t>
            </a:r>
            <a:r>
              <a:rPr lang="pt-BR" sz="1200" dirty="0" smtClean="0"/>
              <a:t> </a:t>
            </a:r>
            <a:r>
              <a:rPr lang="pt-BR" sz="1200" dirty="0" smtClean="0"/>
              <a:t>{</a:t>
            </a:r>
          </a:p>
          <a:p>
            <a:pPr>
              <a:buNone/>
            </a:pPr>
            <a:r>
              <a:rPr lang="pt-BR" sz="1200" dirty="0" smtClean="0"/>
              <a:t>		s </a:t>
            </a:r>
            <a:r>
              <a:rPr lang="pt-BR" sz="1200" dirty="0" smtClean="0"/>
              <a:t>= </a:t>
            </a:r>
            <a:r>
              <a:rPr lang="pt-BR" sz="1200" dirty="0" err="1" smtClean="0"/>
              <a:t>new</a:t>
            </a:r>
            <a:r>
              <a:rPr lang="pt-BR" sz="1200" dirty="0" smtClean="0"/>
              <a:t> </a:t>
            </a:r>
            <a:r>
              <a:rPr lang="pt-BR" sz="1200" dirty="0" err="1" smtClean="0"/>
              <a:t>Socket</a:t>
            </a:r>
            <a:r>
              <a:rPr lang="pt-BR" sz="1200" dirty="0" smtClean="0"/>
              <a:t>(</a:t>
            </a:r>
            <a:r>
              <a:rPr lang="pt-BR" sz="1200" dirty="0" err="1" smtClean="0"/>
              <a:t>endereco</a:t>
            </a:r>
            <a:r>
              <a:rPr lang="pt-BR" sz="1200" dirty="0" smtClean="0"/>
              <a:t>, i);</a:t>
            </a:r>
          </a:p>
          <a:p>
            <a:pPr>
              <a:buNone/>
            </a:pPr>
            <a:r>
              <a:rPr lang="pt-BR" sz="1200" dirty="0" smtClean="0"/>
              <a:t>		</a:t>
            </a:r>
            <a:r>
              <a:rPr lang="pt-BR" sz="1200" dirty="0" err="1" smtClean="0"/>
              <a:t>portasOk</a:t>
            </a:r>
            <a:r>
              <a:rPr lang="pt-BR" sz="1200" dirty="0" smtClean="0"/>
              <a:t>.</a:t>
            </a:r>
            <a:r>
              <a:rPr lang="pt-BR" sz="1200" dirty="0" err="1" smtClean="0"/>
              <a:t>append</a:t>
            </a:r>
            <a:r>
              <a:rPr lang="pt-BR" sz="1200" dirty="0" smtClean="0"/>
              <a:t>(i </a:t>
            </a:r>
            <a:r>
              <a:rPr lang="pt-BR" sz="1200" dirty="0" smtClean="0"/>
              <a:t>+ " ");</a:t>
            </a:r>
          </a:p>
          <a:p>
            <a:pPr>
              <a:buNone/>
            </a:pPr>
            <a:r>
              <a:rPr lang="pt-BR" sz="1200" dirty="0" smtClean="0"/>
              <a:t>		System.</a:t>
            </a:r>
            <a:r>
              <a:rPr lang="pt-BR" sz="1200" dirty="0" err="1" smtClean="0"/>
              <a:t>out.println</a:t>
            </a:r>
            <a:r>
              <a:rPr lang="pt-BR" sz="1200" dirty="0" smtClean="0"/>
              <a:t>("Porta " + i + " Aberta");</a:t>
            </a:r>
          </a:p>
          <a:p>
            <a:pPr>
              <a:buNone/>
            </a:pPr>
            <a:r>
              <a:rPr lang="pt-BR" sz="1200" dirty="0" smtClean="0"/>
              <a:t>		</a:t>
            </a:r>
            <a:r>
              <a:rPr lang="pt-BR" sz="1200" dirty="0" err="1" smtClean="0"/>
              <a:t>s.close</a:t>
            </a:r>
            <a:r>
              <a:rPr lang="pt-BR" sz="1200" dirty="0" smtClean="0"/>
              <a:t>();</a:t>
            </a:r>
          </a:p>
          <a:p>
            <a:pPr>
              <a:buNone/>
            </a:pPr>
            <a:r>
              <a:rPr lang="pt-BR" sz="1200" dirty="0" smtClean="0"/>
              <a:t>	           } </a:t>
            </a:r>
            <a:r>
              <a:rPr lang="pt-BR" sz="1200" dirty="0" smtClean="0"/>
              <a:t>catch (</a:t>
            </a:r>
            <a:r>
              <a:rPr lang="pt-BR" sz="1200" dirty="0" err="1" smtClean="0"/>
              <a:t>UnknownHostException</a:t>
            </a:r>
            <a:r>
              <a:rPr lang="pt-BR" sz="1200" dirty="0" smtClean="0"/>
              <a:t> h){</a:t>
            </a:r>
          </a:p>
          <a:p>
            <a:pPr>
              <a:buNone/>
            </a:pPr>
            <a:r>
              <a:rPr lang="pt-BR" sz="1200" dirty="0" smtClean="0"/>
              <a:t>		System.</a:t>
            </a:r>
            <a:r>
              <a:rPr lang="pt-BR" sz="1200" dirty="0" err="1" smtClean="0"/>
              <a:t>out.println</a:t>
            </a:r>
            <a:r>
              <a:rPr lang="pt-BR" sz="1200" dirty="0" smtClean="0"/>
              <a:t>(</a:t>
            </a:r>
            <a:r>
              <a:rPr lang="pt-BR" sz="1200" dirty="0" err="1" smtClean="0"/>
              <a:t>h.getMessage</a:t>
            </a:r>
            <a:r>
              <a:rPr lang="pt-BR" sz="1200" dirty="0" smtClean="0"/>
              <a:t>());</a:t>
            </a:r>
          </a:p>
          <a:p>
            <a:pPr>
              <a:buNone/>
            </a:pPr>
            <a:r>
              <a:rPr lang="pt-BR" sz="1200" dirty="0" smtClean="0"/>
              <a:t>		System.</a:t>
            </a:r>
            <a:r>
              <a:rPr lang="pt-BR" sz="1200" dirty="0" err="1" smtClean="0"/>
              <a:t>exit</a:t>
            </a:r>
            <a:r>
              <a:rPr lang="pt-BR" sz="1200" dirty="0" smtClean="0"/>
              <a:t>(0);</a:t>
            </a:r>
            <a:endParaRPr lang="pt-BR" sz="12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1281F010-96E0-489E-A215-99656D403F11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4643438" y="1785926"/>
            <a:ext cx="392909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pt-BR" sz="1200" dirty="0" smtClean="0">
                <a:latin typeface="+mj-lt"/>
              </a:rPr>
              <a:t> } catch (</a:t>
            </a:r>
            <a:r>
              <a:rPr lang="pt-BR" sz="1200" dirty="0" err="1" smtClean="0">
                <a:latin typeface="+mj-lt"/>
              </a:rPr>
              <a:t>IOException</a:t>
            </a:r>
            <a:r>
              <a:rPr lang="pt-BR" sz="1200" dirty="0" smtClean="0">
                <a:latin typeface="+mj-lt"/>
              </a:rPr>
              <a:t> e) {</a:t>
            </a:r>
          </a:p>
          <a:p>
            <a:pPr lvl="1"/>
            <a:r>
              <a:rPr lang="pt-BR" sz="1200" dirty="0" smtClean="0">
                <a:latin typeface="+mj-lt"/>
              </a:rPr>
              <a:t> </a:t>
            </a:r>
            <a:r>
              <a:rPr lang="pt-BR" sz="1200" dirty="0" smtClean="0">
                <a:latin typeface="+mj-lt"/>
              </a:rPr>
              <a:t>       </a:t>
            </a:r>
            <a:r>
              <a:rPr lang="pt-BR" sz="1200" dirty="0" err="1" smtClean="0">
                <a:latin typeface="+mj-lt"/>
              </a:rPr>
              <a:t>portasNok</a:t>
            </a:r>
            <a:r>
              <a:rPr lang="pt-BR" sz="1200" dirty="0" smtClean="0">
                <a:latin typeface="+mj-lt"/>
              </a:rPr>
              <a:t>.</a:t>
            </a:r>
            <a:r>
              <a:rPr lang="pt-BR" sz="1200" dirty="0" err="1" smtClean="0">
                <a:latin typeface="+mj-lt"/>
              </a:rPr>
              <a:t>append</a:t>
            </a:r>
            <a:r>
              <a:rPr lang="pt-BR" sz="1200" dirty="0" smtClean="0">
                <a:latin typeface="+mj-lt"/>
              </a:rPr>
              <a:t>(i </a:t>
            </a:r>
            <a:r>
              <a:rPr lang="pt-BR" sz="1200" dirty="0" smtClean="0">
                <a:latin typeface="+mj-lt"/>
              </a:rPr>
              <a:t>+ " ");</a:t>
            </a:r>
          </a:p>
          <a:p>
            <a:pPr lvl="1"/>
            <a:r>
              <a:rPr lang="pt-BR" sz="1200" dirty="0" smtClean="0">
                <a:latin typeface="+mj-lt"/>
              </a:rPr>
              <a:t>        System.</a:t>
            </a:r>
            <a:r>
              <a:rPr lang="pt-BR" sz="1200" dirty="0" err="1" smtClean="0">
                <a:latin typeface="+mj-lt"/>
              </a:rPr>
              <a:t>out.println</a:t>
            </a:r>
            <a:r>
              <a:rPr lang="pt-BR" sz="1200" dirty="0" smtClean="0">
                <a:latin typeface="+mj-lt"/>
              </a:rPr>
              <a:t>("Porta " + i + " Fechada");</a:t>
            </a:r>
          </a:p>
          <a:p>
            <a:pPr lvl="1"/>
            <a:r>
              <a:rPr lang="pt-BR" sz="1200" dirty="0" smtClean="0">
                <a:latin typeface="+mj-lt"/>
              </a:rPr>
              <a:t>}</a:t>
            </a:r>
          </a:p>
          <a:p>
            <a:pPr>
              <a:buNone/>
            </a:pPr>
            <a:r>
              <a:rPr lang="pt-BR" sz="1200" dirty="0" smtClean="0">
                <a:latin typeface="+mj-lt"/>
              </a:rPr>
              <a:t>        }//for</a:t>
            </a:r>
            <a:endParaRPr lang="pt-BR" sz="1200" dirty="0" smtClean="0">
              <a:latin typeface="+mj-lt"/>
            </a:endParaRPr>
          </a:p>
          <a:p>
            <a:pPr>
              <a:buNone/>
            </a:pPr>
            <a:r>
              <a:rPr lang="pt-BR" sz="1200" dirty="0" smtClean="0">
                <a:latin typeface="+mj-lt"/>
              </a:rPr>
              <a:t>        System.</a:t>
            </a:r>
            <a:r>
              <a:rPr lang="pt-BR" sz="1200" dirty="0" err="1" smtClean="0">
                <a:latin typeface="+mj-lt"/>
              </a:rPr>
              <a:t>out.println</a:t>
            </a:r>
            <a:r>
              <a:rPr lang="pt-BR" sz="1200" dirty="0" smtClean="0">
                <a:latin typeface="+mj-lt"/>
              </a:rPr>
              <a:t>("Portas abertas: " + </a:t>
            </a:r>
            <a:r>
              <a:rPr lang="pt-BR" sz="1200" dirty="0" smtClean="0">
                <a:latin typeface="+mj-lt"/>
              </a:rPr>
              <a:t>           </a:t>
            </a:r>
            <a:r>
              <a:rPr lang="pt-BR" sz="1200" dirty="0" err="1" smtClean="0">
                <a:latin typeface="+mj-lt"/>
              </a:rPr>
              <a:t>portasOk</a:t>
            </a:r>
            <a:r>
              <a:rPr lang="pt-BR" sz="1200" dirty="0" smtClean="0">
                <a:latin typeface="+mj-lt"/>
              </a:rPr>
              <a:t>.</a:t>
            </a:r>
            <a:r>
              <a:rPr lang="pt-BR" sz="1200" dirty="0" err="1" smtClean="0">
                <a:latin typeface="+mj-lt"/>
              </a:rPr>
              <a:t>toString</a:t>
            </a:r>
            <a:r>
              <a:rPr lang="pt-BR" sz="1200" dirty="0" smtClean="0">
                <a:latin typeface="+mj-lt"/>
              </a:rPr>
              <a:t>() + "\</a:t>
            </a:r>
            <a:r>
              <a:rPr lang="pt-BR" sz="1200" dirty="0" err="1" smtClean="0">
                <a:latin typeface="+mj-lt"/>
              </a:rPr>
              <a:t>nPortas</a:t>
            </a:r>
            <a:r>
              <a:rPr lang="pt-BR" sz="1200" dirty="0" smtClean="0">
                <a:latin typeface="+mj-lt"/>
              </a:rPr>
              <a:t> </a:t>
            </a:r>
          </a:p>
          <a:p>
            <a:pPr>
              <a:buNone/>
            </a:pPr>
            <a:r>
              <a:rPr lang="pt-BR" sz="1200" dirty="0" smtClean="0">
                <a:latin typeface="+mj-lt"/>
              </a:rPr>
              <a:t>fechadas: " + </a:t>
            </a:r>
            <a:r>
              <a:rPr lang="pt-BR" sz="1200" dirty="0" err="1" smtClean="0">
                <a:latin typeface="+mj-lt"/>
              </a:rPr>
              <a:t>portasNok</a:t>
            </a:r>
            <a:r>
              <a:rPr lang="pt-BR" sz="1200" dirty="0" smtClean="0">
                <a:latin typeface="+mj-lt"/>
              </a:rPr>
              <a:t>.</a:t>
            </a:r>
            <a:r>
              <a:rPr lang="pt-BR" sz="1200" dirty="0" err="1" smtClean="0">
                <a:latin typeface="+mj-lt"/>
              </a:rPr>
              <a:t>toString</a:t>
            </a:r>
            <a:r>
              <a:rPr lang="pt-BR" sz="1200" dirty="0" smtClean="0">
                <a:latin typeface="+mj-lt"/>
              </a:rPr>
              <a:t>());</a:t>
            </a:r>
          </a:p>
          <a:p>
            <a:pPr>
              <a:buNone/>
            </a:pPr>
            <a:r>
              <a:rPr lang="pt-BR" sz="1200" dirty="0" smtClean="0">
                <a:latin typeface="+mj-lt"/>
              </a:rPr>
              <a:t>     }//</a:t>
            </a:r>
            <a:r>
              <a:rPr lang="pt-BR" sz="1200" dirty="0" err="1" smtClean="0">
                <a:latin typeface="+mj-lt"/>
              </a:rPr>
              <a:t>main</a:t>
            </a:r>
            <a:endParaRPr lang="pt-BR" sz="1200" dirty="0" smtClean="0">
              <a:latin typeface="+mj-lt"/>
            </a:endParaRPr>
          </a:p>
          <a:p>
            <a:pPr>
              <a:buNone/>
            </a:pPr>
            <a:r>
              <a:rPr lang="pt-BR" sz="1200" dirty="0" smtClean="0">
                <a:latin typeface="+mj-lt"/>
              </a:rPr>
              <a:t>}</a:t>
            </a:r>
            <a:endParaRPr lang="pt-BR" sz="1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>
                <a:effectLst/>
              </a:rPr>
              <a:t>Exercícios</a:t>
            </a:r>
            <a:endParaRPr lang="pt-BR" dirty="0"/>
          </a:p>
        </p:txBody>
      </p:sp>
      <p:sp>
        <p:nvSpPr>
          <p:cNvPr id="22531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pt-BR" sz="2400" dirty="0" smtClean="0"/>
          </a:p>
          <a:p>
            <a:pPr eaLnBrk="1" hangingPunct="1"/>
            <a:r>
              <a:rPr lang="pt-BR" dirty="0" smtClean="0"/>
              <a:t>Suponha um servidor UDP aceitando pacotes na porta 20001. É possível que mais de um computador envie pacotes UDP para tal host e tal porta? Por quê?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2400" dirty="0" smtClean="0"/>
          </a:p>
          <a:p>
            <a:r>
              <a:rPr lang="pt-BR" sz="2400" dirty="0" smtClean="0"/>
              <a:t>Suponha um servidor TCP com uma conexão já aberta com um host </a:t>
            </a:r>
            <a:r>
              <a:rPr lang="pt-BR" sz="2400" dirty="0" err="1" smtClean="0"/>
              <a:t>clienteA</a:t>
            </a:r>
            <a:r>
              <a:rPr lang="pt-BR" sz="2400" dirty="0" smtClean="0"/>
              <a:t>. É possível a qualquer outro host cliente mandar dados ao servidor usando a conexão do </a:t>
            </a:r>
            <a:r>
              <a:rPr lang="pt-BR" sz="2400" dirty="0" err="1" smtClean="0"/>
              <a:t>clienteA</a:t>
            </a:r>
            <a:r>
              <a:rPr lang="pt-BR" sz="2400" dirty="0" smtClean="0"/>
              <a:t> já aberta? Por quê? </a:t>
            </a:r>
          </a:p>
          <a:p>
            <a:pPr eaLnBrk="1" hangingPunct="1"/>
            <a:endParaRPr lang="pt-BR" sz="24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B7770A2-A123-41F5-89B9-8822A98D2E35}" type="slidenum">
              <a:rPr lang="pt-BR" smtClean="0"/>
              <a:pPr>
                <a:defRPr/>
              </a:pPr>
              <a:t>11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ChangeArrowheads="1"/>
          </p:cNvSpPr>
          <p:nvPr/>
        </p:nvSpPr>
        <p:spPr bwMode="auto">
          <a:xfrm>
            <a:off x="647700" y="1428750"/>
            <a:ext cx="8496300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9875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dirty="0">
                <a:latin typeface="Comic Sans MS" pitchFamily="66" charset="0"/>
              </a:rPr>
              <a:t> Trata-se de um servidor Web, que responderá a requisições HTTP, bastante simples. Com as seguintes regras: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dirty="0">
                <a:latin typeface="Comic Sans MS" pitchFamily="66" charset="0"/>
              </a:rPr>
              <a:t>Deve ser implementado utilizando-se a API de Java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dirty="0">
                <a:latin typeface="Comic Sans MS" pitchFamily="66" charset="0"/>
              </a:rPr>
              <a:t>Ele deve manipular apenas </a:t>
            </a:r>
            <a:r>
              <a:rPr lang="pt-BR" b="1" dirty="0">
                <a:latin typeface="Comic Sans MS" pitchFamily="66" charset="0"/>
              </a:rPr>
              <a:t>uma</a:t>
            </a:r>
            <a:r>
              <a:rPr lang="pt-BR" dirty="0">
                <a:latin typeface="Comic Sans MS" pitchFamily="66" charset="0"/>
              </a:rPr>
              <a:t> requisição </a:t>
            </a:r>
            <a:r>
              <a:rPr lang="pt-BR" b="1" dirty="0">
                <a:latin typeface="Comic Sans MS" pitchFamily="66" charset="0"/>
              </a:rPr>
              <a:t>HTTP</a:t>
            </a:r>
            <a:r>
              <a:rPr lang="pt-BR" dirty="0">
                <a:latin typeface="Comic Sans MS" pitchFamily="66" charset="0"/>
              </a:rPr>
              <a:t>;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dirty="0">
                <a:latin typeface="Comic Sans MS" pitchFamily="66" charset="0"/>
              </a:rPr>
              <a:t>Ele deve </a:t>
            </a:r>
            <a:r>
              <a:rPr lang="pt-BR" b="1" dirty="0">
                <a:latin typeface="Comic Sans MS" pitchFamily="66" charset="0"/>
              </a:rPr>
              <a:t>enviar</a:t>
            </a:r>
            <a:r>
              <a:rPr lang="pt-BR" dirty="0">
                <a:latin typeface="Comic Sans MS" pitchFamily="66" charset="0"/>
              </a:rPr>
              <a:t> uma mensagem de </a:t>
            </a:r>
            <a:r>
              <a:rPr lang="pt-BR" b="1" dirty="0">
                <a:latin typeface="Comic Sans MS" pitchFamily="66" charset="0"/>
              </a:rPr>
              <a:t>resposta</a:t>
            </a:r>
            <a:r>
              <a:rPr lang="pt-BR" dirty="0">
                <a:latin typeface="Comic Sans MS" pitchFamily="66" charset="0"/>
              </a:rPr>
              <a:t> ao cliente contendo linhas de cabeçalho e o </a:t>
            </a:r>
            <a:r>
              <a:rPr lang="pt-BR" b="1" dirty="0">
                <a:latin typeface="Comic Sans MS" pitchFamily="66" charset="0"/>
              </a:rPr>
              <a:t>objeto</a:t>
            </a:r>
            <a:r>
              <a:rPr lang="pt-BR" dirty="0">
                <a:latin typeface="Comic Sans MS" pitchFamily="66" charset="0"/>
              </a:rPr>
              <a:t> desejado, se existente;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dirty="0">
                <a:latin typeface="Comic Sans MS" pitchFamily="66" charset="0"/>
              </a:rPr>
              <a:t>A única verificação necessária é quando o objeto não for encontrado, deve-se retornar: “</a:t>
            </a:r>
            <a:r>
              <a:rPr lang="pt-BR" b="1" dirty="0"/>
              <a:t>HTTP/1.0 404 </a:t>
            </a:r>
            <a:r>
              <a:rPr lang="pt-BR" b="1" dirty="0" err="1"/>
              <a:t>Not</a:t>
            </a:r>
            <a:r>
              <a:rPr lang="pt-BR" b="1" dirty="0"/>
              <a:t> </a:t>
            </a:r>
            <a:r>
              <a:rPr lang="pt-BR" b="1" dirty="0" err="1"/>
              <a:t>Found</a:t>
            </a:r>
            <a:r>
              <a:rPr lang="pt-BR" dirty="0">
                <a:latin typeface="Comic Sans MS" pitchFamily="66" charset="0"/>
              </a:rPr>
              <a:t>”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dirty="0">
                <a:latin typeface="Comic Sans MS" pitchFamily="66" charset="0"/>
              </a:rPr>
              <a:t>Teste seu servidor utilizando um navegador qualquer!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dirty="0">
                <a:latin typeface="Comic Sans MS" pitchFamily="66" charset="0"/>
              </a:rPr>
              <a:t>Mantenha os arquivos que serão baixados na mesma </a:t>
            </a:r>
            <a:r>
              <a:rPr lang="pt-BR" b="1" dirty="0">
                <a:latin typeface="Comic Sans MS" pitchFamily="66" charset="0"/>
              </a:rPr>
              <a:t>pasta</a:t>
            </a:r>
            <a:r>
              <a:rPr lang="pt-BR" dirty="0">
                <a:latin typeface="Comic Sans MS" pitchFamily="66" charset="0"/>
              </a:rPr>
              <a:t> do seu </a:t>
            </a:r>
            <a:r>
              <a:rPr lang="pt-BR" b="1" dirty="0">
                <a:latin typeface="Comic Sans MS" pitchFamily="66" charset="0"/>
              </a:rPr>
              <a:t>projeto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None/>
            </a:pPr>
            <a:endParaRPr lang="pt-BR" b="1" dirty="0">
              <a:latin typeface="Comic Sans MS" pitchFamily="66" charset="0"/>
            </a:endParaRPr>
          </a:p>
          <a:p>
            <a:pPr marL="269875">
              <a:spcBef>
                <a:spcPct val="20000"/>
              </a:spcBef>
              <a:buFont typeface="Wingdings" pitchFamily="2" charset="2"/>
              <a:buChar char="Ø"/>
            </a:pPr>
            <a:r>
              <a:rPr lang="pt-BR" dirty="0">
                <a:latin typeface="Comic Sans MS" pitchFamily="66" charset="0"/>
              </a:rPr>
              <a:t>Dicas: - utilize as classes </a:t>
            </a:r>
            <a:r>
              <a:rPr lang="pt-BR" dirty="0" err="1">
                <a:latin typeface="Comic Sans MS" pitchFamily="66" charset="0"/>
              </a:rPr>
              <a:t>ServerSocket</a:t>
            </a:r>
            <a:r>
              <a:rPr lang="pt-BR" dirty="0">
                <a:latin typeface="Comic Sans MS" pitchFamily="66" charset="0"/>
              </a:rPr>
              <a:t>, </a:t>
            </a:r>
            <a:r>
              <a:rPr lang="pt-BR" dirty="0" err="1">
                <a:latin typeface="Comic Sans MS" pitchFamily="66" charset="0"/>
              </a:rPr>
              <a:t>Socket</a:t>
            </a:r>
            <a:r>
              <a:rPr lang="pt-BR" dirty="0">
                <a:latin typeface="Comic Sans MS" pitchFamily="66" charset="0"/>
              </a:rPr>
              <a:t>, </a:t>
            </a:r>
            <a:r>
              <a:rPr lang="pt-BR" dirty="0" err="1">
                <a:latin typeface="Comic Sans MS" pitchFamily="66" charset="0"/>
              </a:rPr>
              <a:t>StringTokenizer</a:t>
            </a:r>
            <a:r>
              <a:rPr lang="pt-BR" dirty="0">
                <a:latin typeface="Comic Sans MS" pitchFamily="66" charset="0"/>
              </a:rPr>
              <a:t> e File </a:t>
            </a:r>
            <a:br>
              <a:rPr lang="pt-BR" dirty="0">
                <a:latin typeface="Comic Sans MS" pitchFamily="66" charset="0"/>
              </a:rPr>
            </a:br>
            <a:r>
              <a:rPr lang="pt-BR" dirty="0">
                <a:latin typeface="Comic Sans MS" pitchFamily="66" charset="0"/>
              </a:rPr>
              <a:t>	    - reveja a aula sobre HTTP</a:t>
            </a:r>
          </a:p>
          <a:p>
            <a:pPr marL="1255713" lvl="1" indent="-261938">
              <a:spcBef>
                <a:spcPct val="20000"/>
              </a:spcBef>
              <a:buFont typeface="Wingdings" pitchFamily="2" charset="2"/>
              <a:buNone/>
            </a:pPr>
            <a:r>
              <a:rPr lang="pt-BR" dirty="0">
                <a:latin typeface="Comic Sans MS" pitchFamily="66" charset="0"/>
              </a:rPr>
              <a:t>   - consulte </a:t>
            </a:r>
            <a:r>
              <a:rPr lang="pt-BR" dirty="0" smtClean="0">
                <a:latin typeface="Comic Sans MS" pitchFamily="66" charset="0"/>
              </a:rPr>
              <a:t>a </a:t>
            </a:r>
            <a:r>
              <a:rPr lang="pt-BR" dirty="0">
                <a:latin typeface="Comic Sans MS" pitchFamily="66" charset="0"/>
              </a:rPr>
              <a:t>RFC[2616]</a:t>
            </a:r>
          </a:p>
          <a:p>
            <a:pPr marL="1184275" lvl="2">
              <a:spcBef>
                <a:spcPct val="20000"/>
              </a:spcBef>
              <a:buFontTx/>
              <a:buChar char="-"/>
            </a:pPr>
            <a:r>
              <a:rPr lang="pt-BR" dirty="0">
                <a:latin typeface="Comic Sans MS" pitchFamily="66" charset="0"/>
              </a:rPr>
              <a:t> baixar código parcial em </a:t>
            </a:r>
            <a:r>
              <a:rPr lang="pt-BR" dirty="0">
                <a:latin typeface="Comic Sans MS" pitchFamily="66" charset="0"/>
                <a:hlinkClick r:id="rId2"/>
              </a:rPr>
              <a:t>www.cin.ufpe.br</a:t>
            </a:r>
            <a:r>
              <a:rPr lang="pt-BR" dirty="0" smtClean="0">
                <a:latin typeface="Comic Sans MS" pitchFamily="66" charset="0"/>
                <a:hlinkClick r:id="rId2"/>
              </a:rPr>
              <a:t>/~ilfn</a:t>
            </a:r>
            <a:endParaRPr lang="pt-BR" dirty="0">
              <a:latin typeface="Comic Sans MS" pitchFamily="66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sz="3600" u="sng" dirty="0" smtClean="0">
                <a:solidFill>
                  <a:srgbClr val="3333CC"/>
                </a:solidFill>
                <a:latin typeface="Comic Sans MS" pitchFamily="66" charset="0"/>
              </a:rPr>
              <a:t>Atividade 1</a:t>
            </a:r>
            <a:r>
              <a:rPr lang="en-US" sz="3600" u="sng" dirty="0" smtClean="0">
                <a:solidFill>
                  <a:srgbClr val="3333CC"/>
                </a:solidFill>
                <a:latin typeface="Comic Sans MS" pitchFamily="66" charset="0"/>
              </a:rPr>
              <a:t>: </a:t>
            </a:r>
            <a:r>
              <a:rPr lang="pt-BR" sz="3600" u="sng" dirty="0" smtClean="0">
                <a:solidFill>
                  <a:srgbClr val="3333CC"/>
                </a:solidFill>
                <a:latin typeface="Comic Sans MS" pitchFamily="66" charset="0"/>
              </a:rPr>
              <a:t>Desenvolver um servidor Web...</a:t>
            </a:r>
          </a:p>
        </p:txBody>
      </p:sp>
      <p:sp>
        <p:nvSpPr>
          <p:cNvPr id="1126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13045FA-0690-4B46-BC83-FBBB0A884D61}" type="slidenum">
              <a:rPr lang="pt-BR"/>
              <a:pPr>
                <a:defRPr/>
              </a:pPr>
              <a:t>12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323850" y="1412875"/>
            <a:ext cx="8496300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9875"/>
            <a:endParaRPr lang="pt-BR"/>
          </a:p>
          <a:p>
            <a:pPr marL="269875"/>
            <a:r>
              <a:rPr lang="pt-BR"/>
              <a:t> </a:t>
            </a:r>
          </a:p>
        </p:txBody>
      </p:sp>
      <p:sp>
        <p:nvSpPr>
          <p:cNvPr id="24579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1C6EF24-43D7-4B15-8853-DD33DCD20E2D}" type="slidenum">
              <a:rPr lang="pt-BR" sz="1400"/>
              <a:pPr algn="r"/>
              <a:t>13</a:t>
            </a:fld>
            <a:endParaRPr lang="pt-BR" sz="1400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u="sng" smtClean="0">
                <a:solidFill>
                  <a:srgbClr val="3333CC"/>
                </a:solidFill>
                <a:latin typeface="Comic Sans MS" pitchFamily="66" charset="0"/>
              </a:rPr>
              <a:t>Exemplo – O que deve ser feito</a:t>
            </a:r>
          </a:p>
        </p:txBody>
      </p:sp>
      <p:sp>
        <p:nvSpPr>
          <p:cNvPr id="47111" name="Rectangle 7"/>
          <p:cNvSpPr>
            <a:spLocks noGrp="1" noChangeArrowheads="1"/>
          </p:cNvSpPr>
          <p:nvPr>
            <p:ph sz="half" idx="1"/>
          </p:nvPr>
        </p:nvSpPr>
        <p:spPr>
          <a:xfrm>
            <a:off x="1435100" y="1524000"/>
            <a:ext cx="3657600" cy="4664075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u="sng" dirty="0" smtClean="0">
                <a:latin typeface="Comic Sans MS" pitchFamily="66" charset="0"/>
              </a:rPr>
              <a:t>Requisição (via browser ou </a:t>
            </a:r>
            <a:r>
              <a:rPr lang="pt-BR" sz="1800" u="sng" dirty="0" err="1" smtClean="0">
                <a:latin typeface="Comic Sans MS" pitchFamily="66" charset="0"/>
              </a:rPr>
              <a:t>telnet</a:t>
            </a:r>
            <a:r>
              <a:rPr lang="pt-BR" sz="1800" u="sng" dirty="0" smtClean="0">
                <a:latin typeface="Comic Sans MS" pitchFamily="66" charset="0"/>
              </a:rPr>
              <a:t>)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800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telnet: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GET /index.html HTTP/1.0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Host: </a:t>
            </a:r>
            <a:r>
              <a:rPr lang="pt-BR" sz="1800" dirty="0" err="1" smtClean="0">
                <a:latin typeface="Comic Sans MS" pitchFamily="66" charset="0"/>
              </a:rPr>
              <a:t>localhost</a:t>
            </a:r>
            <a:endParaRPr lang="pt-BR" sz="1800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800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Browser: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http://ip:porta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800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u="sng" dirty="0" smtClean="0">
                <a:latin typeface="Comic Sans MS" pitchFamily="66" charset="0"/>
              </a:rPr>
              <a:t>Resposta (seu servidor)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800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HTTP/1.0 200 OK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err="1" smtClean="0">
                <a:latin typeface="Comic Sans MS" pitchFamily="66" charset="0"/>
              </a:rPr>
              <a:t>Content-Language</a:t>
            </a:r>
            <a:r>
              <a:rPr lang="pt-BR" sz="1800" dirty="0" smtClean="0">
                <a:latin typeface="Comic Sans MS" pitchFamily="66" charset="0"/>
              </a:rPr>
              <a:t>: pt-BR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err="1" smtClean="0">
                <a:latin typeface="Comic Sans MS" pitchFamily="66" charset="0"/>
              </a:rPr>
              <a:t>Content-Length</a:t>
            </a:r>
            <a:r>
              <a:rPr lang="pt-BR" sz="1800" dirty="0" smtClean="0">
                <a:latin typeface="Comic Sans MS" pitchFamily="66" charset="0"/>
              </a:rPr>
              <a:t>: 53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err="1" smtClean="0">
                <a:latin typeface="Comic Sans MS" pitchFamily="66" charset="0"/>
              </a:rPr>
              <a:t>Content-Type</a:t>
            </a:r>
            <a:r>
              <a:rPr lang="pt-BR" sz="1800" dirty="0" smtClean="0">
                <a:latin typeface="Comic Sans MS" pitchFamily="66" charset="0"/>
              </a:rPr>
              <a:t>: </a:t>
            </a:r>
            <a:r>
              <a:rPr lang="pt-BR" sz="1800" dirty="0" err="1" smtClean="0">
                <a:latin typeface="Comic Sans MS" pitchFamily="66" charset="0"/>
              </a:rPr>
              <a:t>text</a:t>
            </a:r>
            <a:r>
              <a:rPr lang="pt-BR" sz="1800" dirty="0" smtClean="0">
                <a:latin typeface="Comic Sans MS" pitchFamily="66" charset="0"/>
              </a:rPr>
              <a:t>/</a:t>
            </a:r>
            <a:r>
              <a:rPr lang="pt-BR" sz="1800" dirty="0" err="1" smtClean="0">
                <a:latin typeface="Comic Sans MS" pitchFamily="66" charset="0"/>
              </a:rPr>
              <a:t>html</a:t>
            </a:r>
            <a:endParaRPr lang="pt-BR" sz="1800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Connection: close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b="1" i="1" dirty="0" smtClean="0">
                <a:latin typeface="Comic Sans MS" pitchFamily="66" charset="0"/>
              </a:rPr>
              <a:t>CRLF “</a:t>
            </a:r>
            <a:r>
              <a:rPr lang="pt-BR" sz="1800" b="1" i="1" dirty="0" err="1" smtClean="0">
                <a:latin typeface="Comic Sans MS" pitchFamily="66" charset="0"/>
              </a:rPr>
              <a:t>enter</a:t>
            </a:r>
            <a:r>
              <a:rPr lang="pt-BR" sz="1800" b="1" i="1" dirty="0" smtClean="0">
                <a:latin typeface="Comic Sans MS" pitchFamily="66" charset="0"/>
              </a:rPr>
              <a:t>”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dados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...</a:t>
            </a:r>
          </a:p>
        </p:txBody>
      </p:sp>
      <p:sp>
        <p:nvSpPr>
          <p:cNvPr id="47112" name="Rectangle 8"/>
          <p:cNvSpPr>
            <a:spLocks noGrp="1" noChangeArrowheads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u="sng" dirty="0" smtClean="0">
                <a:latin typeface="Comic Sans MS" pitchFamily="66" charset="0"/>
              </a:rPr>
              <a:t>Requisição (via browser ou </a:t>
            </a:r>
            <a:r>
              <a:rPr lang="pt-BR" sz="1800" u="sng" dirty="0" err="1" smtClean="0">
                <a:latin typeface="Comic Sans MS" pitchFamily="66" charset="0"/>
              </a:rPr>
              <a:t>telnet</a:t>
            </a:r>
            <a:r>
              <a:rPr lang="pt-BR" sz="1800" u="sng" dirty="0" smtClean="0">
                <a:latin typeface="Comic Sans MS" pitchFamily="66" charset="0"/>
              </a:rPr>
              <a:t>)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endParaRPr lang="pt-BR" sz="180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sz="1800" smtClean="0">
                <a:latin typeface="Comic Sans MS" pitchFamily="66" charset="0"/>
              </a:rPr>
              <a:t>telnet</a:t>
            </a:r>
            <a:r>
              <a:rPr lang="pt-BR" sz="1800" dirty="0" smtClean="0">
                <a:latin typeface="Comic Sans MS" pitchFamily="66" charset="0"/>
              </a:rPr>
              <a:t>: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GET /img2.png HTTP/1.0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Host: </a:t>
            </a:r>
            <a:r>
              <a:rPr lang="pt-BR" sz="1800" dirty="0" err="1" smtClean="0">
                <a:latin typeface="Comic Sans MS" pitchFamily="66" charset="0"/>
              </a:rPr>
              <a:t>localhost</a:t>
            </a:r>
            <a:endParaRPr lang="pt-BR" sz="1800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800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Browser: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http://ip:porta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800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u="sng" dirty="0" smtClean="0">
                <a:latin typeface="Comic Sans MS" pitchFamily="66" charset="0"/>
              </a:rPr>
              <a:t>Resposta (seu servidor)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800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HTTP/1.0 200 OK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err="1" smtClean="0">
                <a:latin typeface="Comic Sans MS" pitchFamily="66" charset="0"/>
              </a:rPr>
              <a:t>Content-Language</a:t>
            </a:r>
            <a:r>
              <a:rPr lang="pt-BR" sz="1800" dirty="0" smtClean="0">
                <a:latin typeface="Comic Sans MS" pitchFamily="66" charset="0"/>
              </a:rPr>
              <a:t>: pt-BR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err="1" smtClean="0">
                <a:latin typeface="Comic Sans MS" pitchFamily="66" charset="0"/>
              </a:rPr>
              <a:t>Content-Length</a:t>
            </a:r>
            <a:r>
              <a:rPr lang="pt-BR" sz="1800" dirty="0" smtClean="0">
                <a:latin typeface="Comic Sans MS" pitchFamily="66" charset="0"/>
              </a:rPr>
              <a:t>: 733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err="1" smtClean="0">
                <a:latin typeface="Comic Sans MS" pitchFamily="66" charset="0"/>
              </a:rPr>
              <a:t>Content-Type</a:t>
            </a:r>
            <a:r>
              <a:rPr lang="pt-BR" sz="1800" dirty="0" smtClean="0">
                <a:latin typeface="Comic Sans MS" pitchFamily="66" charset="0"/>
              </a:rPr>
              <a:t>: </a:t>
            </a:r>
            <a:r>
              <a:rPr lang="pt-BR" sz="1800" dirty="0" err="1" smtClean="0">
                <a:latin typeface="Comic Sans MS" pitchFamily="66" charset="0"/>
              </a:rPr>
              <a:t>image</a:t>
            </a:r>
            <a:r>
              <a:rPr lang="pt-BR" sz="1800" dirty="0" smtClean="0">
                <a:latin typeface="Comic Sans MS" pitchFamily="66" charset="0"/>
              </a:rPr>
              <a:t>/</a:t>
            </a:r>
            <a:r>
              <a:rPr lang="pt-BR" sz="1800" dirty="0" err="1" smtClean="0">
                <a:latin typeface="Comic Sans MS" pitchFamily="66" charset="0"/>
              </a:rPr>
              <a:t>png</a:t>
            </a:r>
            <a:endParaRPr lang="pt-BR" sz="1800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Connection: close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b="1" i="1" dirty="0" smtClean="0">
                <a:latin typeface="Comic Sans MS" pitchFamily="66" charset="0"/>
              </a:rPr>
              <a:t>CRLF “</a:t>
            </a:r>
            <a:r>
              <a:rPr lang="pt-BR" sz="1800" b="1" i="1" dirty="0" err="1" smtClean="0">
                <a:latin typeface="Comic Sans MS" pitchFamily="66" charset="0"/>
              </a:rPr>
              <a:t>enter</a:t>
            </a:r>
            <a:r>
              <a:rPr lang="pt-BR" sz="1800" b="1" i="1" dirty="0" smtClean="0">
                <a:latin typeface="Comic Sans MS" pitchFamily="66" charset="0"/>
              </a:rPr>
              <a:t>”</a:t>
            </a:r>
            <a:endParaRPr lang="pt-BR" sz="1800" b="1" dirty="0" smtClean="0">
              <a:latin typeface="Comic Sans MS" pitchFamily="66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dados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800" dirty="0" smtClean="0">
                <a:latin typeface="Comic Sans MS" pitchFamily="66" charset="0"/>
              </a:rPr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323528" y="1124744"/>
            <a:ext cx="8496300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9875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endParaRPr lang="pt-BR" sz="2800" dirty="0">
              <a:latin typeface="Comic Sans MS" pitchFamily="66" charset="0"/>
            </a:endParaRPr>
          </a:p>
          <a:p>
            <a:pPr marL="269875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sz="2800" dirty="0" smtClean="0"/>
              <a:t> Faça um programa cliente/servidor que permita ao cliente listar o conteúdo, apagar e criar subdiretórios em uma pasta raiz pré-definida no servidor.</a:t>
            </a:r>
          </a:p>
          <a:p>
            <a:pPr marL="727075" lvl="1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sz="2800" dirty="0" smtClean="0"/>
              <a:t>Exemplo: O cliente envia o comando “</a:t>
            </a:r>
            <a:r>
              <a:rPr lang="pt-BR" sz="2800" dirty="0" err="1" smtClean="0"/>
              <a:t>list</a:t>
            </a:r>
            <a:r>
              <a:rPr lang="pt-BR" sz="2800" dirty="0" smtClean="0"/>
              <a:t> pasta raiz”. O servidor retorna a listagem da pasta raiz</a:t>
            </a:r>
          </a:p>
          <a:p>
            <a:pPr marL="727075" lvl="1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sz="2800" dirty="0" smtClean="0"/>
              <a:t>Exemplo: O cliente envia o comando “</a:t>
            </a:r>
            <a:r>
              <a:rPr lang="pt-BR" sz="2800" dirty="0" err="1" smtClean="0"/>
              <a:t>new</a:t>
            </a:r>
            <a:r>
              <a:rPr lang="pt-BR" sz="2800" dirty="0" smtClean="0"/>
              <a:t>  subdir1”. O servidor cria a pasta subdir1 dentro da pasta raiz</a:t>
            </a:r>
          </a:p>
          <a:p>
            <a:pPr marL="727075" lvl="1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sz="2800" dirty="0" smtClean="0"/>
              <a:t>Exemplo: O cliente envia o comando “dele subdir1”. O servidor apaga a pasta subdir1</a:t>
            </a:r>
          </a:p>
          <a:p>
            <a:pPr marL="269875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endParaRPr lang="pt-BR" sz="2800" dirty="0" smtClean="0">
              <a:latin typeface="Comic Sans MS" pitchFamily="66" charset="0"/>
            </a:endParaRPr>
          </a:p>
          <a:p>
            <a:pPr marL="727075" lvl="1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endParaRPr lang="pt-BR" sz="2000" dirty="0">
              <a:latin typeface="Comic Sans MS" pitchFamily="66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sz="3200" u="sng" dirty="0" smtClean="0">
                <a:solidFill>
                  <a:srgbClr val="3333CC"/>
                </a:solidFill>
                <a:latin typeface="Comic Sans MS" pitchFamily="66" charset="0"/>
              </a:rPr>
              <a:t>Atividade 2</a:t>
            </a:r>
            <a:r>
              <a:rPr lang="en-US" sz="3200" u="sng" dirty="0" smtClean="0">
                <a:solidFill>
                  <a:srgbClr val="3333CC"/>
                </a:solidFill>
                <a:latin typeface="Comic Sans MS" pitchFamily="66" charset="0"/>
              </a:rPr>
              <a:t>:</a:t>
            </a:r>
            <a:br>
              <a:rPr lang="en-US" sz="3200" u="sng" dirty="0" smtClean="0">
                <a:solidFill>
                  <a:srgbClr val="3333CC"/>
                </a:solidFill>
                <a:latin typeface="Comic Sans MS" pitchFamily="66" charset="0"/>
              </a:rPr>
            </a:br>
            <a:endParaRPr lang="pt-BR" sz="3200" u="sng" dirty="0" smtClean="0">
              <a:solidFill>
                <a:srgbClr val="3333CC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AB8DB2-BA43-4900-BD56-50A409E06104}" type="slidenum">
              <a:rPr lang="pt-BR"/>
              <a:pPr>
                <a:defRPr/>
              </a:pPr>
              <a:t>2</a:t>
            </a:fld>
            <a:endParaRPr lang="pt-BR"/>
          </a:p>
        </p:txBody>
      </p:sp>
      <p:sp>
        <p:nvSpPr>
          <p:cNvPr id="1433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28688" y="1071563"/>
            <a:ext cx="7702550" cy="43576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pt-BR" u="sng" dirty="0" smtClean="0">
                <a:solidFill>
                  <a:srgbClr val="FF0000"/>
                </a:solidFill>
                <a:latin typeface="Comic Sans MS" pitchFamily="66" charset="0"/>
              </a:rPr>
              <a:t>Nosso objetivo:</a:t>
            </a:r>
          </a:p>
          <a:p>
            <a:pPr eaLnBrk="1" hangingPunct="1">
              <a:buFontTx/>
              <a:buNone/>
            </a:pPr>
            <a:endParaRPr lang="pt-BR" sz="2400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buClr>
                <a:schemeClr val="accent2"/>
              </a:buClr>
              <a:buFont typeface="Wingdings" pitchFamily="2" charset="2"/>
              <a:buChar char="q"/>
            </a:pPr>
            <a:r>
              <a:rPr lang="pt-BR" sz="2400" dirty="0" smtClean="0">
                <a:latin typeface="Comic Sans MS" pitchFamily="66" charset="0"/>
              </a:rPr>
              <a:t>Revisão rápida sobre </a:t>
            </a:r>
            <a:r>
              <a:rPr lang="pt-BR" sz="2400" dirty="0" err="1" smtClean="0">
                <a:latin typeface="Comic Sans MS" pitchFamily="66" charset="0"/>
              </a:rPr>
              <a:t>Socket</a:t>
            </a:r>
            <a:endParaRPr lang="pt-BR" sz="2400" dirty="0" smtClean="0">
              <a:latin typeface="Comic Sans MS" pitchFamily="66" charset="0"/>
            </a:endParaRPr>
          </a:p>
          <a:p>
            <a:pPr eaLnBrk="1" hangingPunct="1">
              <a:buClr>
                <a:schemeClr val="accent2"/>
              </a:buClr>
              <a:buFont typeface="Wingdings" pitchFamily="2" charset="2"/>
              <a:buChar char="q"/>
            </a:pPr>
            <a:r>
              <a:rPr lang="pt-BR" sz="2400" dirty="0" smtClean="0">
                <a:latin typeface="Comic Sans MS" pitchFamily="66" charset="0"/>
              </a:rPr>
              <a:t>Programação de </a:t>
            </a:r>
            <a:r>
              <a:rPr lang="en-US" sz="2400" dirty="0" smtClean="0">
                <a:latin typeface="Comic Sans MS" pitchFamily="66" charset="0"/>
              </a:rPr>
              <a:t>Sockets</a:t>
            </a:r>
            <a:r>
              <a:rPr lang="pt-BR" sz="2400" dirty="0" smtClean="0">
                <a:latin typeface="Comic Sans MS" pitchFamily="66" charset="0"/>
              </a:rPr>
              <a:t> TCP e UDP com Java</a:t>
            </a:r>
          </a:p>
          <a:p>
            <a:pPr eaLnBrk="1" hangingPunct="1">
              <a:buClr>
                <a:schemeClr val="accent2"/>
              </a:buClr>
              <a:buFont typeface="Wingdings" pitchFamily="2" charset="2"/>
              <a:buChar char="q"/>
            </a:pPr>
            <a:r>
              <a:rPr lang="pt-BR" sz="2400" dirty="0" smtClean="0">
                <a:latin typeface="Comic Sans MS" pitchFamily="66" charset="0"/>
              </a:rPr>
              <a:t>Desenvolver </a:t>
            </a:r>
            <a:r>
              <a:rPr lang="pt-BR" sz="2400" dirty="0" smtClean="0">
                <a:latin typeface="Comic Sans MS" pitchFamily="66" charset="0"/>
              </a:rPr>
              <a:t>um servidor </a:t>
            </a:r>
            <a:r>
              <a:rPr lang="en-US" sz="2400" dirty="0" smtClean="0">
                <a:latin typeface="Comic Sans MS" pitchFamily="66" charset="0"/>
              </a:rPr>
              <a:t>Web</a:t>
            </a:r>
          </a:p>
          <a:p>
            <a:pPr eaLnBrk="1" hangingPunct="1">
              <a:buClr>
                <a:schemeClr val="accent2"/>
              </a:buClr>
              <a:buFont typeface="Wingdings" pitchFamily="2" charset="2"/>
              <a:buChar char="q"/>
            </a:pPr>
            <a:r>
              <a:rPr lang="en-US" dirty="0" err="1" smtClean="0">
                <a:latin typeface="Comic Sans MS" pitchFamily="66" charset="0"/>
              </a:rPr>
              <a:t>Desenvolver</a:t>
            </a:r>
            <a:r>
              <a:rPr lang="en-US" dirty="0" smtClean="0">
                <a:latin typeface="Comic Sans MS" pitchFamily="66" charset="0"/>
              </a:rPr>
              <a:t> um </a:t>
            </a:r>
            <a:r>
              <a:rPr lang="en-US" dirty="0" err="1" smtClean="0">
                <a:latin typeface="Comic Sans MS" pitchFamily="66" charset="0"/>
              </a:rPr>
              <a:t>sistema</a:t>
            </a:r>
            <a:r>
              <a:rPr lang="en-US" dirty="0" smtClean="0">
                <a:latin typeface="Comic Sans MS" pitchFamily="66" charset="0"/>
              </a:rPr>
              <a:t> de </a:t>
            </a:r>
            <a:r>
              <a:rPr lang="en-US" dirty="0" err="1" smtClean="0">
                <a:latin typeface="Comic Sans MS" pitchFamily="66" charset="0"/>
              </a:rPr>
              <a:t>controle</a:t>
            </a:r>
            <a:r>
              <a:rPr lang="en-US" dirty="0" smtClean="0">
                <a:latin typeface="Comic Sans MS" pitchFamily="66" charset="0"/>
              </a:rPr>
              <a:t> de </a:t>
            </a:r>
            <a:r>
              <a:rPr lang="en-US" dirty="0" err="1" smtClean="0">
                <a:latin typeface="Comic Sans MS" pitchFamily="66" charset="0"/>
              </a:rPr>
              <a:t>diret</a:t>
            </a:r>
            <a:r>
              <a:rPr lang="pt-BR" dirty="0" err="1" smtClean="0">
                <a:latin typeface="Comic Sans MS" pitchFamily="66" charset="0"/>
              </a:rPr>
              <a:t>órios</a:t>
            </a:r>
            <a:endParaRPr lang="pt-BR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u="sng" smtClean="0">
                <a:solidFill>
                  <a:srgbClr val="3333CC"/>
                </a:solidFill>
                <a:latin typeface="Comic Sans MS" pitchFamily="66" charset="0"/>
              </a:rPr>
              <a:t>Comunicação entre processos</a:t>
            </a:r>
          </a:p>
        </p:txBody>
      </p:sp>
      <p:sp>
        <p:nvSpPr>
          <p:cNvPr id="614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A10C9734-6D7F-47CF-A199-30F784486AE4}" type="slidenum">
              <a:rPr lang="pt-BR"/>
              <a:pPr>
                <a:defRPr/>
              </a:pPr>
              <a:t>3</a:t>
            </a:fld>
            <a:endParaRPr lang="pt-BR"/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500063" y="1571625"/>
            <a:ext cx="84582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25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sz="2400">
                <a:latin typeface="Comic Sans MS" pitchFamily="66" charset="0"/>
              </a:rPr>
              <a:t> Processos em </a:t>
            </a:r>
            <a:r>
              <a:rPr lang="en-US" sz="2400">
                <a:latin typeface="Comic Sans MS" pitchFamily="66" charset="0"/>
              </a:rPr>
              <a:t>hosts</a:t>
            </a:r>
            <a:r>
              <a:rPr lang="pt-BR" sz="2400">
                <a:latin typeface="Comic Sans MS" pitchFamily="66" charset="0"/>
              </a:rPr>
              <a:t> distintos comunicam-se por meio de envio de mensagens...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r>
              <a:rPr lang="pt-BR" sz="2400">
                <a:latin typeface="Comic Sans MS" pitchFamily="66" charset="0"/>
              </a:rPr>
              <a:t> enviadas e recebidas através de seu </a:t>
            </a:r>
            <a:r>
              <a:rPr lang="en-US" sz="2400">
                <a:latin typeface="Comic Sans MS" pitchFamily="66" charset="0"/>
              </a:rPr>
              <a:t>socket</a:t>
            </a:r>
          </a:p>
        </p:txBody>
      </p:sp>
      <p:pic>
        <p:nvPicPr>
          <p:cNvPr id="1638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0" y="3143250"/>
            <a:ext cx="3768725" cy="336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Text Box 7"/>
          <p:cNvSpPr txBox="1">
            <a:spLocks noChangeArrowheads="1"/>
          </p:cNvSpPr>
          <p:nvPr/>
        </p:nvSpPr>
        <p:spPr bwMode="auto">
          <a:xfrm>
            <a:off x="1000125" y="3357563"/>
            <a:ext cx="40322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>
                <a:latin typeface="Comic Sans MS" pitchFamily="66" charset="0"/>
              </a:rPr>
              <a:t>Socket é a interface entre a camada de aplicação e a de transporte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u="sng" smtClean="0">
                <a:solidFill>
                  <a:srgbClr val="3333CC"/>
                </a:solidFill>
                <a:latin typeface="Comic Sans MS" pitchFamily="66" charset="0"/>
              </a:rPr>
              <a:t>Programação de Socket TCP - Client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857250" y="1571625"/>
            <a:ext cx="8891588" cy="50720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err="1" smtClean="0"/>
              <a:t>import</a:t>
            </a:r>
            <a:r>
              <a:rPr lang="pt-BR" sz="1400" dirty="0" smtClean="0"/>
              <a:t> </a:t>
            </a:r>
            <a:r>
              <a:rPr lang="pt-BR" sz="1400" dirty="0" err="1" smtClean="0"/>
              <a:t>java</a:t>
            </a:r>
            <a:r>
              <a:rPr lang="pt-BR" sz="1400" dirty="0" smtClean="0"/>
              <a:t>.</a:t>
            </a:r>
            <a:r>
              <a:rPr lang="pt-BR" sz="1400" dirty="0" err="1" smtClean="0"/>
              <a:t>io</a:t>
            </a:r>
            <a:r>
              <a:rPr lang="pt-BR" sz="1400" dirty="0" smtClean="0"/>
              <a:t>.*;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err="1" smtClean="0"/>
              <a:t>import</a:t>
            </a:r>
            <a:r>
              <a:rPr lang="pt-BR" sz="1400" dirty="0" smtClean="0"/>
              <a:t> </a:t>
            </a:r>
            <a:r>
              <a:rPr lang="pt-BR" sz="1400" dirty="0" err="1" smtClean="0"/>
              <a:t>java</a:t>
            </a:r>
            <a:r>
              <a:rPr lang="pt-BR" sz="1400" dirty="0" smtClean="0"/>
              <a:t>.net.*;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err="1" smtClean="0"/>
              <a:t>import</a:t>
            </a:r>
            <a:r>
              <a:rPr lang="pt-BR" sz="1400" dirty="0" smtClean="0"/>
              <a:t> </a:t>
            </a:r>
            <a:r>
              <a:rPr lang="pt-BR" sz="1400" dirty="0" err="1" smtClean="0"/>
              <a:t>java</a:t>
            </a:r>
            <a:r>
              <a:rPr lang="pt-BR" sz="1400" dirty="0" smtClean="0"/>
              <a:t>.util.Scanner;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pt-BR" sz="1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err="1" smtClean="0"/>
              <a:t>public</a:t>
            </a:r>
            <a:r>
              <a:rPr lang="pt-BR" sz="1400" dirty="0" smtClean="0"/>
              <a:t> </a:t>
            </a:r>
            <a:r>
              <a:rPr lang="pt-BR" sz="1400" dirty="0" err="1" smtClean="0"/>
              <a:t>class</a:t>
            </a:r>
            <a:r>
              <a:rPr lang="pt-BR" sz="1400" dirty="0" smtClean="0"/>
              <a:t> </a:t>
            </a:r>
            <a:r>
              <a:rPr lang="pt-BR" sz="1400" dirty="0" err="1" smtClean="0"/>
              <a:t>TCPclient</a:t>
            </a:r>
            <a:r>
              <a:rPr lang="pt-BR" sz="1400" dirty="0" smtClean="0"/>
              <a:t>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pt-BR" sz="1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</a:t>
            </a:r>
            <a:r>
              <a:rPr lang="pt-BR" sz="1400" dirty="0" err="1" smtClean="0"/>
              <a:t>public</a:t>
            </a:r>
            <a:r>
              <a:rPr lang="pt-BR" sz="1400" dirty="0" smtClean="0"/>
              <a:t> </a:t>
            </a:r>
            <a:r>
              <a:rPr lang="pt-BR" sz="1400" dirty="0" err="1" smtClean="0"/>
              <a:t>static</a:t>
            </a:r>
            <a:r>
              <a:rPr lang="pt-BR" sz="1400" dirty="0" smtClean="0"/>
              <a:t> </a:t>
            </a:r>
            <a:r>
              <a:rPr lang="pt-BR" sz="1400" dirty="0" err="1" smtClean="0"/>
              <a:t>void</a:t>
            </a:r>
            <a:r>
              <a:rPr lang="pt-BR" sz="1400" dirty="0" smtClean="0"/>
              <a:t> </a:t>
            </a:r>
            <a:r>
              <a:rPr lang="pt-BR" sz="1400" dirty="0" err="1" smtClean="0"/>
              <a:t>main</a:t>
            </a:r>
            <a:r>
              <a:rPr lang="pt-BR" sz="1400" dirty="0" smtClean="0"/>
              <a:t>(String[] </a:t>
            </a:r>
            <a:r>
              <a:rPr lang="pt-BR" sz="1400" dirty="0" err="1" smtClean="0"/>
              <a:t>args</a:t>
            </a:r>
            <a:r>
              <a:rPr lang="pt-BR" sz="1400" dirty="0" smtClean="0"/>
              <a:t>) </a:t>
            </a:r>
            <a:r>
              <a:rPr lang="pt-BR" sz="1400" dirty="0" err="1" smtClean="0"/>
              <a:t>throws</a:t>
            </a:r>
            <a:r>
              <a:rPr lang="pt-BR" sz="1400" dirty="0" smtClean="0"/>
              <a:t> Exception 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 //lendo do teclado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String </a:t>
            </a:r>
            <a:r>
              <a:rPr lang="pt-BR" sz="1400" dirty="0" err="1" smtClean="0"/>
              <a:t>inFromUser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Scanner(System.in).</a:t>
            </a:r>
            <a:r>
              <a:rPr lang="pt-BR" sz="1400" dirty="0" err="1" smtClean="0"/>
              <a:t>next</a:t>
            </a:r>
            <a:r>
              <a:rPr lang="pt-BR" sz="1400" dirty="0" smtClean="0"/>
              <a:t>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//criando um </a:t>
            </a:r>
            <a:r>
              <a:rPr lang="pt-BR" sz="1400" dirty="0" err="1" smtClean="0"/>
              <a:t>socket</a:t>
            </a:r>
            <a:r>
              <a:rPr lang="pt-BR" sz="1400" dirty="0" smtClean="0"/>
              <a:t> TCP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</a:t>
            </a:r>
            <a:r>
              <a:rPr lang="pt-BR" sz="1400" dirty="0" err="1" smtClean="0"/>
              <a:t>Socket</a:t>
            </a:r>
            <a:r>
              <a:rPr lang="pt-BR" sz="1400" dirty="0" smtClean="0"/>
              <a:t> </a:t>
            </a:r>
            <a:r>
              <a:rPr lang="pt-BR" sz="1400" dirty="0" err="1" smtClean="0"/>
              <a:t>sock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</a:t>
            </a:r>
            <a:r>
              <a:rPr lang="pt-BR" sz="1400" dirty="0" err="1" smtClean="0"/>
              <a:t>Socket</a:t>
            </a:r>
            <a:r>
              <a:rPr lang="pt-BR" sz="1400" dirty="0" smtClean="0"/>
              <a:t>("</a:t>
            </a:r>
            <a:r>
              <a:rPr lang="pt-BR" sz="1400" dirty="0" err="1" smtClean="0"/>
              <a:t>localhost</a:t>
            </a:r>
            <a:r>
              <a:rPr lang="pt-BR" sz="1400" dirty="0" smtClean="0"/>
              <a:t>", 2000);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//</a:t>
            </a:r>
            <a:r>
              <a:rPr lang="pt-BR" sz="1400" dirty="0" err="1" smtClean="0"/>
              <a:t>stream</a:t>
            </a:r>
            <a:r>
              <a:rPr lang="pt-BR" sz="1400" dirty="0" smtClean="0"/>
              <a:t> de </a:t>
            </a:r>
            <a:r>
              <a:rPr lang="pt-BR" sz="1400" dirty="0" err="1" smtClean="0"/>
              <a:t>saida</a:t>
            </a:r>
            <a:endParaRPr lang="pt-BR" sz="1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</a:t>
            </a:r>
            <a:r>
              <a:rPr lang="pt-BR" sz="1400" dirty="0" err="1" smtClean="0"/>
              <a:t>DataOutputStream</a:t>
            </a:r>
            <a:r>
              <a:rPr lang="pt-BR" sz="1400" dirty="0" smtClean="0"/>
              <a:t> </a:t>
            </a:r>
            <a:r>
              <a:rPr lang="pt-BR" sz="1400" dirty="0" err="1" smtClean="0"/>
              <a:t>socketOut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</a:t>
            </a:r>
            <a:r>
              <a:rPr lang="pt-BR" sz="1400" dirty="0" err="1" smtClean="0"/>
              <a:t>DataOutputStream</a:t>
            </a:r>
            <a:r>
              <a:rPr lang="pt-BR" sz="1400" dirty="0" smtClean="0"/>
              <a:t>(</a:t>
            </a:r>
            <a:r>
              <a:rPr lang="pt-BR" sz="1400" dirty="0" err="1" smtClean="0"/>
              <a:t>sock</a:t>
            </a:r>
            <a:r>
              <a:rPr lang="pt-BR" sz="1400" dirty="0" smtClean="0"/>
              <a:t>.</a:t>
            </a:r>
            <a:r>
              <a:rPr lang="pt-BR" sz="1400" dirty="0" err="1" smtClean="0"/>
              <a:t>getOutputStream</a:t>
            </a:r>
            <a:r>
              <a:rPr lang="pt-BR" sz="1400" dirty="0" smtClean="0"/>
              <a:t>());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</a:t>
            </a:r>
            <a:r>
              <a:rPr lang="pt-BR" sz="1400" dirty="0" err="1" smtClean="0"/>
              <a:t>socketOut</a:t>
            </a:r>
            <a:r>
              <a:rPr lang="pt-BR" sz="1400" dirty="0" smtClean="0"/>
              <a:t>.</a:t>
            </a:r>
            <a:r>
              <a:rPr lang="pt-BR" sz="1400" dirty="0" err="1" smtClean="0"/>
              <a:t>writeBytes</a:t>
            </a:r>
            <a:r>
              <a:rPr lang="pt-BR" sz="1400" dirty="0" smtClean="0"/>
              <a:t>(</a:t>
            </a:r>
            <a:r>
              <a:rPr lang="pt-BR" sz="1400" dirty="0" err="1" smtClean="0"/>
              <a:t>inFromUser</a:t>
            </a:r>
            <a:r>
              <a:rPr lang="pt-BR" sz="1400" dirty="0" smtClean="0"/>
              <a:t> + '\n');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pt-BR" sz="1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//resposta do servidor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</a:t>
            </a:r>
            <a:r>
              <a:rPr lang="pt-BR" sz="1400" dirty="0" err="1" smtClean="0"/>
              <a:t>BufferedReader</a:t>
            </a:r>
            <a:r>
              <a:rPr lang="pt-BR" sz="1400" dirty="0" smtClean="0"/>
              <a:t> </a:t>
            </a:r>
            <a:r>
              <a:rPr lang="pt-BR" sz="1400" dirty="0" err="1" smtClean="0"/>
              <a:t>socketIn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</a:t>
            </a:r>
            <a:r>
              <a:rPr lang="pt-BR" sz="1400" dirty="0" err="1" smtClean="0"/>
              <a:t>BufferedReader</a:t>
            </a:r>
            <a:r>
              <a:rPr lang="pt-BR" sz="1400" dirty="0" smtClean="0"/>
              <a:t>(</a:t>
            </a:r>
            <a:r>
              <a:rPr lang="pt-BR" sz="1400" dirty="0" err="1" smtClean="0"/>
              <a:t>new</a:t>
            </a:r>
            <a:r>
              <a:rPr lang="pt-BR" sz="1400" dirty="0" smtClean="0"/>
              <a:t> </a:t>
            </a:r>
            <a:r>
              <a:rPr lang="pt-BR" sz="1400" dirty="0" err="1" smtClean="0"/>
              <a:t>InputStreamReader</a:t>
            </a:r>
            <a:r>
              <a:rPr lang="pt-BR" sz="1400" dirty="0" smtClean="0"/>
              <a:t>(</a:t>
            </a:r>
            <a:r>
              <a:rPr lang="pt-BR" sz="1400" dirty="0" err="1" smtClean="0"/>
              <a:t>sock</a:t>
            </a:r>
            <a:r>
              <a:rPr lang="pt-BR" sz="1400" dirty="0" smtClean="0"/>
              <a:t>.</a:t>
            </a:r>
            <a:r>
              <a:rPr lang="pt-BR" sz="1400" dirty="0" err="1" smtClean="0"/>
              <a:t>getInputStream</a:t>
            </a:r>
            <a:r>
              <a:rPr lang="pt-BR" sz="1400" dirty="0" smtClean="0"/>
              <a:t>()));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System.</a:t>
            </a:r>
            <a:r>
              <a:rPr lang="pt-BR" sz="1400" dirty="0" err="1" smtClean="0"/>
              <a:t>out.println</a:t>
            </a:r>
            <a:r>
              <a:rPr lang="pt-BR" sz="1400" dirty="0" smtClean="0"/>
              <a:t>(</a:t>
            </a:r>
            <a:r>
              <a:rPr lang="pt-BR" sz="1400" dirty="0" err="1" smtClean="0"/>
              <a:t>socketIn</a:t>
            </a:r>
            <a:r>
              <a:rPr lang="pt-BR" sz="1400" dirty="0" smtClean="0"/>
              <a:t>.</a:t>
            </a:r>
            <a:r>
              <a:rPr lang="pt-BR" sz="1400" dirty="0" err="1" smtClean="0"/>
              <a:t>readLine</a:t>
            </a:r>
            <a:r>
              <a:rPr lang="pt-BR" sz="1400" dirty="0" smtClean="0"/>
              <a:t>());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1400" dirty="0" smtClean="0"/>
              <a:t>	}</a:t>
            </a:r>
          </a:p>
        </p:txBody>
      </p:sp>
      <p:sp>
        <p:nvSpPr>
          <p:cNvPr id="7170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74CA007-538B-44BC-8EE2-B8DA4D6FE5D2}" type="slidenum">
              <a:rPr lang="pt-BR"/>
              <a:pPr>
                <a:defRPr/>
              </a:pPr>
              <a:t>4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u="sng" smtClean="0">
                <a:solidFill>
                  <a:srgbClr val="3333CC"/>
                </a:solidFill>
                <a:latin typeface="Comic Sans MS" pitchFamily="66" charset="0"/>
              </a:rPr>
              <a:t>Programação de Socket TCP - Server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857250" y="1571625"/>
            <a:ext cx="8891588" cy="5072063"/>
          </a:xfrm>
        </p:spPr>
        <p:txBody>
          <a:bodyPr>
            <a:normAutofit fontScale="85000" lnSpcReduction="20000"/>
          </a:bodyPr>
          <a:lstStyle/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err="1" smtClean="0"/>
              <a:t>import</a:t>
            </a:r>
            <a:r>
              <a:rPr lang="pt-BR" sz="1400" dirty="0" smtClean="0"/>
              <a:t> </a:t>
            </a:r>
            <a:r>
              <a:rPr lang="pt-BR" sz="1400" dirty="0" err="1" smtClean="0"/>
              <a:t>java</a:t>
            </a:r>
            <a:r>
              <a:rPr lang="pt-BR" sz="1400" dirty="0" smtClean="0"/>
              <a:t>.</a:t>
            </a:r>
            <a:r>
              <a:rPr lang="pt-BR" sz="1400" dirty="0" err="1" smtClean="0"/>
              <a:t>io</a:t>
            </a:r>
            <a:r>
              <a:rPr lang="pt-BR" sz="1400" dirty="0" smtClean="0"/>
              <a:t>.*;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err="1" smtClean="0"/>
              <a:t>import</a:t>
            </a:r>
            <a:r>
              <a:rPr lang="pt-BR" sz="1400" dirty="0" smtClean="0"/>
              <a:t> </a:t>
            </a:r>
            <a:r>
              <a:rPr lang="pt-BR" sz="1400" dirty="0" err="1" smtClean="0"/>
              <a:t>java</a:t>
            </a:r>
            <a:r>
              <a:rPr lang="pt-BR" sz="1400" dirty="0" smtClean="0"/>
              <a:t>.net.*;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400" dirty="0" smtClean="0"/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err="1" smtClean="0"/>
              <a:t>public</a:t>
            </a:r>
            <a:r>
              <a:rPr lang="pt-BR" sz="1400" dirty="0" smtClean="0"/>
              <a:t> </a:t>
            </a:r>
            <a:r>
              <a:rPr lang="pt-BR" sz="1400" dirty="0" err="1" smtClean="0"/>
              <a:t>class</a:t>
            </a:r>
            <a:r>
              <a:rPr lang="pt-BR" sz="1400" dirty="0" smtClean="0"/>
              <a:t> </a:t>
            </a:r>
            <a:r>
              <a:rPr lang="pt-BR" sz="1400" dirty="0" err="1" smtClean="0"/>
              <a:t>TCPserver</a:t>
            </a:r>
            <a:r>
              <a:rPr lang="pt-BR" sz="1400" dirty="0" smtClean="0"/>
              <a:t> {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400" dirty="0" smtClean="0"/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</a:t>
            </a:r>
            <a:r>
              <a:rPr lang="pt-BR" sz="1400" dirty="0" err="1" smtClean="0"/>
              <a:t>public</a:t>
            </a:r>
            <a:r>
              <a:rPr lang="pt-BR" sz="1400" dirty="0" smtClean="0"/>
              <a:t> </a:t>
            </a:r>
            <a:r>
              <a:rPr lang="pt-BR" sz="1400" dirty="0" err="1" smtClean="0"/>
              <a:t>static</a:t>
            </a:r>
            <a:r>
              <a:rPr lang="pt-BR" sz="1400" dirty="0" smtClean="0"/>
              <a:t> </a:t>
            </a:r>
            <a:r>
              <a:rPr lang="pt-BR" sz="1400" dirty="0" err="1" smtClean="0"/>
              <a:t>void</a:t>
            </a:r>
            <a:r>
              <a:rPr lang="pt-BR" sz="1400" dirty="0" smtClean="0"/>
              <a:t> </a:t>
            </a:r>
            <a:r>
              <a:rPr lang="pt-BR" sz="1400" dirty="0" err="1" smtClean="0"/>
              <a:t>main</a:t>
            </a:r>
            <a:r>
              <a:rPr lang="pt-BR" sz="1400" dirty="0" smtClean="0"/>
              <a:t>(String </a:t>
            </a:r>
            <a:r>
              <a:rPr lang="pt-BR" sz="1400" dirty="0" err="1" smtClean="0"/>
              <a:t>argv</a:t>
            </a:r>
            <a:r>
              <a:rPr lang="pt-BR" sz="1400" dirty="0" smtClean="0"/>
              <a:t>[]) </a:t>
            </a:r>
            <a:r>
              <a:rPr lang="pt-BR" sz="1400" dirty="0" err="1" smtClean="0"/>
              <a:t>throws</a:t>
            </a:r>
            <a:r>
              <a:rPr lang="pt-BR" sz="1400" dirty="0" smtClean="0"/>
              <a:t> Exception {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String </a:t>
            </a:r>
            <a:r>
              <a:rPr lang="pt-BR" sz="1400" dirty="0" err="1" smtClean="0"/>
              <a:t>inFromClient</a:t>
            </a:r>
            <a:r>
              <a:rPr lang="pt-BR" sz="1400" dirty="0" smtClean="0"/>
              <a:t>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String </a:t>
            </a:r>
            <a:r>
              <a:rPr lang="pt-BR" sz="1400" dirty="0" err="1" smtClean="0"/>
              <a:t>outToClient</a:t>
            </a:r>
            <a:r>
              <a:rPr lang="pt-BR" sz="1400" dirty="0" smtClean="0"/>
              <a:t>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//</a:t>
            </a:r>
            <a:r>
              <a:rPr lang="pt-BR" sz="1400" dirty="0" err="1" smtClean="0"/>
              <a:t>socket</a:t>
            </a:r>
            <a:r>
              <a:rPr lang="pt-BR" sz="1400" dirty="0" smtClean="0"/>
              <a:t> de "boas vindas"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ServerSocket</a:t>
            </a:r>
            <a:r>
              <a:rPr lang="pt-BR" sz="1400" dirty="0" smtClean="0"/>
              <a:t> </a:t>
            </a:r>
            <a:r>
              <a:rPr lang="pt-BR" sz="1400" dirty="0" err="1" smtClean="0"/>
              <a:t>welcomeSocket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</a:t>
            </a:r>
            <a:r>
              <a:rPr lang="pt-BR" sz="1400" dirty="0" err="1" smtClean="0"/>
              <a:t>ServerSocket</a:t>
            </a:r>
            <a:r>
              <a:rPr lang="pt-BR" sz="1400" dirty="0" smtClean="0"/>
              <a:t>(2000);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400" dirty="0" smtClean="0"/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while</a:t>
            </a:r>
            <a:r>
              <a:rPr lang="pt-BR" sz="1400" dirty="0" smtClean="0"/>
              <a:t>(</a:t>
            </a:r>
            <a:r>
              <a:rPr lang="pt-BR" sz="1400" dirty="0" err="1" smtClean="0"/>
              <a:t>true</a:t>
            </a:r>
            <a:r>
              <a:rPr lang="pt-BR" sz="1400" dirty="0" smtClean="0"/>
              <a:t>) {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//</a:t>
            </a:r>
            <a:r>
              <a:rPr lang="pt-BR" sz="1400" dirty="0" err="1" smtClean="0"/>
              <a:t>socket</a:t>
            </a:r>
            <a:r>
              <a:rPr lang="pt-BR" sz="1400" dirty="0" smtClean="0"/>
              <a:t> de conexão TCP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Socket</a:t>
            </a:r>
            <a:r>
              <a:rPr lang="pt-BR" sz="1400" dirty="0" smtClean="0"/>
              <a:t> </a:t>
            </a:r>
            <a:r>
              <a:rPr lang="pt-BR" sz="1400" dirty="0" err="1" smtClean="0"/>
              <a:t>sock</a:t>
            </a:r>
            <a:r>
              <a:rPr lang="pt-BR" sz="1400" dirty="0" smtClean="0"/>
              <a:t> = </a:t>
            </a:r>
            <a:r>
              <a:rPr lang="pt-BR" sz="1400" dirty="0" err="1" smtClean="0"/>
              <a:t>welcomeSocket</a:t>
            </a:r>
            <a:r>
              <a:rPr lang="pt-BR" sz="1400" dirty="0" smtClean="0"/>
              <a:t>.</a:t>
            </a:r>
            <a:r>
              <a:rPr lang="pt-BR" sz="1400" dirty="0" err="1" smtClean="0"/>
              <a:t>accept</a:t>
            </a:r>
            <a:r>
              <a:rPr lang="pt-BR" sz="1400" dirty="0" smtClean="0"/>
              <a:t>();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	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//buffer de entrada, que recebe um </a:t>
            </a:r>
            <a:r>
              <a:rPr lang="pt-BR" sz="1400" dirty="0" err="1" smtClean="0"/>
              <a:t>stream</a:t>
            </a:r>
            <a:endParaRPr lang="pt-BR" sz="1400" dirty="0" smtClean="0"/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BufferedReader</a:t>
            </a:r>
            <a:r>
              <a:rPr lang="pt-BR" sz="1400" dirty="0" smtClean="0"/>
              <a:t> </a:t>
            </a:r>
            <a:r>
              <a:rPr lang="pt-BR" sz="1400" dirty="0" err="1" smtClean="0"/>
              <a:t>socketIn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</a:t>
            </a:r>
            <a:r>
              <a:rPr lang="pt-BR" sz="1400" dirty="0" err="1" smtClean="0"/>
              <a:t>BufferedReader</a:t>
            </a:r>
            <a:r>
              <a:rPr lang="pt-BR" sz="1400" dirty="0" smtClean="0"/>
              <a:t>(</a:t>
            </a:r>
            <a:r>
              <a:rPr lang="pt-BR" sz="1400" dirty="0" err="1" smtClean="0"/>
              <a:t>new</a:t>
            </a:r>
            <a:r>
              <a:rPr lang="pt-BR" sz="1400" dirty="0" smtClean="0"/>
              <a:t> </a:t>
            </a:r>
            <a:r>
              <a:rPr lang="pt-BR" sz="1400" dirty="0" err="1" smtClean="0"/>
              <a:t>InputStreamReader</a:t>
            </a:r>
            <a:r>
              <a:rPr lang="pt-BR" sz="1400" dirty="0" smtClean="0"/>
              <a:t>(</a:t>
            </a:r>
            <a:r>
              <a:rPr lang="pt-BR" sz="1400" dirty="0" err="1" smtClean="0"/>
              <a:t>sock</a:t>
            </a:r>
            <a:r>
              <a:rPr lang="pt-BR" sz="1400" dirty="0" smtClean="0"/>
              <a:t>.</a:t>
            </a:r>
            <a:r>
              <a:rPr lang="pt-BR" sz="1400" dirty="0" err="1" smtClean="0"/>
              <a:t>getInputStream</a:t>
            </a:r>
            <a:r>
              <a:rPr lang="pt-BR" sz="1400" dirty="0" smtClean="0"/>
              <a:t>()));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inFromClient</a:t>
            </a:r>
            <a:r>
              <a:rPr lang="pt-BR" sz="1400" dirty="0" smtClean="0"/>
              <a:t> = </a:t>
            </a:r>
            <a:r>
              <a:rPr lang="pt-BR" sz="1400" dirty="0" err="1" smtClean="0"/>
              <a:t>socketIn</a:t>
            </a:r>
            <a:r>
              <a:rPr lang="pt-BR" sz="1400" dirty="0" smtClean="0"/>
              <a:t>.</a:t>
            </a:r>
            <a:r>
              <a:rPr lang="pt-BR" sz="1400" dirty="0" err="1" smtClean="0"/>
              <a:t>readLine</a:t>
            </a:r>
            <a:r>
              <a:rPr lang="pt-BR" sz="1400" dirty="0" smtClean="0"/>
              <a:t>();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outToClient</a:t>
            </a:r>
            <a:r>
              <a:rPr lang="pt-BR" sz="1400" dirty="0" smtClean="0"/>
              <a:t> = </a:t>
            </a:r>
            <a:r>
              <a:rPr lang="pt-BR" sz="1400" dirty="0" err="1" smtClean="0"/>
              <a:t>inFromClient</a:t>
            </a:r>
            <a:r>
              <a:rPr lang="pt-BR" sz="1400" dirty="0" smtClean="0"/>
              <a:t>.</a:t>
            </a:r>
            <a:r>
              <a:rPr lang="pt-BR" sz="1400" dirty="0" err="1" smtClean="0"/>
              <a:t>toUpperCase</a:t>
            </a:r>
            <a:r>
              <a:rPr lang="pt-BR" sz="1400" dirty="0" smtClean="0"/>
              <a:t>() + '\n';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//</a:t>
            </a:r>
            <a:r>
              <a:rPr lang="pt-BR" sz="1400" dirty="0" err="1" smtClean="0"/>
              <a:t>stream</a:t>
            </a:r>
            <a:r>
              <a:rPr lang="pt-BR" sz="1400" dirty="0" smtClean="0"/>
              <a:t> de </a:t>
            </a:r>
            <a:r>
              <a:rPr lang="pt-BR" sz="1400" dirty="0" err="1" smtClean="0"/>
              <a:t>saida</a:t>
            </a:r>
            <a:endParaRPr lang="pt-BR" sz="1400" dirty="0" smtClean="0"/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DataOutputStream</a:t>
            </a:r>
            <a:r>
              <a:rPr lang="pt-BR" sz="1400" dirty="0" smtClean="0"/>
              <a:t> </a:t>
            </a:r>
            <a:r>
              <a:rPr lang="pt-BR" sz="1400" dirty="0" err="1" smtClean="0"/>
              <a:t>socketOut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</a:t>
            </a:r>
            <a:r>
              <a:rPr lang="pt-BR" sz="1400" dirty="0" err="1" smtClean="0"/>
              <a:t>DataOutputStream</a:t>
            </a:r>
            <a:r>
              <a:rPr lang="pt-BR" sz="1400" dirty="0" smtClean="0"/>
              <a:t>(</a:t>
            </a:r>
            <a:r>
              <a:rPr lang="pt-BR" sz="1400" dirty="0" err="1" smtClean="0"/>
              <a:t>sock</a:t>
            </a:r>
            <a:r>
              <a:rPr lang="pt-BR" sz="1400" dirty="0" smtClean="0"/>
              <a:t>.</a:t>
            </a:r>
            <a:r>
              <a:rPr lang="pt-BR" sz="1400" dirty="0" err="1" smtClean="0"/>
              <a:t>getOutputStream</a:t>
            </a:r>
            <a:r>
              <a:rPr lang="pt-BR" sz="1400" dirty="0" smtClean="0"/>
              <a:t>());//</a:t>
            </a:r>
            <a:r>
              <a:rPr lang="pt-BR" sz="1400" dirty="0" err="1" smtClean="0"/>
              <a:t>stream</a:t>
            </a:r>
            <a:r>
              <a:rPr lang="pt-BR" sz="1400" dirty="0" smtClean="0"/>
              <a:t> de </a:t>
            </a:r>
            <a:r>
              <a:rPr lang="pt-BR" sz="1400" dirty="0" err="1" smtClean="0"/>
              <a:t>saida</a:t>
            </a:r>
            <a:endParaRPr lang="pt-BR" sz="1400" dirty="0" smtClean="0"/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//escrevendo no </a:t>
            </a:r>
            <a:r>
              <a:rPr lang="pt-BR" sz="1400" dirty="0" err="1" smtClean="0"/>
              <a:t>socket</a:t>
            </a:r>
            <a:endParaRPr lang="pt-BR" sz="1400" dirty="0" smtClean="0"/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socketOut</a:t>
            </a:r>
            <a:r>
              <a:rPr lang="pt-BR" sz="1400" dirty="0" smtClean="0"/>
              <a:t>.</a:t>
            </a:r>
            <a:r>
              <a:rPr lang="pt-BR" sz="1400" dirty="0" err="1" smtClean="0"/>
              <a:t>writeBytes</a:t>
            </a:r>
            <a:r>
              <a:rPr lang="pt-BR" sz="1400" dirty="0" smtClean="0"/>
              <a:t>(</a:t>
            </a:r>
            <a:r>
              <a:rPr lang="pt-BR" sz="1400" dirty="0" err="1" smtClean="0"/>
              <a:t>outToClient</a:t>
            </a:r>
            <a:r>
              <a:rPr lang="pt-BR" sz="1400" dirty="0" smtClean="0"/>
              <a:t>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sock</a:t>
            </a:r>
            <a:r>
              <a:rPr lang="pt-BR" sz="1400" dirty="0" smtClean="0"/>
              <a:t>.close();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}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}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}</a:t>
            </a:r>
          </a:p>
        </p:txBody>
      </p:sp>
      <p:sp>
        <p:nvSpPr>
          <p:cNvPr id="819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C95351CE-7EA6-4A15-9DE3-47617DFEC2BC}" type="slidenum">
              <a:rPr lang="pt-BR"/>
              <a:pPr>
                <a:defRPr/>
              </a:pPr>
              <a:t>5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t-BR" smtClean="0">
                <a:effectLst/>
              </a:rPr>
              <a:t>Exercício</a:t>
            </a:r>
          </a:p>
        </p:txBody>
      </p:sp>
      <p:sp>
        <p:nvSpPr>
          <p:cNvPr id="19459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pt-BR" sz="2400" dirty="0" smtClean="0"/>
          </a:p>
          <a:p>
            <a:pPr eaLnBrk="1" hangingPunct="1"/>
            <a:r>
              <a:rPr lang="pt-BR" sz="2400" dirty="0" smtClean="0"/>
              <a:t>Faça um “</a:t>
            </a:r>
            <a:r>
              <a:rPr lang="pt-BR" sz="2400" dirty="0" err="1" smtClean="0"/>
              <a:t>Hello</a:t>
            </a:r>
            <a:r>
              <a:rPr lang="pt-BR" sz="2400" dirty="0" smtClean="0"/>
              <a:t> [endereço IP do servidor]” e retorne do servidor um “HELLO [endereço IP do cliente]”</a:t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2400" dirty="0" smtClean="0"/>
          </a:p>
          <a:p>
            <a:pPr eaLnBrk="1" hangingPunct="1"/>
            <a:r>
              <a:rPr lang="pt-BR" sz="2400" dirty="0" smtClean="0"/>
              <a:t>OBS: O cliente deve fechar a conexão após receber a resposta do servidor ou dar um timeout de 30 segundos.</a:t>
            </a:r>
          </a:p>
          <a:p>
            <a:pPr eaLnBrk="1" hangingPunct="1"/>
            <a:endParaRPr lang="pt-BR" sz="2400" dirty="0" smtClean="0"/>
          </a:p>
          <a:p>
            <a:pPr eaLnBrk="1" hangingPunct="1"/>
            <a:endParaRPr lang="pt-B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u="sng" smtClean="0">
                <a:solidFill>
                  <a:srgbClr val="3333CC"/>
                </a:solidFill>
                <a:latin typeface="Comic Sans MS" pitchFamily="66" charset="0"/>
              </a:rPr>
              <a:t>Programação de Socket UDP - Client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857250" y="1571625"/>
            <a:ext cx="8893175" cy="5143500"/>
          </a:xfrm>
        </p:spPr>
        <p:txBody>
          <a:bodyPr>
            <a:normAutofit fontScale="92500" lnSpcReduction="20000"/>
          </a:bodyPr>
          <a:lstStyle/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err="1" smtClean="0"/>
              <a:t>import</a:t>
            </a:r>
            <a:r>
              <a:rPr lang="pt-BR" sz="1400" dirty="0" smtClean="0"/>
              <a:t> </a:t>
            </a:r>
            <a:r>
              <a:rPr lang="pt-BR" sz="1400" dirty="0" err="1" smtClean="0"/>
              <a:t>java</a:t>
            </a:r>
            <a:r>
              <a:rPr lang="pt-BR" sz="1400" dirty="0" smtClean="0"/>
              <a:t>.net.*;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err="1" smtClean="0"/>
              <a:t>import</a:t>
            </a:r>
            <a:r>
              <a:rPr lang="pt-BR" sz="1400" dirty="0" smtClean="0"/>
              <a:t> </a:t>
            </a:r>
            <a:r>
              <a:rPr lang="pt-BR" sz="1400" dirty="0" err="1" smtClean="0"/>
              <a:t>java</a:t>
            </a:r>
            <a:r>
              <a:rPr lang="pt-BR" sz="1400" dirty="0" smtClean="0"/>
              <a:t>.util.Scanner;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400" dirty="0" smtClean="0"/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err="1" smtClean="0"/>
              <a:t>class</a:t>
            </a:r>
            <a:r>
              <a:rPr lang="pt-BR" sz="1400" dirty="0" smtClean="0"/>
              <a:t> </a:t>
            </a:r>
            <a:r>
              <a:rPr lang="pt-BR" sz="1400" dirty="0" err="1" smtClean="0"/>
              <a:t>UDPclient</a:t>
            </a:r>
            <a:r>
              <a:rPr lang="pt-BR" sz="1400" dirty="0" smtClean="0"/>
              <a:t> {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1400" dirty="0" smtClean="0"/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</a:t>
            </a:r>
            <a:r>
              <a:rPr lang="pt-BR" sz="1400" dirty="0" err="1" smtClean="0"/>
              <a:t>public</a:t>
            </a:r>
            <a:r>
              <a:rPr lang="pt-BR" sz="1400" dirty="0" smtClean="0"/>
              <a:t> </a:t>
            </a:r>
            <a:r>
              <a:rPr lang="pt-BR" sz="1400" dirty="0" err="1" smtClean="0"/>
              <a:t>static</a:t>
            </a:r>
            <a:r>
              <a:rPr lang="pt-BR" sz="1400" dirty="0" smtClean="0"/>
              <a:t> </a:t>
            </a:r>
            <a:r>
              <a:rPr lang="pt-BR" sz="1400" dirty="0" err="1" smtClean="0"/>
              <a:t>void</a:t>
            </a:r>
            <a:r>
              <a:rPr lang="pt-BR" sz="1400" dirty="0" smtClean="0"/>
              <a:t> </a:t>
            </a:r>
            <a:r>
              <a:rPr lang="pt-BR" sz="1400" dirty="0" err="1" smtClean="0"/>
              <a:t>main</a:t>
            </a:r>
            <a:r>
              <a:rPr lang="pt-BR" sz="1400" dirty="0" smtClean="0"/>
              <a:t>(String </a:t>
            </a:r>
            <a:r>
              <a:rPr lang="pt-BR" sz="1400" dirty="0" err="1" smtClean="0"/>
              <a:t>args</a:t>
            </a:r>
            <a:r>
              <a:rPr lang="pt-BR" sz="1400" dirty="0" smtClean="0"/>
              <a:t>[]) </a:t>
            </a:r>
            <a:r>
              <a:rPr lang="pt-BR" sz="1400" dirty="0" err="1" smtClean="0"/>
              <a:t>throws</a:t>
            </a:r>
            <a:r>
              <a:rPr lang="pt-BR" sz="1400" dirty="0" smtClean="0"/>
              <a:t> Exception {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String </a:t>
            </a:r>
            <a:r>
              <a:rPr lang="pt-BR" sz="1400" dirty="0" err="1" smtClean="0"/>
              <a:t>inFromUser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Scanner(System.in).</a:t>
            </a:r>
            <a:r>
              <a:rPr lang="pt-BR" sz="1400" dirty="0" err="1" smtClean="0"/>
              <a:t>next</a:t>
            </a:r>
            <a:r>
              <a:rPr lang="pt-BR" sz="1400" dirty="0" smtClean="0"/>
              <a:t>() + '\n'; //entrada do usuário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DatagramSocket</a:t>
            </a:r>
            <a:r>
              <a:rPr lang="pt-BR" sz="1400" dirty="0" smtClean="0"/>
              <a:t> </a:t>
            </a:r>
            <a:r>
              <a:rPr lang="pt-BR" sz="1400" dirty="0" err="1" smtClean="0"/>
              <a:t>clientSocket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</a:t>
            </a:r>
            <a:r>
              <a:rPr lang="pt-BR" sz="1400" dirty="0" err="1" smtClean="0"/>
              <a:t>DatagramSocket</a:t>
            </a:r>
            <a:r>
              <a:rPr lang="pt-BR" sz="1400" dirty="0" smtClean="0"/>
              <a:t>(); //</a:t>
            </a:r>
            <a:r>
              <a:rPr lang="pt-BR" sz="1400" dirty="0" err="1" smtClean="0"/>
              <a:t>socket</a:t>
            </a:r>
            <a:r>
              <a:rPr lang="pt-BR" sz="1400" dirty="0" smtClean="0"/>
              <a:t> UDP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InetAddress</a:t>
            </a:r>
            <a:r>
              <a:rPr lang="pt-BR" sz="1400" dirty="0" smtClean="0"/>
              <a:t> </a:t>
            </a:r>
            <a:r>
              <a:rPr lang="pt-BR" sz="1400" dirty="0" err="1" smtClean="0"/>
              <a:t>IPServer</a:t>
            </a:r>
            <a:r>
              <a:rPr lang="pt-BR" sz="1400" dirty="0" smtClean="0"/>
              <a:t> = </a:t>
            </a:r>
            <a:r>
              <a:rPr lang="pt-BR" sz="1400" dirty="0" err="1" smtClean="0"/>
              <a:t>InetAddress</a:t>
            </a:r>
            <a:r>
              <a:rPr lang="pt-BR" sz="1400" dirty="0" smtClean="0"/>
              <a:t>.</a:t>
            </a:r>
            <a:r>
              <a:rPr lang="pt-BR" sz="1400" dirty="0" err="1" smtClean="0"/>
              <a:t>getByName</a:t>
            </a:r>
            <a:r>
              <a:rPr lang="pt-BR" sz="1400" dirty="0" smtClean="0"/>
              <a:t>("</a:t>
            </a:r>
            <a:r>
              <a:rPr lang="pt-BR" sz="1400" dirty="0" err="1" smtClean="0"/>
              <a:t>localhost</a:t>
            </a:r>
            <a:r>
              <a:rPr lang="pt-BR" sz="1400" dirty="0" smtClean="0"/>
              <a:t>"); //IP do servidor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byte[] </a:t>
            </a:r>
            <a:r>
              <a:rPr lang="pt-BR" sz="1400" dirty="0" err="1" smtClean="0"/>
              <a:t>sendData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byte[1024]; //dados a serem enviados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sendData</a:t>
            </a:r>
            <a:r>
              <a:rPr lang="pt-BR" sz="1400" dirty="0" smtClean="0"/>
              <a:t> = </a:t>
            </a:r>
            <a:r>
              <a:rPr lang="pt-BR" sz="1400" dirty="0" err="1" smtClean="0"/>
              <a:t>inFromUser</a:t>
            </a:r>
            <a:r>
              <a:rPr lang="pt-BR" sz="1400" dirty="0" smtClean="0"/>
              <a:t>.</a:t>
            </a:r>
            <a:r>
              <a:rPr lang="pt-BR" sz="1400" dirty="0" err="1" smtClean="0"/>
              <a:t>getBytes</a:t>
            </a:r>
            <a:r>
              <a:rPr lang="pt-BR" sz="1400" dirty="0" smtClean="0"/>
              <a:t>();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//criando o pacote de envio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</a:t>
            </a:r>
            <a:r>
              <a:rPr lang="pt-BR" sz="1400" dirty="0" err="1" smtClean="0"/>
              <a:t>DatagramPacket</a:t>
            </a:r>
            <a:r>
              <a:rPr lang="pt-BR" sz="1400" dirty="0" smtClean="0"/>
              <a:t> </a:t>
            </a:r>
            <a:r>
              <a:rPr lang="pt-BR" sz="1400" dirty="0" err="1" smtClean="0"/>
              <a:t>sendPacket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</a:t>
            </a:r>
            <a:r>
              <a:rPr lang="pt-BR" sz="1400" dirty="0" err="1" smtClean="0"/>
              <a:t>DatagramPacket</a:t>
            </a:r>
            <a:r>
              <a:rPr lang="pt-BR" sz="1400" dirty="0" smtClean="0"/>
              <a:t>(</a:t>
            </a:r>
            <a:r>
              <a:rPr lang="pt-BR" sz="1400" dirty="0" err="1" smtClean="0"/>
              <a:t>sendData</a:t>
            </a:r>
            <a:r>
              <a:rPr lang="pt-BR" sz="1400" dirty="0" smtClean="0"/>
              <a:t>, </a:t>
            </a:r>
            <a:r>
              <a:rPr lang="pt-BR" sz="1400" dirty="0" err="1" smtClean="0"/>
              <a:t>sendData</a:t>
            </a:r>
            <a:r>
              <a:rPr lang="pt-BR" sz="1400" dirty="0" smtClean="0"/>
              <a:t>.</a:t>
            </a:r>
            <a:r>
              <a:rPr lang="pt-BR" sz="1400" dirty="0" err="1" smtClean="0"/>
              <a:t>length</a:t>
            </a:r>
            <a:r>
              <a:rPr lang="pt-BR" sz="1400" dirty="0" smtClean="0"/>
              <a:t>, </a:t>
            </a:r>
            <a:r>
              <a:rPr lang="pt-BR" sz="1400" dirty="0" err="1" smtClean="0"/>
              <a:t>IPServer</a:t>
            </a:r>
            <a:r>
              <a:rPr lang="pt-BR" sz="1400" dirty="0" smtClean="0"/>
              <a:t>, 5000);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clientSocket</a:t>
            </a:r>
            <a:r>
              <a:rPr lang="pt-BR" sz="1400" dirty="0" smtClean="0"/>
              <a:t>.</a:t>
            </a:r>
            <a:r>
              <a:rPr lang="pt-BR" sz="1400" dirty="0" err="1" smtClean="0"/>
              <a:t>send</a:t>
            </a:r>
            <a:r>
              <a:rPr lang="pt-BR" sz="1400" dirty="0" smtClean="0"/>
              <a:t>(</a:t>
            </a:r>
            <a:r>
              <a:rPr lang="pt-BR" sz="1400" dirty="0" err="1" smtClean="0"/>
              <a:t>sendPacket</a:t>
            </a:r>
            <a:r>
              <a:rPr lang="pt-BR" sz="1400" dirty="0" smtClean="0"/>
              <a:t>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byte[] </a:t>
            </a:r>
            <a:r>
              <a:rPr lang="pt-BR" sz="1400" dirty="0" err="1" smtClean="0"/>
              <a:t>receiveData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byte[1024]; //dados recebidos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DatagramPacket</a:t>
            </a:r>
            <a:r>
              <a:rPr lang="pt-BR" sz="1400" dirty="0" smtClean="0"/>
              <a:t> </a:t>
            </a:r>
            <a:r>
              <a:rPr lang="pt-BR" sz="1400" dirty="0" err="1" smtClean="0"/>
              <a:t>receivePacket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</a:t>
            </a:r>
            <a:r>
              <a:rPr lang="pt-BR" sz="1400" dirty="0" err="1" smtClean="0"/>
              <a:t>DatagramPacket</a:t>
            </a:r>
            <a:r>
              <a:rPr lang="pt-BR" sz="1400" dirty="0" smtClean="0"/>
              <a:t>(</a:t>
            </a:r>
            <a:r>
              <a:rPr lang="pt-BR" sz="1400" dirty="0" err="1" smtClean="0"/>
              <a:t>receiveData</a:t>
            </a:r>
            <a:r>
              <a:rPr lang="pt-BR" sz="1400" dirty="0" smtClean="0"/>
              <a:t>, </a:t>
            </a:r>
            <a:r>
              <a:rPr lang="pt-BR" sz="1400" dirty="0" err="1" smtClean="0"/>
              <a:t>receiveData</a:t>
            </a:r>
            <a:r>
              <a:rPr lang="pt-BR" sz="1400" dirty="0" smtClean="0"/>
              <a:t>.</a:t>
            </a:r>
            <a:r>
              <a:rPr lang="pt-BR" sz="1400" dirty="0" err="1" smtClean="0"/>
              <a:t>length</a:t>
            </a:r>
            <a:r>
              <a:rPr lang="pt-BR" sz="1400" dirty="0" smtClean="0"/>
              <a:t>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clientSocket</a:t>
            </a:r>
            <a:r>
              <a:rPr lang="pt-BR" sz="1400" dirty="0" smtClean="0"/>
              <a:t>.</a:t>
            </a:r>
            <a:r>
              <a:rPr lang="pt-BR" sz="1400" dirty="0" err="1" smtClean="0"/>
              <a:t>receive</a:t>
            </a:r>
            <a:r>
              <a:rPr lang="pt-BR" sz="1400" dirty="0" smtClean="0"/>
              <a:t>(</a:t>
            </a:r>
            <a:r>
              <a:rPr lang="pt-BR" sz="1400" dirty="0" err="1" smtClean="0"/>
              <a:t>receivePacket</a:t>
            </a:r>
            <a:r>
              <a:rPr lang="pt-BR" sz="1400" dirty="0" smtClean="0"/>
              <a:t>);	 //recebendo o pacote 	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String </a:t>
            </a:r>
            <a:r>
              <a:rPr lang="pt-BR" sz="1400" dirty="0" err="1" smtClean="0"/>
              <a:t>inFromServer</a:t>
            </a:r>
            <a:r>
              <a:rPr lang="pt-BR" sz="1400" dirty="0" smtClean="0"/>
              <a:t> = </a:t>
            </a:r>
            <a:r>
              <a:rPr lang="pt-BR" sz="1400" dirty="0" err="1" smtClean="0"/>
              <a:t>new</a:t>
            </a:r>
            <a:r>
              <a:rPr lang="pt-BR" sz="1400" dirty="0" smtClean="0"/>
              <a:t> String(</a:t>
            </a:r>
            <a:r>
              <a:rPr lang="pt-BR" sz="1400" dirty="0" err="1" smtClean="0"/>
              <a:t>receivePacket</a:t>
            </a:r>
            <a:r>
              <a:rPr lang="pt-BR" sz="1400" dirty="0" smtClean="0"/>
              <a:t>.</a:t>
            </a:r>
            <a:r>
              <a:rPr lang="pt-BR" sz="1400" dirty="0" err="1" smtClean="0"/>
              <a:t>getData</a:t>
            </a:r>
            <a:r>
              <a:rPr lang="pt-BR" sz="1400" dirty="0" smtClean="0"/>
              <a:t>());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System.</a:t>
            </a:r>
            <a:r>
              <a:rPr lang="pt-BR" sz="1400" dirty="0" err="1" smtClean="0"/>
              <a:t>out.println</a:t>
            </a:r>
            <a:r>
              <a:rPr lang="pt-BR" sz="1400" dirty="0" smtClean="0"/>
              <a:t>("FROM SERVER: " + </a:t>
            </a:r>
            <a:r>
              <a:rPr lang="pt-BR" sz="1400" dirty="0" err="1" smtClean="0"/>
              <a:t>inFromServer</a:t>
            </a:r>
            <a:r>
              <a:rPr lang="pt-BR" sz="1400" dirty="0" smtClean="0"/>
              <a:t>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	</a:t>
            </a:r>
            <a:r>
              <a:rPr lang="pt-BR" sz="1400" dirty="0" err="1" smtClean="0"/>
              <a:t>clientSocket</a:t>
            </a:r>
            <a:r>
              <a:rPr lang="pt-BR" sz="1400" dirty="0" smtClean="0"/>
              <a:t>.close();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	} 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pt-BR" sz="1400" dirty="0" smtClean="0"/>
              <a:t>}</a:t>
            </a:r>
          </a:p>
        </p:txBody>
      </p:sp>
      <p:sp>
        <p:nvSpPr>
          <p:cNvPr id="9218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19A66E3-7E1F-4702-A02C-7DBA1BAE9E2C}" type="slidenum">
              <a:rPr lang="pt-BR"/>
              <a:pPr>
                <a:defRPr/>
              </a:pPr>
              <a:t>7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u="sng" smtClean="0">
                <a:solidFill>
                  <a:srgbClr val="3333CC"/>
                </a:solidFill>
                <a:latin typeface="Comic Sans MS" pitchFamily="66" charset="0"/>
              </a:rPr>
              <a:t>Programação de Socket UDP - Server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928688" y="1500188"/>
            <a:ext cx="8893175" cy="5357812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err="1" smtClean="0"/>
              <a:t>import</a:t>
            </a:r>
            <a:r>
              <a:rPr lang="pt-BR" sz="1700" dirty="0" smtClean="0"/>
              <a:t> </a:t>
            </a:r>
            <a:r>
              <a:rPr lang="pt-BR" sz="1700" dirty="0" err="1" smtClean="0"/>
              <a:t>java</a:t>
            </a:r>
            <a:r>
              <a:rPr lang="pt-BR" sz="1700" dirty="0" smtClean="0"/>
              <a:t>.net.*;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err="1" smtClean="0"/>
              <a:t>class</a:t>
            </a:r>
            <a:r>
              <a:rPr lang="pt-BR" sz="1700" dirty="0" smtClean="0"/>
              <a:t> </a:t>
            </a:r>
            <a:r>
              <a:rPr lang="pt-BR" sz="1700" dirty="0" err="1" smtClean="0"/>
              <a:t>UDPserver</a:t>
            </a:r>
            <a:r>
              <a:rPr lang="pt-BR" sz="1700" dirty="0" smtClean="0"/>
              <a:t> {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pt-BR" sz="1700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public</a:t>
            </a:r>
            <a:r>
              <a:rPr lang="pt-BR" sz="1700" dirty="0" smtClean="0"/>
              <a:t> </a:t>
            </a:r>
            <a:r>
              <a:rPr lang="pt-BR" sz="1700" dirty="0" err="1" smtClean="0"/>
              <a:t>static</a:t>
            </a:r>
            <a:r>
              <a:rPr lang="pt-BR" sz="1700" dirty="0" smtClean="0"/>
              <a:t> </a:t>
            </a:r>
            <a:r>
              <a:rPr lang="pt-BR" sz="1700" dirty="0" err="1" smtClean="0"/>
              <a:t>void</a:t>
            </a:r>
            <a:r>
              <a:rPr lang="pt-BR" sz="1700" dirty="0" smtClean="0"/>
              <a:t> </a:t>
            </a:r>
            <a:r>
              <a:rPr lang="pt-BR" sz="1700" dirty="0" err="1" smtClean="0"/>
              <a:t>main</a:t>
            </a:r>
            <a:r>
              <a:rPr lang="pt-BR" sz="1700" dirty="0" smtClean="0"/>
              <a:t>(String </a:t>
            </a:r>
            <a:r>
              <a:rPr lang="pt-BR" sz="1700" dirty="0" err="1" smtClean="0"/>
              <a:t>args</a:t>
            </a:r>
            <a:r>
              <a:rPr lang="pt-BR" sz="1700" dirty="0" smtClean="0"/>
              <a:t>[]) </a:t>
            </a:r>
            <a:r>
              <a:rPr lang="pt-BR" sz="1700" dirty="0" err="1" smtClean="0"/>
              <a:t>throws</a:t>
            </a:r>
            <a:r>
              <a:rPr lang="pt-BR" sz="1700" dirty="0" smtClean="0"/>
              <a:t> Exception {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DatagramSocket</a:t>
            </a:r>
            <a:r>
              <a:rPr lang="pt-BR" sz="1700" dirty="0" smtClean="0"/>
              <a:t> </a:t>
            </a:r>
            <a:r>
              <a:rPr lang="pt-BR" sz="1700" dirty="0" err="1" smtClean="0"/>
              <a:t>serverSocket</a:t>
            </a:r>
            <a:r>
              <a:rPr lang="pt-BR" sz="1700" dirty="0" smtClean="0"/>
              <a:t> = </a:t>
            </a:r>
            <a:r>
              <a:rPr lang="pt-BR" sz="1700" dirty="0" err="1" smtClean="0"/>
              <a:t>new</a:t>
            </a:r>
            <a:r>
              <a:rPr lang="pt-BR" sz="1700" dirty="0" smtClean="0"/>
              <a:t> </a:t>
            </a:r>
            <a:r>
              <a:rPr lang="pt-BR" sz="1700" dirty="0" err="1" smtClean="0"/>
              <a:t>DatagramSocket</a:t>
            </a:r>
            <a:r>
              <a:rPr lang="pt-BR" sz="1700" dirty="0" smtClean="0"/>
              <a:t>(5000);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byte[] </a:t>
            </a:r>
            <a:r>
              <a:rPr lang="pt-BR" sz="1700" dirty="0" err="1" smtClean="0"/>
              <a:t>receiveData</a:t>
            </a:r>
            <a:r>
              <a:rPr lang="pt-BR" sz="1700" dirty="0" smtClean="0"/>
              <a:t> = </a:t>
            </a:r>
            <a:r>
              <a:rPr lang="pt-BR" sz="1700" dirty="0" err="1" smtClean="0"/>
              <a:t>new</a:t>
            </a:r>
            <a:r>
              <a:rPr lang="pt-BR" sz="1700" dirty="0" smtClean="0"/>
              <a:t> byte[1024] ; byte[] </a:t>
            </a:r>
            <a:r>
              <a:rPr lang="pt-BR" sz="1700" dirty="0" err="1" smtClean="0"/>
              <a:t>sendData</a:t>
            </a:r>
            <a:r>
              <a:rPr lang="pt-BR" sz="1700" dirty="0" smtClean="0"/>
              <a:t> = </a:t>
            </a:r>
            <a:r>
              <a:rPr lang="pt-BR" sz="1700" dirty="0" err="1" smtClean="0"/>
              <a:t>new</a:t>
            </a:r>
            <a:r>
              <a:rPr lang="pt-BR" sz="1700" dirty="0" smtClean="0"/>
              <a:t> byte[1024];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String </a:t>
            </a:r>
            <a:r>
              <a:rPr lang="pt-BR" sz="1700" dirty="0" err="1" smtClean="0"/>
              <a:t>inFromClient</a:t>
            </a:r>
            <a:r>
              <a:rPr lang="pt-BR" sz="1700" dirty="0" smtClean="0"/>
              <a:t>, </a:t>
            </a:r>
            <a:r>
              <a:rPr lang="pt-BR" sz="1700" dirty="0" err="1" smtClean="0"/>
              <a:t>outToClient</a:t>
            </a:r>
            <a:r>
              <a:rPr lang="pt-BR" sz="1700" dirty="0" smtClean="0"/>
              <a:t>;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InetAddress</a:t>
            </a:r>
            <a:r>
              <a:rPr lang="pt-BR" sz="1700" dirty="0" smtClean="0"/>
              <a:t> </a:t>
            </a:r>
            <a:r>
              <a:rPr lang="pt-BR" sz="1700" dirty="0" err="1" smtClean="0"/>
              <a:t>clientIP</a:t>
            </a:r>
            <a:r>
              <a:rPr lang="pt-BR" sz="1700" dirty="0" smtClean="0"/>
              <a:t>; </a:t>
            </a:r>
            <a:r>
              <a:rPr lang="pt-BR" sz="1700" dirty="0" err="1" smtClean="0"/>
              <a:t>int</a:t>
            </a:r>
            <a:r>
              <a:rPr lang="pt-BR" sz="1700" dirty="0" smtClean="0"/>
              <a:t> </a:t>
            </a:r>
            <a:r>
              <a:rPr lang="pt-BR" sz="1700" dirty="0" err="1" smtClean="0"/>
              <a:t>port</a:t>
            </a:r>
            <a:r>
              <a:rPr lang="pt-BR" sz="1700" dirty="0" smtClean="0"/>
              <a:t>;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while</a:t>
            </a:r>
            <a:r>
              <a:rPr lang="pt-BR" sz="1700" dirty="0" smtClean="0"/>
              <a:t>(</a:t>
            </a:r>
            <a:r>
              <a:rPr lang="pt-BR" sz="1700" dirty="0" err="1" smtClean="0"/>
              <a:t>true</a:t>
            </a:r>
            <a:r>
              <a:rPr lang="pt-BR" sz="1700" dirty="0" smtClean="0"/>
              <a:t>) {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	//pacote a ser recebido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DatagramPacket</a:t>
            </a:r>
            <a:r>
              <a:rPr lang="pt-BR" sz="1700" dirty="0" smtClean="0"/>
              <a:t> </a:t>
            </a:r>
            <a:r>
              <a:rPr lang="pt-BR" sz="1700" dirty="0" err="1" smtClean="0"/>
              <a:t>receivePacket</a:t>
            </a:r>
            <a:r>
              <a:rPr lang="pt-BR" sz="1700" dirty="0" smtClean="0"/>
              <a:t> = </a:t>
            </a:r>
            <a:r>
              <a:rPr lang="pt-BR" sz="1700" dirty="0" err="1" smtClean="0"/>
              <a:t>new</a:t>
            </a:r>
            <a:r>
              <a:rPr lang="pt-BR" sz="1700" dirty="0" smtClean="0"/>
              <a:t> </a:t>
            </a:r>
            <a:r>
              <a:rPr lang="pt-BR" sz="1700" dirty="0" err="1" smtClean="0"/>
              <a:t>DatagramPacket</a:t>
            </a:r>
            <a:r>
              <a:rPr lang="pt-BR" sz="1700" dirty="0" smtClean="0"/>
              <a:t>(</a:t>
            </a:r>
            <a:r>
              <a:rPr lang="pt-BR" sz="1700" dirty="0" err="1" smtClean="0"/>
              <a:t>receiveData</a:t>
            </a:r>
            <a:r>
              <a:rPr lang="pt-BR" sz="1700" dirty="0" smtClean="0"/>
              <a:t>, </a:t>
            </a:r>
            <a:r>
              <a:rPr lang="pt-BR" sz="1700" dirty="0" err="1" smtClean="0"/>
              <a:t>receiveData</a:t>
            </a:r>
            <a:r>
              <a:rPr lang="pt-BR" sz="1700" dirty="0" smtClean="0"/>
              <a:t>.</a:t>
            </a:r>
            <a:r>
              <a:rPr lang="pt-BR" sz="1700" dirty="0" err="1" smtClean="0"/>
              <a:t>length</a:t>
            </a:r>
            <a:r>
              <a:rPr lang="pt-BR" sz="1700" dirty="0" smtClean="0"/>
              <a:t>);  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serverSocket</a:t>
            </a:r>
            <a:r>
              <a:rPr lang="pt-BR" sz="1700" dirty="0" smtClean="0"/>
              <a:t>.</a:t>
            </a:r>
            <a:r>
              <a:rPr lang="pt-BR" sz="1700" dirty="0" err="1" smtClean="0"/>
              <a:t>receive</a:t>
            </a:r>
            <a:r>
              <a:rPr lang="pt-BR" sz="1700" dirty="0" smtClean="0"/>
              <a:t>(</a:t>
            </a:r>
            <a:r>
              <a:rPr lang="pt-BR" sz="1700" dirty="0" err="1" smtClean="0"/>
              <a:t>receivePacket</a:t>
            </a:r>
            <a:r>
              <a:rPr lang="pt-BR" sz="1700" dirty="0" smtClean="0"/>
              <a:t>);  //recebendo o pacotes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inFromClient</a:t>
            </a:r>
            <a:r>
              <a:rPr lang="pt-BR" sz="1700" dirty="0" smtClean="0"/>
              <a:t> = </a:t>
            </a:r>
            <a:r>
              <a:rPr lang="pt-BR" sz="1700" dirty="0" err="1" smtClean="0"/>
              <a:t>new</a:t>
            </a:r>
            <a:r>
              <a:rPr lang="pt-BR" sz="1700" dirty="0" smtClean="0"/>
              <a:t> String(</a:t>
            </a:r>
            <a:r>
              <a:rPr lang="pt-BR" sz="1700" dirty="0" err="1" smtClean="0"/>
              <a:t>receivePacket</a:t>
            </a:r>
            <a:r>
              <a:rPr lang="pt-BR" sz="1700" dirty="0" smtClean="0"/>
              <a:t>.</a:t>
            </a:r>
            <a:r>
              <a:rPr lang="pt-BR" sz="1700" dirty="0" err="1" smtClean="0"/>
              <a:t>getData</a:t>
            </a:r>
            <a:r>
              <a:rPr lang="pt-BR" sz="1700" dirty="0" smtClean="0"/>
              <a:t>()); //colocando na string os dados recebidos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clientIP</a:t>
            </a:r>
            <a:r>
              <a:rPr lang="pt-BR" sz="1700" dirty="0" smtClean="0"/>
              <a:t> = </a:t>
            </a:r>
            <a:r>
              <a:rPr lang="pt-BR" sz="1700" dirty="0" err="1" smtClean="0"/>
              <a:t>receivePacket</a:t>
            </a:r>
            <a:r>
              <a:rPr lang="pt-BR" sz="1700" dirty="0" smtClean="0"/>
              <a:t>.</a:t>
            </a:r>
            <a:r>
              <a:rPr lang="pt-BR" sz="1700" dirty="0" err="1" smtClean="0"/>
              <a:t>getAddress</a:t>
            </a:r>
            <a:r>
              <a:rPr lang="pt-BR" sz="1700" dirty="0" smtClean="0"/>
              <a:t>(); //pegando o IP e porta do pacote que chegou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port</a:t>
            </a:r>
            <a:r>
              <a:rPr lang="pt-BR" sz="1700" dirty="0" smtClean="0"/>
              <a:t> = </a:t>
            </a:r>
            <a:r>
              <a:rPr lang="pt-BR" sz="1700" dirty="0" err="1" smtClean="0"/>
              <a:t>receivePacket</a:t>
            </a:r>
            <a:r>
              <a:rPr lang="pt-BR" sz="1700" dirty="0" smtClean="0"/>
              <a:t>.</a:t>
            </a:r>
            <a:r>
              <a:rPr lang="pt-BR" sz="1700" dirty="0" err="1" smtClean="0"/>
              <a:t>getPort</a:t>
            </a:r>
            <a:r>
              <a:rPr lang="pt-BR" sz="1700" dirty="0" smtClean="0"/>
              <a:t>();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pt-BR" sz="1700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outToClient</a:t>
            </a:r>
            <a:r>
              <a:rPr lang="pt-BR" sz="1700" dirty="0" smtClean="0"/>
              <a:t> = </a:t>
            </a:r>
            <a:r>
              <a:rPr lang="pt-BR" sz="1700" dirty="0" err="1" smtClean="0"/>
              <a:t>inFromClient</a:t>
            </a:r>
            <a:r>
              <a:rPr lang="pt-BR" sz="1700" dirty="0" smtClean="0"/>
              <a:t>.</a:t>
            </a:r>
            <a:r>
              <a:rPr lang="pt-BR" sz="1700" dirty="0" err="1" smtClean="0"/>
              <a:t>toUpperCase</a:t>
            </a:r>
            <a:r>
              <a:rPr lang="pt-BR" sz="1700" dirty="0" smtClean="0"/>
              <a:t>();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sendData</a:t>
            </a:r>
            <a:r>
              <a:rPr lang="pt-BR" sz="1700" dirty="0" smtClean="0"/>
              <a:t> = </a:t>
            </a:r>
            <a:r>
              <a:rPr lang="pt-BR" sz="1700" dirty="0" err="1" smtClean="0"/>
              <a:t>outToClient</a:t>
            </a:r>
            <a:r>
              <a:rPr lang="pt-BR" sz="1700" dirty="0" smtClean="0"/>
              <a:t>.</a:t>
            </a:r>
            <a:r>
              <a:rPr lang="pt-BR" sz="1700" dirty="0" err="1" smtClean="0"/>
              <a:t>getBytes</a:t>
            </a:r>
            <a:r>
              <a:rPr lang="pt-BR" sz="1700" dirty="0" smtClean="0"/>
              <a:t>();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sz="1700" dirty="0" smtClean="0"/>
              <a:t>		//</a:t>
            </a:r>
            <a:r>
              <a:rPr lang="en-US" sz="1700" dirty="0" err="1" smtClean="0"/>
              <a:t>enviando</a:t>
            </a:r>
            <a:r>
              <a:rPr lang="en-US" sz="1700" dirty="0" smtClean="0"/>
              <a:t> </a:t>
            </a:r>
            <a:r>
              <a:rPr lang="en-US" sz="1700" dirty="0" err="1" smtClean="0"/>
              <a:t>pacote</a:t>
            </a:r>
            <a:r>
              <a:rPr lang="en-US" sz="1700" dirty="0" smtClean="0"/>
              <a:t> de </a:t>
            </a:r>
            <a:r>
              <a:rPr lang="en-US" sz="1700" dirty="0" err="1" smtClean="0"/>
              <a:t>resposta</a:t>
            </a:r>
            <a:endParaRPr lang="pt-BR" sz="1700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DatagramPacket</a:t>
            </a:r>
            <a:r>
              <a:rPr lang="pt-BR" sz="1700" dirty="0" smtClean="0"/>
              <a:t> </a:t>
            </a:r>
            <a:r>
              <a:rPr lang="pt-BR" sz="1700" dirty="0" err="1" smtClean="0"/>
              <a:t>sendPacket</a:t>
            </a:r>
            <a:r>
              <a:rPr lang="pt-BR" sz="1700" dirty="0" smtClean="0"/>
              <a:t> = </a:t>
            </a:r>
            <a:r>
              <a:rPr lang="pt-BR" sz="1700" dirty="0" err="1" smtClean="0"/>
              <a:t>new</a:t>
            </a:r>
            <a:r>
              <a:rPr lang="pt-BR" sz="1700" dirty="0" smtClean="0"/>
              <a:t> </a:t>
            </a:r>
            <a:r>
              <a:rPr lang="pt-BR" sz="1700" dirty="0" err="1" smtClean="0"/>
              <a:t>DatagramPacket</a:t>
            </a:r>
            <a:r>
              <a:rPr lang="pt-BR" sz="1700" dirty="0" smtClean="0"/>
              <a:t>(</a:t>
            </a:r>
            <a:r>
              <a:rPr lang="pt-BR" sz="1700" dirty="0" err="1" smtClean="0"/>
              <a:t>sendData</a:t>
            </a:r>
            <a:r>
              <a:rPr lang="pt-BR" sz="1700" dirty="0" smtClean="0"/>
              <a:t>, </a:t>
            </a:r>
            <a:r>
              <a:rPr lang="pt-BR" sz="1700" dirty="0" err="1" smtClean="0"/>
              <a:t>sendData</a:t>
            </a:r>
            <a:r>
              <a:rPr lang="pt-BR" sz="1700" dirty="0" smtClean="0"/>
              <a:t>.</a:t>
            </a:r>
            <a:r>
              <a:rPr lang="pt-BR" sz="1700" dirty="0" err="1" smtClean="0"/>
              <a:t>length</a:t>
            </a:r>
            <a:r>
              <a:rPr lang="pt-BR" sz="1700" dirty="0" smtClean="0"/>
              <a:t>, </a:t>
            </a:r>
            <a:r>
              <a:rPr lang="pt-BR" sz="1700" dirty="0" err="1" smtClean="0"/>
              <a:t>clientIP</a:t>
            </a:r>
            <a:r>
              <a:rPr lang="pt-BR" sz="1700" dirty="0" smtClean="0"/>
              <a:t>, </a:t>
            </a:r>
            <a:r>
              <a:rPr lang="pt-BR" sz="1700" dirty="0" err="1" smtClean="0"/>
              <a:t>port</a:t>
            </a:r>
            <a:r>
              <a:rPr lang="pt-BR" sz="1700" dirty="0" smtClean="0"/>
              <a:t>);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</a:t>
            </a:r>
            <a:r>
              <a:rPr lang="pt-BR" sz="1700" dirty="0" err="1" smtClean="0"/>
              <a:t>serverSocket</a:t>
            </a:r>
            <a:r>
              <a:rPr lang="pt-BR" sz="1700" dirty="0" smtClean="0"/>
              <a:t>.</a:t>
            </a:r>
            <a:r>
              <a:rPr lang="pt-BR" sz="1700" dirty="0" err="1" smtClean="0"/>
              <a:t>send</a:t>
            </a:r>
            <a:r>
              <a:rPr lang="pt-BR" sz="1700" dirty="0" smtClean="0"/>
              <a:t>(</a:t>
            </a:r>
            <a:r>
              <a:rPr lang="pt-BR" sz="1700" dirty="0" err="1" smtClean="0"/>
              <a:t>sendPacket</a:t>
            </a:r>
            <a:r>
              <a:rPr lang="pt-BR" sz="1700" dirty="0" smtClean="0"/>
              <a:t>);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} 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	} 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pt-BR" sz="1700" dirty="0" smtClean="0"/>
              <a:t>}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pt-BR" sz="1400" b="1" dirty="0" smtClean="0"/>
          </a:p>
          <a:p>
            <a:pPr eaLnBrk="1" hangingPunct="1">
              <a:buFont typeface="Wingdings 2" pitchFamily="18" charset="2"/>
              <a:buNone/>
              <a:defRPr/>
            </a:pPr>
            <a:endParaRPr lang="pt-BR" sz="1400" b="1" dirty="0" smtClean="0"/>
          </a:p>
        </p:txBody>
      </p:sp>
      <p:sp>
        <p:nvSpPr>
          <p:cNvPr id="10242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AEA721DF-15AB-445C-9CFC-BA13FFBD523C}" type="slidenum">
              <a:rPr lang="pt-BR"/>
              <a:pPr>
                <a:defRPr/>
              </a:pPr>
              <a:t>8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>
                <a:effectLst/>
              </a:rPr>
              <a:t>Exercício</a:t>
            </a:r>
            <a:endParaRPr lang="pt-BR" dirty="0"/>
          </a:p>
        </p:txBody>
      </p:sp>
      <p:sp>
        <p:nvSpPr>
          <p:cNvPr id="22531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pt-BR" sz="2400" dirty="0" smtClean="0"/>
          </a:p>
          <a:p>
            <a:pPr eaLnBrk="1" hangingPunct="1"/>
            <a:r>
              <a:rPr lang="pt-BR" sz="2400" dirty="0" smtClean="0"/>
              <a:t>Faça, por meio de UDP, o cliente enviar dois números e o servidor responder com a subtração deles.</a:t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2400" dirty="0" smtClean="0"/>
          </a:p>
          <a:p>
            <a:pPr eaLnBrk="1" hangingPunct="1"/>
            <a:r>
              <a:rPr lang="pt-BR" sz="2400" dirty="0" smtClean="0"/>
              <a:t>OBS: O cliente deve encerrar após receber a resposta do servidor ou dar um timeout de 30 segundos.</a:t>
            </a:r>
          </a:p>
          <a:p>
            <a:pPr eaLnBrk="1" hangingPunct="1"/>
            <a:endParaRPr lang="pt-BR" sz="24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B7770A2-A123-41F5-89B9-8822A98D2E35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1150</TotalTime>
  <Words>676</Words>
  <Application>Microsoft Office PowerPoint</Application>
  <PresentationFormat>Apresentação na tela (4:3)</PresentationFormat>
  <Paragraphs>237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Balcão Envidraçado</vt:lpstr>
      <vt:lpstr>Slide 1</vt:lpstr>
      <vt:lpstr>Slide 2</vt:lpstr>
      <vt:lpstr>Comunicação entre processos</vt:lpstr>
      <vt:lpstr>Programação de Socket TCP - Client</vt:lpstr>
      <vt:lpstr>Programação de Socket TCP - Server</vt:lpstr>
      <vt:lpstr>Exercício</vt:lpstr>
      <vt:lpstr>Programação de Socket UDP - Client</vt:lpstr>
      <vt:lpstr>Programação de Socket UDP - Server</vt:lpstr>
      <vt:lpstr>Exercício</vt:lpstr>
      <vt:lpstr>Exercíco: Explique o que faz a aplicação a seguir</vt:lpstr>
      <vt:lpstr>Exercícios</vt:lpstr>
      <vt:lpstr>Atividade 1: Desenvolver um servidor Web...</vt:lpstr>
      <vt:lpstr>Exemplo – O que deve ser feito</vt:lpstr>
      <vt:lpstr>Atividade 2: </vt:lpstr>
    </vt:vector>
  </TitlesOfParts>
  <Company>Centro de Informática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faas</dc:creator>
  <cp:lastModifiedBy>Ivan França</cp:lastModifiedBy>
  <cp:revision>109</cp:revision>
  <dcterms:created xsi:type="dcterms:W3CDTF">2007-05-25T22:05:21Z</dcterms:created>
  <dcterms:modified xsi:type="dcterms:W3CDTF">2011-09-16T00:16:03Z</dcterms:modified>
</cp:coreProperties>
</file>