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4" r:id="rId1"/>
  </p:sldMasterIdLst>
  <p:notesMasterIdLst>
    <p:notesMasterId r:id="rId34"/>
  </p:notesMasterIdLst>
  <p:sldIdLst>
    <p:sldId id="326" r:id="rId2"/>
    <p:sldId id="257" r:id="rId3"/>
    <p:sldId id="319" r:id="rId4"/>
    <p:sldId id="320" r:id="rId5"/>
    <p:sldId id="288" r:id="rId6"/>
    <p:sldId id="299" r:id="rId7"/>
    <p:sldId id="289" r:id="rId8"/>
    <p:sldId id="318" r:id="rId9"/>
    <p:sldId id="302" r:id="rId10"/>
    <p:sldId id="298" r:id="rId11"/>
    <p:sldId id="309" r:id="rId12"/>
    <p:sldId id="310" r:id="rId13"/>
    <p:sldId id="311" r:id="rId14"/>
    <p:sldId id="312" r:id="rId15"/>
    <p:sldId id="313" r:id="rId16"/>
    <p:sldId id="328" r:id="rId17"/>
    <p:sldId id="290" r:id="rId18"/>
    <p:sldId id="267" r:id="rId19"/>
    <p:sldId id="303" r:id="rId20"/>
    <p:sldId id="300" r:id="rId21"/>
    <p:sldId id="291" r:id="rId22"/>
    <p:sldId id="292" r:id="rId23"/>
    <p:sldId id="304" r:id="rId24"/>
    <p:sldId id="329" r:id="rId25"/>
    <p:sldId id="330" r:id="rId26"/>
    <p:sldId id="317" r:id="rId27"/>
    <p:sldId id="331" r:id="rId28"/>
    <p:sldId id="321" r:id="rId29"/>
    <p:sldId id="322" r:id="rId30"/>
    <p:sldId id="323" r:id="rId31"/>
    <p:sldId id="324" r:id="rId32"/>
    <p:sldId id="325" r:id="rId3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7" autoAdjust="0"/>
    <p:restoredTop sz="94673" autoAdjust="0"/>
  </p:normalViewPr>
  <p:slideViewPr>
    <p:cSldViewPr>
      <p:cViewPr>
        <p:scale>
          <a:sx n="70" d="100"/>
          <a:sy n="70" d="100"/>
        </p:scale>
        <p:origin x="-1098" y="-9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1.xml"/><Relationship Id="rId3" Type="http://schemas.openxmlformats.org/officeDocument/2006/relationships/slide" Target="slides/slide12.xml"/><Relationship Id="rId7" Type="http://schemas.openxmlformats.org/officeDocument/2006/relationships/slide" Target="slides/slide30.xml"/><Relationship Id="rId2" Type="http://schemas.openxmlformats.org/officeDocument/2006/relationships/slide" Target="slides/slide11.xml"/><Relationship Id="rId1" Type="http://schemas.openxmlformats.org/officeDocument/2006/relationships/slide" Target="slides/slide1.xml"/><Relationship Id="rId6" Type="http://schemas.openxmlformats.org/officeDocument/2006/relationships/slide" Target="slides/slide29.xml"/><Relationship Id="rId5" Type="http://schemas.openxmlformats.org/officeDocument/2006/relationships/slide" Target="slides/slide28.xml"/><Relationship Id="rId4" Type="http://schemas.openxmlformats.org/officeDocument/2006/relationships/slide" Target="slides/slide13.xml"/><Relationship Id="rId9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02F1F53-2A84-4BD8-88C8-67CDE8077D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2759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100401-1106-4BA3-A14B-85593074AA6E}" type="slidenum">
              <a:rPr lang="pt-BR" smtClean="0">
                <a:latin typeface="Arial" charset="0"/>
              </a:rPr>
              <a:pPr/>
              <a:t>1</a:t>
            </a:fld>
            <a:endParaRPr lang="pt-BR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EDD69-644B-4E9B-8459-5FA36A12A634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ABFDB-7381-4049-B97B-205B5D1CF8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74541-A466-4EA7-A6F0-4E11D2F5D074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B742-7C5E-4334-BEF9-60A2405959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52DE1-D50C-429B-A95F-06AA2E23FA07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F3E54-CA2F-45AD-ACF8-B9351DBD40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22C4-9702-4CF6-8A48-FEB2655649AC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7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CF576-7AF3-465A-B9F4-F1D4A43C31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0D598C-8235-42D3-9E48-FECF5D1DBB23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836FBE-6736-43A0-A432-934A03086A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67900-AED2-4301-8BC6-2A10A162C953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AC7B9-9A2D-4551-BC75-2C4432B133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3A6B9-C1E6-42F1-ADBE-032473CD0620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263D-C0B7-41DE-9F06-E622C026CF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2478-FC3F-44AF-9327-235F5AD791A9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82877-B008-4967-A7EB-D1898ADD81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84858B5-0B82-4905-BCEB-8477B01F5D9A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6B92F2-2810-43B4-A7DA-567EF01545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0027C-89FA-4489-8CDA-C8E650F8B0CD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08BB6-6F30-441A-92D9-E51F63C35E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1B1194-EE5F-4AA8-9A8C-A78FF0F0EE07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FB0F55-E996-4B4C-8E86-7C75E1A751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3F9D40-14B3-4A94-9026-C7B386D0B6FA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9467C6-CC44-4176-B505-024BF65AB5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4788FA4-5A3A-4993-90EC-DE6C57F181CD}" type="datetime1">
              <a:rPr lang="pt-BR"/>
              <a:pPr>
                <a:defRPr/>
              </a:pPr>
              <a:t>14/09/2011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2485F5-E640-4C8C-8C1B-991DFC7885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82" r:id="rId4"/>
    <p:sldLayoutId id="2147483883" r:id="rId5"/>
    <p:sldLayoutId id="2147483891" r:id="rId6"/>
    <p:sldLayoutId id="2147483884" r:id="rId7"/>
    <p:sldLayoutId id="2147483892" r:id="rId8"/>
    <p:sldLayoutId id="2147483893" r:id="rId9"/>
    <p:sldLayoutId id="2147483885" r:id="rId10"/>
    <p:sldLayoutId id="2147483886" r:id="rId11"/>
    <p:sldLayoutId id="214748388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-tokio.ac.jp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registro.br/cgi-bin/whois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fam.edu.b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-tokyo.ac.jp/" TargetMode="External"/><Relationship Id="rId2" Type="http://schemas.openxmlformats.org/officeDocument/2006/relationships/hyperlink" Target="http://www.umass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428625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Infra-Estrutura de Comunicação</a:t>
            </a:r>
            <a:b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pt-BR" sz="3200" u="sng">
                <a:solidFill>
                  <a:schemeClr val="accent2"/>
                </a:solidFill>
                <a:latin typeface="Comic Sans MS" pitchFamily="66" charset="0"/>
              </a:rPr>
              <a:t>(IF678)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428625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dirty="0">
                <a:latin typeface="Comic Sans MS" pitchFamily="66" charset="0"/>
              </a:rPr>
              <a:t>Aula Prática 01 – </a:t>
            </a:r>
            <a:r>
              <a:rPr lang="pt-BR" dirty="0" smtClean="0">
                <a:latin typeface="Comic Sans MS" pitchFamily="66" charset="0"/>
              </a:rPr>
              <a:t>2011.2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0" y="5857875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>
                <a:latin typeface="Comic Sans MS" pitchFamily="66" charset="0"/>
              </a:rPr>
              <a:t>CIn/UFPE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0671" y="1655165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sz="2000" dirty="0">
              <a:latin typeface="Comic Sans MS" pitchFamily="66" charset="0"/>
            </a:endParaRPr>
          </a:p>
          <a:p>
            <a:pPr algn="ctr"/>
            <a:r>
              <a:rPr lang="pt-BR" sz="2000" dirty="0">
                <a:latin typeface="Comic Sans MS" pitchFamily="66" charset="0"/>
              </a:rPr>
              <a:t> </a:t>
            </a:r>
            <a:r>
              <a:rPr lang="pt-BR" sz="2000" dirty="0"/>
              <a:t>Davi Duarte</a:t>
            </a:r>
          </a:p>
          <a:p>
            <a:pPr algn="ctr"/>
            <a:r>
              <a:rPr lang="pt-BR" sz="2000" dirty="0"/>
              <a:t>Cynthia </a:t>
            </a:r>
            <a:r>
              <a:rPr lang="pt-BR" sz="2000" dirty="0" err="1"/>
              <a:t>Raphaella</a:t>
            </a:r>
            <a:r>
              <a:rPr lang="pt-BR" sz="2000" dirty="0">
                <a:latin typeface="Comic Sans MS" pitchFamily="66" charset="0"/>
              </a:rPr>
              <a:t>	</a:t>
            </a:r>
          </a:p>
          <a:p>
            <a:pPr algn="ctr"/>
            <a:r>
              <a:rPr lang="pt-BR" sz="2000" dirty="0">
                <a:latin typeface="Comic Sans MS" pitchFamily="66" charset="0"/>
              </a:rPr>
              <a:t>Ivan França</a:t>
            </a:r>
          </a:p>
          <a:p>
            <a:pPr algn="ctr"/>
            <a:r>
              <a:rPr lang="pt-BR" sz="2000" dirty="0">
                <a:latin typeface="Comic Sans MS" pitchFamily="66" charset="0"/>
              </a:rPr>
              <a:t>Jéssica Barbalho</a:t>
            </a:r>
          </a:p>
          <a:p>
            <a:pPr algn="ctr"/>
            <a:r>
              <a:rPr lang="pt-BR" sz="2000" dirty="0"/>
              <a:t>Larissa </a:t>
            </a:r>
            <a:r>
              <a:rPr lang="pt-BR" sz="2000" dirty="0" smtClean="0"/>
              <a:t>Paz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Paulo Fernando</a:t>
            </a:r>
            <a:endParaRPr lang="pt-BR" sz="2000" dirty="0">
              <a:latin typeface="Comic Sans MS" pitchFamily="66" charset="0"/>
            </a:endParaRPr>
          </a:p>
          <a:p>
            <a:r>
              <a:rPr lang="pt-BR" sz="1600" dirty="0">
                <a:latin typeface="Comic Sans MS" pitchFamily="66" charset="0"/>
              </a:rPr>
              <a:t>			</a:t>
            </a:r>
          </a:p>
          <a:p>
            <a:pPr algn="ctr"/>
            <a:endParaRPr lang="pt-BR" sz="1600" dirty="0">
              <a:latin typeface="Comic Sans MS" pitchFamily="66" charset="0"/>
            </a:endParaRPr>
          </a:p>
          <a:p>
            <a:pPr algn="ctr"/>
            <a:r>
              <a:rPr lang="pt-BR" sz="1600" dirty="0" smtClean="0">
                <a:latin typeface="Comic Sans MS" pitchFamily="66" charset="0"/>
              </a:rPr>
              <a:t> </a:t>
            </a:r>
            <a:endParaRPr lang="pt-BR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304800"/>
            <a:ext cx="7516812" cy="9842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Telnet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412875"/>
            <a:ext cx="7847012" cy="5184775"/>
          </a:xfrm>
        </p:spPr>
        <p:txBody>
          <a:bodyPr/>
          <a:lstStyle/>
          <a:p>
            <a:pPr eaLnBrk="1" hangingPunct="1"/>
            <a:r>
              <a:rPr lang="pt-BR" smtClean="0"/>
              <a:t>Protocolo cliente-servidor da camada de aplicação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Permite acesso remoto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Telnet [RFC 854] não possui criptografia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Um sniffer escuta a rede facilmente</a:t>
            </a:r>
          </a:p>
          <a:p>
            <a:pPr eaLnBrk="1" hangingPunct="1">
              <a:lnSpc>
                <a:spcPct val="150000"/>
              </a:lnSpc>
            </a:pPr>
            <a:r>
              <a:rPr lang="pt-BR" smtClean="0"/>
              <a:t>Telnet x SSH</a:t>
            </a:r>
          </a:p>
          <a:p>
            <a:pPr eaLnBrk="1" hangingPunct="1">
              <a:lnSpc>
                <a:spcPct val="150000"/>
              </a:lnSpc>
            </a:pPr>
            <a:endParaRPr lang="pt-BR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pt-BR" sz="180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pt-BR" sz="1800" smtClean="0"/>
              <a:t>usaremos ele daqui a pouco....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2526A2-9B1C-4D83-8546-F87FC036E8FB}" type="slidenum">
              <a:rPr lang="pt-BR" smtClean="0">
                <a:latin typeface="Times New Roman" pitchFamily="18" charset="0"/>
              </a:rPr>
              <a:pPr/>
              <a:t>11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3810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O Protocolo HTTP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304800" y="1435100"/>
            <a:ext cx="8458200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HTTP – Protocolo de Transferência de Hipertexto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É o protocolo base da WEB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Viabiliza a obtenção de Objetos(páginas, imagens...)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Funciona no modelo cliente-servidor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O HTTP define como o cliente (</a:t>
            </a:r>
            <a:r>
              <a:rPr lang="en-US" sz="2000">
                <a:latin typeface="Comic Sans MS" pitchFamily="66" charset="0"/>
              </a:rPr>
              <a:t>browser</a:t>
            </a:r>
            <a:r>
              <a:rPr lang="pt-BR" sz="2000">
                <a:latin typeface="Comic Sans MS" pitchFamily="66" charset="0"/>
              </a:rPr>
              <a:t>) requisita as páginas WEB e como o servidor as transfere 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Usa o TCP como transportador, podendo assim garantir transmissões confiáveis</a:t>
            </a:r>
          </a:p>
          <a:p>
            <a:pPr marL="4762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Utiliza a porta 80 como padrão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7D5B5C-8672-42A7-A7EB-EDD04FB16CE5}" type="slidenum">
              <a:rPr lang="pt-BR" smtClean="0">
                <a:latin typeface="Times New Roman" pitchFamily="18" charset="0"/>
              </a:rPr>
              <a:pPr/>
              <a:t>12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Métodos HTTP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79388" y="1412875"/>
            <a:ext cx="84582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Alguns métodos do HTTP 1.1: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 smtClean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GET: busca um objeto definido por uma URL </a:t>
            </a:r>
            <a:r>
              <a:rPr lang="pt-BR" sz="2000" dirty="0" smtClean="0">
                <a:latin typeface="Comic Sans MS" pitchFamily="66" charset="0"/>
              </a:rPr>
              <a:t>requisição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PUT: indica que os dados no corpo da consulta devem ser armazenados na URL </a:t>
            </a:r>
            <a:r>
              <a:rPr lang="pt-BR" sz="2000" dirty="0" smtClean="0">
                <a:latin typeface="Comic Sans MS" pitchFamily="66" charset="0"/>
              </a:rPr>
              <a:t>especificada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POST: envia dados para serem processados pelo servidor no corpo da </a:t>
            </a:r>
            <a:r>
              <a:rPr lang="pt-BR" sz="2000" dirty="0" smtClean="0">
                <a:latin typeface="Comic Sans MS" pitchFamily="66" charset="0"/>
              </a:rPr>
              <a:t>mensagem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HEAD: Similar ao método GET, mas retorna somente o cabeçalho da resposta do </a:t>
            </a:r>
            <a:r>
              <a:rPr lang="pt-BR" sz="2000" dirty="0" smtClean="0">
                <a:latin typeface="Comic Sans MS" pitchFamily="66" charset="0"/>
              </a:rPr>
              <a:t>servidor</a:t>
            </a: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14287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DELETE: apaga o arquivo especificado na URL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B2479B6-11AC-45D5-8904-B0866C9A5C5E}" type="slidenum">
              <a:rPr lang="pt-BR" smtClean="0">
                <a:latin typeface="Times New Roman" pitchFamily="18" charset="0"/>
              </a:rPr>
              <a:pPr/>
              <a:t>13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95288" y="1158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200" u="sng">
                <a:solidFill>
                  <a:srgbClr val="FF0000"/>
                </a:solidFill>
                <a:latin typeface="Comic Sans MS" pitchFamily="66" charset="0"/>
              </a:rPr>
              <a:t>Experimentos com HTTP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645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400" dirty="0" err="1" smtClean="0">
                <a:latin typeface="Comic Sans MS" pitchFamily="66" charset="0"/>
              </a:rPr>
              <a:t>Mensagem</a:t>
            </a:r>
            <a:r>
              <a:rPr lang="pt-BR" sz="2000" dirty="0" err="1" smtClean="0">
                <a:latin typeface="Comic Sans MS" pitchFamily="66" charset="0"/>
              </a:rPr>
              <a:t>Típica</a:t>
            </a:r>
            <a:r>
              <a:rPr lang="pt-BR" sz="2000" dirty="0" smtClean="0">
                <a:latin typeface="Comic Sans MS" pitchFamily="66" charset="0"/>
              </a:rPr>
              <a:t> de </a:t>
            </a:r>
            <a:r>
              <a:rPr lang="pt-BR" sz="2000" dirty="0">
                <a:latin typeface="Comic Sans MS" pitchFamily="66" charset="0"/>
              </a:rPr>
              <a:t>requisição </a:t>
            </a:r>
            <a:r>
              <a:rPr lang="pt-BR" sz="2000" dirty="0" smtClean="0">
                <a:latin typeface="Comic Sans MS" pitchFamily="66" charset="0"/>
              </a:rPr>
              <a:t>(cliente-&gt;servidor):</a:t>
            </a: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GET </a:t>
            </a:r>
            <a:r>
              <a:rPr lang="en-US" sz="2000" dirty="0">
                <a:latin typeface="Comic Sans MS" pitchFamily="66" charset="0"/>
              </a:rPr>
              <a:t>/</a:t>
            </a:r>
            <a:r>
              <a:rPr lang="pt-BR" sz="2000" dirty="0">
                <a:latin typeface="Comic Sans MS" pitchFamily="66" charset="0"/>
              </a:rPr>
              <a:t>&lt;diretório&gt; HTTP/1.1	</a:t>
            </a: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Host: </a:t>
            </a:r>
            <a:r>
              <a:rPr lang="pt-BR" sz="2000" dirty="0" smtClean="0">
                <a:latin typeface="Comic Sans MS" pitchFamily="66" charset="0"/>
              </a:rPr>
              <a:t>&lt;host </a:t>
            </a:r>
            <a:r>
              <a:rPr lang="pt-BR" sz="2000" dirty="0">
                <a:latin typeface="Comic Sans MS" pitchFamily="66" charset="0"/>
              </a:rPr>
              <a:t>onde se encontra o diretório&gt;</a:t>
            </a: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Executem os comandos abaixo observando o cabeçalho da resposta e os dados das respostas de cada um:</a:t>
            </a:r>
          </a:p>
          <a:p>
            <a:pPr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            </a:t>
            </a:r>
            <a:r>
              <a:rPr lang="pt-BR" sz="2000" dirty="0" err="1">
                <a:latin typeface="Comic Sans MS" pitchFamily="66" charset="0"/>
              </a:rPr>
              <a:t>telnet</a:t>
            </a:r>
            <a:r>
              <a:rPr lang="pt-BR" sz="2000" dirty="0">
                <a:latin typeface="Comic Sans MS" pitchFamily="66" charset="0"/>
              </a:rPr>
              <a:t> google.com 80</a:t>
            </a: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GET /index.html HTTP/1.1</a:t>
            </a: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Host: www.google.com.br</a:t>
            </a:r>
          </a:p>
          <a:p>
            <a:pPr>
              <a:buClr>
                <a:schemeClr val="tx1"/>
              </a:buClr>
            </a:pPr>
            <a:endParaRPr lang="en-US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en-US" sz="2000" dirty="0">
                <a:latin typeface="Comic Sans MS" pitchFamily="66" charset="0"/>
              </a:rPr>
              <a:t>		</a:t>
            </a:r>
            <a:r>
              <a:rPr lang="pt-BR" sz="2000" dirty="0">
                <a:latin typeface="Comic Sans MS" pitchFamily="66" charset="0"/>
              </a:rPr>
              <a:t>e também</a:t>
            </a: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pt-BR" sz="2000" dirty="0">
                <a:latin typeface="Comic Sans MS" pitchFamily="66" charset="0"/>
              </a:rPr>
              <a:t>	</a:t>
            </a:r>
          </a:p>
          <a:p>
            <a:pPr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>
              <a:buClr>
                <a:schemeClr val="tx1"/>
              </a:buClr>
            </a:pPr>
            <a:r>
              <a:rPr lang="en-US" sz="2000" dirty="0"/>
              <a:t/>
            </a:r>
            <a:br>
              <a:rPr lang="en-US" sz="2000" dirty="0"/>
            </a:br>
            <a:endParaRPr lang="pt-BR" sz="2000" dirty="0">
              <a:latin typeface="Comic Sans MS" pitchFamily="66" charset="0"/>
            </a:endParaRPr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714375" y="5286375"/>
            <a:ext cx="63579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telnet cin.ufpe.br 80</a:t>
            </a:r>
          </a:p>
          <a:p>
            <a:pPr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GET /naoexiste/index.html HTTP/1.1</a:t>
            </a:r>
          </a:p>
          <a:p>
            <a:pPr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Host: www.cin.ufpe.br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Mensagem de resposta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4063" y="1700213"/>
            <a:ext cx="7564437" cy="4062412"/>
          </a:xfrm>
        </p:spPr>
        <p:txBody>
          <a:bodyPr/>
          <a:lstStyle/>
          <a:p>
            <a:pPr eaLnBrk="1" hangingPunct="1"/>
            <a:r>
              <a:rPr lang="pt-BR" smtClean="0"/>
              <a:t>Na mensagem de resposta temos: </a:t>
            </a:r>
          </a:p>
          <a:p>
            <a:pPr lvl="1" eaLnBrk="1" hangingPunct="1"/>
            <a:r>
              <a:rPr lang="pt-BR" smtClean="0"/>
              <a:t> Uma linha inicial (Status-Line)</a:t>
            </a:r>
          </a:p>
          <a:p>
            <a:pPr lvl="2" eaLnBrk="1" hangingPunct="1"/>
            <a:r>
              <a:rPr lang="pt-BR" sz="1800" smtClean="0"/>
              <a:t> Versão do protocolo HTTP (HTTP-Version)</a:t>
            </a:r>
          </a:p>
          <a:p>
            <a:pPr lvl="2" eaLnBrk="1" hangingPunct="1"/>
            <a:r>
              <a:rPr lang="pt-BR" sz="1800" smtClean="0"/>
              <a:t> Código de status da resposta (Status-Code) e</a:t>
            </a:r>
          </a:p>
          <a:p>
            <a:pPr lvl="2" eaLnBrk="1" hangingPunct="1"/>
            <a:r>
              <a:rPr lang="pt-BR" sz="1800" smtClean="0"/>
              <a:t> Descrição do código de status (Reason-Phrase) </a:t>
            </a:r>
          </a:p>
          <a:p>
            <a:pPr lvl="1" eaLnBrk="1" hangingPunct="1"/>
            <a:r>
              <a:rPr lang="pt-BR" smtClean="0"/>
              <a:t> Linhas de cabeçalhos (Responseheader)</a:t>
            </a:r>
          </a:p>
          <a:p>
            <a:pPr lvl="1" eaLnBrk="1" hangingPunct="1"/>
            <a:r>
              <a:rPr lang="pt-BR" smtClean="0"/>
              <a:t> Uma linha em branco obrigatória e </a:t>
            </a:r>
          </a:p>
          <a:p>
            <a:pPr lvl="1" eaLnBrk="1" hangingPunct="1"/>
            <a:r>
              <a:rPr lang="pt-BR" smtClean="0"/>
              <a:t> Um corpo de mensagem opcional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Alguns códigos de resposta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5500" y="1700213"/>
            <a:ext cx="7489825" cy="4213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b="1" smtClean="0"/>
              <a:t>200 OK</a:t>
            </a:r>
            <a:r>
              <a:rPr lang="pt-BR" sz="2000" smtClean="0"/>
              <a:t> - conexão estabelecida e objeto requisitado encontrado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b="1" smtClean="0"/>
              <a:t>302 Found </a:t>
            </a:r>
            <a:r>
              <a:rPr lang="pt-BR" sz="2000" smtClean="0"/>
              <a:t>- indica um redirecionamento temporário onde no cabeçalho Location está a URL da nova localidade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301 Moved Permanently </a:t>
            </a:r>
            <a:r>
              <a:rPr lang="pt-BR" sz="2000" smtClean="0"/>
              <a:t>- indica que o ouve um redirecionamento permanente. E no campo Location do Head está a nova localidade, o registro com a URL antiga deve ser alterado para a nova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304 Not Modified </a:t>
            </a:r>
            <a:r>
              <a:rPr lang="pt-BR" sz="2000" smtClean="0"/>
              <a:t>- usado quando o cliente utiliza cache, indicando que o objeto solicitado não foi alterado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404 Not Found </a:t>
            </a:r>
            <a:r>
              <a:rPr lang="pt-BR" sz="2000" smtClean="0"/>
              <a:t>- indica que o recurso não foi encontrado</a:t>
            </a:r>
          </a:p>
          <a:p>
            <a:pPr eaLnBrk="1" hangingPunct="1">
              <a:lnSpc>
                <a:spcPct val="80000"/>
              </a:lnSpc>
            </a:pPr>
            <a:r>
              <a:rPr lang="pt-BR" sz="2000" smtClean="0"/>
              <a:t> </a:t>
            </a:r>
            <a:r>
              <a:rPr lang="pt-BR" sz="2000" b="1" smtClean="0"/>
              <a:t>403</a:t>
            </a:r>
            <a:r>
              <a:rPr lang="pt-BR" sz="2000" smtClean="0"/>
              <a:t> - acesso negado</a:t>
            </a:r>
          </a:p>
          <a:p>
            <a:pPr eaLnBrk="1" hangingPunct="1">
              <a:lnSpc>
                <a:spcPct val="80000"/>
              </a:lnSpc>
            </a:pPr>
            <a:endParaRPr lang="pt-BR" sz="2000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Exercícios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5500" y="1700213"/>
            <a:ext cx="7489825" cy="4213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000" b="1" dirty="0" smtClean="0"/>
              <a:t>Envie requisições HTTP para um servidor WEB de sua escolha de modo a obter respostas para as seguintes situações:</a:t>
            </a:r>
          </a:p>
          <a:p>
            <a:pPr eaLnBrk="1" hangingPunct="1">
              <a:lnSpc>
                <a:spcPct val="80000"/>
              </a:lnSpc>
            </a:pPr>
            <a:endParaRPr lang="pt-BR" sz="20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Em vez de usar “GET”, use “GOT”. Qual o código da resposta?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Em vez de usar “GET”, use “</a:t>
            </a:r>
            <a:r>
              <a:rPr lang="pt-BR" sz="1700" b="1" dirty="0" err="1" smtClean="0"/>
              <a:t>get</a:t>
            </a:r>
            <a:r>
              <a:rPr lang="pt-BR" sz="1700" b="1" dirty="0" smtClean="0"/>
              <a:t>”. Qual o código da resposta?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marL="273050" lvl="1" eaLnBrk="1" hangingPunct="1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pt-BR" sz="2000" b="1" dirty="0" smtClean="0"/>
              <a:t>Envie a requisição abaixo para o servidor </a:t>
            </a:r>
            <a:r>
              <a:rPr lang="pt-BR" sz="2000" b="1" u="sng" dirty="0" smtClean="0">
                <a:solidFill>
                  <a:srgbClr val="FF0000"/>
                </a:solidFill>
              </a:rPr>
              <a:t>www.u-tokio.ac.jp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  <a:buNone/>
            </a:pPr>
            <a:r>
              <a:rPr lang="pt-BR" sz="1700" b="1" dirty="0" smtClean="0"/>
              <a:t>GET / HTTP/1.1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pt-BR" sz="1700" b="1" dirty="0" smtClean="0"/>
              <a:t>Host: </a:t>
            </a:r>
            <a:r>
              <a:rPr lang="pt-BR" sz="1700" b="1" dirty="0" smtClean="0">
                <a:hlinkClick r:id="rId2"/>
              </a:rPr>
              <a:t>www.u-tokio.ac.jp</a:t>
            </a: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Qual o código da mensagem de resposta? O que significa?</a:t>
            </a:r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endParaRPr lang="pt-BR" sz="1700" b="1" dirty="0" smtClean="0"/>
          </a:p>
          <a:p>
            <a:pPr lvl="1" eaLnBrk="1" hangingPunct="1">
              <a:lnSpc>
                <a:spcPct val="80000"/>
              </a:lnSpc>
            </a:pPr>
            <a:endParaRPr lang="pt-BR" sz="1700" dirty="0" smtClean="0"/>
          </a:p>
          <a:p>
            <a:pPr eaLnBrk="1" hangingPunct="1">
              <a:lnSpc>
                <a:spcPct val="80000"/>
              </a:lnSpc>
            </a:pPr>
            <a:endParaRPr lang="pt-BR" sz="2000" dirty="0" smtClean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Experimentos com SMTP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z="1800" smtClean="0">
                <a:latin typeface="Comic Sans MS" pitchFamily="66" charset="0"/>
              </a:rPr>
              <a:t>A) </a:t>
            </a:r>
            <a:r>
              <a:rPr lang="pt-BR" sz="1800" smtClean="0">
                <a:latin typeface="Comic Sans MS" pitchFamily="66" charset="0"/>
                <a:cs typeface="Arial" charset="0"/>
              </a:rPr>
              <a:t>Usar o telnet com comandos SMTP para enviar um email a um colega da sala.</a:t>
            </a:r>
          </a:p>
          <a:p>
            <a:pPr eaLnBrk="1" hangingPunct="1"/>
            <a:endParaRPr lang="en-US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en-US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sz="1800" smtClean="0">
                <a:latin typeface="Comic Sans MS" pitchFamily="66" charset="0"/>
                <a:cs typeface="Arial" charset="0"/>
              </a:rPr>
              <a:t>B) Usar o telnet com comandos SMTP para enviar um email a si próprio com endereço do email de origem de um outro colega. </a:t>
            </a: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  <a:p>
            <a:pPr eaLnBrk="1" hangingPunct="1"/>
            <a:endParaRPr lang="pt-BR" sz="1800" smtClean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D9094E8-A1A9-45A8-9217-1272FAFE3A92}" type="slidenum">
              <a:rPr lang="pt-BR" smtClean="0">
                <a:latin typeface="Times New Roman" pitchFamily="18" charset="0"/>
              </a:rPr>
              <a:pPr/>
              <a:t>18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Exemplo SMTP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telnet ferreiros.cin.ufpe.br 25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220 CIn-UFPE ESMTP Mail Server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Helo comunicacao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</a:t>
            </a:r>
            <a:endParaRPr lang="pt-BR" sz="2000">
              <a:solidFill>
                <a:srgbClr val="FF0000"/>
              </a:solidFill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250 ferreiros.cin.ufpe.br Hello g3c22.cin.ufpe.br       [172.17.67.22], pleased to meet you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mail from: [seu login]@cin.ufpe.br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250 2.1.0 [seu login]@cin.ufpe.br... Sender ok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rcpt to: cfmi@cin.ufpe.br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</a:t>
            </a:r>
            <a:endParaRPr lang="pt-BR" sz="2000">
              <a:solidFill>
                <a:srgbClr val="FF0000"/>
              </a:solidFill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250 2.1.5 bgda@cin.ufpe.br... Recipient ok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data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</a:t>
            </a:r>
            <a:endParaRPr lang="pt-BR" sz="2000">
              <a:solidFill>
                <a:schemeClr val="accent2"/>
              </a:solidFill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Alo vc!</a:t>
            </a: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//Corpo da mensagem - 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r>
              <a:rPr lang="pt-BR" sz="2000">
                <a:latin typeface="Comic Sans MS" pitchFamily="66" charset="0"/>
              </a:rPr>
              <a:t> 	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rgbClr val="FF0000"/>
                </a:solidFill>
                <a:latin typeface="Comic Sans MS" pitchFamily="66" charset="0"/>
              </a:rPr>
              <a:t>quit</a:t>
            </a:r>
            <a:r>
              <a:rPr lang="pt-BR" sz="2000">
                <a:latin typeface="Comic Sans MS" pitchFamily="66" charset="0"/>
              </a:rPr>
              <a:t> </a:t>
            </a:r>
            <a:r>
              <a:rPr lang="pt-BR" sz="2000">
                <a:solidFill>
                  <a:schemeClr val="accent2"/>
                </a:solidFill>
                <a:latin typeface="Comic Sans MS" pitchFamily="66" charset="0"/>
              </a:rPr>
              <a:t>//tecle enter</a:t>
            </a:r>
            <a:endParaRPr lang="pt-BR" sz="200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00063" y="285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t-BR" sz="3200" u="sng" kern="0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Incrementando o e-mail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/>
              <a:t>Como inserir o Assunto em um email passado via telnet? 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/>
              <a:t>e para enviá-lo com CC ou BCC </a:t>
            </a:r>
            <a:r>
              <a:rPr lang="en-US" sz="2000"/>
              <a:t>?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/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/>
              <a:t>Consultar a RFC em 2821 !!</a:t>
            </a:r>
            <a:endParaRPr lang="pt-BR" sz="20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DFDCD0A-38A0-4EA1-8F6C-CC3FE3632E2B}" type="slidenum">
              <a:rPr lang="pt-BR" smtClean="0">
                <a:latin typeface="Times New Roman" pitchFamily="18" charset="0"/>
              </a:rPr>
              <a:pPr/>
              <a:t>2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908050"/>
            <a:ext cx="7702550" cy="573563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pt-BR" u="sng" dirty="0" smtClean="0">
                <a:solidFill>
                  <a:srgbClr val="FF0000"/>
                </a:solidFill>
                <a:latin typeface="Comic Sans MS" pitchFamily="66" charset="0"/>
              </a:rPr>
              <a:t>Nosso objetivo: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pt-BR" sz="1800" dirty="0" smtClean="0">
              <a:latin typeface="Comic Sans MS" pitchFamily="66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Protocolos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Camadas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Experimentos em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err="1" smtClean="0">
                <a:latin typeface="Comic Sans MS" pitchFamily="66" charset="0"/>
              </a:rPr>
              <a:t>Traceroute</a:t>
            </a:r>
            <a:r>
              <a:rPr lang="pt-BR" sz="1800" dirty="0" smtClean="0">
                <a:latin typeface="Comic Sans MS" pitchFamily="66" charset="0"/>
              </a:rPr>
              <a:t>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err="1" smtClean="0">
                <a:latin typeface="Comic Sans MS" pitchFamily="66" charset="0"/>
              </a:rPr>
              <a:t>Ping</a:t>
            </a:r>
            <a:r>
              <a:rPr lang="pt-BR" sz="1800" dirty="0" smtClean="0">
                <a:latin typeface="Comic Sans MS" pitchFamily="66" charset="0"/>
              </a:rPr>
              <a:t>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smtClean="0">
                <a:latin typeface="Comic Sans MS" pitchFamily="66" charset="0"/>
              </a:rPr>
              <a:t>Telnet para HTTP;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smtClean="0">
                <a:latin typeface="Comic Sans MS" pitchFamily="66" charset="0"/>
              </a:rPr>
              <a:t>Telnet para SMTP;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pt-BR" sz="1800" dirty="0" smtClean="0">
                <a:latin typeface="Comic Sans MS" pitchFamily="66" charset="0"/>
              </a:rPr>
              <a:t>Telnet para POP3;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Comic Sans MS" pitchFamily="66" charset="0"/>
              </a:rPr>
              <a:t>DNS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Comic Sans MS" pitchFamily="66" charset="0"/>
              </a:rPr>
              <a:t>NSLOOKUP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Comic Sans MS" pitchFamily="66" charset="0"/>
              </a:rPr>
              <a:t>WHOIS;</a:t>
            </a:r>
            <a:endParaRPr lang="pt-BR" sz="1800" dirty="0" smtClean="0">
              <a:latin typeface="Comic Sans MS" pitchFamily="66" charset="0"/>
            </a:endParaRP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800" dirty="0" err="1" smtClean="0">
                <a:latin typeface="Comic Sans MS" pitchFamily="66" charset="0"/>
              </a:rPr>
              <a:t>Wireshark</a:t>
            </a:r>
            <a:endParaRPr lang="pt-BR" sz="2000" dirty="0" smtClean="0">
              <a:latin typeface="Comic Sans MS" pitchFamily="66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sz="2000" dirty="0" smtClean="0">
                <a:latin typeface="Comic Sans MS" pitchFamily="66" charset="0"/>
              </a:rPr>
              <a:t>Introdução à programação com sockets.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endParaRPr lang="en-US" sz="1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EAD690-E8DB-480B-8AFD-03854AEFE3CC}" type="slidenum">
              <a:rPr lang="pt-BR" smtClean="0">
                <a:latin typeface="Times New Roman" pitchFamily="18" charset="0"/>
              </a:rPr>
              <a:pPr/>
              <a:t>20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71500" y="3571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t-BR" sz="2800" kern="0" dirty="0" err="1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Sniffers</a:t>
            </a:r>
            <a:endParaRPr lang="pt-BR" sz="2800" kern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000" dirty="0">
                <a:latin typeface="Comic Sans MS" pitchFamily="66" charset="0"/>
              </a:rPr>
              <a:t>O </a:t>
            </a:r>
            <a:r>
              <a:rPr lang="en-US" sz="2000" dirty="0" err="1">
                <a:latin typeface="Comic Sans MS" pitchFamily="66" charset="0"/>
              </a:rPr>
              <a:t>WireShark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é um </a:t>
            </a:r>
            <a:r>
              <a:rPr lang="pt-BR" sz="2000" dirty="0" err="1">
                <a:latin typeface="Comic Sans MS" pitchFamily="66" charset="0"/>
              </a:rPr>
              <a:t>sniffer</a:t>
            </a:r>
            <a:r>
              <a:rPr lang="pt-BR" sz="2000" dirty="0">
                <a:latin typeface="Comic Sans MS" pitchFamily="66" charset="0"/>
              </a:rPr>
              <a:t>, que analisa o tráfego na rede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Ele consegue filtrar tão detalhadamente quanto desejemos as informações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sz="2000" dirty="0">
                <a:latin typeface="Comic Sans MS" pitchFamily="66" charset="0"/>
              </a:rPr>
              <a:t>Captura o tráfego endereçado/destinado à placa de rede </a:t>
            </a:r>
            <a:r>
              <a:rPr lang="pt-BR" sz="2000" dirty="0" smtClean="0">
                <a:latin typeface="Comic Sans MS" pitchFamily="66" charset="0"/>
              </a:rPr>
              <a:t>local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pt-BR" sz="2000" dirty="0">
                <a:latin typeface="Comic Sans MS" pitchFamily="66" charset="0"/>
              </a:rPr>
              <a:t>É possível colocar em “Modo Promíscuo” e capturar tráfego não endereçado à placa (útil em redes com hubs e redes não cabeadas)</a:t>
            </a:r>
            <a:endParaRPr lang="pt-B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Experimentos com POP3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z="1800" dirty="0" smtClean="0">
                <a:latin typeface="Comic Sans MS" pitchFamily="66" charset="0"/>
              </a:rPr>
              <a:t>A) 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Com o auxílio do </a:t>
            </a:r>
            <a:r>
              <a:rPr lang="pt-BR" sz="1800" dirty="0" err="1" smtClean="0">
                <a:latin typeface="Comic Sans MS" pitchFamily="66" charset="0"/>
                <a:cs typeface="Arial" charset="0"/>
              </a:rPr>
              <a:t>telnet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, acessar a própria caixa postal com comandos POP3.</a:t>
            </a:r>
          </a:p>
          <a:p>
            <a:pPr eaLnBrk="1" hangingPunct="1"/>
            <a:endParaRPr lang="pt-BR" sz="1800" dirty="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sz="1800" dirty="0" smtClean="0">
                <a:latin typeface="Comic Sans MS" pitchFamily="66" charset="0"/>
                <a:cs typeface="Arial" charset="0"/>
              </a:rPr>
              <a:t>Alguns servidores de e-mail não tem serviço de POP3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800" dirty="0" smtClean="0">
                <a:latin typeface="Comic Sans MS" pitchFamily="66" charset="0"/>
                <a:cs typeface="Arial" charset="0"/>
              </a:rPr>
              <a:t> </a:t>
            </a:r>
          </a:p>
          <a:p>
            <a:pPr eaLnBrk="1" hangingPunct="1"/>
            <a:r>
              <a:rPr lang="pt-BR" sz="1800" dirty="0" smtClean="0">
                <a:latin typeface="Comic Sans MS" pitchFamily="66" charset="0"/>
                <a:cs typeface="Arial" charset="0"/>
              </a:rPr>
              <a:t>Alguns servidores conhecidos que aceitam tais requisições são </a:t>
            </a:r>
            <a:r>
              <a:rPr lang="pt-BR" sz="1800" dirty="0" err="1" smtClean="0">
                <a:latin typeface="Comic Sans MS" pitchFamily="66" charset="0"/>
                <a:cs typeface="Arial" charset="0"/>
              </a:rPr>
              <a:t>uol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, oi, </a:t>
            </a:r>
            <a:r>
              <a:rPr lang="pt-BR" sz="1800" dirty="0" err="1" smtClean="0">
                <a:latin typeface="Comic Sans MS" pitchFamily="66" charset="0"/>
                <a:cs typeface="Arial" charset="0"/>
              </a:rPr>
              <a:t>bol</a:t>
            </a:r>
            <a:r>
              <a:rPr lang="pt-BR" sz="1800" dirty="0" smtClean="0">
                <a:latin typeface="Comic Sans MS" pitchFamily="66" charset="0"/>
                <a:cs typeface="Arial" charset="0"/>
              </a:rPr>
              <a:t> e globo.</a:t>
            </a:r>
          </a:p>
          <a:p>
            <a:pPr eaLnBrk="1" hangingPunct="1">
              <a:buFont typeface="Wingdings" pitchFamily="2" charset="2"/>
              <a:buNone/>
            </a:pPr>
            <a:endParaRPr lang="pt-BR" sz="1800" dirty="0" smtClean="0"/>
          </a:p>
          <a:p>
            <a:pPr eaLnBrk="1" hangingPunct="1"/>
            <a:r>
              <a:rPr lang="pt-BR" sz="1800" dirty="0" smtClean="0">
                <a:latin typeface="Comic Sans MS" pitchFamily="66" charset="0"/>
              </a:rPr>
              <a:t>Exemplo no próximo slide! 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Exemplo POP3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telnet pop3.uol.com.br 110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+OK POP server ready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user nomedousuário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Servidor pede a senha.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pass suasenha(cuidado senha vai aparecer não deixe ninguém ver)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Servidor avisa que você está conectado.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list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Solicitação para lista e números dos e-mails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retr 1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Solicitação para leitura do e-mail 1</a:t>
            </a:r>
            <a:endParaRPr lang="pt-BR" sz="170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dele 1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Solicitação para deletar o e-mail 1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solidFill>
                  <a:srgbClr val="FF0000"/>
                </a:solidFill>
                <a:latin typeface="Comic Sans MS" pitchFamily="66" charset="0"/>
              </a:rPr>
              <a:t>quit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1700" smtClean="0">
                <a:latin typeface="Comic Sans MS" pitchFamily="66" charset="0"/>
              </a:rPr>
              <a:t>Desconectado.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u="sng" smtClean="0">
                <a:solidFill>
                  <a:srgbClr val="FF0000"/>
                </a:solidFill>
                <a:latin typeface="Comic Sans MS" pitchFamily="66" charset="0"/>
              </a:rPr>
              <a:t>DNS</a:t>
            </a:r>
            <a:endParaRPr lang="pt-BR" smtClean="0"/>
          </a:p>
        </p:txBody>
      </p:sp>
      <p:sp>
        <p:nvSpPr>
          <p:cNvPr id="3072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/>
              <a:t>É um banco de dados distribuído entre servidores Hierárquicos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É um protocolo para consulta a esse banco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/>
              <a:t>Permite, entre outras coisas, obter o IP do servidor desejado informando sua </a:t>
            </a:r>
            <a:r>
              <a:rPr lang="pt-BR" dirty="0" smtClean="0"/>
              <a:t>URL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endParaRPr lang="pt-BR" dirty="0" smtClean="0"/>
          </a:p>
          <a:p>
            <a:pPr eaLnBrk="1" hangingPunct="1">
              <a:buFont typeface="Wingdings" pitchFamily="2" charset="2"/>
              <a:buNone/>
            </a:pPr>
            <a:r>
              <a:rPr lang="pt-BR" sz="2000" dirty="0" smtClean="0"/>
              <a:t>Vamos olhar na prática com o </a:t>
            </a:r>
            <a:r>
              <a:rPr lang="pt-BR" sz="2000" dirty="0" err="1" smtClean="0"/>
              <a:t>WireShark</a:t>
            </a:r>
            <a:r>
              <a:rPr lang="pt-BR" sz="2000" dirty="0" smtClean="0"/>
              <a:t>...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nslookup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>
                <a:latin typeface="Comic Sans MS" pitchFamily="66" charset="0"/>
              </a:rPr>
              <a:t> Ferramenta para se obter informações sobre registros de DNS de um domínio, host ou IP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Comando: nslookup google.com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 O servidor DNS do provedor de acesso é consultado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FF0000"/>
                </a:solidFill>
                <a:latin typeface="Comic Sans MS" pitchFamily="66" charset="0"/>
              </a:rPr>
              <a:t>PERGUNTAS: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</a:rPr>
              <a:t>Qual o nome do servidor que proveu resposta à consulta feita?</a:t>
            </a:r>
          </a:p>
          <a:p>
            <a:pPr eaLnBrk="1" hangingPunct="1"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 Qual o objetivo de haver vários hosts respondendo pelos serviços do Google?</a:t>
            </a:r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Execute o comando “</a:t>
            </a:r>
            <a:r>
              <a:rPr lang="pt-BR" dirty="0" err="1" smtClean="0">
                <a:latin typeface="Comic Sans MS" pitchFamily="66" charset="0"/>
              </a:rPr>
              <a:t>nslookup</a:t>
            </a:r>
            <a:r>
              <a:rPr lang="pt-BR" dirty="0" smtClean="0">
                <a:latin typeface="Comic Sans MS" pitchFamily="66" charset="0"/>
              </a:rPr>
              <a:t> google.com” várias vezes seguidas (4x por exemplo). Por que a </a:t>
            </a:r>
            <a:r>
              <a:rPr lang="pt-BR" dirty="0" err="1" smtClean="0">
                <a:latin typeface="Comic Sans MS" pitchFamily="66" charset="0"/>
              </a:rPr>
              <a:t>sequência</a:t>
            </a:r>
            <a:r>
              <a:rPr lang="pt-BR" dirty="0" smtClean="0">
                <a:latin typeface="Comic Sans MS" pitchFamily="66" charset="0"/>
              </a:rPr>
              <a:t> de endereços muda embora o conjunto de endereços seja o mesmo?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WHOIS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</a:rPr>
              <a:t>Acesse o site </a:t>
            </a:r>
            <a:r>
              <a:rPr lang="pt-BR" dirty="0" smtClean="0">
                <a:hlinkClick r:id="rId2"/>
              </a:rPr>
              <a:t>http://registro.br/cgi-bin/whois/</a:t>
            </a:r>
            <a:endParaRPr lang="pt-BR" dirty="0" smtClean="0"/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Digite no </a:t>
            </a:r>
            <a:r>
              <a:rPr lang="pt-BR" dirty="0" err="1" smtClean="0">
                <a:latin typeface="Comic Sans MS" pitchFamily="66" charset="0"/>
              </a:rPr>
              <a:t>form</a:t>
            </a:r>
            <a:r>
              <a:rPr lang="pt-BR" dirty="0" smtClean="0">
                <a:latin typeface="Comic Sans MS" pitchFamily="66" charset="0"/>
              </a:rPr>
              <a:t>  </a:t>
            </a:r>
            <a:r>
              <a:rPr lang="pt-BR" dirty="0" err="1" smtClean="0">
                <a:solidFill>
                  <a:srgbClr val="FF0000"/>
                </a:solidFill>
                <a:latin typeface="Comic Sans MS" pitchFamily="66" charset="0"/>
              </a:rPr>
              <a:t>cin.ufpe.br</a:t>
            </a:r>
            <a:r>
              <a:rPr lang="pt-BR" dirty="0" smtClean="0">
                <a:latin typeface="Comic Sans MS" pitchFamily="66" charset="0"/>
              </a:rPr>
              <a:t> e veja a informação retornada</a:t>
            </a:r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Agora digite no </a:t>
            </a:r>
            <a:r>
              <a:rPr lang="pt-BR" dirty="0" err="1" smtClean="0">
                <a:latin typeface="Comic Sans MS" pitchFamily="66" charset="0"/>
              </a:rPr>
              <a:t>form</a:t>
            </a:r>
            <a:r>
              <a:rPr lang="pt-BR" dirty="0" smtClean="0">
                <a:latin typeface="Comic Sans MS" pitchFamily="66" charset="0"/>
              </a:rPr>
              <a:t> o endereço </a:t>
            </a:r>
            <a:r>
              <a:rPr lang="pt-BR" dirty="0" smtClean="0">
                <a:solidFill>
                  <a:srgbClr val="FF0000"/>
                </a:solidFill>
                <a:latin typeface="Comic Sans MS" pitchFamily="66" charset="0"/>
              </a:rPr>
              <a:t>200.220.200.2</a:t>
            </a:r>
            <a:r>
              <a:rPr lang="pt-BR" dirty="0" smtClean="0">
                <a:latin typeface="Comic Sans MS" pitchFamily="66" charset="0"/>
              </a:rPr>
              <a:t> e veja a informação retornada</a:t>
            </a:r>
          </a:p>
          <a:p>
            <a:pPr eaLnBrk="1" hangingPunct="1"/>
            <a:endParaRPr lang="pt-BR" dirty="0" smtClean="0">
              <a:latin typeface="Comic Sans MS" pitchFamily="66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</a:rPr>
              <a:t> Para que serve o serviço WHOIS?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WHOIS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</a:rPr>
              <a:t>Veja a </a:t>
            </a:r>
            <a:r>
              <a:rPr lang="pt-BR" u="sng" dirty="0" smtClean="0">
                <a:solidFill>
                  <a:srgbClr val="FF0000"/>
                </a:solidFill>
                <a:latin typeface="Comic Sans MS" pitchFamily="66" charset="0"/>
              </a:rPr>
              <a:t>RFC 3912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E52C082-83CB-46D6-8029-78076017C69F}" type="slidenum">
              <a:rPr lang="pt-BR" smtClean="0">
                <a:latin typeface="Times New Roman" pitchFamily="18" charset="0"/>
              </a:rPr>
              <a:pPr/>
              <a:t>28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Comunicação entre processos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Processos em </a:t>
            </a:r>
            <a:r>
              <a:rPr lang="en-US" sz="2000">
                <a:latin typeface="Comic Sans MS" pitchFamily="66" charset="0"/>
              </a:rPr>
              <a:t>hosts</a:t>
            </a:r>
            <a:r>
              <a:rPr lang="pt-BR" sz="2000">
                <a:latin typeface="Comic Sans MS" pitchFamily="66" charset="0"/>
              </a:rPr>
              <a:t> distintos se comunicam através de seus sockets</a:t>
            </a:r>
            <a:endParaRPr lang="en-US" sz="2000">
              <a:latin typeface="Comic Sans MS" pitchFamily="66" charset="0"/>
            </a:endParaRPr>
          </a:p>
        </p:txBody>
      </p:sp>
      <p:pic>
        <p:nvPicPr>
          <p:cNvPr id="3277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63" y="2571750"/>
            <a:ext cx="4214812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642938" y="3000375"/>
            <a:ext cx="4032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latin typeface="Comic Sans MS" pitchFamily="66" charset="0"/>
              </a:rPr>
              <a:t>Socket é a interface entre a camada de aplicação e a de transporte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E2A1054-15F2-41A0-833B-AA5191DD71E2}" type="slidenum">
              <a:rPr lang="pt-BR" smtClean="0">
                <a:latin typeface="Times New Roman" pitchFamily="18" charset="0"/>
              </a:rPr>
              <a:pPr/>
              <a:t>29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Serviços requeridos pelas aplicações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Transferência de dados confiável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>
                <a:latin typeface="Comic Sans MS" pitchFamily="66" charset="0"/>
              </a:rPr>
              <a:t> Não pode haver perda de dados durante a transmissão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>
                <a:latin typeface="Comic Sans MS" pitchFamily="66" charset="0"/>
              </a:rPr>
              <a:t> Ex: transferência de arquivos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290513" y="2857500"/>
            <a:ext cx="8458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Banda passante disponível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>
                <a:latin typeface="Comic Sans MS" pitchFamily="66" charset="0"/>
              </a:rPr>
              <a:t> Garantia de que haverá banda durante a execução da aplicação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>
                <a:latin typeface="Comic Sans MS" pitchFamily="66" charset="0"/>
              </a:rPr>
              <a:t> Ex: aplicações multimídia</a:t>
            </a: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290513" y="4452939"/>
            <a:ext cx="8458200" cy="142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400" dirty="0">
                <a:latin typeface="Comic Sans MS" pitchFamily="66" charset="0"/>
              </a:rPr>
              <a:t>Atraso máximo</a:t>
            </a:r>
            <a:endParaRPr lang="pt-BR" sz="2000" dirty="0">
              <a:latin typeface="Comic Sans MS" pitchFamily="66" charset="0"/>
            </a:endParaRP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 dirty="0">
                <a:latin typeface="Comic Sans MS" pitchFamily="66" charset="0"/>
              </a:rPr>
              <a:t>Garantia de que os dados chegaram em um tempo determinado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</a:pPr>
            <a:r>
              <a:rPr lang="pt-BR" sz="2000" dirty="0">
                <a:latin typeface="Comic Sans MS" pitchFamily="66" charset="0"/>
              </a:rPr>
              <a:t>Ex: jogos multiusuários </a:t>
            </a:r>
            <a:endParaRPr lang="pt-BR" sz="1600" dirty="0">
              <a:latin typeface="Comic Sans MS" pitchFamily="66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339752" y="6165304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Mas prover todos os tipos de garantia </a:t>
            </a:r>
            <a:r>
              <a:rPr lang="pt-BR" smtClean="0">
                <a:solidFill>
                  <a:srgbClr val="FF0000"/>
                </a:solidFill>
              </a:rPr>
              <a:t>é possível?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139825"/>
          </a:xfrm>
          <a:solidFill>
            <a:schemeClr val="bg1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Protocolos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5500" y="1773238"/>
            <a:ext cx="7489825" cy="4216400"/>
          </a:xfrm>
        </p:spPr>
        <p:txBody>
          <a:bodyPr/>
          <a:lstStyle/>
          <a:p>
            <a:pPr eaLnBrk="1" hangingPunct="1"/>
            <a:r>
              <a:rPr lang="pt-BR" smtClean="0"/>
              <a:t> “...protocolo é um padrão que especifica o formato de dados e as regras a serem seguidas...”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 Exemplos: HTTP, FTP, DNS, TCP, UDP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8342710-A0F7-4960-8637-6757986484A5}" type="slidenum">
              <a:rPr lang="pt-BR" smtClean="0">
                <a:latin typeface="Times New Roman" pitchFamily="18" charset="0"/>
              </a:rPr>
              <a:pPr/>
              <a:t>30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TCP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04800" y="1447800"/>
            <a:ext cx="8515350" cy="486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A Internet trabalha no esquema do “Melhor esforço”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No entanto, muitas aplicações precisam de </a:t>
            </a:r>
            <a:r>
              <a:rPr lang="pt-BR" sz="2000" dirty="0" smtClean="0">
                <a:latin typeface="Comic Sans MS" pitchFamily="66" charset="0"/>
              </a:rPr>
              <a:t>algum tipo de garantia ...</a:t>
            </a: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O protocolo TCP provê: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0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Transporte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pt-BR" sz="2000" dirty="0">
                <a:latin typeface="Comic Sans MS" pitchFamily="66" charset="0"/>
              </a:rPr>
              <a:t>confiável: os dados vão chegar corretamente!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Controle de congestionamento: diminui a taxa de transmissão de um processo quando a rede está sobrecarregada </a:t>
            </a:r>
          </a:p>
          <a:p>
            <a:pPr marL="1255713" lvl="1" indent="-261938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 dirty="0">
                <a:latin typeface="Comic Sans MS" pitchFamily="66" charset="0"/>
              </a:rPr>
              <a:t> Controle de fluxo: um </a:t>
            </a:r>
            <a:r>
              <a:rPr lang="en-US" sz="2000" dirty="0">
                <a:latin typeface="Comic Sans MS" pitchFamily="66" charset="0"/>
              </a:rPr>
              <a:t>host</a:t>
            </a:r>
            <a:r>
              <a:rPr lang="pt-BR" sz="2000" dirty="0">
                <a:latin typeface="Comic Sans MS" pitchFamily="66" charset="0"/>
              </a:rPr>
              <a:t> não receberá um volume de dados maior que o suportado por ele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5C2CD2-4FAF-41EE-9E32-FF4FA570CB99}" type="slidenum">
              <a:rPr lang="pt-BR" smtClean="0">
                <a:latin typeface="Times New Roman" pitchFamily="18" charset="0"/>
              </a:rPr>
              <a:pPr/>
              <a:t>31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UDP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04800" y="1447800"/>
            <a:ext cx="8515350" cy="486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400">
                <a:latin typeface="Comic Sans MS" pitchFamily="66" charset="0"/>
              </a:rPr>
              <a:t> </a:t>
            </a:r>
            <a:r>
              <a:rPr lang="pt-BR" sz="2000">
                <a:latin typeface="Comic Sans MS" pitchFamily="66" charset="0"/>
              </a:rPr>
              <a:t>O UDP é um protocolo de transporte bastante simplificado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Não possui a fase de “setup” do TCP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000">
                <a:latin typeface="Comic Sans MS" pitchFamily="66" charset="0"/>
              </a:rPr>
              <a:t> E não fornece nenhuma garantia de entrega dos dados</a:t>
            </a: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pt-BR" sz="200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pt-BR" sz="2000">
                <a:latin typeface="Comic Sans MS" pitchFamily="66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F8994D9-D0A4-4C52-A50D-945D886E56C3}" type="slidenum">
              <a:rPr lang="pt-BR" smtClean="0">
                <a:latin typeface="Times New Roman" pitchFamily="18" charset="0"/>
              </a:rPr>
              <a:pPr/>
              <a:t>32</a:t>
            </a:fld>
            <a:endParaRPr lang="pt-BR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dirty="0" smtClean="0">
                <a:solidFill>
                  <a:srgbClr val="FF0000"/>
                </a:solidFill>
                <a:latin typeface="Comic Sans MS" pitchFamily="66" charset="0"/>
              </a:rPr>
              <a:t>Continuaremos com...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04800" y="1447800"/>
            <a:ext cx="8515350" cy="486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Font typeface="Wingdings" pitchFamily="2" charset="2"/>
              <a:buChar char="q"/>
            </a:pPr>
            <a:endParaRPr lang="pt-BR" sz="2800" dirty="0">
              <a:latin typeface="Comic Sans MS" pitchFamily="66" charset="0"/>
            </a:endParaRPr>
          </a:p>
          <a:p>
            <a:pPr marL="4762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pt-BR" sz="2800">
                <a:latin typeface="Comic Sans MS" pitchFamily="66" charset="0"/>
              </a:rPr>
              <a:t> PROGRAMAÇÃO COM SOCKETS!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-242888"/>
            <a:ext cx="7772400" cy="114300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Camadas da Internet</a:t>
            </a:r>
          </a:p>
        </p:txBody>
      </p:sp>
      <p:sp>
        <p:nvSpPr>
          <p:cNvPr id="11267" name="Rectangle 13"/>
          <p:cNvSpPr>
            <a:spLocks noGrp="1" noChangeArrowheads="1"/>
          </p:cNvSpPr>
          <p:nvPr>
            <p:ph sz="half" idx="1"/>
          </p:nvPr>
        </p:nvSpPr>
        <p:spPr>
          <a:xfrm>
            <a:off x="755650" y="5876925"/>
            <a:ext cx="7920038" cy="647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pt-BR" smtClean="0"/>
              <a:t>Estaremos concentrados na camada de aplicação...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pt-BR" smtClean="0"/>
          </a:p>
          <a:p>
            <a:pPr eaLnBrk="1" hangingPunct="1"/>
            <a:endParaRPr lang="pt-BR" smtClean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>
            <a:lum bright="-6000" contrast="6000"/>
          </a:blip>
          <a:srcRect/>
          <a:stretch>
            <a:fillRect/>
          </a:stretch>
        </p:blipFill>
        <p:spPr bwMode="auto">
          <a:xfrm>
            <a:off x="857250" y="1428750"/>
            <a:ext cx="3155950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Experimentos com Traceroute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</a:rPr>
              <a:t>Faremos um </a:t>
            </a:r>
            <a:r>
              <a:rPr lang="pt-BR" dirty="0" err="1" smtClean="0">
                <a:latin typeface="Comic Sans MS" pitchFamily="66" charset="0"/>
              </a:rPr>
              <a:t>traceroute</a:t>
            </a:r>
            <a:r>
              <a:rPr lang="pt-BR" dirty="0" smtClean="0">
                <a:latin typeface="Comic Sans MS" pitchFamily="66" charset="0"/>
              </a:rPr>
              <a:t> para </a:t>
            </a:r>
            <a:r>
              <a:rPr lang="pt-BR" dirty="0" smtClean="0">
                <a:latin typeface="Comic Sans MS" pitchFamily="66" charset="0"/>
                <a:hlinkClick r:id="rId2"/>
              </a:rPr>
              <a:t>www.ufam.edu.br</a:t>
            </a:r>
            <a:r>
              <a:rPr lang="pt-BR" dirty="0" smtClean="0">
                <a:latin typeface="Comic Sans MS" pitchFamily="66" charset="0"/>
              </a:rPr>
              <a:t> e observaremos os resultados obtidos com o mesmo.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dirty="0" smtClean="0">
                <a:latin typeface="Comic Sans MS" pitchFamily="66" charset="0"/>
              </a:rPr>
              <a:t>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dirty="0" smtClean="0">
                <a:latin typeface="Comic Sans MS" pitchFamily="66" charset="0"/>
              </a:rPr>
              <a:t>Comando: </a:t>
            </a:r>
            <a:r>
              <a:rPr lang="pt-BR" dirty="0" err="1" smtClean="0">
                <a:latin typeface="Comic Sans MS" pitchFamily="66" charset="0"/>
              </a:rPr>
              <a:t>tracert</a:t>
            </a:r>
            <a:r>
              <a:rPr lang="pt-BR" dirty="0" smtClean="0">
                <a:latin typeface="Comic Sans MS" pitchFamily="66" charset="0"/>
              </a:rPr>
              <a:t> www.ufam.edu.br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36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smtClean="0">
                <a:solidFill>
                  <a:srgbClr val="FF0000"/>
                </a:solidFill>
                <a:latin typeface="Comic Sans MS" pitchFamily="66" charset="0"/>
              </a:rPr>
              <a:t> Perguntas:</a:t>
            </a:r>
            <a:endParaRPr lang="pt-BR" sz="3600" smtClean="0">
              <a:solidFill>
                <a:srgbClr val="FF0000"/>
              </a:solidFill>
            </a:endParaRPr>
          </a:p>
        </p:txBody>
      </p:sp>
      <p:sp>
        <p:nvSpPr>
          <p:cNvPr id="1433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</a:rPr>
              <a:t>A) </a:t>
            </a:r>
            <a:r>
              <a:rPr lang="pt-BR" dirty="0" smtClean="0">
                <a:latin typeface="Comic Sans MS" pitchFamily="66" charset="0"/>
                <a:cs typeface="Arial" charset="0"/>
              </a:rPr>
              <a:t>Por que os pacotes foram para o Sudeste e Centro-Oeste em vez de seguirem diretamente para o Norte? </a:t>
            </a:r>
          </a:p>
          <a:p>
            <a:pPr eaLnBrk="1" hangingPunct="1">
              <a:lnSpc>
                <a:spcPct val="90000"/>
              </a:lnSpc>
            </a:pPr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  <a:cs typeface="Arial" charset="0"/>
              </a:rPr>
              <a:t>B) Por que o atraso cresce a cada salto? Por que há uma grande diferença entre alguns saltos?  </a:t>
            </a:r>
          </a:p>
          <a:p>
            <a:pPr eaLnBrk="1" hangingPunct="1">
              <a:lnSpc>
                <a:spcPct val="90000"/>
              </a:lnSpc>
              <a:buNone/>
            </a:pPr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dirty="0" smtClean="0">
                <a:latin typeface="Comic Sans MS" pitchFamily="66" charset="0"/>
                <a:cs typeface="Arial" charset="0"/>
              </a:rPr>
              <a:t>C) Qual o IP do roteador de acesso à Internet do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CIn</a:t>
            </a:r>
            <a:r>
              <a:rPr lang="pt-BR" dirty="0" smtClean="0">
                <a:latin typeface="Comic Sans MS" pitchFamily="66" charset="0"/>
                <a:cs typeface="Arial" charset="0"/>
              </a:rPr>
              <a:t>?</a:t>
            </a:r>
            <a:endParaRPr lang="pt-BR" dirty="0" smtClean="0">
              <a:latin typeface="Comic Sans MS" pitchFamily="66" charset="0"/>
            </a:endParaRP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FF0000"/>
                </a:solidFill>
                <a:latin typeface="Comic Sans MS" pitchFamily="66" charset="0"/>
              </a:rPr>
              <a:t>PERGUNTAS (CONT.):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Comic Sans MS" pitchFamily="66" charset="0"/>
                <a:cs typeface="Arial" charset="0"/>
              </a:rPr>
              <a:t>D) Pode ser que o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traceroute</a:t>
            </a:r>
            <a:r>
              <a:rPr lang="pt-BR" dirty="0" smtClean="0">
                <a:latin typeface="Comic Sans MS" pitchFamily="66" charset="0"/>
                <a:cs typeface="Arial" charset="0"/>
              </a:rPr>
              <a:t> termine em 30 saltos mas tendo só 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asteríscos</a:t>
            </a:r>
            <a:r>
              <a:rPr lang="pt-BR" dirty="0" smtClean="0">
                <a:latin typeface="Comic Sans MS" pitchFamily="66" charset="0"/>
                <a:cs typeface="Arial" charset="0"/>
              </a:rPr>
              <a:t> a partir do 11º salto. Qual a razão?</a:t>
            </a:r>
          </a:p>
          <a:p>
            <a:pPr eaLnBrk="1" hangingPunct="1"/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  <a:cs typeface="Arial" charset="0"/>
              </a:rPr>
              <a:t>E) Façam um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traceroute</a:t>
            </a:r>
            <a:r>
              <a:rPr lang="pt-BR" dirty="0" smtClean="0">
                <a:latin typeface="Comic Sans MS" pitchFamily="66" charset="0"/>
                <a:cs typeface="Arial" charset="0"/>
              </a:rPr>
              <a:t> para </a:t>
            </a:r>
            <a:r>
              <a:rPr lang="pt-BR" dirty="0" smtClean="0">
                <a:latin typeface="Comic Sans MS" pitchFamily="66" charset="0"/>
                <a:cs typeface="Arial" charset="0"/>
                <a:hlinkClick r:id="rId2"/>
              </a:rPr>
              <a:t>www.umass.edu</a:t>
            </a:r>
            <a:r>
              <a:rPr lang="pt-BR" dirty="0" smtClean="0">
                <a:latin typeface="Comic Sans MS" pitchFamily="66" charset="0"/>
                <a:cs typeface="Arial" charset="0"/>
              </a:rPr>
              <a:t> e depois para </a:t>
            </a:r>
            <a:r>
              <a:rPr lang="pt-BR" dirty="0" smtClean="0">
                <a:hlinkClick r:id="rId3"/>
              </a:rPr>
              <a:t>www.u-tokyo.ac.jp</a:t>
            </a:r>
            <a:r>
              <a:rPr lang="pt-BR" dirty="0" smtClean="0">
                <a:latin typeface="Comic Sans MS" pitchFamily="66" charset="0"/>
                <a:cs typeface="Arial" charset="0"/>
              </a:rPr>
              <a:t>. Por que a ordem de grandeza dos atrasos cresceu em comparação ao obtido com o primeiro </a:t>
            </a:r>
            <a:r>
              <a:rPr lang="pt-BR" dirty="0" err="1" smtClean="0">
                <a:latin typeface="Comic Sans MS" pitchFamily="66" charset="0"/>
                <a:cs typeface="Arial" charset="0"/>
              </a:rPr>
              <a:t>traceroute</a:t>
            </a:r>
            <a:r>
              <a:rPr lang="pt-BR" dirty="0" smtClean="0">
                <a:latin typeface="Comic Sans MS" pitchFamily="66" charset="0"/>
                <a:cs typeface="Arial" charset="0"/>
              </a:rPr>
              <a:t>?</a:t>
            </a:r>
          </a:p>
          <a:p>
            <a:pPr eaLnBrk="1" hangingPunct="1"/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/>
            <a:r>
              <a:rPr lang="pt-BR" dirty="0" smtClean="0">
                <a:latin typeface="Comic Sans MS" pitchFamily="66" charset="0"/>
                <a:cs typeface="Arial" charset="0"/>
              </a:rPr>
              <a:t>F) Repita os exercícios usando a Internet de sua casa. Observou diferenças? Quais?</a:t>
            </a:r>
          </a:p>
          <a:p>
            <a:pPr eaLnBrk="1" hangingPunct="1"/>
            <a:endParaRPr lang="pt-BR" dirty="0" smtClean="0">
              <a:latin typeface="Comic Sans MS" pitchFamily="66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pt-BR" dirty="0" smtClean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398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u="sng" smtClean="0">
                <a:solidFill>
                  <a:srgbClr val="FF0000"/>
                </a:solidFill>
                <a:latin typeface="Comic Sans MS" pitchFamily="66" charset="0"/>
              </a:rPr>
              <a:t>Backbone RNP</a:t>
            </a:r>
            <a:endParaRPr lang="pt-BR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97199"/>
            <a:ext cx="5860132" cy="526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200" u="sng" smtClean="0">
                <a:solidFill>
                  <a:srgbClr val="FF0000"/>
                </a:solidFill>
                <a:latin typeface="Comic Sans MS" pitchFamily="66" charset="0"/>
              </a:rPr>
              <a:t>Ping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pt-BR" smtClean="0">
                <a:latin typeface="Comic Sans MS" pitchFamily="66" charset="0"/>
              </a:rPr>
              <a:t>Façam um ping para diversos endereços diferentes, observando as respostas.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Comando: ping destinatário</a:t>
            </a:r>
          </a:p>
          <a:p>
            <a:pPr eaLnBrk="1" hangingPunct="1"/>
            <a:endParaRPr lang="pt-BR" smtClean="0">
              <a:latin typeface="Comic Sans MS" pitchFamily="66" charset="0"/>
            </a:endParaRPr>
          </a:p>
          <a:p>
            <a:pPr eaLnBrk="1" hangingPunct="1"/>
            <a:r>
              <a:rPr lang="pt-BR" smtClean="0">
                <a:latin typeface="Comic Sans MS" pitchFamily="66" charset="0"/>
              </a:rPr>
              <a:t>Como funciona o ping?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cão Envidraçado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1390</TotalTime>
  <Words>1233</Words>
  <Application>Microsoft Office PowerPoint</Application>
  <PresentationFormat>Apresentação na tela (4:3)</PresentationFormat>
  <Paragraphs>287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Balcão Envidraçado</vt:lpstr>
      <vt:lpstr>Apresentação do PowerPoint</vt:lpstr>
      <vt:lpstr>Apresentação do PowerPoint</vt:lpstr>
      <vt:lpstr>Protocolos</vt:lpstr>
      <vt:lpstr>Camadas da Internet</vt:lpstr>
      <vt:lpstr>Experimentos com Traceroute</vt:lpstr>
      <vt:lpstr> Perguntas:</vt:lpstr>
      <vt:lpstr>PERGUNTAS (CONT.):</vt:lpstr>
      <vt:lpstr>Backbone RNP</vt:lpstr>
      <vt:lpstr>Ping</vt:lpstr>
      <vt:lpstr>Telnet</vt:lpstr>
      <vt:lpstr>Apresentação do PowerPoint</vt:lpstr>
      <vt:lpstr>Apresentação do PowerPoint</vt:lpstr>
      <vt:lpstr>Apresentação do PowerPoint</vt:lpstr>
      <vt:lpstr>Mensagem de resposta</vt:lpstr>
      <vt:lpstr>Alguns códigos de resposta</vt:lpstr>
      <vt:lpstr>Exercícios</vt:lpstr>
      <vt:lpstr>Experimentos com SMTP</vt:lpstr>
      <vt:lpstr>Exemplo SMTP</vt:lpstr>
      <vt:lpstr>Apresentação do PowerPoint</vt:lpstr>
      <vt:lpstr>Apresentação do PowerPoint</vt:lpstr>
      <vt:lpstr>Experimentos com POP3</vt:lpstr>
      <vt:lpstr>Exemplo POP3</vt:lpstr>
      <vt:lpstr>DNS</vt:lpstr>
      <vt:lpstr>nslookup</vt:lpstr>
      <vt:lpstr>PERGUNTAS:</vt:lpstr>
      <vt:lpstr>WHOIS</vt:lpstr>
      <vt:lpstr>WHOIS</vt:lpstr>
      <vt:lpstr>Comunicação entre processos</vt:lpstr>
      <vt:lpstr>Serviços requeridos pelas aplicações</vt:lpstr>
      <vt:lpstr>TCP</vt:lpstr>
      <vt:lpstr>UDP</vt:lpstr>
      <vt:lpstr>Continuaremos com...</vt:lpstr>
    </vt:vector>
  </TitlesOfParts>
  <Company>Centro de Informática - UFPE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faas</dc:creator>
  <cp:lastModifiedBy>Jessica de Carvalho Barbalho</cp:lastModifiedBy>
  <cp:revision>141</cp:revision>
  <dcterms:created xsi:type="dcterms:W3CDTF">2007-05-19T15:28:32Z</dcterms:created>
  <dcterms:modified xsi:type="dcterms:W3CDTF">2011-09-14T15:53:06Z</dcterms:modified>
</cp:coreProperties>
</file>