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2"/>
  </p:notesMasterIdLst>
  <p:handoutMasterIdLst>
    <p:handoutMasterId r:id="rId73"/>
  </p:handoutMasterIdLst>
  <p:sldIdLst>
    <p:sldId id="256" r:id="rId2"/>
    <p:sldId id="342" r:id="rId3"/>
    <p:sldId id="344" r:id="rId4"/>
    <p:sldId id="343" r:id="rId5"/>
    <p:sldId id="351" r:id="rId6"/>
    <p:sldId id="384" r:id="rId7"/>
    <p:sldId id="385" r:id="rId8"/>
    <p:sldId id="386" r:id="rId9"/>
    <p:sldId id="387" r:id="rId10"/>
    <p:sldId id="388" r:id="rId11"/>
    <p:sldId id="389" r:id="rId12"/>
    <p:sldId id="348" r:id="rId13"/>
    <p:sldId id="376" r:id="rId14"/>
    <p:sldId id="377" r:id="rId15"/>
    <p:sldId id="378" r:id="rId16"/>
    <p:sldId id="379" r:id="rId17"/>
    <p:sldId id="349" r:id="rId18"/>
    <p:sldId id="401" r:id="rId19"/>
    <p:sldId id="402" r:id="rId20"/>
    <p:sldId id="403" r:id="rId21"/>
    <p:sldId id="404" r:id="rId22"/>
    <p:sldId id="405" r:id="rId23"/>
    <p:sldId id="406" r:id="rId24"/>
    <p:sldId id="407" r:id="rId25"/>
    <p:sldId id="408" r:id="rId26"/>
    <p:sldId id="409" r:id="rId27"/>
    <p:sldId id="410" r:id="rId28"/>
    <p:sldId id="411" r:id="rId29"/>
    <p:sldId id="412" r:id="rId30"/>
    <p:sldId id="413" r:id="rId31"/>
    <p:sldId id="414" r:id="rId32"/>
    <p:sldId id="415" r:id="rId33"/>
    <p:sldId id="416" r:id="rId34"/>
    <p:sldId id="417" r:id="rId35"/>
    <p:sldId id="418" r:id="rId36"/>
    <p:sldId id="419" r:id="rId37"/>
    <p:sldId id="350" r:id="rId38"/>
    <p:sldId id="346" r:id="rId39"/>
    <p:sldId id="359" r:id="rId40"/>
    <p:sldId id="360" r:id="rId41"/>
    <p:sldId id="361" r:id="rId42"/>
    <p:sldId id="362" r:id="rId43"/>
    <p:sldId id="363" r:id="rId44"/>
    <p:sldId id="364" r:id="rId45"/>
    <p:sldId id="353" r:id="rId46"/>
    <p:sldId id="347" r:id="rId47"/>
    <p:sldId id="365" r:id="rId48"/>
    <p:sldId id="366" r:id="rId49"/>
    <p:sldId id="367" r:id="rId50"/>
    <p:sldId id="368" r:id="rId51"/>
    <p:sldId id="369" r:id="rId52"/>
    <p:sldId id="354" r:id="rId53"/>
    <p:sldId id="390" r:id="rId54"/>
    <p:sldId id="391" r:id="rId55"/>
    <p:sldId id="393" r:id="rId56"/>
    <p:sldId id="394" r:id="rId57"/>
    <p:sldId id="395" r:id="rId58"/>
    <p:sldId id="396" r:id="rId59"/>
    <p:sldId id="397" r:id="rId60"/>
    <p:sldId id="398" r:id="rId61"/>
    <p:sldId id="399" r:id="rId62"/>
    <p:sldId id="356" r:id="rId63"/>
    <p:sldId id="380" r:id="rId64"/>
    <p:sldId id="381" r:id="rId65"/>
    <p:sldId id="382" r:id="rId66"/>
    <p:sldId id="383" r:id="rId67"/>
    <p:sldId id="358" r:id="rId68"/>
    <p:sldId id="370" r:id="rId69"/>
    <p:sldId id="371" r:id="rId70"/>
    <p:sldId id="289" r:id="rId71"/>
  </p:sldIdLst>
  <p:sldSz cx="9144000" cy="6858000" type="screen4x3"/>
  <p:notesSz cx="7099300" cy="10234613"/>
  <p:defaultTextStyle>
    <a:defPPr>
      <a:defRPr lang="pt-BR"/>
    </a:defPPr>
    <a:lvl1pPr algn="l" rtl="0" fontAlgn="base">
      <a:spcBef>
        <a:spcPct val="0"/>
      </a:spcBef>
      <a:spcAft>
        <a:spcPct val="0"/>
      </a:spcAft>
      <a:defRPr b="1" kern="1200">
        <a:solidFill>
          <a:schemeClr val="tx1"/>
        </a:solidFill>
        <a:latin typeface="Arial" charset="0"/>
        <a:ea typeface="+mn-ea"/>
        <a:cs typeface="+mn-cs"/>
      </a:defRPr>
    </a:lvl1pPr>
    <a:lvl2pPr marL="457200" algn="l" rtl="0" fontAlgn="base">
      <a:spcBef>
        <a:spcPct val="0"/>
      </a:spcBef>
      <a:spcAft>
        <a:spcPct val="0"/>
      </a:spcAft>
      <a:defRPr b="1" kern="1200">
        <a:solidFill>
          <a:schemeClr val="tx1"/>
        </a:solidFill>
        <a:latin typeface="Arial" charset="0"/>
        <a:ea typeface="+mn-ea"/>
        <a:cs typeface="+mn-cs"/>
      </a:defRPr>
    </a:lvl2pPr>
    <a:lvl3pPr marL="914400" algn="l" rtl="0" fontAlgn="base">
      <a:spcBef>
        <a:spcPct val="0"/>
      </a:spcBef>
      <a:spcAft>
        <a:spcPct val="0"/>
      </a:spcAft>
      <a:defRPr b="1" kern="1200">
        <a:solidFill>
          <a:schemeClr val="tx1"/>
        </a:solidFill>
        <a:latin typeface="Arial" charset="0"/>
        <a:ea typeface="+mn-ea"/>
        <a:cs typeface="+mn-cs"/>
      </a:defRPr>
    </a:lvl3pPr>
    <a:lvl4pPr marL="1371600" algn="l" rtl="0" fontAlgn="base">
      <a:spcBef>
        <a:spcPct val="0"/>
      </a:spcBef>
      <a:spcAft>
        <a:spcPct val="0"/>
      </a:spcAft>
      <a:defRPr b="1" kern="1200">
        <a:solidFill>
          <a:schemeClr val="tx1"/>
        </a:solidFill>
        <a:latin typeface="Arial" charset="0"/>
        <a:ea typeface="+mn-ea"/>
        <a:cs typeface="+mn-cs"/>
      </a:defRPr>
    </a:lvl4pPr>
    <a:lvl5pPr marL="1828800" algn="l" rtl="0" fontAlgn="base">
      <a:spcBef>
        <a:spcPct val="0"/>
      </a:spcBef>
      <a:spcAft>
        <a:spcPct val="0"/>
      </a:spcAft>
      <a:defRPr b="1" kern="1200">
        <a:solidFill>
          <a:schemeClr val="tx1"/>
        </a:solidFill>
        <a:latin typeface="Arial" charset="0"/>
        <a:ea typeface="+mn-ea"/>
        <a:cs typeface="+mn-cs"/>
      </a:defRPr>
    </a:lvl5pPr>
    <a:lvl6pPr marL="2286000" algn="l" defTabSz="914400" rtl="0" eaLnBrk="1" latinLnBrk="0" hangingPunct="1">
      <a:defRPr b="1" kern="1200">
        <a:solidFill>
          <a:schemeClr val="tx1"/>
        </a:solidFill>
        <a:latin typeface="Arial" charset="0"/>
        <a:ea typeface="+mn-ea"/>
        <a:cs typeface="+mn-cs"/>
      </a:defRPr>
    </a:lvl6pPr>
    <a:lvl7pPr marL="2743200" algn="l" defTabSz="914400" rtl="0" eaLnBrk="1" latinLnBrk="0" hangingPunct="1">
      <a:defRPr b="1" kern="1200">
        <a:solidFill>
          <a:schemeClr val="tx1"/>
        </a:solidFill>
        <a:latin typeface="Arial" charset="0"/>
        <a:ea typeface="+mn-ea"/>
        <a:cs typeface="+mn-cs"/>
      </a:defRPr>
    </a:lvl7pPr>
    <a:lvl8pPr marL="3200400" algn="l" defTabSz="914400" rtl="0" eaLnBrk="1" latinLnBrk="0" hangingPunct="1">
      <a:defRPr b="1" kern="1200">
        <a:solidFill>
          <a:schemeClr val="tx1"/>
        </a:solidFill>
        <a:latin typeface="Arial" charset="0"/>
        <a:ea typeface="+mn-ea"/>
        <a:cs typeface="+mn-cs"/>
      </a:defRPr>
    </a:lvl8pPr>
    <a:lvl9pPr marL="3657600" algn="l" defTabSz="914400" rtl="0" eaLnBrk="1" latinLnBrk="0" hangingPunct="1">
      <a:defRPr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66" autoAdjust="0"/>
    <p:restoredTop sz="87637" autoAdjust="0"/>
  </p:normalViewPr>
  <p:slideViewPr>
    <p:cSldViewPr showGuides="1">
      <p:cViewPr>
        <p:scale>
          <a:sx n="66" d="100"/>
          <a:sy n="66" d="100"/>
        </p:scale>
        <p:origin x="-1194" y="-144"/>
      </p:cViewPr>
      <p:guideLst>
        <p:guide orient="horz" pos="2251"/>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8722" name="Rectangle 2"/>
          <p:cNvSpPr>
            <a:spLocks noGrp="1" noChangeArrowheads="1"/>
          </p:cNvSpPr>
          <p:nvPr>
            <p:ph type="hdr" sz="quarter"/>
          </p:nvPr>
        </p:nvSpPr>
        <p:spPr bwMode="auto">
          <a:xfrm>
            <a:off x="0" y="0"/>
            <a:ext cx="3076575" cy="511175"/>
          </a:xfrm>
          <a:prstGeom prst="rect">
            <a:avLst/>
          </a:prstGeom>
          <a:noFill/>
          <a:ln>
            <a:noFill/>
          </a:ln>
          <a:effectLst/>
          <a:extLst/>
        </p:spPr>
        <p:txBody>
          <a:bodyPr vert="horz" wrap="square" lIns="99048" tIns="49524" rIns="99048" bIns="49524" numCol="1" anchor="t" anchorCtr="0" compatLnSpc="1">
            <a:prstTxWarp prst="textNoShape">
              <a:avLst/>
            </a:prstTxWarp>
          </a:bodyPr>
          <a:lstStyle>
            <a:lvl1pPr>
              <a:defRPr sz="1300" b="0"/>
            </a:lvl1pPr>
          </a:lstStyle>
          <a:p>
            <a:pPr>
              <a:defRPr/>
            </a:pPr>
            <a:endParaRPr lang="pt-BR"/>
          </a:p>
        </p:txBody>
      </p:sp>
      <p:sp>
        <p:nvSpPr>
          <p:cNvPr id="158723" name="Rectangle 3"/>
          <p:cNvSpPr>
            <a:spLocks noGrp="1" noChangeArrowheads="1"/>
          </p:cNvSpPr>
          <p:nvPr>
            <p:ph type="dt" sz="quarter" idx="1"/>
          </p:nvPr>
        </p:nvSpPr>
        <p:spPr bwMode="auto">
          <a:xfrm>
            <a:off x="4021138" y="0"/>
            <a:ext cx="3076575" cy="511175"/>
          </a:xfrm>
          <a:prstGeom prst="rect">
            <a:avLst/>
          </a:prstGeom>
          <a:noFill/>
          <a:ln>
            <a:noFill/>
          </a:ln>
          <a:effectLst/>
          <a:extLst/>
        </p:spPr>
        <p:txBody>
          <a:bodyPr vert="horz" wrap="square" lIns="99048" tIns="49524" rIns="99048" bIns="49524" numCol="1" anchor="t" anchorCtr="0" compatLnSpc="1">
            <a:prstTxWarp prst="textNoShape">
              <a:avLst/>
            </a:prstTxWarp>
          </a:bodyPr>
          <a:lstStyle>
            <a:lvl1pPr algn="r">
              <a:defRPr sz="1300" b="0"/>
            </a:lvl1pPr>
          </a:lstStyle>
          <a:p>
            <a:pPr>
              <a:defRPr/>
            </a:pPr>
            <a:endParaRPr lang="pt-BR"/>
          </a:p>
        </p:txBody>
      </p:sp>
      <p:sp>
        <p:nvSpPr>
          <p:cNvPr id="158724" name="Rectangle 4"/>
          <p:cNvSpPr>
            <a:spLocks noGrp="1" noChangeArrowheads="1"/>
          </p:cNvSpPr>
          <p:nvPr>
            <p:ph type="ftr" sz="quarter" idx="2"/>
          </p:nvPr>
        </p:nvSpPr>
        <p:spPr bwMode="auto">
          <a:xfrm>
            <a:off x="0" y="9721850"/>
            <a:ext cx="3076575" cy="511175"/>
          </a:xfrm>
          <a:prstGeom prst="rect">
            <a:avLst/>
          </a:prstGeom>
          <a:noFill/>
          <a:ln>
            <a:noFill/>
          </a:ln>
          <a:effectLst/>
          <a:extLst/>
        </p:spPr>
        <p:txBody>
          <a:bodyPr vert="horz" wrap="square" lIns="99048" tIns="49524" rIns="99048" bIns="49524" numCol="1" anchor="b" anchorCtr="0" compatLnSpc="1">
            <a:prstTxWarp prst="textNoShape">
              <a:avLst/>
            </a:prstTxWarp>
          </a:bodyPr>
          <a:lstStyle>
            <a:lvl1pPr>
              <a:defRPr sz="1300" b="0"/>
            </a:lvl1pPr>
          </a:lstStyle>
          <a:p>
            <a:pPr>
              <a:defRPr/>
            </a:pPr>
            <a:endParaRPr lang="pt-BR"/>
          </a:p>
        </p:txBody>
      </p:sp>
      <p:sp>
        <p:nvSpPr>
          <p:cNvPr id="158725" name="Rectangle 5"/>
          <p:cNvSpPr>
            <a:spLocks noGrp="1" noChangeArrowheads="1"/>
          </p:cNvSpPr>
          <p:nvPr>
            <p:ph type="sldNum" sz="quarter" idx="3"/>
          </p:nvPr>
        </p:nvSpPr>
        <p:spPr bwMode="auto">
          <a:xfrm>
            <a:off x="4021138" y="9721850"/>
            <a:ext cx="3076575" cy="511175"/>
          </a:xfrm>
          <a:prstGeom prst="rect">
            <a:avLst/>
          </a:prstGeom>
          <a:noFill/>
          <a:ln>
            <a:noFill/>
          </a:ln>
          <a:effectLst/>
          <a:extLst/>
        </p:spPr>
        <p:txBody>
          <a:bodyPr vert="horz" wrap="square" lIns="99048" tIns="49524" rIns="99048" bIns="49524" numCol="1" anchor="b" anchorCtr="0" compatLnSpc="1">
            <a:prstTxWarp prst="textNoShape">
              <a:avLst/>
            </a:prstTxWarp>
          </a:bodyPr>
          <a:lstStyle>
            <a:lvl1pPr algn="r">
              <a:defRPr sz="1300" b="0"/>
            </a:lvl1pPr>
          </a:lstStyle>
          <a:p>
            <a:pPr>
              <a:defRPr/>
            </a:pPr>
            <a:fld id="{2BC3D930-08ED-41D2-ACFF-3CF0A97F15A4}" type="slidenum">
              <a:rPr lang="pt-BR"/>
              <a:pPr>
                <a:defRPr/>
              </a:pPr>
              <a:t>‹#›</a:t>
            </a:fld>
            <a:endParaRPr lang="pt-BR"/>
          </a:p>
        </p:txBody>
      </p:sp>
    </p:spTree>
    <p:extLst>
      <p:ext uri="{BB962C8B-B14F-4D97-AF65-F5344CB8AC3E}">
        <p14:creationId xmlns:p14="http://schemas.microsoft.com/office/powerpoint/2010/main" val="26659632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3076575" cy="511175"/>
          </a:xfrm>
          <a:prstGeom prst="rect">
            <a:avLst/>
          </a:prstGeom>
          <a:noFill/>
          <a:ln>
            <a:noFill/>
          </a:ln>
          <a:effectLst/>
          <a:extLst/>
        </p:spPr>
        <p:txBody>
          <a:bodyPr vert="horz" wrap="square" lIns="99048" tIns="49524" rIns="99048" bIns="49524" numCol="1" anchor="t" anchorCtr="0" compatLnSpc="1">
            <a:prstTxWarp prst="textNoShape">
              <a:avLst/>
            </a:prstTxWarp>
          </a:bodyPr>
          <a:lstStyle>
            <a:lvl1pPr>
              <a:defRPr sz="1300" b="0"/>
            </a:lvl1pPr>
          </a:lstStyle>
          <a:p>
            <a:pPr>
              <a:defRPr/>
            </a:pPr>
            <a:endParaRPr lang="en-US"/>
          </a:p>
        </p:txBody>
      </p:sp>
      <p:sp>
        <p:nvSpPr>
          <p:cNvPr id="36867" name="Rectangle 3"/>
          <p:cNvSpPr>
            <a:spLocks noGrp="1" noChangeArrowheads="1"/>
          </p:cNvSpPr>
          <p:nvPr>
            <p:ph type="dt" idx="1"/>
          </p:nvPr>
        </p:nvSpPr>
        <p:spPr bwMode="auto">
          <a:xfrm>
            <a:off x="4021138" y="0"/>
            <a:ext cx="3076575" cy="511175"/>
          </a:xfrm>
          <a:prstGeom prst="rect">
            <a:avLst/>
          </a:prstGeom>
          <a:noFill/>
          <a:ln>
            <a:noFill/>
          </a:ln>
          <a:effectLst/>
          <a:extLst/>
        </p:spPr>
        <p:txBody>
          <a:bodyPr vert="horz" wrap="square" lIns="99048" tIns="49524" rIns="99048" bIns="49524" numCol="1" anchor="t" anchorCtr="0" compatLnSpc="1">
            <a:prstTxWarp prst="textNoShape">
              <a:avLst/>
            </a:prstTxWarp>
          </a:bodyPr>
          <a:lstStyle>
            <a:lvl1pPr algn="r">
              <a:defRPr sz="1300" b="0"/>
            </a:lvl1pPr>
          </a:lstStyle>
          <a:p>
            <a:pPr>
              <a:defRPr/>
            </a:pPr>
            <a:endParaRPr lang="en-US"/>
          </a:p>
        </p:txBody>
      </p:sp>
      <p:sp>
        <p:nvSpPr>
          <p:cNvPr id="43012"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9" name="Rectangle 5"/>
          <p:cNvSpPr>
            <a:spLocks noGrp="1" noChangeArrowheads="1"/>
          </p:cNvSpPr>
          <p:nvPr>
            <p:ph type="body" sz="quarter" idx="3"/>
          </p:nvPr>
        </p:nvSpPr>
        <p:spPr bwMode="auto">
          <a:xfrm>
            <a:off x="709613" y="4860925"/>
            <a:ext cx="5680075" cy="4605338"/>
          </a:xfrm>
          <a:prstGeom prst="rect">
            <a:avLst/>
          </a:prstGeom>
          <a:noFill/>
          <a:ln>
            <a:noFill/>
          </a:ln>
          <a:effectLst/>
          <a:extLst/>
        </p:spPr>
        <p:txBody>
          <a:bodyPr vert="horz" wrap="square" lIns="99048" tIns="49524" rIns="99048" bIns="49524" numCol="1" anchor="t" anchorCtr="0" compatLnSpc="1">
            <a:prstTxWarp prst="textNoShape">
              <a:avLst/>
            </a:prstTxWarp>
          </a:bodyPr>
          <a:lstStyle/>
          <a:p>
            <a:pPr lvl="0"/>
            <a:r>
              <a:rPr lang="en-US" noProof="0" smtClean="0"/>
              <a:t>Clique para editar os estilos do texto mestre</a:t>
            </a:r>
          </a:p>
          <a:p>
            <a:pPr lvl="1"/>
            <a:r>
              <a:rPr lang="en-US" noProof="0" smtClean="0"/>
              <a:t>Segundo nível</a:t>
            </a:r>
          </a:p>
          <a:p>
            <a:pPr lvl="2"/>
            <a:r>
              <a:rPr lang="en-US" noProof="0" smtClean="0"/>
              <a:t>Terceiro nível</a:t>
            </a:r>
          </a:p>
          <a:p>
            <a:pPr lvl="3"/>
            <a:r>
              <a:rPr lang="en-US" noProof="0" smtClean="0"/>
              <a:t>Quarto nível</a:t>
            </a:r>
          </a:p>
          <a:p>
            <a:pPr lvl="4"/>
            <a:r>
              <a:rPr lang="en-US" noProof="0" smtClean="0"/>
              <a:t>Quinto nível</a:t>
            </a:r>
          </a:p>
        </p:txBody>
      </p:sp>
      <p:sp>
        <p:nvSpPr>
          <p:cNvPr id="36870" name="Rectangle 6"/>
          <p:cNvSpPr>
            <a:spLocks noGrp="1" noChangeArrowheads="1"/>
          </p:cNvSpPr>
          <p:nvPr>
            <p:ph type="ftr" sz="quarter" idx="4"/>
          </p:nvPr>
        </p:nvSpPr>
        <p:spPr bwMode="auto">
          <a:xfrm>
            <a:off x="0" y="9721850"/>
            <a:ext cx="3076575" cy="511175"/>
          </a:xfrm>
          <a:prstGeom prst="rect">
            <a:avLst/>
          </a:prstGeom>
          <a:noFill/>
          <a:ln>
            <a:noFill/>
          </a:ln>
          <a:effectLst/>
          <a:extLst/>
        </p:spPr>
        <p:txBody>
          <a:bodyPr vert="horz" wrap="square" lIns="99048" tIns="49524" rIns="99048" bIns="49524" numCol="1" anchor="b" anchorCtr="0" compatLnSpc="1">
            <a:prstTxWarp prst="textNoShape">
              <a:avLst/>
            </a:prstTxWarp>
          </a:bodyPr>
          <a:lstStyle>
            <a:lvl1pPr>
              <a:defRPr sz="1300" b="0"/>
            </a:lvl1pPr>
          </a:lstStyle>
          <a:p>
            <a:pPr>
              <a:defRPr/>
            </a:pPr>
            <a:endParaRPr lang="en-US"/>
          </a:p>
        </p:txBody>
      </p:sp>
      <p:sp>
        <p:nvSpPr>
          <p:cNvPr id="36871" name="Rectangle 7"/>
          <p:cNvSpPr>
            <a:spLocks noGrp="1" noChangeArrowheads="1"/>
          </p:cNvSpPr>
          <p:nvPr>
            <p:ph type="sldNum" sz="quarter" idx="5"/>
          </p:nvPr>
        </p:nvSpPr>
        <p:spPr bwMode="auto">
          <a:xfrm>
            <a:off x="4021138" y="9721850"/>
            <a:ext cx="3076575" cy="511175"/>
          </a:xfrm>
          <a:prstGeom prst="rect">
            <a:avLst/>
          </a:prstGeom>
          <a:noFill/>
          <a:ln>
            <a:noFill/>
          </a:ln>
          <a:effectLst/>
          <a:extLst/>
        </p:spPr>
        <p:txBody>
          <a:bodyPr vert="horz" wrap="square" lIns="99048" tIns="49524" rIns="99048" bIns="49524" numCol="1" anchor="b" anchorCtr="0" compatLnSpc="1">
            <a:prstTxWarp prst="textNoShape">
              <a:avLst/>
            </a:prstTxWarp>
          </a:bodyPr>
          <a:lstStyle>
            <a:lvl1pPr algn="r">
              <a:defRPr sz="1300" b="0"/>
            </a:lvl1pPr>
          </a:lstStyle>
          <a:p>
            <a:pPr>
              <a:defRPr/>
            </a:pPr>
            <a:fld id="{7367016D-A33F-4F37-8E5C-07E04ECFB325}" type="slidenum">
              <a:rPr lang="en-US"/>
              <a:pPr>
                <a:defRPr/>
              </a:pPr>
              <a:t>‹#›</a:t>
            </a:fld>
            <a:endParaRPr lang="en-US"/>
          </a:p>
        </p:txBody>
      </p:sp>
    </p:spTree>
    <p:extLst>
      <p:ext uri="{BB962C8B-B14F-4D97-AF65-F5344CB8AC3E}">
        <p14:creationId xmlns:p14="http://schemas.microsoft.com/office/powerpoint/2010/main" val="22392986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10AAFE6D-C951-4860-87B2-367B44EE2834}" type="slidenum">
              <a:rPr lang="en-US" b="0" smtClean="0"/>
              <a:pPr eaLnBrk="1" hangingPunct="1"/>
              <a:t>1</a:t>
            </a:fld>
            <a:endParaRPr lang="en-US" b="0" dirty="0"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pt-BR"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pt-BR" dirty="0" smtClean="0"/>
              <a:t>Por que então gerenciar o tempo do projeto?</a:t>
            </a:r>
            <a:r>
              <a:rPr lang="pt-BR" baseline="0" dirty="0" smtClean="0"/>
              <a:t> </a:t>
            </a:r>
          </a:p>
          <a:p>
            <a:r>
              <a:rPr lang="pt-BR" baseline="0" dirty="0" smtClean="0"/>
              <a:t>-Ler os dois tópicos do slide e fazer um breve comentário sobre garantia de término, custos exessivos, gerar insatisfação com o cliente e etc. Tudo devido a má gerencia de tempo.</a:t>
            </a:r>
          </a:p>
        </p:txBody>
      </p:sp>
      <p:sp>
        <p:nvSpPr>
          <p:cNvPr id="4" name="Slide Number Placeholder 3"/>
          <p:cNvSpPr>
            <a:spLocks noGrp="1"/>
          </p:cNvSpPr>
          <p:nvPr>
            <p:ph type="sldNum" sz="quarter" idx="10"/>
          </p:nvPr>
        </p:nvSpPr>
        <p:spPr/>
        <p:txBody>
          <a:bodyPr/>
          <a:lstStyle/>
          <a:p>
            <a:fld id="{D83237C3-2B0B-49CE-8EE9-AADEB4F3EE00}" type="slidenum">
              <a:rPr lang="de-DE" smtClean="0"/>
              <a:pPr/>
              <a:t>6</a:t>
            </a:fld>
            <a:endParaRPr 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pt-BR" dirty="0" smtClean="0"/>
              <a:t>Como podemos observar na figura, uma má gerencia de tempo pode levar</a:t>
            </a:r>
            <a:r>
              <a:rPr lang="pt-BR" baseline="0" dirty="0" smtClean="0"/>
              <a:t> a problemas indesejáveis. Observemos no início da curva, que representa o início do projeto. Podemos notar, que o custo gerado por eventuais mudanças ao longo do projeto é baixo, bem como a influência com os stakeholders, o risco e a incerteza. No final do gráfico, podemos notar que essas características se invertem, por efeito do tempo. Existe um ponto de equilíbrio no meio, que deve ser sempre observado para se obter os benefícios esperados e com o menor impacto negativo possível.</a:t>
            </a:r>
            <a:endParaRPr lang="pt-BR" dirty="0"/>
          </a:p>
        </p:txBody>
      </p:sp>
      <p:sp>
        <p:nvSpPr>
          <p:cNvPr id="4" name="Slide Number Placeholder 3"/>
          <p:cNvSpPr>
            <a:spLocks noGrp="1"/>
          </p:cNvSpPr>
          <p:nvPr>
            <p:ph type="sldNum" sz="quarter" idx="10"/>
          </p:nvPr>
        </p:nvSpPr>
        <p:spPr/>
        <p:txBody>
          <a:bodyPr/>
          <a:lstStyle/>
          <a:p>
            <a:fld id="{D83237C3-2B0B-49CE-8EE9-AADEB4F3EE00}" type="slidenum">
              <a:rPr lang="de-DE" smtClean="0"/>
              <a:pPr/>
              <a:t>7</a:t>
            </a:fld>
            <a:endParaRPr 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sz="1300" dirty="0">
                <a:latin typeface="+mn-lt"/>
              </a:rPr>
              <a:t>Pode-se utilizar tarefas como um conceito de</a:t>
            </a:r>
          </a:p>
          <a:p>
            <a:r>
              <a:rPr lang="pt-BR" sz="1300" dirty="0">
                <a:latin typeface="+mn-lt"/>
              </a:rPr>
              <a:t>mais alto nível na WBS, mas isto não é uma</a:t>
            </a:r>
          </a:p>
          <a:p>
            <a:r>
              <a:rPr lang="de-DE" sz="1300" dirty="0">
                <a:latin typeface="+mn-lt"/>
              </a:rPr>
              <a:t>regra</a:t>
            </a:r>
            <a:endParaRPr lang="de-DE" dirty="0"/>
          </a:p>
        </p:txBody>
      </p:sp>
      <p:sp>
        <p:nvSpPr>
          <p:cNvPr id="4" name="Slide Number Placeholder 3"/>
          <p:cNvSpPr>
            <a:spLocks noGrp="1"/>
          </p:cNvSpPr>
          <p:nvPr>
            <p:ph type="sldNum" sz="quarter" idx="10"/>
          </p:nvPr>
        </p:nvSpPr>
        <p:spPr/>
        <p:txBody>
          <a:bodyPr/>
          <a:lstStyle/>
          <a:p>
            <a:fld id="{D83237C3-2B0B-49CE-8EE9-AADEB4F3EE00}" type="slidenum">
              <a:rPr lang="de-DE" smtClean="0">
                <a:solidFill>
                  <a:prstClr val="black"/>
                </a:solidFill>
              </a:rPr>
              <a:pPr/>
              <a:t>8</a:t>
            </a:fld>
            <a:endParaRPr lang="de-DE">
              <a:solidFill>
                <a:prstClr val="black"/>
              </a:solidFill>
            </a:endParaRPr>
          </a:p>
        </p:txBody>
      </p:sp>
    </p:spTree>
    <p:extLst>
      <p:ext uri="{BB962C8B-B14F-4D97-AF65-F5344CB8AC3E}">
        <p14:creationId xmlns:p14="http://schemas.microsoft.com/office/powerpoint/2010/main" val="36630794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sz="1300" dirty="0">
                <a:latin typeface="+mn-lt"/>
              </a:rPr>
              <a:t>Pode-se utilizar tarefas como um conceito de</a:t>
            </a:r>
          </a:p>
          <a:p>
            <a:r>
              <a:rPr lang="pt-BR" sz="1300" dirty="0">
                <a:latin typeface="+mn-lt"/>
              </a:rPr>
              <a:t>mais alto nível na WBS, mas isto não é uma</a:t>
            </a:r>
          </a:p>
          <a:p>
            <a:r>
              <a:rPr lang="de-DE" sz="1300" dirty="0">
                <a:latin typeface="+mn-lt"/>
              </a:rPr>
              <a:t>regra</a:t>
            </a:r>
            <a:endParaRPr lang="de-DE" dirty="0"/>
          </a:p>
        </p:txBody>
      </p:sp>
      <p:sp>
        <p:nvSpPr>
          <p:cNvPr id="4" name="Slide Number Placeholder 3"/>
          <p:cNvSpPr>
            <a:spLocks noGrp="1"/>
          </p:cNvSpPr>
          <p:nvPr>
            <p:ph type="sldNum" sz="quarter" idx="10"/>
          </p:nvPr>
        </p:nvSpPr>
        <p:spPr/>
        <p:txBody>
          <a:bodyPr/>
          <a:lstStyle/>
          <a:p>
            <a:fld id="{D83237C3-2B0B-49CE-8EE9-AADEB4F3EE00}" type="slidenum">
              <a:rPr lang="de-DE" smtClean="0">
                <a:solidFill>
                  <a:prstClr val="black"/>
                </a:solidFill>
              </a:rPr>
              <a:pPr/>
              <a:t>9</a:t>
            </a:fld>
            <a:endParaRPr lang="de-DE">
              <a:solidFill>
                <a:prstClr val="black"/>
              </a:solidFill>
            </a:endParaRPr>
          </a:p>
        </p:txBody>
      </p:sp>
    </p:spTree>
    <p:extLst>
      <p:ext uri="{BB962C8B-B14F-4D97-AF65-F5344CB8AC3E}">
        <p14:creationId xmlns:p14="http://schemas.microsoft.com/office/powerpoint/2010/main" val="36630794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sz="1300" dirty="0">
                <a:latin typeface="+mn-lt"/>
              </a:rPr>
              <a:t>Pode-se utilizar tarefas como um conceito de</a:t>
            </a:r>
          </a:p>
          <a:p>
            <a:r>
              <a:rPr lang="pt-BR" sz="1300" dirty="0">
                <a:latin typeface="+mn-lt"/>
              </a:rPr>
              <a:t>mais alto nível na WBS, mas isto não é uma</a:t>
            </a:r>
          </a:p>
          <a:p>
            <a:r>
              <a:rPr lang="de-DE" sz="1300" dirty="0">
                <a:latin typeface="+mn-lt"/>
              </a:rPr>
              <a:t>regra</a:t>
            </a:r>
            <a:endParaRPr lang="de-DE" dirty="0"/>
          </a:p>
        </p:txBody>
      </p:sp>
      <p:sp>
        <p:nvSpPr>
          <p:cNvPr id="4" name="Slide Number Placeholder 3"/>
          <p:cNvSpPr>
            <a:spLocks noGrp="1"/>
          </p:cNvSpPr>
          <p:nvPr>
            <p:ph type="sldNum" sz="quarter" idx="10"/>
          </p:nvPr>
        </p:nvSpPr>
        <p:spPr/>
        <p:txBody>
          <a:bodyPr/>
          <a:lstStyle/>
          <a:p>
            <a:fld id="{D83237C3-2B0B-49CE-8EE9-AADEB4F3EE00}" type="slidenum">
              <a:rPr lang="de-DE" smtClean="0">
                <a:solidFill>
                  <a:prstClr val="black"/>
                </a:solidFill>
              </a:rPr>
              <a:pPr/>
              <a:t>10</a:t>
            </a:fld>
            <a:endParaRPr lang="de-DE">
              <a:solidFill>
                <a:prstClr val="black"/>
              </a:solidFill>
            </a:endParaRPr>
          </a:p>
        </p:txBody>
      </p:sp>
    </p:spTree>
    <p:extLst>
      <p:ext uri="{BB962C8B-B14F-4D97-AF65-F5344CB8AC3E}">
        <p14:creationId xmlns:p14="http://schemas.microsoft.com/office/powerpoint/2010/main" val="36630794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pt-BR" sz="1300" dirty="0">
                <a:latin typeface="+mn-lt"/>
              </a:rPr>
              <a:t>Pode-se utilizar tarefas como um conceito de</a:t>
            </a:r>
          </a:p>
          <a:p>
            <a:r>
              <a:rPr lang="pt-BR" sz="1300" dirty="0">
                <a:latin typeface="+mn-lt"/>
              </a:rPr>
              <a:t>mais alto nível na WBS, mas isto não é uma</a:t>
            </a:r>
          </a:p>
          <a:p>
            <a:r>
              <a:rPr lang="de-DE" sz="1300" dirty="0">
                <a:latin typeface="+mn-lt"/>
              </a:rPr>
              <a:t>regra</a:t>
            </a:r>
            <a:endParaRPr lang="de-DE" dirty="0"/>
          </a:p>
        </p:txBody>
      </p:sp>
      <p:sp>
        <p:nvSpPr>
          <p:cNvPr id="4" name="Slide Number Placeholder 3"/>
          <p:cNvSpPr>
            <a:spLocks noGrp="1"/>
          </p:cNvSpPr>
          <p:nvPr>
            <p:ph type="sldNum" sz="quarter" idx="10"/>
          </p:nvPr>
        </p:nvSpPr>
        <p:spPr/>
        <p:txBody>
          <a:bodyPr/>
          <a:lstStyle/>
          <a:p>
            <a:fld id="{D83237C3-2B0B-49CE-8EE9-AADEB4F3EE00}" type="slidenum">
              <a:rPr lang="de-DE" smtClean="0">
                <a:solidFill>
                  <a:prstClr val="black"/>
                </a:solidFill>
              </a:rPr>
              <a:pPr/>
              <a:t>11</a:t>
            </a:fld>
            <a:endParaRPr lang="de-DE">
              <a:solidFill>
                <a:prstClr val="black"/>
              </a:solidFill>
            </a:endParaRPr>
          </a:p>
        </p:txBody>
      </p:sp>
    </p:spTree>
    <p:extLst>
      <p:ext uri="{BB962C8B-B14F-4D97-AF65-F5344CB8AC3E}">
        <p14:creationId xmlns:p14="http://schemas.microsoft.com/office/powerpoint/2010/main" val="3663079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pt-BR" smtClean="0"/>
              <a:t>Clique para editar o estilo do subtítulo mestre</a:t>
            </a:r>
            <a:endParaRPr lang="pt-BR"/>
          </a:p>
        </p:txBody>
      </p:sp>
      <p:sp>
        <p:nvSpPr>
          <p:cNvPr id="4" name="Rectangle 4"/>
          <p:cNvSpPr>
            <a:spLocks noGrp="1" noChangeArrowheads="1"/>
          </p:cNvSpPr>
          <p:nvPr>
            <p:ph type="dt" sz="half" idx="10"/>
          </p:nvPr>
        </p:nvSpPr>
        <p:spPr>
          <a:ln/>
        </p:spPr>
        <p:txBody>
          <a:bodyPr/>
          <a:lstStyle>
            <a:lvl1pPr>
              <a:defRPr/>
            </a:lvl1pPr>
          </a:lstStyle>
          <a:p>
            <a:pPr>
              <a:defRPr/>
            </a:pPr>
            <a:r>
              <a:rPr lang="pt-BR"/>
              <a:t>18/08/2011</a:t>
            </a:r>
          </a:p>
        </p:txBody>
      </p:sp>
      <p:sp>
        <p:nvSpPr>
          <p:cNvPr id="5" name="Rectangle 6"/>
          <p:cNvSpPr>
            <a:spLocks noGrp="1" noChangeArrowheads="1"/>
          </p:cNvSpPr>
          <p:nvPr>
            <p:ph type="sldNum" sz="quarter" idx="11"/>
          </p:nvPr>
        </p:nvSpPr>
        <p:spPr>
          <a:ln/>
        </p:spPr>
        <p:txBody>
          <a:bodyPr/>
          <a:lstStyle>
            <a:lvl1pPr>
              <a:defRPr/>
            </a:lvl1pPr>
          </a:lstStyle>
          <a:p>
            <a:pPr>
              <a:defRPr/>
            </a:pPr>
            <a:fld id="{31D90BD4-A7CB-47DC-81CF-DED36F9A4B11}" type="slidenum">
              <a:rPr lang="pt-BR"/>
              <a:pPr>
                <a:defRPr/>
              </a:pPr>
              <a:t>‹#›</a:t>
            </a:fld>
            <a:endParaRPr lang="pt-BR"/>
          </a:p>
        </p:txBody>
      </p:sp>
    </p:spTree>
    <p:extLst>
      <p:ext uri="{BB962C8B-B14F-4D97-AF65-F5344CB8AC3E}">
        <p14:creationId xmlns:p14="http://schemas.microsoft.com/office/powerpoint/2010/main" val="2856377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r>
              <a:rPr lang="pt-BR"/>
              <a:t>18/08/2011</a:t>
            </a:r>
          </a:p>
        </p:txBody>
      </p:sp>
      <p:sp>
        <p:nvSpPr>
          <p:cNvPr id="5" name="Rectangle 6"/>
          <p:cNvSpPr>
            <a:spLocks noGrp="1" noChangeArrowheads="1"/>
          </p:cNvSpPr>
          <p:nvPr>
            <p:ph type="sldNum" sz="quarter" idx="11"/>
          </p:nvPr>
        </p:nvSpPr>
        <p:spPr>
          <a:ln/>
        </p:spPr>
        <p:txBody>
          <a:bodyPr/>
          <a:lstStyle>
            <a:lvl1pPr>
              <a:defRPr/>
            </a:lvl1pPr>
          </a:lstStyle>
          <a:p>
            <a:pPr>
              <a:defRPr/>
            </a:pPr>
            <a:fld id="{C4A14755-C445-4D4C-85E9-45D0737BDBC3}" type="slidenum">
              <a:rPr lang="pt-BR"/>
              <a:pPr>
                <a:defRPr/>
              </a:pPr>
              <a:t>‹#›</a:t>
            </a:fld>
            <a:endParaRPr lang="pt-BR"/>
          </a:p>
        </p:txBody>
      </p:sp>
    </p:spTree>
    <p:extLst>
      <p:ext uri="{BB962C8B-B14F-4D97-AF65-F5344CB8AC3E}">
        <p14:creationId xmlns:p14="http://schemas.microsoft.com/office/powerpoint/2010/main" val="3250213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40513" y="260350"/>
            <a:ext cx="2057400" cy="5689600"/>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468313" y="260350"/>
            <a:ext cx="6019800" cy="5689600"/>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r>
              <a:rPr lang="pt-BR"/>
              <a:t>18/08/2011</a:t>
            </a:r>
          </a:p>
        </p:txBody>
      </p:sp>
      <p:sp>
        <p:nvSpPr>
          <p:cNvPr id="5" name="Rectangle 6"/>
          <p:cNvSpPr>
            <a:spLocks noGrp="1" noChangeArrowheads="1"/>
          </p:cNvSpPr>
          <p:nvPr>
            <p:ph type="sldNum" sz="quarter" idx="11"/>
          </p:nvPr>
        </p:nvSpPr>
        <p:spPr>
          <a:ln/>
        </p:spPr>
        <p:txBody>
          <a:bodyPr/>
          <a:lstStyle>
            <a:lvl1pPr>
              <a:defRPr/>
            </a:lvl1pPr>
          </a:lstStyle>
          <a:p>
            <a:pPr>
              <a:defRPr/>
            </a:pPr>
            <a:fld id="{6731D144-87CD-4550-BCD9-F500E59B3B5E}" type="slidenum">
              <a:rPr lang="pt-BR"/>
              <a:pPr>
                <a:defRPr/>
              </a:pPr>
              <a:t>‹#›</a:t>
            </a:fld>
            <a:endParaRPr lang="pt-BR"/>
          </a:p>
        </p:txBody>
      </p:sp>
    </p:spTree>
    <p:extLst>
      <p:ext uri="{BB962C8B-B14F-4D97-AF65-F5344CB8AC3E}">
        <p14:creationId xmlns:p14="http://schemas.microsoft.com/office/powerpoint/2010/main" val="1467012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nchor="b"/>
          <a:lstStyle>
            <a:lvl1pPr algn="l">
              <a:defRPr sz="2800"/>
            </a:lvl1pPr>
          </a:lstStyle>
          <a:p>
            <a:r>
              <a:rPr lang="pt-BR" dirty="0" smtClean="0"/>
              <a:t>Clique para editar o título mestre</a:t>
            </a:r>
            <a:endParaRPr lang="pt-BR" dirty="0"/>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Rectangle 4"/>
          <p:cNvSpPr>
            <a:spLocks noGrp="1" noChangeArrowheads="1"/>
          </p:cNvSpPr>
          <p:nvPr>
            <p:ph type="dt" sz="half" idx="10"/>
          </p:nvPr>
        </p:nvSpPr>
        <p:spPr>
          <a:ln/>
        </p:spPr>
        <p:txBody>
          <a:bodyPr/>
          <a:lstStyle>
            <a:lvl1pPr>
              <a:defRPr/>
            </a:lvl1pPr>
          </a:lstStyle>
          <a:p>
            <a:pPr>
              <a:defRPr/>
            </a:pPr>
            <a:r>
              <a:rPr lang="pt-BR"/>
              <a:t>18/08/2011</a:t>
            </a:r>
          </a:p>
        </p:txBody>
      </p:sp>
      <p:sp>
        <p:nvSpPr>
          <p:cNvPr id="5" name="Rectangle 6"/>
          <p:cNvSpPr>
            <a:spLocks noGrp="1" noChangeArrowheads="1"/>
          </p:cNvSpPr>
          <p:nvPr>
            <p:ph type="sldNum" sz="quarter" idx="11"/>
          </p:nvPr>
        </p:nvSpPr>
        <p:spPr>
          <a:ln/>
        </p:spPr>
        <p:txBody>
          <a:bodyPr/>
          <a:lstStyle>
            <a:lvl1pPr>
              <a:defRPr/>
            </a:lvl1pPr>
          </a:lstStyle>
          <a:p>
            <a:pPr>
              <a:defRPr/>
            </a:pPr>
            <a:fld id="{70666B61-A54B-403A-BF1D-CAFE3EC695C1}" type="slidenum">
              <a:rPr lang="pt-BR"/>
              <a:pPr>
                <a:defRPr/>
              </a:pPr>
              <a:t>‹#›</a:t>
            </a:fld>
            <a:endParaRPr lang="pt-BR"/>
          </a:p>
        </p:txBody>
      </p:sp>
    </p:spTree>
    <p:extLst>
      <p:ext uri="{BB962C8B-B14F-4D97-AF65-F5344CB8AC3E}">
        <p14:creationId xmlns:p14="http://schemas.microsoft.com/office/powerpoint/2010/main" val="149403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small" baseline="0"/>
            </a:lvl1pPr>
          </a:lstStyle>
          <a:p>
            <a:r>
              <a:rPr lang="pt-BR" dirty="0" smtClean="0"/>
              <a:t>Clique para editar o título mestre</a:t>
            </a:r>
            <a:endParaRPr lang="pt-BR" dirty="0"/>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t-BR" smtClean="0"/>
              <a:t>Clique para editar o texto mestre</a:t>
            </a:r>
          </a:p>
        </p:txBody>
      </p:sp>
      <p:sp>
        <p:nvSpPr>
          <p:cNvPr id="4" name="Rectangle 4"/>
          <p:cNvSpPr>
            <a:spLocks noGrp="1" noChangeArrowheads="1"/>
          </p:cNvSpPr>
          <p:nvPr>
            <p:ph type="dt" sz="half" idx="10"/>
          </p:nvPr>
        </p:nvSpPr>
        <p:spPr>
          <a:ln/>
        </p:spPr>
        <p:txBody>
          <a:bodyPr/>
          <a:lstStyle>
            <a:lvl1pPr>
              <a:defRPr/>
            </a:lvl1pPr>
          </a:lstStyle>
          <a:p>
            <a:pPr>
              <a:defRPr/>
            </a:pPr>
            <a:r>
              <a:rPr lang="pt-BR"/>
              <a:t>18/08/2011</a:t>
            </a:r>
          </a:p>
        </p:txBody>
      </p:sp>
      <p:sp>
        <p:nvSpPr>
          <p:cNvPr id="5" name="Rectangle 6"/>
          <p:cNvSpPr>
            <a:spLocks noGrp="1" noChangeArrowheads="1"/>
          </p:cNvSpPr>
          <p:nvPr>
            <p:ph type="sldNum" sz="quarter" idx="11"/>
          </p:nvPr>
        </p:nvSpPr>
        <p:spPr>
          <a:ln/>
        </p:spPr>
        <p:txBody>
          <a:bodyPr/>
          <a:lstStyle>
            <a:lvl1pPr>
              <a:defRPr/>
            </a:lvl1pPr>
          </a:lstStyle>
          <a:p>
            <a:pPr>
              <a:defRPr/>
            </a:pPr>
            <a:fld id="{B14CD71F-A261-4B9E-9481-F1C144E218E0}" type="slidenum">
              <a:rPr lang="pt-BR"/>
              <a:pPr>
                <a:defRPr/>
              </a:pPr>
              <a:t>‹#›</a:t>
            </a:fld>
            <a:endParaRPr lang="pt-BR"/>
          </a:p>
        </p:txBody>
      </p:sp>
    </p:spTree>
    <p:extLst>
      <p:ext uri="{BB962C8B-B14F-4D97-AF65-F5344CB8AC3E}">
        <p14:creationId xmlns:p14="http://schemas.microsoft.com/office/powerpoint/2010/main" val="17223931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10"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lgn="l">
              <a:defRPr sz="2800"/>
            </a:lvl1pPr>
          </a:lstStyle>
          <a:p>
            <a:r>
              <a:rPr lang="pt-BR" dirty="0" smtClean="0"/>
              <a:t>Clique para editar o título mestre</a:t>
            </a:r>
            <a:endParaRPr lang="pt-BR" dirty="0"/>
          </a:p>
        </p:txBody>
      </p:sp>
      <p:sp>
        <p:nvSpPr>
          <p:cNvPr id="3" name="Espaço Reservado para Conteúdo 2"/>
          <p:cNvSpPr>
            <a:spLocks noGrp="1"/>
          </p:cNvSpPr>
          <p:nvPr>
            <p:ph sz="half" idx="1"/>
          </p:nvPr>
        </p:nvSpPr>
        <p:spPr>
          <a:xfrm>
            <a:off x="468313" y="1557338"/>
            <a:ext cx="4038600"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4659313" y="1557338"/>
            <a:ext cx="4038600" cy="43926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Rectangle 4"/>
          <p:cNvSpPr>
            <a:spLocks noGrp="1" noChangeArrowheads="1"/>
          </p:cNvSpPr>
          <p:nvPr>
            <p:ph type="dt" sz="half" idx="10"/>
          </p:nvPr>
        </p:nvSpPr>
        <p:spPr>
          <a:ln/>
        </p:spPr>
        <p:txBody>
          <a:bodyPr/>
          <a:lstStyle>
            <a:lvl1pPr>
              <a:defRPr/>
            </a:lvl1pPr>
          </a:lstStyle>
          <a:p>
            <a:pPr>
              <a:defRPr/>
            </a:pPr>
            <a:r>
              <a:rPr lang="pt-BR"/>
              <a:t>18/08/2011</a:t>
            </a:r>
          </a:p>
        </p:txBody>
      </p:sp>
      <p:sp>
        <p:nvSpPr>
          <p:cNvPr id="6" name="Rectangle 6"/>
          <p:cNvSpPr>
            <a:spLocks noGrp="1" noChangeArrowheads="1"/>
          </p:cNvSpPr>
          <p:nvPr>
            <p:ph type="sldNum" sz="quarter" idx="11"/>
          </p:nvPr>
        </p:nvSpPr>
        <p:spPr>
          <a:ln/>
        </p:spPr>
        <p:txBody>
          <a:bodyPr/>
          <a:lstStyle>
            <a:lvl1pPr>
              <a:defRPr/>
            </a:lvl1pPr>
          </a:lstStyle>
          <a:p>
            <a:pPr>
              <a:defRPr/>
            </a:pPr>
            <a:fld id="{24E33569-81AC-46E9-9875-78206FBA6D76}" type="slidenum">
              <a:rPr lang="pt-BR"/>
              <a:pPr>
                <a:defRPr/>
              </a:pPr>
              <a:t>‹#›</a:t>
            </a:fld>
            <a:endParaRPr lang="pt-BR"/>
          </a:p>
        </p:txBody>
      </p:sp>
    </p:spTree>
    <p:extLst>
      <p:ext uri="{BB962C8B-B14F-4D97-AF65-F5344CB8AC3E}">
        <p14:creationId xmlns:p14="http://schemas.microsoft.com/office/powerpoint/2010/main" val="25013604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Rectangle 4"/>
          <p:cNvSpPr>
            <a:spLocks noGrp="1" noChangeArrowheads="1"/>
          </p:cNvSpPr>
          <p:nvPr>
            <p:ph type="dt" sz="half" idx="10"/>
          </p:nvPr>
        </p:nvSpPr>
        <p:spPr>
          <a:ln/>
        </p:spPr>
        <p:txBody>
          <a:bodyPr/>
          <a:lstStyle>
            <a:lvl1pPr>
              <a:defRPr/>
            </a:lvl1pPr>
          </a:lstStyle>
          <a:p>
            <a:pPr>
              <a:defRPr/>
            </a:pPr>
            <a:r>
              <a:rPr lang="pt-BR"/>
              <a:t>18/08/2011</a:t>
            </a:r>
          </a:p>
        </p:txBody>
      </p:sp>
      <p:sp>
        <p:nvSpPr>
          <p:cNvPr id="8" name="Rectangle 6"/>
          <p:cNvSpPr>
            <a:spLocks noGrp="1" noChangeArrowheads="1"/>
          </p:cNvSpPr>
          <p:nvPr>
            <p:ph type="sldNum" sz="quarter" idx="11"/>
          </p:nvPr>
        </p:nvSpPr>
        <p:spPr>
          <a:ln/>
        </p:spPr>
        <p:txBody>
          <a:bodyPr/>
          <a:lstStyle>
            <a:lvl1pPr>
              <a:defRPr/>
            </a:lvl1pPr>
          </a:lstStyle>
          <a:p>
            <a:pPr>
              <a:defRPr/>
            </a:pPr>
            <a:fld id="{0EE1E617-6542-4801-8789-8671FB853675}" type="slidenum">
              <a:rPr lang="pt-BR"/>
              <a:pPr>
                <a:defRPr/>
              </a:pPr>
              <a:t>‹#›</a:t>
            </a:fld>
            <a:endParaRPr lang="pt-BR"/>
          </a:p>
        </p:txBody>
      </p:sp>
    </p:spTree>
    <p:extLst>
      <p:ext uri="{BB962C8B-B14F-4D97-AF65-F5344CB8AC3E}">
        <p14:creationId xmlns:p14="http://schemas.microsoft.com/office/powerpoint/2010/main" val="1951901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lgn="l">
              <a:defRPr sz="2800"/>
            </a:lvl1pPr>
          </a:lstStyle>
          <a:p>
            <a:r>
              <a:rPr lang="pt-BR" dirty="0" smtClean="0"/>
              <a:t>Clique para editar o título mestre</a:t>
            </a:r>
            <a:endParaRPr lang="pt-BR" dirty="0"/>
          </a:p>
        </p:txBody>
      </p:sp>
      <p:sp>
        <p:nvSpPr>
          <p:cNvPr id="3" name="Rectangle 4"/>
          <p:cNvSpPr>
            <a:spLocks noGrp="1" noChangeArrowheads="1"/>
          </p:cNvSpPr>
          <p:nvPr>
            <p:ph type="dt" sz="half" idx="10"/>
          </p:nvPr>
        </p:nvSpPr>
        <p:spPr>
          <a:ln/>
        </p:spPr>
        <p:txBody>
          <a:bodyPr/>
          <a:lstStyle>
            <a:lvl1pPr>
              <a:defRPr/>
            </a:lvl1pPr>
          </a:lstStyle>
          <a:p>
            <a:pPr>
              <a:defRPr/>
            </a:pPr>
            <a:r>
              <a:rPr lang="pt-BR"/>
              <a:t>18/08/2011</a:t>
            </a:r>
          </a:p>
        </p:txBody>
      </p:sp>
      <p:sp>
        <p:nvSpPr>
          <p:cNvPr id="4" name="Rectangle 6"/>
          <p:cNvSpPr>
            <a:spLocks noGrp="1" noChangeArrowheads="1"/>
          </p:cNvSpPr>
          <p:nvPr>
            <p:ph type="sldNum" sz="quarter" idx="11"/>
          </p:nvPr>
        </p:nvSpPr>
        <p:spPr>
          <a:ln/>
        </p:spPr>
        <p:txBody>
          <a:bodyPr/>
          <a:lstStyle>
            <a:lvl1pPr>
              <a:defRPr/>
            </a:lvl1pPr>
          </a:lstStyle>
          <a:p>
            <a:pPr>
              <a:defRPr/>
            </a:pPr>
            <a:fld id="{42AD79B6-C6F8-42DB-84EB-2A80C7DF43CF}" type="slidenum">
              <a:rPr lang="pt-BR"/>
              <a:pPr>
                <a:defRPr/>
              </a:pPr>
              <a:t>‹#›</a:t>
            </a:fld>
            <a:endParaRPr lang="pt-BR"/>
          </a:p>
        </p:txBody>
      </p:sp>
    </p:spTree>
    <p:extLst>
      <p:ext uri="{BB962C8B-B14F-4D97-AF65-F5344CB8AC3E}">
        <p14:creationId xmlns:p14="http://schemas.microsoft.com/office/powerpoint/2010/main" val="206147978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pt-BR"/>
              <a:t>18/08/2011</a:t>
            </a:r>
          </a:p>
        </p:txBody>
      </p:sp>
      <p:sp>
        <p:nvSpPr>
          <p:cNvPr id="3" name="Rectangle 6"/>
          <p:cNvSpPr>
            <a:spLocks noGrp="1" noChangeArrowheads="1"/>
          </p:cNvSpPr>
          <p:nvPr>
            <p:ph type="sldNum" sz="quarter" idx="11"/>
          </p:nvPr>
        </p:nvSpPr>
        <p:spPr>
          <a:ln/>
        </p:spPr>
        <p:txBody>
          <a:bodyPr/>
          <a:lstStyle>
            <a:lvl1pPr>
              <a:defRPr/>
            </a:lvl1pPr>
          </a:lstStyle>
          <a:p>
            <a:pPr>
              <a:defRPr/>
            </a:pPr>
            <a:fld id="{9AA2DA11-3ED7-499C-A61C-107DD6093CCE}" type="slidenum">
              <a:rPr lang="pt-BR"/>
              <a:pPr>
                <a:defRPr/>
              </a:pPr>
              <a:t>‹#›</a:t>
            </a:fld>
            <a:endParaRPr lang="pt-BR"/>
          </a:p>
        </p:txBody>
      </p:sp>
    </p:spTree>
    <p:extLst>
      <p:ext uri="{BB962C8B-B14F-4D97-AF65-F5344CB8AC3E}">
        <p14:creationId xmlns:p14="http://schemas.microsoft.com/office/powerpoint/2010/main" val="918059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Rectangle 4"/>
          <p:cNvSpPr>
            <a:spLocks noGrp="1" noChangeArrowheads="1"/>
          </p:cNvSpPr>
          <p:nvPr>
            <p:ph type="dt" sz="half" idx="10"/>
          </p:nvPr>
        </p:nvSpPr>
        <p:spPr>
          <a:ln/>
        </p:spPr>
        <p:txBody>
          <a:bodyPr/>
          <a:lstStyle>
            <a:lvl1pPr>
              <a:defRPr/>
            </a:lvl1pPr>
          </a:lstStyle>
          <a:p>
            <a:pPr>
              <a:defRPr/>
            </a:pPr>
            <a:r>
              <a:rPr lang="pt-BR"/>
              <a:t>18/08/2011</a:t>
            </a:r>
          </a:p>
        </p:txBody>
      </p:sp>
      <p:sp>
        <p:nvSpPr>
          <p:cNvPr id="6" name="Rectangle 6"/>
          <p:cNvSpPr>
            <a:spLocks noGrp="1" noChangeArrowheads="1"/>
          </p:cNvSpPr>
          <p:nvPr>
            <p:ph type="sldNum" sz="quarter" idx="11"/>
          </p:nvPr>
        </p:nvSpPr>
        <p:spPr>
          <a:ln/>
        </p:spPr>
        <p:txBody>
          <a:bodyPr/>
          <a:lstStyle>
            <a:lvl1pPr>
              <a:defRPr/>
            </a:lvl1pPr>
          </a:lstStyle>
          <a:p>
            <a:pPr>
              <a:defRPr/>
            </a:pPr>
            <a:fld id="{82D7C5A3-D1AC-4974-821A-1D402478FDFA}" type="slidenum">
              <a:rPr lang="pt-BR"/>
              <a:pPr>
                <a:defRPr/>
              </a:pPr>
              <a:t>‹#›</a:t>
            </a:fld>
            <a:endParaRPr lang="pt-BR"/>
          </a:p>
        </p:txBody>
      </p:sp>
    </p:spTree>
    <p:extLst>
      <p:ext uri="{BB962C8B-B14F-4D97-AF65-F5344CB8AC3E}">
        <p14:creationId xmlns:p14="http://schemas.microsoft.com/office/powerpoint/2010/main" val="3883722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t-BR" noProof="0" smtClean="0"/>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Rectangle 4"/>
          <p:cNvSpPr>
            <a:spLocks noGrp="1" noChangeArrowheads="1"/>
          </p:cNvSpPr>
          <p:nvPr>
            <p:ph type="dt" sz="half" idx="10"/>
          </p:nvPr>
        </p:nvSpPr>
        <p:spPr>
          <a:ln/>
        </p:spPr>
        <p:txBody>
          <a:bodyPr/>
          <a:lstStyle>
            <a:lvl1pPr>
              <a:defRPr/>
            </a:lvl1pPr>
          </a:lstStyle>
          <a:p>
            <a:pPr>
              <a:defRPr/>
            </a:pPr>
            <a:r>
              <a:rPr lang="pt-BR"/>
              <a:t>18/08/2011</a:t>
            </a:r>
          </a:p>
        </p:txBody>
      </p:sp>
      <p:sp>
        <p:nvSpPr>
          <p:cNvPr id="6" name="Rectangle 6"/>
          <p:cNvSpPr>
            <a:spLocks noGrp="1" noChangeArrowheads="1"/>
          </p:cNvSpPr>
          <p:nvPr>
            <p:ph type="sldNum" sz="quarter" idx="11"/>
          </p:nvPr>
        </p:nvSpPr>
        <p:spPr>
          <a:ln/>
        </p:spPr>
        <p:txBody>
          <a:bodyPr/>
          <a:lstStyle>
            <a:lvl1pPr>
              <a:defRPr/>
            </a:lvl1pPr>
          </a:lstStyle>
          <a:p>
            <a:pPr>
              <a:defRPr/>
            </a:pPr>
            <a:fld id="{CC13FC07-4A92-49EE-904C-EDCA48E0DD36}" type="slidenum">
              <a:rPr lang="pt-BR"/>
              <a:pPr>
                <a:defRPr/>
              </a:pPr>
              <a:t>‹#›</a:t>
            </a:fld>
            <a:endParaRPr lang="pt-BR"/>
          </a:p>
        </p:txBody>
      </p:sp>
    </p:spTree>
    <p:extLst>
      <p:ext uri="{BB962C8B-B14F-4D97-AF65-F5344CB8AC3E}">
        <p14:creationId xmlns:p14="http://schemas.microsoft.com/office/powerpoint/2010/main" val="3553670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9750" y="260350"/>
            <a:ext cx="598646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en-US" smtClean="0"/>
          </a:p>
        </p:txBody>
      </p:sp>
      <p:sp>
        <p:nvSpPr>
          <p:cNvPr id="1027" name="Rectangle 3"/>
          <p:cNvSpPr>
            <a:spLocks noGrp="1" noChangeArrowheads="1"/>
          </p:cNvSpPr>
          <p:nvPr>
            <p:ph type="body" idx="1"/>
          </p:nvPr>
        </p:nvSpPr>
        <p:spPr bwMode="auto">
          <a:xfrm>
            <a:off x="468313" y="1557338"/>
            <a:ext cx="8229600" cy="439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p>
        </p:txBody>
      </p:sp>
      <p:sp>
        <p:nvSpPr>
          <p:cNvPr id="1028" name="Rectangle 4"/>
          <p:cNvSpPr>
            <a:spLocks noGrp="1" noChangeArrowheads="1"/>
          </p:cNvSpPr>
          <p:nvPr>
            <p:ph type="dt" sz="half" idx="2"/>
          </p:nvPr>
        </p:nvSpPr>
        <p:spPr bwMode="auto">
          <a:xfrm>
            <a:off x="2222500" y="6265863"/>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b="0"/>
            </a:lvl1pPr>
          </a:lstStyle>
          <a:p>
            <a:pPr>
              <a:defRPr/>
            </a:pPr>
            <a:r>
              <a:rPr lang="pt-BR"/>
              <a:t>18/08/2011</a:t>
            </a:r>
          </a:p>
        </p:txBody>
      </p:sp>
      <p:sp>
        <p:nvSpPr>
          <p:cNvPr id="1030" name="Rectangle 6"/>
          <p:cNvSpPr>
            <a:spLocks noGrp="1" noChangeArrowheads="1"/>
          </p:cNvSpPr>
          <p:nvPr>
            <p:ph type="sldNum" sz="quarter" idx="4"/>
          </p:nvPr>
        </p:nvSpPr>
        <p:spPr bwMode="auto">
          <a:xfrm>
            <a:off x="5391150" y="6265863"/>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b="0"/>
            </a:lvl1pPr>
          </a:lstStyle>
          <a:p>
            <a:pPr>
              <a:defRPr/>
            </a:pPr>
            <a:fld id="{B93E5218-FE88-4EE3-B5C7-6FDF99CA51D7}" type="slidenum">
              <a:rPr lang="pt-BR"/>
              <a:pPr>
                <a:defRPr/>
              </a:pPr>
              <a:t>‹#›</a:t>
            </a:fld>
            <a:endParaRPr lang="pt-B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rtl="0" eaLnBrk="0" fontAlgn="base" hangingPunct="0">
        <a:spcBef>
          <a:spcPct val="0"/>
        </a:spcBef>
        <a:spcAft>
          <a:spcPct val="0"/>
        </a:spcAft>
        <a:defRPr sz="4000">
          <a:solidFill>
            <a:schemeClr val="tx2"/>
          </a:solidFill>
          <a:latin typeface="+mj-lt"/>
          <a:ea typeface="+mj-ea"/>
          <a:cs typeface="+mj-cs"/>
        </a:defRPr>
      </a:lvl1pPr>
      <a:lvl2pPr algn="ctr" rtl="0" eaLnBrk="0" fontAlgn="base" hangingPunct="0">
        <a:spcBef>
          <a:spcPct val="0"/>
        </a:spcBef>
        <a:spcAft>
          <a:spcPct val="0"/>
        </a:spcAft>
        <a:defRPr sz="4000">
          <a:solidFill>
            <a:schemeClr val="tx2"/>
          </a:solidFill>
          <a:latin typeface="Arial" charset="0"/>
        </a:defRPr>
      </a:lvl2pPr>
      <a:lvl3pPr algn="ctr" rtl="0" eaLnBrk="0" fontAlgn="base" hangingPunct="0">
        <a:spcBef>
          <a:spcPct val="0"/>
        </a:spcBef>
        <a:spcAft>
          <a:spcPct val="0"/>
        </a:spcAft>
        <a:defRPr sz="4000">
          <a:solidFill>
            <a:schemeClr val="tx2"/>
          </a:solidFill>
          <a:latin typeface="Arial" charset="0"/>
        </a:defRPr>
      </a:lvl3pPr>
      <a:lvl4pPr algn="ctr" rtl="0" eaLnBrk="0" fontAlgn="base" hangingPunct="0">
        <a:spcBef>
          <a:spcPct val="0"/>
        </a:spcBef>
        <a:spcAft>
          <a:spcPct val="0"/>
        </a:spcAft>
        <a:defRPr sz="4000">
          <a:solidFill>
            <a:schemeClr val="tx2"/>
          </a:solidFill>
          <a:latin typeface="Arial" charset="0"/>
        </a:defRPr>
      </a:lvl4pPr>
      <a:lvl5pPr algn="ctr" rtl="0" eaLnBrk="0" fontAlgn="base" hangingPunct="0">
        <a:spcBef>
          <a:spcPct val="0"/>
        </a:spcBef>
        <a:spcAft>
          <a:spcPct val="0"/>
        </a:spcAft>
        <a:defRPr sz="4000">
          <a:solidFill>
            <a:schemeClr val="tx2"/>
          </a:solidFill>
          <a:latin typeface="Arial" charset="0"/>
        </a:defRPr>
      </a:lvl5pPr>
      <a:lvl6pPr marL="457200" algn="ctr" rtl="0" fontAlgn="base">
        <a:spcBef>
          <a:spcPct val="0"/>
        </a:spcBef>
        <a:spcAft>
          <a:spcPct val="0"/>
        </a:spcAft>
        <a:defRPr sz="4000">
          <a:solidFill>
            <a:schemeClr val="tx2"/>
          </a:solidFill>
          <a:latin typeface="Arial" charset="0"/>
        </a:defRPr>
      </a:lvl6pPr>
      <a:lvl7pPr marL="914400" algn="ctr" rtl="0" fontAlgn="base">
        <a:spcBef>
          <a:spcPct val="0"/>
        </a:spcBef>
        <a:spcAft>
          <a:spcPct val="0"/>
        </a:spcAft>
        <a:defRPr sz="4000">
          <a:solidFill>
            <a:schemeClr val="tx2"/>
          </a:solidFill>
          <a:latin typeface="Arial" charset="0"/>
        </a:defRPr>
      </a:lvl7pPr>
      <a:lvl8pPr marL="1371600" algn="ctr" rtl="0" fontAlgn="base">
        <a:spcBef>
          <a:spcPct val="0"/>
        </a:spcBef>
        <a:spcAft>
          <a:spcPct val="0"/>
        </a:spcAft>
        <a:defRPr sz="4000">
          <a:solidFill>
            <a:schemeClr val="tx2"/>
          </a:solidFill>
          <a:latin typeface="Arial" charset="0"/>
        </a:defRPr>
      </a:lvl8pPr>
      <a:lvl9pPr marL="1828800" algn="ctr" rtl="0" fontAlgn="base">
        <a:spcBef>
          <a:spcPct val="0"/>
        </a:spcBef>
        <a:spcAft>
          <a:spcPct val="0"/>
        </a:spcAft>
        <a:defRPr sz="4000">
          <a:solidFill>
            <a:schemeClr val="tx2"/>
          </a:solidFill>
          <a:latin typeface="Arial"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Espaço Reservado para Data 1"/>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pt-BR" b="0" dirty="0" smtClean="0"/>
              <a:t>18/08/2011</a:t>
            </a:r>
          </a:p>
        </p:txBody>
      </p:sp>
      <p:sp>
        <p:nvSpPr>
          <p:cNvPr id="2051" name="Espaço Reservado para Número de Slide 2"/>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D9142EC7-C738-4E1B-B372-E0E4238D7540}" type="slidenum">
              <a:rPr lang="pt-BR" b="0" smtClean="0"/>
              <a:pPr eaLnBrk="1" hangingPunct="1"/>
              <a:t>1</a:t>
            </a:fld>
            <a:endParaRPr lang="pt-BR" b="0" dirty="0" smtClean="0"/>
          </a:p>
        </p:txBody>
      </p:sp>
      <p:pic>
        <p:nvPicPr>
          <p:cNvPr id="2052" name="Picture 4" descr="power_point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3" name="Text Box 5"/>
          <p:cNvSpPr txBox="1">
            <a:spLocks noChangeArrowheads="1"/>
          </p:cNvSpPr>
          <p:nvPr/>
        </p:nvSpPr>
        <p:spPr bwMode="auto">
          <a:xfrm>
            <a:off x="2463800" y="2368550"/>
            <a:ext cx="4413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dirty="0"/>
          </a:p>
        </p:txBody>
      </p:sp>
      <p:sp>
        <p:nvSpPr>
          <p:cNvPr id="2054" name="Text Box 6"/>
          <p:cNvSpPr txBox="1">
            <a:spLocks noChangeArrowheads="1"/>
          </p:cNvSpPr>
          <p:nvPr/>
        </p:nvSpPr>
        <p:spPr bwMode="auto">
          <a:xfrm>
            <a:off x="1763713" y="4648200"/>
            <a:ext cx="57086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r>
              <a:rPr lang="pt-BR" dirty="0" smtClean="0">
                <a:solidFill>
                  <a:schemeClr val="bg1"/>
                </a:solidFill>
              </a:rPr>
              <a:t>Disciplina:  Planejamento e Gerenciamento de Projetos - PGP</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Processos</a:t>
            </a:r>
            <a:endParaRPr lang="de-DE" dirty="0"/>
          </a:p>
        </p:txBody>
      </p:sp>
      <p:sp>
        <p:nvSpPr>
          <p:cNvPr id="3" name="Content Placeholder 2"/>
          <p:cNvSpPr>
            <a:spLocks noGrp="1"/>
          </p:cNvSpPr>
          <p:nvPr>
            <p:ph sz="quarter" idx="1"/>
          </p:nvPr>
        </p:nvSpPr>
        <p:spPr/>
        <p:txBody>
          <a:bodyPr anchor="t">
            <a:normAutofit/>
          </a:bodyPr>
          <a:lstStyle/>
          <a:p>
            <a:pPr algn="just"/>
            <a:r>
              <a:rPr lang="de-DE" dirty="0" smtClean="0"/>
              <a:t>Interagem entre si e com outras áreas de conhecimento;</a:t>
            </a:r>
          </a:p>
          <a:p>
            <a:pPr marL="0" indent="0" algn="just">
              <a:buNone/>
            </a:pPr>
            <a:endParaRPr lang="de-DE" dirty="0" smtClean="0"/>
          </a:p>
          <a:p>
            <a:pPr algn="just"/>
            <a:r>
              <a:rPr lang="de-DE" dirty="0" smtClean="0"/>
              <a:t>Envolve esforço de um grupo ou uma só pessoa dependendo da necessidade do projeto;</a:t>
            </a:r>
          </a:p>
          <a:p>
            <a:pPr marL="0" indent="0" algn="just">
              <a:buNone/>
            </a:pPr>
            <a:endParaRPr lang="de-DE" dirty="0" smtClean="0"/>
          </a:p>
          <a:p>
            <a:pPr algn="just"/>
            <a:r>
              <a:rPr lang="de-DE" dirty="0" smtClean="0"/>
              <a:t>Na prática, podem se sobrepor e interagir, ao invés de possuírem interfaces bem definidas.</a:t>
            </a:r>
            <a:endParaRPr lang="de-DE" dirty="0"/>
          </a:p>
        </p:txBody>
      </p:sp>
    </p:spTree>
    <p:extLst>
      <p:ext uri="{BB962C8B-B14F-4D97-AF65-F5344CB8AC3E}">
        <p14:creationId xmlns:p14="http://schemas.microsoft.com/office/powerpoint/2010/main" val="3248179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Plano de gerenciamento do Cronograma</a:t>
            </a:r>
            <a:endParaRPr lang="de-DE" dirty="0"/>
          </a:p>
        </p:txBody>
      </p:sp>
      <p:sp>
        <p:nvSpPr>
          <p:cNvPr id="3" name="Content Placeholder 2"/>
          <p:cNvSpPr>
            <a:spLocks noGrp="1"/>
          </p:cNvSpPr>
          <p:nvPr>
            <p:ph sz="quarter" idx="1"/>
          </p:nvPr>
        </p:nvSpPr>
        <p:spPr/>
        <p:txBody>
          <a:bodyPr anchor="t">
            <a:normAutofit/>
          </a:bodyPr>
          <a:lstStyle/>
          <a:p>
            <a:pPr algn="just"/>
            <a:r>
              <a:rPr lang="de-DE" dirty="0" smtClean="0"/>
              <a:t>Os processos, suas ferramentas e técnicas associadas são documentados no plano de gerenciamento do cronograma;</a:t>
            </a:r>
          </a:p>
          <a:p>
            <a:pPr marL="0" indent="0" algn="just">
              <a:buNone/>
            </a:pPr>
            <a:endParaRPr lang="de-DE" dirty="0" smtClean="0"/>
          </a:p>
          <a:p>
            <a:pPr algn="just"/>
            <a:r>
              <a:rPr lang="de-DE" dirty="0" smtClean="0"/>
              <a:t>O plano de gerenciamento do cronograma pode ser, dependendo do projeto:</a:t>
            </a:r>
          </a:p>
          <a:p>
            <a:pPr lvl="2" algn="just"/>
            <a:r>
              <a:rPr lang="de-DE" dirty="0" smtClean="0"/>
              <a:t>Formal ou Informal;</a:t>
            </a:r>
          </a:p>
          <a:p>
            <a:pPr lvl="2" algn="just"/>
            <a:r>
              <a:rPr lang="de-DE" dirty="0" smtClean="0"/>
              <a:t>Detalhado ou generalizado;</a:t>
            </a:r>
          </a:p>
          <a:p>
            <a:pPr marL="0" indent="0" algn="just">
              <a:buNone/>
            </a:pPr>
            <a:endParaRPr lang="de-DE" dirty="0" smtClean="0"/>
          </a:p>
          <a:p>
            <a:pPr marL="0" indent="0" algn="just">
              <a:buNone/>
            </a:pPr>
            <a:endParaRPr lang="de-DE" dirty="0"/>
          </a:p>
        </p:txBody>
      </p:sp>
    </p:spTree>
    <p:extLst>
      <p:ext uri="{BB962C8B-B14F-4D97-AF65-F5344CB8AC3E}">
        <p14:creationId xmlns:p14="http://schemas.microsoft.com/office/powerpoint/2010/main" val="37365389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de-DE" dirty="0"/>
              <a:t>Definir as Atividades</a:t>
            </a:r>
          </a:p>
        </p:txBody>
      </p:sp>
      <p:sp>
        <p:nvSpPr>
          <p:cNvPr id="3" name="Espaço Reservado para Texto 2"/>
          <p:cNvSpPr>
            <a:spLocks noGrp="1"/>
          </p:cNvSpPr>
          <p:nvPr>
            <p:ph type="body" idx="1"/>
          </p:nvPr>
        </p:nvSpPr>
        <p:spPr/>
        <p:txBody>
          <a:bodyPr/>
          <a:lstStyle/>
          <a:p>
            <a:r>
              <a:rPr lang="pt-BR" dirty="0" smtClean="0"/>
              <a:t>Processo 1</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B14CD71F-A261-4B9E-9481-F1C144E218E0}" type="slidenum">
              <a:rPr lang="pt-BR" smtClean="0"/>
              <a:pPr>
                <a:defRPr/>
              </a:pPr>
              <a:t>12</a:t>
            </a:fld>
            <a:endParaRPr lang="pt-BR"/>
          </a:p>
        </p:txBody>
      </p:sp>
    </p:spTree>
    <p:extLst>
      <p:ext uri="{BB962C8B-B14F-4D97-AF65-F5344CB8AC3E}">
        <p14:creationId xmlns:p14="http://schemas.microsoft.com/office/powerpoint/2010/main" val="23512422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Definir atividades</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13</a:t>
            </a:fld>
            <a:endParaRPr lang="pt-BR"/>
          </a:p>
        </p:txBody>
      </p:sp>
      <p:grpSp>
        <p:nvGrpSpPr>
          <p:cNvPr id="13" name="Grupo 12"/>
          <p:cNvGrpSpPr/>
          <p:nvPr/>
        </p:nvGrpSpPr>
        <p:grpSpPr>
          <a:xfrm>
            <a:off x="266328" y="1907540"/>
            <a:ext cx="8640960" cy="3207767"/>
            <a:chOff x="266328" y="2402304"/>
            <a:chExt cx="8640960" cy="3207767"/>
          </a:xfrm>
        </p:grpSpPr>
        <p:sp>
          <p:nvSpPr>
            <p:cNvPr id="6" name="Right Arrow 6"/>
            <p:cNvSpPr/>
            <p:nvPr/>
          </p:nvSpPr>
          <p:spPr>
            <a:xfrm>
              <a:off x="266328" y="2924944"/>
              <a:ext cx="8640960" cy="2664296"/>
            </a:xfrm>
            <a:prstGeom prst="rightArrow">
              <a:avLst>
                <a:gd name="adj1" fmla="val 50000"/>
                <a:gd name="adj2" fmla="val 34311"/>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pt-BR">
                <a:solidFill>
                  <a:schemeClr val="tx1"/>
                </a:solidFill>
              </a:endParaRPr>
            </a:p>
          </p:txBody>
        </p:sp>
        <p:sp>
          <p:nvSpPr>
            <p:cNvPr id="7" name="Rounded Rectangle 4"/>
            <p:cNvSpPr/>
            <p:nvPr/>
          </p:nvSpPr>
          <p:spPr>
            <a:xfrm>
              <a:off x="3275856" y="2924944"/>
              <a:ext cx="2448272" cy="2664296"/>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de-DE" sz="1400" dirty="0">
                  <a:solidFill>
                    <a:schemeClr val="tx1"/>
                  </a:solidFill>
                </a:rPr>
                <a:t>1</a:t>
              </a:r>
              <a:r>
                <a:rPr lang="de-DE" sz="1400" dirty="0" smtClean="0">
                  <a:solidFill>
                    <a:schemeClr val="tx1"/>
                  </a:solidFill>
                </a:rPr>
                <a:t>. Decomposição</a:t>
              </a:r>
              <a:endParaRPr lang="de-DE" sz="1400" dirty="0">
                <a:solidFill>
                  <a:schemeClr val="tx1"/>
                </a:solidFill>
              </a:endParaRPr>
            </a:p>
            <a:p>
              <a:pPr algn="ctr"/>
              <a:endParaRPr lang="de-DE" sz="1400" dirty="0">
                <a:solidFill>
                  <a:schemeClr val="tx1"/>
                </a:solidFill>
              </a:endParaRPr>
            </a:p>
            <a:p>
              <a:pPr algn="ctr"/>
              <a:r>
                <a:rPr lang="en-US" sz="1400" dirty="0">
                  <a:solidFill>
                    <a:schemeClr val="tx1"/>
                  </a:solidFill>
                </a:rPr>
                <a:t>2. </a:t>
              </a:r>
              <a:r>
                <a:rPr lang="de-DE" sz="1400" dirty="0">
                  <a:solidFill>
                    <a:schemeClr val="tx1"/>
                  </a:solidFill>
                </a:rPr>
                <a:t>Modelos</a:t>
              </a:r>
            </a:p>
            <a:p>
              <a:pPr algn="ctr"/>
              <a:endParaRPr lang="de-DE" sz="1400" dirty="0">
                <a:solidFill>
                  <a:schemeClr val="tx1"/>
                </a:solidFill>
              </a:endParaRPr>
            </a:p>
            <a:p>
              <a:pPr algn="ctr"/>
              <a:r>
                <a:rPr lang="en-US" sz="1400" dirty="0">
                  <a:solidFill>
                    <a:schemeClr val="tx1"/>
                  </a:solidFill>
                </a:rPr>
                <a:t>3. </a:t>
              </a:r>
              <a:r>
                <a:rPr lang="de-DE" sz="1400" dirty="0">
                  <a:solidFill>
                    <a:schemeClr val="tx1"/>
                  </a:solidFill>
                </a:rPr>
                <a:t>Opinião especializada</a:t>
              </a:r>
            </a:p>
          </p:txBody>
        </p:sp>
        <p:sp>
          <p:nvSpPr>
            <p:cNvPr id="8" name="Rounded Rectangle 5"/>
            <p:cNvSpPr/>
            <p:nvPr/>
          </p:nvSpPr>
          <p:spPr>
            <a:xfrm>
              <a:off x="5940152" y="2904113"/>
              <a:ext cx="1944215" cy="270595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de-DE" sz="1400" dirty="0" smtClean="0">
                  <a:solidFill>
                    <a:schemeClr val="tx1"/>
                  </a:solidFill>
                </a:rPr>
                <a:t>1. Lista das atividades</a:t>
              </a:r>
            </a:p>
            <a:p>
              <a:pPr marL="342900" indent="-342900" algn="ctr">
                <a:buAutoNum type="arabicPeriod"/>
              </a:pPr>
              <a:endParaRPr lang="de-DE" sz="1400" dirty="0" smtClean="0">
                <a:solidFill>
                  <a:schemeClr val="tx1"/>
                </a:solidFill>
              </a:endParaRPr>
            </a:p>
            <a:p>
              <a:pPr algn="ctr"/>
              <a:r>
                <a:rPr lang="en-US" sz="1400" dirty="0" smtClean="0">
                  <a:solidFill>
                    <a:schemeClr val="tx1"/>
                  </a:solidFill>
                </a:rPr>
                <a:t>2. </a:t>
              </a:r>
              <a:r>
                <a:rPr lang="de-DE" sz="1400" dirty="0" smtClean="0">
                  <a:solidFill>
                    <a:schemeClr val="tx1"/>
                  </a:solidFill>
                </a:rPr>
                <a:t>Atributos das atividades</a:t>
              </a:r>
            </a:p>
            <a:p>
              <a:pPr algn="ctr"/>
              <a:endParaRPr lang="de-DE" sz="1400" dirty="0" smtClean="0">
                <a:solidFill>
                  <a:schemeClr val="tx1"/>
                </a:solidFill>
              </a:endParaRPr>
            </a:p>
            <a:p>
              <a:pPr algn="ctr"/>
              <a:r>
                <a:rPr lang="en-US" sz="1400" dirty="0" smtClean="0">
                  <a:solidFill>
                    <a:schemeClr val="tx1"/>
                  </a:solidFill>
                </a:rPr>
                <a:t>3. </a:t>
              </a:r>
              <a:r>
                <a:rPr lang="de-DE" sz="1400" dirty="0" smtClean="0">
                  <a:solidFill>
                    <a:schemeClr val="tx1"/>
                  </a:solidFill>
                </a:rPr>
                <a:t>Lista dos macros</a:t>
              </a:r>
              <a:endParaRPr lang="de-DE" sz="1400" dirty="0">
                <a:solidFill>
                  <a:schemeClr val="tx1"/>
                </a:solidFill>
              </a:endParaRPr>
            </a:p>
          </p:txBody>
        </p:sp>
        <p:sp>
          <p:nvSpPr>
            <p:cNvPr id="9" name="Rounded Rectangle 2"/>
            <p:cNvSpPr/>
            <p:nvPr/>
          </p:nvSpPr>
          <p:spPr>
            <a:xfrm>
              <a:off x="467544" y="2890802"/>
              <a:ext cx="2520280" cy="2698437"/>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de-DE" sz="1400" dirty="0">
                  <a:solidFill>
                    <a:schemeClr val="tx1"/>
                  </a:solidFill>
                </a:rPr>
                <a:t>1</a:t>
              </a:r>
              <a:r>
                <a:rPr lang="de-DE" sz="1400" dirty="0" smtClean="0">
                  <a:solidFill>
                    <a:schemeClr val="tx1"/>
                  </a:solidFill>
                </a:rPr>
                <a:t>. Linha </a:t>
              </a:r>
              <a:r>
                <a:rPr lang="de-DE" sz="1400" dirty="0">
                  <a:solidFill>
                    <a:schemeClr val="tx1"/>
                  </a:solidFill>
                </a:rPr>
                <a:t>de base do escopo</a:t>
              </a:r>
            </a:p>
            <a:p>
              <a:pPr marL="342900" indent="-342900" algn="ctr">
                <a:buAutoNum type="arabicPeriod"/>
              </a:pPr>
              <a:endParaRPr lang="de-DE" sz="1400" dirty="0">
                <a:solidFill>
                  <a:schemeClr val="tx1"/>
                </a:solidFill>
              </a:endParaRPr>
            </a:p>
            <a:p>
              <a:pPr algn="ctr"/>
              <a:r>
                <a:rPr lang="en-US" sz="1400" dirty="0">
                  <a:solidFill>
                    <a:schemeClr val="tx1"/>
                  </a:solidFill>
                </a:rPr>
                <a:t>2. </a:t>
              </a:r>
              <a:r>
                <a:rPr lang="de-DE" sz="1400" dirty="0">
                  <a:solidFill>
                    <a:schemeClr val="tx1"/>
                  </a:solidFill>
                </a:rPr>
                <a:t>Fatores ambientais </a:t>
              </a:r>
            </a:p>
            <a:p>
              <a:pPr algn="ctr"/>
              <a:r>
                <a:rPr lang="de-DE" sz="1400" dirty="0">
                  <a:solidFill>
                    <a:schemeClr val="tx1"/>
                  </a:solidFill>
                </a:rPr>
                <a:t>da </a:t>
              </a:r>
              <a:r>
                <a:rPr lang="de-DE" sz="1400" dirty="0" smtClean="0">
                  <a:solidFill>
                    <a:schemeClr val="tx1"/>
                  </a:solidFill>
                </a:rPr>
                <a:t>empresa</a:t>
              </a:r>
            </a:p>
            <a:p>
              <a:pPr algn="ctr"/>
              <a:endParaRPr lang="de-DE" sz="1400" dirty="0">
                <a:solidFill>
                  <a:schemeClr val="tx1"/>
                </a:solidFill>
              </a:endParaRPr>
            </a:p>
            <a:p>
              <a:pPr algn="ctr"/>
              <a:r>
                <a:rPr lang="en-US" sz="1400" dirty="0">
                  <a:solidFill>
                    <a:schemeClr val="tx1"/>
                  </a:solidFill>
                </a:rPr>
                <a:t>3. </a:t>
              </a:r>
              <a:r>
                <a:rPr lang="de-DE" sz="1400" dirty="0">
                  <a:solidFill>
                    <a:schemeClr val="tx1"/>
                  </a:solidFill>
                </a:rPr>
                <a:t>Ativos de processos</a:t>
              </a:r>
            </a:p>
            <a:p>
              <a:pPr algn="ctr"/>
              <a:r>
                <a:rPr lang="de-DE" sz="1400" dirty="0">
                  <a:solidFill>
                    <a:schemeClr val="tx1"/>
                  </a:solidFill>
                </a:rPr>
                <a:t>organizacionais</a:t>
              </a:r>
            </a:p>
          </p:txBody>
        </p:sp>
        <p:sp>
          <p:nvSpPr>
            <p:cNvPr id="10" name="TextBox 7"/>
            <p:cNvSpPr txBox="1"/>
            <p:nvPr/>
          </p:nvSpPr>
          <p:spPr>
            <a:xfrm>
              <a:off x="994150" y="2402304"/>
              <a:ext cx="1467068"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ENTRADAS</a:t>
              </a:r>
              <a:endParaRPr lang="pt-BR" b="1" cap="all" dirty="0">
                <a:ln w="0"/>
                <a:solidFill>
                  <a:schemeClr val="tx1"/>
                </a:solidFill>
                <a:effectLst/>
              </a:endParaRPr>
            </a:p>
          </p:txBody>
        </p:sp>
        <p:sp>
          <p:nvSpPr>
            <p:cNvPr id="11" name="TextBox 8"/>
            <p:cNvSpPr txBox="1"/>
            <p:nvPr/>
          </p:nvSpPr>
          <p:spPr>
            <a:xfrm>
              <a:off x="6383909" y="2521471"/>
              <a:ext cx="1056700"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SAÍDAS</a:t>
              </a:r>
              <a:endParaRPr lang="pt-BR" b="1" cap="all" dirty="0">
                <a:ln w="0"/>
                <a:solidFill>
                  <a:schemeClr val="tx1"/>
                </a:solidFill>
                <a:effectLst/>
              </a:endParaRPr>
            </a:p>
          </p:txBody>
        </p:sp>
        <p:sp>
          <p:nvSpPr>
            <p:cNvPr id="12" name="TextBox 10"/>
            <p:cNvSpPr txBox="1"/>
            <p:nvPr/>
          </p:nvSpPr>
          <p:spPr>
            <a:xfrm>
              <a:off x="2909396" y="2474312"/>
              <a:ext cx="3181192"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FERRAMENTAS/TÉCNICAS</a:t>
              </a:r>
              <a:endParaRPr lang="pt-BR" b="1" cap="all" dirty="0">
                <a:ln w="0"/>
                <a:solidFill>
                  <a:schemeClr val="tx1"/>
                </a:solidFill>
                <a:effectLst/>
              </a:endParaRPr>
            </a:p>
          </p:txBody>
        </p:sp>
      </p:grpSp>
    </p:spTree>
    <p:extLst>
      <p:ext uri="{BB962C8B-B14F-4D97-AF65-F5344CB8AC3E}">
        <p14:creationId xmlns:p14="http://schemas.microsoft.com/office/powerpoint/2010/main" val="34289868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Entradas do Processo</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14</a:t>
            </a:fld>
            <a:endParaRPr lang="pt-BR"/>
          </a:p>
        </p:txBody>
      </p:sp>
      <p:sp>
        <p:nvSpPr>
          <p:cNvPr id="10" name="Rounded Rectangle 2"/>
          <p:cNvSpPr/>
          <p:nvPr/>
        </p:nvSpPr>
        <p:spPr>
          <a:xfrm>
            <a:off x="3131840" y="1988840"/>
            <a:ext cx="2520280" cy="324036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de-DE" sz="1400" dirty="0" smtClean="0">
                <a:solidFill>
                  <a:schemeClr val="tx1"/>
                </a:solidFill>
              </a:rPr>
              <a:t>1.Linha </a:t>
            </a:r>
            <a:r>
              <a:rPr lang="de-DE" sz="1400" dirty="0">
                <a:solidFill>
                  <a:schemeClr val="tx1"/>
                </a:solidFill>
              </a:rPr>
              <a:t>de base do </a:t>
            </a:r>
            <a:r>
              <a:rPr lang="de-DE" sz="1400" dirty="0" smtClean="0">
                <a:solidFill>
                  <a:schemeClr val="tx1"/>
                </a:solidFill>
              </a:rPr>
              <a:t>escopo</a:t>
            </a:r>
          </a:p>
          <a:p>
            <a:pPr marL="342900" indent="-342900" algn="ctr">
              <a:buAutoNum type="arabicPeriod"/>
            </a:pPr>
            <a:endParaRPr lang="de-DE" sz="1400" dirty="0">
              <a:solidFill>
                <a:schemeClr val="tx1"/>
              </a:solidFill>
            </a:endParaRPr>
          </a:p>
          <a:p>
            <a:pPr marL="342900" indent="-342900" algn="ctr">
              <a:buAutoNum type="arabicPeriod"/>
            </a:pPr>
            <a:endParaRPr lang="de-DE" sz="1400" dirty="0">
              <a:solidFill>
                <a:schemeClr val="tx1"/>
              </a:solidFill>
            </a:endParaRPr>
          </a:p>
          <a:p>
            <a:pPr algn="ctr"/>
            <a:r>
              <a:rPr lang="en-US" sz="1400" dirty="0">
                <a:solidFill>
                  <a:schemeClr val="tx1"/>
                </a:solidFill>
              </a:rPr>
              <a:t>2. </a:t>
            </a:r>
            <a:r>
              <a:rPr lang="de-DE" sz="1400" dirty="0">
                <a:solidFill>
                  <a:schemeClr val="tx1"/>
                </a:solidFill>
              </a:rPr>
              <a:t>Fatores ambientais </a:t>
            </a:r>
          </a:p>
          <a:p>
            <a:pPr algn="ctr"/>
            <a:r>
              <a:rPr lang="de-DE" sz="1400" dirty="0">
                <a:solidFill>
                  <a:schemeClr val="tx1"/>
                </a:solidFill>
              </a:rPr>
              <a:t>da </a:t>
            </a:r>
            <a:r>
              <a:rPr lang="de-DE" sz="1400" dirty="0" smtClean="0">
                <a:solidFill>
                  <a:schemeClr val="tx1"/>
                </a:solidFill>
              </a:rPr>
              <a:t>empresa</a:t>
            </a:r>
          </a:p>
          <a:p>
            <a:pPr algn="ctr"/>
            <a:endParaRPr lang="de-DE" sz="1400" dirty="0">
              <a:solidFill>
                <a:schemeClr val="tx1"/>
              </a:solidFill>
            </a:endParaRPr>
          </a:p>
          <a:p>
            <a:pPr algn="ctr"/>
            <a:endParaRPr lang="de-DE" sz="1400" dirty="0">
              <a:solidFill>
                <a:schemeClr val="tx1"/>
              </a:solidFill>
            </a:endParaRPr>
          </a:p>
          <a:p>
            <a:pPr algn="ctr"/>
            <a:r>
              <a:rPr lang="en-US" sz="1400" dirty="0">
                <a:solidFill>
                  <a:schemeClr val="tx1"/>
                </a:solidFill>
              </a:rPr>
              <a:t>3. </a:t>
            </a:r>
            <a:r>
              <a:rPr lang="de-DE" sz="1400" dirty="0">
                <a:solidFill>
                  <a:schemeClr val="tx1"/>
                </a:solidFill>
              </a:rPr>
              <a:t>Ativos de processos</a:t>
            </a:r>
          </a:p>
          <a:p>
            <a:pPr algn="ctr"/>
            <a:r>
              <a:rPr lang="de-DE" sz="1400" dirty="0">
                <a:solidFill>
                  <a:schemeClr val="tx1"/>
                </a:solidFill>
              </a:rPr>
              <a:t>organizacionais</a:t>
            </a:r>
          </a:p>
        </p:txBody>
      </p:sp>
      <p:sp>
        <p:nvSpPr>
          <p:cNvPr id="11" name="TextBox 7"/>
          <p:cNvSpPr txBox="1"/>
          <p:nvPr/>
        </p:nvSpPr>
        <p:spPr>
          <a:xfrm>
            <a:off x="3608988" y="1124744"/>
            <a:ext cx="1467068"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ENTRADAS</a:t>
            </a:r>
            <a:endParaRPr lang="pt-BR" b="1" cap="all" dirty="0">
              <a:ln w="0"/>
              <a:solidFill>
                <a:schemeClr val="tx1"/>
              </a:solidFill>
              <a:effectLst/>
            </a:endParaRPr>
          </a:p>
        </p:txBody>
      </p:sp>
      <p:sp>
        <p:nvSpPr>
          <p:cNvPr id="12" name="Retângulo de cantos arredondados 11"/>
          <p:cNvSpPr/>
          <p:nvPr/>
        </p:nvSpPr>
        <p:spPr bwMode="auto">
          <a:xfrm>
            <a:off x="3275856" y="2468612"/>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3" name="Retângulo de cantos arredondados 12"/>
          <p:cNvSpPr/>
          <p:nvPr/>
        </p:nvSpPr>
        <p:spPr bwMode="auto">
          <a:xfrm>
            <a:off x="3275856" y="3320988"/>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4" name="Retângulo de cantos arredondados 13"/>
          <p:cNvSpPr/>
          <p:nvPr/>
        </p:nvSpPr>
        <p:spPr bwMode="auto">
          <a:xfrm>
            <a:off x="3280172" y="4149080"/>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995442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12"/>
                                        </p:tgtEl>
                                      </p:cBhvr>
                                    </p:animEffect>
                                    <p:set>
                                      <p:cBhvr>
                                        <p:cTn id="12" dur="1" fill="hold">
                                          <p:stCondLst>
                                            <p:cond delay="499"/>
                                          </p:stCondLst>
                                        </p:cTn>
                                        <p:tgtEl>
                                          <p:spTgt spid="12"/>
                                        </p:tgtEl>
                                        <p:attrNameLst>
                                          <p:attrName>style.visibility</p:attrName>
                                        </p:attrNameLst>
                                      </p:cBhvr>
                                      <p:to>
                                        <p:strVal val="hidden"/>
                                      </p:to>
                                    </p:set>
                                  </p:childTnLst>
                                </p:cTn>
                              </p:par>
                              <p:par>
                                <p:cTn id="13" presetID="10"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13"/>
                                        </p:tgtEl>
                                      </p:cBhvr>
                                    </p:animEffect>
                                    <p:set>
                                      <p:cBhvr>
                                        <p:cTn id="20" dur="1" fill="hold">
                                          <p:stCondLst>
                                            <p:cond delay="499"/>
                                          </p:stCondLst>
                                        </p:cTn>
                                        <p:tgtEl>
                                          <p:spTgt spid="13"/>
                                        </p:tgtEl>
                                        <p:attrNameLst>
                                          <p:attrName>style.visibility</p:attrName>
                                        </p:attrNameLst>
                                      </p:cBhvr>
                                      <p:to>
                                        <p:strVal val="hidden"/>
                                      </p:to>
                                    </p:set>
                                  </p:childTnLst>
                                </p:cTn>
                              </p:par>
                              <p:par>
                                <p:cTn id="21" presetID="10"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2" grpId="1" animBg="1"/>
      <p:bldP spid="13" grpId="0" animBg="1"/>
      <p:bldP spid="13" grpId="1" animBg="1"/>
      <p:bldP spid="1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Ferramentas e Técnicas</a:t>
            </a: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15</a:t>
            </a:fld>
            <a:endParaRPr lang="pt-BR"/>
          </a:p>
        </p:txBody>
      </p:sp>
      <p:sp>
        <p:nvSpPr>
          <p:cNvPr id="10" name="Rounded Rectangle 2"/>
          <p:cNvSpPr/>
          <p:nvPr/>
        </p:nvSpPr>
        <p:spPr>
          <a:xfrm>
            <a:off x="3131840" y="2468612"/>
            <a:ext cx="2520280" cy="2256532"/>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marL="342900" indent="-342900" algn="ctr">
              <a:buAutoNum type="arabicPeriod"/>
            </a:pPr>
            <a:r>
              <a:rPr lang="de-DE" sz="1400" dirty="0" smtClean="0">
                <a:solidFill>
                  <a:schemeClr val="tx1"/>
                </a:solidFill>
              </a:rPr>
              <a:t>Decomposição</a:t>
            </a:r>
          </a:p>
          <a:p>
            <a:pPr marL="342900" indent="-342900" algn="ctr">
              <a:buAutoNum type="arabicPeriod"/>
            </a:pPr>
            <a:endParaRPr lang="de-DE" sz="1400" dirty="0" smtClean="0">
              <a:solidFill>
                <a:schemeClr val="tx1"/>
              </a:solidFill>
            </a:endParaRPr>
          </a:p>
          <a:p>
            <a:pPr algn="ctr"/>
            <a:endParaRPr lang="de-DE" sz="1400" dirty="0" smtClean="0">
              <a:solidFill>
                <a:schemeClr val="tx1"/>
              </a:solidFill>
            </a:endParaRPr>
          </a:p>
          <a:p>
            <a:pPr algn="ctr"/>
            <a:r>
              <a:rPr lang="en-US" sz="1400" dirty="0" smtClean="0">
                <a:solidFill>
                  <a:schemeClr val="tx1"/>
                </a:solidFill>
              </a:rPr>
              <a:t>2. </a:t>
            </a:r>
            <a:r>
              <a:rPr lang="de-DE" sz="1400" dirty="0" smtClean="0">
                <a:solidFill>
                  <a:schemeClr val="tx1"/>
                </a:solidFill>
              </a:rPr>
              <a:t>Modelos</a:t>
            </a:r>
          </a:p>
          <a:p>
            <a:pPr algn="ctr"/>
            <a:endParaRPr lang="de-DE" sz="1400" dirty="0" smtClean="0">
              <a:solidFill>
                <a:schemeClr val="tx1"/>
              </a:solidFill>
            </a:endParaRPr>
          </a:p>
          <a:p>
            <a:pPr algn="ctr"/>
            <a:endParaRPr lang="de-DE" sz="1400" dirty="0" smtClean="0">
              <a:solidFill>
                <a:schemeClr val="tx1"/>
              </a:solidFill>
            </a:endParaRPr>
          </a:p>
          <a:p>
            <a:pPr algn="ctr"/>
            <a:r>
              <a:rPr lang="en-US" sz="1400" dirty="0" smtClean="0">
                <a:solidFill>
                  <a:schemeClr val="tx1"/>
                </a:solidFill>
              </a:rPr>
              <a:t>3. </a:t>
            </a:r>
            <a:r>
              <a:rPr lang="de-DE" sz="1400" dirty="0" smtClean="0">
                <a:solidFill>
                  <a:schemeClr val="tx1"/>
                </a:solidFill>
              </a:rPr>
              <a:t>Opinião especializada</a:t>
            </a:r>
            <a:endParaRPr lang="de-DE" sz="1400" dirty="0">
              <a:solidFill>
                <a:schemeClr val="tx1"/>
              </a:solidFill>
            </a:endParaRPr>
          </a:p>
        </p:txBody>
      </p:sp>
      <p:sp>
        <p:nvSpPr>
          <p:cNvPr id="11" name="TextBox 7"/>
          <p:cNvSpPr txBox="1"/>
          <p:nvPr/>
        </p:nvSpPr>
        <p:spPr>
          <a:xfrm>
            <a:off x="2756976" y="1340768"/>
            <a:ext cx="3399200"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FERRAMENTAS E TÉCNICAS</a:t>
            </a:r>
            <a:endParaRPr lang="pt-BR" b="1" cap="all" dirty="0">
              <a:ln w="0"/>
              <a:solidFill>
                <a:schemeClr val="tx1"/>
              </a:solidFill>
              <a:effectLst/>
            </a:endParaRPr>
          </a:p>
        </p:txBody>
      </p:sp>
      <p:sp>
        <p:nvSpPr>
          <p:cNvPr id="12" name="Retângulo de cantos arredondados 11"/>
          <p:cNvSpPr/>
          <p:nvPr/>
        </p:nvSpPr>
        <p:spPr bwMode="auto">
          <a:xfrm>
            <a:off x="3275856" y="2636912"/>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3" name="Retângulo de cantos arredondados 12"/>
          <p:cNvSpPr/>
          <p:nvPr/>
        </p:nvSpPr>
        <p:spPr bwMode="auto">
          <a:xfrm>
            <a:off x="3275856" y="3284984"/>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4" name="Retângulo de cantos arredondados 13"/>
          <p:cNvSpPr/>
          <p:nvPr/>
        </p:nvSpPr>
        <p:spPr bwMode="auto">
          <a:xfrm>
            <a:off x="3280172" y="4005064"/>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pt-BR" sz="1800" b="1" i="0" u="none" strike="noStrike" cap="none" normalizeH="0" baseline="0" dirty="0" smtClean="0">
                <a:ln>
                  <a:noFill/>
                </a:ln>
                <a:solidFill>
                  <a:schemeClr val="tx1"/>
                </a:solidFill>
                <a:effectLst/>
                <a:latin typeface="Arial" charset="0"/>
              </a:rPr>
              <a:t>\</a:t>
            </a:r>
          </a:p>
        </p:txBody>
      </p:sp>
    </p:spTree>
    <p:extLst>
      <p:ext uri="{BB962C8B-B14F-4D97-AF65-F5344CB8AC3E}">
        <p14:creationId xmlns:p14="http://schemas.microsoft.com/office/powerpoint/2010/main" val="3033188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12"/>
                                        </p:tgtEl>
                                      </p:cBhvr>
                                    </p:animEffect>
                                    <p:set>
                                      <p:cBhvr>
                                        <p:cTn id="12" dur="1" fill="hold">
                                          <p:stCondLst>
                                            <p:cond delay="499"/>
                                          </p:stCondLst>
                                        </p:cTn>
                                        <p:tgtEl>
                                          <p:spTgt spid="12"/>
                                        </p:tgtEl>
                                        <p:attrNameLst>
                                          <p:attrName>style.visibility</p:attrName>
                                        </p:attrNameLst>
                                      </p:cBhvr>
                                      <p:to>
                                        <p:strVal val="hidden"/>
                                      </p:to>
                                    </p:set>
                                  </p:childTnLst>
                                </p:cTn>
                              </p:par>
                              <p:par>
                                <p:cTn id="13" presetID="10"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13"/>
                                        </p:tgtEl>
                                      </p:cBhvr>
                                    </p:animEffect>
                                    <p:set>
                                      <p:cBhvr>
                                        <p:cTn id="20" dur="1" fill="hold">
                                          <p:stCondLst>
                                            <p:cond delay="499"/>
                                          </p:stCondLst>
                                        </p:cTn>
                                        <p:tgtEl>
                                          <p:spTgt spid="13"/>
                                        </p:tgtEl>
                                        <p:attrNameLst>
                                          <p:attrName>style.visibility</p:attrName>
                                        </p:attrNameLst>
                                      </p:cBhvr>
                                      <p:to>
                                        <p:strVal val="hidden"/>
                                      </p:to>
                                    </p:set>
                                  </p:childTnLst>
                                </p:cTn>
                              </p:par>
                              <p:par>
                                <p:cTn id="21" presetID="10"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2" grpId="1" animBg="1"/>
      <p:bldP spid="13" grpId="0" animBg="1"/>
      <p:bldP spid="13" grpId="1" animBg="1"/>
      <p:bldP spid="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Saídas do Processo</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16</a:t>
            </a:fld>
            <a:endParaRPr lang="pt-BR"/>
          </a:p>
        </p:txBody>
      </p:sp>
      <p:sp>
        <p:nvSpPr>
          <p:cNvPr id="10" name="Rounded Rectangle 2"/>
          <p:cNvSpPr/>
          <p:nvPr/>
        </p:nvSpPr>
        <p:spPr>
          <a:xfrm>
            <a:off x="3131840" y="1988840"/>
            <a:ext cx="2520280" cy="324036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marL="342900" indent="-342900" algn="ctr">
              <a:buAutoNum type="arabicPeriod"/>
            </a:pPr>
            <a:r>
              <a:rPr lang="de-DE" sz="1400" dirty="0" smtClean="0">
                <a:solidFill>
                  <a:schemeClr val="tx1"/>
                </a:solidFill>
              </a:rPr>
              <a:t>Lista </a:t>
            </a:r>
            <a:r>
              <a:rPr lang="de-DE" sz="1400" dirty="0">
                <a:solidFill>
                  <a:schemeClr val="tx1"/>
                </a:solidFill>
              </a:rPr>
              <a:t>das </a:t>
            </a:r>
            <a:r>
              <a:rPr lang="de-DE" sz="1400" dirty="0" smtClean="0">
                <a:solidFill>
                  <a:schemeClr val="tx1"/>
                </a:solidFill>
              </a:rPr>
              <a:t>atividades</a:t>
            </a:r>
          </a:p>
          <a:p>
            <a:pPr marL="342900" indent="-342900" algn="ctr">
              <a:buAutoNum type="arabicPeriod"/>
            </a:pPr>
            <a:endParaRPr lang="de-DE" sz="1400" dirty="0">
              <a:solidFill>
                <a:schemeClr val="tx1"/>
              </a:solidFill>
            </a:endParaRPr>
          </a:p>
          <a:p>
            <a:pPr marL="342900" indent="-342900" algn="ctr">
              <a:buAutoNum type="arabicPeriod"/>
            </a:pPr>
            <a:endParaRPr lang="de-DE" sz="1400" dirty="0">
              <a:solidFill>
                <a:schemeClr val="tx1"/>
              </a:solidFill>
            </a:endParaRPr>
          </a:p>
          <a:p>
            <a:pPr algn="ctr"/>
            <a:r>
              <a:rPr lang="en-US" sz="1400" dirty="0">
                <a:solidFill>
                  <a:schemeClr val="tx1"/>
                </a:solidFill>
              </a:rPr>
              <a:t>2. </a:t>
            </a:r>
            <a:r>
              <a:rPr lang="de-DE" sz="1400" dirty="0">
                <a:solidFill>
                  <a:schemeClr val="tx1"/>
                </a:solidFill>
              </a:rPr>
              <a:t>Atributos das </a:t>
            </a:r>
            <a:r>
              <a:rPr lang="de-DE" sz="1400" dirty="0" smtClean="0">
                <a:solidFill>
                  <a:schemeClr val="tx1"/>
                </a:solidFill>
              </a:rPr>
              <a:t>atividades</a:t>
            </a:r>
          </a:p>
          <a:p>
            <a:pPr algn="ctr"/>
            <a:endParaRPr lang="de-DE" sz="1400" dirty="0">
              <a:solidFill>
                <a:schemeClr val="tx1"/>
              </a:solidFill>
            </a:endParaRPr>
          </a:p>
          <a:p>
            <a:pPr algn="ctr"/>
            <a:endParaRPr lang="de-DE" sz="1400" dirty="0">
              <a:solidFill>
                <a:schemeClr val="tx1"/>
              </a:solidFill>
            </a:endParaRPr>
          </a:p>
          <a:p>
            <a:pPr algn="ctr"/>
            <a:r>
              <a:rPr lang="en-US" sz="1400" dirty="0">
                <a:solidFill>
                  <a:schemeClr val="tx1"/>
                </a:solidFill>
              </a:rPr>
              <a:t>3. </a:t>
            </a:r>
            <a:r>
              <a:rPr lang="de-DE" sz="1400" dirty="0">
                <a:solidFill>
                  <a:schemeClr val="tx1"/>
                </a:solidFill>
              </a:rPr>
              <a:t>Lista dos macros</a:t>
            </a:r>
          </a:p>
        </p:txBody>
      </p:sp>
      <p:sp>
        <p:nvSpPr>
          <p:cNvPr id="11" name="TextBox 7"/>
          <p:cNvSpPr txBox="1"/>
          <p:nvPr/>
        </p:nvSpPr>
        <p:spPr>
          <a:xfrm>
            <a:off x="3875340" y="1331476"/>
            <a:ext cx="1056700"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SAÍDAS</a:t>
            </a:r>
            <a:endParaRPr lang="pt-BR" b="1" cap="all" dirty="0">
              <a:ln w="0"/>
              <a:solidFill>
                <a:schemeClr val="tx1"/>
              </a:solidFill>
              <a:effectLst/>
            </a:endParaRPr>
          </a:p>
        </p:txBody>
      </p:sp>
      <p:sp>
        <p:nvSpPr>
          <p:cNvPr id="12" name="Retângulo de cantos arredondados 11"/>
          <p:cNvSpPr/>
          <p:nvPr/>
        </p:nvSpPr>
        <p:spPr bwMode="auto">
          <a:xfrm>
            <a:off x="3275856" y="2468612"/>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3" name="Retângulo de cantos arredondados 12"/>
          <p:cNvSpPr/>
          <p:nvPr/>
        </p:nvSpPr>
        <p:spPr bwMode="auto">
          <a:xfrm>
            <a:off x="3275856" y="3320988"/>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4" name="Retângulo de cantos arredondados 13"/>
          <p:cNvSpPr/>
          <p:nvPr/>
        </p:nvSpPr>
        <p:spPr bwMode="auto">
          <a:xfrm>
            <a:off x="3280172" y="4149080"/>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4258146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12"/>
                                        </p:tgtEl>
                                      </p:cBhvr>
                                    </p:animEffect>
                                    <p:set>
                                      <p:cBhvr>
                                        <p:cTn id="12" dur="1" fill="hold">
                                          <p:stCondLst>
                                            <p:cond delay="499"/>
                                          </p:stCondLst>
                                        </p:cTn>
                                        <p:tgtEl>
                                          <p:spTgt spid="12"/>
                                        </p:tgtEl>
                                        <p:attrNameLst>
                                          <p:attrName>style.visibility</p:attrName>
                                        </p:attrNameLst>
                                      </p:cBhvr>
                                      <p:to>
                                        <p:strVal val="hidden"/>
                                      </p:to>
                                    </p:set>
                                  </p:childTnLst>
                                </p:cTn>
                              </p:par>
                              <p:par>
                                <p:cTn id="13" presetID="10"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fade">
                                      <p:cBhvr>
                                        <p:cTn id="15" dur="500"/>
                                        <p:tgtEl>
                                          <p:spTgt spid="1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13"/>
                                        </p:tgtEl>
                                      </p:cBhvr>
                                    </p:animEffect>
                                    <p:set>
                                      <p:cBhvr>
                                        <p:cTn id="20" dur="1" fill="hold">
                                          <p:stCondLst>
                                            <p:cond delay="499"/>
                                          </p:stCondLst>
                                        </p:cTn>
                                        <p:tgtEl>
                                          <p:spTgt spid="13"/>
                                        </p:tgtEl>
                                        <p:attrNameLst>
                                          <p:attrName>style.visibility</p:attrName>
                                        </p:attrNameLst>
                                      </p:cBhvr>
                                      <p:to>
                                        <p:strVal val="hidden"/>
                                      </p:to>
                                    </p:set>
                                  </p:childTnLst>
                                </p:cTn>
                              </p:par>
                              <p:par>
                                <p:cTn id="21" presetID="10"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animEffect transition="in" filter="fade">
                                      <p:cBhvr>
                                        <p:cTn id="2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2" grpId="1" animBg="1"/>
      <p:bldP spid="13" grpId="0" animBg="1"/>
      <p:bldP spid="13" grpId="1" animBg="1"/>
      <p:bldP spid="1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de-DE" dirty="0"/>
              <a:t>Sequenciar as Atividades</a:t>
            </a:r>
          </a:p>
        </p:txBody>
      </p:sp>
      <p:sp>
        <p:nvSpPr>
          <p:cNvPr id="3" name="Espaço Reservado para Texto 2"/>
          <p:cNvSpPr>
            <a:spLocks noGrp="1"/>
          </p:cNvSpPr>
          <p:nvPr>
            <p:ph type="body" idx="1"/>
          </p:nvPr>
        </p:nvSpPr>
        <p:spPr/>
        <p:txBody>
          <a:bodyPr/>
          <a:lstStyle/>
          <a:p>
            <a:r>
              <a:rPr lang="pt-BR" dirty="0" smtClean="0"/>
              <a:t>Processo 2</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B14CD71F-A261-4B9E-9481-F1C144E218E0}" type="slidenum">
              <a:rPr lang="pt-BR" smtClean="0"/>
              <a:pPr>
                <a:defRPr/>
              </a:pPr>
              <a:t>17</a:t>
            </a:fld>
            <a:endParaRPr lang="pt-BR"/>
          </a:p>
        </p:txBody>
      </p:sp>
    </p:spTree>
    <p:extLst>
      <p:ext uri="{BB962C8B-B14F-4D97-AF65-F5344CB8AC3E}">
        <p14:creationId xmlns:p14="http://schemas.microsoft.com/office/powerpoint/2010/main" val="366284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Sequenciar as Atividades</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18</a:t>
            </a:fld>
            <a:endParaRPr lang="pt-BR"/>
          </a:p>
        </p:txBody>
      </p:sp>
      <p:sp>
        <p:nvSpPr>
          <p:cNvPr id="11" name="TextBox 7"/>
          <p:cNvSpPr txBox="1"/>
          <p:nvPr/>
        </p:nvSpPr>
        <p:spPr>
          <a:xfrm>
            <a:off x="3875340" y="1331476"/>
            <a:ext cx="184731"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endParaRPr lang="pt-BR" b="1" cap="all" dirty="0">
              <a:ln w="0"/>
              <a:solidFill>
                <a:schemeClr val="tx1"/>
              </a:solidFill>
              <a:effectLst/>
            </a:endParaRPr>
          </a:p>
        </p:txBody>
      </p:sp>
      <p:sp>
        <p:nvSpPr>
          <p:cNvPr id="3" name="Retângulo 2"/>
          <p:cNvSpPr/>
          <p:nvPr/>
        </p:nvSpPr>
        <p:spPr>
          <a:xfrm>
            <a:off x="323528" y="1196752"/>
            <a:ext cx="8352928" cy="2739211"/>
          </a:xfrm>
          <a:prstGeom prst="rect">
            <a:avLst/>
          </a:prstGeom>
        </p:spPr>
        <p:txBody>
          <a:bodyPr wrap="square">
            <a:spAutoFit/>
          </a:bodyPr>
          <a:lstStyle/>
          <a:p>
            <a:pPr marL="457200" indent="-457200">
              <a:buFont typeface="Arial" pitchFamily="34" charset="0"/>
              <a:buChar char="•"/>
            </a:pPr>
            <a:endParaRPr lang="pt-BR" sz="2800" b="0" dirty="0" smtClean="0"/>
          </a:p>
          <a:p>
            <a:pPr marL="457200" indent="-457200">
              <a:buFont typeface="Arial" pitchFamily="34" charset="0"/>
              <a:buChar char="•"/>
            </a:pPr>
            <a:r>
              <a:rPr lang="pt-BR" sz="2400" b="0" dirty="0" smtClean="0"/>
              <a:t>Processo responsável por documentar e identificar as dependências lógicas entre as atividades.</a:t>
            </a:r>
          </a:p>
          <a:p>
            <a:endParaRPr lang="pt-BR" sz="2400" b="0" dirty="0"/>
          </a:p>
          <a:p>
            <a:pPr marL="457200" indent="-457200">
              <a:buFont typeface="Arial" pitchFamily="34" charset="0"/>
              <a:buChar char="•"/>
            </a:pPr>
            <a:r>
              <a:rPr lang="pt-BR" sz="2400" b="0" dirty="0" smtClean="0"/>
              <a:t>Cada </a:t>
            </a:r>
            <a:r>
              <a:rPr lang="pt-BR" sz="2400" b="0" dirty="0"/>
              <a:t>atividade e marco, com exceção do primeiro e do último, são conectados a pelo menos um predecessor e um sucessor.</a:t>
            </a:r>
          </a:p>
        </p:txBody>
      </p:sp>
    </p:spTree>
    <p:extLst>
      <p:ext uri="{BB962C8B-B14F-4D97-AF65-F5344CB8AC3E}">
        <p14:creationId xmlns:p14="http://schemas.microsoft.com/office/powerpoint/2010/main" val="32185852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Sequenciar as Atividades</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19</a:t>
            </a:fld>
            <a:endParaRPr lang="pt-BR"/>
          </a:p>
        </p:txBody>
      </p:sp>
      <p:sp>
        <p:nvSpPr>
          <p:cNvPr id="11" name="TextBox 7"/>
          <p:cNvSpPr txBox="1"/>
          <p:nvPr/>
        </p:nvSpPr>
        <p:spPr>
          <a:xfrm>
            <a:off x="3875340" y="1331476"/>
            <a:ext cx="184731"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endParaRPr lang="pt-BR" b="1" cap="all" dirty="0">
              <a:ln w="0"/>
              <a:solidFill>
                <a:schemeClr val="tx1"/>
              </a:solidFill>
              <a:effectLst/>
            </a:endParaRPr>
          </a:p>
        </p:txBody>
      </p:sp>
      <p:pic>
        <p:nvPicPr>
          <p:cNvPr id="7" name="Picture 2"/>
          <p:cNvPicPr>
            <a:picLocks noGrp="1" noChangeAspect="1" noChangeArrowheads="1"/>
          </p:cNvPicPr>
          <p:nvPr>
            <p:ph sz="quarter" idx="1"/>
          </p:nvPr>
        </p:nvPicPr>
        <p:blipFill>
          <a:blip r:embed="rId2" cstate="print"/>
          <a:srcRect/>
          <a:stretch>
            <a:fillRect/>
          </a:stretch>
        </p:blipFill>
        <p:spPr bwMode="auto">
          <a:xfrm>
            <a:off x="1187624" y="1268760"/>
            <a:ext cx="6627453" cy="4356859"/>
          </a:xfrm>
          <a:prstGeom prst="rect">
            <a:avLst/>
          </a:prstGeom>
          <a:noFill/>
          <a:ln w="9525">
            <a:noFill/>
            <a:miter lim="800000"/>
            <a:headEnd/>
            <a:tailEnd/>
          </a:ln>
        </p:spPr>
      </p:pic>
    </p:spTree>
    <p:extLst>
      <p:ext uri="{BB962C8B-B14F-4D97-AF65-F5344CB8AC3E}">
        <p14:creationId xmlns:p14="http://schemas.microsoft.com/office/powerpoint/2010/main" val="1501030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ctrTitle"/>
          </p:nvPr>
        </p:nvSpPr>
        <p:spPr>
          <a:xfrm>
            <a:off x="684213" y="1557338"/>
            <a:ext cx="7772400" cy="1470025"/>
          </a:xfrm>
        </p:spPr>
        <p:txBody>
          <a:bodyPr/>
          <a:lstStyle/>
          <a:p>
            <a:pPr eaLnBrk="1" hangingPunct="1"/>
            <a:r>
              <a:rPr lang="en-US" dirty="0" err="1" smtClean="0"/>
              <a:t>Gerenciamento</a:t>
            </a:r>
            <a:r>
              <a:rPr lang="en-US" dirty="0" smtClean="0"/>
              <a:t> de Tempo</a:t>
            </a:r>
            <a:br>
              <a:rPr lang="en-US" dirty="0" smtClean="0"/>
            </a:br>
            <a:r>
              <a:rPr lang="de-DE" dirty="0" smtClean="0"/>
              <a:t>PMBOK Guide</a:t>
            </a:r>
            <a:endParaRPr lang="pt-BR" dirty="0" smtClean="0"/>
          </a:p>
        </p:txBody>
      </p:sp>
      <p:sp>
        <p:nvSpPr>
          <p:cNvPr id="3075" name="Rectangle 7"/>
          <p:cNvSpPr>
            <a:spLocks noGrp="1" noChangeArrowheads="1"/>
          </p:cNvSpPr>
          <p:nvPr>
            <p:ph type="subTitle" idx="1"/>
          </p:nvPr>
        </p:nvSpPr>
        <p:spPr>
          <a:xfrm>
            <a:off x="1331913" y="3860800"/>
            <a:ext cx="7058025" cy="1752600"/>
          </a:xfrm>
        </p:spPr>
        <p:txBody>
          <a:bodyPr/>
          <a:lstStyle/>
          <a:p>
            <a:pPr eaLnBrk="1" hangingPunct="1">
              <a:lnSpc>
                <a:spcPct val="80000"/>
              </a:lnSpc>
            </a:pPr>
            <a:r>
              <a:rPr lang="pt-BR" sz="2000" dirty="0" smtClean="0">
                <a:solidFill>
                  <a:srgbClr val="898989"/>
                </a:solidFill>
              </a:rPr>
              <a:t>Bruno Neves / Felipe Muniz / João Libório / Maria </a:t>
            </a:r>
            <a:r>
              <a:rPr lang="pt-BR" sz="2000" dirty="0" err="1" smtClean="0">
                <a:solidFill>
                  <a:srgbClr val="898989"/>
                </a:solidFill>
              </a:rPr>
              <a:t>Cireno</a:t>
            </a:r>
            <a:endParaRPr lang="pt-BR" sz="2000" dirty="0" smtClean="0">
              <a:solidFill>
                <a:srgbClr val="898989"/>
              </a:solidFill>
            </a:endParaRPr>
          </a:p>
          <a:p>
            <a:pPr eaLnBrk="1" hangingPunct="1">
              <a:lnSpc>
                <a:spcPct val="80000"/>
              </a:lnSpc>
            </a:pPr>
            <a:r>
              <a:rPr lang="pt-BR" sz="2000" dirty="0" smtClean="0">
                <a:solidFill>
                  <a:srgbClr val="898989"/>
                </a:solidFill>
              </a:rPr>
              <a:t>{</a:t>
            </a:r>
            <a:r>
              <a:rPr lang="pt-BR" sz="2000" dirty="0" err="1" smtClean="0">
                <a:solidFill>
                  <a:srgbClr val="898989"/>
                </a:solidFill>
              </a:rPr>
              <a:t>bpn</a:t>
            </a:r>
            <a:r>
              <a:rPr lang="pt-BR" sz="2000" dirty="0" smtClean="0">
                <a:solidFill>
                  <a:srgbClr val="898989"/>
                </a:solidFill>
              </a:rPr>
              <a:t>, </a:t>
            </a:r>
            <a:r>
              <a:rPr lang="pt-BR" sz="2000" dirty="0" err="1" smtClean="0">
                <a:solidFill>
                  <a:srgbClr val="898989"/>
                </a:solidFill>
              </a:rPr>
              <a:t>fcm</a:t>
            </a:r>
            <a:r>
              <a:rPr lang="pt-BR" sz="2000" dirty="0" smtClean="0">
                <a:solidFill>
                  <a:srgbClr val="898989"/>
                </a:solidFill>
              </a:rPr>
              <a:t>, </a:t>
            </a:r>
            <a:r>
              <a:rPr lang="pt-BR" sz="2000" dirty="0" err="1" smtClean="0">
                <a:solidFill>
                  <a:srgbClr val="898989"/>
                </a:solidFill>
              </a:rPr>
              <a:t>jcblc</a:t>
            </a:r>
            <a:r>
              <a:rPr lang="pt-BR" sz="2000" dirty="0" smtClean="0">
                <a:solidFill>
                  <a:srgbClr val="898989"/>
                </a:solidFill>
              </a:rPr>
              <a:t>, </a:t>
            </a:r>
            <a:r>
              <a:rPr lang="pt-BR" sz="2000" dirty="0" err="1" smtClean="0">
                <a:solidFill>
                  <a:srgbClr val="898989"/>
                </a:solidFill>
              </a:rPr>
              <a:t>mcrs</a:t>
            </a:r>
            <a:r>
              <a:rPr lang="pt-BR" sz="2000" dirty="0" smtClean="0">
                <a:solidFill>
                  <a:srgbClr val="898989"/>
                </a:solidFill>
              </a:rPr>
              <a:t>}@cin.ufpe.br</a:t>
            </a:r>
          </a:p>
          <a:p>
            <a:pPr eaLnBrk="1" hangingPunct="1">
              <a:lnSpc>
                <a:spcPct val="90000"/>
              </a:lnSpc>
            </a:pPr>
            <a:endParaRPr lang="en-US" sz="2000" dirty="0" smtClean="0"/>
          </a:p>
          <a:p>
            <a:pPr eaLnBrk="1" hangingPunct="1">
              <a:lnSpc>
                <a:spcPct val="90000"/>
              </a:lnSpc>
            </a:pPr>
            <a:r>
              <a:rPr lang="en-US" sz="2000" dirty="0" smtClean="0"/>
              <a:t>Centro de </a:t>
            </a:r>
            <a:r>
              <a:rPr lang="en-US" sz="2000" dirty="0" err="1" smtClean="0"/>
              <a:t>Informática</a:t>
            </a:r>
            <a:r>
              <a:rPr lang="en-US" sz="2000" dirty="0" smtClean="0"/>
              <a:t> | UFPE</a:t>
            </a:r>
            <a:endParaRPr lang="pt-BR" sz="20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Entradas do Processo</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20</a:t>
            </a:fld>
            <a:endParaRPr lang="pt-BR"/>
          </a:p>
        </p:txBody>
      </p:sp>
      <p:sp>
        <p:nvSpPr>
          <p:cNvPr id="11" name="TextBox 7"/>
          <p:cNvSpPr txBox="1"/>
          <p:nvPr/>
        </p:nvSpPr>
        <p:spPr>
          <a:xfrm>
            <a:off x="3875340" y="1331476"/>
            <a:ext cx="184731"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endParaRPr lang="pt-BR" b="1" cap="all" dirty="0">
              <a:ln w="0"/>
              <a:solidFill>
                <a:schemeClr val="tx1"/>
              </a:solidFill>
              <a:effectLst/>
            </a:endParaRPr>
          </a:p>
        </p:txBody>
      </p:sp>
      <p:grpSp>
        <p:nvGrpSpPr>
          <p:cNvPr id="16" name="Grupo 15"/>
          <p:cNvGrpSpPr/>
          <p:nvPr/>
        </p:nvGrpSpPr>
        <p:grpSpPr>
          <a:xfrm>
            <a:off x="266328" y="1268760"/>
            <a:ext cx="8640960" cy="4617804"/>
            <a:chOff x="266328" y="1763524"/>
            <a:chExt cx="8640960" cy="4617804"/>
          </a:xfrm>
        </p:grpSpPr>
        <p:sp>
          <p:nvSpPr>
            <p:cNvPr id="17" name="Right Arrow 6"/>
            <p:cNvSpPr/>
            <p:nvPr/>
          </p:nvSpPr>
          <p:spPr>
            <a:xfrm>
              <a:off x="266328" y="2924944"/>
              <a:ext cx="8640960" cy="2664296"/>
            </a:xfrm>
            <a:prstGeom prst="rightArrow">
              <a:avLst>
                <a:gd name="adj1" fmla="val 50000"/>
                <a:gd name="adj2" fmla="val 34311"/>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pt-BR">
                <a:solidFill>
                  <a:schemeClr val="tx1"/>
                </a:solidFill>
              </a:endParaRPr>
            </a:p>
          </p:txBody>
        </p:sp>
        <p:sp>
          <p:nvSpPr>
            <p:cNvPr id="18" name="Rounded Rectangle 4"/>
            <p:cNvSpPr/>
            <p:nvPr/>
          </p:nvSpPr>
          <p:spPr>
            <a:xfrm>
              <a:off x="3203848" y="2150645"/>
              <a:ext cx="2520280" cy="4212894"/>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marL="342900" indent="-342900" algn="ctr">
                <a:buAutoNum type="arabicPeriod"/>
              </a:pPr>
              <a:r>
                <a:rPr lang="pt-BR" sz="1400" dirty="0" smtClean="0">
                  <a:solidFill>
                    <a:schemeClr val="tx1"/>
                  </a:solidFill>
                </a:rPr>
                <a:t>Método </a:t>
              </a:r>
              <a:r>
                <a:rPr lang="pt-BR" sz="1400" dirty="0">
                  <a:solidFill>
                    <a:schemeClr val="tx1"/>
                  </a:solidFill>
                </a:rPr>
                <a:t>do Diagrama de </a:t>
              </a:r>
              <a:r>
                <a:rPr lang="pt-BR" sz="1400" dirty="0" smtClean="0">
                  <a:solidFill>
                    <a:schemeClr val="tx1"/>
                  </a:solidFill>
                </a:rPr>
                <a:t>Precedências</a:t>
              </a:r>
            </a:p>
            <a:p>
              <a:pPr marL="342900" indent="-342900" algn="ctr">
                <a:buAutoNum type="arabicPeriod"/>
              </a:pPr>
              <a:endParaRPr lang="pt-BR" sz="1400" dirty="0">
                <a:solidFill>
                  <a:schemeClr val="tx1"/>
                </a:solidFill>
              </a:endParaRPr>
            </a:p>
            <a:p>
              <a:pPr algn="ctr"/>
              <a:r>
                <a:rPr lang="pt-BR" sz="1400" dirty="0">
                  <a:solidFill>
                    <a:schemeClr val="tx1"/>
                  </a:solidFill>
                </a:rPr>
                <a:t>2. Método do Diagrama de </a:t>
              </a:r>
              <a:r>
                <a:rPr lang="pt-BR" sz="1400" dirty="0" smtClean="0">
                  <a:solidFill>
                    <a:schemeClr val="tx1"/>
                  </a:solidFill>
                </a:rPr>
                <a:t>Setas</a:t>
              </a:r>
            </a:p>
            <a:p>
              <a:pPr algn="ctr"/>
              <a:endParaRPr lang="pt-BR" sz="1400" dirty="0">
                <a:solidFill>
                  <a:schemeClr val="tx1"/>
                </a:solidFill>
              </a:endParaRPr>
            </a:p>
            <a:p>
              <a:pPr algn="ctr"/>
              <a:r>
                <a:rPr lang="pt-BR" sz="1400" dirty="0">
                  <a:solidFill>
                    <a:schemeClr val="tx1"/>
                  </a:solidFill>
                </a:rPr>
                <a:t>3. Determinação de </a:t>
              </a:r>
              <a:r>
                <a:rPr lang="pt-BR" sz="1400" dirty="0" smtClean="0">
                  <a:solidFill>
                    <a:schemeClr val="tx1"/>
                  </a:solidFill>
                </a:rPr>
                <a:t>dependências</a:t>
              </a:r>
            </a:p>
            <a:p>
              <a:pPr algn="ctr"/>
              <a:endParaRPr lang="pt-BR" sz="1400" dirty="0">
                <a:solidFill>
                  <a:schemeClr val="tx1"/>
                </a:solidFill>
              </a:endParaRPr>
            </a:p>
            <a:p>
              <a:pPr algn="ctr"/>
              <a:r>
                <a:rPr lang="pt-BR" sz="1400" dirty="0">
                  <a:solidFill>
                    <a:schemeClr val="tx1"/>
                  </a:solidFill>
                </a:rPr>
                <a:t>4. Antecipações e </a:t>
              </a:r>
              <a:r>
                <a:rPr lang="pt-BR" sz="1400" dirty="0" smtClean="0">
                  <a:solidFill>
                    <a:schemeClr val="tx1"/>
                  </a:solidFill>
                </a:rPr>
                <a:t>esperas</a:t>
              </a:r>
            </a:p>
            <a:p>
              <a:pPr algn="ctr"/>
              <a:endParaRPr lang="pt-BR" sz="1400" dirty="0">
                <a:solidFill>
                  <a:schemeClr val="tx1"/>
                </a:solidFill>
              </a:endParaRPr>
            </a:p>
            <a:p>
              <a:pPr algn="ctr"/>
              <a:r>
                <a:rPr lang="pt-BR" sz="1400" dirty="0">
                  <a:solidFill>
                    <a:schemeClr val="tx1"/>
                  </a:solidFill>
                </a:rPr>
                <a:t>5. Modelos de diagramas de redes de cronograma</a:t>
              </a:r>
            </a:p>
            <a:p>
              <a:pPr algn="ctr"/>
              <a:endParaRPr lang="en-US" sz="1400" dirty="0" smtClean="0">
                <a:solidFill>
                  <a:schemeClr val="tx1"/>
                </a:solidFill>
              </a:endParaRPr>
            </a:p>
          </p:txBody>
        </p:sp>
        <p:sp>
          <p:nvSpPr>
            <p:cNvPr id="19" name="Rounded Rectangle 5"/>
            <p:cNvSpPr/>
            <p:nvPr/>
          </p:nvSpPr>
          <p:spPr>
            <a:xfrm>
              <a:off x="5940152" y="2904113"/>
              <a:ext cx="1944215" cy="270595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marL="342900" indent="-342900" algn="ctr">
                <a:buAutoNum type="arabicPeriod"/>
              </a:pPr>
              <a:endParaRPr lang="pt-BR" sz="1400" dirty="0" smtClean="0">
                <a:solidFill>
                  <a:schemeClr val="tx1"/>
                </a:solidFill>
              </a:endParaRPr>
            </a:p>
            <a:p>
              <a:pPr marL="342900" indent="-342900" algn="ctr">
                <a:buAutoNum type="arabicPeriod"/>
              </a:pPr>
              <a:r>
                <a:rPr lang="pt-BR" sz="1400" dirty="0" smtClean="0">
                  <a:solidFill>
                    <a:schemeClr val="tx1"/>
                  </a:solidFill>
                </a:rPr>
                <a:t>Diagramas </a:t>
              </a:r>
              <a:r>
                <a:rPr lang="pt-BR" sz="1400" dirty="0">
                  <a:solidFill>
                    <a:schemeClr val="tx1"/>
                  </a:solidFill>
                </a:rPr>
                <a:t>de redes de </a:t>
              </a:r>
              <a:r>
                <a:rPr lang="pt-BR" sz="1400" dirty="0" smtClean="0">
                  <a:solidFill>
                    <a:schemeClr val="tx1"/>
                  </a:solidFill>
                </a:rPr>
                <a:t>cronograma</a:t>
              </a:r>
            </a:p>
            <a:p>
              <a:pPr marL="342900" indent="-342900" algn="ctr">
                <a:buAutoNum type="arabicPeriod"/>
              </a:pPr>
              <a:endParaRPr lang="pt-BR" sz="1400" dirty="0">
                <a:solidFill>
                  <a:schemeClr val="tx1"/>
                </a:solidFill>
              </a:endParaRPr>
            </a:p>
            <a:p>
              <a:pPr algn="ctr"/>
              <a:r>
                <a:rPr lang="pt-BR" sz="1400" dirty="0">
                  <a:solidFill>
                    <a:schemeClr val="tx1"/>
                  </a:solidFill>
                </a:rPr>
                <a:t>2. Atributos das </a:t>
              </a:r>
              <a:r>
                <a:rPr lang="pt-BR" sz="1400" dirty="0" smtClean="0">
                  <a:solidFill>
                    <a:schemeClr val="tx1"/>
                  </a:solidFill>
                </a:rPr>
                <a:t>atividades</a:t>
              </a:r>
            </a:p>
            <a:p>
              <a:pPr algn="ctr"/>
              <a:endParaRPr lang="pt-BR" sz="1400" dirty="0">
                <a:solidFill>
                  <a:schemeClr val="tx1"/>
                </a:solidFill>
              </a:endParaRPr>
            </a:p>
            <a:p>
              <a:pPr algn="ctr"/>
              <a:r>
                <a:rPr lang="pt-BR" sz="1400" dirty="0">
                  <a:solidFill>
                    <a:schemeClr val="tx1"/>
                  </a:solidFill>
                </a:rPr>
                <a:t>3. Lista das </a:t>
              </a:r>
              <a:r>
                <a:rPr lang="pt-BR" sz="1400" dirty="0" smtClean="0">
                  <a:solidFill>
                    <a:schemeClr val="tx1"/>
                  </a:solidFill>
                </a:rPr>
                <a:t>atividades</a:t>
              </a:r>
            </a:p>
            <a:p>
              <a:pPr algn="ctr"/>
              <a:endParaRPr lang="pt-BR" sz="1400" dirty="0">
                <a:solidFill>
                  <a:schemeClr val="tx1"/>
                </a:solidFill>
              </a:endParaRPr>
            </a:p>
            <a:p>
              <a:pPr algn="ctr"/>
              <a:r>
                <a:rPr lang="pt-BR" sz="1400" dirty="0">
                  <a:solidFill>
                    <a:schemeClr val="tx1"/>
                  </a:solidFill>
                </a:rPr>
                <a:t>4. Registro dos riscos</a:t>
              </a:r>
            </a:p>
            <a:p>
              <a:pPr algn="ctr"/>
              <a:endParaRPr lang="en-US" sz="1400" dirty="0" smtClean="0">
                <a:solidFill>
                  <a:schemeClr val="tx1"/>
                </a:solidFill>
              </a:endParaRPr>
            </a:p>
          </p:txBody>
        </p:sp>
        <p:sp>
          <p:nvSpPr>
            <p:cNvPr id="20" name="Rounded Rectangle 2"/>
            <p:cNvSpPr/>
            <p:nvPr/>
          </p:nvSpPr>
          <p:spPr>
            <a:xfrm>
              <a:off x="467544" y="2132856"/>
              <a:ext cx="2520280" cy="4248472"/>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pt-BR" sz="1400" dirty="0" smtClean="0">
                  <a:solidFill>
                    <a:schemeClr val="tx1"/>
                  </a:solidFill>
                </a:rPr>
                <a:t>1. Listas </a:t>
              </a:r>
              <a:r>
                <a:rPr lang="pt-BR" sz="1400" dirty="0">
                  <a:solidFill>
                    <a:schemeClr val="tx1"/>
                  </a:solidFill>
                </a:rPr>
                <a:t>das </a:t>
              </a:r>
              <a:r>
                <a:rPr lang="pt-BR" sz="1400" dirty="0" smtClean="0">
                  <a:solidFill>
                    <a:schemeClr val="tx1"/>
                  </a:solidFill>
                </a:rPr>
                <a:t>atividades</a:t>
              </a:r>
            </a:p>
            <a:p>
              <a:pPr algn="ctr"/>
              <a:endParaRPr lang="pt-BR" sz="1400" dirty="0">
                <a:solidFill>
                  <a:schemeClr val="tx1"/>
                </a:solidFill>
              </a:endParaRPr>
            </a:p>
            <a:p>
              <a:pPr algn="ctr"/>
              <a:r>
                <a:rPr lang="pt-BR" sz="1400" dirty="0">
                  <a:solidFill>
                    <a:schemeClr val="tx1"/>
                  </a:solidFill>
                </a:rPr>
                <a:t>2. Atributos das </a:t>
              </a:r>
              <a:r>
                <a:rPr lang="pt-BR" sz="1400" dirty="0" smtClean="0">
                  <a:solidFill>
                    <a:schemeClr val="tx1"/>
                  </a:solidFill>
                </a:rPr>
                <a:t>atividades</a:t>
              </a:r>
            </a:p>
            <a:p>
              <a:pPr algn="ctr"/>
              <a:endParaRPr lang="pt-BR" sz="1400" dirty="0">
                <a:solidFill>
                  <a:schemeClr val="tx1"/>
                </a:solidFill>
              </a:endParaRPr>
            </a:p>
            <a:p>
              <a:pPr algn="ctr"/>
              <a:r>
                <a:rPr lang="pt-BR" sz="1400" dirty="0">
                  <a:solidFill>
                    <a:schemeClr val="tx1"/>
                  </a:solidFill>
                </a:rPr>
                <a:t>3. Listas dos </a:t>
              </a:r>
              <a:r>
                <a:rPr lang="pt-BR" sz="1400" dirty="0" smtClean="0">
                  <a:solidFill>
                    <a:schemeClr val="tx1"/>
                  </a:solidFill>
                </a:rPr>
                <a:t>marcos</a:t>
              </a:r>
            </a:p>
            <a:p>
              <a:pPr algn="ctr"/>
              <a:endParaRPr lang="pt-BR" sz="1400" dirty="0">
                <a:solidFill>
                  <a:schemeClr val="tx1"/>
                </a:solidFill>
              </a:endParaRPr>
            </a:p>
            <a:p>
              <a:pPr algn="ctr"/>
              <a:r>
                <a:rPr lang="pt-BR" sz="1400" dirty="0">
                  <a:solidFill>
                    <a:schemeClr val="tx1"/>
                  </a:solidFill>
                </a:rPr>
                <a:t>4. Declaração do escopo do projeto</a:t>
              </a:r>
              <a:r>
                <a:rPr lang="pt-BR" sz="1400" dirty="0" smtClean="0">
                  <a:solidFill>
                    <a:schemeClr val="tx1"/>
                  </a:solidFill>
                </a:rPr>
                <a:t>.</a:t>
              </a:r>
            </a:p>
            <a:p>
              <a:pPr algn="ctr"/>
              <a:endParaRPr lang="pt-BR" sz="1400" dirty="0">
                <a:solidFill>
                  <a:schemeClr val="tx1"/>
                </a:solidFill>
              </a:endParaRPr>
            </a:p>
            <a:p>
              <a:pPr algn="ctr"/>
              <a:r>
                <a:rPr lang="pt-BR" sz="1400" dirty="0">
                  <a:solidFill>
                    <a:schemeClr val="tx1"/>
                  </a:solidFill>
                </a:rPr>
                <a:t>5. Ativos de processos organizacionais.</a:t>
              </a:r>
            </a:p>
            <a:p>
              <a:pPr algn="ctr"/>
              <a:endParaRPr lang="en-US" sz="1400" dirty="0" smtClean="0">
                <a:solidFill>
                  <a:schemeClr val="tx1"/>
                </a:solidFill>
              </a:endParaRPr>
            </a:p>
          </p:txBody>
        </p:sp>
        <p:sp>
          <p:nvSpPr>
            <p:cNvPr id="21" name="TextBox 7"/>
            <p:cNvSpPr txBox="1"/>
            <p:nvPr/>
          </p:nvSpPr>
          <p:spPr>
            <a:xfrm>
              <a:off x="994150" y="1763524"/>
              <a:ext cx="1467068"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ENTRADAS</a:t>
              </a:r>
              <a:endParaRPr lang="pt-BR" b="1" cap="all" dirty="0">
                <a:ln w="0"/>
                <a:solidFill>
                  <a:schemeClr val="tx1"/>
                </a:solidFill>
                <a:effectLst/>
              </a:endParaRPr>
            </a:p>
          </p:txBody>
        </p:sp>
        <p:sp>
          <p:nvSpPr>
            <p:cNvPr id="22" name="TextBox 8"/>
            <p:cNvSpPr txBox="1"/>
            <p:nvPr/>
          </p:nvSpPr>
          <p:spPr>
            <a:xfrm>
              <a:off x="6383909" y="2521471"/>
              <a:ext cx="1056700"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SAÍDAS</a:t>
              </a:r>
              <a:endParaRPr lang="pt-BR" b="1" cap="all" dirty="0">
                <a:ln w="0"/>
                <a:solidFill>
                  <a:schemeClr val="tx1"/>
                </a:solidFill>
                <a:effectLst/>
              </a:endParaRPr>
            </a:p>
          </p:txBody>
        </p:sp>
        <p:sp>
          <p:nvSpPr>
            <p:cNvPr id="23" name="TextBox 10"/>
            <p:cNvSpPr txBox="1"/>
            <p:nvPr/>
          </p:nvSpPr>
          <p:spPr>
            <a:xfrm>
              <a:off x="2909396" y="1763524"/>
              <a:ext cx="3181192"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FERRAMENTAS/TÉCNICAS</a:t>
              </a:r>
              <a:endParaRPr lang="pt-BR" b="1" cap="all" dirty="0">
                <a:ln w="0"/>
                <a:solidFill>
                  <a:schemeClr val="tx1"/>
                </a:solidFill>
                <a:effectLst/>
              </a:endParaRPr>
            </a:p>
          </p:txBody>
        </p:sp>
      </p:grpSp>
    </p:spTree>
    <p:extLst>
      <p:ext uri="{BB962C8B-B14F-4D97-AF65-F5344CB8AC3E}">
        <p14:creationId xmlns:p14="http://schemas.microsoft.com/office/powerpoint/2010/main" val="24228377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Entradas do Processo</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21</a:t>
            </a:fld>
            <a:endParaRPr lang="pt-BR"/>
          </a:p>
        </p:txBody>
      </p:sp>
      <p:sp>
        <p:nvSpPr>
          <p:cNvPr id="14" name="Rounded Rectangle 2"/>
          <p:cNvSpPr/>
          <p:nvPr/>
        </p:nvSpPr>
        <p:spPr>
          <a:xfrm>
            <a:off x="467544" y="1638092"/>
            <a:ext cx="2520280" cy="4248472"/>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pt-BR" sz="1400" dirty="0" smtClean="0">
                <a:solidFill>
                  <a:schemeClr val="tx1"/>
                </a:solidFill>
              </a:rPr>
              <a:t>1. Listas </a:t>
            </a:r>
            <a:r>
              <a:rPr lang="pt-BR" sz="1400" dirty="0">
                <a:solidFill>
                  <a:schemeClr val="tx1"/>
                </a:solidFill>
              </a:rPr>
              <a:t>das </a:t>
            </a:r>
            <a:r>
              <a:rPr lang="pt-BR" sz="1400" dirty="0" smtClean="0">
                <a:solidFill>
                  <a:schemeClr val="tx1"/>
                </a:solidFill>
              </a:rPr>
              <a:t>atividades</a:t>
            </a:r>
          </a:p>
          <a:p>
            <a:pPr algn="ctr"/>
            <a:endParaRPr lang="pt-BR" sz="1400" dirty="0">
              <a:solidFill>
                <a:schemeClr val="tx1"/>
              </a:solidFill>
            </a:endParaRPr>
          </a:p>
          <a:p>
            <a:pPr algn="ctr"/>
            <a:r>
              <a:rPr lang="pt-BR" sz="1400" dirty="0">
                <a:solidFill>
                  <a:schemeClr val="tx1"/>
                </a:solidFill>
              </a:rPr>
              <a:t>2. Atributos das </a:t>
            </a:r>
            <a:r>
              <a:rPr lang="pt-BR" sz="1400" dirty="0" smtClean="0">
                <a:solidFill>
                  <a:schemeClr val="tx1"/>
                </a:solidFill>
              </a:rPr>
              <a:t>atividades</a:t>
            </a:r>
          </a:p>
          <a:p>
            <a:pPr algn="ctr"/>
            <a:endParaRPr lang="pt-BR" sz="1400" dirty="0">
              <a:solidFill>
                <a:schemeClr val="tx1"/>
              </a:solidFill>
            </a:endParaRPr>
          </a:p>
          <a:p>
            <a:pPr algn="ctr"/>
            <a:r>
              <a:rPr lang="pt-BR" sz="1400" dirty="0">
                <a:solidFill>
                  <a:schemeClr val="tx1"/>
                </a:solidFill>
              </a:rPr>
              <a:t>3. Listas dos </a:t>
            </a:r>
            <a:r>
              <a:rPr lang="pt-BR" sz="1400" dirty="0" smtClean="0">
                <a:solidFill>
                  <a:schemeClr val="tx1"/>
                </a:solidFill>
              </a:rPr>
              <a:t>marcos</a:t>
            </a:r>
          </a:p>
          <a:p>
            <a:pPr algn="ctr"/>
            <a:endParaRPr lang="pt-BR" sz="1400" dirty="0">
              <a:solidFill>
                <a:schemeClr val="tx1"/>
              </a:solidFill>
            </a:endParaRPr>
          </a:p>
          <a:p>
            <a:pPr algn="ctr"/>
            <a:r>
              <a:rPr lang="pt-BR" sz="1400" dirty="0">
                <a:solidFill>
                  <a:schemeClr val="tx1"/>
                </a:solidFill>
              </a:rPr>
              <a:t>4. Declaração do escopo do projeto</a:t>
            </a:r>
            <a:r>
              <a:rPr lang="pt-BR" sz="1400" dirty="0" smtClean="0">
                <a:solidFill>
                  <a:schemeClr val="tx1"/>
                </a:solidFill>
              </a:rPr>
              <a:t>.</a:t>
            </a:r>
          </a:p>
          <a:p>
            <a:pPr algn="ctr"/>
            <a:endParaRPr lang="pt-BR" sz="1400" dirty="0">
              <a:solidFill>
                <a:schemeClr val="tx1"/>
              </a:solidFill>
            </a:endParaRPr>
          </a:p>
          <a:p>
            <a:pPr algn="ctr"/>
            <a:r>
              <a:rPr lang="pt-BR" sz="1400" dirty="0">
                <a:solidFill>
                  <a:schemeClr val="tx1"/>
                </a:solidFill>
              </a:rPr>
              <a:t>5. Ativos de processos organizacionais.</a:t>
            </a:r>
          </a:p>
          <a:p>
            <a:pPr algn="ctr"/>
            <a:endParaRPr lang="en-US" sz="1400" dirty="0" smtClean="0">
              <a:solidFill>
                <a:schemeClr val="tx1"/>
              </a:solidFill>
            </a:endParaRPr>
          </a:p>
        </p:txBody>
      </p:sp>
      <p:sp>
        <p:nvSpPr>
          <p:cNvPr id="15" name="TextBox 7"/>
          <p:cNvSpPr txBox="1"/>
          <p:nvPr/>
        </p:nvSpPr>
        <p:spPr>
          <a:xfrm>
            <a:off x="994150" y="1268760"/>
            <a:ext cx="1467068"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ENTRADAS</a:t>
            </a:r>
            <a:endParaRPr lang="pt-BR" b="1" cap="all" dirty="0">
              <a:ln w="0"/>
              <a:solidFill>
                <a:schemeClr val="tx1"/>
              </a:solidFill>
              <a:effectLst/>
            </a:endParaRPr>
          </a:p>
        </p:txBody>
      </p:sp>
      <p:sp>
        <p:nvSpPr>
          <p:cNvPr id="24" name="Retângulo de cantos arredondados 23"/>
          <p:cNvSpPr/>
          <p:nvPr/>
        </p:nvSpPr>
        <p:spPr bwMode="auto">
          <a:xfrm>
            <a:off x="611560" y="2166764"/>
            <a:ext cx="2232248" cy="470148"/>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25" name="Retângulo de cantos arredondados 24"/>
          <p:cNvSpPr/>
          <p:nvPr/>
        </p:nvSpPr>
        <p:spPr bwMode="auto">
          <a:xfrm>
            <a:off x="611560" y="2785120"/>
            <a:ext cx="2232248" cy="465956"/>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26" name="Retângulo de cantos arredondados 25"/>
          <p:cNvSpPr/>
          <p:nvPr/>
        </p:nvSpPr>
        <p:spPr bwMode="auto">
          <a:xfrm>
            <a:off x="611560" y="3349796"/>
            <a:ext cx="2232248" cy="412532"/>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7" name="Retângulo 6"/>
          <p:cNvSpPr/>
          <p:nvPr/>
        </p:nvSpPr>
        <p:spPr>
          <a:xfrm>
            <a:off x="3779912" y="1633748"/>
            <a:ext cx="4572000" cy="4105739"/>
          </a:xfrm>
          <a:prstGeom prst="rect">
            <a:avLst/>
          </a:prstGeom>
        </p:spPr>
        <p:txBody>
          <a:bodyPr>
            <a:spAutoFit/>
          </a:bodyPr>
          <a:lstStyle/>
          <a:p>
            <a:pPr marL="342900" lvl="0" indent="-342900" eaLnBrk="0" hangingPunct="0">
              <a:spcBef>
                <a:spcPct val="20000"/>
              </a:spcBef>
              <a:buFontTx/>
              <a:buChar char="•"/>
            </a:pPr>
            <a:r>
              <a:rPr lang="pt-BR" sz="2400" b="0" kern="0" dirty="0">
                <a:solidFill>
                  <a:srgbClr val="000000"/>
                </a:solidFill>
                <a:latin typeface="Arial"/>
              </a:rPr>
              <a:t>Do Cronograma:</a:t>
            </a:r>
          </a:p>
          <a:p>
            <a:pPr marL="342900" lvl="0" indent="-342900" eaLnBrk="0" hangingPunct="0">
              <a:spcBef>
                <a:spcPct val="20000"/>
              </a:spcBef>
              <a:buFontTx/>
              <a:buChar char="•"/>
            </a:pPr>
            <a:endParaRPr lang="pt-BR" sz="2400" b="0" kern="0" dirty="0">
              <a:solidFill>
                <a:srgbClr val="000000"/>
              </a:solidFill>
              <a:latin typeface="Arial"/>
            </a:endParaRPr>
          </a:p>
          <a:p>
            <a:pPr marL="742950" lvl="1" indent="-285750" eaLnBrk="0" hangingPunct="0">
              <a:spcBef>
                <a:spcPct val="20000"/>
              </a:spcBef>
              <a:buFontTx/>
              <a:buChar char="–"/>
            </a:pPr>
            <a:r>
              <a:rPr lang="pt-BR" sz="2000" b="0" kern="0" dirty="0">
                <a:solidFill>
                  <a:srgbClr val="000000"/>
                </a:solidFill>
                <a:latin typeface="Arial"/>
              </a:rPr>
              <a:t>Lista das Atividades (Definir as Atividades)</a:t>
            </a:r>
          </a:p>
          <a:p>
            <a:pPr marL="742950" lvl="1" indent="-285750" eaLnBrk="0" hangingPunct="0">
              <a:spcBef>
                <a:spcPct val="20000"/>
              </a:spcBef>
              <a:buFontTx/>
              <a:buChar char="–"/>
            </a:pPr>
            <a:endParaRPr lang="pt-BR" sz="2000" b="0" kern="0" dirty="0">
              <a:solidFill>
                <a:srgbClr val="000000"/>
              </a:solidFill>
              <a:latin typeface="Arial"/>
            </a:endParaRPr>
          </a:p>
          <a:p>
            <a:pPr marL="742950" lvl="1" indent="-285750" eaLnBrk="0" hangingPunct="0">
              <a:spcBef>
                <a:spcPct val="20000"/>
              </a:spcBef>
              <a:buFontTx/>
              <a:buChar char="–"/>
            </a:pPr>
            <a:r>
              <a:rPr lang="pt-BR" sz="2000" b="0" kern="0" dirty="0">
                <a:solidFill>
                  <a:srgbClr val="000000"/>
                </a:solidFill>
                <a:latin typeface="Arial"/>
              </a:rPr>
              <a:t>Atributos das Atividades (Definir </a:t>
            </a:r>
            <a:r>
              <a:rPr lang="pt-BR" sz="2000" b="0" kern="0" dirty="0" smtClean="0">
                <a:solidFill>
                  <a:srgbClr val="000000"/>
                </a:solidFill>
                <a:latin typeface="Arial"/>
              </a:rPr>
              <a:t>características das </a:t>
            </a:r>
            <a:r>
              <a:rPr lang="pt-BR" sz="2000" b="0" kern="0" dirty="0">
                <a:solidFill>
                  <a:srgbClr val="000000"/>
                </a:solidFill>
                <a:latin typeface="Arial"/>
              </a:rPr>
              <a:t>Atividades)</a:t>
            </a:r>
          </a:p>
          <a:p>
            <a:pPr marL="742950" lvl="1" indent="-285750" eaLnBrk="0" hangingPunct="0">
              <a:spcBef>
                <a:spcPct val="20000"/>
              </a:spcBef>
              <a:buFontTx/>
              <a:buChar char="–"/>
            </a:pPr>
            <a:endParaRPr lang="pt-BR" sz="2000" b="0" kern="0" dirty="0">
              <a:solidFill>
                <a:srgbClr val="000000"/>
              </a:solidFill>
              <a:latin typeface="Arial"/>
            </a:endParaRPr>
          </a:p>
          <a:p>
            <a:pPr marL="742950" lvl="1" indent="-285750" eaLnBrk="0" hangingPunct="0">
              <a:spcBef>
                <a:spcPct val="20000"/>
              </a:spcBef>
              <a:buFontTx/>
              <a:buChar char="–"/>
            </a:pPr>
            <a:r>
              <a:rPr lang="pt-BR" sz="2000" b="0" kern="0" dirty="0" smtClean="0">
                <a:solidFill>
                  <a:srgbClr val="000000"/>
                </a:solidFill>
                <a:latin typeface="Arial"/>
              </a:rPr>
              <a:t>Listas dos marcos</a:t>
            </a:r>
          </a:p>
          <a:p>
            <a:pPr marL="742950" lvl="1" indent="-285750" eaLnBrk="0" hangingPunct="0">
              <a:spcBef>
                <a:spcPct val="20000"/>
              </a:spcBef>
              <a:buFontTx/>
              <a:buChar char="–"/>
            </a:pPr>
            <a:endParaRPr lang="pt-BR" sz="2000" b="0" kern="0" dirty="0">
              <a:solidFill>
                <a:srgbClr val="000000"/>
              </a:solidFill>
              <a:latin typeface="Arial"/>
            </a:endParaRPr>
          </a:p>
          <a:p>
            <a:pPr marL="742950" lvl="1" indent="-285750" eaLnBrk="0" hangingPunct="0">
              <a:spcBef>
                <a:spcPct val="20000"/>
              </a:spcBef>
              <a:buFontTx/>
              <a:buChar char="–"/>
            </a:pPr>
            <a:r>
              <a:rPr lang="pt-BR" sz="2000" b="0" kern="0" dirty="0" smtClean="0">
                <a:solidFill>
                  <a:srgbClr val="000000"/>
                </a:solidFill>
                <a:latin typeface="Arial"/>
              </a:rPr>
              <a:t>Escopo do projeto</a:t>
            </a:r>
            <a:endParaRPr lang="pt-BR" sz="2000" b="0" kern="0" dirty="0">
              <a:solidFill>
                <a:srgbClr val="000000"/>
              </a:solidFill>
              <a:latin typeface="Arial"/>
            </a:endParaRPr>
          </a:p>
        </p:txBody>
      </p:sp>
      <p:sp>
        <p:nvSpPr>
          <p:cNvPr id="27" name="Retângulo de cantos arredondados 26"/>
          <p:cNvSpPr/>
          <p:nvPr/>
        </p:nvSpPr>
        <p:spPr bwMode="auto">
          <a:xfrm>
            <a:off x="624260" y="3821256"/>
            <a:ext cx="2232248" cy="556548"/>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478746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24"/>
                                        </p:tgtEl>
                                      </p:cBhvr>
                                    </p:animEffect>
                                    <p:set>
                                      <p:cBhvr>
                                        <p:cTn id="12" dur="1" fill="hold">
                                          <p:stCondLst>
                                            <p:cond delay="499"/>
                                          </p:stCondLst>
                                        </p:cTn>
                                        <p:tgtEl>
                                          <p:spTgt spid="24"/>
                                        </p:tgtEl>
                                        <p:attrNameLst>
                                          <p:attrName>style.visibility</p:attrName>
                                        </p:attrNameLst>
                                      </p:cBhvr>
                                      <p:to>
                                        <p:strVal val="hidden"/>
                                      </p:to>
                                    </p:set>
                                  </p:childTnLst>
                                </p:cTn>
                              </p:par>
                              <p:par>
                                <p:cTn id="13" presetID="10" presetClass="entr"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animEffect transition="in" filter="fade">
                                      <p:cBhvr>
                                        <p:cTn id="15" dur="500"/>
                                        <p:tgtEl>
                                          <p:spTgt spid="2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25"/>
                                        </p:tgtEl>
                                      </p:cBhvr>
                                    </p:animEffect>
                                    <p:set>
                                      <p:cBhvr>
                                        <p:cTn id="20" dur="1" fill="hold">
                                          <p:stCondLst>
                                            <p:cond delay="499"/>
                                          </p:stCondLst>
                                        </p:cTn>
                                        <p:tgtEl>
                                          <p:spTgt spid="25"/>
                                        </p:tgtEl>
                                        <p:attrNameLst>
                                          <p:attrName>style.visibility</p:attrName>
                                        </p:attrNameLst>
                                      </p:cBhvr>
                                      <p:to>
                                        <p:strVal val="hidden"/>
                                      </p:to>
                                    </p:set>
                                  </p:childTnLst>
                                </p:cTn>
                              </p:par>
                              <p:par>
                                <p:cTn id="21" presetID="10" presetClass="entr" presetSubtype="0" fill="hold" grpId="0" nodeType="withEffect">
                                  <p:stCondLst>
                                    <p:cond delay="0"/>
                                  </p:stCondLst>
                                  <p:childTnLst>
                                    <p:set>
                                      <p:cBhvr>
                                        <p:cTn id="22" dur="1" fill="hold">
                                          <p:stCondLst>
                                            <p:cond delay="0"/>
                                          </p:stCondLst>
                                        </p:cTn>
                                        <p:tgtEl>
                                          <p:spTgt spid="26"/>
                                        </p:tgtEl>
                                        <p:attrNameLst>
                                          <p:attrName>style.visibility</p:attrName>
                                        </p:attrNameLst>
                                      </p:cBhvr>
                                      <p:to>
                                        <p:strVal val="visible"/>
                                      </p:to>
                                    </p:set>
                                    <p:animEffect transition="in" filter="fade">
                                      <p:cBhvr>
                                        <p:cTn id="23" dur="500"/>
                                        <p:tgtEl>
                                          <p:spTgt spid="2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26"/>
                                        </p:tgtEl>
                                      </p:cBhvr>
                                    </p:animEffect>
                                    <p:set>
                                      <p:cBhvr>
                                        <p:cTn id="28" dur="1" fill="hold">
                                          <p:stCondLst>
                                            <p:cond delay="499"/>
                                          </p:stCondLst>
                                        </p:cTn>
                                        <p:tgtEl>
                                          <p:spTgt spid="26"/>
                                        </p:tgtEl>
                                        <p:attrNameLst>
                                          <p:attrName>style.visibility</p:attrName>
                                        </p:attrNameLst>
                                      </p:cBhvr>
                                      <p:to>
                                        <p:strVal val="hidden"/>
                                      </p:to>
                                    </p:set>
                                  </p:childTnLst>
                                </p:cTn>
                              </p:par>
                              <p:par>
                                <p:cTn id="29" presetID="10" presetClass="entr" presetSubtype="0" fill="hold" grpId="0" nodeType="withEffect">
                                  <p:stCondLst>
                                    <p:cond delay="0"/>
                                  </p:stCondLst>
                                  <p:childTnLst>
                                    <p:set>
                                      <p:cBhvr>
                                        <p:cTn id="30" dur="1" fill="hold">
                                          <p:stCondLst>
                                            <p:cond delay="0"/>
                                          </p:stCondLst>
                                        </p:cTn>
                                        <p:tgtEl>
                                          <p:spTgt spid="27"/>
                                        </p:tgtEl>
                                        <p:attrNameLst>
                                          <p:attrName>style.visibility</p:attrName>
                                        </p:attrNameLst>
                                      </p:cBhvr>
                                      <p:to>
                                        <p:strVal val="visible"/>
                                      </p:to>
                                    </p:set>
                                    <p:animEffect transition="in" filter="fade">
                                      <p:cBhvr>
                                        <p:cTn id="31" dur="500"/>
                                        <p:tgtEl>
                                          <p:spTgt spid="27"/>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grpId="1" nodeType="clickEffect">
                                  <p:stCondLst>
                                    <p:cond delay="0"/>
                                  </p:stCondLst>
                                  <p:childTnLst>
                                    <p:animEffect transition="out" filter="fade">
                                      <p:cBhvr>
                                        <p:cTn id="35" dur="500"/>
                                        <p:tgtEl>
                                          <p:spTgt spid="27"/>
                                        </p:tgtEl>
                                      </p:cBhvr>
                                    </p:animEffect>
                                    <p:set>
                                      <p:cBhvr>
                                        <p:cTn id="36" dur="1" fill="hold">
                                          <p:stCondLst>
                                            <p:cond delay="499"/>
                                          </p:stCondLst>
                                        </p:cTn>
                                        <p:tgtEl>
                                          <p:spTgt spid="2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4" grpId="1" animBg="1"/>
      <p:bldP spid="25" grpId="0" animBg="1"/>
      <p:bldP spid="25" grpId="1" animBg="1"/>
      <p:bldP spid="26" grpId="0" animBg="1"/>
      <p:bldP spid="26" grpId="1" animBg="1"/>
      <p:bldP spid="27" grpId="0" animBg="1"/>
      <p:bldP spid="27" grpId="1"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Entradas do Processo</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22</a:t>
            </a:fld>
            <a:endParaRPr lang="pt-BR"/>
          </a:p>
        </p:txBody>
      </p:sp>
      <p:sp>
        <p:nvSpPr>
          <p:cNvPr id="14" name="Rounded Rectangle 2"/>
          <p:cNvSpPr/>
          <p:nvPr/>
        </p:nvSpPr>
        <p:spPr>
          <a:xfrm>
            <a:off x="467544" y="1638092"/>
            <a:ext cx="2520280" cy="4248472"/>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pt-BR" sz="1400" dirty="0" smtClean="0">
                <a:solidFill>
                  <a:schemeClr val="tx1"/>
                </a:solidFill>
              </a:rPr>
              <a:t>1. Listas </a:t>
            </a:r>
            <a:r>
              <a:rPr lang="pt-BR" sz="1400" dirty="0">
                <a:solidFill>
                  <a:schemeClr val="tx1"/>
                </a:solidFill>
              </a:rPr>
              <a:t>das </a:t>
            </a:r>
            <a:r>
              <a:rPr lang="pt-BR" sz="1400" dirty="0" smtClean="0">
                <a:solidFill>
                  <a:schemeClr val="tx1"/>
                </a:solidFill>
              </a:rPr>
              <a:t>atividades</a:t>
            </a:r>
          </a:p>
          <a:p>
            <a:pPr algn="ctr"/>
            <a:endParaRPr lang="pt-BR" sz="1400" dirty="0">
              <a:solidFill>
                <a:schemeClr val="tx1"/>
              </a:solidFill>
            </a:endParaRPr>
          </a:p>
          <a:p>
            <a:pPr algn="ctr"/>
            <a:r>
              <a:rPr lang="pt-BR" sz="1400" dirty="0">
                <a:solidFill>
                  <a:schemeClr val="tx1"/>
                </a:solidFill>
              </a:rPr>
              <a:t>2. Atributos das </a:t>
            </a:r>
            <a:r>
              <a:rPr lang="pt-BR" sz="1400" dirty="0" smtClean="0">
                <a:solidFill>
                  <a:schemeClr val="tx1"/>
                </a:solidFill>
              </a:rPr>
              <a:t>atividades</a:t>
            </a:r>
          </a:p>
          <a:p>
            <a:pPr algn="ctr"/>
            <a:endParaRPr lang="pt-BR" sz="1400" dirty="0">
              <a:solidFill>
                <a:schemeClr val="tx1"/>
              </a:solidFill>
            </a:endParaRPr>
          </a:p>
          <a:p>
            <a:pPr algn="ctr"/>
            <a:r>
              <a:rPr lang="pt-BR" sz="1400" dirty="0">
                <a:solidFill>
                  <a:schemeClr val="tx1"/>
                </a:solidFill>
              </a:rPr>
              <a:t>3. Listas dos </a:t>
            </a:r>
            <a:r>
              <a:rPr lang="pt-BR" sz="1400" dirty="0" smtClean="0">
                <a:solidFill>
                  <a:schemeClr val="tx1"/>
                </a:solidFill>
              </a:rPr>
              <a:t>marcos</a:t>
            </a:r>
          </a:p>
          <a:p>
            <a:pPr algn="ctr"/>
            <a:endParaRPr lang="pt-BR" sz="1400" dirty="0">
              <a:solidFill>
                <a:schemeClr val="tx1"/>
              </a:solidFill>
            </a:endParaRPr>
          </a:p>
          <a:p>
            <a:pPr algn="ctr"/>
            <a:r>
              <a:rPr lang="pt-BR" sz="1400" dirty="0">
                <a:solidFill>
                  <a:schemeClr val="tx1"/>
                </a:solidFill>
              </a:rPr>
              <a:t>4. Declaração do escopo do projeto</a:t>
            </a:r>
            <a:r>
              <a:rPr lang="pt-BR" sz="1400" dirty="0" smtClean="0">
                <a:solidFill>
                  <a:schemeClr val="tx1"/>
                </a:solidFill>
              </a:rPr>
              <a:t>.</a:t>
            </a:r>
          </a:p>
          <a:p>
            <a:pPr algn="ctr"/>
            <a:endParaRPr lang="pt-BR" sz="1400" dirty="0">
              <a:solidFill>
                <a:schemeClr val="tx1"/>
              </a:solidFill>
            </a:endParaRPr>
          </a:p>
          <a:p>
            <a:pPr algn="ctr"/>
            <a:r>
              <a:rPr lang="pt-BR" sz="1400" dirty="0">
                <a:solidFill>
                  <a:schemeClr val="tx1"/>
                </a:solidFill>
              </a:rPr>
              <a:t>5. Ativos de processos organizacionais.</a:t>
            </a:r>
          </a:p>
          <a:p>
            <a:pPr algn="ctr"/>
            <a:endParaRPr lang="en-US" sz="1400" dirty="0" smtClean="0">
              <a:solidFill>
                <a:schemeClr val="tx1"/>
              </a:solidFill>
            </a:endParaRPr>
          </a:p>
        </p:txBody>
      </p:sp>
      <p:sp>
        <p:nvSpPr>
          <p:cNvPr id="15" name="TextBox 7"/>
          <p:cNvSpPr txBox="1"/>
          <p:nvPr/>
        </p:nvSpPr>
        <p:spPr>
          <a:xfrm>
            <a:off x="994150" y="1268760"/>
            <a:ext cx="1467068"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ENTRADAS</a:t>
            </a:r>
            <a:endParaRPr lang="pt-BR" b="1" cap="all" dirty="0">
              <a:ln w="0"/>
              <a:solidFill>
                <a:schemeClr val="tx1"/>
              </a:solidFill>
              <a:effectLst/>
            </a:endParaRPr>
          </a:p>
        </p:txBody>
      </p:sp>
      <p:sp>
        <p:nvSpPr>
          <p:cNvPr id="12" name="Espaço Reservado para Conteúdo 6"/>
          <p:cNvSpPr>
            <a:spLocks noGrp="1"/>
          </p:cNvSpPr>
          <p:nvPr>
            <p:ph sz="half" idx="2"/>
          </p:nvPr>
        </p:nvSpPr>
        <p:spPr>
          <a:xfrm>
            <a:off x="3419872" y="1557338"/>
            <a:ext cx="5278041" cy="4392612"/>
          </a:xfrm>
        </p:spPr>
        <p:txBody>
          <a:bodyPr/>
          <a:lstStyle/>
          <a:p>
            <a:r>
              <a:rPr lang="pt-BR" sz="2400" dirty="0"/>
              <a:t>Do </a:t>
            </a:r>
            <a:r>
              <a:rPr lang="pt-BR" sz="2400" dirty="0" smtClean="0"/>
              <a:t>Ambiente Organizacional:</a:t>
            </a:r>
            <a:endParaRPr lang="pt-BR" sz="2400" dirty="0"/>
          </a:p>
          <a:p>
            <a:endParaRPr lang="pt-BR" sz="2400" dirty="0"/>
          </a:p>
          <a:p>
            <a:pPr lvl="1"/>
            <a:r>
              <a:rPr lang="pt-BR" sz="2000" dirty="0" smtClean="0"/>
              <a:t>Ativos </a:t>
            </a:r>
            <a:r>
              <a:rPr lang="pt-BR" sz="2000" dirty="0"/>
              <a:t>de Processos </a:t>
            </a:r>
            <a:r>
              <a:rPr lang="pt-BR" sz="2000" dirty="0" smtClean="0"/>
              <a:t>Organizacionais</a:t>
            </a:r>
            <a:endParaRPr lang="pt-BR" sz="2000" dirty="0"/>
          </a:p>
        </p:txBody>
      </p:sp>
      <p:sp>
        <p:nvSpPr>
          <p:cNvPr id="13" name="Retângulo de cantos arredondados 12"/>
          <p:cNvSpPr/>
          <p:nvPr/>
        </p:nvSpPr>
        <p:spPr bwMode="auto">
          <a:xfrm>
            <a:off x="611560" y="4456628"/>
            <a:ext cx="2232248" cy="556548"/>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093722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xEl>
                                              <p:pRg st="2" end="2"/>
                                            </p:txEl>
                                          </p:spTgt>
                                        </p:tgtEl>
                                        <p:attrNameLst>
                                          <p:attrName>style.visibility</p:attrName>
                                        </p:attrNameLst>
                                      </p:cBhvr>
                                      <p:to>
                                        <p:strVal val="visible"/>
                                      </p:to>
                                    </p:set>
                                    <p:animEffect transition="in" filter="fade">
                                      <p:cBhvr>
                                        <p:cTn id="11" dur="500"/>
                                        <p:tgtEl>
                                          <p:spTgt spid="12">
                                            <p:txEl>
                                              <p:pRg st="2" end="2"/>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fade">
                                      <p:cBhvr>
                                        <p:cTn id="14" dur="500"/>
                                        <p:tgtEl>
                                          <p:spTgt spid="1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500"/>
                                        <p:tgtEl>
                                          <p:spTgt spid="13"/>
                                        </p:tgtEl>
                                      </p:cBhvr>
                                    </p:animEffect>
                                    <p:set>
                                      <p:cBhvr>
                                        <p:cTn id="19"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P spid="13" grpId="0" animBg="1"/>
      <p:bldP spid="13"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Ferramentas e Técnicas</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23</a:t>
            </a:fld>
            <a:endParaRPr lang="pt-BR"/>
          </a:p>
        </p:txBody>
      </p:sp>
      <p:sp>
        <p:nvSpPr>
          <p:cNvPr id="7" name="Retângulo 6"/>
          <p:cNvSpPr/>
          <p:nvPr/>
        </p:nvSpPr>
        <p:spPr>
          <a:xfrm>
            <a:off x="683568" y="1124744"/>
            <a:ext cx="8208912" cy="3293209"/>
          </a:xfrm>
          <a:prstGeom prst="rect">
            <a:avLst/>
          </a:prstGeom>
        </p:spPr>
        <p:txBody>
          <a:bodyPr wrap="square">
            <a:spAutoFit/>
          </a:bodyPr>
          <a:lstStyle/>
          <a:p>
            <a:pPr marL="342900" indent="-342900">
              <a:buFont typeface="Arial" pitchFamily="34" charset="0"/>
              <a:buChar char="•"/>
            </a:pPr>
            <a:r>
              <a:rPr lang="pt-BR" sz="2400" b="0" dirty="0"/>
              <a:t>Método do diagrama de precedência (MDP)</a:t>
            </a:r>
          </a:p>
          <a:p>
            <a:endParaRPr lang="pt-BR" sz="2400" b="0" dirty="0"/>
          </a:p>
          <a:p>
            <a:pPr marL="800100" lvl="1" indent="-342900">
              <a:buFont typeface="Arial" pitchFamily="34" charset="0"/>
              <a:buChar char="―"/>
            </a:pPr>
            <a:r>
              <a:rPr lang="pt-BR" sz="2000" b="0" dirty="0"/>
              <a:t>Tem por objetivo apresentar o fluxo das atividades do projeto do início ao fim</a:t>
            </a:r>
            <a:r>
              <a:rPr lang="pt-BR" sz="2000" b="0" dirty="0" smtClean="0"/>
              <a:t>.</a:t>
            </a:r>
          </a:p>
          <a:p>
            <a:pPr marL="800100" lvl="1" indent="-342900">
              <a:buFont typeface="Arial" pitchFamily="34" charset="0"/>
              <a:buChar char="•"/>
            </a:pPr>
            <a:endParaRPr lang="pt-BR" sz="2000" b="0" dirty="0"/>
          </a:p>
          <a:p>
            <a:pPr marL="800100" lvl="1" indent="-342900">
              <a:buFont typeface="Arial" pitchFamily="34" charset="0"/>
              <a:buChar char="―"/>
            </a:pPr>
            <a:r>
              <a:rPr lang="pt-BR" sz="2000" b="0" dirty="0"/>
              <a:t>Com o diagrama montado e as estimativas de tempo de cada atividade é possível avaliar o tempo total de duração do projeto</a:t>
            </a:r>
            <a:r>
              <a:rPr lang="pt-BR" sz="2000" b="0" dirty="0" smtClean="0"/>
              <a:t>.</a:t>
            </a:r>
          </a:p>
          <a:p>
            <a:pPr marL="800100" lvl="1" indent="-342900">
              <a:buFont typeface="Arial" pitchFamily="34" charset="0"/>
              <a:buChar char="•"/>
            </a:pPr>
            <a:endParaRPr lang="pt-BR" sz="2000" b="0" dirty="0"/>
          </a:p>
          <a:p>
            <a:pPr marL="800100" lvl="1" indent="-342900">
              <a:buFont typeface="Arial" pitchFamily="34" charset="0"/>
              <a:buChar char="―"/>
            </a:pPr>
            <a:r>
              <a:rPr lang="pt-BR" sz="2000" b="0" dirty="0" smtClean="0"/>
              <a:t>São </a:t>
            </a:r>
            <a:r>
              <a:rPr lang="pt-BR" sz="2000" b="0" dirty="0"/>
              <a:t>montados a partir das atividades de mais baixo nível da WBS (“</a:t>
            </a:r>
            <a:r>
              <a:rPr lang="pt-BR" sz="2000" b="0" dirty="0" err="1"/>
              <a:t>working</a:t>
            </a:r>
            <a:r>
              <a:rPr lang="pt-BR" sz="2000" b="0" dirty="0"/>
              <a:t> </a:t>
            </a:r>
            <a:r>
              <a:rPr lang="pt-BR" sz="2000" b="0" dirty="0" err="1"/>
              <a:t>packages</a:t>
            </a:r>
            <a:r>
              <a:rPr lang="pt-BR" sz="2000" b="0" dirty="0"/>
              <a:t>”).</a:t>
            </a:r>
          </a:p>
        </p:txBody>
      </p:sp>
    </p:spTree>
    <p:extLst>
      <p:ext uri="{BB962C8B-B14F-4D97-AF65-F5344CB8AC3E}">
        <p14:creationId xmlns:p14="http://schemas.microsoft.com/office/powerpoint/2010/main" val="75181244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Ferramentas e Técnicas</a:t>
            </a: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24</a:t>
            </a:fld>
            <a:endParaRPr lang="pt-BR"/>
          </a:p>
        </p:txBody>
      </p:sp>
      <p:sp>
        <p:nvSpPr>
          <p:cNvPr id="7" name="Retângulo 6"/>
          <p:cNvSpPr/>
          <p:nvPr/>
        </p:nvSpPr>
        <p:spPr>
          <a:xfrm>
            <a:off x="683568" y="1124744"/>
            <a:ext cx="8208912" cy="2677656"/>
          </a:xfrm>
          <a:prstGeom prst="rect">
            <a:avLst/>
          </a:prstGeom>
        </p:spPr>
        <p:txBody>
          <a:bodyPr wrap="square">
            <a:spAutoFit/>
          </a:bodyPr>
          <a:lstStyle/>
          <a:p>
            <a:pPr marL="342900" indent="-342900">
              <a:buFont typeface="Arial" pitchFamily="34" charset="0"/>
              <a:buChar char="•"/>
            </a:pPr>
            <a:r>
              <a:rPr lang="pt-BR" sz="2400" b="0" dirty="0"/>
              <a:t>Método do diagrama de precedência (MDP)</a:t>
            </a:r>
          </a:p>
          <a:p>
            <a:endParaRPr lang="pt-BR" sz="2400" b="0" dirty="0"/>
          </a:p>
          <a:p>
            <a:pPr marL="800100" lvl="1" indent="-342900">
              <a:buFont typeface="Arial" pitchFamily="34" charset="0"/>
              <a:buChar char="―"/>
            </a:pPr>
            <a:r>
              <a:rPr lang="pt-BR" sz="2000" b="0" dirty="0"/>
              <a:t>Utiliza quadrados ou retângulos, chamados de nós, para representar atividades.</a:t>
            </a:r>
          </a:p>
          <a:p>
            <a:pPr marL="800100" lvl="1" indent="-342900">
              <a:buFont typeface="Arial" pitchFamily="34" charset="0"/>
              <a:buChar char="•"/>
            </a:pPr>
            <a:endParaRPr lang="pt-BR" sz="2000" b="0" dirty="0"/>
          </a:p>
          <a:p>
            <a:pPr marL="800100" lvl="1" indent="-342900">
              <a:buFont typeface="Arial" pitchFamily="34" charset="0"/>
              <a:buChar char="―"/>
            </a:pPr>
            <a:r>
              <a:rPr lang="pt-BR" sz="2000" b="0" dirty="0"/>
              <a:t>Utiliza flechas que representam as relações lógicas entre as atividades.</a:t>
            </a:r>
          </a:p>
          <a:p>
            <a:pPr marL="800100" lvl="1" indent="-342900">
              <a:buFont typeface="Arial" pitchFamily="34" charset="0"/>
              <a:buChar char="•"/>
            </a:pPr>
            <a:endParaRPr lang="pt-BR" sz="2000" b="0" dirty="0"/>
          </a:p>
        </p:txBody>
      </p:sp>
    </p:spTree>
    <p:extLst>
      <p:ext uri="{BB962C8B-B14F-4D97-AF65-F5344CB8AC3E}">
        <p14:creationId xmlns:p14="http://schemas.microsoft.com/office/powerpoint/2010/main" val="36724123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Ferramentas e Técnicas</a:t>
            </a: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25</a:t>
            </a:fld>
            <a:endParaRPr lang="pt-BR"/>
          </a:p>
        </p:txBody>
      </p:sp>
      <p:sp>
        <p:nvSpPr>
          <p:cNvPr id="7" name="Retângulo 6"/>
          <p:cNvSpPr/>
          <p:nvPr/>
        </p:nvSpPr>
        <p:spPr>
          <a:xfrm>
            <a:off x="251520" y="1124744"/>
            <a:ext cx="8892480" cy="4832092"/>
          </a:xfrm>
          <a:prstGeom prst="rect">
            <a:avLst/>
          </a:prstGeom>
        </p:spPr>
        <p:txBody>
          <a:bodyPr wrap="square">
            <a:spAutoFit/>
          </a:bodyPr>
          <a:lstStyle/>
          <a:p>
            <a:pPr marL="800100" lvl="1" indent="-342900">
              <a:buFont typeface="Arial" pitchFamily="34" charset="0"/>
              <a:buChar char="•"/>
            </a:pPr>
            <a:r>
              <a:rPr lang="pt-BR" sz="2400" b="0" dirty="0"/>
              <a:t>O MDP </a:t>
            </a:r>
            <a:r>
              <a:rPr lang="pt-BR" sz="2400" b="0" dirty="0" smtClean="0"/>
              <a:t>:</a:t>
            </a:r>
          </a:p>
          <a:p>
            <a:pPr marL="800100" lvl="1" indent="-342900">
              <a:buFont typeface="Arial" pitchFamily="34" charset="0"/>
              <a:buChar char="•"/>
            </a:pPr>
            <a:endParaRPr lang="pt-BR" sz="2400" b="0" dirty="0"/>
          </a:p>
          <a:p>
            <a:pPr marL="800100" lvl="1" indent="-342900">
              <a:buFont typeface="Arial" pitchFamily="34" charset="0"/>
              <a:buChar char="―"/>
            </a:pPr>
            <a:r>
              <a:rPr lang="pt-BR" sz="2000" b="0" dirty="0" err="1" smtClean="0"/>
              <a:t>Early</a:t>
            </a:r>
            <a:r>
              <a:rPr lang="pt-BR" sz="2000" b="0" dirty="0" smtClean="0"/>
              <a:t> </a:t>
            </a:r>
            <a:r>
              <a:rPr lang="pt-BR" sz="2000" b="0" dirty="0"/>
              <a:t>Start (ES</a:t>
            </a:r>
            <a:r>
              <a:rPr lang="pt-BR" sz="2000" b="0" dirty="0" smtClean="0"/>
              <a:t>):</a:t>
            </a:r>
            <a:endParaRPr lang="pt-BR" sz="2000" b="0" dirty="0"/>
          </a:p>
          <a:p>
            <a:pPr marL="1257300" lvl="2" indent="-342900">
              <a:buFont typeface="Wingdings" pitchFamily="2" charset="2"/>
              <a:buChar char="§"/>
            </a:pPr>
            <a:r>
              <a:rPr lang="pt-BR" sz="2000" b="0" dirty="0"/>
              <a:t>Data mais cedo que uma atividade pode iniciar quando suas antecessoras são executadas no tempo estimado</a:t>
            </a:r>
            <a:r>
              <a:rPr lang="pt-BR" sz="2000" b="0" dirty="0" smtClean="0"/>
              <a:t>.</a:t>
            </a:r>
          </a:p>
          <a:p>
            <a:pPr marL="800100" lvl="1" indent="-342900">
              <a:buFont typeface="Arial" pitchFamily="34" charset="0"/>
              <a:buChar char="―"/>
            </a:pPr>
            <a:endParaRPr lang="pt-BR" sz="2000" b="0" dirty="0"/>
          </a:p>
          <a:p>
            <a:pPr marL="800100" lvl="1" indent="-342900">
              <a:buFont typeface="Arial" pitchFamily="34" charset="0"/>
              <a:buChar char="―"/>
            </a:pPr>
            <a:r>
              <a:rPr lang="pt-BR" sz="2000" b="0" dirty="0" err="1"/>
              <a:t>Early</a:t>
            </a:r>
            <a:r>
              <a:rPr lang="pt-BR" sz="2000" b="0" dirty="0"/>
              <a:t> </a:t>
            </a:r>
            <a:r>
              <a:rPr lang="pt-BR" sz="2000" b="0" dirty="0" err="1"/>
              <a:t>Finish</a:t>
            </a:r>
            <a:r>
              <a:rPr lang="pt-BR" sz="2000" b="0" dirty="0"/>
              <a:t> (EF</a:t>
            </a:r>
            <a:r>
              <a:rPr lang="pt-BR" sz="2000" b="0" dirty="0" smtClean="0"/>
              <a:t>):</a:t>
            </a:r>
            <a:endParaRPr lang="pt-BR" sz="2000" b="0" dirty="0"/>
          </a:p>
          <a:p>
            <a:pPr marL="1257300" lvl="2" indent="-342900">
              <a:buFont typeface="Wingdings" pitchFamily="2" charset="2"/>
              <a:buChar char="§"/>
            </a:pPr>
            <a:r>
              <a:rPr lang="pt-BR" sz="2000" b="0" dirty="0"/>
              <a:t>Data mais cedo que uma atividade pode terminar começando na sua ES e sendo executada no tempo estimado</a:t>
            </a:r>
            <a:r>
              <a:rPr lang="pt-BR" sz="2000" b="0" dirty="0" smtClean="0"/>
              <a:t>.</a:t>
            </a:r>
          </a:p>
          <a:p>
            <a:pPr marL="1257300" lvl="2" indent="-342900">
              <a:buFont typeface="Wingdings" pitchFamily="2" charset="2"/>
              <a:buChar char="§"/>
            </a:pPr>
            <a:endParaRPr lang="pt-BR" sz="2000" b="0" dirty="0"/>
          </a:p>
          <a:p>
            <a:pPr marL="800100" lvl="1" indent="-342900">
              <a:buFont typeface="Arial" pitchFamily="34" charset="0"/>
              <a:buChar char="―"/>
            </a:pPr>
            <a:r>
              <a:rPr lang="pt-BR" sz="2000" b="0" dirty="0"/>
              <a:t>Late Start (LS):</a:t>
            </a:r>
          </a:p>
          <a:p>
            <a:pPr marL="800100" lvl="1" indent="-342900">
              <a:buFont typeface="Arial" pitchFamily="34" charset="0"/>
              <a:buChar char="―"/>
            </a:pPr>
            <a:endParaRPr lang="pt-BR" sz="2000" b="0" dirty="0" smtClean="0"/>
          </a:p>
          <a:p>
            <a:pPr marL="1257300" lvl="2" indent="-342900">
              <a:buFont typeface="Wingdings" pitchFamily="2" charset="2"/>
              <a:buChar char="§"/>
            </a:pPr>
            <a:r>
              <a:rPr lang="pt-BR" sz="2000" b="0" dirty="0" smtClean="0"/>
              <a:t>Data </a:t>
            </a:r>
            <a:r>
              <a:rPr lang="pt-BR" sz="2000" b="0" dirty="0"/>
              <a:t>mais tarde que uma atividade pode iniciar sem prejudicar o cronograma.</a:t>
            </a:r>
          </a:p>
          <a:p>
            <a:pPr marL="800100" lvl="1" indent="-342900">
              <a:buFont typeface="Arial" pitchFamily="34" charset="0"/>
              <a:buChar char="•"/>
            </a:pPr>
            <a:endParaRPr lang="pt-BR" sz="2000" b="0" dirty="0"/>
          </a:p>
        </p:txBody>
      </p:sp>
    </p:spTree>
    <p:extLst>
      <p:ext uri="{BB962C8B-B14F-4D97-AF65-F5344CB8AC3E}">
        <p14:creationId xmlns:p14="http://schemas.microsoft.com/office/powerpoint/2010/main" val="41498995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Ferramentas e Técnicas</a:t>
            </a: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26</a:t>
            </a:fld>
            <a:endParaRPr lang="pt-BR"/>
          </a:p>
        </p:txBody>
      </p:sp>
      <p:sp>
        <p:nvSpPr>
          <p:cNvPr id="7" name="Retângulo 6"/>
          <p:cNvSpPr/>
          <p:nvPr/>
        </p:nvSpPr>
        <p:spPr>
          <a:xfrm>
            <a:off x="251520" y="1124744"/>
            <a:ext cx="8892480" cy="4216539"/>
          </a:xfrm>
          <a:prstGeom prst="rect">
            <a:avLst/>
          </a:prstGeom>
        </p:spPr>
        <p:txBody>
          <a:bodyPr wrap="square">
            <a:spAutoFit/>
          </a:bodyPr>
          <a:lstStyle/>
          <a:p>
            <a:pPr marL="800100" lvl="1" indent="-342900">
              <a:buFont typeface="Arial" pitchFamily="34" charset="0"/>
              <a:buChar char="•"/>
            </a:pPr>
            <a:r>
              <a:rPr lang="pt-BR" sz="2400" b="0" dirty="0"/>
              <a:t>O MDP </a:t>
            </a:r>
            <a:r>
              <a:rPr lang="pt-BR" sz="2400" b="0" dirty="0" smtClean="0"/>
              <a:t>:</a:t>
            </a:r>
          </a:p>
          <a:p>
            <a:pPr marL="800100" lvl="1" indent="-342900">
              <a:buFont typeface="Arial" pitchFamily="34" charset="0"/>
              <a:buChar char="•"/>
            </a:pPr>
            <a:endParaRPr lang="pt-BR" sz="2400" b="0" dirty="0"/>
          </a:p>
          <a:p>
            <a:pPr marL="800100" lvl="1" indent="-342900">
              <a:buFont typeface="Arial" pitchFamily="34" charset="0"/>
              <a:buChar char="―"/>
            </a:pPr>
            <a:r>
              <a:rPr lang="pt-BR" sz="2000" b="0" dirty="0"/>
              <a:t>Late </a:t>
            </a:r>
            <a:r>
              <a:rPr lang="pt-BR" sz="2000" b="0" dirty="0" err="1"/>
              <a:t>Finish</a:t>
            </a:r>
            <a:r>
              <a:rPr lang="pt-BR" sz="2000" b="0" dirty="0"/>
              <a:t> (LF):</a:t>
            </a:r>
          </a:p>
          <a:p>
            <a:pPr marL="1257300" lvl="2" indent="-342900">
              <a:buFont typeface="Wingdings" pitchFamily="2" charset="2"/>
              <a:buChar char="§"/>
            </a:pPr>
            <a:r>
              <a:rPr lang="pt-BR" sz="2000" b="0" dirty="0"/>
              <a:t>Data mais tarde que uma atividade pode terminar sem prejudicar o cronograma.</a:t>
            </a:r>
          </a:p>
          <a:p>
            <a:pPr marL="800100" lvl="1" indent="-342900">
              <a:buFont typeface="Arial" pitchFamily="34" charset="0"/>
              <a:buChar char="―"/>
            </a:pPr>
            <a:endParaRPr lang="pt-BR" sz="2000" b="0" dirty="0"/>
          </a:p>
          <a:p>
            <a:pPr marL="800100" lvl="1" indent="-342900">
              <a:buFont typeface="Arial" pitchFamily="34" charset="0"/>
              <a:buChar char="―"/>
            </a:pPr>
            <a:r>
              <a:rPr lang="pt-BR" sz="2000" b="0" dirty="0"/>
              <a:t>Slack:</a:t>
            </a:r>
          </a:p>
          <a:p>
            <a:pPr marL="1257300" lvl="2" indent="-342900">
              <a:buFont typeface="Wingdings" pitchFamily="2" charset="2"/>
              <a:buChar char="§"/>
            </a:pPr>
            <a:r>
              <a:rPr lang="pt-BR" sz="2000" b="0" dirty="0"/>
              <a:t>Representa a quantidade de tempo que uma atividade pode atrasar sem prejudicar  o projeto</a:t>
            </a:r>
          </a:p>
          <a:p>
            <a:pPr marL="800100" lvl="1" indent="-342900">
              <a:buFont typeface="Arial" pitchFamily="34" charset="0"/>
              <a:buChar char="―"/>
            </a:pPr>
            <a:endParaRPr lang="pt-BR" sz="2000" b="0" dirty="0"/>
          </a:p>
          <a:p>
            <a:pPr marL="800100" lvl="1" indent="-342900">
              <a:buFont typeface="Arial" pitchFamily="34" charset="0"/>
              <a:buChar char="―"/>
            </a:pPr>
            <a:r>
              <a:rPr lang="pt-BR" sz="2000" b="0" dirty="0"/>
              <a:t>Slack  = LS – ES</a:t>
            </a:r>
          </a:p>
          <a:p>
            <a:pPr lvl="1"/>
            <a:r>
              <a:rPr lang="pt-BR" sz="2000" b="0" dirty="0" smtClean="0"/>
              <a:t>                </a:t>
            </a:r>
            <a:r>
              <a:rPr lang="pt-BR" sz="2000" b="0" dirty="0"/>
              <a:t>= LF - EF</a:t>
            </a:r>
          </a:p>
          <a:p>
            <a:pPr marL="800100" lvl="1" indent="-342900">
              <a:buFont typeface="Arial" pitchFamily="34" charset="0"/>
              <a:buChar char="•"/>
            </a:pPr>
            <a:endParaRPr lang="pt-BR" sz="2000" b="0" dirty="0"/>
          </a:p>
        </p:txBody>
      </p:sp>
    </p:spTree>
    <p:extLst>
      <p:ext uri="{BB962C8B-B14F-4D97-AF65-F5344CB8AC3E}">
        <p14:creationId xmlns:p14="http://schemas.microsoft.com/office/powerpoint/2010/main" val="337033379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Ferramentas e Técnicas</a:t>
            </a: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27</a:t>
            </a:fld>
            <a:endParaRPr lang="pt-BR"/>
          </a:p>
        </p:txBody>
      </p:sp>
      <p:sp>
        <p:nvSpPr>
          <p:cNvPr id="7" name="Retângulo 6"/>
          <p:cNvSpPr/>
          <p:nvPr/>
        </p:nvSpPr>
        <p:spPr>
          <a:xfrm>
            <a:off x="251520" y="1124744"/>
            <a:ext cx="8892480" cy="2308324"/>
          </a:xfrm>
          <a:prstGeom prst="rect">
            <a:avLst/>
          </a:prstGeom>
        </p:spPr>
        <p:txBody>
          <a:bodyPr wrap="square">
            <a:spAutoFit/>
          </a:bodyPr>
          <a:lstStyle/>
          <a:p>
            <a:pPr marL="800100" lvl="1" indent="-342900">
              <a:buFont typeface="Arial" pitchFamily="34" charset="0"/>
              <a:buChar char="•"/>
            </a:pPr>
            <a:r>
              <a:rPr lang="pt-BR" sz="2400" b="0" dirty="0"/>
              <a:t>O MDP </a:t>
            </a:r>
            <a:r>
              <a:rPr lang="pt-BR" sz="2400" b="0" dirty="0" smtClean="0"/>
              <a:t>:</a:t>
            </a:r>
          </a:p>
          <a:p>
            <a:pPr marL="800100" lvl="1" indent="-342900">
              <a:buFont typeface="Arial" pitchFamily="34" charset="0"/>
              <a:buChar char="•"/>
            </a:pPr>
            <a:endParaRPr lang="pt-BR" sz="2000" b="0" dirty="0" smtClean="0"/>
          </a:p>
          <a:p>
            <a:pPr marL="800100" lvl="1" indent="-342900">
              <a:buFont typeface="Arial" pitchFamily="34" charset="0"/>
              <a:buChar char="―"/>
            </a:pPr>
            <a:r>
              <a:rPr lang="pt-BR" sz="2000" b="0" dirty="0"/>
              <a:t>Caminho crítico:</a:t>
            </a:r>
          </a:p>
          <a:p>
            <a:pPr marL="800100" lvl="1" indent="-342900">
              <a:buFont typeface="Arial" pitchFamily="34" charset="0"/>
              <a:buChar char="•"/>
            </a:pPr>
            <a:endParaRPr lang="pt-BR" sz="2000" b="0" dirty="0"/>
          </a:p>
          <a:p>
            <a:pPr marL="1371600" lvl="2" indent="-457200">
              <a:buFont typeface="Wingdings" pitchFamily="2" charset="2"/>
              <a:buChar char="§"/>
            </a:pPr>
            <a:r>
              <a:rPr lang="pt-BR" sz="2000" b="0" dirty="0"/>
              <a:t>É o maior caminho dentro do diagrama de rede, determinando o menor tempo para terminar o projeto.</a:t>
            </a:r>
          </a:p>
          <a:p>
            <a:pPr marL="800100" lvl="1" indent="-342900">
              <a:buFont typeface="Arial" pitchFamily="34" charset="0"/>
              <a:buChar char="•"/>
            </a:pPr>
            <a:endParaRPr lang="pt-BR" sz="2000" b="0" dirty="0"/>
          </a:p>
        </p:txBody>
      </p:sp>
    </p:spTree>
    <p:extLst>
      <p:ext uri="{BB962C8B-B14F-4D97-AF65-F5344CB8AC3E}">
        <p14:creationId xmlns:p14="http://schemas.microsoft.com/office/powerpoint/2010/main" val="983470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Ferramentas e Técnicas</a:t>
            </a: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28</a:t>
            </a:fld>
            <a:endParaRPr lang="pt-BR"/>
          </a:p>
        </p:txBody>
      </p:sp>
      <p:sp>
        <p:nvSpPr>
          <p:cNvPr id="6" name="Retângulo 5"/>
          <p:cNvSpPr/>
          <p:nvPr/>
        </p:nvSpPr>
        <p:spPr>
          <a:xfrm>
            <a:off x="251520" y="1259344"/>
            <a:ext cx="8784976" cy="3939540"/>
          </a:xfrm>
          <a:prstGeom prst="rect">
            <a:avLst/>
          </a:prstGeom>
        </p:spPr>
        <p:txBody>
          <a:bodyPr wrap="square">
            <a:spAutoFit/>
          </a:bodyPr>
          <a:lstStyle/>
          <a:p>
            <a:r>
              <a:rPr lang="pt-BR" sz="2200" b="0" dirty="0"/>
              <a:t>O MDP inclui quatro tipo de relações lógicas:</a:t>
            </a:r>
          </a:p>
          <a:p>
            <a:endParaRPr lang="pt-BR" sz="2400" b="0" dirty="0"/>
          </a:p>
          <a:p>
            <a:pPr marL="342900" indent="-342900">
              <a:buFont typeface="Arial" pitchFamily="34" charset="0"/>
              <a:buChar char="•"/>
            </a:pPr>
            <a:r>
              <a:rPr lang="pt-BR" sz="2000" b="0" dirty="0"/>
              <a:t>Término para início:</a:t>
            </a:r>
          </a:p>
          <a:p>
            <a:pPr marL="800100" lvl="1" indent="-342900">
              <a:buFont typeface="Wingdings" pitchFamily="2" charset="2"/>
              <a:buChar char="§"/>
            </a:pPr>
            <a:r>
              <a:rPr lang="pt-BR" sz="1600" b="0" dirty="0"/>
              <a:t>O início da atividade sucessora depende do término da atividade predecessora</a:t>
            </a:r>
            <a:r>
              <a:rPr lang="pt-BR" sz="1600" b="0" dirty="0" smtClean="0"/>
              <a:t>.</a:t>
            </a:r>
          </a:p>
          <a:p>
            <a:endParaRPr lang="pt-BR" sz="2000" b="0" dirty="0"/>
          </a:p>
          <a:p>
            <a:pPr marL="342900" indent="-342900">
              <a:buFont typeface="Arial" pitchFamily="34" charset="0"/>
              <a:buChar char="•"/>
            </a:pPr>
            <a:r>
              <a:rPr lang="pt-BR" sz="2000" b="0" dirty="0"/>
              <a:t>Término para término:</a:t>
            </a:r>
          </a:p>
          <a:p>
            <a:pPr marL="800100" lvl="1" indent="-342900">
              <a:buFont typeface="Wingdings" pitchFamily="2" charset="2"/>
              <a:buChar char="§"/>
            </a:pPr>
            <a:r>
              <a:rPr lang="pt-BR" sz="1600" b="0" dirty="0"/>
              <a:t>O término da atividade sucessora depende do término da atividade predecessora</a:t>
            </a:r>
            <a:r>
              <a:rPr lang="pt-BR" sz="1600" b="0" dirty="0" smtClean="0"/>
              <a:t>.</a:t>
            </a:r>
          </a:p>
          <a:p>
            <a:endParaRPr lang="pt-BR" sz="2000" b="0" dirty="0"/>
          </a:p>
          <a:p>
            <a:pPr marL="342900" indent="-342900">
              <a:buFont typeface="Arial" pitchFamily="34" charset="0"/>
              <a:buChar char="•"/>
            </a:pPr>
            <a:r>
              <a:rPr lang="pt-BR" sz="2000" b="0" dirty="0"/>
              <a:t>Início para início:</a:t>
            </a:r>
          </a:p>
          <a:p>
            <a:pPr marL="800100" lvl="1" indent="-342900">
              <a:buFont typeface="Wingdings" pitchFamily="2" charset="2"/>
              <a:buChar char="§"/>
            </a:pPr>
            <a:r>
              <a:rPr lang="pt-BR" sz="1600" b="0" dirty="0"/>
              <a:t>O início da atividade sucessora depende do início da atividade predecessora</a:t>
            </a:r>
            <a:r>
              <a:rPr lang="pt-BR" sz="1600" b="0" dirty="0" smtClean="0"/>
              <a:t>.</a:t>
            </a:r>
          </a:p>
          <a:p>
            <a:endParaRPr lang="pt-BR" sz="2000" b="0" dirty="0"/>
          </a:p>
          <a:p>
            <a:pPr marL="342900" indent="-342900">
              <a:buFont typeface="Arial" pitchFamily="34" charset="0"/>
              <a:buChar char="•"/>
            </a:pPr>
            <a:r>
              <a:rPr lang="pt-BR" sz="2000" b="0" dirty="0"/>
              <a:t>Início para término:</a:t>
            </a:r>
          </a:p>
          <a:p>
            <a:pPr marL="800100" lvl="1" indent="-342900">
              <a:buFont typeface="Wingdings" pitchFamily="2" charset="2"/>
              <a:buChar char="§"/>
            </a:pPr>
            <a:r>
              <a:rPr lang="pt-BR" sz="1600" b="0" dirty="0"/>
              <a:t>O término da atividade sucessora depende do início da atividade predecessora.</a:t>
            </a:r>
          </a:p>
        </p:txBody>
      </p:sp>
    </p:spTree>
    <p:extLst>
      <p:ext uri="{BB962C8B-B14F-4D97-AF65-F5344CB8AC3E}">
        <p14:creationId xmlns:p14="http://schemas.microsoft.com/office/powerpoint/2010/main" val="28937133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Ferramentas e Técnicas</a:t>
            </a: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29</a:t>
            </a:fld>
            <a:endParaRPr lang="pt-BR"/>
          </a:p>
        </p:txBody>
      </p:sp>
      <p:pic>
        <p:nvPicPr>
          <p:cNvPr id="7" name="Picture 2"/>
          <p:cNvPicPr>
            <a:picLocks noGrp="1" noChangeAspect="1" noChangeArrowheads="1"/>
          </p:cNvPicPr>
          <p:nvPr>
            <p:ph sz="quarter" idx="1"/>
          </p:nvPr>
        </p:nvPicPr>
        <p:blipFill>
          <a:blip r:embed="rId2" cstate="print"/>
          <a:srcRect/>
          <a:stretch>
            <a:fillRect/>
          </a:stretch>
        </p:blipFill>
        <p:spPr bwMode="auto">
          <a:xfrm>
            <a:off x="805656" y="1670050"/>
            <a:ext cx="7496175" cy="4286250"/>
          </a:xfrm>
          <a:prstGeom prst="rect">
            <a:avLst/>
          </a:prstGeom>
          <a:noFill/>
          <a:ln w="9525">
            <a:noFill/>
            <a:miter lim="800000"/>
            <a:headEnd/>
            <a:tailEnd/>
          </a:ln>
        </p:spPr>
      </p:pic>
    </p:spTree>
    <p:extLst>
      <p:ext uri="{BB962C8B-B14F-4D97-AF65-F5344CB8AC3E}">
        <p14:creationId xmlns:p14="http://schemas.microsoft.com/office/powerpoint/2010/main" val="1998495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4"/>
          <p:cNvSpPr>
            <a:spLocks noGrp="1" noChangeArrowheads="1"/>
          </p:cNvSpPr>
          <p:nvPr>
            <p:ph type="title"/>
          </p:nvPr>
        </p:nvSpPr>
        <p:spPr/>
        <p:txBody>
          <a:bodyPr/>
          <a:lstStyle/>
          <a:p>
            <a:pPr eaLnBrk="1" hangingPunct="1"/>
            <a:r>
              <a:rPr lang="pt-BR" dirty="0" smtClean="0"/>
              <a:t>Roteiro</a:t>
            </a:r>
          </a:p>
        </p:txBody>
      </p:sp>
      <p:sp>
        <p:nvSpPr>
          <p:cNvPr id="5123" name="Rectangle 5"/>
          <p:cNvSpPr>
            <a:spLocks noGrp="1" noChangeArrowheads="1"/>
          </p:cNvSpPr>
          <p:nvPr>
            <p:ph type="body" idx="1"/>
          </p:nvPr>
        </p:nvSpPr>
        <p:spPr/>
        <p:txBody>
          <a:bodyPr/>
          <a:lstStyle/>
          <a:p>
            <a:pPr>
              <a:lnSpc>
                <a:spcPct val="150000"/>
              </a:lnSpc>
            </a:pPr>
            <a:r>
              <a:rPr lang="de-DE" sz="2400" dirty="0" smtClean="0"/>
              <a:t>Introdução</a:t>
            </a:r>
          </a:p>
          <a:p>
            <a:pPr>
              <a:lnSpc>
                <a:spcPct val="150000"/>
              </a:lnSpc>
            </a:pPr>
            <a:r>
              <a:rPr lang="de-DE" sz="2400" dirty="0" smtClean="0"/>
              <a:t>Definir as Atividades</a:t>
            </a:r>
          </a:p>
          <a:p>
            <a:pPr>
              <a:lnSpc>
                <a:spcPct val="150000"/>
              </a:lnSpc>
            </a:pPr>
            <a:r>
              <a:rPr lang="de-DE" sz="2400" dirty="0" smtClean="0"/>
              <a:t>Sequenciar as Atividades</a:t>
            </a:r>
          </a:p>
          <a:p>
            <a:pPr>
              <a:lnSpc>
                <a:spcPct val="150000"/>
              </a:lnSpc>
            </a:pPr>
            <a:r>
              <a:rPr lang="de-DE" sz="2400" dirty="0" smtClean="0"/>
              <a:t>Estimar os recursos das Atividades</a:t>
            </a:r>
          </a:p>
          <a:p>
            <a:pPr>
              <a:lnSpc>
                <a:spcPct val="150000"/>
              </a:lnSpc>
            </a:pPr>
            <a:r>
              <a:rPr lang="de-DE" sz="2400" dirty="0" smtClean="0"/>
              <a:t>Estimar as durações das Atividades</a:t>
            </a:r>
          </a:p>
          <a:p>
            <a:pPr>
              <a:lnSpc>
                <a:spcPct val="150000"/>
              </a:lnSpc>
            </a:pPr>
            <a:r>
              <a:rPr lang="de-DE" sz="2400" dirty="0" smtClean="0"/>
              <a:t>Desenvolver o Cronograma</a:t>
            </a:r>
          </a:p>
          <a:p>
            <a:pPr>
              <a:lnSpc>
                <a:spcPct val="150000"/>
              </a:lnSpc>
            </a:pPr>
            <a:r>
              <a:rPr lang="de-DE" sz="2400" dirty="0" smtClean="0"/>
              <a:t>Controlar o Cronograma</a:t>
            </a:r>
            <a:endParaRPr lang="pt-BR" sz="24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Ferramentas e Técnicas</a:t>
            </a: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30</a:t>
            </a:fld>
            <a:endParaRPr lang="pt-BR"/>
          </a:p>
        </p:txBody>
      </p:sp>
      <p:sp>
        <p:nvSpPr>
          <p:cNvPr id="7" name="Retângulo 6"/>
          <p:cNvSpPr/>
          <p:nvPr/>
        </p:nvSpPr>
        <p:spPr>
          <a:xfrm>
            <a:off x="539552" y="1154336"/>
            <a:ext cx="8424936" cy="2554545"/>
          </a:xfrm>
          <a:prstGeom prst="rect">
            <a:avLst/>
          </a:prstGeom>
        </p:spPr>
        <p:txBody>
          <a:bodyPr wrap="square">
            <a:spAutoFit/>
          </a:bodyPr>
          <a:lstStyle/>
          <a:p>
            <a:pPr marL="342900" indent="-342900">
              <a:buFont typeface="Arial" pitchFamily="34" charset="0"/>
              <a:buChar char="•"/>
            </a:pPr>
            <a:r>
              <a:rPr lang="pt-BR" sz="2400" b="0" dirty="0"/>
              <a:t>Método do diagrama de Setas (MDS):</a:t>
            </a:r>
          </a:p>
          <a:p>
            <a:endParaRPr lang="pt-BR" b="0" dirty="0"/>
          </a:p>
          <a:p>
            <a:pPr marL="285750" indent="-285750">
              <a:buFont typeface="Arial" pitchFamily="34" charset="0"/>
              <a:buChar char="―"/>
            </a:pPr>
            <a:r>
              <a:rPr lang="pt-BR" sz="2000" b="0" dirty="0" smtClean="0"/>
              <a:t> Método </a:t>
            </a:r>
            <a:r>
              <a:rPr lang="pt-BR" sz="2000" b="0" dirty="0"/>
              <a:t>utilizado para construção de um rede de atividades onde se utiliza boxes e setas representando precedência e atividades respectivamente.</a:t>
            </a:r>
          </a:p>
          <a:p>
            <a:endParaRPr lang="pt-BR" b="0" dirty="0"/>
          </a:p>
          <a:p>
            <a:pPr marL="285750" indent="-285750">
              <a:buFont typeface="Arial" pitchFamily="34" charset="0"/>
              <a:buChar char="―"/>
            </a:pPr>
            <a:r>
              <a:rPr lang="pt-BR" sz="2000" b="0" dirty="0" smtClean="0"/>
              <a:t> Só </a:t>
            </a:r>
            <a:r>
              <a:rPr lang="pt-BR" sz="2000" b="0" dirty="0"/>
              <a:t>utiliza dependências entre as atividades do tipo “término para o início.”</a:t>
            </a:r>
          </a:p>
        </p:txBody>
      </p:sp>
    </p:spTree>
    <p:extLst>
      <p:ext uri="{BB962C8B-B14F-4D97-AF65-F5344CB8AC3E}">
        <p14:creationId xmlns:p14="http://schemas.microsoft.com/office/powerpoint/2010/main" val="42633135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Ferramentas e Técnicas</a:t>
            </a: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31</a:t>
            </a:fld>
            <a:endParaRPr lang="pt-BR"/>
          </a:p>
        </p:txBody>
      </p:sp>
      <p:sp>
        <p:nvSpPr>
          <p:cNvPr id="7" name="Retângulo 6"/>
          <p:cNvSpPr/>
          <p:nvPr/>
        </p:nvSpPr>
        <p:spPr>
          <a:xfrm>
            <a:off x="539552" y="1154336"/>
            <a:ext cx="8424936" cy="3539430"/>
          </a:xfrm>
          <a:prstGeom prst="rect">
            <a:avLst/>
          </a:prstGeom>
        </p:spPr>
        <p:txBody>
          <a:bodyPr wrap="square">
            <a:spAutoFit/>
          </a:bodyPr>
          <a:lstStyle/>
          <a:p>
            <a:pPr marL="342900" indent="-342900">
              <a:buFont typeface="Arial" pitchFamily="34" charset="0"/>
              <a:buChar char="•"/>
            </a:pPr>
            <a:r>
              <a:rPr lang="pt-BR" sz="2400" b="0" dirty="0"/>
              <a:t>Método do diagrama de Setas (MDS):</a:t>
            </a:r>
          </a:p>
          <a:p>
            <a:pPr lvl="1"/>
            <a:endParaRPr lang="pt-BR" dirty="0" smtClean="0"/>
          </a:p>
          <a:p>
            <a:pPr marL="800100" lvl="1" indent="-342900">
              <a:buFont typeface="Arial" pitchFamily="34" charset="0"/>
              <a:buChar char="―"/>
            </a:pPr>
            <a:r>
              <a:rPr lang="pt-BR" sz="2000" b="0" dirty="0" smtClean="0"/>
              <a:t>Atividades </a:t>
            </a:r>
            <a:r>
              <a:rPr lang="pt-BR" sz="2000" b="0" dirty="0"/>
              <a:t>“</a:t>
            </a:r>
            <a:r>
              <a:rPr lang="pt-BR" sz="2000" b="0" dirty="0" err="1"/>
              <a:t>Dummy</a:t>
            </a:r>
            <a:r>
              <a:rPr lang="pt-BR" sz="2000" b="0" dirty="0"/>
              <a:t>”:</a:t>
            </a:r>
          </a:p>
          <a:p>
            <a:pPr lvl="1"/>
            <a:endParaRPr lang="pt-BR" b="0" dirty="0"/>
          </a:p>
          <a:p>
            <a:pPr marL="1200150" lvl="2" indent="-285750">
              <a:buFont typeface="Wingdings" pitchFamily="2" charset="2"/>
              <a:buChar char="§"/>
            </a:pPr>
            <a:r>
              <a:rPr lang="pt-BR" b="0" dirty="0"/>
              <a:t> Servem para representar dependências entre atividades</a:t>
            </a:r>
            <a:r>
              <a:rPr lang="pt-BR" b="0" dirty="0" smtClean="0"/>
              <a:t>.</a:t>
            </a:r>
          </a:p>
          <a:p>
            <a:pPr marL="1200150" lvl="2" indent="-285750">
              <a:buFont typeface="Wingdings" pitchFamily="2" charset="2"/>
              <a:buChar char="§"/>
            </a:pPr>
            <a:endParaRPr lang="pt-BR" b="0" dirty="0"/>
          </a:p>
          <a:p>
            <a:pPr marL="1200150" lvl="2" indent="-285750">
              <a:buFont typeface="Wingdings" pitchFamily="2" charset="2"/>
              <a:buChar char="§"/>
            </a:pPr>
            <a:r>
              <a:rPr lang="pt-BR" b="0" dirty="0"/>
              <a:t> São representadas por uma linha pontilhada</a:t>
            </a:r>
            <a:r>
              <a:rPr lang="pt-BR" b="0" dirty="0" smtClean="0"/>
              <a:t>.</a:t>
            </a:r>
          </a:p>
          <a:p>
            <a:pPr marL="1200150" lvl="2" indent="-285750">
              <a:buFont typeface="Wingdings" pitchFamily="2" charset="2"/>
              <a:buChar char="§"/>
            </a:pPr>
            <a:endParaRPr lang="pt-BR" b="0" dirty="0"/>
          </a:p>
          <a:p>
            <a:pPr marL="1200150" lvl="2" indent="-285750">
              <a:buFont typeface="Wingdings" pitchFamily="2" charset="2"/>
              <a:buChar char="§"/>
            </a:pPr>
            <a:r>
              <a:rPr lang="pt-BR" b="0" dirty="0"/>
              <a:t> Tem tempo de duração igual a zero</a:t>
            </a:r>
            <a:r>
              <a:rPr lang="pt-BR" b="0" dirty="0" smtClean="0"/>
              <a:t>.</a:t>
            </a:r>
          </a:p>
          <a:p>
            <a:pPr marL="1200150" lvl="2" indent="-285750">
              <a:buFont typeface="Wingdings" pitchFamily="2" charset="2"/>
              <a:buChar char="§"/>
            </a:pPr>
            <a:endParaRPr lang="pt-BR" b="0" dirty="0"/>
          </a:p>
          <a:p>
            <a:pPr marL="1200150" lvl="2" indent="-285750">
              <a:buFont typeface="Wingdings" pitchFamily="2" charset="2"/>
              <a:buChar char="§"/>
            </a:pPr>
            <a:r>
              <a:rPr lang="pt-BR" b="0" dirty="0"/>
              <a:t> Não consomem recursos.</a:t>
            </a:r>
          </a:p>
          <a:p>
            <a:endParaRPr lang="pt-BR" b="0" dirty="0"/>
          </a:p>
        </p:txBody>
      </p:sp>
    </p:spTree>
    <p:extLst>
      <p:ext uri="{BB962C8B-B14F-4D97-AF65-F5344CB8AC3E}">
        <p14:creationId xmlns:p14="http://schemas.microsoft.com/office/powerpoint/2010/main" val="10755725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Ferramentas e Técnicas</a:t>
            </a: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32</a:t>
            </a:fld>
            <a:endParaRPr lang="pt-BR"/>
          </a:p>
        </p:txBody>
      </p:sp>
      <p:pic>
        <p:nvPicPr>
          <p:cNvPr id="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5684" y="1344960"/>
            <a:ext cx="7367155" cy="44644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79378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Ferramentas e Técnicas</a:t>
            </a: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33</a:t>
            </a:fld>
            <a:endParaRPr lang="pt-BR"/>
          </a:p>
        </p:txBody>
      </p:sp>
      <p:sp>
        <p:nvSpPr>
          <p:cNvPr id="7" name="Retângulo 6"/>
          <p:cNvSpPr/>
          <p:nvPr/>
        </p:nvSpPr>
        <p:spPr>
          <a:xfrm>
            <a:off x="611560" y="1412776"/>
            <a:ext cx="8136904" cy="4462760"/>
          </a:xfrm>
          <a:prstGeom prst="rect">
            <a:avLst/>
          </a:prstGeom>
        </p:spPr>
        <p:txBody>
          <a:bodyPr wrap="square">
            <a:spAutoFit/>
          </a:bodyPr>
          <a:lstStyle/>
          <a:p>
            <a:pPr marL="342900" indent="-342900">
              <a:buFont typeface="Arial" pitchFamily="34" charset="0"/>
              <a:buChar char="•"/>
            </a:pPr>
            <a:r>
              <a:rPr lang="pt-BR" sz="2400" b="0" dirty="0"/>
              <a:t>Determinação de dependência:</a:t>
            </a:r>
          </a:p>
          <a:p>
            <a:endParaRPr lang="pt-BR" sz="2000" b="0" dirty="0"/>
          </a:p>
          <a:p>
            <a:pPr marL="800100" lvl="1" indent="-342900">
              <a:buFont typeface="Arial" pitchFamily="34" charset="0"/>
              <a:buChar char="―"/>
            </a:pPr>
            <a:r>
              <a:rPr lang="pt-BR" sz="2000" b="0" dirty="0"/>
              <a:t>Dependências obrigatórias</a:t>
            </a:r>
            <a:r>
              <a:rPr lang="pt-BR" sz="2000" b="0" dirty="0" smtClean="0"/>
              <a:t>:</a:t>
            </a:r>
          </a:p>
          <a:p>
            <a:pPr marL="800100" lvl="1" indent="-342900">
              <a:buFont typeface="Arial" pitchFamily="34" charset="0"/>
              <a:buChar char="―"/>
            </a:pPr>
            <a:endParaRPr lang="pt-BR" sz="2000" b="0" dirty="0"/>
          </a:p>
          <a:p>
            <a:r>
              <a:rPr lang="pt-BR" sz="1600" b="0" dirty="0" smtClean="0"/>
              <a:t>	São </a:t>
            </a:r>
            <a:r>
              <a:rPr lang="pt-BR" sz="1600" b="0" dirty="0"/>
              <a:t>aquelas exigidas contratualmente ou devido a natureza do trabalho</a:t>
            </a:r>
            <a:r>
              <a:rPr lang="pt-BR" sz="1600" b="0" dirty="0" smtClean="0"/>
              <a:t>.</a:t>
            </a:r>
          </a:p>
          <a:p>
            <a:endParaRPr lang="pt-BR" sz="2000" b="0" dirty="0"/>
          </a:p>
          <a:p>
            <a:pPr marL="800100" lvl="1" indent="-342900">
              <a:buFont typeface="Arial" pitchFamily="34" charset="0"/>
              <a:buChar char="―"/>
            </a:pPr>
            <a:r>
              <a:rPr lang="pt-BR" sz="2000" b="0" dirty="0"/>
              <a:t>Dependências </a:t>
            </a:r>
            <a:r>
              <a:rPr lang="pt-BR" sz="2000" b="0" dirty="0" smtClean="0"/>
              <a:t>arbitrárias:</a:t>
            </a:r>
          </a:p>
          <a:p>
            <a:pPr marL="800100" lvl="1" indent="-342900">
              <a:buFont typeface="Arial" pitchFamily="34" charset="0"/>
              <a:buChar char="―"/>
            </a:pPr>
            <a:endParaRPr lang="pt-BR" sz="2000" b="0" dirty="0" smtClean="0"/>
          </a:p>
          <a:p>
            <a:pPr lvl="2"/>
            <a:r>
              <a:rPr lang="pt-BR" sz="1600" b="0" dirty="0" smtClean="0"/>
              <a:t>São </a:t>
            </a:r>
            <a:r>
              <a:rPr lang="pt-BR" sz="1600" b="0" dirty="0"/>
              <a:t>aquelas definidas durante o processo de sequenciamento das </a:t>
            </a:r>
            <a:r>
              <a:rPr lang="pt-BR" sz="1600" b="0" dirty="0" smtClean="0"/>
              <a:t>atividades pela </a:t>
            </a:r>
            <a:r>
              <a:rPr lang="pt-BR" sz="1600" b="0" dirty="0"/>
              <a:t>equipe do projeto</a:t>
            </a:r>
            <a:r>
              <a:rPr lang="pt-BR" sz="1600" b="0" dirty="0" smtClean="0"/>
              <a:t>.</a:t>
            </a:r>
          </a:p>
          <a:p>
            <a:endParaRPr lang="pt-BR" sz="2000" b="0" dirty="0"/>
          </a:p>
          <a:p>
            <a:pPr marL="800100" lvl="1" indent="-342900">
              <a:buFont typeface="Arial" pitchFamily="34" charset="0"/>
              <a:buChar char="―"/>
            </a:pPr>
            <a:r>
              <a:rPr lang="pt-BR" sz="2000" b="0" dirty="0"/>
              <a:t>Dependências externas</a:t>
            </a:r>
            <a:r>
              <a:rPr lang="pt-BR" sz="2000" b="0" dirty="0" smtClean="0"/>
              <a:t>:</a:t>
            </a:r>
          </a:p>
          <a:p>
            <a:pPr marL="800100" lvl="1" indent="-342900">
              <a:buFont typeface="Arial" pitchFamily="34" charset="0"/>
              <a:buChar char="―"/>
            </a:pPr>
            <a:endParaRPr lang="pt-BR" sz="2000" b="0" dirty="0" smtClean="0"/>
          </a:p>
          <a:p>
            <a:pPr lvl="2"/>
            <a:r>
              <a:rPr lang="pt-BR" sz="1600" b="0" dirty="0" smtClean="0"/>
              <a:t>Envolvem </a:t>
            </a:r>
            <a:r>
              <a:rPr lang="pt-BR" sz="1600" b="0" dirty="0"/>
              <a:t>uma relação entre as atividades pertencentes ao projeto  e as não pertencentes ao mesmo.</a:t>
            </a:r>
          </a:p>
        </p:txBody>
      </p:sp>
    </p:spTree>
    <p:extLst>
      <p:ext uri="{BB962C8B-B14F-4D97-AF65-F5344CB8AC3E}">
        <p14:creationId xmlns:p14="http://schemas.microsoft.com/office/powerpoint/2010/main" val="194923063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Ferramentas e Técnicas</a:t>
            </a: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34</a:t>
            </a:fld>
            <a:endParaRPr lang="pt-BR"/>
          </a:p>
        </p:txBody>
      </p:sp>
      <p:sp>
        <p:nvSpPr>
          <p:cNvPr id="6" name="Retângulo 5"/>
          <p:cNvSpPr/>
          <p:nvPr/>
        </p:nvSpPr>
        <p:spPr>
          <a:xfrm>
            <a:off x="611560" y="1268760"/>
            <a:ext cx="8280920" cy="1754326"/>
          </a:xfrm>
          <a:prstGeom prst="rect">
            <a:avLst/>
          </a:prstGeom>
        </p:spPr>
        <p:txBody>
          <a:bodyPr wrap="square">
            <a:spAutoFit/>
          </a:bodyPr>
          <a:lstStyle/>
          <a:p>
            <a:pPr marL="342900" indent="-342900">
              <a:buFont typeface="Arial" pitchFamily="34" charset="0"/>
              <a:buChar char="•"/>
            </a:pPr>
            <a:r>
              <a:rPr lang="pt-BR" sz="2400" b="0" dirty="0"/>
              <a:t>Aplicação de antecipações e esperas:</a:t>
            </a:r>
          </a:p>
          <a:p>
            <a:endParaRPr lang="pt-BR" sz="2400" b="0" dirty="0"/>
          </a:p>
          <a:p>
            <a:pPr marL="342900" indent="-342900">
              <a:buFont typeface="Arial" pitchFamily="34" charset="0"/>
              <a:buChar char="―"/>
            </a:pPr>
            <a:r>
              <a:rPr lang="pt-BR" sz="2000" b="0" dirty="0" smtClean="0"/>
              <a:t> A </a:t>
            </a:r>
            <a:r>
              <a:rPr lang="pt-BR" sz="2000" b="0" dirty="0"/>
              <a:t>equipe determina as dependências que podem requerer um antecipação ou uma espera, visando definir precisamente uma relação lógica entre elas. </a:t>
            </a:r>
          </a:p>
        </p:txBody>
      </p:sp>
    </p:spTree>
    <p:extLst>
      <p:ext uri="{BB962C8B-B14F-4D97-AF65-F5344CB8AC3E}">
        <p14:creationId xmlns:p14="http://schemas.microsoft.com/office/powerpoint/2010/main" val="316553984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Ferramentas e Técnicas</a:t>
            </a: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35</a:t>
            </a:fld>
            <a:endParaRPr lang="pt-BR"/>
          </a:p>
        </p:txBody>
      </p:sp>
      <p:sp>
        <p:nvSpPr>
          <p:cNvPr id="3" name="Retângulo 2"/>
          <p:cNvSpPr/>
          <p:nvPr/>
        </p:nvSpPr>
        <p:spPr>
          <a:xfrm>
            <a:off x="539552" y="1340768"/>
            <a:ext cx="8208912" cy="1754326"/>
          </a:xfrm>
          <a:prstGeom prst="rect">
            <a:avLst/>
          </a:prstGeom>
        </p:spPr>
        <p:txBody>
          <a:bodyPr wrap="square">
            <a:spAutoFit/>
          </a:bodyPr>
          <a:lstStyle/>
          <a:p>
            <a:pPr marL="342900" indent="-342900">
              <a:buFont typeface="Arial" pitchFamily="34" charset="0"/>
              <a:buChar char="•"/>
            </a:pPr>
            <a:r>
              <a:rPr lang="pt-BR" sz="2400" b="0" dirty="0"/>
              <a:t>Modelos de diagramas de redes de cronograma:</a:t>
            </a:r>
          </a:p>
          <a:p>
            <a:endParaRPr lang="pt-BR" sz="2400" b="0" dirty="0"/>
          </a:p>
          <a:p>
            <a:pPr marL="800100" lvl="1" indent="-342900">
              <a:buFont typeface="Arial" pitchFamily="34" charset="0"/>
              <a:buChar char="―"/>
            </a:pPr>
            <a:r>
              <a:rPr lang="pt-BR" sz="2000" b="0" dirty="0" smtClean="0"/>
              <a:t> São </a:t>
            </a:r>
            <a:r>
              <a:rPr lang="pt-BR" sz="2000" b="0" dirty="0"/>
              <a:t>modelos de diagramas de redes de cronograma padronizados, que podem ser usados para agilizar a preparação de redes de atividades do projeto.</a:t>
            </a:r>
          </a:p>
        </p:txBody>
      </p:sp>
    </p:spTree>
    <p:extLst>
      <p:ext uri="{BB962C8B-B14F-4D97-AF65-F5344CB8AC3E}">
        <p14:creationId xmlns:p14="http://schemas.microsoft.com/office/powerpoint/2010/main" val="81261136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Saídas do Processo</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36</a:t>
            </a:fld>
            <a:endParaRPr lang="pt-BR"/>
          </a:p>
        </p:txBody>
      </p:sp>
      <p:sp>
        <p:nvSpPr>
          <p:cNvPr id="6" name="Rounded Rectangle 5"/>
          <p:cNvSpPr/>
          <p:nvPr/>
        </p:nvSpPr>
        <p:spPr>
          <a:xfrm>
            <a:off x="539553" y="2060848"/>
            <a:ext cx="2376264" cy="3528392"/>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marL="342900" indent="-342900" algn="ctr">
              <a:buAutoNum type="arabicPeriod"/>
            </a:pPr>
            <a:endParaRPr lang="pt-BR" sz="1400" dirty="0" smtClean="0">
              <a:solidFill>
                <a:schemeClr val="tx1"/>
              </a:solidFill>
            </a:endParaRPr>
          </a:p>
          <a:p>
            <a:pPr marL="342900" indent="-342900" algn="ctr">
              <a:buAutoNum type="arabicPeriod"/>
            </a:pPr>
            <a:r>
              <a:rPr lang="pt-BR" sz="1400" dirty="0" smtClean="0">
                <a:solidFill>
                  <a:schemeClr val="tx1"/>
                </a:solidFill>
              </a:rPr>
              <a:t>Diagramas </a:t>
            </a:r>
            <a:r>
              <a:rPr lang="pt-BR" sz="1400" dirty="0">
                <a:solidFill>
                  <a:schemeClr val="tx1"/>
                </a:solidFill>
              </a:rPr>
              <a:t>de redes de </a:t>
            </a:r>
            <a:r>
              <a:rPr lang="pt-BR" sz="1400" dirty="0" smtClean="0">
                <a:solidFill>
                  <a:schemeClr val="tx1"/>
                </a:solidFill>
              </a:rPr>
              <a:t>cronograma</a:t>
            </a:r>
          </a:p>
          <a:p>
            <a:pPr marL="342900" indent="-342900" algn="ctr">
              <a:buAutoNum type="arabicPeriod"/>
            </a:pPr>
            <a:endParaRPr lang="pt-BR" sz="1400" dirty="0">
              <a:solidFill>
                <a:schemeClr val="tx1"/>
              </a:solidFill>
            </a:endParaRPr>
          </a:p>
          <a:p>
            <a:pPr algn="ctr"/>
            <a:r>
              <a:rPr lang="pt-BR" sz="1400" dirty="0">
                <a:solidFill>
                  <a:schemeClr val="tx1"/>
                </a:solidFill>
              </a:rPr>
              <a:t>2. Atributos das </a:t>
            </a:r>
            <a:r>
              <a:rPr lang="pt-BR" sz="1400" dirty="0" smtClean="0">
                <a:solidFill>
                  <a:schemeClr val="tx1"/>
                </a:solidFill>
              </a:rPr>
              <a:t>atividades</a:t>
            </a:r>
          </a:p>
          <a:p>
            <a:pPr algn="ctr"/>
            <a:endParaRPr lang="pt-BR" sz="1400" dirty="0">
              <a:solidFill>
                <a:schemeClr val="tx1"/>
              </a:solidFill>
            </a:endParaRPr>
          </a:p>
          <a:p>
            <a:pPr algn="ctr"/>
            <a:r>
              <a:rPr lang="pt-BR" sz="1400" dirty="0">
                <a:solidFill>
                  <a:schemeClr val="tx1"/>
                </a:solidFill>
              </a:rPr>
              <a:t>3. Lista das </a:t>
            </a:r>
            <a:r>
              <a:rPr lang="pt-BR" sz="1400" dirty="0" smtClean="0">
                <a:solidFill>
                  <a:schemeClr val="tx1"/>
                </a:solidFill>
              </a:rPr>
              <a:t>atividades</a:t>
            </a:r>
          </a:p>
          <a:p>
            <a:pPr algn="ctr"/>
            <a:endParaRPr lang="pt-BR" sz="1400" dirty="0">
              <a:solidFill>
                <a:schemeClr val="tx1"/>
              </a:solidFill>
            </a:endParaRPr>
          </a:p>
          <a:p>
            <a:pPr algn="ctr"/>
            <a:r>
              <a:rPr lang="pt-BR" sz="1400" dirty="0">
                <a:solidFill>
                  <a:schemeClr val="tx1"/>
                </a:solidFill>
              </a:rPr>
              <a:t>4. Registro dos riscos</a:t>
            </a:r>
          </a:p>
          <a:p>
            <a:pPr algn="ctr"/>
            <a:endParaRPr lang="en-US" sz="1400" dirty="0" smtClean="0">
              <a:solidFill>
                <a:schemeClr val="tx1"/>
              </a:solidFill>
            </a:endParaRPr>
          </a:p>
        </p:txBody>
      </p:sp>
      <p:sp>
        <p:nvSpPr>
          <p:cNvPr id="7" name="TextBox 8"/>
          <p:cNvSpPr txBox="1"/>
          <p:nvPr/>
        </p:nvSpPr>
        <p:spPr>
          <a:xfrm>
            <a:off x="1199335" y="1547500"/>
            <a:ext cx="1056700"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SAÍDAS</a:t>
            </a:r>
            <a:endParaRPr lang="pt-BR" b="1" cap="all" dirty="0">
              <a:ln w="0"/>
              <a:solidFill>
                <a:schemeClr val="tx1"/>
              </a:solidFill>
              <a:effectLst/>
            </a:endParaRPr>
          </a:p>
        </p:txBody>
      </p:sp>
      <p:sp>
        <p:nvSpPr>
          <p:cNvPr id="8" name="Espaço Reservado para Conteúdo 6"/>
          <p:cNvSpPr txBox="1">
            <a:spLocks/>
          </p:cNvSpPr>
          <p:nvPr/>
        </p:nvSpPr>
        <p:spPr>
          <a:xfrm>
            <a:off x="3419872" y="1557338"/>
            <a:ext cx="5278041" cy="4392612"/>
          </a:xfrm>
          <a:prstGeom prst="rect">
            <a:avLst/>
          </a:prstGeom>
        </p:spPr>
        <p:txBody>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r>
              <a:rPr lang="pt-BR" sz="2400" b="0" dirty="0" smtClean="0"/>
              <a:t>Para o Cronograma</a:t>
            </a:r>
          </a:p>
          <a:p>
            <a:pPr lvl="1"/>
            <a:r>
              <a:rPr lang="pt-BR" sz="2000" b="0" dirty="0" smtClean="0"/>
              <a:t>Requisitos do recurso da atividade</a:t>
            </a:r>
          </a:p>
          <a:p>
            <a:pPr lvl="1"/>
            <a:r>
              <a:rPr lang="pt-BR" sz="2000" b="0" dirty="0" smtClean="0"/>
              <a:t>Estrutura analítica dos recursos</a:t>
            </a:r>
          </a:p>
          <a:p>
            <a:pPr lvl="1"/>
            <a:endParaRPr lang="pt-BR" sz="2000" b="0" dirty="0" smtClean="0"/>
          </a:p>
          <a:p>
            <a:pPr lvl="1"/>
            <a:endParaRPr lang="pt-BR" sz="2000" b="0" dirty="0"/>
          </a:p>
          <a:p>
            <a:r>
              <a:rPr lang="pt-BR" sz="2400" b="0" dirty="0" smtClean="0"/>
              <a:t>Para Documentos</a:t>
            </a:r>
          </a:p>
          <a:p>
            <a:pPr lvl="1"/>
            <a:r>
              <a:rPr lang="pt-BR" sz="2000" b="0" dirty="0" smtClean="0"/>
              <a:t>Listas das Atividades atualizada</a:t>
            </a:r>
          </a:p>
          <a:p>
            <a:pPr lvl="1"/>
            <a:r>
              <a:rPr lang="pt-BR" sz="2000" b="0" dirty="0" smtClean="0"/>
              <a:t>Registro dos riscos</a:t>
            </a:r>
            <a:endParaRPr lang="pt-BR" sz="2000" b="0" dirty="0"/>
          </a:p>
        </p:txBody>
      </p:sp>
      <p:sp>
        <p:nvSpPr>
          <p:cNvPr id="9" name="Retângulo de cantos arredondados 8"/>
          <p:cNvSpPr/>
          <p:nvPr/>
        </p:nvSpPr>
        <p:spPr bwMode="auto">
          <a:xfrm>
            <a:off x="683567" y="2509292"/>
            <a:ext cx="1944218" cy="1584176"/>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0" name="Retângulo de cantos arredondados 9"/>
          <p:cNvSpPr/>
          <p:nvPr/>
        </p:nvSpPr>
        <p:spPr bwMode="auto">
          <a:xfrm>
            <a:off x="683567" y="4122936"/>
            <a:ext cx="1944217" cy="1104900"/>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721985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Effect transition="in" filter="fade">
                                      <p:cBhvr>
                                        <p:cTn id="11" dur="500"/>
                                        <p:tgtEl>
                                          <p:spTgt spid="8">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animEffect transition="in" filter="fade">
                                      <p:cBhvr>
                                        <p:cTn id="15" dur="500"/>
                                        <p:tgtEl>
                                          <p:spTgt spid="8">
                                            <p:txEl>
                                              <p:pRg st="2" end="2"/>
                                            </p:txEl>
                                          </p:spTgt>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8">
                                            <p:txEl>
                                              <p:pRg st="5" end="5"/>
                                            </p:txEl>
                                          </p:spTgt>
                                        </p:tgtEl>
                                        <p:attrNameLst>
                                          <p:attrName>style.visibility</p:attrName>
                                        </p:attrNameLst>
                                      </p:cBhvr>
                                      <p:to>
                                        <p:strVal val="visible"/>
                                      </p:to>
                                    </p:set>
                                    <p:animEffect transition="in" filter="fade">
                                      <p:cBhvr>
                                        <p:cTn id="19" dur="500"/>
                                        <p:tgtEl>
                                          <p:spTgt spid="8">
                                            <p:txEl>
                                              <p:pRg st="5" end="5"/>
                                            </p:txEl>
                                          </p:spTgt>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8">
                                            <p:txEl>
                                              <p:pRg st="6" end="6"/>
                                            </p:txEl>
                                          </p:spTgt>
                                        </p:tgtEl>
                                        <p:attrNameLst>
                                          <p:attrName>style.visibility</p:attrName>
                                        </p:attrNameLst>
                                      </p:cBhvr>
                                      <p:to>
                                        <p:strVal val="visible"/>
                                      </p:to>
                                    </p:set>
                                    <p:animEffect transition="in" filter="fade">
                                      <p:cBhvr>
                                        <p:cTn id="23" dur="500"/>
                                        <p:tgtEl>
                                          <p:spTgt spid="8">
                                            <p:txEl>
                                              <p:pRg st="6" end="6"/>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8">
                                            <p:txEl>
                                              <p:pRg st="7" end="7"/>
                                            </p:txEl>
                                          </p:spTgt>
                                        </p:tgtEl>
                                        <p:attrNameLst>
                                          <p:attrName>style.visibility</p:attrName>
                                        </p:attrNameLst>
                                      </p:cBhvr>
                                      <p:to>
                                        <p:strVal val="visible"/>
                                      </p:to>
                                    </p:set>
                                    <p:animEffect transition="in" filter="fade">
                                      <p:cBhvr>
                                        <p:cTn id="26" dur="500"/>
                                        <p:tgtEl>
                                          <p:spTgt spid="8">
                                            <p:txEl>
                                              <p:pRg st="7" end="7"/>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fade">
                                      <p:cBhvr>
                                        <p:cTn id="29" dur="5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xit" presetSubtype="0" fill="hold" grpId="1" nodeType="clickEffect">
                                  <p:stCondLst>
                                    <p:cond delay="0"/>
                                  </p:stCondLst>
                                  <p:childTnLst>
                                    <p:animEffect transition="out" filter="fade">
                                      <p:cBhvr>
                                        <p:cTn id="33" dur="500"/>
                                        <p:tgtEl>
                                          <p:spTgt spid="9"/>
                                        </p:tgtEl>
                                      </p:cBhvr>
                                    </p:animEffect>
                                    <p:set>
                                      <p:cBhvr>
                                        <p:cTn id="34" dur="1" fill="hold">
                                          <p:stCondLst>
                                            <p:cond delay="499"/>
                                          </p:stCondLst>
                                        </p:cTn>
                                        <p:tgtEl>
                                          <p:spTgt spid="9"/>
                                        </p:tgtEl>
                                        <p:attrNameLst>
                                          <p:attrName>style.visibility</p:attrName>
                                        </p:attrNameLst>
                                      </p:cBhvr>
                                      <p:to>
                                        <p:strVal val="hidden"/>
                                      </p:to>
                                    </p:set>
                                  </p:childTnLst>
                                </p:cTn>
                              </p:par>
                              <p:par>
                                <p:cTn id="35" presetID="10" presetClass="entr" presetSubtype="0" fill="hold" grpId="0" nodeType="with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grpId="1" nodeType="clickEffect">
                                  <p:stCondLst>
                                    <p:cond delay="0"/>
                                  </p:stCondLst>
                                  <p:childTnLst>
                                    <p:animEffect transition="out" filter="fade">
                                      <p:cBhvr>
                                        <p:cTn id="41" dur="500"/>
                                        <p:tgtEl>
                                          <p:spTgt spid="10"/>
                                        </p:tgtEl>
                                      </p:cBhvr>
                                    </p:animEffect>
                                    <p:set>
                                      <p:cBhvr>
                                        <p:cTn id="42"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animBg="1"/>
      <p:bldP spid="9" grpId="1" animBg="1"/>
      <p:bldP spid="10" grpId="0" animBg="1"/>
      <p:bldP spid="10" grpId="1"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de-DE" dirty="0"/>
              <a:t>Estimar os </a:t>
            </a:r>
            <a:r>
              <a:rPr lang="de-DE" dirty="0" smtClean="0"/>
              <a:t>Recursos </a:t>
            </a:r>
            <a:r>
              <a:rPr lang="de-DE" dirty="0"/>
              <a:t>das Atividades</a:t>
            </a:r>
            <a:br>
              <a:rPr lang="de-DE" dirty="0"/>
            </a:br>
            <a:endParaRPr lang="pt-BR" dirty="0"/>
          </a:p>
        </p:txBody>
      </p:sp>
      <p:sp>
        <p:nvSpPr>
          <p:cNvPr id="3" name="Espaço Reservado para Texto 2"/>
          <p:cNvSpPr>
            <a:spLocks noGrp="1"/>
          </p:cNvSpPr>
          <p:nvPr>
            <p:ph type="body" idx="1"/>
          </p:nvPr>
        </p:nvSpPr>
        <p:spPr/>
        <p:txBody>
          <a:bodyPr/>
          <a:lstStyle/>
          <a:p>
            <a:r>
              <a:rPr lang="pt-BR" dirty="0" smtClean="0"/>
              <a:t>Processo 3</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B14CD71F-A261-4B9E-9481-F1C144E218E0}" type="slidenum">
              <a:rPr lang="pt-BR" smtClean="0"/>
              <a:pPr>
                <a:defRPr/>
              </a:pPr>
              <a:t>37</a:t>
            </a:fld>
            <a:endParaRPr lang="pt-BR"/>
          </a:p>
        </p:txBody>
      </p:sp>
    </p:spTree>
    <p:extLst>
      <p:ext uri="{BB962C8B-B14F-4D97-AF65-F5344CB8AC3E}">
        <p14:creationId xmlns:p14="http://schemas.microsoft.com/office/powerpoint/2010/main" val="390817639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pt-BR" sz="2800" dirty="0" smtClean="0"/>
              <a:t>Estimar os Recursos das Atividades</a:t>
            </a:r>
            <a:endParaRPr lang="pt-BR" sz="2800" dirty="0"/>
          </a:p>
        </p:txBody>
      </p:sp>
      <p:sp>
        <p:nvSpPr>
          <p:cNvPr id="7" name="Espaço Reservado para Conteúdo 6"/>
          <p:cNvSpPr>
            <a:spLocks noGrp="1"/>
          </p:cNvSpPr>
          <p:nvPr>
            <p:ph idx="1"/>
          </p:nvPr>
        </p:nvSpPr>
        <p:spPr/>
        <p:txBody>
          <a:bodyPr/>
          <a:lstStyle/>
          <a:p>
            <a:r>
              <a:rPr lang="pt-BR" dirty="0" smtClean="0"/>
              <a:t>Processo de estimativa para cada atividade</a:t>
            </a:r>
          </a:p>
          <a:p>
            <a:pPr lvl="1"/>
            <a:r>
              <a:rPr lang="pt-BR" dirty="0" smtClean="0"/>
              <a:t>Tipos e quantidades de material</a:t>
            </a:r>
          </a:p>
          <a:p>
            <a:pPr lvl="1"/>
            <a:r>
              <a:rPr lang="pt-BR" dirty="0" smtClean="0"/>
              <a:t>Pessoas</a:t>
            </a:r>
          </a:p>
          <a:p>
            <a:pPr lvl="1"/>
            <a:r>
              <a:rPr lang="pt-BR" dirty="0" smtClean="0"/>
              <a:t>Equipamentos</a:t>
            </a:r>
          </a:p>
          <a:p>
            <a:pPr lvl="1"/>
            <a:r>
              <a:rPr lang="pt-BR" dirty="0" smtClean="0"/>
              <a:t>Suprimentos</a:t>
            </a:r>
          </a:p>
          <a:p>
            <a:pPr lvl="1"/>
            <a:endParaRPr lang="pt-BR" dirty="0" smtClean="0"/>
          </a:p>
          <a:p>
            <a:r>
              <a:rPr lang="pt-BR" dirty="0" smtClean="0"/>
              <a:t>Intimamente ligado a “Estimar Custo”</a:t>
            </a:r>
          </a:p>
          <a:p>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B14CD71F-A261-4B9E-9481-F1C144E218E0}" type="slidenum">
              <a:rPr lang="pt-BR" smtClean="0"/>
              <a:pPr>
                <a:defRPr/>
              </a:pPr>
              <a:t>38</a:t>
            </a:fld>
            <a:endParaRPr lang="pt-BR"/>
          </a:p>
        </p:txBody>
      </p:sp>
    </p:spTree>
    <p:extLst>
      <p:ext uri="{BB962C8B-B14F-4D97-AF65-F5344CB8AC3E}">
        <p14:creationId xmlns:p14="http://schemas.microsoft.com/office/powerpoint/2010/main" val="366770643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Estimar os Recursos das Atividades</a:t>
            </a: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39</a:t>
            </a:fld>
            <a:endParaRPr lang="pt-BR"/>
          </a:p>
        </p:txBody>
      </p:sp>
      <p:grpSp>
        <p:nvGrpSpPr>
          <p:cNvPr id="13" name="Grupo 12"/>
          <p:cNvGrpSpPr/>
          <p:nvPr/>
        </p:nvGrpSpPr>
        <p:grpSpPr>
          <a:xfrm>
            <a:off x="266328" y="1268760"/>
            <a:ext cx="8640960" cy="4617804"/>
            <a:chOff x="266328" y="1763524"/>
            <a:chExt cx="8640960" cy="4617804"/>
          </a:xfrm>
        </p:grpSpPr>
        <p:sp>
          <p:nvSpPr>
            <p:cNvPr id="6" name="Right Arrow 6"/>
            <p:cNvSpPr/>
            <p:nvPr/>
          </p:nvSpPr>
          <p:spPr>
            <a:xfrm>
              <a:off x="266328" y="2924944"/>
              <a:ext cx="8640960" cy="2664296"/>
            </a:xfrm>
            <a:prstGeom prst="rightArrow">
              <a:avLst>
                <a:gd name="adj1" fmla="val 50000"/>
                <a:gd name="adj2" fmla="val 34311"/>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pt-BR">
                <a:solidFill>
                  <a:schemeClr val="tx1"/>
                </a:solidFill>
              </a:endParaRPr>
            </a:p>
          </p:txBody>
        </p:sp>
        <p:sp>
          <p:nvSpPr>
            <p:cNvPr id="7" name="Rounded Rectangle 4"/>
            <p:cNvSpPr/>
            <p:nvPr/>
          </p:nvSpPr>
          <p:spPr>
            <a:xfrm>
              <a:off x="3275856" y="2150645"/>
              <a:ext cx="2448272" cy="4212894"/>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400" dirty="0" smtClean="0">
                  <a:solidFill>
                    <a:schemeClr val="tx1"/>
                  </a:solidFill>
                </a:rPr>
                <a:t>1. </a:t>
              </a:r>
              <a:r>
                <a:rPr lang="en-US" sz="1400" dirty="0" err="1" smtClean="0">
                  <a:solidFill>
                    <a:schemeClr val="tx1"/>
                  </a:solidFill>
                </a:rPr>
                <a:t>Opinião</a:t>
              </a:r>
              <a:r>
                <a:rPr lang="en-US" sz="1400" dirty="0" smtClean="0">
                  <a:solidFill>
                    <a:schemeClr val="tx1"/>
                  </a:solidFill>
                </a:rPr>
                <a:t> </a:t>
              </a:r>
              <a:r>
                <a:rPr lang="en-US" sz="1400" dirty="0" err="1" smtClean="0">
                  <a:solidFill>
                    <a:schemeClr val="tx1"/>
                  </a:solidFill>
                </a:rPr>
                <a:t>especializada</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2. </a:t>
              </a:r>
              <a:r>
                <a:rPr lang="en-US" sz="1400" dirty="0" err="1" smtClean="0">
                  <a:solidFill>
                    <a:schemeClr val="tx1"/>
                  </a:solidFill>
                </a:rPr>
                <a:t>Análise</a:t>
              </a:r>
              <a:r>
                <a:rPr lang="en-US" sz="1400" dirty="0" smtClean="0">
                  <a:solidFill>
                    <a:schemeClr val="tx1"/>
                  </a:solidFill>
                </a:rPr>
                <a:t> de </a:t>
              </a:r>
              <a:r>
                <a:rPr lang="en-US" sz="1400" dirty="0" err="1" smtClean="0">
                  <a:solidFill>
                    <a:schemeClr val="tx1"/>
                  </a:solidFill>
                </a:rPr>
                <a:t>alternativas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3. Dados </a:t>
              </a:r>
              <a:r>
                <a:rPr lang="en-US" sz="1400" dirty="0" err="1" smtClean="0">
                  <a:solidFill>
                    <a:schemeClr val="tx1"/>
                  </a:solidFill>
                </a:rPr>
                <a:t>publicados</a:t>
              </a:r>
              <a:r>
                <a:rPr lang="en-US" sz="1400" dirty="0" smtClean="0">
                  <a:solidFill>
                    <a:schemeClr val="tx1"/>
                  </a:solidFill>
                </a:rPr>
                <a:t> </a:t>
              </a:r>
              <a:r>
                <a:rPr lang="en-US" sz="1400" dirty="0" err="1" smtClean="0">
                  <a:solidFill>
                    <a:schemeClr val="tx1"/>
                  </a:solidFill>
                </a:rPr>
                <a:t>para</a:t>
              </a:r>
              <a:r>
                <a:rPr lang="en-US" sz="1400" dirty="0" smtClean="0">
                  <a:solidFill>
                    <a:schemeClr val="tx1"/>
                  </a:solidFill>
                </a:rPr>
                <a:t> </a:t>
              </a:r>
              <a:r>
                <a:rPr lang="en-US" sz="1400" dirty="0" err="1" smtClean="0">
                  <a:solidFill>
                    <a:schemeClr val="tx1"/>
                  </a:solidFill>
                </a:rPr>
                <a:t>auxílio</a:t>
              </a:r>
              <a:r>
                <a:rPr lang="en-US" sz="1400" dirty="0" smtClean="0">
                  <a:solidFill>
                    <a:schemeClr val="tx1"/>
                  </a:solidFill>
                </a:rPr>
                <a:t> a </a:t>
              </a:r>
              <a:r>
                <a:rPr lang="en-US" sz="1400" dirty="0" err="1" smtClean="0">
                  <a:solidFill>
                    <a:schemeClr val="tx1"/>
                  </a:solidFill>
                </a:rPr>
                <a:t>estimativas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4. </a:t>
              </a:r>
              <a:r>
                <a:rPr lang="en-US" sz="1400" dirty="0" err="1" smtClean="0">
                  <a:solidFill>
                    <a:schemeClr val="tx1"/>
                  </a:solidFill>
                </a:rPr>
                <a:t>Estimativa</a:t>
              </a:r>
              <a:r>
                <a:rPr lang="en-US" sz="1400" dirty="0" smtClean="0">
                  <a:solidFill>
                    <a:schemeClr val="tx1"/>
                  </a:solidFill>
                </a:rPr>
                <a:t> </a:t>
              </a:r>
              <a:r>
                <a:rPr lang="en-US" sz="1400" i="1" dirty="0" smtClean="0">
                  <a:solidFill>
                    <a:schemeClr val="tx1"/>
                  </a:solidFill>
                </a:rPr>
                <a:t>Bottom-up</a:t>
              </a:r>
            </a:p>
            <a:p>
              <a:pPr algn="ctr"/>
              <a:endParaRPr lang="en-US" sz="1400" dirty="0" smtClean="0">
                <a:solidFill>
                  <a:schemeClr val="tx1"/>
                </a:solidFill>
              </a:endParaRPr>
            </a:p>
            <a:p>
              <a:pPr algn="ctr"/>
              <a:r>
                <a:rPr lang="en-US" sz="1400" dirty="0" smtClean="0">
                  <a:solidFill>
                    <a:schemeClr val="tx1"/>
                  </a:solidFill>
                </a:rPr>
                <a:t>5. Software de </a:t>
              </a:r>
              <a:r>
                <a:rPr lang="en-US" sz="1400" dirty="0" err="1" smtClean="0">
                  <a:solidFill>
                    <a:schemeClr val="tx1"/>
                  </a:solidFill>
                </a:rPr>
                <a:t>gerenciamento</a:t>
              </a:r>
              <a:r>
                <a:rPr lang="en-US" sz="1400" dirty="0" smtClean="0">
                  <a:solidFill>
                    <a:schemeClr val="tx1"/>
                  </a:solidFill>
                </a:rPr>
                <a:t> de </a:t>
              </a:r>
              <a:r>
                <a:rPr lang="en-US" sz="1400" dirty="0" err="1" smtClean="0">
                  <a:solidFill>
                    <a:schemeClr val="tx1"/>
                  </a:solidFill>
                </a:rPr>
                <a:t>projetos</a:t>
              </a:r>
              <a:endParaRPr lang="en-US" sz="1400" dirty="0" smtClean="0">
                <a:solidFill>
                  <a:schemeClr val="tx1"/>
                </a:solidFill>
              </a:endParaRPr>
            </a:p>
          </p:txBody>
        </p:sp>
        <p:sp>
          <p:nvSpPr>
            <p:cNvPr id="8" name="Rounded Rectangle 5"/>
            <p:cNvSpPr/>
            <p:nvPr/>
          </p:nvSpPr>
          <p:spPr>
            <a:xfrm>
              <a:off x="5940152" y="2904113"/>
              <a:ext cx="1944215" cy="270595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400" dirty="0" smtClean="0">
                  <a:solidFill>
                    <a:schemeClr val="tx1"/>
                  </a:solidFill>
                </a:rPr>
                <a:t>1. </a:t>
              </a:r>
              <a:r>
                <a:rPr lang="en-US" sz="1400" dirty="0" err="1" smtClean="0">
                  <a:solidFill>
                    <a:schemeClr val="tx1"/>
                  </a:solidFill>
                </a:rPr>
                <a:t>Requisitos</a:t>
              </a:r>
              <a:r>
                <a:rPr lang="en-US" sz="1400" dirty="0" smtClean="0">
                  <a:solidFill>
                    <a:schemeClr val="tx1"/>
                  </a:solidFill>
                </a:rPr>
                <a:t> do </a:t>
              </a:r>
              <a:r>
                <a:rPr lang="en-US" sz="1400" dirty="0" err="1" smtClean="0">
                  <a:solidFill>
                    <a:schemeClr val="tx1"/>
                  </a:solidFill>
                </a:rPr>
                <a:t>recurso</a:t>
              </a:r>
              <a:r>
                <a:rPr lang="en-US" sz="1400" dirty="0" smtClean="0">
                  <a:solidFill>
                    <a:schemeClr val="tx1"/>
                  </a:solidFill>
                </a:rPr>
                <a:t> da </a:t>
              </a:r>
              <a:r>
                <a:rPr lang="en-US" sz="1400" dirty="0" err="1" smtClean="0">
                  <a:solidFill>
                    <a:schemeClr val="tx1"/>
                  </a:solidFill>
                </a:rPr>
                <a:t>atividade</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2. </a:t>
              </a:r>
              <a:r>
                <a:rPr lang="en-US" sz="1400" dirty="0" err="1" smtClean="0">
                  <a:solidFill>
                    <a:schemeClr val="tx1"/>
                  </a:solidFill>
                </a:rPr>
                <a:t>Estrutura</a:t>
              </a:r>
              <a:r>
                <a:rPr lang="en-US" sz="1400" dirty="0" smtClean="0">
                  <a:solidFill>
                    <a:schemeClr val="tx1"/>
                  </a:solidFill>
                </a:rPr>
                <a:t> </a:t>
              </a:r>
              <a:r>
                <a:rPr lang="en-US" sz="1400" dirty="0" err="1" smtClean="0">
                  <a:solidFill>
                    <a:schemeClr val="tx1"/>
                  </a:solidFill>
                </a:rPr>
                <a:t>analítica</a:t>
              </a:r>
              <a:r>
                <a:rPr lang="en-US" sz="1400" dirty="0" smtClean="0">
                  <a:solidFill>
                    <a:schemeClr val="tx1"/>
                  </a:solidFill>
                </a:rPr>
                <a:t> dos </a:t>
              </a:r>
              <a:r>
                <a:rPr lang="en-US" sz="1400" dirty="0" err="1" smtClean="0">
                  <a:solidFill>
                    <a:schemeClr val="tx1"/>
                  </a:solidFill>
                </a:rPr>
                <a:t>recursos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3. </a:t>
              </a:r>
              <a:r>
                <a:rPr lang="en-US" sz="1400" dirty="0" err="1" smtClean="0">
                  <a:solidFill>
                    <a:schemeClr val="tx1"/>
                  </a:solidFill>
                </a:rPr>
                <a:t>Atualizações</a:t>
              </a:r>
              <a:r>
                <a:rPr lang="en-US" sz="1400" dirty="0" smtClean="0">
                  <a:solidFill>
                    <a:schemeClr val="tx1"/>
                  </a:solidFill>
                </a:rPr>
                <a:t> dos </a:t>
              </a:r>
              <a:r>
                <a:rPr lang="en-US" sz="1400" dirty="0" err="1" smtClean="0">
                  <a:solidFill>
                    <a:schemeClr val="tx1"/>
                  </a:solidFill>
                </a:rPr>
                <a:t>documentos</a:t>
              </a:r>
              <a:r>
                <a:rPr lang="en-US" sz="1400" dirty="0" smtClean="0">
                  <a:solidFill>
                    <a:schemeClr val="tx1"/>
                  </a:solidFill>
                </a:rPr>
                <a:t> do </a:t>
              </a:r>
              <a:r>
                <a:rPr lang="en-US" sz="1400" dirty="0" err="1" smtClean="0">
                  <a:solidFill>
                    <a:schemeClr val="tx1"/>
                  </a:solidFill>
                </a:rPr>
                <a:t>projeto</a:t>
              </a:r>
              <a:endParaRPr lang="en-US" sz="1400" dirty="0" smtClean="0">
                <a:solidFill>
                  <a:schemeClr val="tx1"/>
                </a:solidFill>
              </a:endParaRPr>
            </a:p>
          </p:txBody>
        </p:sp>
        <p:sp>
          <p:nvSpPr>
            <p:cNvPr id="9" name="Rounded Rectangle 2"/>
            <p:cNvSpPr/>
            <p:nvPr/>
          </p:nvSpPr>
          <p:spPr>
            <a:xfrm>
              <a:off x="467544" y="2132856"/>
              <a:ext cx="2520280" cy="4248472"/>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400" dirty="0" smtClean="0">
                  <a:solidFill>
                    <a:schemeClr val="tx1"/>
                  </a:solidFill>
                </a:rPr>
                <a:t>1. </a:t>
              </a:r>
              <a:r>
                <a:rPr lang="en-US" sz="1400" dirty="0" err="1" smtClean="0">
                  <a:solidFill>
                    <a:schemeClr val="tx1"/>
                  </a:solidFill>
                </a:rPr>
                <a:t>Lista</a:t>
              </a:r>
              <a:r>
                <a:rPr lang="en-US" sz="1400" dirty="0" smtClean="0">
                  <a:solidFill>
                    <a:schemeClr val="tx1"/>
                  </a:solidFill>
                </a:rPr>
                <a:t> das </a:t>
              </a:r>
              <a:r>
                <a:rPr lang="en-US" sz="1400" dirty="0" err="1" smtClean="0">
                  <a:solidFill>
                    <a:schemeClr val="tx1"/>
                  </a:solidFill>
                </a:rPr>
                <a:t>atividades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2. </a:t>
              </a:r>
              <a:r>
                <a:rPr lang="en-US" sz="1400" dirty="0" err="1" smtClean="0">
                  <a:solidFill>
                    <a:schemeClr val="tx1"/>
                  </a:solidFill>
                </a:rPr>
                <a:t>Atributos</a:t>
              </a:r>
              <a:r>
                <a:rPr lang="en-US" sz="1400" dirty="0" smtClean="0">
                  <a:solidFill>
                    <a:schemeClr val="tx1"/>
                  </a:solidFill>
                </a:rPr>
                <a:t> das </a:t>
              </a:r>
              <a:r>
                <a:rPr lang="en-US" sz="1400" dirty="0" err="1" smtClean="0">
                  <a:solidFill>
                    <a:schemeClr val="tx1"/>
                  </a:solidFill>
                </a:rPr>
                <a:t>atividades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3. </a:t>
              </a:r>
              <a:r>
                <a:rPr lang="en-US" sz="1400" dirty="0" err="1" smtClean="0">
                  <a:solidFill>
                    <a:schemeClr val="tx1"/>
                  </a:solidFill>
                </a:rPr>
                <a:t>Calendários</a:t>
              </a:r>
              <a:r>
                <a:rPr lang="en-US" sz="1400" dirty="0" smtClean="0">
                  <a:solidFill>
                    <a:schemeClr val="tx1"/>
                  </a:solidFill>
                </a:rPr>
                <a:t> de </a:t>
              </a:r>
              <a:r>
                <a:rPr lang="en-US" sz="1400" dirty="0" err="1" smtClean="0">
                  <a:solidFill>
                    <a:schemeClr val="tx1"/>
                  </a:solidFill>
                </a:rPr>
                <a:t>Recursos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4. </a:t>
              </a:r>
              <a:r>
                <a:rPr lang="en-US" sz="1400" dirty="0" err="1" smtClean="0">
                  <a:solidFill>
                    <a:schemeClr val="tx1"/>
                  </a:solidFill>
                </a:rPr>
                <a:t>Fatores</a:t>
              </a:r>
              <a:r>
                <a:rPr lang="en-US" sz="1400" dirty="0" smtClean="0">
                  <a:solidFill>
                    <a:schemeClr val="tx1"/>
                  </a:solidFill>
                </a:rPr>
                <a:t> </a:t>
              </a:r>
              <a:r>
                <a:rPr lang="en-US" sz="1400" dirty="0" err="1" smtClean="0">
                  <a:solidFill>
                    <a:schemeClr val="tx1"/>
                  </a:solidFill>
                </a:rPr>
                <a:t>Ambientais</a:t>
              </a:r>
              <a:r>
                <a:rPr lang="en-US" sz="1400" dirty="0" smtClean="0">
                  <a:solidFill>
                    <a:schemeClr val="tx1"/>
                  </a:solidFill>
                </a:rPr>
                <a:t> da </a:t>
              </a:r>
              <a:r>
                <a:rPr lang="en-US" sz="1400" dirty="0" err="1" smtClean="0">
                  <a:solidFill>
                    <a:schemeClr val="tx1"/>
                  </a:solidFill>
                </a:rPr>
                <a:t>Empresa</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5. </a:t>
              </a:r>
              <a:r>
                <a:rPr lang="en-US" sz="1400" dirty="0" err="1" smtClean="0">
                  <a:solidFill>
                    <a:schemeClr val="tx1"/>
                  </a:solidFill>
                </a:rPr>
                <a:t>Ativos</a:t>
              </a:r>
              <a:r>
                <a:rPr lang="en-US" sz="1400" dirty="0" smtClean="0">
                  <a:solidFill>
                    <a:schemeClr val="tx1"/>
                  </a:solidFill>
                </a:rPr>
                <a:t> de </a:t>
              </a:r>
              <a:r>
                <a:rPr lang="en-US" sz="1400" dirty="0" err="1" smtClean="0">
                  <a:solidFill>
                    <a:schemeClr val="tx1"/>
                  </a:solidFill>
                </a:rPr>
                <a:t>Processos</a:t>
              </a:r>
              <a:r>
                <a:rPr lang="en-US" sz="1400" dirty="0" smtClean="0">
                  <a:solidFill>
                    <a:schemeClr val="tx1"/>
                  </a:solidFill>
                </a:rPr>
                <a:t> </a:t>
              </a:r>
              <a:r>
                <a:rPr lang="en-US" sz="1400" dirty="0" err="1" smtClean="0">
                  <a:solidFill>
                    <a:schemeClr val="tx1"/>
                  </a:solidFill>
                </a:rPr>
                <a:t>Organizacionais</a:t>
              </a:r>
              <a:endParaRPr lang="en-US" sz="1400" dirty="0" smtClean="0">
                <a:solidFill>
                  <a:schemeClr val="tx1"/>
                </a:solidFill>
              </a:endParaRPr>
            </a:p>
          </p:txBody>
        </p:sp>
        <p:sp>
          <p:nvSpPr>
            <p:cNvPr id="10" name="TextBox 7"/>
            <p:cNvSpPr txBox="1"/>
            <p:nvPr/>
          </p:nvSpPr>
          <p:spPr>
            <a:xfrm>
              <a:off x="994150" y="1763524"/>
              <a:ext cx="1467068"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ENTRADAS</a:t>
              </a:r>
              <a:endParaRPr lang="pt-BR" b="1" cap="all" dirty="0">
                <a:ln w="0"/>
                <a:solidFill>
                  <a:schemeClr val="tx1"/>
                </a:solidFill>
                <a:effectLst/>
              </a:endParaRPr>
            </a:p>
          </p:txBody>
        </p:sp>
        <p:sp>
          <p:nvSpPr>
            <p:cNvPr id="11" name="TextBox 8"/>
            <p:cNvSpPr txBox="1"/>
            <p:nvPr/>
          </p:nvSpPr>
          <p:spPr>
            <a:xfrm>
              <a:off x="6383909" y="2521471"/>
              <a:ext cx="1056700"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SAÍDAS</a:t>
              </a:r>
              <a:endParaRPr lang="pt-BR" b="1" cap="all" dirty="0">
                <a:ln w="0"/>
                <a:solidFill>
                  <a:schemeClr val="tx1"/>
                </a:solidFill>
                <a:effectLst/>
              </a:endParaRPr>
            </a:p>
          </p:txBody>
        </p:sp>
        <p:sp>
          <p:nvSpPr>
            <p:cNvPr id="12" name="TextBox 10"/>
            <p:cNvSpPr txBox="1"/>
            <p:nvPr/>
          </p:nvSpPr>
          <p:spPr>
            <a:xfrm>
              <a:off x="2909396" y="1763524"/>
              <a:ext cx="3181192"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FERRAMENTAS/TÉCNICAS</a:t>
              </a:r>
              <a:endParaRPr lang="pt-BR" b="1" cap="all" dirty="0">
                <a:ln w="0"/>
                <a:solidFill>
                  <a:schemeClr val="tx1"/>
                </a:solidFill>
                <a:effectLst/>
              </a:endParaRPr>
            </a:p>
          </p:txBody>
        </p:sp>
      </p:grpSp>
    </p:spTree>
    <p:extLst>
      <p:ext uri="{BB962C8B-B14F-4D97-AF65-F5344CB8AC3E}">
        <p14:creationId xmlns:p14="http://schemas.microsoft.com/office/powerpoint/2010/main" val="11500498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Grp="1" noChangeArrowheads="1"/>
          </p:cNvSpPr>
          <p:nvPr>
            <p:ph type="title"/>
          </p:nvPr>
        </p:nvSpPr>
        <p:spPr/>
        <p:txBody>
          <a:bodyPr/>
          <a:lstStyle/>
          <a:p>
            <a:pPr eaLnBrk="1" hangingPunct="1"/>
            <a:r>
              <a:rPr lang="pt-BR" dirty="0" smtClean="0"/>
              <a:t>Introdução</a:t>
            </a:r>
          </a:p>
        </p:txBody>
      </p:sp>
      <p:sp>
        <p:nvSpPr>
          <p:cNvPr id="2" name="Espaço Reservado para Texto 1"/>
          <p:cNvSpPr>
            <a:spLocks noGrp="1"/>
          </p:cNvSpPr>
          <p:nvPr>
            <p:ph type="body" idx="1"/>
          </p:nvPr>
        </p:nvSpPr>
        <p:spPr/>
        <p:txBody>
          <a:bodyPr/>
          <a:lstStyle/>
          <a:p>
            <a:endParaRPr lang="pt-B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Entradas do Processo</a:t>
            </a:r>
            <a:endParaRPr lang="pt-BR" dirty="0"/>
          </a:p>
        </p:txBody>
      </p:sp>
      <p:sp>
        <p:nvSpPr>
          <p:cNvPr id="7" name="Espaço Reservado para Conteúdo 6"/>
          <p:cNvSpPr>
            <a:spLocks noGrp="1"/>
          </p:cNvSpPr>
          <p:nvPr>
            <p:ph sz="half" idx="2"/>
          </p:nvPr>
        </p:nvSpPr>
        <p:spPr>
          <a:xfrm>
            <a:off x="3419872" y="1557338"/>
            <a:ext cx="5278041" cy="4392612"/>
          </a:xfrm>
        </p:spPr>
        <p:txBody>
          <a:bodyPr/>
          <a:lstStyle/>
          <a:p>
            <a:r>
              <a:rPr lang="pt-BR" sz="2400" dirty="0"/>
              <a:t>Do Cronograma:</a:t>
            </a:r>
          </a:p>
          <a:p>
            <a:endParaRPr lang="pt-BR" sz="2400" dirty="0"/>
          </a:p>
          <a:p>
            <a:pPr lvl="1"/>
            <a:r>
              <a:rPr lang="pt-BR" sz="2000" dirty="0"/>
              <a:t>Lista das Atividades (Definir as Atividades)</a:t>
            </a:r>
          </a:p>
          <a:p>
            <a:pPr lvl="1"/>
            <a:endParaRPr lang="pt-BR" sz="2000" dirty="0"/>
          </a:p>
          <a:p>
            <a:pPr lvl="1"/>
            <a:r>
              <a:rPr lang="pt-BR" sz="2000" dirty="0"/>
              <a:t>Atributos das Atividades (Definir as Atividades)</a:t>
            </a:r>
          </a:p>
          <a:p>
            <a:pPr lvl="1"/>
            <a:endParaRPr lang="pt-BR" sz="2000" dirty="0"/>
          </a:p>
          <a:p>
            <a:pPr lvl="1"/>
            <a:r>
              <a:rPr lang="pt-BR" sz="2000" dirty="0"/>
              <a:t>Calendários de Recursos (Mobilizar a Equipe do Projeto)</a:t>
            </a: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40</a:t>
            </a:fld>
            <a:endParaRPr lang="pt-BR"/>
          </a:p>
        </p:txBody>
      </p:sp>
      <p:sp>
        <p:nvSpPr>
          <p:cNvPr id="10" name="Rounded Rectangle 2"/>
          <p:cNvSpPr/>
          <p:nvPr/>
        </p:nvSpPr>
        <p:spPr>
          <a:xfrm>
            <a:off x="467544" y="1638092"/>
            <a:ext cx="2520280" cy="4248472"/>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400" dirty="0" smtClean="0">
                <a:solidFill>
                  <a:schemeClr val="tx1"/>
                </a:solidFill>
              </a:rPr>
              <a:t>1. </a:t>
            </a:r>
            <a:r>
              <a:rPr lang="en-US" sz="1400" dirty="0" err="1" smtClean="0">
                <a:solidFill>
                  <a:schemeClr val="tx1"/>
                </a:solidFill>
              </a:rPr>
              <a:t>Lista</a:t>
            </a:r>
            <a:r>
              <a:rPr lang="en-US" sz="1400" dirty="0" smtClean="0">
                <a:solidFill>
                  <a:schemeClr val="tx1"/>
                </a:solidFill>
              </a:rPr>
              <a:t> das </a:t>
            </a:r>
            <a:r>
              <a:rPr lang="en-US" sz="1400" dirty="0" err="1" smtClean="0">
                <a:solidFill>
                  <a:schemeClr val="tx1"/>
                </a:solidFill>
              </a:rPr>
              <a:t>atividades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2. </a:t>
            </a:r>
            <a:r>
              <a:rPr lang="en-US" sz="1400" dirty="0" err="1" smtClean="0">
                <a:solidFill>
                  <a:schemeClr val="tx1"/>
                </a:solidFill>
              </a:rPr>
              <a:t>Atributos</a:t>
            </a:r>
            <a:r>
              <a:rPr lang="en-US" sz="1400" dirty="0" smtClean="0">
                <a:solidFill>
                  <a:schemeClr val="tx1"/>
                </a:solidFill>
              </a:rPr>
              <a:t> das </a:t>
            </a:r>
            <a:r>
              <a:rPr lang="en-US" sz="1400" dirty="0" err="1" smtClean="0">
                <a:solidFill>
                  <a:schemeClr val="tx1"/>
                </a:solidFill>
              </a:rPr>
              <a:t>atividades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3. </a:t>
            </a:r>
            <a:r>
              <a:rPr lang="en-US" sz="1400" dirty="0" err="1" smtClean="0">
                <a:solidFill>
                  <a:schemeClr val="tx1"/>
                </a:solidFill>
              </a:rPr>
              <a:t>Calendários</a:t>
            </a:r>
            <a:r>
              <a:rPr lang="en-US" sz="1400" dirty="0" smtClean="0">
                <a:solidFill>
                  <a:schemeClr val="tx1"/>
                </a:solidFill>
              </a:rPr>
              <a:t> de </a:t>
            </a:r>
            <a:r>
              <a:rPr lang="en-US" sz="1400" dirty="0" err="1" smtClean="0">
                <a:solidFill>
                  <a:schemeClr val="tx1"/>
                </a:solidFill>
              </a:rPr>
              <a:t>Recursos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4. </a:t>
            </a:r>
            <a:r>
              <a:rPr lang="en-US" sz="1400" dirty="0" err="1" smtClean="0">
                <a:solidFill>
                  <a:schemeClr val="tx1"/>
                </a:solidFill>
              </a:rPr>
              <a:t>Fatores</a:t>
            </a:r>
            <a:r>
              <a:rPr lang="en-US" sz="1400" dirty="0" smtClean="0">
                <a:solidFill>
                  <a:schemeClr val="tx1"/>
                </a:solidFill>
              </a:rPr>
              <a:t> </a:t>
            </a:r>
            <a:r>
              <a:rPr lang="en-US" sz="1400" dirty="0" err="1" smtClean="0">
                <a:solidFill>
                  <a:schemeClr val="tx1"/>
                </a:solidFill>
              </a:rPr>
              <a:t>Ambientais</a:t>
            </a:r>
            <a:r>
              <a:rPr lang="en-US" sz="1400" dirty="0" smtClean="0">
                <a:solidFill>
                  <a:schemeClr val="tx1"/>
                </a:solidFill>
              </a:rPr>
              <a:t> da </a:t>
            </a:r>
            <a:r>
              <a:rPr lang="en-US" sz="1400" dirty="0" err="1" smtClean="0">
                <a:solidFill>
                  <a:schemeClr val="tx1"/>
                </a:solidFill>
              </a:rPr>
              <a:t>Empresa</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5. </a:t>
            </a:r>
            <a:r>
              <a:rPr lang="en-US" sz="1400" dirty="0" err="1" smtClean="0">
                <a:solidFill>
                  <a:schemeClr val="tx1"/>
                </a:solidFill>
              </a:rPr>
              <a:t>Ativos</a:t>
            </a:r>
            <a:r>
              <a:rPr lang="en-US" sz="1400" dirty="0" smtClean="0">
                <a:solidFill>
                  <a:schemeClr val="tx1"/>
                </a:solidFill>
              </a:rPr>
              <a:t> de </a:t>
            </a:r>
            <a:r>
              <a:rPr lang="en-US" sz="1400" dirty="0" err="1" smtClean="0">
                <a:solidFill>
                  <a:schemeClr val="tx1"/>
                </a:solidFill>
              </a:rPr>
              <a:t>Processos</a:t>
            </a:r>
            <a:r>
              <a:rPr lang="en-US" sz="1400" dirty="0" smtClean="0">
                <a:solidFill>
                  <a:schemeClr val="tx1"/>
                </a:solidFill>
              </a:rPr>
              <a:t> </a:t>
            </a:r>
            <a:r>
              <a:rPr lang="en-US" sz="1400" dirty="0" err="1" smtClean="0">
                <a:solidFill>
                  <a:schemeClr val="tx1"/>
                </a:solidFill>
              </a:rPr>
              <a:t>Organizacionais</a:t>
            </a:r>
            <a:endParaRPr lang="en-US" sz="1400" dirty="0" smtClean="0">
              <a:solidFill>
                <a:schemeClr val="tx1"/>
              </a:solidFill>
            </a:endParaRPr>
          </a:p>
        </p:txBody>
      </p:sp>
      <p:sp>
        <p:nvSpPr>
          <p:cNvPr id="11" name="TextBox 7"/>
          <p:cNvSpPr txBox="1"/>
          <p:nvPr/>
        </p:nvSpPr>
        <p:spPr>
          <a:xfrm>
            <a:off x="994150" y="1268760"/>
            <a:ext cx="1467068"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ENTRADAS</a:t>
            </a:r>
            <a:endParaRPr lang="pt-BR" b="1" cap="all" dirty="0">
              <a:ln w="0"/>
              <a:solidFill>
                <a:schemeClr val="tx1"/>
              </a:solidFill>
              <a:effectLst/>
            </a:endParaRPr>
          </a:p>
        </p:txBody>
      </p:sp>
      <p:sp>
        <p:nvSpPr>
          <p:cNvPr id="12" name="Retângulo de cantos arredondados 11"/>
          <p:cNvSpPr/>
          <p:nvPr/>
        </p:nvSpPr>
        <p:spPr bwMode="auto">
          <a:xfrm>
            <a:off x="611560" y="2204864"/>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3" name="Retângulo de cantos arredondados 12"/>
          <p:cNvSpPr/>
          <p:nvPr/>
        </p:nvSpPr>
        <p:spPr bwMode="auto">
          <a:xfrm>
            <a:off x="611560" y="2708920"/>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4" name="Retângulo de cantos arredondados 13"/>
          <p:cNvSpPr/>
          <p:nvPr/>
        </p:nvSpPr>
        <p:spPr bwMode="auto">
          <a:xfrm>
            <a:off x="611560" y="3356992"/>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160707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500"/>
                                        <p:tgtEl>
                                          <p:spTgt spid="7">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12"/>
                                        </p:tgtEl>
                                      </p:cBhvr>
                                    </p:animEffect>
                                    <p:set>
                                      <p:cBhvr>
                                        <p:cTn id="20" dur="1" fill="hold">
                                          <p:stCondLst>
                                            <p:cond delay="499"/>
                                          </p:stCondLst>
                                        </p:cTn>
                                        <p:tgtEl>
                                          <p:spTgt spid="12"/>
                                        </p:tgtEl>
                                        <p:attrNameLst>
                                          <p:attrName>style.visibility</p:attrName>
                                        </p:attrNameLst>
                                      </p:cBhvr>
                                      <p:to>
                                        <p:strVal val="hidden"/>
                                      </p:to>
                                    </p:se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7">
                                            <p:txEl>
                                              <p:pRg st="4" end="4"/>
                                            </p:txEl>
                                          </p:spTgt>
                                        </p:tgtEl>
                                        <p:attrNameLst>
                                          <p:attrName>style.visibility</p:attrName>
                                        </p:attrNameLst>
                                      </p:cBhvr>
                                      <p:to>
                                        <p:strVal val="visible"/>
                                      </p:to>
                                    </p:set>
                                    <p:animEffect transition="in" filter="fade">
                                      <p:cBhvr>
                                        <p:cTn id="24" dur="500"/>
                                        <p:tgtEl>
                                          <p:spTgt spid="7">
                                            <p:txEl>
                                              <p:pRg st="4" end="4"/>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500"/>
                                        <p:tgtEl>
                                          <p:spTgt spid="13"/>
                                        </p:tgtEl>
                                      </p:cBhvr>
                                    </p:animEffect>
                                    <p:set>
                                      <p:cBhvr>
                                        <p:cTn id="32" dur="1" fill="hold">
                                          <p:stCondLst>
                                            <p:cond delay="499"/>
                                          </p:stCondLst>
                                        </p:cTn>
                                        <p:tgtEl>
                                          <p:spTgt spid="13"/>
                                        </p:tgtEl>
                                        <p:attrNameLst>
                                          <p:attrName>style.visibility</p:attrName>
                                        </p:attrNameLst>
                                      </p:cBhvr>
                                      <p:to>
                                        <p:strVal val="hidden"/>
                                      </p:to>
                                    </p:set>
                                  </p:childTnLst>
                                </p:cTn>
                              </p:par>
                            </p:childTnLst>
                          </p:cTn>
                        </p:par>
                        <p:par>
                          <p:cTn id="33" fill="hold">
                            <p:stCondLst>
                              <p:cond delay="500"/>
                            </p:stCondLst>
                            <p:childTnLst>
                              <p:par>
                                <p:cTn id="34" presetID="10" presetClass="entr" presetSubtype="0" fill="hold" grpId="0" nodeType="afterEffect">
                                  <p:stCondLst>
                                    <p:cond delay="0"/>
                                  </p:stCondLst>
                                  <p:childTnLst>
                                    <p:set>
                                      <p:cBhvr>
                                        <p:cTn id="35" dur="1" fill="hold">
                                          <p:stCondLst>
                                            <p:cond delay="0"/>
                                          </p:stCondLst>
                                        </p:cTn>
                                        <p:tgtEl>
                                          <p:spTgt spid="7">
                                            <p:txEl>
                                              <p:pRg st="6" end="6"/>
                                            </p:txEl>
                                          </p:spTgt>
                                        </p:tgtEl>
                                        <p:attrNameLst>
                                          <p:attrName>style.visibility</p:attrName>
                                        </p:attrNameLst>
                                      </p:cBhvr>
                                      <p:to>
                                        <p:strVal val="visible"/>
                                      </p:to>
                                    </p:set>
                                    <p:animEffect transition="in" filter="fade">
                                      <p:cBhvr>
                                        <p:cTn id="36" dur="500"/>
                                        <p:tgtEl>
                                          <p:spTgt spid="7">
                                            <p:txEl>
                                              <p:pRg st="6" end="6"/>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12" grpId="0" animBg="1"/>
      <p:bldP spid="12" grpId="1" animBg="1"/>
      <p:bldP spid="13" grpId="0" animBg="1"/>
      <p:bldP spid="13" grpId="1" animBg="1"/>
      <p:bldP spid="14"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Entradas do Processo</a:t>
            </a:r>
            <a:endParaRPr lang="pt-BR" dirty="0"/>
          </a:p>
        </p:txBody>
      </p:sp>
      <p:sp>
        <p:nvSpPr>
          <p:cNvPr id="7" name="Espaço Reservado para Conteúdo 6"/>
          <p:cNvSpPr>
            <a:spLocks noGrp="1"/>
          </p:cNvSpPr>
          <p:nvPr>
            <p:ph sz="half" idx="2"/>
          </p:nvPr>
        </p:nvSpPr>
        <p:spPr>
          <a:xfrm>
            <a:off x="3419872" y="1557338"/>
            <a:ext cx="5278041" cy="4392612"/>
          </a:xfrm>
        </p:spPr>
        <p:txBody>
          <a:bodyPr/>
          <a:lstStyle/>
          <a:p>
            <a:r>
              <a:rPr lang="pt-BR" sz="2400" dirty="0"/>
              <a:t>Do </a:t>
            </a:r>
            <a:r>
              <a:rPr lang="pt-BR" sz="2400" dirty="0" smtClean="0"/>
              <a:t>Ambiente Organizacional:</a:t>
            </a:r>
            <a:endParaRPr lang="pt-BR" sz="2400" dirty="0"/>
          </a:p>
          <a:p>
            <a:endParaRPr lang="pt-BR" sz="2400" dirty="0"/>
          </a:p>
          <a:p>
            <a:pPr lvl="1"/>
            <a:r>
              <a:rPr lang="pt-BR" sz="2000" dirty="0"/>
              <a:t>Fatores Ambientais da </a:t>
            </a:r>
            <a:r>
              <a:rPr lang="pt-BR" sz="2000" dirty="0" smtClean="0"/>
              <a:t>Empresa</a:t>
            </a:r>
          </a:p>
          <a:p>
            <a:pPr lvl="1"/>
            <a:endParaRPr lang="pt-BR" sz="2000" dirty="0"/>
          </a:p>
          <a:p>
            <a:pPr lvl="1"/>
            <a:r>
              <a:rPr lang="pt-BR" sz="2000" dirty="0"/>
              <a:t>Ativos de Processos </a:t>
            </a:r>
            <a:r>
              <a:rPr lang="pt-BR" sz="2000" dirty="0" smtClean="0"/>
              <a:t>Organizacionais</a:t>
            </a:r>
            <a:endParaRPr lang="pt-BR" sz="2000"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41</a:t>
            </a:fld>
            <a:endParaRPr lang="pt-BR"/>
          </a:p>
        </p:txBody>
      </p:sp>
      <p:sp>
        <p:nvSpPr>
          <p:cNvPr id="10" name="Rounded Rectangle 2"/>
          <p:cNvSpPr/>
          <p:nvPr/>
        </p:nvSpPr>
        <p:spPr>
          <a:xfrm>
            <a:off x="467544" y="1638092"/>
            <a:ext cx="2520280" cy="4248472"/>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400" dirty="0" smtClean="0">
                <a:solidFill>
                  <a:schemeClr val="tx1"/>
                </a:solidFill>
              </a:rPr>
              <a:t>1. </a:t>
            </a:r>
            <a:r>
              <a:rPr lang="en-US" sz="1400" dirty="0" err="1" smtClean="0">
                <a:solidFill>
                  <a:schemeClr val="tx1"/>
                </a:solidFill>
              </a:rPr>
              <a:t>Lista</a:t>
            </a:r>
            <a:r>
              <a:rPr lang="en-US" sz="1400" dirty="0" smtClean="0">
                <a:solidFill>
                  <a:schemeClr val="tx1"/>
                </a:solidFill>
              </a:rPr>
              <a:t> das </a:t>
            </a:r>
            <a:r>
              <a:rPr lang="en-US" sz="1400" dirty="0" err="1" smtClean="0">
                <a:solidFill>
                  <a:schemeClr val="tx1"/>
                </a:solidFill>
              </a:rPr>
              <a:t>atividades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2. </a:t>
            </a:r>
            <a:r>
              <a:rPr lang="en-US" sz="1400" dirty="0" err="1" smtClean="0">
                <a:solidFill>
                  <a:schemeClr val="tx1"/>
                </a:solidFill>
              </a:rPr>
              <a:t>Atributos</a:t>
            </a:r>
            <a:r>
              <a:rPr lang="en-US" sz="1400" dirty="0" smtClean="0">
                <a:solidFill>
                  <a:schemeClr val="tx1"/>
                </a:solidFill>
              </a:rPr>
              <a:t> das </a:t>
            </a:r>
            <a:r>
              <a:rPr lang="en-US" sz="1400" dirty="0" err="1" smtClean="0">
                <a:solidFill>
                  <a:schemeClr val="tx1"/>
                </a:solidFill>
              </a:rPr>
              <a:t>atividades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3. </a:t>
            </a:r>
            <a:r>
              <a:rPr lang="en-US" sz="1400" dirty="0" err="1" smtClean="0">
                <a:solidFill>
                  <a:schemeClr val="tx1"/>
                </a:solidFill>
              </a:rPr>
              <a:t>Calendários</a:t>
            </a:r>
            <a:r>
              <a:rPr lang="en-US" sz="1400" dirty="0" smtClean="0">
                <a:solidFill>
                  <a:schemeClr val="tx1"/>
                </a:solidFill>
              </a:rPr>
              <a:t> de </a:t>
            </a:r>
            <a:r>
              <a:rPr lang="en-US" sz="1400" dirty="0" err="1" smtClean="0">
                <a:solidFill>
                  <a:schemeClr val="tx1"/>
                </a:solidFill>
              </a:rPr>
              <a:t>Recursos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4. </a:t>
            </a:r>
            <a:r>
              <a:rPr lang="en-US" sz="1400" dirty="0" err="1" smtClean="0">
                <a:solidFill>
                  <a:schemeClr val="tx1"/>
                </a:solidFill>
              </a:rPr>
              <a:t>Fatores</a:t>
            </a:r>
            <a:r>
              <a:rPr lang="en-US" sz="1400" dirty="0" smtClean="0">
                <a:solidFill>
                  <a:schemeClr val="tx1"/>
                </a:solidFill>
              </a:rPr>
              <a:t> </a:t>
            </a:r>
            <a:r>
              <a:rPr lang="en-US" sz="1400" dirty="0" err="1" smtClean="0">
                <a:solidFill>
                  <a:schemeClr val="tx1"/>
                </a:solidFill>
              </a:rPr>
              <a:t>Ambientais</a:t>
            </a:r>
            <a:r>
              <a:rPr lang="en-US" sz="1400" dirty="0" smtClean="0">
                <a:solidFill>
                  <a:schemeClr val="tx1"/>
                </a:solidFill>
              </a:rPr>
              <a:t> da </a:t>
            </a:r>
            <a:r>
              <a:rPr lang="en-US" sz="1400" dirty="0" err="1" smtClean="0">
                <a:solidFill>
                  <a:schemeClr val="tx1"/>
                </a:solidFill>
              </a:rPr>
              <a:t>Empresa</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5. </a:t>
            </a:r>
            <a:r>
              <a:rPr lang="en-US" sz="1400" dirty="0" err="1" smtClean="0">
                <a:solidFill>
                  <a:schemeClr val="tx1"/>
                </a:solidFill>
              </a:rPr>
              <a:t>Ativos</a:t>
            </a:r>
            <a:r>
              <a:rPr lang="en-US" sz="1400" dirty="0" smtClean="0">
                <a:solidFill>
                  <a:schemeClr val="tx1"/>
                </a:solidFill>
              </a:rPr>
              <a:t> de </a:t>
            </a:r>
            <a:r>
              <a:rPr lang="en-US" sz="1400" dirty="0" err="1" smtClean="0">
                <a:solidFill>
                  <a:schemeClr val="tx1"/>
                </a:solidFill>
              </a:rPr>
              <a:t>Processos</a:t>
            </a:r>
            <a:r>
              <a:rPr lang="en-US" sz="1400" dirty="0" smtClean="0">
                <a:solidFill>
                  <a:schemeClr val="tx1"/>
                </a:solidFill>
              </a:rPr>
              <a:t> </a:t>
            </a:r>
            <a:r>
              <a:rPr lang="en-US" sz="1400" dirty="0" err="1" smtClean="0">
                <a:solidFill>
                  <a:schemeClr val="tx1"/>
                </a:solidFill>
              </a:rPr>
              <a:t>Organizacionais</a:t>
            </a:r>
            <a:endParaRPr lang="en-US" sz="1400" dirty="0" smtClean="0">
              <a:solidFill>
                <a:schemeClr val="tx1"/>
              </a:solidFill>
            </a:endParaRPr>
          </a:p>
        </p:txBody>
      </p:sp>
      <p:sp>
        <p:nvSpPr>
          <p:cNvPr id="11" name="TextBox 7"/>
          <p:cNvSpPr txBox="1"/>
          <p:nvPr/>
        </p:nvSpPr>
        <p:spPr>
          <a:xfrm>
            <a:off x="994150" y="1268760"/>
            <a:ext cx="1467068"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ENTRADAS</a:t>
            </a:r>
            <a:endParaRPr lang="pt-BR" b="1" cap="all" dirty="0">
              <a:ln w="0"/>
              <a:solidFill>
                <a:schemeClr val="tx1"/>
              </a:solidFill>
              <a:effectLst/>
            </a:endParaRPr>
          </a:p>
        </p:txBody>
      </p:sp>
      <p:sp>
        <p:nvSpPr>
          <p:cNvPr id="12" name="Retângulo de cantos arredondados 11"/>
          <p:cNvSpPr/>
          <p:nvPr/>
        </p:nvSpPr>
        <p:spPr bwMode="auto">
          <a:xfrm>
            <a:off x="611560" y="4005064"/>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3" name="Retângulo de cantos arredondados 12"/>
          <p:cNvSpPr/>
          <p:nvPr/>
        </p:nvSpPr>
        <p:spPr bwMode="auto">
          <a:xfrm>
            <a:off x="611560" y="4653136"/>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929434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500"/>
                                        <p:tgtEl>
                                          <p:spTgt spid="7">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12"/>
                                        </p:tgtEl>
                                      </p:cBhvr>
                                    </p:animEffect>
                                    <p:set>
                                      <p:cBhvr>
                                        <p:cTn id="20" dur="1" fill="hold">
                                          <p:stCondLst>
                                            <p:cond delay="499"/>
                                          </p:stCondLst>
                                        </p:cTn>
                                        <p:tgtEl>
                                          <p:spTgt spid="12"/>
                                        </p:tgtEl>
                                        <p:attrNameLst>
                                          <p:attrName>style.visibility</p:attrName>
                                        </p:attrNameLst>
                                      </p:cBhvr>
                                      <p:to>
                                        <p:strVal val="hidden"/>
                                      </p:to>
                                    </p:se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7">
                                            <p:txEl>
                                              <p:pRg st="4" end="4"/>
                                            </p:txEl>
                                          </p:spTgt>
                                        </p:tgtEl>
                                        <p:attrNameLst>
                                          <p:attrName>style.visibility</p:attrName>
                                        </p:attrNameLst>
                                      </p:cBhvr>
                                      <p:to>
                                        <p:strVal val="visible"/>
                                      </p:to>
                                    </p:set>
                                    <p:animEffect transition="in" filter="fade">
                                      <p:cBhvr>
                                        <p:cTn id="24" dur="500"/>
                                        <p:tgtEl>
                                          <p:spTgt spid="7">
                                            <p:txEl>
                                              <p:pRg st="4" end="4"/>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12" grpId="0" uiExpand="1" animBg="1"/>
      <p:bldP spid="12" grpId="1" uiExpand="1" animBg="1"/>
      <p:bldP spid="13"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Ferramentas e Técnicas</a:t>
            </a:r>
            <a:endParaRPr lang="pt-BR" dirty="0"/>
          </a:p>
        </p:txBody>
      </p:sp>
      <p:sp>
        <p:nvSpPr>
          <p:cNvPr id="5" name="Espaço Reservado para Data 4"/>
          <p:cNvSpPr>
            <a:spLocks noGrp="1"/>
          </p:cNvSpPr>
          <p:nvPr>
            <p:ph type="dt" sz="half" idx="10"/>
          </p:nvPr>
        </p:nvSpPr>
        <p:spPr/>
        <p:txBody>
          <a:bodyPr/>
          <a:lstStyle/>
          <a:p>
            <a:pPr>
              <a:defRPr/>
            </a:pPr>
            <a:r>
              <a:rPr lang="pt-BR" smtClean="0"/>
              <a:t>18/08/2011</a:t>
            </a:r>
            <a:endParaRPr lang="pt-BR"/>
          </a:p>
        </p:txBody>
      </p:sp>
      <p:sp>
        <p:nvSpPr>
          <p:cNvPr id="6" name="Espaço Reservado para Número de Slide 5"/>
          <p:cNvSpPr>
            <a:spLocks noGrp="1"/>
          </p:cNvSpPr>
          <p:nvPr>
            <p:ph type="sldNum" sz="quarter" idx="11"/>
          </p:nvPr>
        </p:nvSpPr>
        <p:spPr/>
        <p:txBody>
          <a:bodyPr/>
          <a:lstStyle/>
          <a:p>
            <a:pPr>
              <a:defRPr/>
            </a:pPr>
            <a:fld id="{24E33569-81AC-46E9-9875-78206FBA6D76}" type="slidenum">
              <a:rPr lang="pt-BR" smtClean="0"/>
              <a:pPr>
                <a:defRPr/>
              </a:pPr>
              <a:t>42</a:t>
            </a:fld>
            <a:endParaRPr lang="pt-BR"/>
          </a:p>
        </p:txBody>
      </p:sp>
      <p:sp>
        <p:nvSpPr>
          <p:cNvPr id="7" name="Espaço Reservado para Conteúdo 6"/>
          <p:cNvSpPr>
            <a:spLocks noGrp="1"/>
          </p:cNvSpPr>
          <p:nvPr>
            <p:ph sz="half" idx="2"/>
          </p:nvPr>
        </p:nvSpPr>
        <p:spPr>
          <a:xfrm>
            <a:off x="3419872" y="1557338"/>
            <a:ext cx="5278041" cy="4392612"/>
          </a:xfrm>
        </p:spPr>
        <p:txBody>
          <a:bodyPr/>
          <a:lstStyle/>
          <a:p>
            <a:r>
              <a:rPr lang="pt-BR" sz="2400" dirty="0"/>
              <a:t>Opinião especializada</a:t>
            </a:r>
          </a:p>
          <a:p>
            <a:pPr lvl="1"/>
            <a:r>
              <a:rPr lang="pt-BR" sz="2000" dirty="0"/>
              <a:t>Qualquer grupo ou pessoa</a:t>
            </a:r>
          </a:p>
          <a:p>
            <a:pPr lvl="1"/>
            <a:endParaRPr lang="pt-BR" sz="2000" dirty="0"/>
          </a:p>
          <a:p>
            <a:r>
              <a:rPr lang="pt-BR" sz="2400" dirty="0"/>
              <a:t>Análise de alternativas</a:t>
            </a:r>
          </a:p>
          <a:p>
            <a:pPr lvl="1"/>
            <a:r>
              <a:rPr lang="pt-BR" sz="2000" dirty="0"/>
              <a:t>Muitas atividades possuem métodos alternativos para realização</a:t>
            </a:r>
          </a:p>
          <a:p>
            <a:pPr lvl="1"/>
            <a:endParaRPr lang="pt-BR" sz="2000" dirty="0"/>
          </a:p>
          <a:p>
            <a:r>
              <a:rPr lang="pt-BR" sz="2400" dirty="0"/>
              <a:t>Dados publicados para auxílio a estimativas</a:t>
            </a:r>
          </a:p>
          <a:p>
            <a:pPr lvl="1"/>
            <a:r>
              <a:rPr lang="pt-BR" sz="2000" dirty="0"/>
              <a:t>Índice de produção e custos unitários de recursos</a:t>
            </a:r>
          </a:p>
        </p:txBody>
      </p:sp>
      <p:sp>
        <p:nvSpPr>
          <p:cNvPr id="8" name="Rounded Rectangle 4"/>
          <p:cNvSpPr/>
          <p:nvPr/>
        </p:nvSpPr>
        <p:spPr>
          <a:xfrm>
            <a:off x="545972" y="1655881"/>
            <a:ext cx="2448272" cy="4212894"/>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400" dirty="0" smtClean="0">
                <a:solidFill>
                  <a:schemeClr val="tx1"/>
                </a:solidFill>
              </a:rPr>
              <a:t>1. </a:t>
            </a:r>
            <a:r>
              <a:rPr lang="en-US" sz="1400" dirty="0" err="1" smtClean="0">
                <a:solidFill>
                  <a:schemeClr val="tx1"/>
                </a:solidFill>
              </a:rPr>
              <a:t>Opinião</a:t>
            </a:r>
            <a:r>
              <a:rPr lang="en-US" sz="1400" dirty="0" smtClean="0">
                <a:solidFill>
                  <a:schemeClr val="tx1"/>
                </a:solidFill>
              </a:rPr>
              <a:t> </a:t>
            </a:r>
            <a:r>
              <a:rPr lang="en-US" sz="1400" dirty="0" err="1" smtClean="0">
                <a:solidFill>
                  <a:schemeClr val="tx1"/>
                </a:solidFill>
              </a:rPr>
              <a:t>especializada</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2. </a:t>
            </a:r>
            <a:r>
              <a:rPr lang="en-US" sz="1400" dirty="0" err="1" smtClean="0">
                <a:solidFill>
                  <a:schemeClr val="tx1"/>
                </a:solidFill>
              </a:rPr>
              <a:t>Análise</a:t>
            </a:r>
            <a:r>
              <a:rPr lang="en-US" sz="1400" dirty="0" smtClean="0">
                <a:solidFill>
                  <a:schemeClr val="tx1"/>
                </a:solidFill>
              </a:rPr>
              <a:t> de </a:t>
            </a:r>
            <a:r>
              <a:rPr lang="en-US" sz="1400" dirty="0" err="1" smtClean="0">
                <a:solidFill>
                  <a:schemeClr val="tx1"/>
                </a:solidFill>
              </a:rPr>
              <a:t>alternativas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3. Dados </a:t>
            </a:r>
            <a:r>
              <a:rPr lang="en-US" sz="1400" dirty="0" err="1" smtClean="0">
                <a:solidFill>
                  <a:schemeClr val="tx1"/>
                </a:solidFill>
              </a:rPr>
              <a:t>publicados</a:t>
            </a:r>
            <a:r>
              <a:rPr lang="en-US" sz="1400" dirty="0" smtClean="0">
                <a:solidFill>
                  <a:schemeClr val="tx1"/>
                </a:solidFill>
              </a:rPr>
              <a:t> </a:t>
            </a:r>
            <a:r>
              <a:rPr lang="en-US" sz="1400" dirty="0" err="1" smtClean="0">
                <a:solidFill>
                  <a:schemeClr val="tx1"/>
                </a:solidFill>
              </a:rPr>
              <a:t>para</a:t>
            </a:r>
            <a:r>
              <a:rPr lang="en-US" sz="1400" dirty="0" smtClean="0">
                <a:solidFill>
                  <a:schemeClr val="tx1"/>
                </a:solidFill>
              </a:rPr>
              <a:t> </a:t>
            </a:r>
            <a:r>
              <a:rPr lang="en-US" sz="1400" dirty="0" err="1" smtClean="0">
                <a:solidFill>
                  <a:schemeClr val="tx1"/>
                </a:solidFill>
              </a:rPr>
              <a:t>auxílio</a:t>
            </a:r>
            <a:r>
              <a:rPr lang="en-US" sz="1400" dirty="0" smtClean="0">
                <a:solidFill>
                  <a:schemeClr val="tx1"/>
                </a:solidFill>
              </a:rPr>
              <a:t> a </a:t>
            </a:r>
            <a:r>
              <a:rPr lang="en-US" sz="1400" dirty="0" err="1" smtClean="0">
                <a:solidFill>
                  <a:schemeClr val="tx1"/>
                </a:solidFill>
              </a:rPr>
              <a:t>estimativas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4. </a:t>
            </a:r>
            <a:r>
              <a:rPr lang="en-US" sz="1400" dirty="0" err="1" smtClean="0">
                <a:solidFill>
                  <a:schemeClr val="tx1"/>
                </a:solidFill>
              </a:rPr>
              <a:t>Estimativa</a:t>
            </a:r>
            <a:r>
              <a:rPr lang="en-US" sz="1400" dirty="0" smtClean="0">
                <a:solidFill>
                  <a:schemeClr val="tx1"/>
                </a:solidFill>
              </a:rPr>
              <a:t> </a:t>
            </a:r>
            <a:r>
              <a:rPr lang="en-US" sz="1400" i="1" dirty="0" smtClean="0">
                <a:solidFill>
                  <a:schemeClr val="tx1"/>
                </a:solidFill>
              </a:rPr>
              <a:t>Bottom-up</a:t>
            </a:r>
          </a:p>
          <a:p>
            <a:pPr algn="ctr"/>
            <a:endParaRPr lang="en-US" sz="1400" dirty="0" smtClean="0">
              <a:solidFill>
                <a:schemeClr val="tx1"/>
              </a:solidFill>
            </a:endParaRPr>
          </a:p>
          <a:p>
            <a:pPr algn="ctr"/>
            <a:r>
              <a:rPr lang="en-US" sz="1400" dirty="0" smtClean="0">
                <a:solidFill>
                  <a:schemeClr val="tx1"/>
                </a:solidFill>
              </a:rPr>
              <a:t>5. Software de </a:t>
            </a:r>
            <a:r>
              <a:rPr lang="en-US" sz="1400" dirty="0" err="1" smtClean="0">
                <a:solidFill>
                  <a:schemeClr val="tx1"/>
                </a:solidFill>
              </a:rPr>
              <a:t>gerenciamento</a:t>
            </a:r>
            <a:r>
              <a:rPr lang="en-US" sz="1400" dirty="0" smtClean="0">
                <a:solidFill>
                  <a:schemeClr val="tx1"/>
                </a:solidFill>
              </a:rPr>
              <a:t> de </a:t>
            </a:r>
            <a:r>
              <a:rPr lang="en-US" sz="1400" dirty="0" err="1" smtClean="0">
                <a:solidFill>
                  <a:schemeClr val="tx1"/>
                </a:solidFill>
              </a:rPr>
              <a:t>projetos</a:t>
            </a:r>
            <a:endParaRPr lang="en-US" sz="1400" dirty="0" smtClean="0">
              <a:solidFill>
                <a:schemeClr val="tx1"/>
              </a:solidFill>
            </a:endParaRPr>
          </a:p>
        </p:txBody>
      </p:sp>
      <p:sp>
        <p:nvSpPr>
          <p:cNvPr id="9" name="TextBox 10"/>
          <p:cNvSpPr txBox="1"/>
          <p:nvPr/>
        </p:nvSpPr>
        <p:spPr>
          <a:xfrm>
            <a:off x="179512" y="1268760"/>
            <a:ext cx="3181192"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FERRAMENTAS/TÉCNICAS</a:t>
            </a:r>
            <a:endParaRPr lang="pt-BR" b="1" cap="all" dirty="0">
              <a:ln w="0"/>
              <a:solidFill>
                <a:schemeClr val="tx1"/>
              </a:solidFill>
              <a:effectLst/>
            </a:endParaRPr>
          </a:p>
        </p:txBody>
      </p:sp>
      <p:sp>
        <p:nvSpPr>
          <p:cNvPr id="10" name="Retângulo de cantos arredondados 9"/>
          <p:cNvSpPr/>
          <p:nvPr/>
        </p:nvSpPr>
        <p:spPr bwMode="auto">
          <a:xfrm>
            <a:off x="658168" y="1988840"/>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1" name="Retângulo de cantos arredondados 10"/>
          <p:cNvSpPr/>
          <p:nvPr/>
        </p:nvSpPr>
        <p:spPr bwMode="auto">
          <a:xfrm>
            <a:off x="658168" y="2636912"/>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2" name="Retângulo de cantos arredondados 11"/>
          <p:cNvSpPr/>
          <p:nvPr/>
        </p:nvSpPr>
        <p:spPr bwMode="auto">
          <a:xfrm>
            <a:off x="658168" y="3306192"/>
            <a:ext cx="2232248" cy="720080"/>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2055466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500"/>
                                        <p:tgtEl>
                                          <p:spTgt spid="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500"/>
                                        <p:tgtEl>
                                          <p:spTgt spid="10"/>
                                        </p:tgtEl>
                                      </p:cBhvr>
                                    </p:animEffect>
                                    <p:set>
                                      <p:cBhvr>
                                        <p:cTn id="19" dur="1" fill="hold">
                                          <p:stCondLst>
                                            <p:cond delay="499"/>
                                          </p:stCondLst>
                                        </p:cTn>
                                        <p:tgtEl>
                                          <p:spTgt spid="10"/>
                                        </p:tgtEl>
                                        <p:attrNameLst>
                                          <p:attrName>style.visibility</p:attrName>
                                        </p:attrNameLst>
                                      </p:cBhvr>
                                      <p:to>
                                        <p:strVal val="hidden"/>
                                      </p:to>
                                    </p:set>
                                  </p:childTnLst>
                                </p:cTn>
                              </p:par>
                            </p:childTnLst>
                          </p:cTn>
                        </p:par>
                        <p:par>
                          <p:cTn id="20" fill="hold">
                            <p:stCondLst>
                              <p:cond delay="500"/>
                            </p:stCondLst>
                            <p:childTnLst>
                              <p:par>
                                <p:cTn id="21" presetID="10" presetClass="entr" presetSubtype="0" fill="hold" grpId="0" nodeType="after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animEffect transition="in" filter="fade">
                                      <p:cBhvr>
                                        <p:cTn id="23" dur="500"/>
                                        <p:tgtEl>
                                          <p:spTgt spid="7">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500"/>
                                        <p:tgtEl>
                                          <p:spTgt spid="11"/>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7">
                                            <p:txEl>
                                              <p:pRg st="4" end="4"/>
                                            </p:txEl>
                                          </p:spTgt>
                                        </p:tgtEl>
                                        <p:attrNameLst>
                                          <p:attrName>style.visibility</p:attrName>
                                        </p:attrNameLst>
                                      </p:cBhvr>
                                      <p:to>
                                        <p:strVal val="visible"/>
                                      </p:to>
                                    </p:set>
                                    <p:animEffect transition="in" filter="fade">
                                      <p:cBhvr>
                                        <p:cTn id="30" dur="500"/>
                                        <p:tgtEl>
                                          <p:spTgt spid="7">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xit" presetSubtype="0" fill="hold" grpId="1" nodeType="clickEffect">
                                  <p:stCondLst>
                                    <p:cond delay="0"/>
                                  </p:stCondLst>
                                  <p:childTnLst>
                                    <p:animEffect transition="out" filter="fade">
                                      <p:cBhvr>
                                        <p:cTn id="34" dur="500"/>
                                        <p:tgtEl>
                                          <p:spTgt spid="11"/>
                                        </p:tgtEl>
                                      </p:cBhvr>
                                    </p:animEffect>
                                    <p:set>
                                      <p:cBhvr>
                                        <p:cTn id="35" dur="1" fill="hold">
                                          <p:stCondLst>
                                            <p:cond delay="499"/>
                                          </p:stCondLst>
                                        </p:cTn>
                                        <p:tgtEl>
                                          <p:spTgt spid="11"/>
                                        </p:tgtEl>
                                        <p:attrNameLst>
                                          <p:attrName>style.visibility</p:attrName>
                                        </p:attrNameLst>
                                      </p:cBhvr>
                                      <p:to>
                                        <p:strVal val="hidden"/>
                                      </p:to>
                                    </p:set>
                                  </p:childTnLst>
                                </p:cTn>
                              </p:par>
                            </p:childTnLst>
                          </p:cTn>
                        </p:par>
                        <p:par>
                          <p:cTn id="36" fill="hold">
                            <p:stCondLst>
                              <p:cond delay="500"/>
                            </p:stCondLst>
                            <p:childTnLst>
                              <p:par>
                                <p:cTn id="37" presetID="10" presetClass="entr" presetSubtype="0" fill="hold" grpId="0" nodeType="afterEffect">
                                  <p:stCondLst>
                                    <p:cond delay="0"/>
                                  </p:stCondLst>
                                  <p:childTnLst>
                                    <p:set>
                                      <p:cBhvr>
                                        <p:cTn id="38" dur="1" fill="hold">
                                          <p:stCondLst>
                                            <p:cond delay="0"/>
                                          </p:stCondLst>
                                        </p:cTn>
                                        <p:tgtEl>
                                          <p:spTgt spid="7">
                                            <p:txEl>
                                              <p:pRg st="6" end="6"/>
                                            </p:txEl>
                                          </p:spTgt>
                                        </p:tgtEl>
                                        <p:attrNameLst>
                                          <p:attrName>style.visibility</p:attrName>
                                        </p:attrNameLst>
                                      </p:cBhvr>
                                      <p:to>
                                        <p:strVal val="visible"/>
                                      </p:to>
                                    </p:set>
                                    <p:animEffect transition="in" filter="fade">
                                      <p:cBhvr>
                                        <p:cTn id="39" dur="500"/>
                                        <p:tgtEl>
                                          <p:spTgt spid="7">
                                            <p:txEl>
                                              <p:pRg st="6" end="6"/>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par>
                          <p:cTn id="43" fill="hold">
                            <p:stCondLst>
                              <p:cond delay="1000"/>
                            </p:stCondLst>
                            <p:childTnLst>
                              <p:par>
                                <p:cTn id="44" presetID="10" presetClass="entr" presetSubtype="0" fill="hold" grpId="0" nodeType="afterEffect">
                                  <p:stCondLst>
                                    <p:cond delay="0"/>
                                  </p:stCondLst>
                                  <p:childTnLst>
                                    <p:set>
                                      <p:cBhvr>
                                        <p:cTn id="45" dur="1" fill="hold">
                                          <p:stCondLst>
                                            <p:cond delay="0"/>
                                          </p:stCondLst>
                                        </p:cTn>
                                        <p:tgtEl>
                                          <p:spTgt spid="7">
                                            <p:txEl>
                                              <p:pRg st="7" end="7"/>
                                            </p:txEl>
                                          </p:spTgt>
                                        </p:tgtEl>
                                        <p:attrNameLst>
                                          <p:attrName>style.visibility</p:attrName>
                                        </p:attrNameLst>
                                      </p:cBhvr>
                                      <p:to>
                                        <p:strVal val="visible"/>
                                      </p:to>
                                    </p:set>
                                    <p:animEffect transition="in" filter="fade">
                                      <p:cBhvr>
                                        <p:cTn id="46"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10" grpId="0" animBg="1"/>
      <p:bldP spid="10" grpId="1" animBg="1"/>
      <p:bldP spid="11" grpId="0" animBg="1"/>
      <p:bldP spid="11" grpId="1" animBg="1"/>
      <p:bldP spid="12"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Ferramentas e Técnicas</a:t>
            </a:r>
            <a:endParaRPr lang="pt-BR" dirty="0"/>
          </a:p>
        </p:txBody>
      </p:sp>
      <p:sp>
        <p:nvSpPr>
          <p:cNvPr id="5" name="Espaço Reservado para Data 4"/>
          <p:cNvSpPr>
            <a:spLocks noGrp="1"/>
          </p:cNvSpPr>
          <p:nvPr>
            <p:ph type="dt" sz="half" idx="10"/>
          </p:nvPr>
        </p:nvSpPr>
        <p:spPr/>
        <p:txBody>
          <a:bodyPr/>
          <a:lstStyle/>
          <a:p>
            <a:pPr>
              <a:defRPr/>
            </a:pPr>
            <a:r>
              <a:rPr lang="pt-BR" smtClean="0"/>
              <a:t>18/08/2011</a:t>
            </a:r>
            <a:endParaRPr lang="pt-BR"/>
          </a:p>
        </p:txBody>
      </p:sp>
      <p:sp>
        <p:nvSpPr>
          <p:cNvPr id="6" name="Espaço Reservado para Número de Slide 5"/>
          <p:cNvSpPr>
            <a:spLocks noGrp="1"/>
          </p:cNvSpPr>
          <p:nvPr>
            <p:ph type="sldNum" sz="quarter" idx="11"/>
          </p:nvPr>
        </p:nvSpPr>
        <p:spPr/>
        <p:txBody>
          <a:bodyPr/>
          <a:lstStyle/>
          <a:p>
            <a:pPr>
              <a:defRPr/>
            </a:pPr>
            <a:fld id="{24E33569-81AC-46E9-9875-78206FBA6D76}" type="slidenum">
              <a:rPr lang="pt-BR" smtClean="0"/>
              <a:pPr>
                <a:defRPr/>
              </a:pPr>
              <a:t>43</a:t>
            </a:fld>
            <a:endParaRPr lang="pt-BR"/>
          </a:p>
        </p:txBody>
      </p:sp>
      <p:grpSp>
        <p:nvGrpSpPr>
          <p:cNvPr id="12" name="Grupo 11"/>
          <p:cNvGrpSpPr/>
          <p:nvPr/>
        </p:nvGrpSpPr>
        <p:grpSpPr>
          <a:xfrm>
            <a:off x="179512" y="1239157"/>
            <a:ext cx="3181192" cy="4600015"/>
            <a:chOff x="179512" y="1268760"/>
            <a:chExt cx="3181192" cy="4600015"/>
          </a:xfrm>
        </p:grpSpPr>
        <p:sp>
          <p:nvSpPr>
            <p:cNvPr id="7" name="Rounded Rectangle 4"/>
            <p:cNvSpPr/>
            <p:nvPr/>
          </p:nvSpPr>
          <p:spPr>
            <a:xfrm>
              <a:off x="545972" y="1655881"/>
              <a:ext cx="2448272" cy="4212894"/>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400" dirty="0" smtClean="0">
                  <a:solidFill>
                    <a:schemeClr val="tx1"/>
                  </a:solidFill>
                </a:rPr>
                <a:t>1. </a:t>
              </a:r>
              <a:r>
                <a:rPr lang="en-US" sz="1400" dirty="0" err="1" smtClean="0">
                  <a:solidFill>
                    <a:schemeClr val="tx1"/>
                  </a:solidFill>
                </a:rPr>
                <a:t>Opinião</a:t>
              </a:r>
              <a:r>
                <a:rPr lang="en-US" sz="1400" dirty="0" smtClean="0">
                  <a:solidFill>
                    <a:schemeClr val="tx1"/>
                  </a:solidFill>
                </a:rPr>
                <a:t> </a:t>
              </a:r>
              <a:r>
                <a:rPr lang="en-US" sz="1400" dirty="0" err="1" smtClean="0">
                  <a:solidFill>
                    <a:schemeClr val="tx1"/>
                  </a:solidFill>
                </a:rPr>
                <a:t>especializada</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2. </a:t>
              </a:r>
              <a:r>
                <a:rPr lang="en-US" sz="1400" dirty="0" err="1" smtClean="0">
                  <a:solidFill>
                    <a:schemeClr val="tx1"/>
                  </a:solidFill>
                </a:rPr>
                <a:t>Análise</a:t>
              </a:r>
              <a:r>
                <a:rPr lang="en-US" sz="1400" dirty="0" smtClean="0">
                  <a:solidFill>
                    <a:schemeClr val="tx1"/>
                  </a:solidFill>
                </a:rPr>
                <a:t> de </a:t>
              </a:r>
              <a:r>
                <a:rPr lang="en-US" sz="1400" dirty="0" err="1" smtClean="0">
                  <a:solidFill>
                    <a:schemeClr val="tx1"/>
                  </a:solidFill>
                </a:rPr>
                <a:t>alternativas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3. Dados </a:t>
              </a:r>
              <a:r>
                <a:rPr lang="en-US" sz="1400" dirty="0" err="1" smtClean="0">
                  <a:solidFill>
                    <a:schemeClr val="tx1"/>
                  </a:solidFill>
                </a:rPr>
                <a:t>publicados</a:t>
              </a:r>
              <a:r>
                <a:rPr lang="en-US" sz="1400" dirty="0" smtClean="0">
                  <a:solidFill>
                    <a:schemeClr val="tx1"/>
                  </a:solidFill>
                </a:rPr>
                <a:t> </a:t>
              </a:r>
              <a:r>
                <a:rPr lang="en-US" sz="1400" dirty="0" err="1" smtClean="0">
                  <a:solidFill>
                    <a:schemeClr val="tx1"/>
                  </a:solidFill>
                </a:rPr>
                <a:t>para</a:t>
              </a:r>
              <a:r>
                <a:rPr lang="en-US" sz="1400" dirty="0" smtClean="0">
                  <a:solidFill>
                    <a:schemeClr val="tx1"/>
                  </a:solidFill>
                </a:rPr>
                <a:t> </a:t>
              </a:r>
              <a:r>
                <a:rPr lang="en-US" sz="1400" dirty="0" err="1" smtClean="0">
                  <a:solidFill>
                    <a:schemeClr val="tx1"/>
                  </a:solidFill>
                </a:rPr>
                <a:t>auxílio</a:t>
              </a:r>
              <a:r>
                <a:rPr lang="en-US" sz="1400" dirty="0" smtClean="0">
                  <a:solidFill>
                    <a:schemeClr val="tx1"/>
                  </a:solidFill>
                </a:rPr>
                <a:t> a </a:t>
              </a:r>
              <a:r>
                <a:rPr lang="en-US" sz="1400" dirty="0" err="1" smtClean="0">
                  <a:solidFill>
                    <a:schemeClr val="tx1"/>
                  </a:solidFill>
                </a:rPr>
                <a:t>estimativas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4. </a:t>
              </a:r>
              <a:r>
                <a:rPr lang="en-US" sz="1400" dirty="0" err="1" smtClean="0">
                  <a:solidFill>
                    <a:schemeClr val="tx1"/>
                  </a:solidFill>
                </a:rPr>
                <a:t>Estimativa</a:t>
              </a:r>
              <a:r>
                <a:rPr lang="en-US" sz="1400" dirty="0" smtClean="0">
                  <a:solidFill>
                    <a:schemeClr val="tx1"/>
                  </a:solidFill>
                </a:rPr>
                <a:t> </a:t>
              </a:r>
              <a:r>
                <a:rPr lang="en-US" sz="1400" i="1" dirty="0" smtClean="0">
                  <a:solidFill>
                    <a:schemeClr val="tx1"/>
                  </a:solidFill>
                </a:rPr>
                <a:t>Bottom-up</a:t>
              </a:r>
            </a:p>
            <a:p>
              <a:pPr algn="ctr"/>
              <a:endParaRPr lang="en-US" sz="1400" dirty="0" smtClean="0">
                <a:solidFill>
                  <a:schemeClr val="tx1"/>
                </a:solidFill>
              </a:endParaRPr>
            </a:p>
            <a:p>
              <a:pPr algn="ctr"/>
              <a:r>
                <a:rPr lang="en-US" sz="1400" dirty="0" smtClean="0">
                  <a:solidFill>
                    <a:schemeClr val="tx1"/>
                  </a:solidFill>
                </a:rPr>
                <a:t>5. Software de </a:t>
              </a:r>
              <a:r>
                <a:rPr lang="en-US" sz="1400" dirty="0" err="1" smtClean="0">
                  <a:solidFill>
                    <a:schemeClr val="tx1"/>
                  </a:solidFill>
                </a:rPr>
                <a:t>gerenciamento</a:t>
              </a:r>
              <a:r>
                <a:rPr lang="en-US" sz="1400" dirty="0" smtClean="0">
                  <a:solidFill>
                    <a:schemeClr val="tx1"/>
                  </a:solidFill>
                </a:rPr>
                <a:t> de </a:t>
              </a:r>
              <a:r>
                <a:rPr lang="en-US" sz="1400" dirty="0" err="1" smtClean="0">
                  <a:solidFill>
                    <a:schemeClr val="tx1"/>
                  </a:solidFill>
                </a:rPr>
                <a:t>projetos</a:t>
              </a:r>
              <a:endParaRPr lang="en-US" sz="1400" dirty="0" smtClean="0">
                <a:solidFill>
                  <a:schemeClr val="tx1"/>
                </a:solidFill>
              </a:endParaRPr>
            </a:p>
          </p:txBody>
        </p:sp>
        <p:sp>
          <p:nvSpPr>
            <p:cNvPr id="8" name="TextBox 10"/>
            <p:cNvSpPr txBox="1"/>
            <p:nvPr/>
          </p:nvSpPr>
          <p:spPr>
            <a:xfrm>
              <a:off x="179512" y="1268760"/>
              <a:ext cx="3181192"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FERRAMENTAS/TÉCNICAS</a:t>
              </a:r>
              <a:endParaRPr lang="pt-BR" b="1" cap="all" dirty="0">
                <a:ln w="0"/>
                <a:solidFill>
                  <a:schemeClr val="tx1"/>
                </a:solidFill>
                <a:effectLst/>
              </a:endParaRPr>
            </a:p>
          </p:txBody>
        </p:sp>
      </p:grpSp>
      <p:sp>
        <p:nvSpPr>
          <p:cNvPr id="9" name="Retângulo de cantos arredondados 8"/>
          <p:cNvSpPr/>
          <p:nvPr/>
        </p:nvSpPr>
        <p:spPr bwMode="auto">
          <a:xfrm>
            <a:off x="658168" y="4127872"/>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0" name="Retângulo de cantos arredondados 9"/>
          <p:cNvSpPr/>
          <p:nvPr/>
        </p:nvSpPr>
        <p:spPr bwMode="auto">
          <a:xfrm>
            <a:off x="658168" y="4797152"/>
            <a:ext cx="2232248" cy="720080"/>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1" name="Espaço Reservado para Conteúdo 6"/>
          <p:cNvSpPr>
            <a:spLocks noGrp="1"/>
          </p:cNvSpPr>
          <p:nvPr>
            <p:ph sz="half" idx="2"/>
          </p:nvPr>
        </p:nvSpPr>
        <p:spPr>
          <a:xfrm>
            <a:off x="3419872" y="1557338"/>
            <a:ext cx="5278041" cy="4392612"/>
          </a:xfrm>
        </p:spPr>
        <p:txBody>
          <a:bodyPr/>
          <a:lstStyle/>
          <a:p>
            <a:r>
              <a:rPr lang="pt-BR" dirty="0"/>
              <a:t>Estimativa </a:t>
            </a:r>
            <a:r>
              <a:rPr lang="pt-BR" i="1" dirty="0" err="1"/>
              <a:t>Bottom-up</a:t>
            </a:r>
            <a:endParaRPr lang="pt-BR" dirty="0"/>
          </a:p>
          <a:p>
            <a:pPr lvl="1"/>
            <a:r>
              <a:rPr lang="pt-BR" dirty="0"/>
              <a:t>Decompor o trabalho dentro da atividade</a:t>
            </a:r>
          </a:p>
          <a:p>
            <a:pPr lvl="1"/>
            <a:endParaRPr lang="pt-BR" dirty="0"/>
          </a:p>
          <a:p>
            <a:r>
              <a:rPr lang="pt-BR" dirty="0"/>
              <a:t>Software de gerenciamento de projetos</a:t>
            </a:r>
          </a:p>
          <a:p>
            <a:pPr lvl="1"/>
            <a:r>
              <a:rPr lang="pt-BR" dirty="0"/>
              <a:t>Auxiliar o planejamento e organização no desenvolvimento de estimativas</a:t>
            </a:r>
          </a:p>
        </p:txBody>
      </p:sp>
    </p:spTree>
    <p:extLst>
      <p:ext uri="{BB962C8B-B14F-4D97-AF65-F5344CB8AC3E}">
        <p14:creationId xmlns:p14="http://schemas.microsoft.com/office/powerpoint/2010/main" val="1067482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fade">
                                      <p:cBhvr>
                                        <p:cTn id="10" dur="500"/>
                                        <p:tgtEl>
                                          <p:spTgt spid="9"/>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11">
                                            <p:txEl>
                                              <p:pRg st="1" end="1"/>
                                            </p:txEl>
                                          </p:spTgt>
                                        </p:tgtEl>
                                        <p:attrNameLst>
                                          <p:attrName>style.visibility</p:attrName>
                                        </p:attrNameLst>
                                      </p:cBhvr>
                                      <p:to>
                                        <p:strVal val="visible"/>
                                      </p:to>
                                    </p:set>
                                    <p:animEffect transition="in" filter="fade">
                                      <p:cBhvr>
                                        <p:cTn id="14" dur="500"/>
                                        <p:tgtEl>
                                          <p:spTgt spid="11">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500"/>
                                        <p:tgtEl>
                                          <p:spTgt spid="9"/>
                                        </p:tgtEl>
                                      </p:cBhvr>
                                    </p:animEffect>
                                    <p:set>
                                      <p:cBhvr>
                                        <p:cTn id="19" dur="1" fill="hold">
                                          <p:stCondLst>
                                            <p:cond delay="499"/>
                                          </p:stCondLst>
                                        </p:cTn>
                                        <p:tgtEl>
                                          <p:spTgt spid="9"/>
                                        </p:tgtEl>
                                        <p:attrNameLst>
                                          <p:attrName>style.visibility</p:attrName>
                                        </p:attrNameLst>
                                      </p:cBhvr>
                                      <p:to>
                                        <p:strVal val="hidden"/>
                                      </p:to>
                                    </p:set>
                                  </p:childTnLst>
                                </p:cTn>
                              </p:par>
                            </p:childTnLst>
                          </p:cTn>
                        </p:par>
                        <p:par>
                          <p:cTn id="20" fill="hold">
                            <p:stCondLst>
                              <p:cond delay="500"/>
                            </p:stCondLst>
                            <p:childTnLst>
                              <p:par>
                                <p:cTn id="21" presetID="10" presetClass="entr" presetSubtype="0" fill="hold" grpId="0" nodeType="afterEffect">
                                  <p:stCondLst>
                                    <p:cond delay="0"/>
                                  </p:stCondLst>
                                  <p:childTnLst>
                                    <p:set>
                                      <p:cBhvr>
                                        <p:cTn id="22" dur="1" fill="hold">
                                          <p:stCondLst>
                                            <p:cond delay="0"/>
                                          </p:stCondLst>
                                        </p:cTn>
                                        <p:tgtEl>
                                          <p:spTgt spid="11">
                                            <p:txEl>
                                              <p:pRg st="3" end="3"/>
                                            </p:txEl>
                                          </p:spTgt>
                                        </p:tgtEl>
                                        <p:attrNameLst>
                                          <p:attrName>style.visibility</p:attrName>
                                        </p:attrNameLst>
                                      </p:cBhvr>
                                      <p:to>
                                        <p:strVal val="visible"/>
                                      </p:to>
                                    </p:set>
                                    <p:animEffect transition="in" filter="fade">
                                      <p:cBhvr>
                                        <p:cTn id="23" dur="500"/>
                                        <p:tgtEl>
                                          <p:spTgt spid="11">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500"/>
                                        <p:tgtEl>
                                          <p:spTgt spid="10"/>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11">
                                            <p:txEl>
                                              <p:pRg st="4" end="4"/>
                                            </p:txEl>
                                          </p:spTgt>
                                        </p:tgtEl>
                                        <p:attrNameLst>
                                          <p:attrName>style.visibility</p:attrName>
                                        </p:attrNameLst>
                                      </p:cBhvr>
                                      <p:to>
                                        <p:strVal val="visible"/>
                                      </p:to>
                                    </p:set>
                                    <p:animEffect transition="in" filter="fade">
                                      <p:cBhvr>
                                        <p:cTn id="30" dur="500"/>
                                        <p:tgtEl>
                                          <p:spTgt spid="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0" grpId="0" animBg="1"/>
      <p:bldP spid="11"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p:txBody>
          <a:bodyPr/>
          <a:lstStyle/>
          <a:p>
            <a:r>
              <a:rPr lang="pt-BR" dirty="0" smtClean="0"/>
              <a:t>Saídas do Processo</a:t>
            </a:r>
            <a:endParaRPr lang="pt-BR" dirty="0"/>
          </a:p>
        </p:txBody>
      </p:sp>
      <p:sp>
        <p:nvSpPr>
          <p:cNvPr id="5" name="Espaço Reservado para Data 4"/>
          <p:cNvSpPr>
            <a:spLocks noGrp="1"/>
          </p:cNvSpPr>
          <p:nvPr>
            <p:ph type="dt" sz="half" idx="10"/>
          </p:nvPr>
        </p:nvSpPr>
        <p:spPr/>
        <p:txBody>
          <a:bodyPr/>
          <a:lstStyle/>
          <a:p>
            <a:pPr>
              <a:defRPr/>
            </a:pPr>
            <a:r>
              <a:rPr lang="pt-BR" smtClean="0"/>
              <a:t>18/08/2011</a:t>
            </a:r>
            <a:endParaRPr lang="pt-BR"/>
          </a:p>
        </p:txBody>
      </p:sp>
      <p:sp>
        <p:nvSpPr>
          <p:cNvPr id="6" name="Espaço Reservado para Número de Slide 5"/>
          <p:cNvSpPr>
            <a:spLocks noGrp="1"/>
          </p:cNvSpPr>
          <p:nvPr>
            <p:ph type="sldNum" sz="quarter" idx="11"/>
          </p:nvPr>
        </p:nvSpPr>
        <p:spPr/>
        <p:txBody>
          <a:bodyPr/>
          <a:lstStyle/>
          <a:p>
            <a:pPr>
              <a:defRPr/>
            </a:pPr>
            <a:fld id="{24E33569-81AC-46E9-9875-78206FBA6D76}" type="slidenum">
              <a:rPr lang="pt-BR" smtClean="0"/>
              <a:pPr>
                <a:defRPr/>
              </a:pPr>
              <a:t>44</a:t>
            </a:fld>
            <a:endParaRPr lang="pt-BR" dirty="0"/>
          </a:p>
        </p:txBody>
      </p:sp>
      <p:sp>
        <p:nvSpPr>
          <p:cNvPr id="10" name="Espaço Reservado para Conteúdo 6"/>
          <p:cNvSpPr txBox="1">
            <a:spLocks/>
          </p:cNvSpPr>
          <p:nvPr/>
        </p:nvSpPr>
        <p:spPr>
          <a:xfrm>
            <a:off x="3419872" y="1557338"/>
            <a:ext cx="5278041" cy="4392612"/>
          </a:xfrm>
          <a:prstGeom prst="rect">
            <a:avLst/>
          </a:prstGeom>
        </p:spPr>
        <p:txBody>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r>
              <a:rPr lang="pt-BR" sz="2400" b="0" dirty="0" smtClean="0"/>
              <a:t>Para o Cronograma</a:t>
            </a:r>
          </a:p>
          <a:p>
            <a:pPr lvl="1"/>
            <a:r>
              <a:rPr lang="pt-BR" sz="2000" b="0" dirty="0" smtClean="0"/>
              <a:t>Requisitos do recurso da atividade</a:t>
            </a:r>
          </a:p>
          <a:p>
            <a:pPr lvl="1"/>
            <a:r>
              <a:rPr lang="pt-BR" sz="2000" b="0" dirty="0" smtClean="0"/>
              <a:t>Estrutura analítica dos recursos</a:t>
            </a:r>
          </a:p>
          <a:p>
            <a:pPr lvl="1"/>
            <a:endParaRPr lang="pt-BR" sz="2000" b="0" dirty="0" smtClean="0"/>
          </a:p>
          <a:p>
            <a:pPr lvl="1"/>
            <a:endParaRPr lang="pt-BR" sz="2000" b="0" dirty="0"/>
          </a:p>
          <a:p>
            <a:r>
              <a:rPr lang="pt-BR" sz="2400" b="0" dirty="0" smtClean="0"/>
              <a:t>Para Documentos</a:t>
            </a:r>
          </a:p>
          <a:p>
            <a:pPr lvl="1"/>
            <a:r>
              <a:rPr lang="pt-BR" sz="2000" b="0" dirty="0" smtClean="0"/>
              <a:t>Atualizações dos documentos dos projetos</a:t>
            </a:r>
          </a:p>
          <a:p>
            <a:pPr lvl="1"/>
            <a:endParaRPr lang="pt-BR" sz="2000" b="0" dirty="0"/>
          </a:p>
        </p:txBody>
      </p:sp>
      <p:grpSp>
        <p:nvGrpSpPr>
          <p:cNvPr id="13" name="Grupo 12"/>
          <p:cNvGrpSpPr/>
          <p:nvPr/>
        </p:nvGrpSpPr>
        <p:grpSpPr>
          <a:xfrm>
            <a:off x="467544" y="1988840"/>
            <a:ext cx="1944215" cy="3088600"/>
            <a:chOff x="539552" y="1700808"/>
            <a:chExt cx="1944215" cy="3088600"/>
          </a:xfrm>
        </p:grpSpPr>
        <p:sp>
          <p:nvSpPr>
            <p:cNvPr id="11" name="Rounded Rectangle 5"/>
            <p:cNvSpPr/>
            <p:nvPr/>
          </p:nvSpPr>
          <p:spPr>
            <a:xfrm>
              <a:off x="539552" y="2083450"/>
              <a:ext cx="1944215" cy="270595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400" dirty="0" smtClean="0">
                  <a:solidFill>
                    <a:schemeClr val="tx1"/>
                  </a:solidFill>
                </a:rPr>
                <a:t>1. </a:t>
              </a:r>
              <a:r>
                <a:rPr lang="en-US" sz="1400" dirty="0" err="1" smtClean="0">
                  <a:solidFill>
                    <a:schemeClr val="tx1"/>
                  </a:solidFill>
                </a:rPr>
                <a:t>Requisitos</a:t>
              </a:r>
              <a:r>
                <a:rPr lang="en-US" sz="1400" dirty="0" smtClean="0">
                  <a:solidFill>
                    <a:schemeClr val="tx1"/>
                  </a:solidFill>
                </a:rPr>
                <a:t> do </a:t>
              </a:r>
              <a:r>
                <a:rPr lang="en-US" sz="1400" dirty="0" err="1" smtClean="0">
                  <a:solidFill>
                    <a:schemeClr val="tx1"/>
                  </a:solidFill>
                </a:rPr>
                <a:t>recurso</a:t>
              </a:r>
              <a:r>
                <a:rPr lang="en-US" sz="1400" dirty="0" smtClean="0">
                  <a:solidFill>
                    <a:schemeClr val="tx1"/>
                  </a:solidFill>
                </a:rPr>
                <a:t> da </a:t>
              </a:r>
              <a:r>
                <a:rPr lang="en-US" sz="1400" dirty="0" err="1" smtClean="0">
                  <a:solidFill>
                    <a:schemeClr val="tx1"/>
                  </a:solidFill>
                </a:rPr>
                <a:t>atividade</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2. </a:t>
              </a:r>
              <a:r>
                <a:rPr lang="en-US" sz="1400" dirty="0" err="1" smtClean="0">
                  <a:solidFill>
                    <a:schemeClr val="tx1"/>
                  </a:solidFill>
                </a:rPr>
                <a:t>Estrutura</a:t>
              </a:r>
              <a:r>
                <a:rPr lang="en-US" sz="1400" dirty="0" smtClean="0">
                  <a:solidFill>
                    <a:schemeClr val="tx1"/>
                  </a:solidFill>
                </a:rPr>
                <a:t> </a:t>
              </a:r>
              <a:r>
                <a:rPr lang="en-US" sz="1400" dirty="0" err="1" smtClean="0">
                  <a:solidFill>
                    <a:schemeClr val="tx1"/>
                  </a:solidFill>
                </a:rPr>
                <a:t>analítica</a:t>
              </a:r>
              <a:r>
                <a:rPr lang="en-US" sz="1400" dirty="0" smtClean="0">
                  <a:solidFill>
                    <a:schemeClr val="tx1"/>
                  </a:solidFill>
                </a:rPr>
                <a:t> dos </a:t>
              </a:r>
              <a:r>
                <a:rPr lang="en-US" sz="1400" dirty="0" err="1" smtClean="0">
                  <a:solidFill>
                    <a:schemeClr val="tx1"/>
                  </a:solidFill>
                </a:rPr>
                <a:t>recursos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3. </a:t>
              </a:r>
              <a:r>
                <a:rPr lang="en-US" sz="1400" dirty="0" err="1" smtClean="0">
                  <a:solidFill>
                    <a:schemeClr val="tx1"/>
                  </a:solidFill>
                </a:rPr>
                <a:t>Atualizações</a:t>
              </a:r>
              <a:r>
                <a:rPr lang="en-US" sz="1400" dirty="0" smtClean="0">
                  <a:solidFill>
                    <a:schemeClr val="tx1"/>
                  </a:solidFill>
                </a:rPr>
                <a:t> dos </a:t>
              </a:r>
              <a:r>
                <a:rPr lang="en-US" sz="1400" dirty="0" err="1" smtClean="0">
                  <a:solidFill>
                    <a:schemeClr val="tx1"/>
                  </a:solidFill>
                </a:rPr>
                <a:t>documentos</a:t>
              </a:r>
              <a:r>
                <a:rPr lang="en-US" sz="1400" dirty="0" smtClean="0">
                  <a:solidFill>
                    <a:schemeClr val="tx1"/>
                  </a:solidFill>
                </a:rPr>
                <a:t> do </a:t>
              </a:r>
              <a:r>
                <a:rPr lang="en-US" sz="1400" dirty="0" err="1" smtClean="0">
                  <a:solidFill>
                    <a:schemeClr val="tx1"/>
                  </a:solidFill>
                </a:rPr>
                <a:t>projeto</a:t>
              </a:r>
              <a:endParaRPr lang="en-US" sz="1400" dirty="0" smtClean="0">
                <a:solidFill>
                  <a:schemeClr val="tx1"/>
                </a:solidFill>
              </a:endParaRPr>
            </a:p>
          </p:txBody>
        </p:sp>
        <p:sp>
          <p:nvSpPr>
            <p:cNvPr id="12" name="TextBox 8"/>
            <p:cNvSpPr txBox="1"/>
            <p:nvPr/>
          </p:nvSpPr>
          <p:spPr>
            <a:xfrm>
              <a:off x="983309" y="1700808"/>
              <a:ext cx="1056700"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SAÍDAS</a:t>
              </a:r>
              <a:endParaRPr lang="pt-BR" b="1" cap="all" dirty="0">
                <a:ln w="0"/>
                <a:solidFill>
                  <a:schemeClr val="tx1"/>
                </a:solidFill>
                <a:effectLst/>
              </a:endParaRPr>
            </a:p>
          </p:txBody>
        </p:sp>
      </p:grpSp>
      <p:sp>
        <p:nvSpPr>
          <p:cNvPr id="14" name="Retângulo de cantos arredondados 13"/>
          <p:cNvSpPr/>
          <p:nvPr/>
        </p:nvSpPr>
        <p:spPr bwMode="auto">
          <a:xfrm>
            <a:off x="539552" y="2492896"/>
            <a:ext cx="1800200" cy="1584176"/>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5" name="Retângulo de cantos arredondados 14"/>
          <p:cNvSpPr/>
          <p:nvPr/>
        </p:nvSpPr>
        <p:spPr bwMode="auto">
          <a:xfrm>
            <a:off x="539552" y="4149080"/>
            <a:ext cx="1800200" cy="792088"/>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172583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10">
                                            <p:txEl>
                                              <p:pRg st="1" end="1"/>
                                            </p:txEl>
                                          </p:spTgt>
                                        </p:tgtEl>
                                        <p:attrNameLst>
                                          <p:attrName>style.visibility</p:attrName>
                                        </p:attrNameLst>
                                      </p:cBhvr>
                                      <p:to>
                                        <p:strVal val="visible"/>
                                      </p:to>
                                    </p:set>
                                    <p:animEffect transition="in" filter="fade">
                                      <p:cBhvr>
                                        <p:cTn id="14" dur="500"/>
                                        <p:tgtEl>
                                          <p:spTgt spid="10">
                                            <p:txEl>
                                              <p:pRg st="1" end="1"/>
                                            </p:txEl>
                                          </p:spTgt>
                                        </p:tgtEl>
                                      </p:cBhvr>
                                    </p:animEffect>
                                  </p:childTnLst>
                                </p:cTn>
                              </p:par>
                            </p:childTnLst>
                          </p:cTn>
                        </p:par>
                        <p:par>
                          <p:cTn id="15" fill="hold">
                            <p:stCondLst>
                              <p:cond delay="1000"/>
                            </p:stCondLst>
                            <p:childTnLst>
                              <p:par>
                                <p:cTn id="16" presetID="10" presetClass="entr" presetSubtype="0" fill="hold" grpId="0" nodeType="afterEffect">
                                  <p:stCondLst>
                                    <p:cond delay="0"/>
                                  </p:stCondLst>
                                  <p:childTnLst>
                                    <p:set>
                                      <p:cBhvr>
                                        <p:cTn id="17" dur="1" fill="hold">
                                          <p:stCondLst>
                                            <p:cond delay="0"/>
                                          </p:stCondLst>
                                        </p:cTn>
                                        <p:tgtEl>
                                          <p:spTgt spid="10">
                                            <p:txEl>
                                              <p:pRg st="2" end="2"/>
                                            </p:txEl>
                                          </p:spTgt>
                                        </p:tgtEl>
                                        <p:attrNameLst>
                                          <p:attrName>style.visibility</p:attrName>
                                        </p:attrNameLst>
                                      </p:cBhvr>
                                      <p:to>
                                        <p:strVal val="visible"/>
                                      </p:to>
                                    </p:set>
                                    <p:animEffect transition="in" filter="fade">
                                      <p:cBhvr>
                                        <p:cTn id="18" dur="500"/>
                                        <p:tgtEl>
                                          <p:spTgt spid="10">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grpId="1" nodeType="clickEffect">
                                  <p:stCondLst>
                                    <p:cond delay="0"/>
                                  </p:stCondLst>
                                  <p:childTnLst>
                                    <p:animEffect transition="out" filter="fade">
                                      <p:cBhvr>
                                        <p:cTn id="22" dur="500"/>
                                        <p:tgtEl>
                                          <p:spTgt spid="14"/>
                                        </p:tgtEl>
                                      </p:cBhvr>
                                    </p:animEffect>
                                    <p:set>
                                      <p:cBhvr>
                                        <p:cTn id="23" dur="1" fill="hold">
                                          <p:stCondLst>
                                            <p:cond delay="499"/>
                                          </p:stCondLst>
                                        </p:cTn>
                                        <p:tgtEl>
                                          <p:spTgt spid="14"/>
                                        </p:tgtEl>
                                        <p:attrNameLst>
                                          <p:attrName>style.visibility</p:attrName>
                                        </p:attrNameLst>
                                      </p:cBhvr>
                                      <p:to>
                                        <p:strVal val="hidden"/>
                                      </p:to>
                                    </p:set>
                                  </p:childTnLst>
                                </p:cTn>
                              </p:par>
                            </p:childTnLst>
                          </p:cTn>
                        </p:par>
                        <p:par>
                          <p:cTn id="24" fill="hold">
                            <p:stCondLst>
                              <p:cond delay="500"/>
                            </p:stCondLst>
                            <p:childTnLst>
                              <p:par>
                                <p:cTn id="25" presetID="10" presetClass="entr" presetSubtype="0" fill="hold" grpId="0" nodeType="afterEffect">
                                  <p:stCondLst>
                                    <p:cond delay="0"/>
                                  </p:stCondLst>
                                  <p:childTnLst>
                                    <p:set>
                                      <p:cBhvr>
                                        <p:cTn id="26" dur="1" fill="hold">
                                          <p:stCondLst>
                                            <p:cond delay="0"/>
                                          </p:stCondLst>
                                        </p:cTn>
                                        <p:tgtEl>
                                          <p:spTgt spid="10">
                                            <p:txEl>
                                              <p:pRg st="5" end="5"/>
                                            </p:txEl>
                                          </p:spTgt>
                                        </p:tgtEl>
                                        <p:attrNameLst>
                                          <p:attrName>style.visibility</p:attrName>
                                        </p:attrNameLst>
                                      </p:cBhvr>
                                      <p:to>
                                        <p:strVal val="visible"/>
                                      </p:to>
                                    </p:set>
                                    <p:animEffect transition="in" filter="fade">
                                      <p:cBhvr>
                                        <p:cTn id="27" dur="500"/>
                                        <p:tgtEl>
                                          <p:spTgt spid="10">
                                            <p:txEl>
                                              <p:pRg st="5" end="5"/>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fade">
                                      <p:cBhvr>
                                        <p:cTn id="30" dur="500"/>
                                        <p:tgtEl>
                                          <p:spTgt spid="15"/>
                                        </p:tgtEl>
                                      </p:cBhvr>
                                    </p:animEffect>
                                  </p:childTnLst>
                                </p:cTn>
                              </p:par>
                            </p:childTnLst>
                          </p:cTn>
                        </p:par>
                        <p:par>
                          <p:cTn id="31" fill="hold">
                            <p:stCondLst>
                              <p:cond delay="1000"/>
                            </p:stCondLst>
                            <p:childTnLst>
                              <p:par>
                                <p:cTn id="32" presetID="10" presetClass="entr" presetSubtype="0" fill="hold" grpId="0" nodeType="afterEffect">
                                  <p:stCondLst>
                                    <p:cond delay="0"/>
                                  </p:stCondLst>
                                  <p:childTnLst>
                                    <p:set>
                                      <p:cBhvr>
                                        <p:cTn id="33" dur="1" fill="hold">
                                          <p:stCondLst>
                                            <p:cond delay="0"/>
                                          </p:stCondLst>
                                        </p:cTn>
                                        <p:tgtEl>
                                          <p:spTgt spid="10">
                                            <p:txEl>
                                              <p:pRg st="6" end="6"/>
                                            </p:txEl>
                                          </p:spTgt>
                                        </p:tgtEl>
                                        <p:attrNameLst>
                                          <p:attrName>style.visibility</p:attrName>
                                        </p:attrNameLst>
                                      </p:cBhvr>
                                      <p:to>
                                        <p:strVal val="visible"/>
                                      </p:to>
                                    </p:set>
                                    <p:animEffect transition="in" filter="fade">
                                      <p:cBhvr>
                                        <p:cTn id="34" dur="500"/>
                                        <p:tgtEl>
                                          <p:spTgt spid="1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uiExpand="1" build="p"/>
      <p:bldP spid="14" grpId="0" animBg="1"/>
      <p:bldP spid="14" grpId="1" animBg="1"/>
      <p:bldP spid="15"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de-DE" dirty="0"/>
              <a:t>Estimar </a:t>
            </a:r>
            <a:r>
              <a:rPr lang="de-DE" dirty="0" smtClean="0"/>
              <a:t>a Duração </a:t>
            </a:r>
            <a:r>
              <a:rPr lang="de-DE" dirty="0"/>
              <a:t>das Atividades</a:t>
            </a:r>
            <a:br>
              <a:rPr lang="de-DE" dirty="0"/>
            </a:br>
            <a:endParaRPr lang="pt-BR" dirty="0"/>
          </a:p>
        </p:txBody>
      </p:sp>
      <p:sp>
        <p:nvSpPr>
          <p:cNvPr id="7" name="Espaço Reservado para Texto 6"/>
          <p:cNvSpPr>
            <a:spLocks noGrp="1"/>
          </p:cNvSpPr>
          <p:nvPr>
            <p:ph type="body" idx="1"/>
          </p:nvPr>
        </p:nvSpPr>
        <p:spPr/>
        <p:txBody>
          <a:bodyPr/>
          <a:lstStyle/>
          <a:p>
            <a:r>
              <a:rPr lang="pt-BR" dirty="0" smtClean="0"/>
              <a:t>Processo 4</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45</a:t>
            </a:fld>
            <a:endParaRPr lang="pt-BR"/>
          </a:p>
        </p:txBody>
      </p:sp>
    </p:spTree>
    <p:extLst>
      <p:ext uri="{BB962C8B-B14F-4D97-AF65-F5344CB8AC3E}">
        <p14:creationId xmlns:p14="http://schemas.microsoft.com/office/powerpoint/2010/main" val="416093076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pt-BR" dirty="0" smtClean="0"/>
              <a:t>Estimar a Duração das Atividades</a:t>
            </a:r>
            <a:endParaRPr lang="pt-BR" dirty="0"/>
          </a:p>
        </p:txBody>
      </p:sp>
      <p:sp>
        <p:nvSpPr>
          <p:cNvPr id="7" name="Espaço Reservado para Conteúdo 6"/>
          <p:cNvSpPr>
            <a:spLocks noGrp="1"/>
          </p:cNvSpPr>
          <p:nvPr>
            <p:ph idx="1"/>
          </p:nvPr>
        </p:nvSpPr>
        <p:spPr/>
        <p:txBody>
          <a:bodyPr/>
          <a:lstStyle/>
          <a:p>
            <a:r>
              <a:rPr lang="pt-BR" dirty="0" smtClean="0"/>
              <a:t>Duração das atividades</a:t>
            </a:r>
          </a:p>
          <a:p>
            <a:endParaRPr lang="pt-BR" dirty="0" smtClean="0"/>
          </a:p>
          <a:p>
            <a:r>
              <a:rPr lang="pt-BR" dirty="0" smtClean="0"/>
              <a:t>Depende da familiarização com a natureza do trabalho</a:t>
            </a:r>
          </a:p>
          <a:p>
            <a:endParaRPr lang="pt-BR" dirty="0" smtClean="0"/>
          </a:p>
          <a:p>
            <a:r>
              <a:rPr lang="pt-BR" dirty="0" smtClean="0"/>
              <a:t>Progressivo</a:t>
            </a:r>
          </a:p>
          <a:p>
            <a:pPr lvl="1"/>
            <a:r>
              <a:rPr lang="pt-BR" dirty="0" smtClean="0"/>
              <a:t>Conforme o trabalho de engenharia e planejamento desenvolve</a:t>
            </a:r>
          </a:p>
          <a:p>
            <a:pPr lvl="1"/>
            <a:r>
              <a:rPr lang="pt-BR" dirty="0" smtClean="0"/>
              <a:t>Melhora na precisão das estimativas de duração</a:t>
            </a:r>
          </a:p>
          <a:p>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B14CD71F-A261-4B9E-9481-F1C144E218E0}" type="slidenum">
              <a:rPr lang="pt-BR" smtClean="0"/>
              <a:pPr>
                <a:defRPr/>
              </a:pPr>
              <a:t>46</a:t>
            </a:fld>
            <a:endParaRPr lang="pt-BR"/>
          </a:p>
        </p:txBody>
      </p:sp>
    </p:spTree>
    <p:extLst>
      <p:ext uri="{BB962C8B-B14F-4D97-AF65-F5344CB8AC3E}">
        <p14:creationId xmlns:p14="http://schemas.microsoft.com/office/powerpoint/2010/main" val="2981800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2" end="2"/>
                                            </p:txEl>
                                          </p:spTgt>
                                        </p:tgtEl>
                                        <p:attrNameLst>
                                          <p:attrName>style.visibility</p:attrName>
                                        </p:attrNameLst>
                                      </p:cBhvr>
                                      <p:to>
                                        <p:strVal val="visible"/>
                                      </p:to>
                                    </p:set>
                                    <p:animEffect transition="in" filter="fade">
                                      <p:cBhvr>
                                        <p:cTn id="12" dur="500"/>
                                        <p:tgtEl>
                                          <p:spTgt spid="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xEl>
                                              <p:pRg st="4" end="4"/>
                                            </p:txEl>
                                          </p:spTgt>
                                        </p:tgtEl>
                                        <p:attrNameLst>
                                          <p:attrName>style.visibility</p:attrName>
                                        </p:attrNameLst>
                                      </p:cBhvr>
                                      <p:to>
                                        <p:strVal val="visible"/>
                                      </p:to>
                                    </p:set>
                                    <p:animEffect transition="in" filter="fade">
                                      <p:cBhvr>
                                        <p:cTn id="17" dur="500"/>
                                        <p:tgtEl>
                                          <p:spTgt spid="7">
                                            <p:txEl>
                                              <p:pRg st="4" end="4"/>
                                            </p:txEl>
                                          </p:spTgt>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7">
                                            <p:txEl>
                                              <p:pRg st="5" end="5"/>
                                            </p:txEl>
                                          </p:spTgt>
                                        </p:tgtEl>
                                        <p:attrNameLst>
                                          <p:attrName>style.visibility</p:attrName>
                                        </p:attrNameLst>
                                      </p:cBhvr>
                                      <p:to>
                                        <p:strVal val="visible"/>
                                      </p:to>
                                    </p:set>
                                    <p:animEffect transition="in" filter="fade">
                                      <p:cBhvr>
                                        <p:cTn id="20" dur="500"/>
                                        <p:tgtEl>
                                          <p:spTgt spid="7">
                                            <p:txEl>
                                              <p:pRg st="5" end="5"/>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7">
                                            <p:txEl>
                                              <p:pRg st="6" end="6"/>
                                            </p:txEl>
                                          </p:spTgt>
                                        </p:tgtEl>
                                        <p:attrNameLst>
                                          <p:attrName>style.visibility</p:attrName>
                                        </p:attrNameLst>
                                      </p:cBhvr>
                                      <p:to>
                                        <p:strVal val="visible"/>
                                      </p:to>
                                    </p:set>
                                    <p:animEffect transition="in" filter="fade">
                                      <p:cBhvr>
                                        <p:cTn id="23"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ítulo 13"/>
          <p:cNvSpPr>
            <a:spLocks noGrp="1"/>
          </p:cNvSpPr>
          <p:nvPr>
            <p:ph type="title"/>
          </p:nvPr>
        </p:nvSpPr>
        <p:spPr/>
        <p:txBody>
          <a:bodyPr/>
          <a:lstStyle/>
          <a:p>
            <a:r>
              <a:rPr lang="pt-BR" dirty="0" smtClean="0"/>
              <a:t>Estimar a Duração das Atividades</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47</a:t>
            </a:fld>
            <a:endParaRPr lang="pt-BR"/>
          </a:p>
        </p:txBody>
      </p:sp>
      <p:grpSp>
        <p:nvGrpSpPr>
          <p:cNvPr id="6" name="Grupo 5"/>
          <p:cNvGrpSpPr/>
          <p:nvPr/>
        </p:nvGrpSpPr>
        <p:grpSpPr>
          <a:xfrm>
            <a:off x="266328" y="1158652"/>
            <a:ext cx="8640960" cy="4782145"/>
            <a:chOff x="266328" y="1691516"/>
            <a:chExt cx="8640960" cy="4782145"/>
          </a:xfrm>
        </p:grpSpPr>
        <p:sp>
          <p:nvSpPr>
            <p:cNvPr id="7" name="Right Arrow 6"/>
            <p:cNvSpPr/>
            <p:nvPr/>
          </p:nvSpPr>
          <p:spPr>
            <a:xfrm>
              <a:off x="266328" y="2924944"/>
              <a:ext cx="8640960" cy="2664296"/>
            </a:xfrm>
            <a:prstGeom prst="rightArrow">
              <a:avLst>
                <a:gd name="adj1" fmla="val 50000"/>
                <a:gd name="adj2" fmla="val 34311"/>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pt-BR">
                <a:solidFill>
                  <a:schemeClr val="tx1"/>
                </a:solidFill>
              </a:endParaRPr>
            </a:p>
          </p:txBody>
        </p:sp>
        <p:sp>
          <p:nvSpPr>
            <p:cNvPr id="8" name="Rounded Rectangle 4"/>
            <p:cNvSpPr/>
            <p:nvPr/>
          </p:nvSpPr>
          <p:spPr>
            <a:xfrm>
              <a:off x="3275856" y="2150645"/>
              <a:ext cx="2448272" cy="4212894"/>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400" dirty="0" smtClean="0">
                  <a:solidFill>
                    <a:schemeClr val="tx1"/>
                  </a:solidFill>
                </a:rPr>
                <a:t>1. </a:t>
              </a:r>
              <a:r>
                <a:rPr lang="en-US" sz="1400" dirty="0" err="1" smtClean="0">
                  <a:solidFill>
                    <a:schemeClr val="tx1"/>
                  </a:solidFill>
                </a:rPr>
                <a:t>Opinião</a:t>
              </a:r>
              <a:r>
                <a:rPr lang="en-US" sz="1400" dirty="0" smtClean="0">
                  <a:solidFill>
                    <a:schemeClr val="tx1"/>
                  </a:solidFill>
                </a:rPr>
                <a:t> </a:t>
              </a:r>
              <a:r>
                <a:rPr lang="en-US" sz="1400" dirty="0" err="1" smtClean="0">
                  <a:solidFill>
                    <a:schemeClr val="tx1"/>
                  </a:solidFill>
                </a:rPr>
                <a:t>especializada</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2. </a:t>
              </a:r>
              <a:r>
                <a:rPr lang="pt-BR" sz="1400" dirty="0">
                  <a:solidFill>
                    <a:schemeClr val="tx1"/>
                  </a:solidFill>
                </a:rPr>
                <a:t>Estimativa análoga</a:t>
              </a:r>
              <a:endParaRPr lang="en-US" sz="1400" dirty="0">
                <a:solidFill>
                  <a:schemeClr val="tx1"/>
                </a:solidFill>
              </a:endParaRPr>
            </a:p>
            <a:p>
              <a:pPr algn="ctr"/>
              <a:endParaRPr lang="en-US" sz="1400" dirty="0">
                <a:solidFill>
                  <a:schemeClr val="tx1"/>
                </a:solidFill>
              </a:endParaRPr>
            </a:p>
            <a:p>
              <a:pPr algn="ctr"/>
              <a:r>
                <a:rPr lang="en-US" sz="1400" dirty="0">
                  <a:solidFill>
                    <a:schemeClr val="tx1"/>
                  </a:solidFill>
                </a:rPr>
                <a:t>3.</a:t>
              </a:r>
              <a:r>
                <a:rPr lang="pt-BR" sz="1400" dirty="0">
                  <a:solidFill>
                    <a:schemeClr val="tx1"/>
                  </a:solidFill>
                </a:rPr>
                <a:t> Estimativa paramétrica</a:t>
              </a:r>
              <a:endParaRPr lang="en-US" sz="1400" dirty="0">
                <a:solidFill>
                  <a:schemeClr val="tx1"/>
                </a:solidFill>
              </a:endParaRPr>
            </a:p>
            <a:p>
              <a:pPr algn="ctr"/>
              <a:endParaRPr lang="en-US" sz="1400" dirty="0">
                <a:solidFill>
                  <a:schemeClr val="tx1"/>
                </a:solidFill>
              </a:endParaRPr>
            </a:p>
            <a:p>
              <a:pPr algn="ctr"/>
              <a:r>
                <a:rPr lang="en-US" sz="1400" dirty="0">
                  <a:solidFill>
                    <a:schemeClr val="tx1"/>
                  </a:solidFill>
                </a:rPr>
                <a:t>4. </a:t>
              </a:r>
              <a:r>
                <a:rPr lang="pt-BR" sz="1400" dirty="0">
                  <a:solidFill>
                    <a:schemeClr val="tx1"/>
                  </a:solidFill>
                </a:rPr>
                <a:t>Estimativas de três pontos</a:t>
              </a:r>
              <a:endParaRPr lang="en-US" sz="1400" dirty="0">
                <a:solidFill>
                  <a:schemeClr val="tx1"/>
                </a:solidFill>
              </a:endParaRPr>
            </a:p>
            <a:p>
              <a:pPr algn="ctr"/>
              <a:endParaRPr lang="en-US" sz="1400" dirty="0">
                <a:solidFill>
                  <a:schemeClr val="tx1"/>
                </a:solidFill>
              </a:endParaRPr>
            </a:p>
            <a:p>
              <a:pPr algn="ctr"/>
              <a:r>
                <a:rPr lang="en-US" sz="1400" dirty="0">
                  <a:solidFill>
                    <a:schemeClr val="tx1"/>
                  </a:solidFill>
                </a:rPr>
                <a:t>5. </a:t>
              </a:r>
              <a:r>
                <a:rPr lang="pt-BR" sz="1400" dirty="0">
                  <a:solidFill>
                    <a:schemeClr val="tx1"/>
                  </a:solidFill>
                </a:rPr>
                <a:t>Análise das reservas</a:t>
              </a:r>
              <a:endParaRPr lang="en-US" sz="1400" dirty="0">
                <a:solidFill>
                  <a:schemeClr val="tx1"/>
                </a:solidFill>
              </a:endParaRPr>
            </a:p>
          </p:txBody>
        </p:sp>
        <p:sp>
          <p:nvSpPr>
            <p:cNvPr id="9" name="Rounded Rectangle 5"/>
            <p:cNvSpPr/>
            <p:nvPr/>
          </p:nvSpPr>
          <p:spPr>
            <a:xfrm>
              <a:off x="5940152" y="2904113"/>
              <a:ext cx="1944215" cy="270595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marL="0" lvl="1" algn="ctr"/>
              <a:r>
                <a:rPr lang="en-US" sz="1400" dirty="0" smtClean="0">
                  <a:solidFill>
                    <a:schemeClr val="tx1"/>
                  </a:solidFill>
                </a:rPr>
                <a:t>1</a:t>
              </a:r>
              <a:r>
                <a:rPr lang="en-US" sz="1400" dirty="0">
                  <a:solidFill>
                    <a:schemeClr val="tx1"/>
                  </a:solidFill>
                </a:rPr>
                <a:t>. </a:t>
              </a:r>
              <a:r>
                <a:rPr lang="pt-BR" sz="1400" dirty="0">
                  <a:solidFill>
                    <a:schemeClr val="tx1"/>
                  </a:solidFill>
                </a:rPr>
                <a:t>Estimativas da duração das atividades</a:t>
              </a:r>
            </a:p>
            <a:p>
              <a:pPr algn="ctr"/>
              <a:endParaRPr lang="en-US" sz="1400" dirty="0">
                <a:solidFill>
                  <a:schemeClr val="tx1"/>
                </a:solidFill>
              </a:endParaRPr>
            </a:p>
            <a:p>
              <a:pPr algn="ctr"/>
              <a:r>
                <a:rPr lang="en-US" sz="1400" dirty="0" smtClean="0">
                  <a:solidFill>
                    <a:schemeClr val="tx1"/>
                  </a:solidFill>
                </a:rPr>
                <a:t>2.</a:t>
              </a:r>
              <a:r>
                <a:rPr lang="pt-BR" sz="1400" dirty="0" smtClean="0">
                  <a:solidFill>
                    <a:schemeClr val="tx1"/>
                  </a:solidFill>
                </a:rPr>
                <a:t> </a:t>
              </a:r>
              <a:r>
                <a:rPr lang="pt-BR" sz="1400" dirty="0">
                  <a:solidFill>
                    <a:schemeClr val="tx1"/>
                  </a:solidFill>
                </a:rPr>
                <a:t>Atualizações dos documentos do </a:t>
              </a:r>
              <a:r>
                <a:rPr lang="pt-BR" sz="1400" dirty="0" smtClean="0">
                  <a:solidFill>
                    <a:schemeClr val="tx1"/>
                  </a:solidFill>
                </a:rPr>
                <a:t>projeto</a:t>
              </a:r>
              <a:endParaRPr lang="en-US" sz="1400" dirty="0">
                <a:solidFill>
                  <a:schemeClr val="tx1"/>
                </a:solidFill>
              </a:endParaRPr>
            </a:p>
          </p:txBody>
        </p:sp>
        <p:sp>
          <p:nvSpPr>
            <p:cNvPr id="10" name="Rounded Rectangle 2"/>
            <p:cNvSpPr/>
            <p:nvPr/>
          </p:nvSpPr>
          <p:spPr>
            <a:xfrm>
              <a:off x="467544" y="2040523"/>
              <a:ext cx="2520280" cy="443313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400" dirty="0" smtClean="0">
                  <a:solidFill>
                    <a:schemeClr val="tx1"/>
                  </a:solidFill>
                </a:rPr>
                <a:t>1. </a:t>
              </a:r>
              <a:r>
                <a:rPr lang="en-US" sz="1400" dirty="0" err="1" smtClean="0">
                  <a:solidFill>
                    <a:schemeClr val="tx1"/>
                  </a:solidFill>
                </a:rPr>
                <a:t>Lista</a:t>
              </a:r>
              <a:r>
                <a:rPr lang="en-US" sz="1400" dirty="0" smtClean="0">
                  <a:solidFill>
                    <a:schemeClr val="tx1"/>
                  </a:solidFill>
                </a:rPr>
                <a:t> das </a:t>
              </a:r>
              <a:r>
                <a:rPr lang="en-US" sz="1400" dirty="0" err="1" smtClean="0">
                  <a:solidFill>
                    <a:schemeClr val="tx1"/>
                  </a:solidFill>
                </a:rPr>
                <a:t>atividades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2. </a:t>
              </a:r>
              <a:r>
                <a:rPr lang="en-US" sz="1400" dirty="0" err="1" smtClean="0">
                  <a:solidFill>
                    <a:schemeClr val="tx1"/>
                  </a:solidFill>
                </a:rPr>
                <a:t>Atributos</a:t>
              </a:r>
              <a:r>
                <a:rPr lang="en-US" sz="1400" dirty="0" smtClean="0">
                  <a:solidFill>
                    <a:schemeClr val="tx1"/>
                  </a:solidFill>
                </a:rPr>
                <a:t> das </a:t>
              </a:r>
              <a:r>
                <a:rPr lang="en-US" sz="1400" dirty="0" err="1" smtClean="0">
                  <a:solidFill>
                    <a:schemeClr val="tx1"/>
                  </a:solidFill>
                </a:rPr>
                <a:t>atividades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3. </a:t>
              </a:r>
              <a:r>
                <a:rPr lang="en-US" sz="1400" dirty="0" err="1" smtClean="0">
                  <a:solidFill>
                    <a:schemeClr val="tx1"/>
                  </a:solidFill>
                </a:rPr>
                <a:t>Calendários</a:t>
              </a:r>
              <a:r>
                <a:rPr lang="en-US" sz="1400" dirty="0" smtClean="0">
                  <a:solidFill>
                    <a:schemeClr val="tx1"/>
                  </a:solidFill>
                </a:rPr>
                <a:t> de </a:t>
              </a:r>
              <a:r>
                <a:rPr lang="en-US" sz="1400" dirty="0" err="1" smtClean="0">
                  <a:solidFill>
                    <a:schemeClr val="tx1"/>
                  </a:solidFill>
                </a:rPr>
                <a:t>Recursos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4. </a:t>
              </a:r>
              <a:r>
                <a:rPr lang="pt-BR" sz="1400" dirty="0" smtClean="0">
                  <a:solidFill>
                    <a:schemeClr val="tx1"/>
                  </a:solidFill>
                </a:rPr>
                <a:t>Requisitos dos Recursos das Atividades</a:t>
              </a:r>
            </a:p>
            <a:p>
              <a:pPr algn="ctr"/>
              <a:endParaRPr lang="pt-BR" sz="1400" dirty="0">
                <a:solidFill>
                  <a:schemeClr val="tx1"/>
                </a:solidFill>
              </a:endParaRPr>
            </a:p>
            <a:p>
              <a:pPr marL="0" lvl="1" algn="ctr"/>
              <a:r>
                <a:rPr lang="pt-BR" sz="1400" dirty="0" smtClean="0">
                  <a:solidFill>
                    <a:schemeClr val="tx1"/>
                  </a:solidFill>
                </a:rPr>
                <a:t>5. </a:t>
              </a:r>
              <a:r>
                <a:rPr lang="pt-BR" sz="1400" dirty="0">
                  <a:solidFill>
                    <a:schemeClr val="tx1"/>
                  </a:solidFill>
                </a:rPr>
                <a:t>Declaração do escopo do projeto</a:t>
              </a:r>
            </a:p>
            <a:p>
              <a:pPr algn="ctr"/>
              <a:endParaRPr lang="en-US" sz="1400" dirty="0">
                <a:solidFill>
                  <a:schemeClr val="tx1"/>
                </a:solidFill>
              </a:endParaRPr>
            </a:p>
            <a:p>
              <a:pPr algn="ctr"/>
              <a:r>
                <a:rPr lang="en-US" sz="1400" dirty="0" smtClean="0">
                  <a:solidFill>
                    <a:schemeClr val="tx1"/>
                  </a:solidFill>
                </a:rPr>
                <a:t>6. </a:t>
              </a:r>
              <a:r>
                <a:rPr lang="en-US" sz="1400" dirty="0" err="1">
                  <a:solidFill>
                    <a:schemeClr val="tx1"/>
                  </a:solidFill>
                </a:rPr>
                <a:t>Fatores</a:t>
              </a:r>
              <a:r>
                <a:rPr lang="en-US" sz="1400" dirty="0">
                  <a:solidFill>
                    <a:schemeClr val="tx1"/>
                  </a:solidFill>
                </a:rPr>
                <a:t> </a:t>
              </a:r>
              <a:r>
                <a:rPr lang="en-US" sz="1400" dirty="0" err="1">
                  <a:solidFill>
                    <a:schemeClr val="tx1"/>
                  </a:solidFill>
                </a:rPr>
                <a:t>Ambientais</a:t>
              </a:r>
              <a:r>
                <a:rPr lang="en-US" sz="1400" dirty="0">
                  <a:solidFill>
                    <a:schemeClr val="tx1"/>
                  </a:solidFill>
                </a:rPr>
                <a:t> da </a:t>
              </a:r>
              <a:r>
                <a:rPr lang="en-US" sz="1400" dirty="0" err="1">
                  <a:solidFill>
                    <a:schemeClr val="tx1"/>
                  </a:solidFill>
                </a:rPr>
                <a:t>Empresa</a:t>
              </a:r>
              <a:endParaRPr lang="en-US" sz="1400" dirty="0">
                <a:solidFill>
                  <a:schemeClr val="tx1"/>
                </a:solidFill>
              </a:endParaRPr>
            </a:p>
            <a:p>
              <a:pPr algn="ctr"/>
              <a:endParaRPr lang="en-US" sz="1400" dirty="0">
                <a:solidFill>
                  <a:schemeClr val="tx1"/>
                </a:solidFill>
              </a:endParaRPr>
            </a:p>
            <a:p>
              <a:pPr algn="ctr"/>
              <a:r>
                <a:rPr lang="en-US" sz="1400" dirty="0">
                  <a:solidFill>
                    <a:schemeClr val="tx1"/>
                  </a:solidFill>
                </a:rPr>
                <a:t>7. </a:t>
              </a:r>
              <a:r>
                <a:rPr lang="en-US" sz="1400" dirty="0" err="1">
                  <a:solidFill>
                    <a:schemeClr val="tx1"/>
                  </a:solidFill>
                </a:rPr>
                <a:t>Ativos</a:t>
              </a:r>
              <a:r>
                <a:rPr lang="en-US" sz="1400" dirty="0">
                  <a:solidFill>
                    <a:schemeClr val="tx1"/>
                  </a:solidFill>
                </a:rPr>
                <a:t> de </a:t>
              </a:r>
              <a:r>
                <a:rPr lang="en-US" sz="1400" dirty="0" err="1">
                  <a:solidFill>
                    <a:schemeClr val="tx1"/>
                  </a:solidFill>
                </a:rPr>
                <a:t>Processos</a:t>
              </a:r>
              <a:r>
                <a:rPr lang="en-US" sz="1400" dirty="0">
                  <a:solidFill>
                    <a:schemeClr val="tx1"/>
                  </a:solidFill>
                </a:rPr>
                <a:t> </a:t>
              </a:r>
              <a:r>
                <a:rPr lang="en-US" sz="1400" dirty="0" err="1">
                  <a:solidFill>
                    <a:schemeClr val="tx1"/>
                  </a:solidFill>
                </a:rPr>
                <a:t>Organizacionais</a:t>
              </a:r>
              <a:endParaRPr lang="en-US" sz="1400" dirty="0">
                <a:solidFill>
                  <a:schemeClr val="tx1"/>
                </a:solidFill>
              </a:endParaRPr>
            </a:p>
          </p:txBody>
        </p:sp>
        <p:sp>
          <p:nvSpPr>
            <p:cNvPr id="11" name="TextBox 7"/>
            <p:cNvSpPr txBox="1"/>
            <p:nvPr/>
          </p:nvSpPr>
          <p:spPr>
            <a:xfrm>
              <a:off x="994150" y="1691516"/>
              <a:ext cx="1467068"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ENTRADAS</a:t>
              </a:r>
              <a:endParaRPr lang="pt-BR" b="1" cap="all" dirty="0">
                <a:ln w="0"/>
                <a:solidFill>
                  <a:schemeClr val="tx1"/>
                </a:solidFill>
                <a:effectLst/>
              </a:endParaRPr>
            </a:p>
          </p:txBody>
        </p:sp>
        <p:sp>
          <p:nvSpPr>
            <p:cNvPr id="12" name="TextBox 8"/>
            <p:cNvSpPr txBox="1"/>
            <p:nvPr/>
          </p:nvSpPr>
          <p:spPr>
            <a:xfrm>
              <a:off x="6383909" y="2521471"/>
              <a:ext cx="1056700"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SAÍDAS</a:t>
              </a:r>
              <a:endParaRPr lang="pt-BR" b="1" cap="all" dirty="0">
                <a:ln w="0"/>
                <a:solidFill>
                  <a:schemeClr val="tx1"/>
                </a:solidFill>
                <a:effectLst/>
              </a:endParaRPr>
            </a:p>
          </p:txBody>
        </p:sp>
        <p:sp>
          <p:nvSpPr>
            <p:cNvPr id="13" name="TextBox 10"/>
            <p:cNvSpPr txBox="1"/>
            <p:nvPr/>
          </p:nvSpPr>
          <p:spPr>
            <a:xfrm>
              <a:off x="2909396" y="1763524"/>
              <a:ext cx="3181192"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FERRAMENTAS/TÉCNICAS</a:t>
              </a:r>
              <a:endParaRPr lang="pt-BR" b="1" cap="all" dirty="0">
                <a:ln w="0"/>
                <a:solidFill>
                  <a:schemeClr val="tx1"/>
                </a:solidFill>
                <a:effectLst/>
              </a:endParaRPr>
            </a:p>
          </p:txBody>
        </p:sp>
      </p:grpSp>
    </p:spTree>
    <p:extLst>
      <p:ext uri="{BB962C8B-B14F-4D97-AF65-F5344CB8AC3E}">
        <p14:creationId xmlns:p14="http://schemas.microsoft.com/office/powerpoint/2010/main" val="215544988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Entradas do Processo</a:t>
            </a:r>
            <a:endParaRPr lang="pt-BR" dirty="0"/>
          </a:p>
        </p:txBody>
      </p:sp>
      <p:sp>
        <p:nvSpPr>
          <p:cNvPr id="3" name="Espaço Reservado para Data 2"/>
          <p:cNvSpPr>
            <a:spLocks noGrp="1"/>
          </p:cNvSpPr>
          <p:nvPr>
            <p:ph type="dt" sz="half" idx="10"/>
          </p:nvPr>
        </p:nvSpPr>
        <p:spPr/>
        <p:txBody>
          <a:bodyPr/>
          <a:lstStyle/>
          <a:p>
            <a:pPr>
              <a:defRPr/>
            </a:pPr>
            <a:r>
              <a:rPr lang="pt-BR" smtClean="0"/>
              <a:t>18/08/2011</a:t>
            </a:r>
            <a:endParaRPr lang="pt-BR"/>
          </a:p>
        </p:txBody>
      </p:sp>
      <p:sp>
        <p:nvSpPr>
          <p:cNvPr id="4" name="Espaço Reservado para Número de Slide 3"/>
          <p:cNvSpPr>
            <a:spLocks noGrp="1"/>
          </p:cNvSpPr>
          <p:nvPr>
            <p:ph type="sldNum" sz="quarter" idx="11"/>
          </p:nvPr>
        </p:nvSpPr>
        <p:spPr/>
        <p:txBody>
          <a:bodyPr/>
          <a:lstStyle/>
          <a:p>
            <a:pPr>
              <a:defRPr/>
            </a:pPr>
            <a:fld id="{42AD79B6-C6F8-42DB-84EB-2A80C7DF43CF}" type="slidenum">
              <a:rPr lang="pt-BR" smtClean="0"/>
              <a:pPr>
                <a:defRPr/>
              </a:pPr>
              <a:t>48</a:t>
            </a:fld>
            <a:endParaRPr lang="pt-BR"/>
          </a:p>
        </p:txBody>
      </p:sp>
      <p:grpSp>
        <p:nvGrpSpPr>
          <p:cNvPr id="7" name="Grupo 6"/>
          <p:cNvGrpSpPr/>
          <p:nvPr/>
        </p:nvGrpSpPr>
        <p:grpSpPr>
          <a:xfrm>
            <a:off x="467544" y="1158652"/>
            <a:ext cx="2520280" cy="4782145"/>
            <a:chOff x="467544" y="1158652"/>
            <a:chExt cx="2520280" cy="4782145"/>
          </a:xfrm>
        </p:grpSpPr>
        <p:sp>
          <p:nvSpPr>
            <p:cNvPr id="5" name="Rounded Rectangle 2"/>
            <p:cNvSpPr/>
            <p:nvPr/>
          </p:nvSpPr>
          <p:spPr>
            <a:xfrm>
              <a:off x="467544" y="1507659"/>
              <a:ext cx="2520280" cy="443313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400" dirty="0" smtClean="0">
                  <a:solidFill>
                    <a:schemeClr val="tx1"/>
                  </a:solidFill>
                </a:rPr>
                <a:t>1. </a:t>
              </a:r>
              <a:r>
                <a:rPr lang="en-US" sz="1400" dirty="0" err="1" smtClean="0">
                  <a:solidFill>
                    <a:schemeClr val="tx1"/>
                  </a:solidFill>
                </a:rPr>
                <a:t>Lista</a:t>
              </a:r>
              <a:r>
                <a:rPr lang="en-US" sz="1400" dirty="0" smtClean="0">
                  <a:solidFill>
                    <a:schemeClr val="tx1"/>
                  </a:solidFill>
                </a:rPr>
                <a:t> das </a:t>
              </a:r>
              <a:r>
                <a:rPr lang="en-US" sz="1400" dirty="0" err="1" smtClean="0">
                  <a:solidFill>
                    <a:schemeClr val="tx1"/>
                  </a:solidFill>
                </a:rPr>
                <a:t>atividades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2. </a:t>
              </a:r>
              <a:r>
                <a:rPr lang="en-US" sz="1400" dirty="0" err="1" smtClean="0">
                  <a:solidFill>
                    <a:schemeClr val="tx1"/>
                  </a:solidFill>
                </a:rPr>
                <a:t>Atributos</a:t>
              </a:r>
              <a:r>
                <a:rPr lang="en-US" sz="1400" dirty="0" smtClean="0">
                  <a:solidFill>
                    <a:schemeClr val="tx1"/>
                  </a:solidFill>
                </a:rPr>
                <a:t> das </a:t>
              </a:r>
              <a:r>
                <a:rPr lang="en-US" sz="1400" dirty="0" err="1" smtClean="0">
                  <a:solidFill>
                    <a:schemeClr val="tx1"/>
                  </a:solidFill>
                </a:rPr>
                <a:t>atividades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3. </a:t>
              </a:r>
              <a:r>
                <a:rPr lang="en-US" sz="1400" dirty="0" err="1" smtClean="0">
                  <a:solidFill>
                    <a:schemeClr val="tx1"/>
                  </a:solidFill>
                </a:rPr>
                <a:t>Calendários</a:t>
              </a:r>
              <a:r>
                <a:rPr lang="en-US" sz="1400" dirty="0" smtClean="0">
                  <a:solidFill>
                    <a:schemeClr val="tx1"/>
                  </a:solidFill>
                </a:rPr>
                <a:t> de </a:t>
              </a:r>
              <a:r>
                <a:rPr lang="en-US" sz="1400" dirty="0" err="1" smtClean="0">
                  <a:solidFill>
                    <a:schemeClr val="tx1"/>
                  </a:solidFill>
                </a:rPr>
                <a:t>Recursos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4. </a:t>
              </a:r>
              <a:r>
                <a:rPr lang="pt-BR" sz="1400" dirty="0" smtClean="0">
                  <a:solidFill>
                    <a:schemeClr val="tx1"/>
                  </a:solidFill>
                </a:rPr>
                <a:t>Requisitos dos Recursos das Atividades</a:t>
              </a:r>
            </a:p>
            <a:p>
              <a:pPr algn="ctr"/>
              <a:endParaRPr lang="pt-BR" sz="1400" dirty="0">
                <a:solidFill>
                  <a:schemeClr val="tx1"/>
                </a:solidFill>
              </a:endParaRPr>
            </a:p>
            <a:p>
              <a:pPr marL="0" lvl="1" algn="ctr"/>
              <a:r>
                <a:rPr lang="pt-BR" sz="1400" dirty="0" smtClean="0">
                  <a:solidFill>
                    <a:schemeClr val="tx1"/>
                  </a:solidFill>
                </a:rPr>
                <a:t>5. </a:t>
              </a:r>
              <a:r>
                <a:rPr lang="pt-BR" sz="1400" dirty="0">
                  <a:solidFill>
                    <a:schemeClr val="tx1"/>
                  </a:solidFill>
                </a:rPr>
                <a:t>Declaração do escopo do projeto</a:t>
              </a:r>
            </a:p>
            <a:p>
              <a:pPr algn="ctr"/>
              <a:endParaRPr lang="en-US" sz="1400" dirty="0">
                <a:solidFill>
                  <a:schemeClr val="tx1"/>
                </a:solidFill>
              </a:endParaRPr>
            </a:p>
            <a:p>
              <a:pPr algn="ctr"/>
              <a:r>
                <a:rPr lang="en-US" sz="1400" dirty="0" smtClean="0">
                  <a:solidFill>
                    <a:schemeClr val="tx1"/>
                  </a:solidFill>
                </a:rPr>
                <a:t>6. </a:t>
              </a:r>
              <a:r>
                <a:rPr lang="en-US" sz="1400" dirty="0" err="1">
                  <a:solidFill>
                    <a:schemeClr val="tx1"/>
                  </a:solidFill>
                </a:rPr>
                <a:t>Fatores</a:t>
              </a:r>
              <a:r>
                <a:rPr lang="en-US" sz="1400" dirty="0">
                  <a:solidFill>
                    <a:schemeClr val="tx1"/>
                  </a:solidFill>
                </a:rPr>
                <a:t> </a:t>
              </a:r>
              <a:r>
                <a:rPr lang="en-US" sz="1400" dirty="0" err="1">
                  <a:solidFill>
                    <a:schemeClr val="tx1"/>
                  </a:solidFill>
                </a:rPr>
                <a:t>Ambientais</a:t>
              </a:r>
              <a:r>
                <a:rPr lang="en-US" sz="1400" dirty="0">
                  <a:solidFill>
                    <a:schemeClr val="tx1"/>
                  </a:solidFill>
                </a:rPr>
                <a:t> da </a:t>
              </a:r>
              <a:r>
                <a:rPr lang="en-US" sz="1400" dirty="0" err="1">
                  <a:solidFill>
                    <a:schemeClr val="tx1"/>
                  </a:solidFill>
                </a:rPr>
                <a:t>Empresa</a:t>
              </a:r>
              <a:endParaRPr lang="en-US" sz="1400" dirty="0">
                <a:solidFill>
                  <a:schemeClr val="tx1"/>
                </a:solidFill>
              </a:endParaRPr>
            </a:p>
            <a:p>
              <a:pPr algn="ctr"/>
              <a:endParaRPr lang="en-US" sz="1400" dirty="0">
                <a:solidFill>
                  <a:schemeClr val="tx1"/>
                </a:solidFill>
              </a:endParaRPr>
            </a:p>
            <a:p>
              <a:pPr algn="ctr"/>
              <a:r>
                <a:rPr lang="en-US" sz="1400" dirty="0">
                  <a:solidFill>
                    <a:schemeClr val="tx1"/>
                  </a:solidFill>
                </a:rPr>
                <a:t>7. </a:t>
              </a:r>
              <a:r>
                <a:rPr lang="en-US" sz="1400" dirty="0" err="1">
                  <a:solidFill>
                    <a:schemeClr val="tx1"/>
                  </a:solidFill>
                </a:rPr>
                <a:t>Ativos</a:t>
              </a:r>
              <a:r>
                <a:rPr lang="en-US" sz="1400" dirty="0">
                  <a:solidFill>
                    <a:schemeClr val="tx1"/>
                  </a:solidFill>
                </a:rPr>
                <a:t> de </a:t>
              </a:r>
              <a:r>
                <a:rPr lang="en-US" sz="1400" dirty="0" err="1">
                  <a:solidFill>
                    <a:schemeClr val="tx1"/>
                  </a:solidFill>
                </a:rPr>
                <a:t>Processos</a:t>
              </a:r>
              <a:r>
                <a:rPr lang="en-US" sz="1400" dirty="0">
                  <a:solidFill>
                    <a:schemeClr val="tx1"/>
                  </a:solidFill>
                </a:rPr>
                <a:t> </a:t>
              </a:r>
              <a:r>
                <a:rPr lang="en-US" sz="1400" dirty="0" err="1">
                  <a:solidFill>
                    <a:schemeClr val="tx1"/>
                  </a:solidFill>
                </a:rPr>
                <a:t>Organizacionais</a:t>
              </a:r>
              <a:endParaRPr lang="en-US" sz="1400" dirty="0">
                <a:solidFill>
                  <a:schemeClr val="tx1"/>
                </a:solidFill>
              </a:endParaRPr>
            </a:p>
          </p:txBody>
        </p:sp>
        <p:sp>
          <p:nvSpPr>
            <p:cNvPr id="6" name="TextBox 7"/>
            <p:cNvSpPr txBox="1"/>
            <p:nvPr/>
          </p:nvSpPr>
          <p:spPr>
            <a:xfrm>
              <a:off x="994150" y="1158652"/>
              <a:ext cx="1467068"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ENTRADAS</a:t>
              </a:r>
              <a:endParaRPr lang="pt-BR" b="1" cap="all" dirty="0">
                <a:ln w="0"/>
                <a:solidFill>
                  <a:schemeClr val="tx1"/>
                </a:solidFill>
                <a:effectLst/>
              </a:endParaRPr>
            </a:p>
          </p:txBody>
        </p:sp>
      </p:grpSp>
      <p:sp>
        <p:nvSpPr>
          <p:cNvPr id="8" name="Espaço Reservado para Conteúdo 6"/>
          <p:cNvSpPr txBox="1">
            <a:spLocks/>
          </p:cNvSpPr>
          <p:nvPr/>
        </p:nvSpPr>
        <p:spPr>
          <a:xfrm>
            <a:off x="3419872" y="1557338"/>
            <a:ext cx="5278041" cy="4392612"/>
          </a:xfrm>
          <a:prstGeom prst="rect">
            <a:avLst/>
          </a:prstGeom>
        </p:spPr>
        <p:txBody>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r>
              <a:rPr lang="pt-BR" sz="2000" b="0" dirty="0" smtClean="0"/>
              <a:t>Do Cronograma:</a:t>
            </a:r>
          </a:p>
          <a:p>
            <a:endParaRPr lang="pt-BR" sz="2000" b="0" dirty="0" smtClean="0"/>
          </a:p>
          <a:p>
            <a:pPr lvl="1"/>
            <a:r>
              <a:rPr lang="pt-BR" sz="1800" b="0" dirty="0" smtClean="0"/>
              <a:t>Lista das Atividades (Definir as Atividades)</a:t>
            </a:r>
          </a:p>
          <a:p>
            <a:pPr lvl="1"/>
            <a:endParaRPr lang="pt-BR" sz="1800" b="0" dirty="0" smtClean="0"/>
          </a:p>
          <a:p>
            <a:pPr lvl="1"/>
            <a:r>
              <a:rPr lang="pt-BR" sz="1800" b="0" dirty="0" smtClean="0"/>
              <a:t>Atributos das Atividades (Definir as Atividades)</a:t>
            </a:r>
          </a:p>
          <a:p>
            <a:pPr lvl="1"/>
            <a:endParaRPr lang="pt-BR" sz="1800" b="0" dirty="0" smtClean="0"/>
          </a:p>
          <a:p>
            <a:pPr lvl="1"/>
            <a:r>
              <a:rPr lang="pt-BR" sz="1800" b="0" dirty="0" smtClean="0"/>
              <a:t>Calendários de Recursos (Mobilizar a Equipe do Projeto)</a:t>
            </a:r>
          </a:p>
          <a:p>
            <a:pPr lvl="1"/>
            <a:endParaRPr lang="pt-BR" sz="1800" b="0" dirty="0" smtClean="0"/>
          </a:p>
          <a:p>
            <a:pPr lvl="1"/>
            <a:r>
              <a:rPr lang="pt-BR" sz="1800" b="0" dirty="0" smtClean="0"/>
              <a:t>Requisitos dos Recursos das Atividades (Estimar Duração das Atividades)</a:t>
            </a:r>
            <a:endParaRPr lang="pt-BR" sz="1800" b="0" dirty="0"/>
          </a:p>
        </p:txBody>
      </p:sp>
      <p:sp>
        <p:nvSpPr>
          <p:cNvPr id="9" name="Retângulo de cantos arredondados 8"/>
          <p:cNvSpPr/>
          <p:nvPr/>
        </p:nvSpPr>
        <p:spPr bwMode="auto">
          <a:xfrm>
            <a:off x="611560" y="1412776"/>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0" name="Retângulo de cantos arredondados 9"/>
          <p:cNvSpPr/>
          <p:nvPr/>
        </p:nvSpPr>
        <p:spPr bwMode="auto">
          <a:xfrm>
            <a:off x="611560" y="1942232"/>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1" name="Retângulo de cantos arredondados 10"/>
          <p:cNvSpPr/>
          <p:nvPr/>
        </p:nvSpPr>
        <p:spPr bwMode="auto">
          <a:xfrm>
            <a:off x="611560" y="3212976"/>
            <a:ext cx="2232248" cy="720080"/>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3" name="Retângulo de cantos arredondados 12"/>
          <p:cNvSpPr/>
          <p:nvPr/>
        </p:nvSpPr>
        <p:spPr bwMode="auto">
          <a:xfrm>
            <a:off x="611560" y="2586112"/>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995419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2" end="2"/>
                                            </p:txEl>
                                          </p:spTgt>
                                        </p:tgtEl>
                                        <p:attrNameLst>
                                          <p:attrName>style.visibility</p:attrName>
                                        </p:attrNameLst>
                                      </p:cBhvr>
                                      <p:to>
                                        <p:strVal val="visible"/>
                                      </p:to>
                                    </p:set>
                                    <p:animEffect transition="in" filter="fade">
                                      <p:cBhvr>
                                        <p:cTn id="12" dur="500"/>
                                        <p:tgtEl>
                                          <p:spTgt spid="8">
                                            <p:txEl>
                                              <p:pRg st="2" end="2"/>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9"/>
                                        </p:tgtEl>
                                      </p:cBhvr>
                                    </p:animEffect>
                                    <p:set>
                                      <p:cBhvr>
                                        <p:cTn id="20" dur="1" fill="hold">
                                          <p:stCondLst>
                                            <p:cond delay="499"/>
                                          </p:stCondLst>
                                        </p:cTn>
                                        <p:tgtEl>
                                          <p:spTgt spid="9"/>
                                        </p:tgtEl>
                                        <p:attrNameLst>
                                          <p:attrName>style.visibility</p:attrName>
                                        </p:attrNameLst>
                                      </p:cBhvr>
                                      <p:to>
                                        <p:strVal val="hidden"/>
                                      </p:to>
                                    </p:set>
                                  </p:childTnLst>
                                </p:cTn>
                              </p:par>
                            </p:childTnLst>
                          </p:cTn>
                        </p:par>
                        <p:par>
                          <p:cTn id="21" fill="hold">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8">
                                            <p:txEl>
                                              <p:pRg st="4" end="4"/>
                                            </p:txEl>
                                          </p:spTgt>
                                        </p:tgtEl>
                                        <p:attrNameLst>
                                          <p:attrName>style.visibility</p:attrName>
                                        </p:attrNameLst>
                                      </p:cBhvr>
                                      <p:to>
                                        <p:strVal val="visible"/>
                                      </p:to>
                                    </p:set>
                                    <p:animEffect transition="in" filter="fade">
                                      <p:cBhvr>
                                        <p:cTn id="24" dur="500"/>
                                        <p:tgtEl>
                                          <p:spTgt spid="8">
                                            <p:txEl>
                                              <p:pRg st="4" end="4"/>
                                            </p:txEl>
                                          </p:spTgt>
                                        </p:tgtEl>
                                      </p:cBhvr>
                                    </p:animEffect>
                                  </p:childTnLst>
                                </p:cTn>
                              </p:par>
                              <p:par>
                                <p:cTn id="25" presetID="10"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xit" presetSubtype="0" fill="hold" grpId="1" nodeType="clickEffect">
                                  <p:stCondLst>
                                    <p:cond delay="0"/>
                                  </p:stCondLst>
                                  <p:childTnLst>
                                    <p:animEffect transition="out" filter="fade">
                                      <p:cBhvr>
                                        <p:cTn id="31" dur="500"/>
                                        <p:tgtEl>
                                          <p:spTgt spid="10"/>
                                        </p:tgtEl>
                                      </p:cBhvr>
                                    </p:animEffect>
                                    <p:set>
                                      <p:cBhvr>
                                        <p:cTn id="32" dur="1" fill="hold">
                                          <p:stCondLst>
                                            <p:cond delay="499"/>
                                          </p:stCondLst>
                                        </p:cTn>
                                        <p:tgtEl>
                                          <p:spTgt spid="10"/>
                                        </p:tgtEl>
                                        <p:attrNameLst>
                                          <p:attrName>style.visibility</p:attrName>
                                        </p:attrNameLst>
                                      </p:cBhvr>
                                      <p:to>
                                        <p:strVal val="hidden"/>
                                      </p:to>
                                    </p:set>
                                  </p:childTnLst>
                                </p:cTn>
                              </p:par>
                            </p:childTnLst>
                          </p:cTn>
                        </p:par>
                        <p:par>
                          <p:cTn id="33" fill="hold">
                            <p:stCondLst>
                              <p:cond delay="500"/>
                            </p:stCondLst>
                            <p:childTnLst>
                              <p:par>
                                <p:cTn id="34" presetID="10" presetClass="entr" presetSubtype="0" fill="hold" grpId="0" nodeType="afterEffect">
                                  <p:stCondLst>
                                    <p:cond delay="0"/>
                                  </p:stCondLst>
                                  <p:childTnLst>
                                    <p:set>
                                      <p:cBhvr>
                                        <p:cTn id="35" dur="1" fill="hold">
                                          <p:stCondLst>
                                            <p:cond delay="0"/>
                                          </p:stCondLst>
                                        </p:cTn>
                                        <p:tgtEl>
                                          <p:spTgt spid="8">
                                            <p:txEl>
                                              <p:pRg st="6" end="6"/>
                                            </p:txEl>
                                          </p:spTgt>
                                        </p:tgtEl>
                                        <p:attrNameLst>
                                          <p:attrName>style.visibility</p:attrName>
                                        </p:attrNameLst>
                                      </p:cBhvr>
                                      <p:to>
                                        <p:strVal val="visible"/>
                                      </p:to>
                                    </p:set>
                                    <p:animEffect transition="in" filter="fade">
                                      <p:cBhvr>
                                        <p:cTn id="36" dur="500"/>
                                        <p:tgtEl>
                                          <p:spTgt spid="8">
                                            <p:txEl>
                                              <p:pRg st="6" end="6"/>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fade">
                                      <p:cBhvr>
                                        <p:cTn id="39" dur="500"/>
                                        <p:tgtEl>
                                          <p:spTgt spid="13"/>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xit" presetSubtype="0" fill="hold" grpId="1" nodeType="clickEffect">
                                  <p:stCondLst>
                                    <p:cond delay="0"/>
                                  </p:stCondLst>
                                  <p:childTnLst>
                                    <p:animEffect transition="out" filter="fade">
                                      <p:cBhvr>
                                        <p:cTn id="43" dur="500"/>
                                        <p:tgtEl>
                                          <p:spTgt spid="13"/>
                                        </p:tgtEl>
                                      </p:cBhvr>
                                    </p:animEffect>
                                    <p:set>
                                      <p:cBhvr>
                                        <p:cTn id="44" dur="1" fill="hold">
                                          <p:stCondLst>
                                            <p:cond delay="499"/>
                                          </p:stCondLst>
                                        </p:cTn>
                                        <p:tgtEl>
                                          <p:spTgt spid="13"/>
                                        </p:tgtEl>
                                        <p:attrNameLst>
                                          <p:attrName>style.visibility</p:attrName>
                                        </p:attrNameLst>
                                      </p:cBhvr>
                                      <p:to>
                                        <p:strVal val="hidden"/>
                                      </p:to>
                                    </p:set>
                                  </p:childTnLst>
                                </p:cTn>
                              </p:par>
                            </p:childTnLst>
                          </p:cTn>
                        </p:par>
                        <p:par>
                          <p:cTn id="45" fill="hold">
                            <p:stCondLst>
                              <p:cond delay="500"/>
                            </p:stCondLst>
                            <p:childTnLst>
                              <p:par>
                                <p:cTn id="46" presetID="10" presetClass="entr" presetSubtype="0" fill="hold" grpId="0" nodeType="afterEffect">
                                  <p:stCondLst>
                                    <p:cond delay="0"/>
                                  </p:stCondLst>
                                  <p:childTnLst>
                                    <p:set>
                                      <p:cBhvr>
                                        <p:cTn id="47" dur="1" fill="hold">
                                          <p:stCondLst>
                                            <p:cond delay="0"/>
                                          </p:stCondLst>
                                        </p:cTn>
                                        <p:tgtEl>
                                          <p:spTgt spid="8">
                                            <p:txEl>
                                              <p:pRg st="8" end="8"/>
                                            </p:txEl>
                                          </p:spTgt>
                                        </p:tgtEl>
                                        <p:attrNameLst>
                                          <p:attrName>style.visibility</p:attrName>
                                        </p:attrNameLst>
                                      </p:cBhvr>
                                      <p:to>
                                        <p:strVal val="visible"/>
                                      </p:to>
                                    </p:set>
                                    <p:animEffect transition="in" filter="fade">
                                      <p:cBhvr>
                                        <p:cTn id="48" dur="500"/>
                                        <p:tgtEl>
                                          <p:spTgt spid="8">
                                            <p:txEl>
                                              <p:pRg st="8" end="8"/>
                                            </p:txEl>
                                          </p:spTgt>
                                        </p:tgtEl>
                                      </p:cBhvr>
                                    </p:animEffect>
                                  </p:childTnLst>
                                </p:cTn>
                              </p:par>
                              <p:par>
                                <p:cTn id="49" presetID="10" presetClass="entr" presetSubtype="0" fill="hold" grpId="0" nodeType="withEffect">
                                  <p:stCondLst>
                                    <p:cond delay="0"/>
                                  </p:stCondLst>
                                  <p:childTnLst>
                                    <p:set>
                                      <p:cBhvr>
                                        <p:cTn id="50" dur="1" fill="hold">
                                          <p:stCondLst>
                                            <p:cond delay="0"/>
                                          </p:stCondLst>
                                        </p:cTn>
                                        <p:tgtEl>
                                          <p:spTgt spid="11"/>
                                        </p:tgtEl>
                                        <p:attrNameLst>
                                          <p:attrName>style.visibility</p:attrName>
                                        </p:attrNameLst>
                                      </p:cBhvr>
                                      <p:to>
                                        <p:strVal val="visible"/>
                                      </p:to>
                                    </p:set>
                                    <p:animEffect transition="in" filter="fade">
                                      <p:cBhvr>
                                        <p:cTn id="5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P spid="9" grpId="0" uiExpand="1" animBg="1"/>
      <p:bldP spid="9" grpId="1" uiExpand="1" animBg="1"/>
      <p:bldP spid="10" grpId="0" uiExpand="1" animBg="1"/>
      <p:bldP spid="10" grpId="1" uiExpand="1" animBg="1"/>
      <p:bldP spid="11" grpId="0" animBg="1"/>
      <p:bldP spid="13" grpId="0" animBg="1"/>
      <p:bldP spid="13" grpId="1"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Entradas do Processo</a:t>
            </a:r>
            <a:endParaRPr lang="pt-BR" dirty="0"/>
          </a:p>
        </p:txBody>
      </p:sp>
      <p:sp>
        <p:nvSpPr>
          <p:cNvPr id="3" name="Espaço Reservado para Data 2"/>
          <p:cNvSpPr>
            <a:spLocks noGrp="1"/>
          </p:cNvSpPr>
          <p:nvPr>
            <p:ph type="dt" sz="half" idx="10"/>
          </p:nvPr>
        </p:nvSpPr>
        <p:spPr/>
        <p:txBody>
          <a:bodyPr/>
          <a:lstStyle/>
          <a:p>
            <a:pPr>
              <a:defRPr/>
            </a:pPr>
            <a:r>
              <a:rPr lang="pt-BR" smtClean="0"/>
              <a:t>18/08/2011</a:t>
            </a:r>
            <a:endParaRPr lang="pt-BR"/>
          </a:p>
        </p:txBody>
      </p:sp>
      <p:sp>
        <p:nvSpPr>
          <p:cNvPr id="4" name="Espaço Reservado para Número de Slide 3"/>
          <p:cNvSpPr>
            <a:spLocks noGrp="1"/>
          </p:cNvSpPr>
          <p:nvPr>
            <p:ph type="sldNum" sz="quarter" idx="11"/>
          </p:nvPr>
        </p:nvSpPr>
        <p:spPr/>
        <p:txBody>
          <a:bodyPr/>
          <a:lstStyle/>
          <a:p>
            <a:pPr>
              <a:defRPr/>
            </a:pPr>
            <a:fld id="{42AD79B6-C6F8-42DB-84EB-2A80C7DF43CF}" type="slidenum">
              <a:rPr lang="pt-BR" smtClean="0"/>
              <a:pPr>
                <a:defRPr/>
              </a:pPr>
              <a:t>49</a:t>
            </a:fld>
            <a:endParaRPr lang="pt-BR"/>
          </a:p>
        </p:txBody>
      </p:sp>
      <p:grpSp>
        <p:nvGrpSpPr>
          <p:cNvPr id="5" name="Grupo 4"/>
          <p:cNvGrpSpPr/>
          <p:nvPr/>
        </p:nvGrpSpPr>
        <p:grpSpPr>
          <a:xfrm>
            <a:off x="467544" y="1158652"/>
            <a:ext cx="2520280" cy="4782145"/>
            <a:chOff x="467544" y="1158652"/>
            <a:chExt cx="2520280" cy="4782145"/>
          </a:xfrm>
        </p:grpSpPr>
        <p:sp>
          <p:nvSpPr>
            <p:cNvPr id="6" name="Rounded Rectangle 2"/>
            <p:cNvSpPr/>
            <p:nvPr/>
          </p:nvSpPr>
          <p:spPr>
            <a:xfrm>
              <a:off x="467544" y="1507659"/>
              <a:ext cx="2520280" cy="443313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400" dirty="0" smtClean="0">
                  <a:solidFill>
                    <a:schemeClr val="tx1"/>
                  </a:solidFill>
                </a:rPr>
                <a:t>1. </a:t>
              </a:r>
              <a:r>
                <a:rPr lang="en-US" sz="1400" dirty="0" err="1" smtClean="0">
                  <a:solidFill>
                    <a:schemeClr val="tx1"/>
                  </a:solidFill>
                </a:rPr>
                <a:t>Lista</a:t>
              </a:r>
              <a:r>
                <a:rPr lang="en-US" sz="1400" dirty="0" smtClean="0">
                  <a:solidFill>
                    <a:schemeClr val="tx1"/>
                  </a:solidFill>
                </a:rPr>
                <a:t> das </a:t>
              </a:r>
              <a:r>
                <a:rPr lang="en-US" sz="1400" dirty="0" err="1" smtClean="0">
                  <a:solidFill>
                    <a:schemeClr val="tx1"/>
                  </a:solidFill>
                </a:rPr>
                <a:t>atividades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2. </a:t>
              </a:r>
              <a:r>
                <a:rPr lang="en-US" sz="1400" dirty="0" err="1" smtClean="0">
                  <a:solidFill>
                    <a:schemeClr val="tx1"/>
                  </a:solidFill>
                </a:rPr>
                <a:t>Atributos</a:t>
              </a:r>
              <a:r>
                <a:rPr lang="en-US" sz="1400" dirty="0" smtClean="0">
                  <a:solidFill>
                    <a:schemeClr val="tx1"/>
                  </a:solidFill>
                </a:rPr>
                <a:t> das </a:t>
              </a:r>
              <a:r>
                <a:rPr lang="en-US" sz="1400" dirty="0" err="1" smtClean="0">
                  <a:solidFill>
                    <a:schemeClr val="tx1"/>
                  </a:solidFill>
                </a:rPr>
                <a:t>atividades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3. </a:t>
              </a:r>
              <a:r>
                <a:rPr lang="en-US" sz="1400" dirty="0" err="1" smtClean="0">
                  <a:solidFill>
                    <a:schemeClr val="tx1"/>
                  </a:solidFill>
                </a:rPr>
                <a:t>Calendários</a:t>
              </a:r>
              <a:r>
                <a:rPr lang="en-US" sz="1400" dirty="0" smtClean="0">
                  <a:solidFill>
                    <a:schemeClr val="tx1"/>
                  </a:solidFill>
                </a:rPr>
                <a:t> de </a:t>
              </a:r>
              <a:r>
                <a:rPr lang="en-US" sz="1400" dirty="0" err="1" smtClean="0">
                  <a:solidFill>
                    <a:schemeClr val="tx1"/>
                  </a:solidFill>
                </a:rPr>
                <a:t>Recursos</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4. </a:t>
              </a:r>
              <a:r>
                <a:rPr lang="pt-BR" sz="1400" dirty="0" smtClean="0">
                  <a:solidFill>
                    <a:schemeClr val="tx1"/>
                  </a:solidFill>
                </a:rPr>
                <a:t>Requisitos dos Recursos das Atividades</a:t>
              </a:r>
            </a:p>
            <a:p>
              <a:pPr algn="ctr"/>
              <a:endParaRPr lang="pt-BR" sz="1400" dirty="0">
                <a:solidFill>
                  <a:schemeClr val="tx1"/>
                </a:solidFill>
              </a:endParaRPr>
            </a:p>
            <a:p>
              <a:pPr marL="0" lvl="1" algn="ctr"/>
              <a:r>
                <a:rPr lang="pt-BR" sz="1400" dirty="0" smtClean="0">
                  <a:solidFill>
                    <a:schemeClr val="tx1"/>
                  </a:solidFill>
                </a:rPr>
                <a:t>5. </a:t>
              </a:r>
              <a:r>
                <a:rPr lang="pt-BR" sz="1400" dirty="0">
                  <a:solidFill>
                    <a:schemeClr val="tx1"/>
                  </a:solidFill>
                </a:rPr>
                <a:t>Declaração do escopo do projeto</a:t>
              </a:r>
            </a:p>
            <a:p>
              <a:pPr algn="ctr"/>
              <a:endParaRPr lang="en-US" sz="1400" dirty="0">
                <a:solidFill>
                  <a:schemeClr val="tx1"/>
                </a:solidFill>
              </a:endParaRPr>
            </a:p>
            <a:p>
              <a:pPr algn="ctr"/>
              <a:r>
                <a:rPr lang="en-US" sz="1400" dirty="0" smtClean="0">
                  <a:solidFill>
                    <a:schemeClr val="tx1"/>
                  </a:solidFill>
                </a:rPr>
                <a:t>6. </a:t>
              </a:r>
              <a:r>
                <a:rPr lang="en-US" sz="1400" dirty="0" err="1">
                  <a:solidFill>
                    <a:schemeClr val="tx1"/>
                  </a:solidFill>
                </a:rPr>
                <a:t>Fatores</a:t>
              </a:r>
              <a:r>
                <a:rPr lang="en-US" sz="1400" dirty="0">
                  <a:solidFill>
                    <a:schemeClr val="tx1"/>
                  </a:solidFill>
                </a:rPr>
                <a:t> </a:t>
              </a:r>
              <a:r>
                <a:rPr lang="en-US" sz="1400" dirty="0" err="1">
                  <a:solidFill>
                    <a:schemeClr val="tx1"/>
                  </a:solidFill>
                </a:rPr>
                <a:t>Ambientais</a:t>
              </a:r>
              <a:r>
                <a:rPr lang="en-US" sz="1400" dirty="0">
                  <a:solidFill>
                    <a:schemeClr val="tx1"/>
                  </a:solidFill>
                </a:rPr>
                <a:t> da </a:t>
              </a:r>
              <a:r>
                <a:rPr lang="en-US" sz="1400" dirty="0" err="1">
                  <a:solidFill>
                    <a:schemeClr val="tx1"/>
                  </a:solidFill>
                </a:rPr>
                <a:t>Empresa</a:t>
              </a:r>
              <a:endParaRPr lang="en-US" sz="1400" dirty="0">
                <a:solidFill>
                  <a:schemeClr val="tx1"/>
                </a:solidFill>
              </a:endParaRPr>
            </a:p>
            <a:p>
              <a:pPr algn="ctr"/>
              <a:endParaRPr lang="en-US" sz="1400" dirty="0">
                <a:solidFill>
                  <a:schemeClr val="tx1"/>
                </a:solidFill>
              </a:endParaRPr>
            </a:p>
            <a:p>
              <a:pPr algn="ctr"/>
              <a:r>
                <a:rPr lang="en-US" sz="1400" dirty="0">
                  <a:solidFill>
                    <a:schemeClr val="tx1"/>
                  </a:solidFill>
                </a:rPr>
                <a:t>7. </a:t>
              </a:r>
              <a:r>
                <a:rPr lang="en-US" sz="1400" dirty="0" err="1">
                  <a:solidFill>
                    <a:schemeClr val="tx1"/>
                  </a:solidFill>
                </a:rPr>
                <a:t>Ativos</a:t>
              </a:r>
              <a:r>
                <a:rPr lang="en-US" sz="1400" dirty="0">
                  <a:solidFill>
                    <a:schemeClr val="tx1"/>
                  </a:solidFill>
                </a:rPr>
                <a:t> de </a:t>
              </a:r>
              <a:r>
                <a:rPr lang="en-US" sz="1400" dirty="0" err="1">
                  <a:solidFill>
                    <a:schemeClr val="tx1"/>
                  </a:solidFill>
                </a:rPr>
                <a:t>Processos</a:t>
              </a:r>
              <a:r>
                <a:rPr lang="en-US" sz="1400" dirty="0">
                  <a:solidFill>
                    <a:schemeClr val="tx1"/>
                  </a:solidFill>
                </a:rPr>
                <a:t> </a:t>
              </a:r>
              <a:r>
                <a:rPr lang="en-US" sz="1400" dirty="0" err="1">
                  <a:solidFill>
                    <a:schemeClr val="tx1"/>
                  </a:solidFill>
                </a:rPr>
                <a:t>Organizacionais</a:t>
              </a:r>
              <a:endParaRPr lang="en-US" sz="1400" dirty="0">
                <a:solidFill>
                  <a:schemeClr val="tx1"/>
                </a:solidFill>
              </a:endParaRPr>
            </a:p>
          </p:txBody>
        </p:sp>
        <p:sp>
          <p:nvSpPr>
            <p:cNvPr id="7" name="TextBox 7"/>
            <p:cNvSpPr txBox="1"/>
            <p:nvPr/>
          </p:nvSpPr>
          <p:spPr>
            <a:xfrm>
              <a:off x="994150" y="1158652"/>
              <a:ext cx="1467068"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ENTRADAS</a:t>
              </a:r>
              <a:endParaRPr lang="pt-BR" b="1" cap="all" dirty="0">
                <a:ln w="0"/>
                <a:solidFill>
                  <a:schemeClr val="tx1"/>
                </a:solidFill>
                <a:effectLst/>
              </a:endParaRPr>
            </a:p>
          </p:txBody>
        </p:sp>
      </p:grpSp>
      <p:sp>
        <p:nvSpPr>
          <p:cNvPr id="8" name="Espaço Reservado para Conteúdo 6"/>
          <p:cNvSpPr txBox="1">
            <a:spLocks/>
          </p:cNvSpPr>
          <p:nvPr/>
        </p:nvSpPr>
        <p:spPr>
          <a:xfrm>
            <a:off x="3419872" y="1557338"/>
            <a:ext cx="5278041" cy="4392612"/>
          </a:xfrm>
          <a:prstGeom prst="rect">
            <a:avLst/>
          </a:prstGeom>
        </p:spPr>
        <p:txBody>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r>
              <a:rPr lang="pt-BR" sz="2400" b="0" dirty="0" smtClean="0"/>
              <a:t>Da Definição de Escopo</a:t>
            </a:r>
          </a:p>
          <a:p>
            <a:pPr lvl="1"/>
            <a:r>
              <a:rPr lang="pt-BR" sz="2000" b="0" dirty="0" smtClean="0"/>
              <a:t>Declaração do escopo do projeto</a:t>
            </a:r>
          </a:p>
          <a:p>
            <a:pPr lvl="1"/>
            <a:endParaRPr lang="pt-BR" sz="2000" b="0" dirty="0" smtClean="0"/>
          </a:p>
          <a:p>
            <a:pPr lvl="1"/>
            <a:endParaRPr lang="pt-BR" sz="2000" b="0" dirty="0" smtClean="0"/>
          </a:p>
          <a:p>
            <a:r>
              <a:rPr lang="pt-BR" sz="2400" b="0" dirty="0" smtClean="0"/>
              <a:t>Do Ambiente Organizacional</a:t>
            </a:r>
          </a:p>
          <a:p>
            <a:pPr lvl="1"/>
            <a:r>
              <a:rPr lang="pt-BR" sz="2000" b="0" dirty="0" smtClean="0"/>
              <a:t>Fatores ambientais da empresa</a:t>
            </a:r>
          </a:p>
          <a:p>
            <a:pPr lvl="1"/>
            <a:r>
              <a:rPr lang="pt-BR" sz="2000" b="0" dirty="0" smtClean="0"/>
              <a:t>Ativos de processos organizacionais</a:t>
            </a:r>
            <a:endParaRPr lang="pt-BR" sz="2000" b="0" dirty="0"/>
          </a:p>
        </p:txBody>
      </p:sp>
      <p:sp>
        <p:nvSpPr>
          <p:cNvPr id="9" name="Retângulo de cantos arredondados 8"/>
          <p:cNvSpPr/>
          <p:nvPr/>
        </p:nvSpPr>
        <p:spPr bwMode="auto">
          <a:xfrm>
            <a:off x="611560" y="4077072"/>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0" name="Retângulo de cantos arredondados 9"/>
          <p:cNvSpPr/>
          <p:nvPr/>
        </p:nvSpPr>
        <p:spPr bwMode="auto">
          <a:xfrm>
            <a:off x="611560" y="4725144"/>
            <a:ext cx="2232248" cy="1152128"/>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4104289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animEffect transition="in" filter="fade">
                                      <p:cBhvr>
                                        <p:cTn id="11" dur="500"/>
                                        <p:tgtEl>
                                          <p:spTgt spid="8">
                                            <p:txEl>
                                              <p:pRg st="1" end="1"/>
                                            </p:txEl>
                                          </p:spTgt>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500"/>
                                        <p:tgtEl>
                                          <p:spTgt spid="9"/>
                                        </p:tgtEl>
                                      </p:cBhvr>
                                    </p:animEffect>
                                    <p:set>
                                      <p:cBhvr>
                                        <p:cTn id="19" dur="1" fill="hold">
                                          <p:stCondLst>
                                            <p:cond delay="499"/>
                                          </p:stCondLst>
                                        </p:cTn>
                                        <p:tgtEl>
                                          <p:spTgt spid="9"/>
                                        </p:tgtEl>
                                        <p:attrNameLst>
                                          <p:attrName>style.visibility</p:attrName>
                                        </p:attrNameLst>
                                      </p:cBhvr>
                                      <p:to>
                                        <p:strVal val="hidden"/>
                                      </p:to>
                                    </p:set>
                                  </p:childTnLst>
                                </p:cTn>
                              </p:par>
                            </p:childTnLst>
                          </p:cTn>
                        </p:par>
                        <p:par>
                          <p:cTn id="20" fill="hold">
                            <p:stCondLst>
                              <p:cond delay="500"/>
                            </p:stCondLst>
                            <p:childTnLst>
                              <p:par>
                                <p:cTn id="21" presetID="10" presetClass="entr" presetSubtype="0" fill="hold" grpId="0" nodeType="after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animEffect transition="in" filter="fade">
                                      <p:cBhvr>
                                        <p:cTn id="23" dur="500"/>
                                        <p:tgtEl>
                                          <p:spTgt spid="8">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fade">
                                      <p:cBhvr>
                                        <p:cTn id="26" dur="500"/>
                                        <p:tgtEl>
                                          <p:spTgt spid="10"/>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8">
                                            <p:txEl>
                                              <p:pRg st="5" end="5"/>
                                            </p:txEl>
                                          </p:spTgt>
                                        </p:tgtEl>
                                        <p:attrNameLst>
                                          <p:attrName>style.visibility</p:attrName>
                                        </p:attrNameLst>
                                      </p:cBhvr>
                                      <p:to>
                                        <p:strVal val="visible"/>
                                      </p:to>
                                    </p:set>
                                    <p:animEffect transition="in" filter="fade">
                                      <p:cBhvr>
                                        <p:cTn id="30" dur="500"/>
                                        <p:tgtEl>
                                          <p:spTgt spid="8">
                                            <p:txEl>
                                              <p:pRg st="5" end="5"/>
                                            </p:txEl>
                                          </p:spTgt>
                                        </p:tgtEl>
                                      </p:cBhvr>
                                    </p:animEffect>
                                  </p:childTnLst>
                                </p:cTn>
                              </p:par>
                            </p:childTnLst>
                          </p:cTn>
                        </p:par>
                        <p:par>
                          <p:cTn id="31" fill="hold">
                            <p:stCondLst>
                              <p:cond delay="1500"/>
                            </p:stCondLst>
                            <p:childTnLst>
                              <p:par>
                                <p:cTn id="32" presetID="10" presetClass="entr" presetSubtype="0" fill="hold" grpId="0" nodeType="afterEffect">
                                  <p:stCondLst>
                                    <p:cond delay="0"/>
                                  </p:stCondLst>
                                  <p:childTnLst>
                                    <p:set>
                                      <p:cBhvr>
                                        <p:cTn id="33" dur="1" fill="hold">
                                          <p:stCondLst>
                                            <p:cond delay="0"/>
                                          </p:stCondLst>
                                        </p:cTn>
                                        <p:tgtEl>
                                          <p:spTgt spid="8">
                                            <p:txEl>
                                              <p:pRg st="6" end="6"/>
                                            </p:txEl>
                                          </p:spTgt>
                                        </p:tgtEl>
                                        <p:attrNameLst>
                                          <p:attrName>style.visibility</p:attrName>
                                        </p:attrNameLst>
                                      </p:cBhvr>
                                      <p:to>
                                        <p:strVal val="visible"/>
                                      </p:to>
                                    </p:set>
                                    <p:animEffect transition="in" filter="fade">
                                      <p:cBhvr>
                                        <p:cTn id="34" dur="500"/>
                                        <p:tgtEl>
                                          <p:spTgt spid="8">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uiExpand="1" build="p"/>
      <p:bldP spid="9" grpId="0" animBg="1"/>
      <p:bldP spid="9" grpId="1"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pt-BR" dirty="0" smtClean="0"/>
              <a:t>Introdução</a:t>
            </a:r>
            <a:endParaRPr lang="pt-BR" dirty="0"/>
          </a:p>
        </p:txBody>
      </p:sp>
      <p:sp>
        <p:nvSpPr>
          <p:cNvPr id="7" name="Espaço Reservado para Conteúdo 6"/>
          <p:cNvSpPr>
            <a:spLocks noGrp="1"/>
          </p:cNvSpPr>
          <p:nvPr>
            <p:ph idx="1"/>
          </p:nvPr>
        </p:nvSpPr>
        <p:spPr/>
        <p:txBody>
          <a:bodyPr/>
          <a:lstStyle/>
          <a:p>
            <a:r>
              <a:rPr lang="pt-BR" dirty="0" smtClean="0"/>
              <a:t>Pela definição do PMBOK para projeto:</a:t>
            </a:r>
          </a:p>
          <a:p>
            <a:pPr lvl="1"/>
            <a:r>
              <a:rPr lang="pt-BR" i="1" dirty="0" smtClean="0"/>
              <a:t>“Um projeto é um esforço temporário, empreendido para criar um produto, serviço ou resultado exclusivo. A sua natureza temporária indicia um início e um término definidos.”</a:t>
            </a:r>
          </a:p>
          <a:p>
            <a:endParaRPr lang="pt-BR" dirty="0" smtClean="0"/>
          </a:p>
          <a:p>
            <a:r>
              <a:rPr lang="pt-BR" dirty="0" smtClean="0"/>
              <a:t>Por isso gerenciar o tempo é fundamental para o sucesso de um projeto.</a:t>
            </a:r>
          </a:p>
          <a:p>
            <a:endParaRPr lang="pt-BR" dirty="0" smtClean="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B14CD71F-A261-4B9E-9481-F1C144E218E0}" type="slidenum">
              <a:rPr lang="pt-BR" smtClean="0"/>
              <a:pPr>
                <a:defRPr/>
              </a:pPr>
              <a:t>5</a:t>
            </a:fld>
            <a:endParaRPr lang="pt-BR"/>
          </a:p>
        </p:txBody>
      </p:sp>
    </p:spTree>
    <p:extLst>
      <p:ext uri="{BB962C8B-B14F-4D97-AF65-F5344CB8AC3E}">
        <p14:creationId xmlns:p14="http://schemas.microsoft.com/office/powerpoint/2010/main" val="204945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fade">
                                      <p:cBhvr>
                                        <p:cTn id="10" dur="500"/>
                                        <p:tgtEl>
                                          <p:spTgt spid="7">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7">
                                            <p:txEl>
                                              <p:pRg st="3" end="3"/>
                                            </p:txEl>
                                          </p:spTgt>
                                        </p:tgtEl>
                                        <p:attrNameLst>
                                          <p:attrName>style.visibility</p:attrName>
                                        </p:attrNameLst>
                                      </p:cBhvr>
                                      <p:to>
                                        <p:strVal val="visible"/>
                                      </p:to>
                                    </p:set>
                                    <p:animEffect transition="in" filter="fade">
                                      <p:cBhvr>
                                        <p:cTn id="15"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Ferramentas e Técnicas</a:t>
            </a:r>
            <a:endParaRPr lang="pt-BR" dirty="0"/>
          </a:p>
        </p:txBody>
      </p:sp>
      <p:sp>
        <p:nvSpPr>
          <p:cNvPr id="3" name="Espaço Reservado para Data 2"/>
          <p:cNvSpPr>
            <a:spLocks noGrp="1"/>
          </p:cNvSpPr>
          <p:nvPr>
            <p:ph type="dt" sz="half" idx="10"/>
          </p:nvPr>
        </p:nvSpPr>
        <p:spPr/>
        <p:txBody>
          <a:bodyPr/>
          <a:lstStyle/>
          <a:p>
            <a:pPr>
              <a:defRPr/>
            </a:pPr>
            <a:r>
              <a:rPr lang="pt-BR" smtClean="0"/>
              <a:t>18/08/2011</a:t>
            </a:r>
            <a:endParaRPr lang="pt-BR"/>
          </a:p>
        </p:txBody>
      </p:sp>
      <p:sp>
        <p:nvSpPr>
          <p:cNvPr id="4" name="Espaço Reservado para Número de Slide 3"/>
          <p:cNvSpPr>
            <a:spLocks noGrp="1"/>
          </p:cNvSpPr>
          <p:nvPr>
            <p:ph type="sldNum" sz="quarter" idx="11"/>
          </p:nvPr>
        </p:nvSpPr>
        <p:spPr/>
        <p:txBody>
          <a:bodyPr/>
          <a:lstStyle/>
          <a:p>
            <a:pPr>
              <a:defRPr/>
            </a:pPr>
            <a:fld id="{42AD79B6-C6F8-42DB-84EB-2A80C7DF43CF}" type="slidenum">
              <a:rPr lang="pt-BR" smtClean="0"/>
              <a:pPr>
                <a:defRPr/>
              </a:pPr>
              <a:t>50</a:t>
            </a:fld>
            <a:endParaRPr lang="pt-BR"/>
          </a:p>
        </p:txBody>
      </p:sp>
      <p:grpSp>
        <p:nvGrpSpPr>
          <p:cNvPr id="8" name="Grupo 7"/>
          <p:cNvGrpSpPr/>
          <p:nvPr/>
        </p:nvGrpSpPr>
        <p:grpSpPr>
          <a:xfrm>
            <a:off x="166672" y="1277257"/>
            <a:ext cx="3181192" cy="4600015"/>
            <a:chOff x="2909396" y="1230660"/>
            <a:chExt cx="3181192" cy="4600015"/>
          </a:xfrm>
        </p:grpSpPr>
        <p:sp>
          <p:nvSpPr>
            <p:cNvPr id="6" name="Rounded Rectangle 4"/>
            <p:cNvSpPr/>
            <p:nvPr/>
          </p:nvSpPr>
          <p:spPr>
            <a:xfrm>
              <a:off x="3275856" y="1617781"/>
              <a:ext cx="2448272" cy="4212894"/>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400" dirty="0" smtClean="0">
                  <a:solidFill>
                    <a:schemeClr val="tx1"/>
                  </a:solidFill>
                </a:rPr>
                <a:t>1. </a:t>
              </a:r>
              <a:r>
                <a:rPr lang="en-US" sz="1400" dirty="0" err="1" smtClean="0">
                  <a:solidFill>
                    <a:schemeClr val="tx1"/>
                  </a:solidFill>
                </a:rPr>
                <a:t>Opinião</a:t>
              </a:r>
              <a:r>
                <a:rPr lang="en-US" sz="1400" dirty="0" smtClean="0">
                  <a:solidFill>
                    <a:schemeClr val="tx1"/>
                  </a:solidFill>
                </a:rPr>
                <a:t> </a:t>
              </a:r>
              <a:r>
                <a:rPr lang="en-US" sz="1400" dirty="0" err="1" smtClean="0">
                  <a:solidFill>
                    <a:schemeClr val="tx1"/>
                  </a:solidFill>
                </a:rPr>
                <a:t>especializada</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2. </a:t>
              </a:r>
              <a:r>
                <a:rPr lang="pt-BR" sz="1400" dirty="0">
                  <a:solidFill>
                    <a:schemeClr val="tx1"/>
                  </a:solidFill>
                </a:rPr>
                <a:t>Estimativa análoga</a:t>
              </a:r>
              <a:endParaRPr lang="en-US" sz="1400" dirty="0">
                <a:solidFill>
                  <a:schemeClr val="tx1"/>
                </a:solidFill>
              </a:endParaRPr>
            </a:p>
            <a:p>
              <a:pPr algn="ctr"/>
              <a:endParaRPr lang="en-US" sz="1400" dirty="0">
                <a:solidFill>
                  <a:schemeClr val="tx1"/>
                </a:solidFill>
              </a:endParaRPr>
            </a:p>
            <a:p>
              <a:pPr algn="ctr"/>
              <a:r>
                <a:rPr lang="en-US" sz="1400" dirty="0">
                  <a:solidFill>
                    <a:schemeClr val="tx1"/>
                  </a:solidFill>
                </a:rPr>
                <a:t>3.</a:t>
              </a:r>
              <a:r>
                <a:rPr lang="pt-BR" sz="1400" dirty="0">
                  <a:solidFill>
                    <a:schemeClr val="tx1"/>
                  </a:solidFill>
                </a:rPr>
                <a:t> Estimativa paramétrica</a:t>
              </a:r>
              <a:endParaRPr lang="en-US" sz="1400" dirty="0">
                <a:solidFill>
                  <a:schemeClr val="tx1"/>
                </a:solidFill>
              </a:endParaRPr>
            </a:p>
            <a:p>
              <a:pPr algn="ctr"/>
              <a:endParaRPr lang="en-US" sz="1400" dirty="0">
                <a:solidFill>
                  <a:schemeClr val="tx1"/>
                </a:solidFill>
              </a:endParaRPr>
            </a:p>
            <a:p>
              <a:pPr algn="ctr"/>
              <a:r>
                <a:rPr lang="en-US" sz="1400" dirty="0">
                  <a:solidFill>
                    <a:schemeClr val="tx1"/>
                  </a:solidFill>
                </a:rPr>
                <a:t>4. </a:t>
              </a:r>
              <a:r>
                <a:rPr lang="pt-BR" sz="1400" dirty="0">
                  <a:solidFill>
                    <a:schemeClr val="tx1"/>
                  </a:solidFill>
                </a:rPr>
                <a:t>Estimativas de três pontos</a:t>
              </a:r>
              <a:endParaRPr lang="en-US" sz="1400" dirty="0">
                <a:solidFill>
                  <a:schemeClr val="tx1"/>
                </a:solidFill>
              </a:endParaRPr>
            </a:p>
            <a:p>
              <a:pPr algn="ctr"/>
              <a:endParaRPr lang="en-US" sz="1400" dirty="0">
                <a:solidFill>
                  <a:schemeClr val="tx1"/>
                </a:solidFill>
              </a:endParaRPr>
            </a:p>
            <a:p>
              <a:pPr algn="ctr"/>
              <a:r>
                <a:rPr lang="en-US" sz="1400" dirty="0">
                  <a:solidFill>
                    <a:schemeClr val="tx1"/>
                  </a:solidFill>
                </a:rPr>
                <a:t>5. </a:t>
              </a:r>
              <a:r>
                <a:rPr lang="pt-BR" sz="1400" dirty="0">
                  <a:solidFill>
                    <a:schemeClr val="tx1"/>
                  </a:solidFill>
                </a:rPr>
                <a:t>Análise das reservas</a:t>
              </a:r>
              <a:endParaRPr lang="en-US" sz="1400" dirty="0">
                <a:solidFill>
                  <a:schemeClr val="tx1"/>
                </a:solidFill>
              </a:endParaRPr>
            </a:p>
          </p:txBody>
        </p:sp>
        <p:sp>
          <p:nvSpPr>
            <p:cNvPr id="7" name="TextBox 10"/>
            <p:cNvSpPr txBox="1"/>
            <p:nvPr/>
          </p:nvSpPr>
          <p:spPr>
            <a:xfrm>
              <a:off x="2909396" y="1230660"/>
              <a:ext cx="3181192"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FERRAMENTAS/TÉCNICAS</a:t>
              </a:r>
              <a:endParaRPr lang="pt-BR" b="1" cap="all" dirty="0">
                <a:ln w="0"/>
                <a:solidFill>
                  <a:schemeClr val="tx1"/>
                </a:solidFill>
                <a:effectLst/>
              </a:endParaRPr>
            </a:p>
          </p:txBody>
        </p:sp>
      </p:grpSp>
      <p:sp>
        <p:nvSpPr>
          <p:cNvPr id="9" name="Espaço Reservado para Conteúdo 6"/>
          <p:cNvSpPr txBox="1">
            <a:spLocks/>
          </p:cNvSpPr>
          <p:nvPr/>
        </p:nvSpPr>
        <p:spPr>
          <a:xfrm>
            <a:off x="3419872" y="1557338"/>
            <a:ext cx="5278041" cy="4392612"/>
          </a:xfrm>
          <a:prstGeom prst="rect">
            <a:avLst/>
          </a:prstGeom>
        </p:spPr>
        <p:txBody>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r>
              <a:rPr lang="pt-BR" sz="2400" b="0" dirty="0" smtClean="0"/>
              <a:t>Opinião especializada</a:t>
            </a:r>
          </a:p>
          <a:p>
            <a:pPr lvl="1"/>
            <a:r>
              <a:rPr lang="pt-BR" sz="2000" b="0" dirty="0" smtClean="0"/>
              <a:t>Guiada por informações históricas</a:t>
            </a:r>
          </a:p>
          <a:p>
            <a:pPr lvl="1"/>
            <a:endParaRPr lang="pt-BR" sz="2000" b="0" dirty="0" smtClean="0"/>
          </a:p>
          <a:p>
            <a:r>
              <a:rPr lang="pt-BR" sz="2400" b="0" dirty="0" smtClean="0"/>
              <a:t>Estimativa análoga</a:t>
            </a:r>
          </a:p>
          <a:p>
            <a:pPr lvl="1"/>
            <a:r>
              <a:rPr lang="pt-BR" sz="2000" b="0" dirty="0" smtClean="0"/>
              <a:t>Projeto anterior similar</a:t>
            </a:r>
          </a:p>
          <a:p>
            <a:pPr lvl="1"/>
            <a:r>
              <a:rPr lang="pt-BR" sz="2000" b="0" dirty="0" smtClean="0"/>
              <a:t>Base para: duração, orçamento, complexidade, etc.</a:t>
            </a:r>
          </a:p>
          <a:p>
            <a:pPr lvl="1"/>
            <a:endParaRPr lang="pt-BR" sz="2000" b="0" dirty="0" smtClean="0"/>
          </a:p>
          <a:p>
            <a:r>
              <a:rPr lang="pt-BR" sz="2400" b="0" dirty="0" smtClean="0"/>
              <a:t>Estimativa paramétrica</a:t>
            </a:r>
          </a:p>
          <a:p>
            <a:pPr lvl="1"/>
            <a:r>
              <a:rPr lang="pt-BR" sz="2000" b="0" dirty="0" smtClean="0"/>
              <a:t>Trabalho / Horas de mão-de-obra</a:t>
            </a:r>
          </a:p>
          <a:p>
            <a:pPr lvl="1"/>
            <a:r>
              <a:rPr lang="pt-BR" sz="2000" b="0" dirty="0" smtClean="0"/>
              <a:t>Produz altos níveis de precisão</a:t>
            </a:r>
            <a:endParaRPr lang="pt-BR" sz="2000" b="0" dirty="0"/>
          </a:p>
        </p:txBody>
      </p:sp>
      <p:sp>
        <p:nvSpPr>
          <p:cNvPr id="10" name="Retângulo de cantos arredondados 9"/>
          <p:cNvSpPr/>
          <p:nvPr/>
        </p:nvSpPr>
        <p:spPr bwMode="auto">
          <a:xfrm>
            <a:off x="611560" y="2420888"/>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1" name="Retângulo de cantos arredondados 10"/>
          <p:cNvSpPr/>
          <p:nvPr/>
        </p:nvSpPr>
        <p:spPr bwMode="auto">
          <a:xfrm>
            <a:off x="611560" y="2950344"/>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2" name="Retângulo de cantos arredondados 11"/>
          <p:cNvSpPr/>
          <p:nvPr/>
        </p:nvSpPr>
        <p:spPr bwMode="auto">
          <a:xfrm>
            <a:off x="611560" y="3501008"/>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3842135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500"/>
                                        <p:tgtEl>
                                          <p:spTgt spid="9">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9">
                                            <p:txEl>
                                              <p:pRg st="1" end="1"/>
                                            </p:txEl>
                                          </p:spTgt>
                                        </p:tgtEl>
                                        <p:attrNameLst>
                                          <p:attrName>style.visibility</p:attrName>
                                        </p:attrNameLst>
                                      </p:cBhvr>
                                      <p:to>
                                        <p:strVal val="visible"/>
                                      </p:to>
                                    </p:set>
                                    <p:animEffect transition="in" filter="fade">
                                      <p:cBhvr>
                                        <p:cTn id="14" dur="500"/>
                                        <p:tgtEl>
                                          <p:spTgt spid="9">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xit" presetSubtype="0" fill="hold" grpId="1" nodeType="clickEffect">
                                  <p:stCondLst>
                                    <p:cond delay="0"/>
                                  </p:stCondLst>
                                  <p:childTnLst>
                                    <p:animEffect transition="out" filter="fade">
                                      <p:cBhvr>
                                        <p:cTn id="18" dur="500"/>
                                        <p:tgtEl>
                                          <p:spTgt spid="10"/>
                                        </p:tgtEl>
                                      </p:cBhvr>
                                    </p:animEffect>
                                    <p:set>
                                      <p:cBhvr>
                                        <p:cTn id="19" dur="1" fill="hold">
                                          <p:stCondLst>
                                            <p:cond delay="499"/>
                                          </p:stCondLst>
                                        </p:cTn>
                                        <p:tgtEl>
                                          <p:spTgt spid="10"/>
                                        </p:tgtEl>
                                        <p:attrNameLst>
                                          <p:attrName>style.visibility</p:attrName>
                                        </p:attrNameLst>
                                      </p:cBhvr>
                                      <p:to>
                                        <p:strVal val="hidden"/>
                                      </p:to>
                                    </p:set>
                                  </p:childTnLst>
                                </p:cTn>
                              </p:par>
                            </p:childTnLst>
                          </p:cTn>
                        </p:par>
                        <p:par>
                          <p:cTn id="20" fill="hold">
                            <p:stCondLst>
                              <p:cond delay="500"/>
                            </p:stCondLst>
                            <p:childTnLst>
                              <p:par>
                                <p:cTn id="21" presetID="10" presetClass="entr" presetSubtype="0" fill="hold" grpId="0" nodeType="afterEffect">
                                  <p:stCondLst>
                                    <p:cond delay="0"/>
                                  </p:stCondLst>
                                  <p:childTnLst>
                                    <p:set>
                                      <p:cBhvr>
                                        <p:cTn id="22" dur="1" fill="hold">
                                          <p:stCondLst>
                                            <p:cond delay="0"/>
                                          </p:stCondLst>
                                        </p:cTn>
                                        <p:tgtEl>
                                          <p:spTgt spid="9">
                                            <p:txEl>
                                              <p:pRg st="3" end="3"/>
                                            </p:txEl>
                                          </p:spTgt>
                                        </p:tgtEl>
                                        <p:attrNameLst>
                                          <p:attrName>style.visibility</p:attrName>
                                        </p:attrNameLst>
                                      </p:cBhvr>
                                      <p:to>
                                        <p:strVal val="visible"/>
                                      </p:to>
                                    </p:set>
                                    <p:animEffect transition="in" filter="fade">
                                      <p:cBhvr>
                                        <p:cTn id="23" dur="500"/>
                                        <p:tgtEl>
                                          <p:spTgt spid="9">
                                            <p:txEl>
                                              <p:pRg st="3" end="3"/>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fade">
                                      <p:cBhvr>
                                        <p:cTn id="26" dur="500"/>
                                        <p:tgtEl>
                                          <p:spTgt spid="11"/>
                                        </p:tgtEl>
                                      </p:cBhvr>
                                    </p:animEffect>
                                  </p:childTnLst>
                                </p:cTn>
                              </p:par>
                            </p:childTnLst>
                          </p:cTn>
                        </p:par>
                        <p:par>
                          <p:cTn id="27" fill="hold">
                            <p:stCondLst>
                              <p:cond delay="1000"/>
                            </p:stCondLst>
                            <p:childTnLst>
                              <p:par>
                                <p:cTn id="28" presetID="10" presetClass="entr" presetSubtype="0" fill="hold" grpId="0" nodeType="afterEffect">
                                  <p:stCondLst>
                                    <p:cond delay="0"/>
                                  </p:stCondLst>
                                  <p:childTnLst>
                                    <p:set>
                                      <p:cBhvr>
                                        <p:cTn id="29" dur="1" fill="hold">
                                          <p:stCondLst>
                                            <p:cond delay="0"/>
                                          </p:stCondLst>
                                        </p:cTn>
                                        <p:tgtEl>
                                          <p:spTgt spid="9">
                                            <p:txEl>
                                              <p:pRg st="4" end="4"/>
                                            </p:txEl>
                                          </p:spTgt>
                                        </p:tgtEl>
                                        <p:attrNameLst>
                                          <p:attrName>style.visibility</p:attrName>
                                        </p:attrNameLst>
                                      </p:cBhvr>
                                      <p:to>
                                        <p:strVal val="visible"/>
                                      </p:to>
                                    </p:set>
                                    <p:animEffect transition="in" filter="fade">
                                      <p:cBhvr>
                                        <p:cTn id="30" dur="500"/>
                                        <p:tgtEl>
                                          <p:spTgt spid="9">
                                            <p:txEl>
                                              <p:pRg st="4" end="4"/>
                                            </p:txEl>
                                          </p:spTgt>
                                        </p:tgtEl>
                                      </p:cBhvr>
                                    </p:animEffect>
                                  </p:childTnLst>
                                </p:cTn>
                              </p:par>
                            </p:childTnLst>
                          </p:cTn>
                        </p:par>
                        <p:par>
                          <p:cTn id="31" fill="hold">
                            <p:stCondLst>
                              <p:cond delay="1500"/>
                            </p:stCondLst>
                            <p:childTnLst>
                              <p:par>
                                <p:cTn id="32" presetID="10" presetClass="entr" presetSubtype="0" fill="hold" grpId="0" nodeType="afterEffect">
                                  <p:stCondLst>
                                    <p:cond delay="0"/>
                                  </p:stCondLst>
                                  <p:childTnLst>
                                    <p:set>
                                      <p:cBhvr>
                                        <p:cTn id="33" dur="1" fill="hold">
                                          <p:stCondLst>
                                            <p:cond delay="0"/>
                                          </p:stCondLst>
                                        </p:cTn>
                                        <p:tgtEl>
                                          <p:spTgt spid="9">
                                            <p:txEl>
                                              <p:pRg st="5" end="5"/>
                                            </p:txEl>
                                          </p:spTgt>
                                        </p:tgtEl>
                                        <p:attrNameLst>
                                          <p:attrName>style.visibility</p:attrName>
                                        </p:attrNameLst>
                                      </p:cBhvr>
                                      <p:to>
                                        <p:strVal val="visible"/>
                                      </p:to>
                                    </p:set>
                                    <p:animEffect transition="in" filter="fade">
                                      <p:cBhvr>
                                        <p:cTn id="34" dur="500"/>
                                        <p:tgtEl>
                                          <p:spTgt spid="9">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xit" presetSubtype="0" fill="hold" grpId="1" nodeType="clickEffect">
                                  <p:stCondLst>
                                    <p:cond delay="0"/>
                                  </p:stCondLst>
                                  <p:childTnLst>
                                    <p:animEffect transition="out" filter="fade">
                                      <p:cBhvr>
                                        <p:cTn id="38" dur="500"/>
                                        <p:tgtEl>
                                          <p:spTgt spid="11"/>
                                        </p:tgtEl>
                                      </p:cBhvr>
                                    </p:animEffect>
                                    <p:set>
                                      <p:cBhvr>
                                        <p:cTn id="39" dur="1" fill="hold">
                                          <p:stCondLst>
                                            <p:cond delay="499"/>
                                          </p:stCondLst>
                                        </p:cTn>
                                        <p:tgtEl>
                                          <p:spTgt spid="11"/>
                                        </p:tgtEl>
                                        <p:attrNameLst>
                                          <p:attrName>style.visibility</p:attrName>
                                        </p:attrNameLst>
                                      </p:cBhvr>
                                      <p:to>
                                        <p:strVal val="hidden"/>
                                      </p:to>
                                    </p:set>
                                  </p:childTnLst>
                                </p:cTn>
                              </p:par>
                            </p:childTnLst>
                          </p:cTn>
                        </p:par>
                        <p:par>
                          <p:cTn id="40" fill="hold">
                            <p:stCondLst>
                              <p:cond delay="500"/>
                            </p:stCondLst>
                            <p:childTnLst>
                              <p:par>
                                <p:cTn id="41" presetID="10" presetClass="entr" presetSubtype="0" fill="hold" grpId="0" nodeType="afterEffect">
                                  <p:stCondLst>
                                    <p:cond delay="0"/>
                                  </p:stCondLst>
                                  <p:childTnLst>
                                    <p:set>
                                      <p:cBhvr>
                                        <p:cTn id="42" dur="1" fill="hold">
                                          <p:stCondLst>
                                            <p:cond delay="0"/>
                                          </p:stCondLst>
                                        </p:cTn>
                                        <p:tgtEl>
                                          <p:spTgt spid="9">
                                            <p:txEl>
                                              <p:pRg st="7" end="7"/>
                                            </p:txEl>
                                          </p:spTgt>
                                        </p:tgtEl>
                                        <p:attrNameLst>
                                          <p:attrName>style.visibility</p:attrName>
                                        </p:attrNameLst>
                                      </p:cBhvr>
                                      <p:to>
                                        <p:strVal val="visible"/>
                                      </p:to>
                                    </p:set>
                                    <p:animEffect transition="in" filter="fade">
                                      <p:cBhvr>
                                        <p:cTn id="43" dur="500"/>
                                        <p:tgtEl>
                                          <p:spTgt spid="9">
                                            <p:txEl>
                                              <p:pRg st="7" end="7"/>
                                            </p:txEl>
                                          </p:spTgt>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fade">
                                      <p:cBhvr>
                                        <p:cTn id="46" dur="500"/>
                                        <p:tgtEl>
                                          <p:spTgt spid="12"/>
                                        </p:tgtEl>
                                      </p:cBhvr>
                                    </p:animEffect>
                                  </p:childTnLst>
                                </p:cTn>
                              </p:par>
                            </p:childTnLst>
                          </p:cTn>
                        </p:par>
                        <p:par>
                          <p:cTn id="47" fill="hold">
                            <p:stCondLst>
                              <p:cond delay="1000"/>
                            </p:stCondLst>
                            <p:childTnLst>
                              <p:par>
                                <p:cTn id="48" presetID="10" presetClass="entr" presetSubtype="0" fill="hold" grpId="0" nodeType="afterEffect">
                                  <p:stCondLst>
                                    <p:cond delay="0"/>
                                  </p:stCondLst>
                                  <p:childTnLst>
                                    <p:set>
                                      <p:cBhvr>
                                        <p:cTn id="49" dur="1" fill="hold">
                                          <p:stCondLst>
                                            <p:cond delay="0"/>
                                          </p:stCondLst>
                                        </p:cTn>
                                        <p:tgtEl>
                                          <p:spTgt spid="9">
                                            <p:txEl>
                                              <p:pRg st="8" end="8"/>
                                            </p:txEl>
                                          </p:spTgt>
                                        </p:tgtEl>
                                        <p:attrNameLst>
                                          <p:attrName>style.visibility</p:attrName>
                                        </p:attrNameLst>
                                      </p:cBhvr>
                                      <p:to>
                                        <p:strVal val="visible"/>
                                      </p:to>
                                    </p:set>
                                    <p:animEffect transition="in" filter="fade">
                                      <p:cBhvr>
                                        <p:cTn id="50" dur="500"/>
                                        <p:tgtEl>
                                          <p:spTgt spid="9">
                                            <p:txEl>
                                              <p:pRg st="8" end="8"/>
                                            </p:txEl>
                                          </p:spTgt>
                                        </p:tgtEl>
                                      </p:cBhvr>
                                    </p:animEffect>
                                  </p:childTnLst>
                                </p:cTn>
                              </p:par>
                            </p:childTnLst>
                          </p:cTn>
                        </p:par>
                        <p:par>
                          <p:cTn id="51" fill="hold">
                            <p:stCondLst>
                              <p:cond delay="1500"/>
                            </p:stCondLst>
                            <p:childTnLst>
                              <p:par>
                                <p:cTn id="52" presetID="10" presetClass="entr" presetSubtype="0" fill="hold" grpId="0" nodeType="afterEffect">
                                  <p:stCondLst>
                                    <p:cond delay="0"/>
                                  </p:stCondLst>
                                  <p:childTnLst>
                                    <p:set>
                                      <p:cBhvr>
                                        <p:cTn id="53" dur="1" fill="hold">
                                          <p:stCondLst>
                                            <p:cond delay="0"/>
                                          </p:stCondLst>
                                        </p:cTn>
                                        <p:tgtEl>
                                          <p:spTgt spid="9">
                                            <p:txEl>
                                              <p:pRg st="9" end="9"/>
                                            </p:txEl>
                                          </p:spTgt>
                                        </p:tgtEl>
                                        <p:attrNameLst>
                                          <p:attrName>style.visibility</p:attrName>
                                        </p:attrNameLst>
                                      </p:cBhvr>
                                      <p:to>
                                        <p:strVal val="visible"/>
                                      </p:to>
                                    </p:set>
                                    <p:animEffect transition="in" filter="fade">
                                      <p:cBhvr>
                                        <p:cTn id="54" dur="500"/>
                                        <p:tgtEl>
                                          <p:spTgt spid="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P spid="10" grpId="0" animBg="1"/>
      <p:bldP spid="10" grpId="1" animBg="1"/>
      <p:bldP spid="11" grpId="0" animBg="1"/>
      <p:bldP spid="11" grpId="1" animBg="1"/>
      <p:bldP spid="12"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Data 2"/>
          <p:cNvSpPr>
            <a:spLocks noGrp="1"/>
          </p:cNvSpPr>
          <p:nvPr>
            <p:ph type="dt" sz="half" idx="10"/>
          </p:nvPr>
        </p:nvSpPr>
        <p:spPr/>
        <p:txBody>
          <a:bodyPr/>
          <a:lstStyle/>
          <a:p>
            <a:pPr>
              <a:defRPr/>
            </a:pPr>
            <a:r>
              <a:rPr lang="pt-BR" smtClean="0"/>
              <a:t>18/08/2011</a:t>
            </a:r>
            <a:endParaRPr lang="pt-BR"/>
          </a:p>
        </p:txBody>
      </p:sp>
      <p:sp>
        <p:nvSpPr>
          <p:cNvPr id="4" name="Espaço Reservado para Número de Slide 3"/>
          <p:cNvSpPr>
            <a:spLocks noGrp="1"/>
          </p:cNvSpPr>
          <p:nvPr>
            <p:ph type="sldNum" sz="quarter" idx="11"/>
          </p:nvPr>
        </p:nvSpPr>
        <p:spPr/>
        <p:txBody>
          <a:bodyPr/>
          <a:lstStyle/>
          <a:p>
            <a:pPr>
              <a:defRPr/>
            </a:pPr>
            <a:fld id="{42AD79B6-C6F8-42DB-84EB-2A80C7DF43CF}" type="slidenum">
              <a:rPr lang="pt-BR" smtClean="0"/>
              <a:pPr>
                <a:defRPr/>
              </a:pPr>
              <a:t>51</a:t>
            </a:fld>
            <a:endParaRPr lang="pt-BR"/>
          </a:p>
        </p:txBody>
      </p:sp>
      <p:grpSp>
        <p:nvGrpSpPr>
          <p:cNvPr id="5" name="Grupo 4"/>
          <p:cNvGrpSpPr/>
          <p:nvPr/>
        </p:nvGrpSpPr>
        <p:grpSpPr>
          <a:xfrm>
            <a:off x="166672" y="1277257"/>
            <a:ext cx="3181192" cy="4600015"/>
            <a:chOff x="2909396" y="1230660"/>
            <a:chExt cx="3181192" cy="4600015"/>
          </a:xfrm>
        </p:grpSpPr>
        <p:sp>
          <p:nvSpPr>
            <p:cNvPr id="6" name="Rounded Rectangle 4"/>
            <p:cNvSpPr/>
            <p:nvPr/>
          </p:nvSpPr>
          <p:spPr>
            <a:xfrm>
              <a:off x="3275856" y="1617781"/>
              <a:ext cx="2448272" cy="4212894"/>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400" dirty="0" smtClean="0">
                  <a:solidFill>
                    <a:schemeClr val="tx1"/>
                  </a:solidFill>
                </a:rPr>
                <a:t>1. </a:t>
              </a:r>
              <a:r>
                <a:rPr lang="en-US" sz="1400" dirty="0" err="1" smtClean="0">
                  <a:solidFill>
                    <a:schemeClr val="tx1"/>
                  </a:solidFill>
                </a:rPr>
                <a:t>Opinião</a:t>
              </a:r>
              <a:r>
                <a:rPr lang="en-US" sz="1400" dirty="0" smtClean="0">
                  <a:solidFill>
                    <a:schemeClr val="tx1"/>
                  </a:solidFill>
                </a:rPr>
                <a:t> </a:t>
              </a:r>
              <a:r>
                <a:rPr lang="en-US" sz="1400" dirty="0" err="1" smtClean="0">
                  <a:solidFill>
                    <a:schemeClr val="tx1"/>
                  </a:solidFill>
                </a:rPr>
                <a:t>especializada</a:t>
              </a:r>
              <a:endParaRPr lang="en-US" sz="1400" dirty="0" smtClean="0">
                <a:solidFill>
                  <a:schemeClr val="tx1"/>
                </a:solidFill>
              </a:endParaRPr>
            </a:p>
            <a:p>
              <a:pPr algn="ctr"/>
              <a:endParaRPr lang="en-US" sz="1400" dirty="0" smtClean="0">
                <a:solidFill>
                  <a:schemeClr val="tx1"/>
                </a:solidFill>
              </a:endParaRPr>
            </a:p>
            <a:p>
              <a:pPr algn="ctr"/>
              <a:r>
                <a:rPr lang="en-US" sz="1400" dirty="0" smtClean="0">
                  <a:solidFill>
                    <a:schemeClr val="tx1"/>
                  </a:solidFill>
                </a:rPr>
                <a:t>2. </a:t>
              </a:r>
              <a:r>
                <a:rPr lang="pt-BR" sz="1400" dirty="0">
                  <a:solidFill>
                    <a:schemeClr val="tx1"/>
                  </a:solidFill>
                </a:rPr>
                <a:t>Estimativa análoga</a:t>
              </a:r>
              <a:endParaRPr lang="en-US" sz="1400" dirty="0">
                <a:solidFill>
                  <a:schemeClr val="tx1"/>
                </a:solidFill>
              </a:endParaRPr>
            </a:p>
            <a:p>
              <a:pPr algn="ctr"/>
              <a:endParaRPr lang="en-US" sz="1400" dirty="0">
                <a:solidFill>
                  <a:schemeClr val="tx1"/>
                </a:solidFill>
              </a:endParaRPr>
            </a:p>
            <a:p>
              <a:pPr algn="ctr"/>
              <a:r>
                <a:rPr lang="en-US" sz="1400" dirty="0">
                  <a:solidFill>
                    <a:schemeClr val="tx1"/>
                  </a:solidFill>
                </a:rPr>
                <a:t>3.</a:t>
              </a:r>
              <a:r>
                <a:rPr lang="pt-BR" sz="1400" dirty="0">
                  <a:solidFill>
                    <a:schemeClr val="tx1"/>
                  </a:solidFill>
                </a:rPr>
                <a:t> Estimativa paramétrica</a:t>
              </a:r>
              <a:endParaRPr lang="en-US" sz="1400" dirty="0">
                <a:solidFill>
                  <a:schemeClr val="tx1"/>
                </a:solidFill>
              </a:endParaRPr>
            </a:p>
            <a:p>
              <a:pPr algn="ctr"/>
              <a:endParaRPr lang="en-US" sz="1400" dirty="0">
                <a:solidFill>
                  <a:schemeClr val="tx1"/>
                </a:solidFill>
              </a:endParaRPr>
            </a:p>
            <a:p>
              <a:pPr algn="ctr"/>
              <a:r>
                <a:rPr lang="en-US" sz="1400" dirty="0">
                  <a:solidFill>
                    <a:schemeClr val="tx1"/>
                  </a:solidFill>
                </a:rPr>
                <a:t>4. </a:t>
              </a:r>
              <a:r>
                <a:rPr lang="pt-BR" sz="1400" dirty="0">
                  <a:solidFill>
                    <a:schemeClr val="tx1"/>
                  </a:solidFill>
                </a:rPr>
                <a:t>Estimativas de três pontos</a:t>
              </a:r>
              <a:endParaRPr lang="en-US" sz="1400" dirty="0">
                <a:solidFill>
                  <a:schemeClr val="tx1"/>
                </a:solidFill>
              </a:endParaRPr>
            </a:p>
            <a:p>
              <a:pPr algn="ctr"/>
              <a:endParaRPr lang="en-US" sz="1400" dirty="0">
                <a:solidFill>
                  <a:schemeClr val="tx1"/>
                </a:solidFill>
              </a:endParaRPr>
            </a:p>
            <a:p>
              <a:pPr algn="ctr"/>
              <a:r>
                <a:rPr lang="en-US" sz="1400" dirty="0">
                  <a:solidFill>
                    <a:schemeClr val="tx1"/>
                  </a:solidFill>
                </a:rPr>
                <a:t>5. </a:t>
              </a:r>
              <a:r>
                <a:rPr lang="pt-BR" sz="1400" dirty="0">
                  <a:solidFill>
                    <a:schemeClr val="tx1"/>
                  </a:solidFill>
                </a:rPr>
                <a:t>Análise das reservas</a:t>
              </a:r>
              <a:endParaRPr lang="en-US" sz="1400" dirty="0">
                <a:solidFill>
                  <a:schemeClr val="tx1"/>
                </a:solidFill>
              </a:endParaRPr>
            </a:p>
          </p:txBody>
        </p:sp>
        <p:sp>
          <p:nvSpPr>
            <p:cNvPr id="7" name="TextBox 10"/>
            <p:cNvSpPr txBox="1"/>
            <p:nvPr/>
          </p:nvSpPr>
          <p:spPr>
            <a:xfrm>
              <a:off x="2909396" y="1230660"/>
              <a:ext cx="3181192"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FERRAMENTAS/TÉCNICAS</a:t>
              </a:r>
              <a:endParaRPr lang="pt-BR" b="1" cap="all" dirty="0">
                <a:ln w="0"/>
                <a:solidFill>
                  <a:schemeClr val="tx1"/>
                </a:solidFill>
                <a:effectLst/>
              </a:endParaRPr>
            </a:p>
          </p:txBody>
        </p:sp>
      </p:grpSp>
      <p:sp>
        <p:nvSpPr>
          <p:cNvPr id="8" name="Retângulo de cantos arredondados 7"/>
          <p:cNvSpPr/>
          <p:nvPr/>
        </p:nvSpPr>
        <p:spPr bwMode="auto">
          <a:xfrm>
            <a:off x="611560" y="4149080"/>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9" name="Retângulo de cantos arredondados 8"/>
          <p:cNvSpPr/>
          <p:nvPr/>
        </p:nvSpPr>
        <p:spPr bwMode="auto">
          <a:xfrm>
            <a:off x="611560" y="4699744"/>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mc:AlternateContent xmlns:mc="http://schemas.openxmlformats.org/markup-compatibility/2006" xmlns:a14="http://schemas.microsoft.com/office/drawing/2010/main">
        <mc:Choice Requires="a14">
          <p:sp>
            <p:nvSpPr>
              <p:cNvPr id="10" name="Espaço Reservado para Conteúdo 6"/>
              <p:cNvSpPr txBox="1">
                <a:spLocks/>
              </p:cNvSpPr>
              <p:nvPr/>
            </p:nvSpPr>
            <p:spPr>
              <a:xfrm>
                <a:off x="3419872" y="1557338"/>
                <a:ext cx="5278041" cy="4392612"/>
              </a:xfrm>
              <a:prstGeom prst="rect">
                <a:avLst/>
              </a:prstGeom>
            </p:spPr>
            <p:txBody>
              <a:bodyPr/>
              <a:lst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a:lstStyle>
              <a:p>
                <a:r>
                  <a:rPr lang="pt-BR" sz="2400" b="0" dirty="0" smtClean="0"/>
                  <a:t>Estimativas de três pontos</a:t>
                </a:r>
              </a:p>
              <a:p>
                <a:pPr lvl="1"/>
                <a:r>
                  <a:rPr lang="pt-BR" sz="2000" b="0" dirty="0" smtClean="0"/>
                  <a:t>Técnica de Revisão e Avaliação de Programa (PERT)</a:t>
                </a:r>
              </a:p>
              <a:p>
                <a:pPr lvl="1"/>
                <a14:m>
                  <m:oMath xmlns:m="http://schemas.openxmlformats.org/officeDocument/2006/math">
                    <m:r>
                      <a:rPr lang="pt-BR" sz="2000" b="0" i="1" smtClean="0">
                        <a:latin typeface="Cambria Math"/>
                      </a:rPr>
                      <m:t>𝑡</m:t>
                    </m:r>
                    <m:r>
                      <a:rPr lang="pt-BR" sz="2000" b="0" i="1" baseline="-25000" smtClean="0">
                        <a:latin typeface="Cambria Math"/>
                      </a:rPr>
                      <m:t>𝐸</m:t>
                    </m:r>
                    <m:r>
                      <a:rPr lang="pt-BR" sz="2000" b="0" i="1" smtClean="0">
                        <a:latin typeface="Cambria Math"/>
                      </a:rPr>
                      <m:t>=</m:t>
                    </m:r>
                    <m:f>
                      <m:fPr>
                        <m:ctrlPr>
                          <a:rPr lang="pt-BR" sz="2000" b="0" i="1" smtClean="0">
                            <a:latin typeface="Cambria Math"/>
                          </a:rPr>
                        </m:ctrlPr>
                      </m:fPr>
                      <m:num>
                        <m:r>
                          <a:rPr lang="pt-BR" sz="2000" b="0" i="1" smtClean="0">
                            <a:latin typeface="Cambria Math"/>
                          </a:rPr>
                          <m:t>(</m:t>
                        </m:r>
                        <m:r>
                          <a:rPr lang="pt-BR" sz="2000" b="0" i="1" smtClean="0">
                            <a:latin typeface="Cambria Math"/>
                          </a:rPr>
                          <m:t>𝑡𝑂</m:t>
                        </m:r>
                        <m:r>
                          <a:rPr lang="pt-BR" sz="2000" b="0" i="1" smtClean="0">
                            <a:latin typeface="Cambria Math"/>
                          </a:rPr>
                          <m:t>+4</m:t>
                        </m:r>
                        <m:r>
                          <a:rPr lang="pt-BR" sz="2000" b="0" i="1" smtClean="0">
                            <a:latin typeface="Cambria Math"/>
                          </a:rPr>
                          <m:t>𝑡𝑀</m:t>
                        </m:r>
                        <m:r>
                          <a:rPr lang="pt-BR" sz="2000" b="0" i="1" smtClean="0">
                            <a:latin typeface="Cambria Math"/>
                          </a:rPr>
                          <m:t>+</m:t>
                        </m:r>
                        <m:r>
                          <a:rPr lang="pt-BR" sz="2000" b="0" i="1" smtClean="0">
                            <a:latin typeface="Cambria Math"/>
                          </a:rPr>
                          <m:t>𝑡𝑃</m:t>
                        </m:r>
                        <m:r>
                          <a:rPr lang="pt-BR" sz="2000" b="0" i="1" smtClean="0">
                            <a:latin typeface="Cambria Math"/>
                          </a:rPr>
                          <m:t>)</m:t>
                        </m:r>
                      </m:num>
                      <m:den>
                        <m:r>
                          <a:rPr lang="pt-BR" sz="2000" b="0" i="1" smtClean="0">
                            <a:latin typeface="Cambria Math"/>
                          </a:rPr>
                          <m:t>6</m:t>
                        </m:r>
                      </m:den>
                    </m:f>
                  </m:oMath>
                </a14:m>
                <a:endParaRPr lang="pt-BR" sz="2000" b="0" dirty="0"/>
              </a:p>
              <a:p>
                <a:endParaRPr lang="pt-BR" sz="2400" b="0" dirty="0" smtClean="0"/>
              </a:p>
              <a:p>
                <a:endParaRPr lang="pt-BR" sz="2400" b="0" dirty="0"/>
              </a:p>
              <a:p>
                <a:r>
                  <a:rPr lang="pt-BR" sz="2400" b="0" dirty="0" smtClean="0"/>
                  <a:t>Análise das reservas</a:t>
                </a:r>
              </a:p>
              <a:p>
                <a:pPr lvl="1"/>
                <a:r>
                  <a:rPr lang="pt-BR" sz="2000" b="0" dirty="0" smtClean="0"/>
                  <a:t>Contingências e incertezas no cronograma</a:t>
                </a:r>
                <a:endParaRPr lang="pt-BR" sz="2000" b="0" dirty="0"/>
              </a:p>
            </p:txBody>
          </p:sp>
        </mc:Choice>
        <mc:Fallback xmlns="">
          <p:sp>
            <p:nvSpPr>
              <p:cNvPr id="10" name="Espaço Reservado para Conteúdo 6"/>
              <p:cNvSpPr txBox="1">
                <a:spLocks noRot="1" noChangeAspect="1" noMove="1" noResize="1" noEditPoints="1" noAdjustHandles="1" noChangeArrowheads="1" noChangeShapeType="1" noTextEdit="1"/>
              </p:cNvSpPr>
              <p:nvPr/>
            </p:nvSpPr>
            <p:spPr>
              <a:xfrm>
                <a:off x="3419872" y="1557338"/>
                <a:ext cx="5278041" cy="4392612"/>
              </a:xfrm>
              <a:prstGeom prst="rect">
                <a:avLst/>
              </a:prstGeom>
              <a:blipFill rotWithShape="1">
                <a:blip r:embed="rId2"/>
                <a:stretch>
                  <a:fillRect l="-1501" t="-971"/>
                </a:stretch>
              </a:blipFill>
            </p:spPr>
            <p:txBody>
              <a:bodyPr/>
              <a:lstStyle/>
              <a:p>
                <a:r>
                  <a:rPr lang="pt-BR">
                    <a:noFill/>
                  </a:rPr>
                  <a:t> </a:t>
                </a:r>
              </a:p>
            </p:txBody>
          </p:sp>
        </mc:Fallback>
      </mc:AlternateContent>
    </p:spTree>
    <p:extLst>
      <p:ext uri="{BB962C8B-B14F-4D97-AF65-F5344CB8AC3E}">
        <p14:creationId xmlns:p14="http://schemas.microsoft.com/office/powerpoint/2010/main" val="7855707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Effect transition="in" filter="fade">
                                      <p:cBhvr>
                                        <p:cTn id="7" dur="500"/>
                                        <p:tgtEl>
                                          <p:spTgt spid="10">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fade">
                                      <p:cBhvr>
                                        <p:cTn id="10" dur="500"/>
                                        <p:tgtEl>
                                          <p:spTgt spid="8"/>
                                        </p:tgtEl>
                                      </p:cBhvr>
                                    </p:animEffect>
                                  </p:childTnLst>
                                </p:cTn>
                              </p:par>
                            </p:childTnLst>
                          </p:cTn>
                        </p:par>
                        <p:par>
                          <p:cTn id="11" fill="hold">
                            <p:stCondLst>
                              <p:cond delay="500"/>
                            </p:stCondLst>
                            <p:childTnLst>
                              <p:par>
                                <p:cTn id="12" presetID="10" presetClass="entr" presetSubtype="0" fill="hold" grpId="0" nodeType="afterEffect">
                                  <p:stCondLst>
                                    <p:cond delay="0"/>
                                  </p:stCondLst>
                                  <p:childTnLst>
                                    <p:set>
                                      <p:cBhvr>
                                        <p:cTn id="13" dur="1" fill="hold">
                                          <p:stCondLst>
                                            <p:cond delay="0"/>
                                          </p:stCondLst>
                                        </p:cTn>
                                        <p:tgtEl>
                                          <p:spTgt spid="10">
                                            <p:txEl>
                                              <p:pRg st="1" end="1"/>
                                            </p:txEl>
                                          </p:spTgt>
                                        </p:tgtEl>
                                        <p:attrNameLst>
                                          <p:attrName>style.visibility</p:attrName>
                                        </p:attrNameLst>
                                      </p:cBhvr>
                                      <p:to>
                                        <p:strVal val="visible"/>
                                      </p:to>
                                    </p:set>
                                    <p:animEffect transition="in" filter="fade">
                                      <p:cBhvr>
                                        <p:cTn id="14" dur="500"/>
                                        <p:tgtEl>
                                          <p:spTgt spid="10">
                                            <p:txEl>
                                              <p:pRg st="1" end="1"/>
                                            </p:txEl>
                                          </p:spTgt>
                                        </p:tgtEl>
                                      </p:cBhvr>
                                    </p:animEffect>
                                  </p:childTnLst>
                                </p:cTn>
                              </p:par>
                            </p:childTnLst>
                          </p:cTn>
                        </p:par>
                        <p:par>
                          <p:cTn id="15" fill="hold">
                            <p:stCondLst>
                              <p:cond delay="1000"/>
                            </p:stCondLst>
                            <p:childTnLst>
                              <p:par>
                                <p:cTn id="16" presetID="10" presetClass="entr" presetSubtype="0" fill="hold" grpId="0" nodeType="afterEffect">
                                  <p:stCondLst>
                                    <p:cond delay="0"/>
                                  </p:stCondLst>
                                  <p:childTnLst>
                                    <p:set>
                                      <p:cBhvr>
                                        <p:cTn id="17" dur="1" fill="hold">
                                          <p:stCondLst>
                                            <p:cond delay="0"/>
                                          </p:stCondLst>
                                        </p:cTn>
                                        <p:tgtEl>
                                          <p:spTgt spid="10">
                                            <p:txEl>
                                              <p:pRg st="2" end="2"/>
                                            </p:txEl>
                                          </p:spTgt>
                                        </p:tgtEl>
                                        <p:attrNameLst>
                                          <p:attrName>style.visibility</p:attrName>
                                        </p:attrNameLst>
                                      </p:cBhvr>
                                      <p:to>
                                        <p:strVal val="visible"/>
                                      </p:to>
                                    </p:set>
                                    <p:animEffect transition="in" filter="fade">
                                      <p:cBhvr>
                                        <p:cTn id="18" dur="500"/>
                                        <p:tgtEl>
                                          <p:spTgt spid="10">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xit" presetSubtype="0" fill="hold" grpId="1" nodeType="clickEffect">
                                  <p:stCondLst>
                                    <p:cond delay="0"/>
                                  </p:stCondLst>
                                  <p:childTnLst>
                                    <p:animEffect transition="out" filter="fade">
                                      <p:cBhvr>
                                        <p:cTn id="22" dur="500"/>
                                        <p:tgtEl>
                                          <p:spTgt spid="8"/>
                                        </p:tgtEl>
                                      </p:cBhvr>
                                    </p:animEffect>
                                    <p:set>
                                      <p:cBhvr>
                                        <p:cTn id="23" dur="1" fill="hold">
                                          <p:stCondLst>
                                            <p:cond delay="499"/>
                                          </p:stCondLst>
                                        </p:cTn>
                                        <p:tgtEl>
                                          <p:spTgt spid="8"/>
                                        </p:tgtEl>
                                        <p:attrNameLst>
                                          <p:attrName>style.visibility</p:attrName>
                                        </p:attrNameLst>
                                      </p:cBhvr>
                                      <p:to>
                                        <p:strVal val="hidden"/>
                                      </p:to>
                                    </p:set>
                                  </p:childTnLst>
                                </p:cTn>
                              </p:par>
                            </p:childTnLst>
                          </p:cTn>
                        </p:par>
                        <p:par>
                          <p:cTn id="24" fill="hold">
                            <p:stCondLst>
                              <p:cond delay="500"/>
                            </p:stCondLst>
                            <p:childTnLst>
                              <p:par>
                                <p:cTn id="25" presetID="10" presetClass="entr" presetSubtype="0" fill="hold" grpId="0" nodeType="afterEffect">
                                  <p:stCondLst>
                                    <p:cond delay="0"/>
                                  </p:stCondLst>
                                  <p:childTnLst>
                                    <p:set>
                                      <p:cBhvr>
                                        <p:cTn id="26" dur="1" fill="hold">
                                          <p:stCondLst>
                                            <p:cond delay="0"/>
                                          </p:stCondLst>
                                        </p:cTn>
                                        <p:tgtEl>
                                          <p:spTgt spid="10">
                                            <p:txEl>
                                              <p:pRg st="5" end="5"/>
                                            </p:txEl>
                                          </p:spTgt>
                                        </p:tgtEl>
                                        <p:attrNameLst>
                                          <p:attrName>style.visibility</p:attrName>
                                        </p:attrNameLst>
                                      </p:cBhvr>
                                      <p:to>
                                        <p:strVal val="visible"/>
                                      </p:to>
                                    </p:set>
                                    <p:animEffect transition="in" filter="fade">
                                      <p:cBhvr>
                                        <p:cTn id="27" dur="500"/>
                                        <p:tgtEl>
                                          <p:spTgt spid="10">
                                            <p:txEl>
                                              <p:pRg st="5" end="5"/>
                                            </p:txEl>
                                          </p:spTgt>
                                        </p:tgtEl>
                                      </p:cBhvr>
                                    </p:animEffect>
                                  </p:childTnLst>
                                </p:cTn>
                              </p:par>
                              <p:par>
                                <p:cTn id="28" presetID="10" presetClass="entr" presetSubtype="0" fill="hold" grpId="0" nodeType="with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500"/>
                                        <p:tgtEl>
                                          <p:spTgt spid="9"/>
                                        </p:tgtEl>
                                      </p:cBhvr>
                                    </p:animEffect>
                                  </p:childTnLst>
                                </p:cTn>
                              </p:par>
                            </p:childTnLst>
                          </p:cTn>
                        </p:par>
                        <p:par>
                          <p:cTn id="31" fill="hold">
                            <p:stCondLst>
                              <p:cond delay="1000"/>
                            </p:stCondLst>
                            <p:childTnLst>
                              <p:par>
                                <p:cTn id="32" presetID="10" presetClass="entr" presetSubtype="0" fill="hold" grpId="0" nodeType="afterEffect">
                                  <p:stCondLst>
                                    <p:cond delay="0"/>
                                  </p:stCondLst>
                                  <p:childTnLst>
                                    <p:set>
                                      <p:cBhvr>
                                        <p:cTn id="33" dur="1" fill="hold">
                                          <p:stCondLst>
                                            <p:cond delay="0"/>
                                          </p:stCondLst>
                                        </p:cTn>
                                        <p:tgtEl>
                                          <p:spTgt spid="10">
                                            <p:txEl>
                                              <p:pRg st="6" end="6"/>
                                            </p:txEl>
                                          </p:spTgt>
                                        </p:tgtEl>
                                        <p:attrNameLst>
                                          <p:attrName>style.visibility</p:attrName>
                                        </p:attrNameLst>
                                      </p:cBhvr>
                                      <p:to>
                                        <p:strVal val="visible"/>
                                      </p:to>
                                    </p:set>
                                    <p:animEffect transition="in" filter="fade">
                                      <p:cBhvr>
                                        <p:cTn id="34" dur="500"/>
                                        <p:tgtEl>
                                          <p:spTgt spid="10">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9" grpId="0" animBg="1"/>
      <p:bldP spid="10" grpId="0" uiExpand="1"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de-DE" dirty="0"/>
              <a:t>Desenvolver o </a:t>
            </a:r>
            <a:r>
              <a:rPr lang="de-DE" dirty="0" smtClean="0"/>
              <a:t>Cronograma</a:t>
            </a:r>
            <a:endParaRPr lang="pt-BR" dirty="0"/>
          </a:p>
        </p:txBody>
      </p:sp>
      <p:sp>
        <p:nvSpPr>
          <p:cNvPr id="7" name="Espaço Reservado para Texto 6"/>
          <p:cNvSpPr>
            <a:spLocks noGrp="1"/>
          </p:cNvSpPr>
          <p:nvPr>
            <p:ph type="body" idx="1"/>
          </p:nvPr>
        </p:nvSpPr>
        <p:spPr/>
        <p:txBody>
          <a:bodyPr/>
          <a:lstStyle/>
          <a:p>
            <a:r>
              <a:rPr lang="pt-BR" dirty="0" smtClean="0"/>
              <a:t>Processo 5</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52</a:t>
            </a:fld>
            <a:endParaRPr lang="pt-BR"/>
          </a:p>
        </p:txBody>
      </p:sp>
    </p:spTree>
    <p:extLst>
      <p:ext uri="{BB962C8B-B14F-4D97-AF65-F5344CB8AC3E}">
        <p14:creationId xmlns:p14="http://schemas.microsoft.com/office/powerpoint/2010/main" val="73607098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Desenvolver o Cronograma</a:t>
            </a:r>
            <a:endParaRPr lang="de-DE" dirty="0"/>
          </a:p>
        </p:txBody>
      </p:sp>
      <p:sp>
        <p:nvSpPr>
          <p:cNvPr id="3" name="Content Placeholder 2"/>
          <p:cNvSpPr>
            <a:spLocks noGrp="1"/>
          </p:cNvSpPr>
          <p:nvPr>
            <p:ph sz="quarter" idx="1"/>
          </p:nvPr>
        </p:nvSpPr>
        <p:spPr>
          <a:xfrm>
            <a:off x="323528" y="1124744"/>
            <a:ext cx="8503920" cy="4782272"/>
          </a:xfrm>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indent="0">
              <a:buNone/>
            </a:pPr>
            <a:endParaRPr lang="de-DE" b="1" cap="all" dirty="0" smtClean="0">
              <a:ln w="0"/>
              <a:solidFill>
                <a:schemeClr val="accent1">
                  <a:lumMod val="50000"/>
                </a:schemeClr>
              </a:solidFill>
              <a:effectLst/>
            </a:endParaRPr>
          </a:p>
          <a:p>
            <a:pPr marL="0" indent="0">
              <a:buNone/>
            </a:pPr>
            <a:endParaRPr lang="de-DE" b="1" cap="all" dirty="0">
              <a:ln w="0"/>
              <a:solidFill>
                <a:schemeClr val="accent1">
                  <a:lumMod val="50000"/>
                </a:schemeClr>
              </a:solidFill>
              <a:effectLst/>
            </a:endParaRPr>
          </a:p>
          <a:p>
            <a:pPr marL="0" indent="0">
              <a:buNone/>
            </a:pPr>
            <a:endParaRPr lang="de-DE" b="1" cap="all" dirty="0" smtClean="0">
              <a:ln w="0"/>
              <a:solidFill>
                <a:schemeClr val="accent1">
                  <a:lumMod val="50000"/>
                </a:schemeClr>
              </a:solidFill>
              <a:effectLst/>
            </a:endParaRPr>
          </a:p>
          <a:p>
            <a:pPr marL="0" indent="0" algn="just">
              <a:buNone/>
            </a:pPr>
            <a:r>
              <a:rPr lang="de-DE" b="1" cap="all" dirty="0" smtClean="0">
                <a:ln w="0"/>
                <a:solidFill>
                  <a:schemeClr val="accent1">
                    <a:lumMod val="50000"/>
                  </a:schemeClr>
                </a:solidFill>
                <a:effectLst/>
              </a:rPr>
              <a:t>É o processo de análise de sequência das atividades, suas durações, recursos necessários e restrições do cronograma visando criar o cronograma do projeto.</a:t>
            </a:r>
            <a:endParaRPr lang="de-DE" b="1" cap="all" dirty="0">
              <a:ln w="0"/>
              <a:solidFill>
                <a:schemeClr val="accent1">
                  <a:lumMod val="50000"/>
                </a:schemeClr>
              </a:solidFill>
              <a:effectLst/>
            </a:endParaRPr>
          </a:p>
        </p:txBody>
      </p:sp>
      <p:sp>
        <p:nvSpPr>
          <p:cNvPr id="5" name="TextBox 4"/>
          <p:cNvSpPr txBox="1"/>
          <p:nvPr/>
        </p:nvSpPr>
        <p:spPr>
          <a:xfrm>
            <a:off x="323528" y="1556792"/>
            <a:ext cx="3024336" cy="523220"/>
          </a:xfrm>
          <a:prstGeom prst="rect">
            <a:avLst/>
          </a:prstGeom>
          <a:noFill/>
        </p:spPr>
        <p:txBody>
          <a:bodyPr wrap="square" rtlCol="0">
            <a:spAutoFit/>
          </a:bodyPr>
          <a:lstStyle/>
          <a:p>
            <a:r>
              <a:rPr lang="en-US" sz="2800" dirty="0" smtClean="0"/>
              <a:t>O </a:t>
            </a:r>
            <a:r>
              <a:rPr lang="en-US" sz="2800" dirty="0" err="1" smtClean="0"/>
              <a:t>que</a:t>
            </a:r>
            <a:r>
              <a:rPr lang="en-US" sz="2800" dirty="0" smtClean="0"/>
              <a:t> é?</a:t>
            </a:r>
            <a:endParaRPr lang="pt-BR" sz="2800" dirty="0"/>
          </a:p>
        </p:txBody>
      </p:sp>
    </p:spTree>
    <p:extLst>
      <p:ext uri="{BB962C8B-B14F-4D97-AF65-F5344CB8AC3E}">
        <p14:creationId xmlns:p14="http://schemas.microsoft.com/office/powerpoint/2010/main" val="37009021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Desenvolver o Cronograma</a:t>
            </a:r>
            <a:endParaRPr lang="de-DE" dirty="0"/>
          </a:p>
        </p:txBody>
      </p:sp>
      <p:sp>
        <p:nvSpPr>
          <p:cNvPr id="4" name="Content Placeholder 3"/>
          <p:cNvSpPr>
            <a:spLocks noGrp="1"/>
          </p:cNvSpPr>
          <p:nvPr>
            <p:ph sz="quarter" idx="1"/>
          </p:nvPr>
        </p:nvSpPr>
        <p:spPr>
          <a:xfrm>
            <a:off x="468313" y="1196752"/>
            <a:ext cx="8229600" cy="4392612"/>
          </a:xfrm>
        </p:spPr>
        <p:txBody>
          <a:bodyPr anchor="ctr"/>
          <a:lstStyle/>
          <a:p>
            <a:r>
              <a:rPr lang="en-US" dirty="0" smtClean="0"/>
              <a:t>O </a:t>
            </a:r>
            <a:r>
              <a:rPr lang="en-US" dirty="0" err="1" smtClean="0"/>
              <a:t>cronograma</a:t>
            </a:r>
            <a:r>
              <a:rPr lang="en-US" dirty="0" smtClean="0"/>
              <a:t> é </a:t>
            </a:r>
            <a:r>
              <a:rPr lang="en-US" dirty="0" err="1" smtClean="0"/>
              <a:t>frequentemente</a:t>
            </a:r>
            <a:r>
              <a:rPr lang="en-US" dirty="0" smtClean="0"/>
              <a:t> um </a:t>
            </a:r>
            <a:r>
              <a:rPr lang="en-US" dirty="0" err="1" smtClean="0"/>
              <a:t>processo</a:t>
            </a:r>
            <a:r>
              <a:rPr lang="en-US" dirty="0" smtClean="0"/>
              <a:t> </a:t>
            </a:r>
            <a:r>
              <a:rPr lang="en-US" dirty="0" err="1" smtClean="0"/>
              <a:t>iterativo</a:t>
            </a:r>
            <a:r>
              <a:rPr lang="en-US" dirty="0" smtClean="0"/>
              <a:t>;</a:t>
            </a:r>
          </a:p>
          <a:p>
            <a:pPr marL="0" indent="0">
              <a:buNone/>
            </a:pPr>
            <a:endParaRPr lang="en-US" dirty="0" smtClean="0"/>
          </a:p>
          <a:p>
            <a:r>
              <a:rPr lang="en-US" dirty="0" err="1" smtClean="0"/>
              <a:t>Determina</a:t>
            </a:r>
            <a:r>
              <a:rPr lang="en-US" dirty="0" smtClean="0"/>
              <a:t> as </a:t>
            </a:r>
            <a:r>
              <a:rPr lang="en-US" dirty="0" err="1" smtClean="0"/>
              <a:t>datas</a:t>
            </a:r>
            <a:r>
              <a:rPr lang="en-US" dirty="0" smtClean="0"/>
              <a:t> </a:t>
            </a:r>
            <a:r>
              <a:rPr lang="en-US" dirty="0" err="1" smtClean="0"/>
              <a:t>planejadas</a:t>
            </a:r>
            <a:r>
              <a:rPr lang="en-US" dirty="0" smtClean="0"/>
              <a:t> de </a:t>
            </a:r>
            <a:r>
              <a:rPr lang="en-US" dirty="0" err="1" smtClean="0"/>
              <a:t>início</a:t>
            </a:r>
            <a:r>
              <a:rPr lang="en-US" dirty="0" smtClean="0"/>
              <a:t> e </a:t>
            </a:r>
            <a:r>
              <a:rPr lang="en-US" dirty="0" err="1" smtClean="0"/>
              <a:t>término</a:t>
            </a:r>
            <a:r>
              <a:rPr lang="en-US" dirty="0" smtClean="0"/>
              <a:t> </a:t>
            </a:r>
            <a:r>
              <a:rPr lang="en-US" dirty="0" err="1" smtClean="0"/>
              <a:t>para</a:t>
            </a:r>
            <a:r>
              <a:rPr lang="en-US" dirty="0" smtClean="0"/>
              <a:t> as </a:t>
            </a:r>
            <a:r>
              <a:rPr lang="en-US" dirty="0" err="1" smtClean="0"/>
              <a:t>atividades</a:t>
            </a:r>
            <a:r>
              <a:rPr lang="en-US" dirty="0" smtClean="0"/>
              <a:t> e </a:t>
            </a:r>
            <a:r>
              <a:rPr lang="en-US" dirty="0" err="1" smtClean="0"/>
              <a:t>marcos</a:t>
            </a:r>
            <a:r>
              <a:rPr lang="en-US" dirty="0" smtClean="0"/>
              <a:t> do </a:t>
            </a:r>
            <a:r>
              <a:rPr lang="en-US" dirty="0" err="1" smtClean="0"/>
              <a:t>projeto</a:t>
            </a:r>
            <a:r>
              <a:rPr lang="en-US" dirty="0" smtClean="0"/>
              <a:t>;</a:t>
            </a:r>
            <a:endParaRPr lang="pt-BR" dirty="0"/>
          </a:p>
        </p:txBody>
      </p:sp>
    </p:spTree>
    <p:extLst>
      <p:ext uri="{BB962C8B-B14F-4D97-AF65-F5344CB8AC3E}">
        <p14:creationId xmlns:p14="http://schemas.microsoft.com/office/powerpoint/2010/main" val="413431326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ight Arrow 9"/>
          <p:cNvSpPr/>
          <p:nvPr/>
        </p:nvSpPr>
        <p:spPr>
          <a:xfrm>
            <a:off x="266328" y="2392080"/>
            <a:ext cx="8640960" cy="2664296"/>
          </a:xfrm>
          <a:prstGeom prst="rightArrow">
            <a:avLst>
              <a:gd name="adj1" fmla="val 50000"/>
              <a:gd name="adj2" fmla="val 34311"/>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pt-BR">
              <a:solidFill>
                <a:schemeClr val="tx1"/>
              </a:solidFill>
            </a:endParaRPr>
          </a:p>
        </p:txBody>
      </p:sp>
      <p:sp>
        <p:nvSpPr>
          <p:cNvPr id="2" name="Title 1"/>
          <p:cNvSpPr>
            <a:spLocks noGrp="1"/>
          </p:cNvSpPr>
          <p:nvPr>
            <p:ph type="title"/>
          </p:nvPr>
        </p:nvSpPr>
        <p:spPr/>
        <p:txBody>
          <a:bodyPr/>
          <a:lstStyle/>
          <a:p>
            <a:r>
              <a:rPr lang="de-DE" dirty="0" smtClean="0"/>
              <a:t>Desenvolver o Cronograma</a:t>
            </a:r>
            <a:endParaRPr lang="de-DE" dirty="0"/>
          </a:p>
        </p:txBody>
      </p:sp>
      <p:sp>
        <p:nvSpPr>
          <p:cNvPr id="5" name="Rounded Rectangle 4"/>
          <p:cNvSpPr/>
          <p:nvPr/>
        </p:nvSpPr>
        <p:spPr>
          <a:xfrm>
            <a:off x="3275856" y="1719552"/>
            <a:ext cx="2448272" cy="4212894"/>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500" dirty="0" smtClean="0">
                <a:solidFill>
                  <a:schemeClr val="tx1"/>
                </a:solidFill>
              </a:rPr>
              <a:t>1. </a:t>
            </a:r>
            <a:r>
              <a:rPr lang="en-US" sz="1500" dirty="0" err="1" smtClean="0">
                <a:solidFill>
                  <a:schemeClr val="tx1"/>
                </a:solidFill>
              </a:rPr>
              <a:t>Análise</a:t>
            </a:r>
            <a:r>
              <a:rPr lang="en-US" sz="1500" dirty="0" smtClean="0">
                <a:solidFill>
                  <a:schemeClr val="tx1"/>
                </a:solidFill>
              </a:rPr>
              <a:t> da </a:t>
            </a:r>
            <a:r>
              <a:rPr lang="en-US" sz="1500" dirty="0" err="1" smtClean="0">
                <a:solidFill>
                  <a:schemeClr val="tx1"/>
                </a:solidFill>
              </a:rPr>
              <a:t>rede</a:t>
            </a:r>
            <a:r>
              <a:rPr lang="en-US" sz="1500" dirty="0" smtClean="0">
                <a:solidFill>
                  <a:schemeClr val="tx1"/>
                </a:solidFill>
              </a:rPr>
              <a:t> do </a:t>
            </a:r>
            <a:r>
              <a:rPr lang="en-US" sz="1500" dirty="0" err="1" smtClean="0">
                <a:solidFill>
                  <a:schemeClr val="tx1"/>
                </a:solidFill>
              </a:rPr>
              <a:t>cronograma</a:t>
            </a:r>
            <a:endParaRPr lang="en-US" sz="1500" dirty="0" smtClean="0">
              <a:solidFill>
                <a:schemeClr val="tx1"/>
              </a:solidFill>
            </a:endParaRPr>
          </a:p>
          <a:p>
            <a:pPr algn="ctr"/>
            <a:r>
              <a:rPr lang="en-US" sz="1500" dirty="0" smtClean="0">
                <a:solidFill>
                  <a:schemeClr val="tx1"/>
                </a:solidFill>
              </a:rPr>
              <a:t>2. </a:t>
            </a:r>
            <a:r>
              <a:rPr lang="en-US" sz="1500" dirty="0" err="1" smtClean="0">
                <a:solidFill>
                  <a:schemeClr val="tx1"/>
                </a:solidFill>
              </a:rPr>
              <a:t>Método</a:t>
            </a:r>
            <a:r>
              <a:rPr lang="en-US" sz="1500" dirty="0" smtClean="0">
                <a:solidFill>
                  <a:schemeClr val="tx1"/>
                </a:solidFill>
              </a:rPr>
              <a:t> do </a:t>
            </a:r>
            <a:r>
              <a:rPr lang="en-US" sz="1500" dirty="0" err="1" smtClean="0">
                <a:solidFill>
                  <a:schemeClr val="tx1"/>
                </a:solidFill>
              </a:rPr>
              <a:t>caminho</a:t>
            </a:r>
            <a:r>
              <a:rPr lang="en-US" sz="1500" dirty="0" smtClean="0">
                <a:solidFill>
                  <a:schemeClr val="tx1"/>
                </a:solidFill>
              </a:rPr>
              <a:t> </a:t>
            </a:r>
            <a:r>
              <a:rPr lang="en-US" sz="1500" dirty="0" err="1" smtClean="0">
                <a:solidFill>
                  <a:schemeClr val="tx1"/>
                </a:solidFill>
              </a:rPr>
              <a:t>crítico</a:t>
            </a:r>
            <a:endParaRPr lang="en-US" sz="1500" dirty="0" smtClean="0">
              <a:solidFill>
                <a:schemeClr val="tx1"/>
              </a:solidFill>
            </a:endParaRPr>
          </a:p>
          <a:p>
            <a:pPr algn="ctr"/>
            <a:r>
              <a:rPr lang="en-US" sz="1500" dirty="0" smtClean="0">
                <a:solidFill>
                  <a:schemeClr val="tx1"/>
                </a:solidFill>
              </a:rPr>
              <a:t>3. </a:t>
            </a:r>
            <a:r>
              <a:rPr lang="en-US" sz="1500" dirty="0" err="1" smtClean="0">
                <a:solidFill>
                  <a:schemeClr val="tx1"/>
                </a:solidFill>
              </a:rPr>
              <a:t>Método</a:t>
            </a:r>
            <a:r>
              <a:rPr lang="en-US" sz="1500" dirty="0" smtClean="0">
                <a:solidFill>
                  <a:schemeClr val="tx1"/>
                </a:solidFill>
              </a:rPr>
              <a:t> da </a:t>
            </a:r>
            <a:r>
              <a:rPr lang="en-US" sz="1500" dirty="0" err="1" smtClean="0">
                <a:solidFill>
                  <a:schemeClr val="tx1"/>
                </a:solidFill>
              </a:rPr>
              <a:t>cadeia</a:t>
            </a:r>
            <a:r>
              <a:rPr lang="en-US" sz="1500" dirty="0" smtClean="0">
                <a:solidFill>
                  <a:schemeClr val="tx1"/>
                </a:solidFill>
              </a:rPr>
              <a:t> </a:t>
            </a:r>
            <a:r>
              <a:rPr lang="en-US" sz="1500" dirty="0" err="1" smtClean="0">
                <a:solidFill>
                  <a:schemeClr val="tx1"/>
                </a:solidFill>
              </a:rPr>
              <a:t>crítica</a:t>
            </a:r>
            <a:endParaRPr lang="en-US" sz="1500" dirty="0" smtClean="0">
              <a:solidFill>
                <a:schemeClr val="tx1"/>
              </a:solidFill>
            </a:endParaRPr>
          </a:p>
          <a:p>
            <a:pPr algn="ctr"/>
            <a:r>
              <a:rPr lang="en-US" sz="1500" dirty="0" smtClean="0">
                <a:solidFill>
                  <a:schemeClr val="tx1"/>
                </a:solidFill>
              </a:rPr>
              <a:t>4. </a:t>
            </a:r>
            <a:r>
              <a:rPr lang="en-US" sz="1500" dirty="0" err="1" smtClean="0">
                <a:solidFill>
                  <a:schemeClr val="tx1"/>
                </a:solidFill>
              </a:rPr>
              <a:t>Nivelamento</a:t>
            </a:r>
            <a:r>
              <a:rPr lang="en-US" sz="1500" dirty="0" smtClean="0">
                <a:solidFill>
                  <a:schemeClr val="tx1"/>
                </a:solidFill>
              </a:rPr>
              <a:t> de </a:t>
            </a:r>
            <a:r>
              <a:rPr lang="en-US" sz="1500" dirty="0" err="1" smtClean="0">
                <a:solidFill>
                  <a:schemeClr val="tx1"/>
                </a:solidFill>
              </a:rPr>
              <a:t>recursos</a:t>
            </a:r>
            <a:endParaRPr lang="en-US" sz="1500" dirty="0" smtClean="0">
              <a:solidFill>
                <a:schemeClr val="tx1"/>
              </a:solidFill>
            </a:endParaRPr>
          </a:p>
          <a:p>
            <a:pPr algn="ctr"/>
            <a:r>
              <a:rPr lang="en-US" sz="1500" dirty="0" smtClean="0">
                <a:solidFill>
                  <a:schemeClr val="tx1"/>
                </a:solidFill>
              </a:rPr>
              <a:t>5. </a:t>
            </a:r>
            <a:r>
              <a:rPr lang="en-US" sz="1500" dirty="0" err="1" smtClean="0">
                <a:solidFill>
                  <a:schemeClr val="tx1"/>
                </a:solidFill>
              </a:rPr>
              <a:t>Análise</a:t>
            </a:r>
            <a:r>
              <a:rPr lang="en-US" sz="1500" dirty="0" smtClean="0">
                <a:solidFill>
                  <a:schemeClr val="tx1"/>
                </a:solidFill>
              </a:rPr>
              <a:t> do </a:t>
            </a:r>
            <a:r>
              <a:rPr lang="en-US" sz="1500" dirty="0" err="1" smtClean="0">
                <a:solidFill>
                  <a:schemeClr val="tx1"/>
                </a:solidFill>
              </a:rPr>
              <a:t>cenário</a:t>
            </a:r>
            <a:r>
              <a:rPr lang="en-US" sz="1500" dirty="0" smtClean="0">
                <a:solidFill>
                  <a:schemeClr val="tx1"/>
                </a:solidFill>
              </a:rPr>
              <a:t> “E se”</a:t>
            </a:r>
          </a:p>
          <a:p>
            <a:pPr algn="ctr"/>
            <a:r>
              <a:rPr lang="en-US" sz="1500" dirty="0" smtClean="0">
                <a:solidFill>
                  <a:schemeClr val="tx1"/>
                </a:solidFill>
              </a:rPr>
              <a:t>6. </a:t>
            </a:r>
            <a:r>
              <a:rPr lang="en-US" sz="1500" dirty="0" err="1" smtClean="0">
                <a:solidFill>
                  <a:schemeClr val="tx1"/>
                </a:solidFill>
              </a:rPr>
              <a:t>Aplicação</a:t>
            </a:r>
            <a:r>
              <a:rPr lang="en-US" sz="1500" dirty="0" smtClean="0">
                <a:solidFill>
                  <a:schemeClr val="tx1"/>
                </a:solidFill>
              </a:rPr>
              <a:t> de </a:t>
            </a:r>
            <a:r>
              <a:rPr lang="en-US" sz="1500" dirty="0" err="1" smtClean="0">
                <a:solidFill>
                  <a:schemeClr val="tx1"/>
                </a:solidFill>
              </a:rPr>
              <a:t>antecipações</a:t>
            </a:r>
            <a:r>
              <a:rPr lang="en-US" sz="1500" dirty="0" smtClean="0">
                <a:solidFill>
                  <a:schemeClr val="tx1"/>
                </a:solidFill>
              </a:rPr>
              <a:t> e </a:t>
            </a:r>
            <a:r>
              <a:rPr lang="en-US" sz="1500" dirty="0" err="1" smtClean="0">
                <a:solidFill>
                  <a:schemeClr val="tx1"/>
                </a:solidFill>
              </a:rPr>
              <a:t>esperas</a:t>
            </a:r>
            <a:endParaRPr lang="en-US" sz="1500" dirty="0" smtClean="0">
              <a:solidFill>
                <a:schemeClr val="tx1"/>
              </a:solidFill>
            </a:endParaRPr>
          </a:p>
          <a:p>
            <a:pPr algn="ctr"/>
            <a:r>
              <a:rPr lang="en-US" sz="1500" dirty="0" smtClean="0">
                <a:solidFill>
                  <a:schemeClr val="tx1"/>
                </a:solidFill>
              </a:rPr>
              <a:t>7. </a:t>
            </a:r>
            <a:r>
              <a:rPr lang="en-US" sz="1500" dirty="0" err="1" smtClean="0">
                <a:solidFill>
                  <a:schemeClr val="tx1"/>
                </a:solidFill>
              </a:rPr>
              <a:t>Compressão</a:t>
            </a:r>
            <a:r>
              <a:rPr lang="en-US" sz="1500" dirty="0" smtClean="0">
                <a:solidFill>
                  <a:schemeClr val="tx1"/>
                </a:solidFill>
              </a:rPr>
              <a:t> do </a:t>
            </a:r>
            <a:r>
              <a:rPr lang="en-US" sz="1500" dirty="0" err="1" smtClean="0">
                <a:solidFill>
                  <a:schemeClr val="tx1"/>
                </a:solidFill>
              </a:rPr>
              <a:t>cronograma</a:t>
            </a:r>
            <a:endParaRPr lang="en-US" sz="1500" dirty="0" smtClean="0">
              <a:solidFill>
                <a:schemeClr val="tx1"/>
              </a:solidFill>
            </a:endParaRPr>
          </a:p>
          <a:p>
            <a:pPr algn="ctr"/>
            <a:r>
              <a:rPr lang="en-US" sz="1500" dirty="0" smtClean="0">
                <a:solidFill>
                  <a:schemeClr val="tx1"/>
                </a:solidFill>
              </a:rPr>
              <a:t>8. </a:t>
            </a:r>
            <a:r>
              <a:rPr lang="en-US" sz="1500" dirty="0" err="1" smtClean="0">
                <a:solidFill>
                  <a:schemeClr val="tx1"/>
                </a:solidFill>
              </a:rPr>
              <a:t>Ferramenta</a:t>
            </a:r>
            <a:r>
              <a:rPr lang="en-US" sz="1500" dirty="0" smtClean="0">
                <a:solidFill>
                  <a:schemeClr val="tx1"/>
                </a:solidFill>
              </a:rPr>
              <a:t> </a:t>
            </a:r>
            <a:r>
              <a:rPr lang="en-US" sz="1500" dirty="0" err="1" smtClean="0">
                <a:solidFill>
                  <a:schemeClr val="tx1"/>
                </a:solidFill>
              </a:rPr>
              <a:t>para</a:t>
            </a:r>
            <a:r>
              <a:rPr lang="en-US" sz="1500" dirty="0" smtClean="0">
                <a:solidFill>
                  <a:schemeClr val="tx1"/>
                </a:solidFill>
              </a:rPr>
              <a:t> </a:t>
            </a:r>
            <a:r>
              <a:rPr lang="en-US" sz="1500" dirty="0" err="1" smtClean="0">
                <a:solidFill>
                  <a:schemeClr val="tx1"/>
                </a:solidFill>
              </a:rPr>
              <a:t>desenvolvimento</a:t>
            </a:r>
            <a:endParaRPr lang="en-US" sz="1500" dirty="0" smtClean="0">
              <a:solidFill>
                <a:schemeClr val="tx1"/>
              </a:solidFill>
            </a:endParaRPr>
          </a:p>
        </p:txBody>
      </p:sp>
      <p:sp>
        <p:nvSpPr>
          <p:cNvPr id="6" name="Rounded Rectangle 5"/>
          <p:cNvSpPr/>
          <p:nvPr/>
        </p:nvSpPr>
        <p:spPr>
          <a:xfrm>
            <a:off x="5940153" y="2700241"/>
            <a:ext cx="1944215" cy="270595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500" dirty="0" smtClean="0">
                <a:solidFill>
                  <a:schemeClr val="tx1"/>
                </a:solidFill>
              </a:rPr>
              <a:t>1. </a:t>
            </a:r>
            <a:r>
              <a:rPr lang="en-US" sz="1500" dirty="0" err="1" smtClean="0">
                <a:solidFill>
                  <a:schemeClr val="tx1"/>
                </a:solidFill>
              </a:rPr>
              <a:t>Cronograma</a:t>
            </a:r>
            <a:r>
              <a:rPr lang="en-US" sz="1500" dirty="0" smtClean="0">
                <a:solidFill>
                  <a:schemeClr val="tx1"/>
                </a:solidFill>
              </a:rPr>
              <a:t> do </a:t>
            </a:r>
            <a:r>
              <a:rPr lang="en-US" sz="1500" dirty="0" err="1" smtClean="0">
                <a:solidFill>
                  <a:schemeClr val="tx1"/>
                </a:solidFill>
              </a:rPr>
              <a:t>projeto</a:t>
            </a:r>
            <a:endParaRPr lang="en-US" sz="1500" dirty="0" smtClean="0">
              <a:solidFill>
                <a:schemeClr val="tx1"/>
              </a:solidFill>
            </a:endParaRPr>
          </a:p>
          <a:p>
            <a:pPr algn="ctr"/>
            <a:r>
              <a:rPr lang="en-US" sz="1500" dirty="0" smtClean="0">
                <a:solidFill>
                  <a:schemeClr val="tx1"/>
                </a:solidFill>
              </a:rPr>
              <a:t>2. </a:t>
            </a:r>
            <a:r>
              <a:rPr lang="en-US" sz="1500" dirty="0" err="1" smtClean="0">
                <a:solidFill>
                  <a:schemeClr val="tx1"/>
                </a:solidFill>
              </a:rPr>
              <a:t>Linha</a:t>
            </a:r>
            <a:r>
              <a:rPr lang="en-US" sz="1500" dirty="0" smtClean="0">
                <a:solidFill>
                  <a:schemeClr val="tx1"/>
                </a:solidFill>
              </a:rPr>
              <a:t> de base do </a:t>
            </a:r>
            <a:r>
              <a:rPr lang="en-US" sz="1500" dirty="0" err="1" smtClean="0">
                <a:solidFill>
                  <a:schemeClr val="tx1"/>
                </a:solidFill>
              </a:rPr>
              <a:t>cronograma</a:t>
            </a:r>
            <a:endParaRPr lang="en-US" sz="1500" dirty="0" smtClean="0">
              <a:solidFill>
                <a:schemeClr val="tx1"/>
              </a:solidFill>
            </a:endParaRPr>
          </a:p>
          <a:p>
            <a:pPr algn="ctr"/>
            <a:r>
              <a:rPr lang="en-US" sz="1500" dirty="0" smtClean="0">
                <a:solidFill>
                  <a:schemeClr val="tx1"/>
                </a:solidFill>
              </a:rPr>
              <a:t>3. Dados do </a:t>
            </a:r>
            <a:r>
              <a:rPr lang="en-US" sz="1500" dirty="0" err="1" smtClean="0">
                <a:solidFill>
                  <a:schemeClr val="tx1"/>
                </a:solidFill>
              </a:rPr>
              <a:t>cronograma</a:t>
            </a:r>
            <a:endParaRPr lang="en-US" sz="1500" dirty="0" smtClean="0">
              <a:solidFill>
                <a:schemeClr val="tx1"/>
              </a:solidFill>
            </a:endParaRPr>
          </a:p>
          <a:p>
            <a:pPr algn="ctr"/>
            <a:r>
              <a:rPr lang="en-US" sz="1500" dirty="0" smtClean="0">
                <a:solidFill>
                  <a:schemeClr val="tx1"/>
                </a:solidFill>
              </a:rPr>
              <a:t>4. </a:t>
            </a:r>
            <a:r>
              <a:rPr lang="en-US" sz="1500" dirty="0" err="1" smtClean="0">
                <a:solidFill>
                  <a:schemeClr val="tx1"/>
                </a:solidFill>
              </a:rPr>
              <a:t>Atualização</a:t>
            </a:r>
            <a:r>
              <a:rPr lang="en-US" sz="1500" dirty="0" smtClean="0">
                <a:solidFill>
                  <a:schemeClr val="tx1"/>
                </a:solidFill>
              </a:rPr>
              <a:t> dos </a:t>
            </a:r>
            <a:r>
              <a:rPr lang="en-US" sz="1500" dirty="0" err="1" smtClean="0">
                <a:solidFill>
                  <a:schemeClr val="tx1"/>
                </a:solidFill>
              </a:rPr>
              <a:t>document</a:t>
            </a:r>
            <a:r>
              <a:rPr lang="en-US" sz="1600" dirty="0" err="1" smtClean="0">
                <a:solidFill>
                  <a:schemeClr val="tx1"/>
                </a:solidFill>
              </a:rPr>
              <a:t>os</a:t>
            </a:r>
            <a:r>
              <a:rPr lang="en-US" sz="1600" dirty="0" smtClean="0">
                <a:solidFill>
                  <a:schemeClr val="tx1"/>
                </a:solidFill>
              </a:rPr>
              <a:t> do </a:t>
            </a:r>
            <a:r>
              <a:rPr lang="en-US" sz="1600" dirty="0" err="1" smtClean="0">
                <a:solidFill>
                  <a:schemeClr val="tx1"/>
                </a:solidFill>
              </a:rPr>
              <a:t>projeto</a:t>
            </a:r>
            <a:endParaRPr lang="en-US" sz="1600" dirty="0" smtClean="0">
              <a:solidFill>
                <a:schemeClr val="tx1"/>
              </a:solidFill>
            </a:endParaRPr>
          </a:p>
        </p:txBody>
      </p:sp>
      <p:sp>
        <p:nvSpPr>
          <p:cNvPr id="8" name="TextBox 7"/>
          <p:cNvSpPr txBox="1"/>
          <p:nvPr/>
        </p:nvSpPr>
        <p:spPr>
          <a:xfrm>
            <a:off x="925718" y="1196752"/>
            <a:ext cx="1467068" cy="369332"/>
          </a:xfrm>
          <a:prstGeom prst="rect">
            <a:avLst/>
          </a:prstGeom>
          <a:noFill/>
        </p:spPr>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accent1">
                    <a:lumMod val="50000"/>
                  </a:schemeClr>
                </a:solidFill>
                <a:effectLst/>
              </a:rPr>
              <a:t>ENTRADAS</a:t>
            </a:r>
            <a:endParaRPr lang="pt-BR" b="1" cap="all" dirty="0">
              <a:ln w="0"/>
              <a:solidFill>
                <a:schemeClr val="accent1">
                  <a:lumMod val="50000"/>
                </a:schemeClr>
              </a:solidFill>
              <a:effectLst/>
            </a:endParaRPr>
          </a:p>
        </p:txBody>
      </p:sp>
      <p:sp>
        <p:nvSpPr>
          <p:cNvPr id="9" name="TextBox 8"/>
          <p:cNvSpPr txBox="1"/>
          <p:nvPr/>
        </p:nvSpPr>
        <p:spPr>
          <a:xfrm>
            <a:off x="6325088" y="2217927"/>
            <a:ext cx="1056700" cy="369332"/>
          </a:xfrm>
          <a:prstGeom prst="rect">
            <a:avLst/>
          </a:prstGeom>
          <a:noFill/>
        </p:spPr>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accent1">
                    <a:lumMod val="50000"/>
                  </a:schemeClr>
                </a:solidFill>
                <a:effectLst/>
              </a:rPr>
              <a:t>SAÍDAS</a:t>
            </a:r>
            <a:endParaRPr lang="pt-BR" b="1" cap="all" dirty="0">
              <a:ln w="0"/>
              <a:solidFill>
                <a:schemeClr val="accent1">
                  <a:lumMod val="50000"/>
                </a:schemeClr>
              </a:solidFill>
              <a:effectLst/>
            </a:endParaRPr>
          </a:p>
        </p:txBody>
      </p:sp>
      <p:sp>
        <p:nvSpPr>
          <p:cNvPr id="11" name="TextBox 10"/>
          <p:cNvSpPr txBox="1"/>
          <p:nvPr/>
        </p:nvSpPr>
        <p:spPr>
          <a:xfrm>
            <a:off x="2850178" y="1206044"/>
            <a:ext cx="3181192" cy="369332"/>
          </a:xfrm>
          <a:prstGeom prst="rect">
            <a:avLst/>
          </a:prstGeom>
          <a:noFill/>
        </p:spPr>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accent1">
                    <a:lumMod val="50000"/>
                  </a:schemeClr>
                </a:solidFill>
                <a:effectLst/>
              </a:rPr>
              <a:t>FERRAMENTAS/TÉCNICAS</a:t>
            </a:r>
            <a:endParaRPr lang="pt-BR" b="1" cap="all" dirty="0">
              <a:ln w="0"/>
              <a:solidFill>
                <a:schemeClr val="accent1">
                  <a:lumMod val="50000"/>
                </a:schemeClr>
              </a:solidFill>
              <a:effectLst/>
            </a:endParaRPr>
          </a:p>
        </p:txBody>
      </p:sp>
      <p:sp>
        <p:nvSpPr>
          <p:cNvPr id="3" name="Rounded Rectangle 2"/>
          <p:cNvSpPr/>
          <p:nvPr/>
        </p:nvSpPr>
        <p:spPr>
          <a:xfrm>
            <a:off x="467544" y="1692129"/>
            <a:ext cx="2520280" cy="4248472"/>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500" dirty="0" smtClean="0">
                <a:solidFill>
                  <a:schemeClr val="tx1"/>
                </a:solidFill>
              </a:rPr>
              <a:t>1. </a:t>
            </a:r>
            <a:r>
              <a:rPr lang="en-US" sz="1500" dirty="0" err="1" smtClean="0">
                <a:solidFill>
                  <a:schemeClr val="tx1"/>
                </a:solidFill>
              </a:rPr>
              <a:t>Lista</a:t>
            </a:r>
            <a:r>
              <a:rPr lang="en-US" sz="1500" dirty="0" smtClean="0">
                <a:solidFill>
                  <a:schemeClr val="tx1"/>
                </a:solidFill>
              </a:rPr>
              <a:t> das </a:t>
            </a:r>
            <a:r>
              <a:rPr lang="en-US" sz="1500" dirty="0" err="1" smtClean="0">
                <a:solidFill>
                  <a:schemeClr val="tx1"/>
                </a:solidFill>
              </a:rPr>
              <a:t>atividades</a:t>
            </a:r>
            <a:endParaRPr lang="en-US" sz="1500" dirty="0" smtClean="0">
              <a:solidFill>
                <a:schemeClr val="tx1"/>
              </a:solidFill>
            </a:endParaRPr>
          </a:p>
          <a:p>
            <a:pPr algn="ctr"/>
            <a:r>
              <a:rPr lang="en-US" sz="1500" dirty="0" smtClean="0">
                <a:solidFill>
                  <a:schemeClr val="tx1"/>
                </a:solidFill>
              </a:rPr>
              <a:t>2. </a:t>
            </a:r>
            <a:r>
              <a:rPr lang="en-US" sz="1500" dirty="0" err="1" smtClean="0">
                <a:solidFill>
                  <a:schemeClr val="tx1"/>
                </a:solidFill>
              </a:rPr>
              <a:t>Atributos</a:t>
            </a:r>
            <a:r>
              <a:rPr lang="en-US" sz="1500" dirty="0" smtClean="0">
                <a:solidFill>
                  <a:schemeClr val="tx1"/>
                </a:solidFill>
              </a:rPr>
              <a:t> das </a:t>
            </a:r>
            <a:r>
              <a:rPr lang="en-US" sz="1500" dirty="0" err="1" smtClean="0">
                <a:solidFill>
                  <a:schemeClr val="tx1"/>
                </a:solidFill>
              </a:rPr>
              <a:t>atividades</a:t>
            </a:r>
            <a:endParaRPr lang="en-US" sz="1500" dirty="0" smtClean="0">
              <a:solidFill>
                <a:schemeClr val="tx1"/>
              </a:solidFill>
            </a:endParaRPr>
          </a:p>
          <a:p>
            <a:pPr algn="ctr"/>
            <a:r>
              <a:rPr lang="en-US" sz="1500" dirty="0" smtClean="0">
                <a:solidFill>
                  <a:schemeClr val="tx1"/>
                </a:solidFill>
              </a:rPr>
              <a:t>3. </a:t>
            </a:r>
            <a:r>
              <a:rPr lang="en-US" sz="1500" dirty="0" err="1" smtClean="0">
                <a:solidFill>
                  <a:schemeClr val="tx1"/>
                </a:solidFill>
              </a:rPr>
              <a:t>Diagramas</a:t>
            </a:r>
            <a:r>
              <a:rPr lang="en-US" sz="1500" dirty="0" smtClean="0">
                <a:solidFill>
                  <a:schemeClr val="tx1"/>
                </a:solidFill>
              </a:rPr>
              <a:t> de </a:t>
            </a:r>
            <a:r>
              <a:rPr lang="en-US" sz="1500" dirty="0" err="1" smtClean="0">
                <a:solidFill>
                  <a:schemeClr val="tx1"/>
                </a:solidFill>
              </a:rPr>
              <a:t>rede</a:t>
            </a:r>
            <a:r>
              <a:rPr lang="en-US" sz="1500" dirty="0" smtClean="0">
                <a:solidFill>
                  <a:schemeClr val="tx1"/>
                </a:solidFill>
              </a:rPr>
              <a:t> </a:t>
            </a:r>
          </a:p>
          <a:p>
            <a:pPr algn="ctr"/>
            <a:r>
              <a:rPr lang="en-US" sz="1500" dirty="0" smtClean="0">
                <a:solidFill>
                  <a:schemeClr val="tx1"/>
                </a:solidFill>
              </a:rPr>
              <a:t>do </a:t>
            </a:r>
            <a:r>
              <a:rPr lang="en-US" sz="1500" dirty="0" err="1" smtClean="0">
                <a:solidFill>
                  <a:schemeClr val="tx1"/>
                </a:solidFill>
              </a:rPr>
              <a:t>cronograma</a:t>
            </a:r>
            <a:endParaRPr lang="en-US" sz="1500" dirty="0" smtClean="0">
              <a:solidFill>
                <a:schemeClr val="tx1"/>
              </a:solidFill>
            </a:endParaRPr>
          </a:p>
          <a:p>
            <a:pPr algn="ctr"/>
            <a:r>
              <a:rPr lang="en-US" sz="1500" dirty="0" smtClean="0">
                <a:solidFill>
                  <a:schemeClr val="tx1"/>
                </a:solidFill>
              </a:rPr>
              <a:t>4. </a:t>
            </a:r>
            <a:r>
              <a:rPr lang="en-US" sz="1500" dirty="0" err="1" smtClean="0">
                <a:solidFill>
                  <a:schemeClr val="tx1"/>
                </a:solidFill>
              </a:rPr>
              <a:t>Requisitos</a:t>
            </a:r>
            <a:r>
              <a:rPr lang="en-US" sz="1500" dirty="0" smtClean="0">
                <a:solidFill>
                  <a:schemeClr val="tx1"/>
                </a:solidFill>
              </a:rPr>
              <a:t> dos </a:t>
            </a:r>
            <a:r>
              <a:rPr lang="en-US" sz="1500" dirty="0" err="1" smtClean="0">
                <a:solidFill>
                  <a:schemeClr val="tx1"/>
                </a:solidFill>
              </a:rPr>
              <a:t>recursos</a:t>
            </a:r>
            <a:endParaRPr lang="en-US" sz="1500" dirty="0" smtClean="0">
              <a:solidFill>
                <a:schemeClr val="tx1"/>
              </a:solidFill>
            </a:endParaRPr>
          </a:p>
          <a:p>
            <a:pPr algn="ctr"/>
            <a:r>
              <a:rPr lang="en-US" sz="1500" dirty="0" smtClean="0">
                <a:solidFill>
                  <a:schemeClr val="tx1"/>
                </a:solidFill>
              </a:rPr>
              <a:t>5. </a:t>
            </a:r>
            <a:r>
              <a:rPr lang="en-US" sz="1500" dirty="0" err="1" smtClean="0">
                <a:solidFill>
                  <a:schemeClr val="tx1"/>
                </a:solidFill>
              </a:rPr>
              <a:t>Calendário</a:t>
            </a:r>
            <a:r>
              <a:rPr lang="en-US" sz="1500" dirty="0" smtClean="0">
                <a:solidFill>
                  <a:schemeClr val="tx1"/>
                </a:solidFill>
              </a:rPr>
              <a:t> dos </a:t>
            </a:r>
            <a:r>
              <a:rPr lang="en-US" sz="1500" dirty="0" err="1" smtClean="0">
                <a:solidFill>
                  <a:schemeClr val="tx1"/>
                </a:solidFill>
              </a:rPr>
              <a:t>recursos</a:t>
            </a:r>
            <a:endParaRPr lang="en-US" sz="1500" dirty="0" smtClean="0">
              <a:solidFill>
                <a:schemeClr val="tx1"/>
              </a:solidFill>
            </a:endParaRPr>
          </a:p>
          <a:p>
            <a:pPr algn="ctr"/>
            <a:r>
              <a:rPr lang="en-US" sz="1500" dirty="0" smtClean="0">
                <a:solidFill>
                  <a:schemeClr val="tx1"/>
                </a:solidFill>
              </a:rPr>
              <a:t>6. </a:t>
            </a:r>
            <a:r>
              <a:rPr lang="en-US" sz="1500" dirty="0" err="1" smtClean="0">
                <a:solidFill>
                  <a:schemeClr val="tx1"/>
                </a:solidFill>
              </a:rPr>
              <a:t>Estimativas</a:t>
            </a:r>
            <a:r>
              <a:rPr lang="en-US" sz="1500" dirty="0" smtClean="0">
                <a:solidFill>
                  <a:schemeClr val="tx1"/>
                </a:solidFill>
              </a:rPr>
              <a:t> de </a:t>
            </a:r>
            <a:r>
              <a:rPr lang="en-US" sz="1500" dirty="0" err="1" smtClean="0">
                <a:solidFill>
                  <a:schemeClr val="tx1"/>
                </a:solidFill>
              </a:rPr>
              <a:t>duração</a:t>
            </a:r>
            <a:endParaRPr lang="en-US" sz="1500" dirty="0" smtClean="0">
              <a:solidFill>
                <a:schemeClr val="tx1"/>
              </a:solidFill>
            </a:endParaRPr>
          </a:p>
          <a:p>
            <a:pPr algn="ctr"/>
            <a:r>
              <a:rPr lang="en-US" sz="1500" dirty="0" smtClean="0">
                <a:solidFill>
                  <a:schemeClr val="tx1"/>
                </a:solidFill>
              </a:rPr>
              <a:t>7. </a:t>
            </a:r>
            <a:r>
              <a:rPr lang="en-US" sz="1500" dirty="0" err="1" smtClean="0">
                <a:solidFill>
                  <a:schemeClr val="tx1"/>
                </a:solidFill>
              </a:rPr>
              <a:t>Declaração</a:t>
            </a:r>
            <a:r>
              <a:rPr lang="en-US" sz="1500" dirty="0" smtClean="0">
                <a:solidFill>
                  <a:schemeClr val="tx1"/>
                </a:solidFill>
              </a:rPr>
              <a:t> do </a:t>
            </a:r>
            <a:r>
              <a:rPr lang="en-US" sz="1500" dirty="0" err="1" smtClean="0">
                <a:solidFill>
                  <a:schemeClr val="tx1"/>
                </a:solidFill>
              </a:rPr>
              <a:t>escopo</a:t>
            </a:r>
            <a:endParaRPr lang="en-US" sz="1500" dirty="0" smtClean="0">
              <a:solidFill>
                <a:schemeClr val="tx1"/>
              </a:solidFill>
            </a:endParaRPr>
          </a:p>
          <a:p>
            <a:pPr algn="ctr"/>
            <a:r>
              <a:rPr lang="en-US" sz="1500" dirty="0" smtClean="0">
                <a:solidFill>
                  <a:schemeClr val="tx1"/>
                </a:solidFill>
              </a:rPr>
              <a:t>8. </a:t>
            </a:r>
            <a:r>
              <a:rPr lang="en-US" sz="1500" dirty="0" err="1" smtClean="0">
                <a:solidFill>
                  <a:schemeClr val="tx1"/>
                </a:solidFill>
              </a:rPr>
              <a:t>Fatores</a:t>
            </a:r>
            <a:r>
              <a:rPr lang="en-US" sz="1500" dirty="0" smtClean="0">
                <a:solidFill>
                  <a:schemeClr val="tx1"/>
                </a:solidFill>
              </a:rPr>
              <a:t> </a:t>
            </a:r>
            <a:r>
              <a:rPr lang="en-US" sz="1500" dirty="0" err="1" smtClean="0">
                <a:solidFill>
                  <a:schemeClr val="tx1"/>
                </a:solidFill>
              </a:rPr>
              <a:t>ambientais</a:t>
            </a:r>
            <a:r>
              <a:rPr lang="en-US" sz="1500" dirty="0" smtClean="0">
                <a:solidFill>
                  <a:schemeClr val="tx1"/>
                </a:solidFill>
              </a:rPr>
              <a:t> </a:t>
            </a:r>
          </a:p>
          <a:p>
            <a:pPr algn="ctr"/>
            <a:r>
              <a:rPr lang="en-US" sz="1500" dirty="0" smtClean="0">
                <a:solidFill>
                  <a:schemeClr val="tx1"/>
                </a:solidFill>
              </a:rPr>
              <a:t>da </a:t>
            </a:r>
            <a:r>
              <a:rPr lang="en-US" sz="1500" dirty="0" err="1" smtClean="0">
                <a:solidFill>
                  <a:schemeClr val="tx1"/>
                </a:solidFill>
              </a:rPr>
              <a:t>empresa</a:t>
            </a:r>
            <a:endParaRPr lang="en-US" sz="1500" dirty="0" smtClean="0">
              <a:solidFill>
                <a:schemeClr val="tx1"/>
              </a:solidFill>
            </a:endParaRPr>
          </a:p>
          <a:p>
            <a:pPr algn="ctr"/>
            <a:r>
              <a:rPr lang="en-US" sz="1500" dirty="0" smtClean="0">
                <a:solidFill>
                  <a:schemeClr val="tx1"/>
                </a:solidFill>
              </a:rPr>
              <a:t>9. </a:t>
            </a:r>
            <a:r>
              <a:rPr lang="en-US" sz="1500" dirty="0" err="1" smtClean="0">
                <a:solidFill>
                  <a:schemeClr val="tx1"/>
                </a:solidFill>
              </a:rPr>
              <a:t>Ativos</a:t>
            </a:r>
            <a:r>
              <a:rPr lang="en-US" sz="1500" dirty="0" smtClean="0">
                <a:solidFill>
                  <a:schemeClr val="tx1"/>
                </a:solidFill>
              </a:rPr>
              <a:t> de </a:t>
            </a:r>
            <a:r>
              <a:rPr lang="en-US" sz="1500" dirty="0" err="1" smtClean="0">
                <a:solidFill>
                  <a:schemeClr val="tx1"/>
                </a:solidFill>
              </a:rPr>
              <a:t>processos</a:t>
            </a:r>
            <a:r>
              <a:rPr lang="en-US" sz="1500" dirty="0" smtClean="0">
                <a:solidFill>
                  <a:schemeClr val="tx1"/>
                </a:solidFill>
              </a:rPr>
              <a:t> </a:t>
            </a:r>
            <a:r>
              <a:rPr lang="en-US" sz="1500" dirty="0" err="1" smtClean="0">
                <a:solidFill>
                  <a:schemeClr val="tx1"/>
                </a:solidFill>
              </a:rPr>
              <a:t>organizacionais</a:t>
            </a:r>
            <a:endParaRPr lang="pt-BR" sz="1500" dirty="0">
              <a:solidFill>
                <a:schemeClr val="tx1"/>
              </a:solidFill>
            </a:endParaRPr>
          </a:p>
        </p:txBody>
      </p:sp>
    </p:spTree>
    <p:extLst>
      <p:ext uri="{BB962C8B-B14F-4D97-AF65-F5344CB8AC3E}">
        <p14:creationId xmlns:p14="http://schemas.microsoft.com/office/powerpoint/2010/main" val="77466528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Desenvolver o Cronograma</a:t>
            </a:r>
            <a:endParaRPr lang="de-DE" dirty="0"/>
          </a:p>
        </p:txBody>
      </p:sp>
      <p:sp>
        <p:nvSpPr>
          <p:cNvPr id="3" name="Rounded Rectangle 2"/>
          <p:cNvSpPr/>
          <p:nvPr/>
        </p:nvSpPr>
        <p:spPr>
          <a:xfrm>
            <a:off x="467544" y="1620121"/>
            <a:ext cx="2520280" cy="4248472"/>
          </a:xfrm>
          <a:prstGeom prst="round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500" dirty="0" smtClean="0">
                <a:solidFill>
                  <a:schemeClr val="tx1"/>
                </a:solidFill>
              </a:rPr>
              <a:t>1. </a:t>
            </a:r>
            <a:r>
              <a:rPr lang="en-US" sz="1500" dirty="0" err="1" smtClean="0">
                <a:solidFill>
                  <a:schemeClr val="tx1"/>
                </a:solidFill>
              </a:rPr>
              <a:t>Lista</a:t>
            </a:r>
            <a:r>
              <a:rPr lang="en-US" sz="1500" dirty="0" smtClean="0">
                <a:solidFill>
                  <a:schemeClr val="tx1"/>
                </a:solidFill>
              </a:rPr>
              <a:t> das </a:t>
            </a:r>
            <a:r>
              <a:rPr lang="en-US" sz="1500" dirty="0" err="1" smtClean="0">
                <a:solidFill>
                  <a:schemeClr val="tx1"/>
                </a:solidFill>
              </a:rPr>
              <a:t>atividades</a:t>
            </a:r>
            <a:endParaRPr lang="en-US" sz="1500" dirty="0" smtClean="0">
              <a:solidFill>
                <a:schemeClr val="tx1"/>
              </a:solidFill>
            </a:endParaRPr>
          </a:p>
          <a:p>
            <a:pPr algn="ctr"/>
            <a:r>
              <a:rPr lang="en-US" sz="1500" dirty="0" smtClean="0">
                <a:solidFill>
                  <a:schemeClr val="tx1"/>
                </a:solidFill>
              </a:rPr>
              <a:t>2. </a:t>
            </a:r>
            <a:r>
              <a:rPr lang="en-US" sz="1500" dirty="0" err="1" smtClean="0">
                <a:solidFill>
                  <a:schemeClr val="tx1"/>
                </a:solidFill>
              </a:rPr>
              <a:t>Atributos</a:t>
            </a:r>
            <a:r>
              <a:rPr lang="en-US" sz="1500" dirty="0" smtClean="0">
                <a:solidFill>
                  <a:schemeClr val="tx1"/>
                </a:solidFill>
              </a:rPr>
              <a:t> das </a:t>
            </a:r>
            <a:r>
              <a:rPr lang="en-US" sz="1500" dirty="0" err="1" smtClean="0">
                <a:solidFill>
                  <a:schemeClr val="tx1"/>
                </a:solidFill>
              </a:rPr>
              <a:t>atividades</a:t>
            </a:r>
            <a:endParaRPr lang="en-US" sz="1500" dirty="0" smtClean="0">
              <a:solidFill>
                <a:schemeClr val="tx1"/>
              </a:solidFill>
            </a:endParaRPr>
          </a:p>
          <a:p>
            <a:pPr algn="ctr"/>
            <a:r>
              <a:rPr lang="en-US" sz="1500" dirty="0" smtClean="0">
                <a:solidFill>
                  <a:schemeClr val="tx1"/>
                </a:solidFill>
              </a:rPr>
              <a:t>3. </a:t>
            </a:r>
            <a:r>
              <a:rPr lang="en-US" sz="1500" dirty="0" err="1" smtClean="0">
                <a:solidFill>
                  <a:schemeClr val="tx1"/>
                </a:solidFill>
              </a:rPr>
              <a:t>Diagramas</a:t>
            </a:r>
            <a:r>
              <a:rPr lang="en-US" sz="1500" dirty="0" smtClean="0">
                <a:solidFill>
                  <a:schemeClr val="tx1"/>
                </a:solidFill>
              </a:rPr>
              <a:t> de </a:t>
            </a:r>
            <a:r>
              <a:rPr lang="en-US" sz="1500" dirty="0" err="1" smtClean="0">
                <a:solidFill>
                  <a:schemeClr val="tx1"/>
                </a:solidFill>
              </a:rPr>
              <a:t>rede</a:t>
            </a:r>
            <a:r>
              <a:rPr lang="en-US" sz="1500" dirty="0" smtClean="0">
                <a:solidFill>
                  <a:schemeClr val="tx1"/>
                </a:solidFill>
              </a:rPr>
              <a:t> </a:t>
            </a:r>
          </a:p>
          <a:p>
            <a:pPr algn="ctr"/>
            <a:r>
              <a:rPr lang="en-US" sz="1500" dirty="0" smtClean="0">
                <a:solidFill>
                  <a:schemeClr val="tx1"/>
                </a:solidFill>
              </a:rPr>
              <a:t>do </a:t>
            </a:r>
            <a:r>
              <a:rPr lang="en-US" sz="1500" dirty="0" err="1" smtClean="0">
                <a:solidFill>
                  <a:schemeClr val="tx1"/>
                </a:solidFill>
              </a:rPr>
              <a:t>cronograma</a:t>
            </a:r>
            <a:endParaRPr lang="en-US" sz="1500" dirty="0" smtClean="0">
              <a:solidFill>
                <a:schemeClr val="tx1"/>
              </a:solidFill>
            </a:endParaRPr>
          </a:p>
          <a:p>
            <a:pPr algn="ctr"/>
            <a:r>
              <a:rPr lang="en-US" sz="1500" dirty="0" smtClean="0">
                <a:solidFill>
                  <a:schemeClr val="tx1"/>
                </a:solidFill>
              </a:rPr>
              <a:t>4. </a:t>
            </a:r>
            <a:r>
              <a:rPr lang="en-US" sz="1500" dirty="0" err="1" smtClean="0">
                <a:solidFill>
                  <a:schemeClr val="tx1"/>
                </a:solidFill>
              </a:rPr>
              <a:t>Requisitos</a:t>
            </a:r>
            <a:r>
              <a:rPr lang="en-US" sz="1500" dirty="0" smtClean="0">
                <a:solidFill>
                  <a:schemeClr val="tx1"/>
                </a:solidFill>
              </a:rPr>
              <a:t> dos </a:t>
            </a:r>
            <a:r>
              <a:rPr lang="en-US" sz="1500" dirty="0" err="1" smtClean="0">
                <a:solidFill>
                  <a:schemeClr val="tx1"/>
                </a:solidFill>
              </a:rPr>
              <a:t>recursos</a:t>
            </a:r>
            <a:endParaRPr lang="en-US" sz="1500" dirty="0" smtClean="0">
              <a:solidFill>
                <a:schemeClr val="tx1"/>
              </a:solidFill>
            </a:endParaRPr>
          </a:p>
          <a:p>
            <a:pPr algn="ctr"/>
            <a:r>
              <a:rPr lang="en-US" sz="1500" dirty="0" smtClean="0">
                <a:solidFill>
                  <a:schemeClr val="tx1"/>
                </a:solidFill>
              </a:rPr>
              <a:t>5. </a:t>
            </a:r>
            <a:r>
              <a:rPr lang="en-US" sz="1500" dirty="0" err="1" smtClean="0">
                <a:solidFill>
                  <a:schemeClr val="tx1"/>
                </a:solidFill>
              </a:rPr>
              <a:t>Calendário</a:t>
            </a:r>
            <a:r>
              <a:rPr lang="en-US" sz="1500" dirty="0" smtClean="0">
                <a:solidFill>
                  <a:schemeClr val="tx1"/>
                </a:solidFill>
              </a:rPr>
              <a:t> dos </a:t>
            </a:r>
            <a:r>
              <a:rPr lang="en-US" sz="1500" dirty="0" err="1" smtClean="0">
                <a:solidFill>
                  <a:schemeClr val="tx1"/>
                </a:solidFill>
              </a:rPr>
              <a:t>recursos</a:t>
            </a:r>
            <a:endParaRPr lang="en-US" sz="1500" dirty="0" smtClean="0">
              <a:solidFill>
                <a:schemeClr val="tx1"/>
              </a:solidFill>
            </a:endParaRPr>
          </a:p>
          <a:p>
            <a:pPr algn="ctr"/>
            <a:r>
              <a:rPr lang="en-US" sz="1500" dirty="0" smtClean="0">
                <a:solidFill>
                  <a:schemeClr val="tx1"/>
                </a:solidFill>
              </a:rPr>
              <a:t>6. </a:t>
            </a:r>
            <a:r>
              <a:rPr lang="en-US" sz="1500" dirty="0" err="1" smtClean="0">
                <a:solidFill>
                  <a:schemeClr val="tx1"/>
                </a:solidFill>
              </a:rPr>
              <a:t>Estimativas</a:t>
            </a:r>
            <a:r>
              <a:rPr lang="en-US" sz="1500" dirty="0" smtClean="0">
                <a:solidFill>
                  <a:schemeClr val="tx1"/>
                </a:solidFill>
              </a:rPr>
              <a:t> de </a:t>
            </a:r>
            <a:r>
              <a:rPr lang="en-US" sz="1500" dirty="0" err="1" smtClean="0">
                <a:solidFill>
                  <a:schemeClr val="tx1"/>
                </a:solidFill>
              </a:rPr>
              <a:t>duração</a:t>
            </a:r>
            <a:endParaRPr lang="en-US" sz="1500" dirty="0" smtClean="0">
              <a:solidFill>
                <a:schemeClr val="tx1"/>
              </a:solidFill>
            </a:endParaRPr>
          </a:p>
          <a:p>
            <a:pPr algn="ctr"/>
            <a:r>
              <a:rPr lang="en-US" sz="1500" dirty="0" smtClean="0">
                <a:solidFill>
                  <a:schemeClr val="tx1"/>
                </a:solidFill>
              </a:rPr>
              <a:t>7. </a:t>
            </a:r>
            <a:r>
              <a:rPr lang="en-US" sz="1500" dirty="0" err="1" smtClean="0">
                <a:solidFill>
                  <a:schemeClr val="tx1"/>
                </a:solidFill>
              </a:rPr>
              <a:t>Declaração</a:t>
            </a:r>
            <a:r>
              <a:rPr lang="en-US" sz="1500" dirty="0" smtClean="0">
                <a:solidFill>
                  <a:schemeClr val="tx1"/>
                </a:solidFill>
              </a:rPr>
              <a:t> do </a:t>
            </a:r>
            <a:r>
              <a:rPr lang="en-US" sz="1500" dirty="0" err="1" smtClean="0">
                <a:solidFill>
                  <a:schemeClr val="tx1"/>
                </a:solidFill>
              </a:rPr>
              <a:t>escopo</a:t>
            </a:r>
            <a:endParaRPr lang="en-US" sz="1500" dirty="0" smtClean="0">
              <a:solidFill>
                <a:schemeClr val="tx1"/>
              </a:solidFill>
            </a:endParaRPr>
          </a:p>
          <a:p>
            <a:pPr algn="ctr"/>
            <a:r>
              <a:rPr lang="en-US" sz="1500" dirty="0" smtClean="0">
                <a:solidFill>
                  <a:schemeClr val="tx1"/>
                </a:solidFill>
              </a:rPr>
              <a:t>8. </a:t>
            </a:r>
            <a:r>
              <a:rPr lang="en-US" sz="1500" dirty="0" err="1" smtClean="0">
                <a:solidFill>
                  <a:schemeClr val="tx1"/>
                </a:solidFill>
              </a:rPr>
              <a:t>Fatores</a:t>
            </a:r>
            <a:r>
              <a:rPr lang="en-US" sz="1500" dirty="0" smtClean="0">
                <a:solidFill>
                  <a:schemeClr val="tx1"/>
                </a:solidFill>
              </a:rPr>
              <a:t> </a:t>
            </a:r>
            <a:r>
              <a:rPr lang="en-US" sz="1500" dirty="0" err="1" smtClean="0">
                <a:solidFill>
                  <a:schemeClr val="tx1"/>
                </a:solidFill>
              </a:rPr>
              <a:t>ambientais</a:t>
            </a:r>
            <a:r>
              <a:rPr lang="en-US" sz="1500" dirty="0" smtClean="0">
                <a:solidFill>
                  <a:schemeClr val="tx1"/>
                </a:solidFill>
              </a:rPr>
              <a:t> </a:t>
            </a:r>
          </a:p>
          <a:p>
            <a:pPr algn="ctr"/>
            <a:r>
              <a:rPr lang="en-US" sz="1500" dirty="0" smtClean="0">
                <a:solidFill>
                  <a:schemeClr val="tx1"/>
                </a:solidFill>
              </a:rPr>
              <a:t>da </a:t>
            </a:r>
            <a:r>
              <a:rPr lang="en-US" sz="1500" dirty="0" err="1" smtClean="0">
                <a:solidFill>
                  <a:schemeClr val="tx1"/>
                </a:solidFill>
              </a:rPr>
              <a:t>empresa</a:t>
            </a:r>
            <a:endParaRPr lang="en-US" sz="1500" dirty="0" smtClean="0">
              <a:solidFill>
                <a:schemeClr val="tx1"/>
              </a:solidFill>
            </a:endParaRPr>
          </a:p>
          <a:p>
            <a:pPr algn="ctr"/>
            <a:r>
              <a:rPr lang="en-US" sz="1500" dirty="0" smtClean="0">
                <a:solidFill>
                  <a:schemeClr val="tx1"/>
                </a:solidFill>
              </a:rPr>
              <a:t>9. </a:t>
            </a:r>
            <a:r>
              <a:rPr lang="en-US" sz="1500" dirty="0" err="1" smtClean="0">
                <a:solidFill>
                  <a:schemeClr val="tx1"/>
                </a:solidFill>
              </a:rPr>
              <a:t>Ativos</a:t>
            </a:r>
            <a:r>
              <a:rPr lang="en-US" sz="1500" dirty="0" smtClean="0">
                <a:solidFill>
                  <a:schemeClr val="tx1"/>
                </a:solidFill>
              </a:rPr>
              <a:t> de </a:t>
            </a:r>
            <a:r>
              <a:rPr lang="en-US" sz="1500" dirty="0" err="1" smtClean="0">
                <a:solidFill>
                  <a:schemeClr val="tx1"/>
                </a:solidFill>
              </a:rPr>
              <a:t>processos</a:t>
            </a:r>
            <a:r>
              <a:rPr lang="en-US" sz="1500" dirty="0" smtClean="0">
                <a:solidFill>
                  <a:schemeClr val="tx1"/>
                </a:solidFill>
              </a:rPr>
              <a:t> </a:t>
            </a:r>
            <a:r>
              <a:rPr lang="en-US" sz="1500" dirty="0" err="1" smtClean="0">
                <a:solidFill>
                  <a:schemeClr val="tx1"/>
                </a:solidFill>
              </a:rPr>
              <a:t>organizacionais</a:t>
            </a:r>
            <a:endParaRPr lang="pt-BR" sz="1500" dirty="0">
              <a:solidFill>
                <a:schemeClr val="tx1"/>
              </a:solidFill>
            </a:endParaRPr>
          </a:p>
        </p:txBody>
      </p:sp>
      <p:sp>
        <p:nvSpPr>
          <p:cNvPr id="8" name="TextBox 7"/>
          <p:cNvSpPr txBox="1"/>
          <p:nvPr/>
        </p:nvSpPr>
        <p:spPr>
          <a:xfrm>
            <a:off x="925718" y="1124744"/>
            <a:ext cx="1467068" cy="369332"/>
          </a:xfrm>
          <a:prstGeom prst="rect">
            <a:avLst/>
          </a:prstGeom>
          <a:noFill/>
          <a:ln>
            <a:noFill/>
          </a:ln>
        </p:spPr>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accent1">
                    <a:lumMod val="50000"/>
                  </a:schemeClr>
                </a:solidFill>
                <a:effectLst/>
              </a:rPr>
              <a:t>ENTRADAS</a:t>
            </a:r>
            <a:endParaRPr lang="pt-BR" b="1" cap="all" dirty="0">
              <a:ln w="0"/>
              <a:solidFill>
                <a:schemeClr val="accent1">
                  <a:lumMod val="50000"/>
                </a:schemeClr>
              </a:solidFill>
              <a:effectLst/>
            </a:endParaRPr>
          </a:p>
        </p:txBody>
      </p:sp>
      <p:sp>
        <p:nvSpPr>
          <p:cNvPr id="4" name="Rectangle 3"/>
          <p:cNvSpPr/>
          <p:nvPr/>
        </p:nvSpPr>
        <p:spPr>
          <a:xfrm>
            <a:off x="611560" y="1756229"/>
            <a:ext cx="2232248" cy="736667"/>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dirty="0">
              <a:solidFill>
                <a:schemeClr val="accent1">
                  <a:lumMod val="50000"/>
                </a:schemeClr>
              </a:solidFill>
            </a:endParaRPr>
          </a:p>
        </p:txBody>
      </p:sp>
      <p:sp>
        <p:nvSpPr>
          <p:cNvPr id="13" name="Rectangle 12"/>
          <p:cNvSpPr/>
          <p:nvPr/>
        </p:nvSpPr>
        <p:spPr>
          <a:xfrm>
            <a:off x="611560" y="2481943"/>
            <a:ext cx="2232248" cy="476394"/>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chemeClr val="accent1">
                  <a:lumMod val="50000"/>
                </a:schemeClr>
              </a:solidFill>
            </a:endParaRPr>
          </a:p>
        </p:txBody>
      </p:sp>
      <p:sp>
        <p:nvSpPr>
          <p:cNvPr id="14" name="Rectangle 13"/>
          <p:cNvSpPr/>
          <p:nvPr/>
        </p:nvSpPr>
        <p:spPr>
          <a:xfrm>
            <a:off x="611560" y="2960914"/>
            <a:ext cx="2232248" cy="909426"/>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dirty="0">
              <a:solidFill>
                <a:schemeClr val="accent1">
                  <a:lumMod val="50000"/>
                </a:schemeClr>
              </a:solidFill>
            </a:endParaRPr>
          </a:p>
        </p:txBody>
      </p:sp>
      <p:sp>
        <p:nvSpPr>
          <p:cNvPr id="15" name="Rectangle 14"/>
          <p:cNvSpPr/>
          <p:nvPr/>
        </p:nvSpPr>
        <p:spPr>
          <a:xfrm>
            <a:off x="611560" y="3870340"/>
            <a:ext cx="2232248" cy="454917"/>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chemeClr val="accent1">
                  <a:lumMod val="50000"/>
                </a:schemeClr>
              </a:solidFill>
            </a:endParaRPr>
          </a:p>
        </p:txBody>
      </p:sp>
      <p:sp>
        <p:nvSpPr>
          <p:cNvPr id="10" name="TextBox 9"/>
          <p:cNvSpPr txBox="1"/>
          <p:nvPr/>
        </p:nvSpPr>
        <p:spPr>
          <a:xfrm>
            <a:off x="3419872" y="1844824"/>
            <a:ext cx="3504486" cy="369332"/>
          </a:xfrm>
          <a:prstGeom prst="rect">
            <a:avLst/>
          </a:prstGeom>
          <a:noFill/>
        </p:spPr>
        <p:txBody>
          <a:bodyPr wrap="none" rtlCol="0">
            <a:spAutoFit/>
          </a:bodyPr>
          <a:lstStyle/>
          <a:p>
            <a:r>
              <a:rPr lang="en-US" dirty="0" err="1" smtClean="0"/>
              <a:t>Processo</a:t>
            </a:r>
            <a:r>
              <a:rPr lang="en-US" dirty="0" smtClean="0"/>
              <a:t> 1: </a:t>
            </a:r>
            <a:r>
              <a:rPr lang="en-US" dirty="0" err="1" smtClean="0"/>
              <a:t>Definir</a:t>
            </a:r>
            <a:r>
              <a:rPr lang="en-US" dirty="0" smtClean="0"/>
              <a:t> as </a:t>
            </a:r>
            <a:r>
              <a:rPr lang="en-US" dirty="0" err="1" smtClean="0"/>
              <a:t>Atividades</a:t>
            </a:r>
            <a:endParaRPr lang="pt-BR" dirty="0"/>
          </a:p>
        </p:txBody>
      </p:sp>
      <p:sp>
        <p:nvSpPr>
          <p:cNvPr id="16" name="TextBox 15"/>
          <p:cNvSpPr txBox="1"/>
          <p:nvPr/>
        </p:nvSpPr>
        <p:spPr>
          <a:xfrm>
            <a:off x="3419872" y="2492896"/>
            <a:ext cx="3943708" cy="369332"/>
          </a:xfrm>
          <a:prstGeom prst="rect">
            <a:avLst/>
          </a:prstGeom>
          <a:noFill/>
        </p:spPr>
        <p:txBody>
          <a:bodyPr wrap="none" rtlCol="0">
            <a:spAutoFit/>
          </a:bodyPr>
          <a:lstStyle/>
          <a:p>
            <a:r>
              <a:rPr lang="en-US" dirty="0" err="1" smtClean="0"/>
              <a:t>Processo</a:t>
            </a:r>
            <a:r>
              <a:rPr lang="en-US" dirty="0" smtClean="0"/>
              <a:t> 2: </a:t>
            </a:r>
            <a:r>
              <a:rPr lang="en-US" dirty="0" err="1" smtClean="0"/>
              <a:t>Sequenciar</a:t>
            </a:r>
            <a:r>
              <a:rPr lang="en-US" dirty="0" smtClean="0"/>
              <a:t> as </a:t>
            </a:r>
            <a:r>
              <a:rPr lang="en-US" dirty="0" err="1"/>
              <a:t>A</a:t>
            </a:r>
            <a:r>
              <a:rPr lang="en-US" dirty="0" err="1" smtClean="0"/>
              <a:t>tividades</a:t>
            </a:r>
            <a:endParaRPr lang="pt-BR" dirty="0"/>
          </a:p>
        </p:txBody>
      </p:sp>
      <p:sp>
        <p:nvSpPr>
          <p:cNvPr id="17" name="TextBox 16"/>
          <p:cNvSpPr txBox="1"/>
          <p:nvPr/>
        </p:nvSpPr>
        <p:spPr>
          <a:xfrm>
            <a:off x="3419872" y="3212976"/>
            <a:ext cx="3475631" cy="369332"/>
          </a:xfrm>
          <a:prstGeom prst="rect">
            <a:avLst/>
          </a:prstGeom>
          <a:noFill/>
        </p:spPr>
        <p:txBody>
          <a:bodyPr wrap="none" rtlCol="0">
            <a:spAutoFit/>
          </a:bodyPr>
          <a:lstStyle/>
          <a:p>
            <a:r>
              <a:rPr lang="en-US" dirty="0" err="1" smtClean="0"/>
              <a:t>Processo</a:t>
            </a:r>
            <a:r>
              <a:rPr lang="en-US" dirty="0" smtClean="0"/>
              <a:t> 3: </a:t>
            </a:r>
            <a:r>
              <a:rPr lang="en-US" dirty="0" err="1" smtClean="0"/>
              <a:t>Estimar</a:t>
            </a:r>
            <a:r>
              <a:rPr lang="en-US" dirty="0" smtClean="0"/>
              <a:t> </a:t>
            </a:r>
            <a:r>
              <a:rPr lang="en-US" dirty="0" err="1" smtClean="0"/>
              <a:t>os</a:t>
            </a:r>
            <a:r>
              <a:rPr lang="en-US" dirty="0" smtClean="0"/>
              <a:t> </a:t>
            </a:r>
            <a:r>
              <a:rPr lang="en-US" dirty="0" err="1" smtClean="0"/>
              <a:t>Recursos</a:t>
            </a:r>
            <a:endParaRPr lang="pt-BR" dirty="0"/>
          </a:p>
        </p:txBody>
      </p:sp>
      <p:sp>
        <p:nvSpPr>
          <p:cNvPr id="18" name="TextBox 17"/>
          <p:cNvSpPr txBox="1"/>
          <p:nvPr/>
        </p:nvSpPr>
        <p:spPr>
          <a:xfrm>
            <a:off x="3419872" y="3933056"/>
            <a:ext cx="5001690" cy="369332"/>
          </a:xfrm>
          <a:prstGeom prst="rect">
            <a:avLst/>
          </a:prstGeom>
          <a:noFill/>
        </p:spPr>
        <p:txBody>
          <a:bodyPr wrap="none" rtlCol="0">
            <a:spAutoFit/>
          </a:bodyPr>
          <a:lstStyle/>
          <a:p>
            <a:r>
              <a:rPr lang="en-US" dirty="0" err="1" smtClean="0"/>
              <a:t>Processo</a:t>
            </a:r>
            <a:r>
              <a:rPr lang="en-US" dirty="0" smtClean="0"/>
              <a:t> 4: </a:t>
            </a:r>
            <a:r>
              <a:rPr lang="en-US" dirty="0" err="1" smtClean="0"/>
              <a:t>Estimar</a:t>
            </a:r>
            <a:r>
              <a:rPr lang="en-US" dirty="0" smtClean="0"/>
              <a:t> as </a:t>
            </a:r>
            <a:r>
              <a:rPr lang="en-US" dirty="0" err="1" smtClean="0"/>
              <a:t>durações</a:t>
            </a:r>
            <a:r>
              <a:rPr lang="en-US" dirty="0" smtClean="0"/>
              <a:t> das </a:t>
            </a:r>
            <a:r>
              <a:rPr lang="en-US" dirty="0" err="1" smtClean="0"/>
              <a:t>Atividades</a:t>
            </a:r>
            <a:endParaRPr lang="pt-BR" dirty="0"/>
          </a:p>
        </p:txBody>
      </p:sp>
      <p:sp>
        <p:nvSpPr>
          <p:cNvPr id="19" name="Rectangle 18"/>
          <p:cNvSpPr/>
          <p:nvPr/>
        </p:nvSpPr>
        <p:spPr>
          <a:xfrm>
            <a:off x="611560" y="4316341"/>
            <a:ext cx="2232248" cy="473374"/>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chemeClr val="accent1">
                  <a:lumMod val="50000"/>
                </a:schemeClr>
              </a:solidFill>
            </a:endParaRPr>
          </a:p>
        </p:txBody>
      </p:sp>
      <p:sp>
        <p:nvSpPr>
          <p:cNvPr id="20" name="TextBox 19"/>
          <p:cNvSpPr txBox="1"/>
          <p:nvPr/>
        </p:nvSpPr>
        <p:spPr>
          <a:xfrm>
            <a:off x="3419872" y="4437112"/>
            <a:ext cx="2230098" cy="369332"/>
          </a:xfrm>
          <a:prstGeom prst="rect">
            <a:avLst/>
          </a:prstGeom>
          <a:noFill/>
        </p:spPr>
        <p:txBody>
          <a:bodyPr wrap="none" rtlCol="0">
            <a:spAutoFit/>
          </a:bodyPr>
          <a:lstStyle/>
          <a:p>
            <a:r>
              <a:rPr lang="en-US" dirty="0" err="1" smtClean="0"/>
              <a:t>Definição</a:t>
            </a:r>
            <a:r>
              <a:rPr lang="en-US" dirty="0" smtClean="0"/>
              <a:t> do </a:t>
            </a:r>
            <a:r>
              <a:rPr lang="en-US" dirty="0" err="1" smtClean="0"/>
              <a:t>escopo</a:t>
            </a:r>
            <a:endParaRPr lang="pt-BR" dirty="0"/>
          </a:p>
        </p:txBody>
      </p:sp>
      <p:sp>
        <p:nvSpPr>
          <p:cNvPr id="21" name="Rectangle 20"/>
          <p:cNvSpPr/>
          <p:nvPr/>
        </p:nvSpPr>
        <p:spPr>
          <a:xfrm>
            <a:off x="611560" y="4768124"/>
            <a:ext cx="2232248" cy="513643"/>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chemeClr val="accent1">
                  <a:lumMod val="50000"/>
                </a:schemeClr>
              </a:solidFill>
            </a:endParaRPr>
          </a:p>
        </p:txBody>
      </p:sp>
      <p:sp>
        <p:nvSpPr>
          <p:cNvPr id="22" name="TextBox 21"/>
          <p:cNvSpPr txBox="1"/>
          <p:nvPr/>
        </p:nvSpPr>
        <p:spPr>
          <a:xfrm>
            <a:off x="3419872" y="4833592"/>
            <a:ext cx="4863832" cy="646331"/>
          </a:xfrm>
          <a:prstGeom prst="rect">
            <a:avLst/>
          </a:prstGeom>
          <a:noFill/>
        </p:spPr>
        <p:txBody>
          <a:bodyPr wrap="none" rtlCol="0">
            <a:spAutoFit/>
          </a:bodyPr>
          <a:lstStyle/>
          <a:p>
            <a:r>
              <a:rPr lang="en-US" dirty="0" err="1" smtClean="0"/>
              <a:t>Inclui</a:t>
            </a:r>
            <a:r>
              <a:rPr lang="en-US" dirty="0" smtClean="0"/>
              <a:t>, mas </a:t>
            </a:r>
            <a:r>
              <a:rPr lang="en-US" dirty="0" err="1" smtClean="0"/>
              <a:t>não</a:t>
            </a:r>
            <a:r>
              <a:rPr lang="en-US" dirty="0" smtClean="0"/>
              <a:t> </a:t>
            </a:r>
            <a:r>
              <a:rPr lang="en-US" dirty="0" err="1" smtClean="0"/>
              <a:t>está</a:t>
            </a:r>
            <a:r>
              <a:rPr lang="en-US" dirty="0" smtClean="0"/>
              <a:t> </a:t>
            </a:r>
            <a:r>
              <a:rPr lang="en-US" dirty="0" err="1" smtClean="0"/>
              <a:t>limitado</a:t>
            </a:r>
            <a:r>
              <a:rPr lang="en-US" dirty="0" smtClean="0"/>
              <a:t> à </a:t>
            </a:r>
            <a:r>
              <a:rPr lang="en-US" dirty="0" err="1" smtClean="0"/>
              <a:t>ferramenta</a:t>
            </a:r>
            <a:r>
              <a:rPr lang="en-US" dirty="0" smtClean="0"/>
              <a:t> de </a:t>
            </a:r>
          </a:p>
          <a:p>
            <a:r>
              <a:rPr lang="en-US" dirty="0" err="1" smtClean="0"/>
              <a:t>elaboração</a:t>
            </a:r>
            <a:r>
              <a:rPr lang="en-US" dirty="0" smtClean="0"/>
              <a:t> do </a:t>
            </a:r>
            <a:r>
              <a:rPr lang="en-US" dirty="0" err="1" smtClean="0"/>
              <a:t>cronograma</a:t>
            </a:r>
            <a:endParaRPr lang="pt-BR" dirty="0"/>
          </a:p>
        </p:txBody>
      </p:sp>
      <p:sp>
        <p:nvSpPr>
          <p:cNvPr id="23" name="Rectangle 22"/>
          <p:cNvSpPr/>
          <p:nvPr/>
        </p:nvSpPr>
        <p:spPr>
          <a:xfrm>
            <a:off x="611560" y="5243714"/>
            <a:ext cx="2232248" cy="513643"/>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chemeClr val="accent1">
                  <a:lumMod val="50000"/>
                </a:schemeClr>
              </a:solidFill>
            </a:endParaRPr>
          </a:p>
        </p:txBody>
      </p:sp>
      <p:sp>
        <p:nvSpPr>
          <p:cNvPr id="24" name="TextBox 23"/>
          <p:cNvSpPr txBox="1"/>
          <p:nvPr/>
        </p:nvSpPr>
        <p:spPr>
          <a:xfrm>
            <a:off x="3419872" y="5324201"/>
            <a:ext cx="5280613" cy="646331"/>
          </a:xfrm>
          <a:prstGeom prst="rect">
            <a:avLst/>
          </a:prstGeom>
          <a:noFill/>
        </p:spPr>
        <p:txBody>
          <a:bodyPr wrap="none" rtlCol="0">
            <a:spAutoFit/>
          </a:bodyPr>
          <a:lstStyle/>
          <a:p>
            <a:r>
              <a:rPr lang="en-US" dirty="0" err="1" smtClean="0"/>
              <a:t>Inclui</a:t>
            </a:r>
            <a:r>
              <a:rPr lang="en-US" dirty="0"/>
              <a:t> </a:t>
            </a:r>
            <a:r>
              <a:rPr lang="en-US" dirty="0" smtClean="0"/>
              <a:t>a </a:t>
            </a:r>
            <a:r>
              <a:rPr lang="en-US" dirty="0" err="1" smtClean="0"/>
              <a:t>metodologia</a:t>
            </a:r>
            <a:r>
              <a:rPr lang="en-US" dirty="0" smtClean="0"/>
              <a:t> de </a:t>
            </a:r>
            <a:r>
              <a:rPr lang="en-US" dirty="0" err="1" smtClean="0"/>
              <a:t>elaboração</a:t>
            </a:r>
            <a:r>
              <a:rPr lang="en-US" dirty="0" smtClean="0"/>
              <a:t> e o </a:t>
            </a:r>
            <a:r>
              <a:rPr lang="en-US" dirty="0" err="1" smtClean="0"/>
              <a:t>calendário</a:t>
            </a:r>
            <a:r>
              <a:rPr lang="en-US" dirty="0" smtClean="0"/>
              <a:t> </a:t>
            </a:r>
          </a:p>
          <a:p>
            <a:r>
              <a:rPr lang="en-US" dirty="0" smtClean="0"/>
              <a:t>do </a:t>
            </a:r>
            <a:r>
              <a:rPr lang="en-US" dirty="0" err="1" smtClean="0"/>
              <a:t>cronograma</a:t>
            </a:r>
            <a:endParaRPr lang="pt-BR" dirty="0"/>
          </a:p>
        </p:txBody>
      </p:sp>
    </p:spTree>
    <p:extLst>
      <p:ext uri="{BB962C8B-B14F-4D97-AF65-F5344CB8AC3E}">
        <p14:creationId xmlns:p14="http://schemas.microsoft.com/office/powerpoint/2010/main" val="3423450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4"/>
                                        </p:tgtEl>
                                      </p:cBhvr>
                                    </p:animEffect>
                                    <p:set>
                                      <p:cBhvr>
                                        <p:cTn id="15" dur="1" fill="hold">
                                          <p:stCondLst>
                                            <p:cond delay="499"/>
                                          </p:stCondLst>
                                        </p:cTn>
                                        <p:tgtEl>
                                          <p:spTgt spid="4"/>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10"/>
                                        </p:tgtEl>
                                      </p:cBhvr>
                                    </p:animEffect>
                                    <p:set>
                                      <p:cBhvr>
                                        <p:cTn id="18" dur="1" fill="hold">
                                          <p:stCondLst>
                                            <p:cond delay="499"/>
                                          </p:stCondLst>
                                        </p:cTn>
                                        <p:tgtEl>
                                          <p:spTgt spid="10"/>
                                        </p:tgtEl>
                                        <p:attrNameLst>
                                          <p:attrName>style.visibility</p:attrName>
                                        </p:attrNameLst>
                                      </p:cBhvr>
                                      <p:to>
                                        <p:strVal val="hidden"/>
                                      </p:to>
                                    </p:set>
                                  </p:childTnLst>
                                </p:cTn>
                              </p:par>
                              <p:par>
                                <p:cTn id="19" presetID="10"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500"/>
                                        <p:tgtEl>
                                          <p:spTgt spid="13"/>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13"/>
                                        </p:tgtEl>
                                      </p:cBhvr>
                                    </p:animEffect>
                                    <p:set>
                                      <p:cBhvr>
                                        <p:cTn id="29" dur="1" fill="hold">
                                          <p:stCondLst>
                                            <p:cond delay="499"/>
                                          </p:stCondLst>
                                        </p:cTn>
                                        <p:tgtEl>
                                          <p:spTgt spid="13"/>
                                        </p:tgtEl>
                                        <p:attrNameLst>
                                          <p:attrName>style.visibility</p:attrName>
                                        </p:attrNameLst>
                                      </p:cBhvr>
                                      <p:to>
                                        <p:strVal val="hidden"/>
                                      </p:to>
                                    </p:set>
                                  </p:childTnLst>
                                </p:cTn>
                              </p:par>
                              <p:par>
                                <p:cTn id="30" presetID="10" presetClass="exit" presetSubtype="0" fill="hold" grpId="1" nodeType="withEffect">
                                  <p:stCondLst>
                                    <p:cond delay="0"/>
                                  </p:stCondLst>
                                  <p:childTnLst>
                                    <p:animEffect transition="out" filter="fade">
                                      <p:cBhvr>
                                        <p:cTn id="31" dur="500"/>
                                        <p:tgtEl>
                                          <p:spTgt spid="16"/>
                                        </p:tgtEl>
                                      </p:cBhvr>
                                    </p:animEffect>
                                    <p:set>
                                      <p:cBhvr>
                                        <p:cTn id="32" dur="1" fill="hold">
                                          <p:stCondLst>
                                            <p:cond delay="499"/>
                                          </p:stCondLst>
                                        </p:cTn>
                                        <p:tgtEl>
                                          <p:spTgt spid="16"/>
                                        </p:tgtEl>
                                        <p:attrNameLst>
                                          <p:attrName>style.visibility</p:attrName>
                                        </p:attrNameLst>
                                      </p:cBhvr>
                                      <p:to>
                                        <p:strVal val="hidden"/>
                                      </p:to>
                                    </p:set>
                                  </p:childTnLst>
                                </p:cTn>
                              </p:par>
                              <p:par>
                                <p:cTn id="33" presetID="10" presetClass="entr" presetSubtype="0"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fade">
                                      <p:cBhvr>
                                        <p:cTn id="35" dur="500"/>
                                        <p:tgtEl>
                                          <p:spTgt spid="14"/>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7"/>
                                        </p:tgtEl>
                                        <p:attrNameLst>
                                          <p:attrName>style.visibility</p:attrName>
                                        </p:attrNameLst>
                                      </p:cBhvr>
                                      <p:to>
                                        <p:strVal val="visible"/>
                                      </p:to>
                                    </p:set>
                                    <p:animEffect transition="in" filter="fade">
                                      <p:cBhvr>
                                        <p:cTn id="38" dur="500"/>
                                        <p:tgtEl>
                                          <p:spTgt spid="17"/>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grpId="1" nodeType="clickEffect">
                                  <p:stCondLst>
                                    <p:cond delay="0"/>
                                  </p:stCondLst>
                                  <p:childTnLst>
                                    <p:animEffect transition="out" filter="fade">
                                      <p:cBhvr>
                                        <p:cTn id="42" dur="500"/>
                                        <p:tgtEl>
                                          <p:spTgt spid="14"/>
                                        </p:tgtEl>
                                      </p:cBhvr>
                                    </p:animEffect>
                                    <p:set>
                                      <p:cBhvr>
                                        <p:cTn id="43" dur="1" fill="hold">
                                          <p:stCondLst>
                                            <p:cond delay="499"/>
                                          </p:stCondLst>
                                        </p:cTn>
                                        <p:tgtEl>
                                          <p:spTgt spid="14"/>
                                        </p:tgtEl>
                                        <p:attrNameLst>
                                          <p:attrName>style.visibility</p:attrName>
                                        </p:attrNameLst>
                                      </p:cBhvr>
                                      <p:to>
                                        <p:strVal val="hidden"/>
                                      </p:to>
                                    </p:set>
                                  </p:childTnLst>
                                </p:cTn>
                              </p:par>
                              <p:par>
                                <p:cTn id="44" presetID="10" presetClass="exit" presetSubtype="0" fill="hold" grpId="1" nodeType="withEffect">
                                  <p:stCondLst>
                                    <p:cond delay="0"/>
                                  </p:stCondLst>
                                  <p:childTnLst>
                                    <p:animEffect transition="out" filter="fade">
                                      <p:cBhvr>
                                        <p:cTn id="45" dur="500"/>
                                        <p:tgtEl>
                                          <p:spTgt spid="17"/>
                                        </p:tgtEl>
                                      </p:cBhvr>
                                    </p:animEffect>
                                    <p:set>
                                      <p:cBhvr>
                                        <p:cTn id="46" dur="1" fill="hold">
                                          <p:stCondLst>
                                            <p:cond delay="499"/>
                                          </p:stCondLst>
                                        </p:cTn>
                                        <p:tgtEl>
                                          <p:spTgt spid="17"/>
                                        </p:tgtEl>
                                        <p:attrNameLst>
                                          <p:attrName>style.visibility</p:attrName>
                                        </p:attrNameLst>
                                      </p:cBhvr>
                                      <p:to>
                                        <p:strVal val="hidden"/>
                                      </p:to>
                                    </p:set>
                                  </p:childTnLst>
                                </p:cTn>
                              </p:par>
                              <p:par>
                                <p:cTn id="47" presetID="10" presetClass="entr" presetSubtype="0" fill="hold" grpId="0" nodeType="withEffect">
                                  <p:stCondLst>
                                    <p:cond delay="0"/>
                                  </p:stCondLst>
                                  <p:childTnLst>
                                    <p:set>
                                      <p:cBhvr>
                                        <p:cTn id="48" dur="1" fill="hold">
                                          <p:stCondLst>
                                            <p:cond delay="0"/>
                                          </p:stCondLst>
                                        </p:cTn>
                                        <p:tgtEl>
                                          <p:spTgt spid="15"/>
                                        </p:tgtEl>
                                        <p:attrNameLst>
                                          <p:attrName>style.visibility</p:attrName>
                                        </p:attrNameLst>
                                      </p:cBhvr>
                                      <p:to>
                                        <p:strVal val="visible"/>
                                      </p:to>
                                    </p:set>
                                    <p:animEffect transition="in" filter="fade">
                                      <p:cBhvr>
                                        <p:cTn id="49" dur="500"/>
                                        <p:tgtEl>
                                          <p:spTgt spid="15"/>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18"/>
                                        </p:tgtEl>
                                        <p:attrNameLst>
                                          <p:attrName>style.visibility</p:attrName>
                                        </p:attrNameLst>
                                      </p:cBhvr>
                                      <p:to>
                                        <p:strVal val="visible"/>
                                      </p:to>
                                    </p:set>
                                    <p:animEffect transition="in" filter="fade">
                                      <p:cBhvr>
                                        <p:cTn id="52" dur="500"/>
                                        <p:tgtEl>
                                          <p:spTgt spid="1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15"/>
                                        </p:tgtEl>
                                      </p:cBhvr>
                                    </p:animEffect>
                                    <p:set>
                                      <p:cBhvr>
                                        <p:cTn id="57" dur="1" fill="hold">
                                          <p:stCondLst>
                                            <p:cond delay="499"/>
                                          </p:stCondLst>
                                        </p:cTn>
                                        <p:tgtEl>
                                          <p:spTgt spid="15"/>
                                        </p:tgtEl>
                                        <p:attrNameLst>
                                          <p:attrName>style.visibility</p:attrName>
                                        </p:attrNameLst>
                                      </p:cBhvr>
                                      <p:to>
                                        <p:strVal val="hidden"/>
                                      </p:to>
                                    </p:set>
                                  </p:childTnLst>
                                </p:cTn>
                              </p:par>
                              <p:par>
                                <p:cTn id="58" presetID="10" presetClass="exit" presetSubtype="0" fill="hold" grpId="1" nodeType="withEffect">
                                  <p:stCondLst>
                                    <p:cond delay="0"/>
                                  </p:stCondLst>
                                  <p:childTnLst>
                                    <p:animEffect transition="out" filter="fade">
                                      <p:cBhvr>
                                        <p:cTn id="59" dur="500"/>
                                        <p:tgtEl>
                                          <p:spTgt spid="18"/>
                                        </p:tgtEl>
                                      </p:cBhvr>
                                    </p:animEffect>
                                    <p:set>
                                      <p:cBhvr>
                                        <p:cTn id="60" dur="1" fill="hold">
                                          <p:stCondLst>
                                            <p:cond delay="499"/>
                                          </p:stCondLst>
                                        </p:cTn>
                                        <p:tgtEl>
                                          <p:spTgt spid="18"/>
                                        </p:tgtEl>
                                        <p:attrNameLst>
                                          <p:attrName>style.visibility</p:attrName>
                                        </p:attrNameLst>
                                      </p:cBhvr>
                                      <p:to>
                                        <p:strVal val="hidden"/>
                                      </p:to>
                                    </p:set>
                                  </p:childTnLst>
                                </p:cTn>
                              </p:par>
                              <p:par>
                                <p:cTn id="61" presetID="10" presetClass="entr" presetSubtype="0" fill="hold" grpId="0" nodeType="withEffect">
                                  <p:stCondLst>
                                    <p:cond delay="0"/>
                                  </p:stCondLst>
                                  <p:childTnLst>
                                    <p:set>
                                      <p:cBhvr>
                                        <p:cTn id="62" dur="1" fill="hold">
                                          <p:stCondLst>
                                            <p:cond delay="0"/>
                                          </p:stCondLst>
                                        </p:cTn>
                                        <p:tgtEl>
                                          <p:spTgt spid="19"/>
                                        </p:tgtEl>
                                        <p:attrNameLst>
                                          <p:attrName>style.visibility</p:attrName>
                                        </p:attrNameLst>
                                      </p:cBhvr>
                                      <p:to>
                                        <p:strVal val="visible"/>
                                      </p:to>
                                    </p:set>
                                    <p:animEffect transition="in" filter="fade">
                                      <p:cBhvr>
                                        <p:cTn id="63" dur="500"/>
                                        <p:tgtEl>
                                          <p:spTgt spid="19"/>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20"/>
                                        </p:tgtEl>
                                        <p:attrNameLst>
                                          <p:attrName>style.visibility</p:attrName>
                                        </p:attrNameLst>
                                      </p:cBhvr>
                                      <p:to>
                                        <p:strVal val="visible"/>
                                      </p:to>
                                    </p:set>
                                    <p:animEffect transition="in" filter="fade">
                                      <p:cBhvr>
                                        <p:cTn id="66" dur="500"/>
                                        <p:tgtEl>
                                          <p:spTgt spid="20"/>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xit" presetSubtype="0" fill="hold" grpId="1" nodeType="clickEffect">
                                  <p:stCondLst>
                                    <p:cond delay="0"/>
                                  </p:stCondLst>
                                  <p:childTnLst>
                                    <p:animEffect transition="out" filter="fade">
                                      <p:cBhvr>
                                        <p:cTn id="70" dur="500"/>
                                        <p:tgtEl>
                                          <p:spTgt spid="19"/>
                                        </p:tgtEl>
                                      </p:cBhvr>
                                    </p:animEffect>
                                    <p:set>
                                      <p:cBhvr>
                                        <p:cTn id="71" dur="1" fill="hold">
                                          <p:stCondLst>
                                            <p:cond delay="499"/>
                                          </p:stCondLst>
                                        </p:cTn>
                                        <p:tgtEl>
                                          <p:spTgt spid="19"/>
                                        </p:tgtEl>
                                        <p:attrNameLst>
                                          <p:attrName>style.visibility</p:attrName>
                                        </p:attrNameLst>
                                      </p:cBhvr>
                                      <p:to>
                                        <p:strVal val="hidden"/>
                                      </p:to>
                                    </p:set>
                                  </p:childTnLst>
                                </p:cTn>
                              </p:par>
                              <p:par>
                                <p:cTn id="72" presetID="10" presetClass="exit" presetSubtype="0" fill="hold" grpId="1" nodeType="withEffect">
                                  <p:stCondLst>
                                    <p:cond delay="0"/>
                                  </p:stCondLst>
                                  <p:childTnLst>
                                    <p:animEffect transition="out" filter="fade">
                                      <p:cBhvr>
                                        <p:cTn id="73" dur="500"/>
                                        <p:tgtEl>
                                          <p:spTgt spid="20"/>
                                        </p:tgtEl>
                                      </p:cBhvr>
                                    </p:animEffect>
                                    <p:set>
                                      <p:cBhvr>
                                        <p:cTn id="74" dur="1" fill="hold">
                                          <p:stCondLst>
                                            <p:cond delay="499"/>
                                          </p:stCondLst>
                                        </p:cTn>
                                        <p:tgtEl>
                                          <p:spTgt spid="20"/>
                                        </p:tgtEl>
                                        <p:attrNameLst>
                                          <p:attrName>style.visibility</p:attrName>
                                        </p:attrNameLst>
                                      </p:cBhvr>
                                      <p:to>
                                        <p:strVal val="hidden"/>
                                      </p:to>
                                    </p:set>
                                  </p:childTnLst>
                                </p:cTn>
                              </p:par>
                              <p:par>
                                <p:cTn id="75" presetID="10" presetClass="entr" presetSubtype="0" fill="hold" grpId="0" nodeType="withEffect">
                                  <p:stCondLst>
                                    <p:cond delay="0"/>
                                  </p:stCondLst>
                                  <p:childTnLst>
                                    <p:set>
                                      <p:cBhvr>
                                        <p:cTn id="76" dur="1" fill="hold">
                                          <p:stCondLst>
                                            <p:cond delay="0"/>
                                          </p:stCondLst>
                                        </p:cTn>
                                        <p:tgtEl>
                                          <p:spTgt spid="21"/>
                                        </p:tgtEl>
                                        <p:attrNameLst>
                                          <p:attrName>style.visibility</p:attrName>
                                        </p:attrNameLst>
                                      </p:cBhvr>
                                      <p:to>
                                        <p:strVal val="visible"/>
                                      </p:to>
                                    </p:set>
                                    <p:animEffect transition="in" filter="fade">
                                      <p:cBhvr>
                                        <p:cTn id="77" dur="500"/>
                                        <p:tgtEl>
                                          <p:spTgt spid="21"/>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22"/>
                                        </p:tgtEl>
                                        <p:attrNameLst>
                                          <p:attrName>style.visibility</p:attrName>
                                        </p:attrNameLst>
                                      </p:cBhvr>
                                      <p:to>
                                        <p:strVal val="visible"/>
                                      </p:to>
                                    </p:set>
                                    <p:animEffect transition="in" filter="fade">
                                      <p:cBhvr>
                                        <p:cTn id="80" dur="500"/>
                                        <p:tgtEl>
                                          <p:spTgt spid="22"/>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xit" presetSubtype="0" fill="hold" grpId="1" nodeType="clickEffect">
                                  <p:stCondLst>
                                    <p:cond delay="0"/>
                                  </p:stCondLst>
                                  <p:childTnLst>
                                    <p:animEffect transition="out" filter="fade">
                                      <p:cBhvr>
                                        <p:cTn id="84" dur="500"/>
                                        <p:tgtEl>
                                          <p:spTgt spid="21"/>
                                        </p:tgtEl>
                                      </p:cBhvr>
                                    </p:animEffect>
                                    <p:set>
                                      <p:cBhvr>
                                        <p:cTn id="85" dur="1" fill="hold">
                                          <p:stCondLst>
                                            <p:cond delay="499"/>
                                          </p:stCondLst>
                                        </p:cTn>
                                        <p:tgtEl>
                                          <p:spTgt spid="21"/>
                                        </p:tgtEl>
                                        <p:attrNameLst>
                                          <p:attrName>style.visibility</p:attrName>
                                        </p:attrNameLst>
                                      </p:cBhvr>
                                      <p:to>
                                        <p:strVal val="hidden"/>
                                      </p:to>
                                    </p:set>
                                  </p:childTnLst>
                                </p:cTn>
                              </p:par>
                              <p:par>
                                <p:cTn id="86" presetID="10" presetClass="exit" presetSubtype="0" fill="hold" grpId="1" nodeType="withEffect">
                                  <p:stCondLst>
                                    <p:cond delay="0"/>
                                  </p:stCondLst>
                                  <p:childTnLst>
                                    <p:animEffect transition="out" filter="fade">
                                      <p:cBhvr>
                                        <p:cTn id="87" dur="500"/>
                                        <p:tgtEl>
                                          <p:spTgt spid="22"/>
                                        </p:tgtEl>
                                      </p:cBhvr>
                                    </p:animEffect>
                                    <p:set>
                                      <p:cBhvr>
                                        <p:cTn id="88" dur="1" fill="hold">
                                          <p:stCondLst>
                                            <p:cond delay="499"/>
                                          </p:stCondLst>
                                        </p:cTn>
                                        <p:tgtEl>
                                          <p:spTgt spid="22"/>
                                        </p:tgtEl>
                                        <p:attrNameLst>
                                          <p:attrName>style.visibility</p:attrName>
                                        </p:attrNameLst>
                                      </p:cBhvr>
                                      <p:to>
                                        <p:strVal val="hidden"/>
                                      </p:to>
                                    </p:set>
                                  </p:childTnLst>
                                </p:cTn>
                              </p:par>
                              <p:par>
                                <p:cTn id="89" presetID="10" presetClass="entr" presetSubtype="0" fill="hold" grpId="0" nodeType="withEffect">
                                  <p:stCondLst>
                                    <p:cond delay="0"/>
                                  </p:stCondLst>
                                  <p:childTnLst>
                                    <p:set>
                                      <p:cBhvr>
                                        <p:cTn id="90" dur="1" fill="hold">
                                          <p:stCondLst>
                                            <p:cond delay="0"/>
                                          </p:stCondLst>
                                        </p:cTn>
                                        <p:tgtEl>
                                          <p:spTgt spid="23"/>
                                        </p:tgtEl>
                                        <p:attrNameLst>
                                          <p:attrName>style.visibility</p:attrName>
                                        </p:attrNameLst>
                                      </p:cBhvr>
                                      <p:to>
                                        <p:strVal val="visible"/>
                                      </p:to>
                                    </p:set>
                                    <p:animEffect transition="in" filter="fade">
                                      <p:cBhvr>
                                        <p:cTn id="91" dur="500"/>
                                        <p:tgtEl>
                                          <p:spTgt spid="23"/>
                                        </p:tgtEl>
                                      </p:cBhvr>
                                    </p:animEffect>
                                  </p:childTnLst>
                                </p:cTn>
                              </p:par>
                              <p:par>
                                <p:cTn id="92" presetID="10" presetClass="entr" presetSubtype="0" fill="hold" grpId="0" nodeType="withEffect">
                                  <p:stCondLst>
                                    <p:cond delay="0"/>
                                  </p:stCondLst>
                                  <p:childTnLst>
                                    <p:set>
                                      <p:cBhvr>
                                        <p:cTn id="93" dur="1" fill="hold">
                                          <p:stCondLst>
                                            <p:cond delay="0"/>
                                          </p:stCondLst>
                                        </p:cTn>
                                        <p:tgtEl>
                                          <p:spTgt spid="24"/>
                                        </p:tgtEl>
                                        <p:attrNameLst>
                                          <p:attrName>style.visibility</p:attrName>
                                        </p:attrNameLst>
                                      </p:cBhvr>
                                      <p:to>
                                        <p:strVal val="visible"/>
                                      </p:to>
                                    </p:set>
                                    <p:animEffect transition="in" filter="fade">
                                      <p:cBhvr>
                                        <p:cTn id="94" dur="500"/>
                                        <p:tgtEl>
                                          <p:spTgt spid="24"/>
                                        </p:tgtEl>
                                      </p:cBhvr>
                                    </p:animEffect>
                                  </p:childTnLst>
                                </p:cTn>
                              </p:par>
                            </p:childTnLst>
                          </p:cTn>
                        </p:par>
                      </p:childTnLst>
                    </p:cTn>
                  </p:par>
                  <p:par>
                    <p:cTn id="95" fill="hold">
                      <p:stCondLst>
                        <p:cond delay="indefinite"/>
                      </p:stCondLst>
                      <p:childTnLst>
                        <p:par>
                          <p:cTn id="96" fill="hold">
                            <p:stCondLst>
                              <p:cond delay="0"/>
                            </p:stCondLst>
                            <p:childTnLst>
                              <p:par>
                                <p:cTn id="97" presetID="10" presetClass="exit" presetSubtype="0" fill="hold" grpId="1" nodeType="clickEffect">
                                  <p:stCondLst>
                                    <p:cond delay="0"/>
                                  </p:stCondLst>
                                  <p:childTnLst>
                                    <p:animEffect transition="out" filter="fade">
                                      <p:cBhvr>
                                        <p:cTn id="98" dur="500"/>
                                        <p:tgtEl>
                                          <p:spTgt spid="23"/>
                                        </p:tgtEl>
                                      </p:cBhvr>
                                    </p:animEffect>
                                    <p:set>
                                      <p:cBhvr>
                                        <p:cTn id="99" dur="1" fill="hold">
                                          <p:stCondLst>
                                            <p:cond delay="499"/>
                                          </p:stCondLst>
                                        </p:cTn>
                                        <p:tgtEl>
                                          <p:spTgt spid="23"/>
                                        </p:tgtEl>
                                        <p:attrNameLst>
                                          <p:attrName>style.visibility</p:attrName>
                                        </p:attrNameLst>
                                      </p:cBhvr>
                                      <p:to>
                                        <p:strVal val="hidden"/>
                                      </p:to>
                                    </p:set>
                                  </p:childTnLst>
                                </p:cTn>
                              </p:par>
                              <p:par>
                                <p:cTn id="100" presetID="10" presetClass="exit" presetSubtype="0" fill="hold" grpId="1" nodeType="withEffect">
                                  <p:stCondLst>
                                    <p:cond delay="0"/>
                                  </p:stCondLst>
                                  <p:childTnLst>
                                    <p:animEffect transition="out" filter="fade">
                                      <p:cBhvr>
                                        <p:cTn id="101" dur="500"/>
                                        <p:tgtEl>
                                          <p:spTgt spid="24"/>
                                        </p:tgtEl>
                                      </p:cBhvr>
                                    </p:animEffect>
                                    <p:set>
                                      <p:cBhvr>
                                        <p:cTn id="102" dur="1" fill="hold">
                                          <p:stCondLst>
                                            <p:cond delay="499"/>
                                          </p:stCondLst>
                                        </p:cTn>
                                        <p:tgtEl>
                                          <p:spTgt spid="2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13" grpId="0" animBg="1"/>
      <p:bldP spid="13" grpId="1" animBg="1"/>
      <p:bldP spid="14" grpId="0" animBg="1"/>
      <p:bldP spid="14" grpId="1" animBg="1"/>
      <p:bldP spid="15" grpId="0" animBg="1"/>
      <p:bldP spid="15" grpId="1" animBg="1"/>
      <p:bldP spid="10" grpId="0"/>
      <p:bldP spid="10" grpId="1"/>
      <p:bldP spid="16" grpId="0"/>
      <p:bldP spid="16" grpId="1"/>
      <p:bldP spid="17" grpId="0"/>
      <p:bldP spid="17" grpId="1"/>
      <p:bldP spid="18" grpId="0"/>
      <p:bldP spid="18" grpId="1"/>
      <p:bldP spid="19" grpId="0" animBg="1"/>
      <p:bldP spid="19" grpId="1" animBg="1"/>
      <p:bldP spid="20" grpId="0"/>
      <p:bldP spid="20" grpId="1"/>
      <p:bldP spid="21" grpId="0" animBg="1"/>
      <p:bldP spid="21" grpId="1" animBg="1"/>
      <p:bldP spid="22" grpId="0"/>
      <p:bldP spid="22" grpId="1"/>
      <p:bldP spid="23" grpId="0" animBg="1"/>
      <p:bldP spid="23" grpId="1" animBg="1"/>
      <p:bldP spid="24" grpId="0"/>
      <p:bldP spid="24" grpId="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ounded Rectangle 24"/>
          <p:cNvSpPr/>
          <p:nvPr/>
        </p:nvSpPr>
        <p:spPr>
          <a:xfrm>
            <a:off x="533182" y="1592370"/>
            <a:ext cx="2448272" cy="4212894"/>
          </a:xfrm>
          <a:prstGeom prst="round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500" dirty="0" smtClean="0">
                <a:solidFill>
                  <a:schemeClr val="tx1"/>
                </a:solidFill>
              </a:rPr>
              <a:t>1. </a:t>
            </a:r>
            <a:r>
              <a:rPr lang="en-US" sz="1500" dirty="0" err="1" smtClean="0">
                <a:solidFill>
                  <a:schemeClr val="tx1"/>
                </a:solidFill>
              </a:rPr>
              <a:t>Análise</a:t>
            </a:r>
            <a:r>
              <a:rPr lang="en-US" sz="1500" dirty="0" smtClean="0">
                <a:solidFill>
                  <a:schemeClr val="tx1"/>
                </a:solidFill>
              </a:rPr>
              <a:t> da </a:t>
            </a:r>
            <a:r>
              <a:rPr lang="en-US" sz="1500" dirty="0" err="1" smtClean="0">
                <a:solidFill>
                  <a:schemeClr val="tx1"/>
                </a:solidFill>
              </a:rPr>
              <a:t>rede</a:t>
            </a:r>
            <a:r>
              <a:rPr lang="en-US" sz="1500" dirty="0" smtClean="0">
                <a:solidFill>
                  <a:schemeClr val="tx1"/>
                </a:solidFill>
              </a:rPr>
              <a:t> do </a:t>
            </a:r>
            <a:r>
              <a:rPr lang="en-US" sz="1500" dirty="0" err="1" smtClean="0">
                <a:solidFill>
                  <a:schemeClr val="tx1"/>
                </a:solidFill>
              </a:rPr>
              <a:t>cronograma</a:t>
            </a:r>
            <a:endParaRPr lang="en-US" sz="1500" dirty="0" smtClean="0">
              <a:solidFill>
                <a:schemeClr val="tx1"/>
              </a:solidFill>
            </a:endParaRPr>
          </a:p>
          <a:p>
            <a:pPr algn="ctr"/>
            <a:r>
              <a:rPr lang="en-US" sz="1500" dirty="0" smtClean="0">
                <a:solidFill>
                  <a:schemeClr val="tx1"/>
                </a:solidFill>
              </a:rPr>
              <a:t>2. </a:t>
            </a:r>
            <a:r>
              <a:rPr lang="en-US" sz="1500" dirty="0" err="1" smtClean="0">
                <a:solidFill>
                  <a:schemeClr val="tx1"/>
                </a:solidFill>
              </a:rPr>
              <a:t>Método</a:t>
            </a:r>
            <a:r>
              <a:rPr lang="en-US" sz="1500" dirty="0" smtClean="0">
                <a:solidFill>
                  <a:schemeClr val="tx1"/>
                </a:solidFill>
              </a:rPr>
              <a:t> do </a:t>
            </a:r>
            <a:r>
              <a:rPr lang="en-US" sz="1500" dirty="0" err="1" smtClean="0">
                <a:solidFill>
                  <a:schemeClr val="tx1"/>
                </a:solidFill>
              </a:rPr>
              <a:t>caminho</a:t>
            </a:r>
            <a:r>
              <a:rPr lang="en-US" sz="1500" dirty="0" smtClean="0">
                <a:solidFill>
                  <a:schemeClr val="tx1"/>
                </a:solidFill>
              </a:rPr>
              <a:t> </a:t>
            </a:r>
            <a:r>
              <a:rPr lang="en-US" sz="1500" dirty="0" err="1" smtClean="0">
                <a:solidFill>
                  <a:schemeClr val="tx1"/>
                </a:solidFill>
              </a:rPr>
              <a:t>crítico</a:t>
            </a:r>
            <a:endParaRPr lang="en-US" sz="1500" dirty="0" smtClean="0">
              <a:solidFill>
                <a:schemeClr val="tx1"/>
              </a:solidFill>
            </a:endParaRPr>
          </a:p>
          <a:p>
            <a:pPr algn="ctr"/>
            <a:r>
              <a:rPr lang="en-US" sz="1500" dirty="0" smtClean="0">
                <a:solidFill>
                  <a:schemeClr val="tx1"/>
                </a:solidFill>
              </a:rPr>
              <a:t>3. </a:t>
            </a:r>
            <a:r>
              <a:rPr lang="en-US" sz="1500" dirty="0" err="1" smtClean="0">
                <a:solidFill>
                  <a:schemeClr val="tx1"/>
                </a:solidFill>
              </a:rPr>
              <a:t>Método</a:t>
            </a:r>
            <a:r>
              <a:rPr lang="en-US" sz="1500" dirty="0" smtClean="0">
                <a:solidFill>
                  <a:schemeClr val="tx1"/>
                </a:solidFill>
              </a:rPr>
              <a:t> da </a:t>
            </a:r>
            <a:r>
              <a:rPr lang="en-US" sz="1500" dirty="0" err="1" smtClean="0">
                <a:solidFill>
                  <a:schemeClr val="tx1"/>
                </a:solidFill>
              </a:rPr>
              <a:t>cadeia</a:t>
            </a:r>
            <a:r>
              <a:rPr lang="en-US" sz="1500" dirty="0" smtClean="0">
                <a:solidFill>
                  <a:schemeClr val="tx1"/>
                </a:solidFill>
              </a:rPr>
              <a:t> </a:t>
            </a:r>
            <a:r>
              <a:rPr lang="en-US" sz="1500" dirty="0" err="1" smtClean="0">
                <a:solidFill>
                  <a:schemeClr val="tx1"/>
                </a:solidFill>
              </a:rPr>
              <a:t>crítica</a:t>
            </a:r>
            <a:endParaRPr lang="en-US" sz="1500" dirty="0" smtClean="0">
              <a:solidFill>
                <a:schemeClr val="tx1"/>
              </a:solidFill>
            </a:endParaRPr>
          </a:p>
          <a:p>
            <a:pPr algn="ctr"/>
            <a:r>
              <a:rPr lang="en-US" sz="1500" dirty="0" smtClean="0">
                <a:solidFill>
                  <a:schemeClr val="tx1"/>
                </a:solidFill>
              </a:rPr>
              <a:t>4. </a:t>
            </a:r>
            <a:r>
              <a:rPr lang="en-US" sz="1500" dirty="0" err="1" smtClean="0">
                <a:solidFill>
                  <a:schemeClr val="tx1"/>
                </a:solidFill>
              </a:rPr>
              <a:t>Nivelamento</a:t>
            </a:r>
            <a:r>
              <a:rPr lang="en-US" sz="1500" dirty="0" smtClean="0">
                <a:solidFill>
                  <a:schemeClr val="tx1"/>
                </a:solidFill>
              </a:rPr>
              <a:t> de </a:t>
            </a:r>
            <a:r>
              <a:rPr lang="en-US" sz="1500" dirty="0" err="1" smtClean="0">
                <a:solidFill>
                  <a:schemeClr val="tx1"/>
                </a:solidFill>
              </a:rPr>
              <a:t>recursos</a:t>
            </a:r>
            <a:endParaRPr lang="en-US" sz="1500" dirty="0" smtClean="0">
              <a:solidFill>
                <a:schemeClr val="tx1"/>
              </a:solidFill>
            </a:endParaRPr>
          </a:p>
          <a:p>
            <a:pPr algn="ctr"/>
            <a:r>
              <a:rPr lang="en-US" sz="1500" dirty="0" smtClean="0">
                <a:solidFill>
                  <a:schemeClr val="tx1"/>
                </a:solidFill>
              </a:rPr>
              <a:t>5. </a:t>
            </a:r>
            <a:r>
              <a:rPr lang="en-US" sz="1500" dirty="0" err="1" smtClean="0">
                <a:solidFill>
                  <a:schemeClr val="tx1"/>
                </a:solidFill>
              </a:rPr>
              <a:t>Análise</a:t>
            </a:r>
            <a:r>
              <a:rPr lang="en-US" sz="1500" dirty="0" smtClean="0">
                <a:solidFill>
                  <a:schemeClr val="tx1"/>
                </a:solidFill>
              </a:rPr>
              <a:t> do </a:t>
            </a:r>
            <a:r>
              <a:rPr lang="en-US" sz="1500" dirty="0" err="1" smtClean="0">
                <a:solidFill>
                  <a:schemeClr val="tx1"/>
                </a:solidFill>
              </a:rPr>
              <a:t>cenário</a:t>
            </a:r>
            <a:r>
              <a:rPr lang="en-US" sz="1500" dirty="0" smtClean="0">
                <a:solidFill>
                  <a:schemeClr val="tx1"/>
                </a:solidFill>
              </a:rPr>
              <a:t> “E se”</a:t>
            </a:r>
          </a:p>
          <a:p>
            <a:pPr algn="ctr"/>
            <a:r>
              <a:rPr lang="en-US" sz="1500" dirty="0" smtClean="0">
                <a:solidFill>
                  <a:schemeClr val="tx1"/>
                </a:solidFill>
              </a:rPr>
              <a:t>6. </a:t>
            </a:r>
            <a:r>
              <a:rPr lang="en-US" sz="1500" dirty="0" err="1" smtClean="0">
                <a:solidFill>
                  <a:schemeClr val="tx1"/>
                </a:solidFill>
              </a:rPr>
              <a:t>Aplicação</a:t>
            </a:r>
            <a:r>
              <a:rPr lang="en-US" sz="1500" dirty="0" smtClean="0">
                <a:solidFill>
                  <a:schemeClr val="tx1"/>
                </a:solidFill>
              </a:rPr>
              <a:t> de </a:t>
            </a:r>
            <a:r>
              <a:rPr lang="en-US" sz="1500" dirty="0" err="1" smtClean="0">
                <a:solidFill>
                  <a:schemeClr val="tx1"/>
                </a:solidFill>
              </a:rPr>
              <a:t>antecipações</a:t>
            </a:r>
            <a:r>
              <a:rPr lang="en-US" sz="1500" dirty="0" smtClean="0">
                <a:solidFill>
                  <a:schemeClr val="tx1"/>
                </a:solidFill>
              </a:rPr>
              <a:t> e </a:t>
            </a:r>
            <a:r>
              <a:rPr lang="en-US" sz="1500" dirty="0" err="1" smtClean="0">
                <a:solidFill>
                  <a:schemeClr val="tx1"/>
                </a:solidFill>
              </a:rPr>
              <a:t>esperas</a:t>
            </a:r>
            <a:endParaRPr lang="en-US" sz="1500" dirty="0" smtClean="0">
              <a:solidFill>
                <a:schemeClr val="tx1"/>
              </a:solidFill>
            </a:endParaRPr>
          </a:p>
          <a:p>
            <a:pPr algn="ctr"/>
            <a:r>
              <a:rPr lang="en-US" sz="1500" dirty="0" smtClean="0">
                <a:solidFill>
                  <a:schemeClr val="tx1"/>
                </a:solidFill>
              </a:rPr>
              <a:t>7. </a:t>
            </a:r>
            <a:r>
              <a:rPr lang="en-US" sz="1500" dirty="0" err="1" smtClean="0">
                <a:solidFill>
                  <a:schemeClr val="tx1"/>
                </a:solidFill>
              </a:rPr>
              <a:t>Compressão</a:t>
            </a:r>
            <a:r>
              <a:rPr lang="en-US" sz="1500" dirty="0" smtClean="0">
                <a:solidFill>
                  <a:schemeClr val="tx1"/>
                </a:solidFill>
              </a:rPr>
              <a:t> do </a:t>
            </a:r>
            <a:r>
              <a:rPr lang="en-US" sz="1500" dirty="0" err="1" smtClean="0">
                <a:solidFill>
                  <a:schemeClr val="tx1"/>
                </a:solidFill>
              </a:rPr>
              <a:t>cronograma</a:t>
            </a:r>
            <a:endParaRPr lang="en-US" sz="1500" dirty="0" smtClean="0">
              <a:solidFill>
                <a:schemeClr val="tx1"/>
              </a:solidFill>
            </a:endParaRPr>
          </a:p>
          <a:p>
            <a:pPr algn="ctr"/>
            <a:r>
              <a:rPr lang="en-US" sz="1500" dirty="0" smtClean="0">
                <a:solidFill>
                  <a:schemeClr val="tx1"/>
                </a:solidFill>
              </a:rPr>
              <a:t>8. </a:t>
            </a:r>
            <a:r>
              <a:rPr lang="en-US" sz="1500" dirty="0" err="1" smtClean="0">
                <a:solidFill>
                  <a:schemeClr val="tx1"/>
                </a:solidFill>
              </a:rPr>
              <a:t>Ferramenta</a:t>
            </a:r>
            <a:r>
              <a:rPr lang="en-US" sz="1500" dirty="0" smtClean="0">
                <a:solidFill>
                  <a:schemeClr val="tx1"/>
                </a:solidFill>
              </a:rPr>
              <a:t> </a:t>
            </a:r>
            <a:r>
              <a:rPr lang="en-US" sz="1500" dirty="0" err="1" smtClean="0">
                <a:solidFill>
                  <a:schemeClr val="tx1"/>
                </a:solidFill>
              </a:rPr>
              <a:t>para</a:t>
            </a:r>
            <a:r>
              <a:rPr lang="en-US" sz="1500" dirty="0" smtClean="0">
                <a:solidFill>
                  <a:schemeClr val="tx1"/>
                </a:solidFill>
              </a:rPr>
              <a:t> </a:t>
            </a:r>
            <a:r>
              <a:rPr lang="en-US" sz="1500" dirty="0" err="1" smtClean="0">
                <a:solidFill>
                  <a:schemeClr val="tx1"/>
                </a:solidFill>
              </a:rPr>
              <a:t>desenvolvimento</a:t>
            </a:r>
            <a:endParaRPr lang="en-US" sz="1500" dirty="0" smtClean="0">
              <a:solidFill>
                <a:schemeClr val="tx1"/>
              </a:solidFill>
            </a:endParaRPr>
          </a:p>
        </p:txBody>
      </p:sp>
      <p:sp>
        <p:nvSpPr>
          <p:cNvPr id="10" name="TextBox 9"/>
          <p:cNvSpPr txBox="1"/>
          <p:nvPr/>
        </p:nvSpPr>
        <p:spPr>
          <a:xfrm>
            <a:off x="3419872" y="1789650"/>
            <a:ext cx="5470408" cy="2031325"/>
          </a:xfrm>
          <a:prstGeom prst="rect">
            <a:avLst/>
          </a:prstGeom>
          <a:noFill/>
        </p:spPr>
        <p:txBody>
          <a:bodyPr wrap="square" rtlCol="0">
            <a:spAutoFit/>
          </a:bodyPr>
          <a:lstStyle/>
          <a:p>
            <a:pPr marL="285750" indent="-285750">
              <a:buFont typeface="Arial" pitchFamily="34" charset="0"/>
              <a:buChar char="•"/>
            </a:pPr>
            <a:r>
              <a:rPr lang="en-US" dirty="0" err="1" smtClean="0"/>
              <a:t>Usa</a:t>
            </a:r>
            <a:r>
              <a:rPr lang="en-US" dirty="0" smtClean="0"/>
              <a:t> </a:t>
            </a:r>
            <a:r>
              <a:rPr lang="en-US" dirty="0" err="1" smtClean="0"/>
              <a:t>técnicas</a:t>
            </a:r>
            <a:r>
              <a:rPr lang="en-US" dirty="0" smtClean="0"/>
              <a:t> </a:t>
            </a:r>
            <a:r>
              <a:rPr lang="en-US" dirty="0" err="1" smtClean="0"/>
              <a:t>analíticas</a:t>
            </a:r>
            <a:r>
              <a:rPr lang="en-US" dirty="0" smtClean="0"/>
              <a:t> </a:t>
            </a:r>
            <a:r>
              <a:rPr lang="en-US" dirty="0" err="1" smtClean="0"/>
              <a:t>para</a:t>
            </a:r>
            <a:r>
              <a:rPr lang="en-US" dirty="0" smtClean="0"/>
              <a:t> </a:t>
            </a:r>
            <a:r>
              <a:rPr lang="en-US" dirty="0" err="1" smtClean="0"/>
              <a:t>calcular</a:t>
            </a:r>
            <a:r>
              <a:rPr lang="en-US" dirty="0" smtClean="0"/>
              <a:t> as </a:t>
            </a:r>
            <a:r>
              <a:rPr lang="en-US" dirty="0" err="1" smtClean="0"/>
              <a:t>datas</a:t>
            </a:r>
            <a:r>
              <a:rPr lang="en-US" dirty="0" smtClean="0"/>
              <a:t> </a:t>
            </a:r>
            <a:r>
              <a:rPr lang="pt-BR" dirty="0" smtClean="0"/>
              <a:t>de início e término mais cedo e mais tarde das atividades;</a:t>
            </a:r>
          </a:p>
          <a:p>
            <a:pPr marL="285750" indent="-285750">
              <a:buFont typeface="Arial" pitchFamily="34" charset="0"/>
              <a:buChar char="•"/>
            </a:pPr>
            <a:r>
              <a:rPr lang="en-US" dirty="0" err="1" smtClean="0"/>
              <a:t>Pode</a:t>
            </a:r>
            <a:r>
              <a:rPr lang="en-US" dirty="0" smtClean="0"/>
              <a:t> </a:t>
            </a:r>
            <a:r>
              <a:rPr lang="en-US" dirty="0" err="1" smtClean="0"/>
              <a:t>ter</a:t>
            </a:r>
            <a:r>
              <a:rPr lang="en-US" dirty="0" smtClean="0"/>
              <a:t> </a:t>
            </a:r>
            <a:r>
              <a:rPr lang="en-US" dirty="0" err="1" smtClean="0"/>
              <a:t>caminhos</a:t>
            </a:r>
            <a:r>
              <a:rPr lang="en-US" dirty="0" smtClean="0"/>
              <a:t> com </a:t>
            </a:r>
            <a:r>
              <a:rPr lang="en-US" dirty="0" err="1" smtClean="0"/>
              <a:t>pontos</a:t>
            </a:r>
            <a:r>
              <a:rPr lang="en-US" dirty="0" smtClean="0"/>
              <a:t> de </a:t>
            </a:r>
            <a:r>
              <a:rPr lang="en-US" dirty="0" err="1" smtClean="0"/>
              <a:t>convergência</a:t>
            </a:r>
            <a:r>
              <a:rPr lang="en-US" dirty="0" smtClean="0"/>
              <a:t> e </a:t>
            </a:r>
            <a:r>
              <a:rPr lang="en-US" dirty="0" err="1" smtClean="0"/>
              <a:t>divergência</a:t>
            </a:r>
            <a:r>
              <a:rPr lang="en-US" dirty="0" smtClean="0"/>
              <a:t>;</a:t>
            </a:r>
          </a:p>
          <a:p>
            <a:pPr marL="285750" indent="-285750">
              <a:buFont typeface="Arial" pitchFamily="34" charset="0"/>
              <a:buChar char="•"/>
            </a:pPr>
            <a:r>
              <a:rPr lang="en-US" dirty="0" err="1" smtClean="0"/>
              <a:t>Esses</a:t>
            </a:r>
            <a:r>
              <a:rPr lang="en-US" dirty="0" smtClean="0"/>
              <a:t> </a:t>
            </a:r>
            <a:r>
              <a:rPr lang="en-US" dirty="0" err="1" smtClean="0"/>
              <a:t>caminhos</a:t>
            </a:r>
            <a:r>
              <a:rPr lang="en-US" dirty="0" smtClean="0"/>
              <a:t> </a:t>
            </a:r>
            <a:r>
              <a:rPr lang="en-US" dirty="0" err="1" smtClean="0"/>
              <a:t>podem</a:t>
            </a:r>
            <a:r>
              <a:rPr lang="en-US" dirty="0" smtClean="0"/>
              <a:t> </a:t>
            </a:r>
            <a:r>
              <a:rPr lang="en-US" dirty="0" err="1" smtClean="0"/>
              <a:t>ser</a:t>
            </a:r>
            <a:r>
              <a:rPr lang="en-US" dirty="0" smtClean="0"/>
              <a:t> </a:t>
            </a:r>
            <a:r>
              <a:rPr lang="en-US" dirty="0" err="1" smtClean="0"/>
              <a:t>identificados</a:t>
            </a:r>
            <a:r>
              <a:rPr lang="en-US" dirty="0" smtClean="0"/>
              <a:t> e </a:t>
            </a:r>
            <a:r>
              <a:rPr lang="en-US" dirty="0" err="1" smtClean="0"/>
              <a:t>usados</a:t>
            </a:r>
            <a:r>
              <a:rPr lang="en-US" dirty="0" smtClean="0"/>
              <a:t> </a:t>
            </a:r>
            <a:r>
              <a:rPr lang="en-US" dirty="0" err="1" smtClean="0"/>
              <a:t>em</a:t>
            </a:r>
            <a:r>
              <a:rPr lang="en-US" dirty="0" smtClean="0"/>
              <a:t> </a:t>
            </a:r>
            <a:r>
              <a:rPr lang="en-US" dirty="0" err="1" smtClean="0"/>
              <a:t>outras</a:t>
            </a:r>
            <a:r>
              <a:rPr lang="en-US" dirty="0" smtClean="0"/>
              <a:t> </a:t>
            </a:r>
            <a:r>
              <a:rPr lang="en-US" dirty="0" err="1" smtClean="0"/>
              <a:t>análises</a:t>
            </a:r>
            <a:r>
              <a:rPr lang="en-US" dirty="0" smtClean="0"/>
              <a:t>, </a:t>
            </a:r>
            <a:r>
              <a:rPr lang="en-US" dirty="0" err="1" smtClean="0"/>
              <a:t>como</a:t>
            </a:r>
            <a:r>
              <a:rPr lang="en-US" dirty="0" smtClean="0"/>
              <a:t> </a:t>
            </a:r>
            <a:r>
              <a:rPr lang="en-US" dirty="0" err="1" smtClean="0"/>
              <a:t>compressão</a:t>
            </a:r>
            <a:r>
              <a:rPr lang="en-US" dirty="0" smtClean="0"/>
              <a:t>.</a:t>
            </a:r>
          </a:p>
        </p:txBody>
      </p:sp>
      <p:sp>
        <p:nvSpPr>
          <p:cNvPr id="16" name="TextBox 15"/>
          <p:cNvSpPr txBox="1"/>
          <p:nvPr/>
        </p:nvSpPr>
        <p:spPr>
          <a:xfrm>
            <a:off x="3419873" y="1798942"/>
            <a:ext cx="5470408" cy="3139321"/>
          </a:xfrm>
          <a:prstGeom prst="rect">
            <a:avLst/>
          </a:prstGeom>
          <a:noFill/>
        </p:spPr>
        <p:txBody>
          <a:bodyPr wrap="square" rtlCol="0">
            <a:spAutoFit/>
          </a:bodyPr>
          <a:lstStyle/>
          <a:p>
            <a:pPr marL="285750" indent="-285750">
              <a:buFont typeface="Arial" pitchFamily="34" charset="0"/>
              <a:buChar char="•"/>
            </a:pPr>
            <a:r>
              <a:rPr lang="en-US" dirty="0" err="1" smtClean="0"/>
              <a:t>Calcula</a:t>
            </a:r>
            <a:r>
              <a:rPr lang="en-US" dirty="0" smtClean="0"/>
              <a:t> as </a:t>
            </a:r>
            <a:r>
              <a:rPr lang="en-US" dirty="0" err="1" smtClean="0"/>
              <a:t>datas</a:t>
            </a:r>
            <a:r>
              <a:rPr lang="en-US" dirty="0" smtClean="0"/>
              <a:t> </a:t>
            </a:r>
            <a:r>
              <a:rPr lang="en-US" dirty="0" err="1" smtClean="0"/>
              <a:t>teóricas</a:t>
            </a:r>
            <a:r>
              <a:rPr lang="en-US" dirty="0" smtClean="0"/>
              <a:t> de </a:t>
            </a:r>
            <a:r>
              <a:rPr lang="en-US" dirty="0" err="1" smtClean="0"/>
              <a:t>início</a:t>
            </a:r>
            <a:r>
              <a:rPr lang="en-US" dirty="0" smtClean="0"/>
              <a:t> e </a:t>
            </a:r>
            <a:r>
              <a:rPr lang="en-US" dirty="0" err="1" smtClean="0"/>
              <a:t>término</a:t>
            </a:r>
            <a:r>
              <a:rPr lang="en-US" dirty="0" smtClean="0"/>
              <a:t> </a:t>
            </a:r>
            <a:r>
              <a:rPr lang="en-US" dirty="0" err="1" smtClean="0"/>
              <a:t>mais</a:t>
            </a:r>
            <a:r>
              <a:rPr lang="en-US" dirty="0" smtClean="0"/>
              <a:t> </a:t>
            </a:r>
            <a:r>
              <a:rPr lang="en-US" dirty="0" err="1" smtClean="0"/>
              <a:t>cedo</a:t>
            </a:r>
            <a:r>
              <a:rPr lang="en-US" dirty="0" smtClean="0"/>
              <a:t> e </a:t>
            </a:r>
            <a:r>
              <a:rPr lang="en-US" dirty="0" err="1" smtClean="0"/>
              <a:t>início</a:t>
            </a:r>
            <a:r>
              <a:rPr lang="en-US" dirty="0" smtClean="0"/>
              <a:t> e </a:t>
            </a:r>
            <a:r>
              <a:rPr lang="en-US" dirty="0" err="1" smtClean="0"/>
              <a:t>término</a:t>
            </a:r>
            <a:r>
              <a:rPr lang="en-US" dirty="0" smtClean="0"/>
              <a:t> </a:t>
            </a:r>
            <a:r>
              <a:rPr lang="en-US" dirty="0" err="1" smtClean="0"/>
              <a:t>mais</a:t>
            </a:r>
            <a:r>
              <a:rPr lang="en-US" dirty="0" smtClean="0"/>
              <a:t> </a:t>
            </a:r>
            <a:r>
              <a:rPr lang="en-US" dirty="0" err="1" smtClean="0"/>
              <a:t>tarde</a:t>
            </a:r>
            <a:r>
              <a:rPr lang="en-US" dirty="0" smtClean="0"/>
              <a:t>;</a:t>
            </a:r>
          </a:p>
          <a:p>
            <a:pPr marL="285750" indent="-285750">
              <a:buFont typeface="Arial" pitchFamily="34" charset="0"/>
              <a:buChar char="•"/>
            </a:pPr>
            <a:r>
              <a:rPr lang="en-US" dirty="0" err="1" smtClean="0"/>
              <a:t>Não</a:t>
            </a:r>
            <a:r>
              <a:rPr lang="en-US" dirty="0" smtClean="0"/>
              <a:t> </a:t>
            </a:r>
            <a:r>
              <a:rPr lang="en-US" dirty="0" err="1" smtClean="0"/>
              <a:t>considera</a:t>
            </a:r>
            <a:r>
              <a:rPr lang="en-US" dirty="0" smtClean="0"/>
              <a:t> </a:t>
            </a:r>
            <a:r>
              <a:rPr lang="en-US" dirty="0" err="1" smtClean="0"/>
              <a:t>limitações</a:t>
            </a:r>
            <a:r>
              <a:rPr lang="en-US" dirty="0" smtClean="0"/>
              <a:t> de </a:t>
            </a:r>
            <a:r>
              <a:rPr lang="en-US" dirty="0" err="1" smtClean="0"/>
              <a:t>recursos</a:t>
            </a:r>
            <a:r>
              <a:rPr lang="en-US" dirty="0" smtClean="0"/>
              <a:t>;</a:t>
            </a:r>
          </a:p>
          <a:p>
            <a:pPr marL="285750" indent="-285750">
              <a:buFont typeface="Arial" pitchFamily="34" charset="0"/>
              <a:buChar char="•"/>
            </a:pPr>
            <a:r>
              <a:rPr lang="en-US" dirty="0" err="1" smtClean="0"/>
              <a:t>Executa</a:t>
            </a:r>
            <a:r>
              <a:rPr lang="en-US" dirty="0" smtClean="0"/>
              <a:t> </a:t>
            </a:r>
            <a:r>
              <a:rPr lang="en-US" dirty="0" err="1" smtClean="0"/>
              <a:t>uma</a:t>
            </a:r>
            <a:r>
              <a:rPr lang="en-US" dirty="0" smtClean="0"/>
              <a:t> </a:t>
            </a:r>
            <a:r>
              <a:rPr lang="en-US" dirty="0" err="1" smtClean="0"/>
              <a:t>análise</a:t>
            </a:r>
            <a:r>
              <a:rPr lang="en-US" dirty="0" smtClean="0"/>
              <a:t> de </a:t>
            </a:r>
            <a:r>
              <a:rPr lang="en-US" dirty="0" err="1" smtClean="0"/>
              <a:t>ida</a:t>
            </a:r>
            <a:r>
              <a:rPr lang="en-US" dirty="0" smtClean="0"/>
              <a:t> e </a:t>
            </a:r>
            <a:r>
              <a:rPr lang="en-US" dirty="0" err="1" smtClean="0"/>
              <a:t>volta</a:t>
            </a:r>
            <a:r>
              <a:rPr lang="en-US" dirty="0" smtClean="0"/>
              <a:t> </a:t>
            </a:r>
            <a:r>
              <a:rPr lang="en-US" dirty="0" err="1" smtClean="0"/>
              <a:t>através</a:t>
            </a:r>
            <a:r>
              <a:rPr lang="en-US" dirty="0" smtClean="0"/>
              <a:t> da </a:t>
            </a:r>
            <a:r>
              <a:rPr lang="en-US" dirty="0" err="1" smtClean="0"/>
              <a:t>rede</a:t>
            </a:r>
            <a:r>
              <a:rPr lang="en-US" dirty="0" smtClean="0"/>
              <a:t>;</a:t>
            </a:r>
          </a:p>
          <a:p>
            <a:pPr marL="285750" indent="-285750">
              <a:buFont typeface="Arial" pitchFamily="34" charset="0"/>
              <a:buChar char="•"/>
            </a:pPr>
            <a:r>
              <a:rPr lang="en-US" dirty="0" smtClean="0"/>
              <a:t>A </a:t>
            </a:r>
            <a:r>
              <a:rPr lang="en-US" dirty="0" err="1" smtClean="0"/>
              <a:t>diferença</a:t>
            </a:r>
            <a:r>
              <a:rPr lang="en-US" dirty="0" smtClean="0"/>
              <a:t> das </a:t>
            </a:r>
            <a:r>
              <a:rPr lang="en-US" dirty="0" err="1" smtClean="0"/>
              <a:t>datas</a:t>
            </a:r>
            <a:r>
              <a:rPr lang="en-US" dirty="0" smtClean="0"/>
              <a:t> </a:t>
            </a:r>
            <a:r>
              <a:rPr lang="en-US" dirty="0" err="1" smtClean="0"/>
              <a:t>calculadas</a:t>
            </a:r>
            <a:r>
              <a:rPr lang="en-US" dirty="0" smtClean="0"/>
              <a:t> </a:t>
            </a:r>
            <a:r>
              <a:rPr lang="en-US" dirty="0" err="1" smtClean="0"/>
              <a:t>determina</a:t>
            </a:r>
            <a:r>
              <a:rPr lang="en-US" dirty="0" smtClean="0"/>
              <a:t> a </a:t>
            </a:r>
            <a:r>
              <a:rPr lang="en-US" dirty="0" err="1" smtClean="0"/>
              <a:t>folga</a:t>
            </a:r>
            <a:r>
              <a:rPr lang="en-US" dirty="0" smtClean="0"/>
              <a:t> total </a:t>
            </a:r>
            <a:r>
              <a:rPr lang="en-US" dirty="0" err="1" smtClean="0"/>
              <a:t>que</a:t>
            </a:r>
            <a:r>
              <a:rPr lang="en-US" dirty="0" smtClean="0"/>
              <a:t> </a:t>
            </a:r>
            <a:r>
              <a:rPr lang="en-US" dirty="0" err="1" smtClean="0"/>
              <a:t>fornece</a:t>
            </a:r>
            <a:r>
              <a:rPr lang="en-US" dirty="0" smtClean="0"/>
              <a:t> </a:t>
            </a:r>
            <a:r>
              <a:rPr lang="en-US" dirty="0" err="1" smtClean="0"/>
              <a:t>flexibilidade</a:t>
            </a:r>
            <a:r>
              <a:rPr lang="en-US" dirty="0" smtClean="0"/>
              <a:t> </a:t>
            </a:r>
            <a:r>
              <a:rPr lang="en-US" dirty="0" err="1" smtClean="0"/>
              <a:t>ao</a:t>
            </a:r>
            <a:r>
              <a:rPr lang="en-US" dirty="0" smtClean="0"/>
              <a:t> </a:t>
            </a:r>
            <a:r>
              <a:rPr lang="en-US" dirty="0" err="1" smtClean="0"/>
              <a:t>cronograma</a:t>
            </a:r>
            <a:r>
              <a:rPr lang="en-US" dirty="0" smtClean="0"/>
              <a:t>;</a:t>
            </a:r>
          </a:p>
          <a:p>
            <a:pPr marL="285750" indent="-285750">
              <a:buFont typeface="Arial" pitchFamily="34" charset="0"/>
              <a:buChar char="•"/>
            </a:pPr>
            <a:r>
              <a:rPr lang="en-US" dirty="0" smtClean="0"/>
              <a:t>A </a:t>
            </a:r>
            <a:r>
              <a:rPr lang="en-US" dirty="0" err="1" smtClean="0"/>
              <a:t>folga</a:t>
            </a:r>
            <a:r>
              <a:rPr lang="en-US" dirty="0" smtClean="0"/>
              <a:t> total </a:t>
            </a:r>
            <a:r>
              <a:rPr lang="en-US" dirty="0" err="1" smtClean="0"/>
              <a:t>pode</a:t>
            </a:r>
            <a:r>
              <a:rPr lang="en-US" dirty="0" smtClean="0"/>
              <a:t> </a:t>
            </a:r>
            <a:r>
              <a:rPr lang="en-US" dirty="0" err="1" smtClean="0"/>
              <a:t>ser</a:t>
            </a:r>
            <a:r>
              <a:rPr lang="en-US" dirty="0" smtClean="0"/>
              <a:t> </a:t>
            </a:r>
            <a:r>
              <a:rPr lang="en-US" dirty="0" err="1" smtClean="0"/>
              <a:t>negativa</a:t>
            </a:r>
            <a:r>
              <a:rPr lang="en-US" dirty="0" smtClean="0"/>
              <a:t>, </a:t>
            </a:r>
            <a:r>
              <a:rPr lang="en-US" dirty="0" err="1" smtClean="0"/>
              <a:t>positiva</a:t>
            </a:r>
            <a:r>
              <a:rPr lang="en-US" dirty="0" smtClean="0"/>
              <a:t> </a:t>
            </a:r>
            <a:r>
              <a:rPr lang="en-US" dirty="0" err="1" smtClean="0"/>
              <a:t>ou</a:t>
            </a:r>
            <a:r>
              <a:rPr lang="en-US" dirty="0" smtClean="0"/>
              <a:t> zero;</a:t>
            </a:r>
          </a:p>
          <a:p>
            <a:pPr marL="285750" indent="-285750">
              <a:buFont typeface="Arial" pitchFamily="34" charset="0"/>
              <a:buChar char="•"/>
            </a:pPr>
            <a:r>
              <a:rPr lang="en-US" dirty="0" err="1" smtClean="0"/>
              <a:t>Quando</a:t>
            </a:r>
            <a:r>
              <a:rPr lang="en-US" dirty="0" smtClean="0"/>
              <a:t> a </a:t>
            </a:r>
            <a:r>
              <a:rPr lang="en-US" dirty="0" err="1" smtClean="0"/>
              <a:t>folga</a:t>
            </a:r>
            <a:r>
              <a:rPr lang="en-US" dirty="0" smtClean="0"/>
              <a:t> é </a:t>
            </a:r>
            <a:r>
              <a:rPr lang="en-US" dirty="0" err="1" smtClean="0"/>
              <a:t>negativa</a:t>
            </a:r>
            <a:r>
              <a:rPr lang="en-US" dirty="0" smtClean="0"/>
              <a:t> </a:t>
            </a:r>
            <a:r>
              <a:rPr lang="en-US" dirty="0" err="1" smtClean="0"/>
              <a:t>ou</a:t>
            </a:r>
            <a:r>
              <a:rPr lang="en-US" dirty="0" smtClean="0"/>
              <a:t> zero o </a:t>
            </a:r>
            <a:r>
              <a:rPr lang="en-US" dirty="0" err="1" smtClean="0"/>
              <a:t>caminho</a:t>
            </a:r>
            <a:r>
              <a:rPr lang="en-US" dirty="0" smtClean="0"/>
              <a:t> é </a:t>
            </a:r>
            <a:r>
              <a:rPr lang="en-US" dirty="0" err="1" smtClean="0"/>
              <a:t>crítico</a:t>
            </a:r>
            <a:r>
              <a:rPr lang="en-US" dirty="0" smtClean="0"/>
              <a:t> e </a:t>
            </a:r>
            <a:r>
              <a:rPr lang="en-US" dirty="0" err="1" smtClean="0"/>
              <a:t>suas</a:t>
            </a:r>
            <a:r>
              <a:rPr lang="en-US" dirty="0" smtClean="0"/>
              <a:t> </a:t>
            </a:r>
            <a:r>
              <a:rPr lang="en-US" dirty="0" err="1" smtClean="0"/>
              <a:t>atividades</a:t>
            </a:r>
            <a:r>
              <a:rPr lang="en-US" dirty="0" smtClean="0"/>
              <a:t> </a:t>
            </a:r>
            <a:r>
              <a:rPr lang="en-US" dirty="0" err="1" smtClean="0"/>
              <a:t>são</a:t>
            </a:r>
            <a:r>
              <a:rPr lang="en-US" dirty="0" smtClean="0"/>
              <a:t> </a:t>
            </a:r>
            <a:r>
              <a:rPr lang="en-US" dirty="0" err="1" smtClean="0"/>
              <a:t>atividades</a:t>
            </a:r>
            <a:r>
              <a:rPr lang="en-US" dirty="0" smtClean="0"/>
              <a:t> </a:t>
            </a:r>
            <a:r>
              <a:rPr lang="en-US" dirty="0" err="1" smtClean="0"/>
              <a:t>críticas</a:t>
            </a:r>
            <a:r>
              <a:rPr lang="en-US" dirty="0" smtClean="0"/>
              <a:t>;</a:t>
            </a:r>
          </a:p>
        </p:txBody>
      </p:sp>
      <p:sp>
        <p:nvSpPr>
          <p:cNvPr id="2" name="Title 1"/>
          <p:cNvSpPr>
            <a:spLocks noGrp="1"/>
          </p:cNvSpPr>
          <p:nvPr>
            <p:ph type="title"/>
          </p:nvPr>
        </p:nvSpPr>
        <p:spPr/>
        <p:txBody>
          <a:bodyPr/>
          <a:lstStyle/>
          <a:p>
            <a:r>
              <a:rPr lang="de-DE" dirty="0" smtClean="0"/>
              <a:t>Desenvolver o Cronograma</a:t>
            </a:r>
            <a:endParaRPr lang="de-DE" dirty="0"/>
          </a:p>
        </p:txBody>
      </p:sp>
      <p:sp>
        <p:nvSpPr>
          <p:cNvPr id="4" name="Rectangle 3"/>
          <p:cNvSpPr/>
          <p:nvPr/>
        </p:nvSpPr>
        <p:spPr>
          <a:xfrm>
            <a:off x="666836" y="1774833"/>
            <a:ext cx="2160240" cy="432048"/>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dirty="0">
              <a:solidFill>
                <a:schemeClr val="accent1">
                  <a:lumMod val="50000"/>
                </a:schemeClr>
              </a:solidFill>
            </a:endParaRPr>
          </a:p>
        </p:txBody>
      </p:sp>
      <p:sp>
        <p:nvSpPr>
          <p:cNvPr id="13" name="Rectangle 12"/>
          <p:cNvSpPr/>
          <p:nvPr/>
        </p:nvSpPr>
        <p:spPr>
          <a:xfrm>
            <a:off x="666836" y="2185997"/>
            <a:ext cx="2160240" cy="513643"/>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chemeClr val="accent1">
                  <a:lumMod val="50000"/>
                </a:schemeClr>
              </a:solidFill>
            </a:endParaRPr>
          </a:p>
        </p:txBody>
      </p:sp>
      <p:sp>
        <p:nvSpPr>
          <p:cNvPr id="26" name="TextBox 25"/>
          <p:cNvSpPr txBox="1"/>
          <p:nvPr/>
        </p:nvSpPr>
        <p:spPr>
          <a:xfrm>
            <a:off x="107504" y="1078862"/>
            <a:ext cx="3181192" cy="369332"/>
          </a:xfrm>
          <a:prstGeom prst="rect">
            <a:avLst/>
          </a:prstGeom>
          <a:noFill/>
        </p:spPr>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accent1">
                    <a:lumMod val="50000"/>
                  </a:schemeClr>
                </a:solidFill>
                <a:effectLst/>
              </a:rPr>
              <a:t>FERRAMENTAS/TÉCNICAS</a:t>
            </a:r>
            <a:endParaRPr lang="pt-BR" b="1" cap="all" dirty="0">
              <a:ln w="0"/>
              <a:solidFill>
                <a:schemeClr val="accent1">
                  <a:lumMod val="50000"/>
                </a:schemeClr>
              </a:solidFill>
              <a:effectLst/>
            </a:endParaRPr>
          </a:p>
        </p:txBody>
      </p:sp>
      <p:sp>
        <p:nvSpPr>
          <p:cNvPr id="27" name="Rectangle 26"/>
          <p:cNvSpPr/>
          <p:nvPr/>
        </p:nvSpPr>
        <p:spPr>
          <a:xfrm>
            <a:off x="666836" y="2661025"/>
            <a:ext cx="2160240" cy="513643"/>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chemeClr val="accent1">
                  <a:lumMod val="50000"/>
                </a:schemeClr>
              </a:solidFill>
            </a:endParaRPr>
          </a:p>
        </p:txBody>
      </p:sp>
      <p:sp>
        <p:nvSpPr>
          <p:cNvPr id="28" name="TextBox 27"/>
          <p:cNvSpPr txBox="1"/>
          <p:nvPr/>
        </p:nvSpPr>
        <p:spPr>
          <a:xfrm>
            <a:off x="3419872" y="2447014"/>
            <a:ext cx="5470408" cy="2862322"/>
          </a:xfrm>
          <a:prstGeom prst="rect">
            <a:avLst/>
          </a:prstGeom>
          <a:noFill/>
        </p:spPr>
        <p:txBody>
          <a:bodyPr wrap="square" rtlCol="0">
            <a:spAutoFit/>
          </a:bodyPr>
          <a:lstStyle/>
          <a:p>
            <a:pPr marL="285750" indent="-285750">
              <a:buFont typeface="Arial" pitchFamily="34" charset="0"/>
              <a:buChar char="•"/>
            </a:pPr>
            <a:r>
              <a:rPr lang="en-US" dirty="0" err="1" smtClean="0"/>
              <a:t>Modifica</a:t>
            </a:r>
            <a:r>
              <a:rPr lang="en-US" dirty="0" smtClean="0"/>
              <a:t> o </a:t>
            </a:r>
            <a:r>
              <a:rPr lang="en-US" dirty="0" err="1" smtClean="0"/>
              <a:t>cronograma</a:t>
            </a:r>
            <a:r>
              <a:rPr lang="en-US" dirty="0" smtClean="0"/>
              <a:t> </a:t>
            </a:r>
            <a:r>
              <a:rPr lang="en-US" dirty="0" err="1" smtClean="0"/>
              <a:t>para</a:t>
            </a:r>
            <a:r>
              <a:rPr lang="en-US" dirty="0" smtClean="0"/>
              <a:t> </a:t>
            </a:r>
            <a:r>
              <a:rPr lang="en-US" dirty="0" err="1" smtClean="0"/>
              <a:t>que</a:t>
            </a:r>
            <a:r>
              <a:rPr lang="en-US" dirty="0" smtClean="0"/>
              <a:t> se </a:t>
            </a:r>
            <a:r>
              <a:rPr lang="en-US" dirty="0" err="1" smtClean="0"/>
              <a:t>leve</a:t>
            </a:r>
            <a:r>
              <a:rPr lang="en-US" dirty="0" smtClean="0"/>
              <a:t> </a:t>
            </a:r>
            <a:r>
              <a:rPr lang="en-US" dirty="0" err="1" smtClean="0"/>
              <a:t>em</a:t>
            </a:r>
            <a:r>
              <a:rPr lang="en-US" dirty="0" smtClean="0"/>
              <a:t> </a:t>
            </a:r>
            <a:r>
              <a:rPr lang="en-US" dirty="0" err="1" smtClean="0"/>
              <a:t>consideração</a:t>
            </a:r>
            <a:r>
              <a:rPr lang="en-US" dirty="0" smtClean="0"/>
              <a:t> a </a:t>
            </a:r>
            <a:r>
              <a:rPr lang="en-US" dirty="0" err="1" smtClean="0"/>
              <a:t>limitação</a:t>
            </a:r>
            <a:r>
              <a:rPr lang="en-US" dirty="0" smtClean="0"/>
              <a:t> de </a:t>
            </a:r>
            <a:r>
              <a:rPr lang="en-US" dirty="0" err="1" smtClean="0"/>
              <a:t>recursos</a:t>
            </a:r>
            <a:r>
              <a:rPr lang="en-US" dirty="0" smtClean="0"/>
              <a:t>;</a:t>
            </a:r>
          </a:p>
          <a:p>
            <a:pPr marL="285750" indent="-285750">
              <a:buFont typeface="Arial" pitchFamily="34" charset="0"/>
              <a:buChar char="•"/>
            </a:pPr>
            <a:r>
              <a:rPr lang="en-US" dirty="0" smtClean="0"/>
              <a:t>O </a:t>
            </a:r>
            <a:r>
              <a:rPr lang="en-US" dirty="0" err="1" smtClean="0"/>
              <a:t>cronograma</a:t>
            </a:r>
            <a:r>
              <a:rPr lang="en-US" dirty="0" smtClean="0"/>
              <a:t> </a:t>
            </a:r>
            <a:r>
              <a:rPr lang="en-US" dirty="0" err="1" smtClean="0"/>
              <a:t>resultante</a:t>
            </a:r>
            <a:r>
              <a:rPr lang="en-US" dirty="0" smtClean="0"/>
              <a:t> </a:t>
            </a:r>
            <a:r>
              <a:rPr lang="en-US" dirty="0" err="1" smtClean="0"/>
              <a:t>frequentemente</a:t>
            </a:r>
            <a:r>
              <a:rPr lang="en-US" dirty="0" smtClean="0"/>
              <a:t> tem </a:t>
            </a:r>
            <a:r>
              <a:rPr lang="en-US" dirty="0" err="1" smtClean="0"/>
              <a:t>caminho</a:t>
            </a:r>
            <a:r>
              <a:rPr lang="en-US" dirty="0" smtClean="0"/>
              <a:t> </a:t>
            </a:r>
            <a:r>
              <a:rPr lang="en-US" dirty="0" err="1" smtClean="0"/>
              <a:t>crítico</a:t>
            </a:r>
            <a:r>
              <a:rPr lang="en-US" dirty="0" smtClean="0"/>
              <a:t> </a:t>
            </a:r>
            <a:r>
              <a:rPr lang="en-US" dirty="0" err="1" smtClean="0"/>
              <a:t>diferente</a:t>
            </a:r>
            <a:r>
              <a:rPr lang="en-US" dirty="0" smtClean="0"/>
              <a:t>, </a:t>
            </a:r>
            <a:r>
              <a:rPr lang="en-US" dirty="0" err="1" smtClean="0"/>
              <a:t>conhecido</a:t>
            </a:r>
            <a:r>
              <a:rPr lang="en-US" dirty="0" smtClean="0"/>
              <a:t> </a:t>
            </a:r>
            <a:r>
              <a:rPr lang="en-US" dirty="0" err="1" smtClean="0"/>
              <a:t>como</a:t>
            </a:r>
            <a:r>
              <a:rPr lang="en-US" dirty="0" smtClean="0"/>
              <a:t> </a:t>
            </a:r>
            <a:r>
              <a:rPr lang="en-US" dirty="0" err="1" smtClean="0"/>
              <a:t>cadeia</a:t>
            </a:r>
            <a:r>
              <a:rPr lang="en-US" dirty="0" smtClean="0"/>
              <a:t> </a:t>
            </a:r>
            <a:r>
              <a:rPr lang="en-US" dirty="0" err="1" smtClean="0"/>
              <a:t>crítica</a:t>
            </a:r>
            <a:r>
              <a:rPr lang="en-US" dirty="0" smtClean="0"/>
              <a:t>;</a:t>
            </a:r>
          </a:p>
          <a:p>
            <a:pPr marL="285750" indent="-285750">
              <a:buFont typeface="Arial" pitchFamily="34" charset="0"/>
              <a:buChar char="•"/>
            </a:pPr>
            <a:r>
              <a:rPr lang="en-US" dirty="0" smtClean="0"/>
              <a:t>O </a:t>
            </a:r>
            <a:r>
              <a:rPr lang="en-US" dirty="0" err="1" smtClean="0"/>
              <a:t>método</a:t>
            </a:r>
            <a:r>
              <a:rPr lang="en-US" dirty="0" smtClean="0"/>
              <a:t> </a:t>
            </a:r>
            <a:r>
              <a:rPr lang="en-US" dirty="0" err="1" smtClean="0"/>
              <a:t>adiciona</a:t>
            </a:r>
            <a:r>
              <a:rPr lang="en-US" dirty="0" smtClean="0"/>
              <a:t> buffers de </a:t>
            </a:r>
            <a:r>
              <a:rPr lang="en-US" dirty="0" err="1" smtClean="0"/>
              <a:t>duração</a:t>
            </a:r>
            <a:r>
              <a:rPr lang="en-US" dirty="0" smtClean="0"/>
              <a:t>, </a:t>
            </a:r>
            <a:r>
              <a:rPr lang="en-US" dirty="0" err="1" smtClean="0"/>
              <a:t>que</a:t>
            </a:r>
            <a:r>
              <a:rPr lang="en-US" dirty="0" smtClean="0"/>
              <a:t> </a:t>
            </a:r>
            <a:r>
              <a:rPr lang="en-US" dirty="0" err="1" smtClean="0"/>
              <a:t>são</a:t>
            </a:r>
            <a:r>
              <a:rPr lang="en-US" dirty="0" smtClean="0"/>
              <a:t> </a:t>
            </a:r>
            <a:r>
              <a:rPr lang="en-US" dirty="0" err="1" smtClean="0"/>
              <a:t>atividades</a:t>
            </a:r>
            <a:r>
              <a:rPr lang="en-US" dirty="0" smtClean="0"/>
              <a:t> </a:t>
            </a:r>
            <a:r>
              <a:rPr lang="en-US" dirty="0" err="1" smtClean="0"/>
              <a:t>sem</a:t>
            </a:r>
            <a:r>
              <a:rPr lang="en-US" dirty="0" smtClean="0"/>
              <a:t> </a:t>
            </a:r>
            <a:r>
              <a:rPr lang="en-US" dirty="0" err="1" smtClean="0"/>
              <a:t>trabalho</a:t>
            </a:r>
            <a:r>
              <a:rPr lang="en-US" dirty="0" smtClean="0"/>
              <a:t> do </a:t>
            </a:r>
            <a:r>
              <a:rPr lang="en-US" dirty="0" err="1" smtClean="0"/>
              <a:t>cronograma</a:t>
            </a:r>
            <a:r>
              <a:rPr lang="en-US" dirty="0" smtClean="0"/>
              <a:t> </a:t>
            </a:r>
            <a:r>
              <a:rPr lang="en-US" dirty="0" err="1" smtClean="0"/>
              <a:t>para</a:t>
            </a:r>
            <a:r>
              <a:rPr lang="en-US" dirty="0" smtClean="0"/>
              <a:t> </a:t>
            </a:r>
            <a:r>
              <a:rPr lang="en-US" dirty="0" err="1" smtClean="0"/>
              <a:t>gerenciar</a:t>
            </a:r>
            <a:r>
              <a:rPr lang="en-US" dirty="0" smtClean="0"/>
              <a:t> </a:t>
            </a:r>
            <a:r>
              <a:rPr lang="en-US" dirty="0" err="1" smtClean="0"/>
              <a:t>incertezas</a:t>
            </a:r>
            <a:r>
              <a:rPr lang="en-US" dirty="0" smtClean="0"/>
              <a:t>; </a:t>
            </a:r>
          </a:p>
          <a:p>
            <a:pPr marL="285750" indent="-285750">
              <a:buFont typeface="Arial" pitchFamily="34" charset="0"/>
              <a:buChar char="•"/>
            </a:pPr>
            <a:endParaRPr lang="en-US" dirty="0" smtClean="0"/>
          </a:p>
          <a:p>
            <a:pPr marL="285750" indent="-285750">
              <a:buFont typeface="Arial" pitchFamily="34" charset="0"/>
              <a:buChar char="•"/>
            </a:pPr>
            <a:endParaRPr lang="pt-BR" dirty="0"/>
          </a:p>
        </p:txBody>
      </p:sp>
      <p:sp>
        <p:nvSpPr>
          <p:cNvPr id="29" name="Rectangle 28"/>
          <p:cNvSpPr/>
          <p:nvPr/>
        </p:nvSpPr>
        <p:spPr>
          <a:xfrm>
            <a:off x="666836" y="3133714"/>
            <a:ext cx="2160240" cy="480344"/>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chemeClr val="accent1">
                  <a:lumMod val="50000"/>
                </a:schemeClr>
              </a:solidFill>
            </a:endParaRPr>
          </a:p>
        </p:txBody>
      </p:sp>
      <p:sp>
        <p:nvSpPr>
          <p:cNvPr id="30" name="TextBox 29"/>
          <p:cNvSpPr txBox="1"/>
          <p:nvPr/>
        </p:nvSpPr>
        <p:spPr>
          <a:xfrm>
            <a:off x="3419872" y="2375006"/>
            <a:ext cx="5470408" cy="2862322"/>
          </a:xfrm>
          <a:prstGeom prst="rect">
            <a:avLst/>
          </a:prstGeom>
          <a:noFill/>
        </p:spPr>
        <p:txBody>
          <a:bodyPr wrap="square" rtlCol="0">
            <a:spAutoFit/>
          </a:bodyPr>
          <a:lstStyle/>
          <a:p>
            <a:pPr marL="285750" indent="-285750">
              <a:buFont typeface="Arial" pitchFamily="34" charset="0"/>
              <a:buChar char="•"/>
            </a:pPr>
            <a:r>
              <a:rPr lang="en-US" dirty="0" err="1" smtClean="0"/>
              <a:t>Aplicada</a:t>
            </a:r>
            <a:r>
              <a:rPr lang="en-US" dirty="0" smtClean="0"/>
              <a:t> a um </a:t>
            </a:r>
            <a:r>
              <a:rPr lang="en-US" dirty="0" err="1" smtClean="0"/>
              <a:t>cronograma</a:t>
            </a:r>
            <a:r>
              <a:rPr lang="en-US" dirty="0" smtClean="0"/>
              <a:t> </a:t>
            </a:r>
            <a:r>
              <a:rPr lang="en-US" dirty="0" err="1" smtClean="0"/>
              <a:t>que</a:t>
            </a:r>
            <a:r>
              <a:rPr lang="en-US" dirty="0" smtClean="0"/>
              <a:t> </a:t>
            </a:r>
            <a:r>
              <a:rPr lang="en-US" dirty="0" err="1" smtClean="0"/>
              <a:t>já</a:t>
            </a:r>
            <a:r>
              <a:rPr lang="en-US" dirty="0" smtClean="0"/>
              <a:t> </a:t>
            </a:r>
            <a:r>
              <a:rPr lang="en-US" dirty="0" err="1" smtClean="0"/>
              <a:t>foi</a:t>
            </a:r>
            <a:r>
              <a:rPr lang="en-US" dirty="0" smtClean="0"/>
              <a:t> </a:t>
            </a:r>
            <a:r>
              <a:rPr lang="en-US" dirty="0" err="1" smtClean="0"/>
              <a:t>analisado</a:t>
            </a:r>
            <a:r>
              <a:rPr lang="en-US" dirty="0" smtClean="0"/>
              <a:t> </a:t>
            </a:r>
            <a:r>
              <a:rPr lang="en-US" dirty="0" err="1" smtClean="0"/>
              <a:t>pelo</a:t>
            </a:r>
            <a:r>
              <a:rPr lang="en-US" dirty="0" smtClean="0"/>
              <a:t> </a:t>
            </a:r>
            <a:r>
              <a:rPr lang="en-US" dirty="0" err="1" smtClean="0"/>
              <a:t>método</a:t>
            </a:r>
            <a:r>
              <a:rPr lang="en-US" dirty="0" smtClean="0"/>
              <a:t> do </a:t>
            </a:r>
            <a:r>
              <a:rPr lang="en-US" dirty="0" err="1" smtClean="0"/>
              <a:t>caminho</a:t>
            </a:r>
            <a:r>
              <a:rPr lang="en-US" dirty="0" smtClean="0"/>
              <a:t> </a:t>
            </a:r>
            <a:r>
              <a:rPr lang="en-US" dirty="0" err="1" smtClean="0"/>
              <a:t>crítico</a:t>
            </a:r>
            <a:r>
              <a:rPr lang="en-US" dirty="0" smtClean="0"/>
              <a:t>;</a:t>
            </a:r>
          </a:p>
          <a:p>
            <a:pPr marL="285750" indent="-285750">
              <a:buFont typeface="Arial" pitchFamily="34" charset="0"/>
              <a:buChar char="•"/>
            </a:pPr>
            <a:r>
              <a:rPr lang="en-US" dirty="0" err="1" smtClean="0"/>
              <a:t>Pode</a:t>
            </a:r>
            <a:r>
              <a:rPr lang="en-US" dirty="0" smtClean="0"/>
              <a:t> </a:t>
            </a:r>
            <a:r>
              <a:rPr lang="en-US" dirty="0" err="1" smtClean="0"/>
              <a:t>ser</a:t>
            </a:r>
            <a:r>
              <a:rPr lang="en-US" dirty="0" smtClean="0"/>
              <a:t> </a:t>
            </a:r>
            <a:r>
              <a:rPr lang="en-US" dirty="0" err="1" smtClean="0"/>
              <a:t>usado</a:t>
            </a:r>
            <a:r>
              <a:rPr lang="en-US" dirty="0" smtClean="0"/>
              <a:t> </a:t>
            </a:r>
            <a:r>
              <a:rPr lang="en-US" dirty="0" err="1" smtClean="0"/>
              <a:t>quando</a:t>
            </a:r>
            <a:r>
              <a:rPr lang="en-US" dirty="0" smtClean="0"/>
              <a:t> </a:t>
            </a:r>
            <a:r>
              <a:rPr lang="en-US" dirty="0" err="1" smtClean="0"/>
              <a:t>recursos</a:t>
            </a:r>
            <a:r>
              <a:rPr lang="en-US" dirty="0" smtClean="0"/>
              <a:t> </a:t>
            </a:r>
            <a:r>
              <a:rPr lang="en-US" dirty="0" err="1" smtClean="0"/>
              <a:t>divididos</a:t>
            </a:r>
            <a:r>
              <a:rPr lang="en-US" dirty="0" smtClean="0"/>
              <a:t> </a:t>
            </a:r>
            <a:r>
              <a:rPr lang="en-US" dirty="0" err="1" smtClean="0"/>
              <a:t>ou</a:t>
            </a:r>
            <a:r>
              <a:rPr lang="en-US" dirty="0" smtClean="0"/>
              <a:t> </a:t>
            </a:r>
            <a:r>
              <a:rPr lang="en-US" dirty="0" err="1" smtClean="0"/>
              <a:t>críticos</a:t>
            </a:r>
            <a:r>
              <a:rPr lang="en-US" dirty="0" smtClean="0"/>
              <a:t> </a:t>
            </a:r>
            <a:r>
              <a:rPr lang="en-US" dirty="0" err="1" smtClean="0"/>
              <a:t>não</a:t>
            </a:r>
            <a:r>
              <a:rPr lang="en-US" dirty="0" smtClean="0"/>
              <a:t> </a:t>
            </a:r>
            <a:r>
              <a:rPr lang="en-US" dirty="0" err="1" smtClean="0"/>
              <a:t>estão</a:t>
            </a:r>
            <a:r>
              <a:rPr lang="en-US" dirty="0" smtClean="0"/>
              <a:t> </a:t>
            </a:r>
            <a:r>
              <a:rPr lang="en-US" dirty="0" err="1" smtClean="0"/>
              <a:t>disponíveis</a:t>
            </a:r>
            <a:r>
              <a:rPr lang="en-US" dirty="0" smtClean="0"/>
              <a:t> </a:t>
            </a:r>
            <a:r>
              <a:rPr lang="en-US" dirty="0" err="1" smtClean="0"/>
              <a:t>sempre</a:t>
            </a:r>
            <a:r>
              <a:rPr lang="en-US" dirty="0"/>
              <a:t> </a:t>
            </a:r>
            <a:r>
              <a:rPr lang="en-US" dirty="0" err="1" smtClean="0"/>
              <a:t>ou</a:t>
            </a:r>
            <a:r>
              <a:rPr lang="en-US" dirty="0" smtClean="0"/>
              <a:t> </a:t>
            </a:r>
            <a:r>
              <a:rPr lang="en-US" dirty="0" err="1" smtClean="0"/>
              <a:t>são</a:t>
            </a:r>
            <a:r>
              <a:rPr lang="en-US" dirty="0" smtClean="0"/>
              <a:t> </a:t>
            </a:r>
            <a:r>
              <a:rPr lang="en-US" dirty="0" err="1" smtClean="0"/>
              <a:t>limitados</a:t>
            </a:r>
            <a:r>
              <a:rPr lang="en-US" dirty="0" smtClean="0"/>
              <a:t>;</a:t>
            </a:r>
          </a:p>
          <a:p>
            <a:pPr marL="285750" indent="-285750">
              <a:buFont typeface="Arial" pitchFamily="34" charset="0"/>
              <a:buChar char="•"/>
            </a:pPr>
            <a:r>
              <a:rPr lang="en-US" dirty="0" smtClean="0"/>
              <a:t>É </a:t>
            </a:r>
            <a:r>
              <a:rPr lang="en-US" dirty="0" err="1" smtClean="0"/>
              <a:t>necessário</a:t>
            </a:r>
            <a:r>
              <a:rPr lang="en-US" dirty="0" smtClean="0"/>
              <a:t> </a:t>
            </a:r>
            <a:r>
              <a:rPr lang="en-US" dirty="0" err="1" smtClean="0"/>
              <a:t>quando</a:t>
            </a:r>
            <a:r>
              <a:rPr lang="en-US" dirty="0" smtClean="0"/>
              <a:t> </a:t>
            </a:r>
            <a:r>
              <a:rPr lang="en-US" dirty="0" err="1" smtClean="0"/>
              <a:t>os</a:t>
            </a:r>
            <a:r>
              <a:rPr lang="en-US" dirty="0" smtClean="0"/>
              <a:t> </a:t>
            </a:r>
            <a:r>
              <a:rPr lang="en-US" dirty="0" err="1" smtClean="0"/>
              <a:t>recursos</a:t>
            </a:r>
            <a:r>
              <a:rPr lang="en-US" dirty="0" smtClean="0"/>
              <a:t> </a:t>
            </a:r>
            <a:r>
              <a:rPr lang="en-US" dirty="0" err="1" smtClean="0"/>
              <a:t>foram</a:t>
            </a:r>
            <a:r>
              <a:rPr lang="en-US" dirty="0" smtClean="0"/>
              <a:t> </a:t>
            </a:r>
            <a:r>
              <a:rPr lang="en-US" dirty="0" err="1" smtClean="0"/>
              <a:t>distribuídos</a:t>
            </a:r>
            <a:r>
              <a:rPr lang="en-US" dirty="0" smtClean="0"/>
              <a:t> </a:t>
            </a:r>
            <a:r>
              <a:rPr lang="en-US" dirty="0" err="1" smtClean="0"/>
              <a:t>demais</a:t>
            </a:r>
            <a:r>
              <a:rPr lang="en-US" dirty="0" smtClean="0"/>
              <a:t>;</a:t>
            </a:r>
          </a:p>
          <a:p>
            <a:pPr marL="285750" indent="-285750">
              <a:buFont typeface="Arial" pitchFamily="34" charset="0"/>
              <a:buChar char="•"/>
            </a:pPr>
            <a:r>
              <a:rPr lang="en-US" dirty="0" err="1" smtClean="0"/>
              <a:t>Faz</a:t>
            </a:r>
            <a:r>
              <a:rPr lang="en-US" dirty="0" smtClean="0"/>
              <a:t>-se </a:t>
            </a:r>
            <a:r>
              <a:rPr lang="en-US" dirty="0" err="1" smtClean="0"/>
              <a:t>alocação</a:t>
            </a:r>
            <a:r>
              <a:rPr lang="en-US" dirty="0" smtClean="0"/>
              <a:t> de </a:t>
            </a:r>
            <a:r>
              <a:rPr lang="en-US" dirty="0" err="1" smtClean="0"/>
              <a:t>mais</a:t>
            </a:r>
            <a:r>
              <a:rPr lang="en-US" dirty="0" smtClean="0"/>
              <a:t> </a:t>
            </a:r>
            <a:r>
              <a:rPr lang="en-US" dirty="0" err="1" smtClean="0"/>
              <a:t>recursos</a:t>
            </a:r>
            <a:r>
              <a:rPr lang="en-US" dirty="0" smtClean="0"/>
              <a:t>, </a:t>
            </a:r>
            <a:r>
              <a:rPr lang="en-US" dirty="0" err="1" smtClean="0"/>
              <a:t>transferência</a:t>
            </a:r>
            <a:r>
              <a:rPr lang="en-US" dirty="0" smtClean="0"/>
              <a:t> de </a:t>
            </a:r>
            <a:r>
              <a:rPr lang="en-US" dirty="0" err="1" smtClean="0"/>
              <a:t>recursos</a:t>
            </a:r>
            <a:r>
              <a:rPr lang="en-US" dirty="0" smtClean="0"/>
              <a:t> de </a:t>
            </a:r>
            <a:r>
              <a:rPr lang="en-US" dirty="0" err="1" smtClean="0"/>
              <a:t>atividades</a:t>
            </a:r>
            <a:r>
              <a:rPr lang="en-US" dirty="0" smtClean="0"/>
              <a:t> </a:t>
            </a:r>
            <a:r>
              <a:rPr lang="en-US" dirty="0" err="1" smtClean="0"/>
              <a:t>menos</a:t>
            </a:r>
            <a:r>
              <a:rPr lang="en-US" dirty="0" smtClean="0"/>
              <a:t> </a:t>
            </a:r>
            <a:r>
              <a:rPr lang="en-US" dirty="0" err="1" smtClean="0"/>
              <a:t>críticas</a:t>
            </a:r>
            <a:r>
              <a:rPr lang="en-US" dirty="0" smtClean="0"/>
              <a:t> </a:t>
            </a:r>
            <a:r>
              <a:rPr lang="en-US" dirty="0" err="1" smtClean="0"/>
              <a:t>ou</a:t>
            </a:r>
            <a:r>
              <a:rPr lang="en-US" dirty="0" smtClean="0"/>
              <a:t> </a:t>
            </a:r>
            <a:r>
              <a:rPr lang="en-US" dirty="0" err="1" smtClean="0"/>
              <a:t>aumento</a:t>
            </a:r>
            <a:r>
              <a:rPr lang="en-US" dirty="0" smtClean="0"/>
              <a:t> no </a:t>
            </a:r>
            <a:r>
              <a:rPr lang="en-US" dirty="0" err="1" smtClean="0"/>
              <a:t>cronograma</a:t>
            </a:r>
            <a:r>
              <a:rPr lang="en-US" dirty="0" smtClean="0"/>
              <a:t>.</a:t>
            </a:r>
            <a:endParaRPr lang="pt-BR" dirty="0"/>
          </a:p>
        </p:txBody>
      </p:sp>
      <p:sp>
        <p:nvSpPr>
          <p:cNvPr id="31" name="Rectangle 30"/>
          <p:cNvSpPr/>
          <p:nvPr/>
        </p:nvSpPr>
        <p:spPr>
          <a:xfrm>
            <a:off x="666836" y="3587531"/>
            <a:ext cx="2160240" cy="461956"/>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chemeClr val="accent1">
                  <a:lumMod val="50000"/>
                </a:schemeClr>
              </a:solidFill>
            </a:endParaRPr>
          </a:p>
        </p:txBody>
      </p:sp>
      <p:sp>
        <p:nvSpPr>
          <p:cNvPr id="32" name="TextBox 31"/>
          <p:cNvSpPr txBox="1"/>
          <p:nvPr/>
        </p:nvSpPr>
        <p:spPr>
          <a:xfrm>
            <a:off x="3419873" y="3023078"/>
            <a:ext cx="5470407" cy="2031325"/>
          </a:xfrm>
          <a:prstGeom prst="rect">
            <a:avLst/>
          </a:prstGeom>
          <a:noFill/>
        </p:spPr>
        <p:txBody>
          <a:bodyPr wrap="square" rtlCol="0">
            <a:spAutoFit/>
          </a:bodyPr>
          <a:lstStyle/>
          <a:p>
            <a:pPr marL="285750" indent="-285750">
              <a:buFont typeface="Arial" pitchFamily="34" charset="0"/>
              <a:buChar char="•"/>
            </a:pPr>
            <a:r>
              <a:rPr lang="en-US" dirty="0" err="1" smtClean="0"/>
              <a:t>Faz</a:t>
            </a:r>
            <a:r>
              <a:rPr lang="en-US" dirty="0" smtClean="0"/>
              <a:t>-se </a:t>
            </a:r>
            <a:r>
              <a:rPr lang="en-US" dirty="0" err="1" smtClean="0"/>
              <a:t>uma</a:t>
            </a:r>
            <a:r>
              <a:rPr lang="en-US" dirty="0" smtClean="0"/>
              <a:t> </a:t>
            </a:r>
            <a:r>
              <a:rPr lang="en-US" dirty="0" err="1" smtClean="0"/>
              <a:t>análise</a:t>
            </a:r>
            <a:r>
              <a:rPr lang="en-US" dirty="0" smtClean="0"/>
              <a:t> de </a:t>
            </a:r>
            <a:r>
              <a:rPr lang="en-US" dirty="0" err="1" smtClean="0"/>
              <a:t>possíveis</a:t>
            </a:r>
            <a:r>
              <a:rPr lang="en-US" dirty="0" smtClean="0"/>
              <a:t> </a:t>
            </a:r>
            <a:r>
              <a:rPr lang="en-US" dirty="0" err="1" smtClean="0"/>
              <a:t>cenários</a:t>
            </a:r>
            <a:r>
              <a:rPr lang="en-US" dirty="0" smtClean="0"/>
              <a:t>, </a:t>
            </a:r>
            <a:r>
              <a:rPr lang="en-US" dirty="0" err="1" smtClean="0"/>
              <a:t>como</a:t>
            </a:r>
            <a:r>
              <a:rPr lang="en-US" dirty="0" smtClean="0"/>
              <a:t> </a:t>
            </a:r>
            <a:r>
              <a:rPr lang="en-US" dirty="0" err="1" smtClean="0"/>
              <a:t>atrasos</a:t>
            </a:r>
            <a:r>
              <a:rPr lang="en-US" dirty="0" smtClean="0"/>
              <a:t> </a:t>
            </a:r>
            <a:r>
              <a:rPr lang="en-US" dirty="0" err="1" smtClean="0"/>
              <a:t>ou</a:t>
            </a:r>
            <a:r>
              <a:rPr lang="en-US" dirty="0" smtClean="0"/>
              <a:t> </a:t>
            </a:r>
            <a:r>
              <a:rPr lang="en-US" dirty="0" err="1" smtClean="0"/>
              <a:t>fatores</a:t>
            </a:r>
            <a:r>
              <a:rPr lang="en-US" dirty="0" smtClean="0"/>
              <a:t> </a:t>
            </a:r>
            <a:r>
              <a:rPr lang="en-US" dirty="0" err="1" smtClean="0"/>
              <a:t>externos</a:t>
            </a:r>
            <a:r>
              <a:rPr lang="en-US" dirty="0" smtClean="0"/>
              <a:t>;</a:t>
            </a:r>
          </a:p>
          <a:p>
            <a:pPr marL="285750" indent="-285750">
              <a:buFont typeface="Arial" pitchFamily="34" charset="0"/>
              <a:buChar char="•"/>
            </a:pPr>
            <a:r>
              <a:rPr lang="en-US" dirty="0" smtClean="0"/>
              <a:t>Se </a:t>
            </a:r>
            <a:r>
              <a:rPr lang="en-US" dirty="0" err="1" smtClean="0"/>
              <a:t>resultado</a:t>
            </a:r>
            <a:r>
              <a:rPr lang="en-US" dirty="0" smtClean="0"/>
              <a:t> </a:t>
            </a:r>
            <a:r>
              <a:rPr lang="en-US" dirty="0" err="1" smtClean="0"/>
              <a:t>pode</a:t>
            </a:r>
            <a:r>
              <a:rPr lang="en-US" dirty="0" smtClean="0"/>
              <a:t> </a:t>
            </a:r>
            <a:r>
              <a:rPr lang="en-US" dirty="0" err="1" smtClean="0"/>
              <a:t>ser</a:t>
            </a:r>
            <a:r>
              <a:rPr lang="en-US" dirty="0" smtClean="0"/>
              <a:t> </a:t>
            </a:r>
            <a:r>
              <a:rPr lang="en-US" dirty="0" err="1" smtClean="0"/>
              <a:t>usado</a:t>
            </a:r>
            <a:r>
              <a:rPr lang="en-US" dirty="0" smtClean="0"/>
              <a:t> </a:t>
            </a:r>
            <a:r>
              <a:rPr lang="en-US" dirty="0" err="1" smtClean="0"/>
              <a:t>para</a:t>
            </a:r>
            <a:r>
              <a:rPr lang="en-US" dirty="0" smtClean="0"/>
              <a:t> </a:t>
            </a:r>
            <a:r>
              <a:rPr lang="en-US" dirty="0" err="1" smtClean="0"/>
              <a:t>criar</a:t>
            </a:r>
            <a:r>
              <a:rPr lang="en-US" dirty="0" smtClean="0"/>
              <a:t> </a:t>
            </a:r>
            <a:r>
              <a:rPr lang="en-US" dirty="0" err="1" smtClean="0"/>
              <a:t>planos</a:t>
            </a:r>
            <a:r>
              <a:rPr lang="en-US" dirty="0" smtClean="0"/>
              <a:t> de </a:t>
            </a:r>
            <a:r>
              <a:rPr lang="en-US" dirty="0" err="1" smtClean="0"/>
              <a:t>contingência</a:t>
            </a:r>
            <a:r>
              <a:rPr lang="en-US" dirty="0" smtClean="0"/>
              <a:t>, </a:t>
            </a:r>
            <a:r>
              <a:rPr lang="en-US" dirty="0" err="1" smtClean="0"/>
              <a:t>verificar</a:t>
            </a:r>
            <a:r>
              <a:rPr lang="en-US" dirty="0" smtClean="0"/>
              <a:t> se o </a:t>
            </a:r>
            <a:r>
              <a:rPr lang="en-US" dirty="0" err="1" smtClean="0"/>
              <a:t>projeto</a:t>
            </a:r>
            <a:r>
              <a:rPr lang="en-US" dirty="0" smtClean="0"/>
              <a:t> é </a:t>
            </a:r>
            <a:r>
              <a:rPr lang="en-US" dirty="0" err="1" smtClean="0"/>
              <a:t>praticável</a:t>
            </a:r>
            <a:r>
              <a:rPr lang="en-US" dirty="0" smtClean="0"/>
              <a:t> sob </a:t>
            </a:r>
            <a:r>
              <a:rPr lang="en-US" dirty="0" err="1" smtClean="0"/>
              <a:t>condições</a:t>
            </a:r>
            <a:r>
              <a:rPr lang="en-US" dirty="0" smtClean="0"/>
              <a:t> </a:t>
            </a:r>
            <a:r>
              <a:rPr lang="en-US" dirty="0" err="1" smtClean="0"/>
              <a:t>adversas</a:t>
            </a:r>
            <a:r>
              <a:rPr lang="en-US" dirty="0" smtClean="0"/>
              <a:t> </a:t>
            </a:r>
            <a:r>
              <a:rPr lang="en-US" dirty="0" err="1" smtClean="0"/>
              <a:t>para</a:t>
            </a:r>
            <a:r>
              <a:rPr lang="en-US" dirty="0" smtClean="0"/>
              <a:t> </a:t>
            </a:r>
            <a:r>
              <a:rPr lang="en-US" dirty="0" err="1" smtClean="0"/>
              <a:t>poder</a:t>
            </a:r>
            <a:r>
              <a:rPr lang="en-US" dirty="0" smtClean="0"/>
              <a:t> </a:t>
            </a:r>
            <a:r>
              <a:rPr lang="en-US" dirty="0" err="1" smtClean="0"/>
              <a:t>superar</a:t>
            </a:r>
            <a:r>
              <a:rPr lang="en-US" dirty="0" smtClean="0"/>
              <a:t> </a:t>
            </a:r>
            <a:r>
              <a:rPr lang="en-US" dirty="0" err="1" smtClean="0"/>
              <a:t>ou</a:t>
            </a:r>
            <a:r>
              <a:rPr lang="en-US" dirty="0" smtClean="0"/>
              <a:t> </a:t>
            </a:r>
            <a:r>
              <a:rPr lang="en-US" dirty="0" err="1" smtClean="0"/>
              <a:t>diminuir</a:t>
            </a:r>
            <a:r>
              <a:rPr lang="en-US" dirty="0" smtClean="0"/>
              <a:t> o </a:t>
            </a:r>
            <a:r>
              <a:rPr lang="en-US" dirty="0" err="1" smtClean="0"/>
              <a:t>impacto</a:t>
            </a:r>
            <a:r>
              <a:rPr lang="en-US" dirty="0" smtClean="0"/>
              <a:t> de </a:t>
            </a:r>
            <a:r>
              <a:rPr lang="en-US" dirty="0" err="1" smtClean="0"/>
              <a:t>situações</a:t>
            </a:r>
            <a:r>
              <a:rPr lang="en-US" dirty="0" smtClean="0"/>
              <a:t> </a:t>
            </a:r>
            <a:r>
              <a:rPr lang="en-US" dirty="0" err="1" smtClean="0"/>
              <a:t>inesperadas</a:t>
            </a:r>
            <a:r>
              <a:rPr lang="en-US" dirty="0" smtClean="0"/>
              <a:t>;</a:t>
            </a:r>
          </a:p>
          <a:p>
            <a:pPr marL="285750" indent="-285750">
              <a:buFont typeface="Arial" pitchFamily="34" charset="0"/>
              <a:buChar char="•"/>
            </a:pPr>
            <a:r>
              <a:rPr lang="en-US" dirty="0" smtClean="0"/>
              <a:t>A </a:t>
            </a:r>
            <a:r>
              <a:rPr lang="en-US" dirty="0" err="1" smtClean="0"/>
              <a:t>técnica</a:t>
            </a:r>
            <a:r>
              <a:rPr lang="en-US" dirty="0" smtClean="0"/>
              <a:t> </a:t>
            </a:r>
            <a:r>
              <a:rPr lang="en-US" dirty="0" err="1" smtClean="0"/>
              <a:t>mais</a:t>
            </a:r>
            <a:r>
              <a:rPr lang="en-US" dirty="0" smtClean="0"/>
              <a:t> </a:t>
            </a:r>
            <a:r>
              <a:rPr lang="en-US" dirty="0" err="1" smtClean="0"/>
              <a:t>comum</a:t>
            </a:r>
            <a:r>
              <a:rPr lang="en-US" dirty="0" smtClean="0"/>
              <a:t> é a de Monte Carlo. </a:t>
            </a:r>
            <a:endParaRPr lang="pt-BR" dirty="0"/>
          </a:p>
        </p:txBody>
      </p:sp>
      <p:sp>
        <p:nvSpPr>
          <p:cNvPr id="33" name="Rectangle 32"/>
          <p:cNvSpPr/>
          <p:nvPr/>
        </p:nvSpPr>
        <p:spPr>
          <a:xfrm>
            <a:off x="666836" y="4062558"/>
            <a:ext cx="2160240" cy="669099"/>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chemeClr val="accent1">
                  <a:lumMod val="50000"/>
                </a:schemeClr>
              </a:solidFill>
            </a:endParaRPr>
          </a:p>
        </p:txBody>
      </p:sp>
      <p:sp>
        <p:nvSpPr>
          <p:cNvPr id="34" name="TextBox 33"/>
          <p:cNvSpPr txBox="1"/>
          <p:nvPr/>
        </p:nvSpPr>
        <p:spPr>
          <a:xfrm>
            <a:off x="3419872" y="4103198"/>
            <a:ext cx="5470409" cy="646331"/>
          </a:xfrm>
          <a:prstGeom prst="rect">
            <a:avLst/>
          </a:prstGeom>
          <a:noFill/>
        </p:spPr>
        <p:txBody>
          <a:bodyPr wrap="square" rtlCol="0">
            <a:spAutoFit/>
          </a:bodyPr>
          <a:lstStyle/>
          <a:p>
            <a:pPr marL="285750" indent="-285750">
              <a:buFont typeface="Arial" pitchFamily="34" charset="0"/>
              <a:buChar char="•"/>
            </a:pPr>
            <a:r>
              <a:rPr lang="en-US" dirty="0" smtClean="0"/>
              <a:t>São </a:t>
            </a:r>
            <a:r>
              <a:rPr lang="en-US" dirty="0" err="1" smtClean="0"/>
              <a:t>refinamentos</a:t>
            </a:r>
            <a:r>
              <a:rPr lang="en-US" dirty="0" smtClean="0"/>
              <a:t> </a:t>
            </a:r>
            <a:r>
              <a:rPr lang="en-US" dirty="0" err="1" smtClean="0"/>
              <a:t>aplicados</a:t>
            </a:r>
            <a:r>
              <a:rPr lang="en-US" dirty="0" smtClean="0"/>
              <a:t> </a:t>
            </a:r>
            <a:r>
              <a:rPr lang="en-US" dirty="0" err="1" smtClean="0"/>
              <a:t>durante</a:t>
            </a:r>
            <a:r>
              <a:rPr lang="en-US" dirty="0" smtClean="0"/>
              <a:t> a </a:t>
            </a:r>
            <a:r>
              <a:rPr lang="en-US" dirty="0" err="1" smtClean="0"/>
              <a:t>análise</a:t>
            </a:r>
            <a:r>
              <a:rPr lang="en-US" dirty="0" smtClean="0"/>
              <a:t> da </a:t>
            </a:r>
            <a:r>
              <a:rPr lang="en-US" dirty="0" err="1" smtClean="0"/>
              <a:t>rede</a:t>
            </a:r>
            <a:r>
              <a:rPr lang="en-US" dirty="0" smtClean="0"/>
              <a:t> </a:t>
            </a:r>
            <a:r>
              <a:rPr lang="en-US" dirty="0" err="1" smtClean="0"/>
              <a:t>para</a:t>
            </a:r>
            <a:r>
              <a:rPr lang="en-US" dirty="0" smtClean="0"/>
              <a:t> </a:t>
            </a:r>
            <a:r>
              <a:rPr lang="en-US" dirty="0" err="1" smtClean="0"/>
              <a:t>produzir</a:t>
            </a:r>
            <a:r>
              <a:rPr lang="en-US" dirty="0" smtClean="0"/>
              <a:t> um </a:t>
            </a:r>
            <a:r>
              <a:rPr lang="en-US" dirty="0" err="1" smtClean="0"/>
              <a:t>cronograma</a:t>
            </a:r>
            <a:r>
              <a:rPr lang="en-US" dirty="0" smtClean="0"/>
              <a:t> </a:t>
            </a:r>
            <a:r>
              <a:rPr lang="en-US" dirty="0" err="1" smtClean="0"/>
              <a:t>viável</a:t>
            </a:r>
            <a:r>
              <a:rPr lang="en-US" dirty="0" smtClean="0"/>
              <a:t>;</a:t>
            </a:r>
            <a:endParaRPr lang="pt-BR" dirty="0"/>
          </a:p>
        </p:txBody>
      </p:sp>
      <p:sp>
        <p:nvSpPr>
          <p:cNvPr id="35" name="Rectangle 34"/>
          <p:cNvSpPr/>
          <p:nvPr/>
        </p:nvSpPr>
        <p:spPr>
          <a:xfrm>
            <a:off x="666836" y="4746171"/>
            <a:ext cx="2160240" cy="459797"/>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chemeClr val="accent1">
                  <a:lumMod val="50000"/>
                </a:schemeClr>
              </a:solidFill>
            </a:endParaRPr>
          </a:p>
        </p:txBody>
      </p:sp>
      <p:sp>
        <p:nvSpPr>
          <p:cNvPr id="36" name="TextBox 35"/>
          <p:cNvSpPr txBox="1"/>
          <p:nvPr/>
        </p:nvSpPr>
        <p:spPr>
          <a:xfrm>
            <a:off x="3419872" y="3599142"/>
            <a:ext cx="5470408" cy="2031325"/>
          </a:xfrm>
          <a:prstGeom prst="rect">
            <a:avLst/>
          </a:prstGeom>
          <a:noFill/>
        </p:spPr>
        <p:txBody>
          <a:bodyPr wrap="square" rtlCol="0">
            <a:spAutoFit/>
          </a:bodyPr>
          <a:lstStyle/>
          <a:p>
            <a:pPr marL="285750" indent="-285750">
              <a:buFont typeface="Arial" pitchFamily="34" charset="0"/>
              <a:buChar char="•"/>
            </a:pPr>
            <a:r>
              <a:rPr lang="en-US" dirty="0" err="1" smtClean="0"/>
              <a:t>Encurta</a:t>
            </a:r>
            <a:r>
              <a:rPr lang="en-US" dirty="0" smtClean="0"/>
              <a:t> o </a:t>
            </a:r>
            <a:r>
              <a:rPr lang="en-US" dirty="0" err="1" smtClean="0"/>
              <a:t>cronograma</a:t>
            </a:r>
            <a:r>
              <a:rPr lang="en-US" dirty="0" smtClean="0"/>
              <a:t> </a:t>
            </a:r>
            <a:r>
              <a:rPr lang="en-US" dirty="0" err="1" smtClean="0"/>
              <a:t>sem</a:t>
            </a:r>
            <a:r>
              <a:rPr lang="en-US" dirty="0" smtClean="0"/>
              <a:t> </a:t>
            </a:r>
            <a:r>
              <a:rPr lang="en-US" dirty="0" err="1" smtClean="0"/>
              <a:t>mudar</a:t>
            </a:r>
            <a:r>
              <a:rPr lang="en-US" dirty="0" smtClean="0"/>
              <a:t> o </a:t>
            </a:r>
            <a:r>
              <a:rPr lang="en-US" dirty="0" err="1" smtClean="0"/>
              <a:t>escopo</a:t>
            </a:r>
            <a:r>
              <a:rPr lang="en-US" dirty="0" smtClean="0"/>
              <a:t>;</a:t>
            </a:r>
          </a:p>
          <a:p>
            <a:pPr marL="285750" indent="-285750">
              <a:buFont typeface="Arial" pitchFamily="34" charset="0"/>
              <a:buChar char="•"/>
            </a:pPr>
            <a:r>
              <a:rPr lang="en-US" dirty="0" smtClean="0"/>
              <a:t>A </a:t>
            </a:r>
            <a:r>
              <a:rPr lang="en-US" dirty="0" err="1" smtClean="0"/>
              <a:t>técnica</a:t>
            </a:r>
            <a:r>
              <a:rPr lang="en-US" dirty="0" smtClean="0"/>
              <a:t> de </a:t>
            </a:r>
            <a:r>
              <a:rPr lang="en-US" dirty="0" err="1" smtClean="0"/>
              <a:t>compressão</a:t>
            </a:r>
            <a:r>
              <a:rPr lang="en-US" dirty="0" smtClean="0"/>
              <a:t> </a:t>
            </a:r>
            <a:r>
              <a:rPr lang="en-US" dirty="0" err="1" smtClean="0"/>
              <a:t>aumenta</a:t>
            </a:r>
            <a:r>
              <a:rPr lang="en-US" dirty="0" smtClean="0"/>
              <a:t> </a:t>
            </a:r>
            <a:r>
              <a:rPr lang="en-US" dirty="0" err="1" smtClean="0"/>
              <a:t>os</a:t>
            </a:r>
            <a:r>
              <a:rPr lang="en-US" dirty="0" smtClean="0"/>
              <a:t> </a:t>
            </a:r>
            <a:r>
              <a:rPr lang="en-US" dirty="0" err="1" smtClean="0"/>
              <a:t>custos</a:t>
            </a:r>
            <a:r>
              <a:rPr lang="en-US" dirty="0" smtClean="0"/>
              <a:t> do </a:t>
            </a:r>
            <a:r>
              <a:rPr lang="en-US" dirty="0" err="1" smtClean="0"/>
              <a:t>projeto</a:t>
            </a:r>
            <a:r>
              <a:rPr lang="en-US" dirty="0" smtClean="0"/>
              <a:t>, </a:t>
            </a:r>
            <a:r>
              <a:rPr lang="en-US" dirty="0" err="1" smtClean="0"/>
              <a:t>por</a:t>
            </a:r>
            <a:r>
              <a:rPr lang="en-US" dirty="0" smtClean="0"/>
              <a:t> </a:t>
            </a:r>
            <a:r>
              <a:rPr lang="en-US" dirty="0" err="1" smtClean="0"/>
              <a:t>exemplo</a:t>
            </a:r>
            <a:r>
              <a:rPr lang="en-US" dirty="0" smtClean="0"/>
              <a:t>, </a:t>
            </a:r>
            <a:r>
              <a:rPr lang="en-US" dirty="0" err="1" smtClean="0"/>
              <a:t>quando</a:t>
            </a:r>
            <a:r>
              <a:rPr lang="en-US" dirty="0" smtClean="0"/>
              <a:t> </a:t>
            </a:r>
            <a:r>
              <a:rPr lang="en-US" dirty="0" err="1" smtClean="0"/>
              <a:t>coloca</a:t>
            </a:r>
            <a:r>
              <a:rPr lang="en-US" dirty="0" smtClean="0"/>
              <a:t>-se </a:t>
            </a:r>
            <a:r>
              <a:rPr lang="en-US" dirty="0" err="1" smtClean="0"/>
              <a:t>mais</a:t>
            </a:r>
            <a:r>
              <a:rPr lang="en-US" dirty="0" smtClean="0"/>
              <a:t> </a:t>
            </a:r>
            <a:r>
              <a:rPr lang="en-US" dirty="0" err="1" smtClean="0"/>
              <a:t>esforço</a:t>
            </a:r>
            <a:r>
              <a:rPr lang="en-US" dirty="0" smtClean="0"/>
              <a:t> </a:t>
            </a:r>
            <a:r>
              <a:rPr lang="en-US" dirty="0" err="1" smtClean="0"/>
              <a:t>em</a:t>
            </a:r>
            <a:r>
              <a:rPr lang="en-US" dirty="0" smtClean="0"/>
              <a:t> </a:t>
            </a:r>
            <a:r>
              <a:rPr lang="en-US" dirty="0" err="1" smtClean="0"/>
              <a:t>determinada</a:t>
            </a:r>
            <a:r>
              <a:rPr lang="en-US" dirty="0" smtClean="0"/>
              <a:t> </a:t>
            </a:r>
            <a:r>
              <a:rPr lang="en-US" dirty="0" err="1" smtClean="0"/>
              <a:t>atividade</a:t>
            </a:r>
            <a:r>
              <a:rPr lang="en-US" dirty="0" smtClean="0"/>
              <a:t>;</a:t>
            </a:r>
          </a:p>
          <a:p>
            <a:pPr marL="285750" indent="-285750">
              <a:buFont typeface="Arial" pitchFamily="34" charset="0"/>
              <a:buChar char="•"/>
            </a:pPr>
            <a:r>
              <a:rPr lang="en-US" dirty="0" smtClean="0"/>
              <a:t>O </a:t>
            </a:r>
            <a:r>
              <a:rPr lang="en-US" dirty="0" err="1" smtClean="0"/>
              <a:t>paralelismo</a:t>
            </a:r>
            <a:r>
              <a:rPr lang="en-US" dirty="0" smtClean="0"/>
              <a:t> </a:t>
            </a:r>
            <a:r>
              <a:rPr lang="en-US" dirty="0" err="1" smtClean="0"/>
              <a:t>consistem</a:t>
            </a:r>
            <a:r>
              <a:rPr lang="en-US" dirty="0" smtClean="0"/>
              <a:t> </a:t>
            </a:r>
            <a:r>
              <a:rPr lang="en-US" dirty="0" err="1" smtClean="0"/>
              <a:t>em</a:t>
            </a:r>
            <a:r>
              <a:rPr lang="en-US" dirty="0" smtClean="0"/>
              <a:t> </a:t>
            </a:r>
            <a:r>
              <a:rPr lang="en-US" dirty="0" err="1" smtClean="0"/>
              <a:t>executar</a:t>
            </a:r>
            <a:r>
              <a:rPr lang="en-US" dirty="0" smtClean="0"/>
              <a:t> </a:t>
            </a:r>
            <a:r>
              <a:rPr lang="en-US" dirty="0" err="1" smtClean="0"/>
              <a:t>atividades</a:t>
            </a:r>
            <a:r>
              <a:rPr lang="en-US" dirty="0" smtClean="0"/>
              <a:t> </a:t>
            </a:r>
            <a:r>
              <a:rPr lang="en-US" dirty="0" err="1" smtClean="0"/>
              <a:t>independentes</a:t>
            </a:r>
            <a:r>
              <a:rPr lang="en-US" dirty="0" smtClean="0"/>
              <a:t> </a:t>
            </a:r>
            <a:r>
              <a:rPr lang="en-US" dirty="0" err="1" smtClean="0"/>
              <a:t>em</a:t>
            </a:r>
            <a:r>
              <a:rPr lang="en-US" dirty="0" smtClean="0"/>
              <a:t> </a:t>
            </a:r>
            <a:r>
              <a:rPr lang="en-US" dirty="0" err="1" smtClean="0"/>
              <a:t>paralelo</a:t>
            </a:r>
            <a:r>
              <a:rPr lang="en-US" dirty="0" smtClean="0"/>
              <a:t>, </a:t>
            </a:r>
            <a:r>
              <a:rPr lang="en-US" dirty="0" err="1" smtClean="0"/>
              <a:t>aumentando</a:t>
            </a:r>
            <a:r>
              <a:rPr lang="en-US" dirty="0" smtClean="0"/>
              <a:t> o </a:t>
            </a:r>
            <a:r>
              <a:rPr lang="en-US" dirty="0" err="1" smtClean="0"/>
              <a:t>risco</a:t>
            </a:r>
            <a:r>
              <a:rPr lang="en-US" dirty="0" smtClean="0"/>
              <a:t> do </a:t>
            </a:r>
            <a:r>
              <a:rPr lang="en-US" dirty="0" err="1" smtClean="0"/>
              <a:t>projeto</a:t>
            </a:r>
            <a:r>
              <a:rPr lang="en-US" dirty="0" smtClean="0"/>
              <a:t>.</a:t>
            </a:r>
            <a:endParaRPr lang="pt-BR" dirty="0"/>
          </a:p>
        </p:txBody>
      </p:sp>
      <p:sp>
        <p:nvSpPr>
          <p:cNvPr id="37" name="Rectangle 36"/>
          <p:cNvSpPr/>
          <p:nvPr/>
        </p:nvSpPr>
        <p:spPr>
          <a:xfrm>
            <a:off x="683568" y="5183318"/>
            <a:ext cx="2160240" cy="513643"/>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chemeClr val="accent1">
                  <a:lumMod val="50000"/>
                </a:schemeClr>
              </a:solidFill>
            </a:endParaRPr>
          </a:p>
        </p:txBody>
      </p:sp>
      <p:sp>
        <p:nvSpPr>
          <p:cNvPr id="38" name="TextBox 37"/>
          <p:cNvSpPr txBox="1"/>
          <p:nvPr/>
        </p:nvSpPr>
        <p:spPr>
          <a:xfrm>
            <a:off x="3436605" y="4247214"/>
            <a:ext cx="5453676" cy="1477328"/>
          </a:xfrm>
          <a:prstGeom prst="rect">
            <a:avLst/>
          </a:prstGeom>
          <a:noFill/>
        </p:spPr>
        <p:txBody>
          <a:bodyPr wrap="square" rtlCol="0">
            <a:spAutoFit/>
          </a:bodyPr>
          <a:lstStyle/>
          <a:p>
            <a:pPr marL="285750" indent="-285750">
              <a:buFont typeface="Arial" pitchFamily="34" charset="0"/>
              <a:buChar char="•"/>
            </a:pPr>
            <a:r>
              <a:rPr lang="en-US" dirty="0" err="1" smtClean="0"/>
              <a:t>Ferramentas</a:t>
            </a:r>
            <a:r>
              <a:rPr lang="en-US" dirty="0" smtClean="0"/>
              <a:t> </a:t>
            </a:r>
            <a:r>
              <a:rPr lang="en-US" dirty="0" err="1" smtClean="0"/>
              <a:t>automatizadas</a:t>
            </a:r>
            <a:r>
              <a:rPr lang="en-US" dirty="0" smtClean="0"/>
              <a:t> </a:t>
            </a:r>
            <a:r>
              <a:rPr lang="en-US" dirty="0" err="1" smtClean="0"/>
              <a:t>aceleram</a:t>
            </a:r>
            <a:r>
              <a:rPr lang="en-US" dirty="0" smtClean="0"/>
              <a:t> o </a:t>
            </a:r>
            <a:r>
              <a:rPr lang="en-US" dirty="0" err="1" smtClean="0"/>
              <a:t>processo</a:t>
            </a:r>
            <a:r>
              <a:rPr lang="en-US" dirty="0" smtClean="0"/>
              <a:t> de </a:t>
            </a:r>
            <a:r>
              <a:rPr lang="en-US" dirty="0" err="1" smtClean="0"/>
              <a:t>desenvolvimento</a:t>
            </a:r>
            <a:r>
              <a:rPr lang="en-US" dirty="0" smtClean="0"/>
              <a:t> do </a:t>
            </a:r>
            <a:r>
              <a:rPr lang="en-US" dirty="0" err="1" smtClean="0"/>
              <a:t>cronograma</a:t>
            </a:r>
            <a:r>
              <a:rPr lang="en-US" dirty="0" smtClean="0"/>
              <a:t>;</a:t>
            </a:r>
          </a:p>
          <a:p>
            <a:pPr marL="285750" indent="-285750">
              <a:buFont typeface="Arial" pitchFamily="34" charset="0"/>
              <a:buChar char="•"/>
            </a:pPr>
            <a:r>
              <a:rPr lang="en-US" dirty="0" err="1" smtClean="0"/>
              <a:t>Geram</a:t>
            </a:r>
            <a:r>
              <a:rPr lang="en-US" dirty="0" smtClean="0"/>
              <a:t> </a:t>
            </a:r>
            <a:r>
              <a:rPr lang="en-US" dirty="0" err="1" smtClean="0"/>
              <a:t>datas</a:t>
            </a:r>
            <a:r>
              <a:rPr lang="en-US" dirty="0" smtClean="0"/>
              <a:t> de </a:t>
            </a:r>
            <a:r>
              <a:rPr lang="en-US" dirty="0" err="1" smtClean="0"/>
              <a:t>início</a:t>
            </a:r>
            <a:r>
              <a:rPr lang="en-US" dirty="0" smtClean="0"/>
              <a:t> </a:t>
            </a:r>
            <a:r>
              <a:rPr lang="en-US" dirty="0" err="1" smtClean="0"/>
              <a:t>cedo</a:t>
            </a:r>
            <a:r>
              <a:rPr lang="en-US" dirty="0" smtClean="0"/>
              <a:t> e </a:t>
            </a:r>
            <a:r>
              <a:rPr lang="en-US" dirty="0" err="1" smtClean="0"/>
              <a:t>tarde</a:t>
            </a:r>
            <a:r>
              <a:rPr lang="en-US" dirty="0" smtClean="0"/>
              <a:t> </a:t>
            </a:r>
            <a:r>
              <a:rPr lang="en-US" dirty="0" err="1" smtClean="0"/>
              <a:t>baseadas</a:t>
            </a:r>
            <a:r>
              <a:rPr lang="en-US" dirty="0" smtClean="0"/>
              <a:t> </a:t>
            </a:r>
            <a:r>
              <a:rPr lang="en-US" dirty="0" err="1" smtClean="0"/>
              <a:t>na</a:t>
            </a:r>
            <a:r>
              <a:rPr lang="en-US" dirty="0" smtClean="0"/>
              <a:t> </a:t>
            </a:r>
            <a:r>
              <a:rPr lang="en-US" dirty="0" err="1" smtClean="0"/>
              <a:t>entrada</a:t>
            </a:r>
            <a:r>
              <a:rPr lang="en-US" dirty="0" smtClean="0"/>
              <a:t> das </a:t>
            </a:r>
            <a:r>
              <a:rPr lang="en-US" dirty="0" err="1" smtClean="0"/>
              <a:t>atividades</a:t>
            </a:r>
            <a:r>
              <a:rPr lang="en-US" dirty="0" smtClean="0"/>
              <a:t>, </a:t>
            </a:r>
            <a:r>
              <a:rPr lang="en-US" dirty="0" err="1" smtClean="0"/>
              <a:t>diagramas</a:t>
            </a:r>
            <a:r>
              <a:rPr lang="en-US" dirty="0" smtClean="0"/>
              <a:t> de </a:t>
            </a:r>
            <a:r>
              <a:rPr lang="en-US" dirty="0" err="1" smtClean="0"/>
              <a:t>rede</a:t>
            </a:r>
            <a:r>
              <a:rPr lang="en-US" dirty="0" smtClean="0"/>
              <a:t>, </a:t>
            </a:r>
            <a:r>
              <a:rPr lang="en-US" dirty="0" err="1" smtClean="0"/>
              <a:t>recursos</a:t>
            </a:r>
            <a:r>
              <a:rPr lang="en-US" dirty="0" smtClean="0"/>
              <a:t> e </a:t>
            </a:r>
            <a:r>
              <a:rPr lang="en-US" dirty="0" err="1" smtClean="0"/>
              <a:t>duração</a:t>
            </a:r>
            <a:r>
              <a:rPr lang="en-US" dirty="0" smtClean="0"/>
              <a:t> das </a:t>
            </a:r>
            <a:r>
              <a:rPr lang="en-US" dirty="0" err="1" smtClean="0"/>
              <a:t>atividades</a:t>
            </a:r>
            <a:r>
              <a:rPr lang="en-US" dirty="0" smtClean="0"/>
              <a:t>.</a:t>
            </a:r>
            <a:endParaRPr lang="pt-BR" dirty="0"/>
          </a:p>
        </p:txBody>
      </p:sp>
    </p:spTree>
    <p:extLst>
      <p:ext uri="{BB962C8B-B14F-4D97-AF65-F5344CB8AC3E}">
        <p14:creationId xmlns:p14="http://schemas.microsoft.com/office/powerpoint/2010/main" val="639900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4"/>
                                        </p:tgtEl>
                                      </p:cBhvr>
                                    </p:animEffect>
                                    <p:set>
                                      <p:cBhvr>
                                        <p:cTn id="15" dur="1" fill="hold">
                                          <p:stCondLst>
                                            <p:cond delay="499"/>
                                          </p:stCondLst>
                                        </p:cTn>
                                        <p:tgtEl>
                                          <p:spTgt spid="4"/>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10"/>
                                        </p:tgtEl>
                                      </p:cBhvr>
                                    </p:animEffect>
                                    <p:set>
                                      <p:cBhvr>
                                        <p:cTn id="18" dur="1" fill="hold">
                                          <p:stCondLst>
                                            <p:cond delay="499"/>
                                          </p:stCondLst>
                                        </p:cTn>
                                        <p:tgtEl>
                                          <p:spTgt spid="10"/>
                                        </p:tgtEl>
                                        <p:attrNameLst>
                                          <p:attrName>style.visibility</p:attrName>
                                        </p:attrNameLst>
                                      </p:cBhvr>
                                      <p:to>
                                        <p:strVal val="hidden"/>
                                      </p:to>
                                    </p:set>
                                  </p:childTnLst>
                                </p:cTn>
                              </p:par>
                              <p:par>
                                <p:cTn id="19" presetID="10"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500"/>
                                        <p:tgtEl>
                                          <p:spTgt spid="13"/>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fade">
                                      <p:cBhvr>
                                        <p:cTn id="24" dur="500"/>
                                        <p:tgtEl>
                                          <p:spTgt spid="16"/>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13"/>
                                        </p:tgtEl>
                                      </p:cBhvr>
                                    </p:animEffect>
                                    <p:set>
                                      <p:cBhvr>
                                        <p:cTn id="29" dur="1" fill="hold">
                                          <p:stCondLst>
                                            <p:cond delay="499"/>
                                          </p:stCondLst>
                                        </p:cTn>
                                        <p:tgtEl>
                                          <p:spTgt spid="13"/>
                                        </p:tgtEl>
                                        <p:attrNameLst>
                                          <p:attrName>style.visibility</p:attrName>
                                        </p:attrNameLst>
                                      </p:cBhvr>
                                      <p:to>
                                        <p:strVal val="hidden"/>
                                      </p:to>
                                    </p:set>
                                  </p:childTnLst>
                                </p:cTn>
                              </p:par>
                              <p:par>
                                <p:cTn id="30" presetID="10" presetClass="exit" presetSubtype="0" fill="hold" grpId="1" nodeType="withEffect">
                                  <p:stCondLst>
                                    <p:cond delay="0"/>
                                  </p:stCondLst>
                                  <p:childTnLst>
                                    <p:animEffect transition="out" filter="fade">
                                      <p:cBhvr>
                                        <p:cTn id="31" dur="500"/>
                                        <p:tgtEl>
                                          <p:spTgt spid="16"/>
                                        </p:tgtEl>
                                      </p:cBhvr>
                                    </p:animEffect>
                                    <p:set>
                                      <p:cBhvr>
                                        <p:cTn id="32" dur="1" fill="hold">
                                          <p:stCondLst>
                                            <p:cond delay="499"/>
                                          </p:stCondLst>
                                        </p:cTn>
                                        <p:tgtEl>
                                          <p:spTgt spid="16"/>
                                        </p:tgtEl>
                                        <p:attrNameLst>
                                          <p:attrName>style.visibility</p:attrName>
                                        </p:attrNameLst>
                                      </p:cBhvr>
                                      <p:to>
                                        <p:strVal val="hidden"/>
                                      </p:to>
                                    </p:set>
                                  </p:childTnLst>
                                </p:cTn>
                              </p:par>
                              <p:par>
                                <p:cTn id="33" presetID="10" presetClass="entr" presetSubtype="0" fill="hold" grpId="0" nodeType="withEffect">
                                  <p:stCondLst>
                                    <p:cond delay="0"/>
                                  </p:stCondLst>
                                  <p:childTnLst>
                                    <p:set>
                                      <p:cBhvr>
                                        <p:cTn id="34" dur="1" fill="hold">
                                          <p:stCondLst>
                                            <p:cond delay="0"/>
                                          </p:stCondLst>
                                        </p:cTn>
                                        <p:tgtEl>
                                          <p:spTgt spid="27"/>
                                        </p:tgtEl>
                                        <p:attrNameLst>
                                          <p:attrName>style.visibility</p:attrName>
                                        </p:attrNameLst>
                                      </p:cBhvr>
                                      <p:to>
                                        <p:strVal val="visible"/>
                                      </p:to>
                                    </p:set>
                                    <p:animEffect transition="in" filter="fade">
                                      <p:cBhvr>
                                        <p:cTn id="35" dur="500"/>
                                        <p:tgtEl>
                                          <p:spTgt spid="27"/>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28"/>
                                        </p:tgtEl>
                                        <p:attrNameLst>
                                          <p:attrName>style.visibility</p:attrName>
                                        </p:attrNameLst>
                                      </p:cBhvr>
                                      <p:to>
                                        <p:strVal val="visible"/>
                                      </p:to>
                                    </p:set>
                                    <p:animEffect transition="in" filter="fade">
                                      <p:cBhvr>
                                        <p:cTn id="38" dur="500"/>
                                        <p:tgtEl>
                                          <p:spTgt spid="28"/>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grpId="1" nodeType="clickEffect">
                                  <p:stCondLst>
                                    <p:cond delay="0"/>
                                  </p:stCondLst>
                                  <p:childTnLst>
                                    <p:animEffect transition="out" filter="fade">
                                      <p:cBhvr>
                                        <p:cTn id="42" dur="500"/>
                                        <p:tgtEl>
                                          <p:spTgt spid="27"/>
                                        </p:tgtEl>
                                      </p:cBhvr>
                                    </p:animEffect>
                                    <p:set>
                                      <p:cBhvr>
                                        <p:cTn id="43" dur="1" fill="hold">
                                          <p:stCondLst>
                                            <p:cond delay="499"/>
                                          </p:stCondLst>
                                        </p:cTn>
                                        <p:tgtEl>
                                          <p:spTgt spid="27"/>
                                        </p:tgtEl>
                                        <p:attrNameLst>
                                          <p:attrName>style.visibility</p:attrName>
                                        </p:attrNameLst>
                                      </p:cBhvr>
                                      <p:to>
                                        <p:strVal val="hidden"/>
                                      </p:to>
                                    </p:set>
                                  </p:childTnLst>
                                </p:cTn>
                              </p:par>
                              <p:par>
                                <p:cTn id="44" presetID="10" presetClass="exit" presetSubtype="0" fill="hold" grpId="1" nodeType="withEffect">
                                  <p:stCondLst>
                                    <p:cond delay="0"/>
                                  </p:stCondLst>
                                  <p:childTnLst>
                                    <p:animEffect transition="out" filter="fade">
                                      <p:cBhvr>
                                        <p:cTn id="45" dur="500"/>
                                        <p:tgtEl>
                                          <p:spTgt spid="28"/>
                                        </p:tgtEl>
                                      </p:cBhvr>
                                    </p:animEffect>
                                    <p:set>
                                      <p:cBhvr>
                                        <p:cTn id="46" dur="1" fill="hold">
                                          <p:stCondLst>
                                            <p:cond delay="499"/>
                                          </p:stCondLst>
                                        </p:cTn>
                                        <p:tgtEl>
                                          <p:spTgt spid="28"/>
                                        </p:tgtEl>
                                        <p:attrNameLst>
                                          <p:attrName>style.visibility</p:attrName>
                                        </p:attrNameLst>
                                      </p:cBhvr>
                                      <p:to>
                                        <p:strVal val="hidden"/>
                                      </p:to>
                                    </p:set>
                                  </p:childTnLst>
                                </p:cTn>
                              </p:par>
                              <p:par>
                                <p:cTn id="47" presetID="10" presetClass="entr" presetSubtype="0" fill="hold" grpId="0" nodeType="withEffect">
                                  <p:stCondLst>
                                    <p:cond delay="0"/>
                                  </p:stCondLst>
                                  <p:childTnLst>
                                    <p:set>
                                      <p:cBhvr>
                                        <p:cTn id="48" dur="1" fill="hold">
                                          <p:stCondLst>
                                            <p:cond delay="0"/>
                                          </p:stCondLst>
                                        </p:cTn>
                                        <p:tgtEl>
                                          <p:spTgt spid="29"/>
                                        </p:tgtEl>
                                        <p:attrNameLst>
                                          <p:attrName>style.visibility</p:attrName>
                                        </p:attrNameLst>
                                      </p:cBhvr>
                                      <p:to>
                                        <p:strVal val="visible"/>
                                      </p:to>
                                    </p:set>
                                    <p:animEffect transition="in" filter="fade">
                                      <p:cBhvr>
                                        <p:cTn id="49" dur="500"/>
                                        <p:tgtEl>
                                          <p:spTgt spid="29"/>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30"/>
                                        </p:tgtEl>
                                        <p:attrNameLst>
                                          <p:attrName>style.visibility</p:attrName>
                                        </p:attrNameLst>
                                      </p:cBhvr>
                                      <p:to>
                                        <p:strVal val="visible"/>
                                      </p:to>
                                    </p:set>
                                    <p:animEffect transition="in" filter="fade">
                                      <p:cBhvr>
                                        <p:cTn id="52" dur="500"/>
                                        <p:tgtEl>
                                          <p:spTgt spid="3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xit" presetSubtype="0" fill="hold" grpId="1" nodeType="clickEffect">
                                  <p:stCondLst>
                                    <p:cond delay="0"/>
                                  </p:stCondLst>
                                  <p:childTnLst>
                                    <p:animEffect transition="out" filter="fade">
                                      <p:cBhvr>
                                        <p:cTn id="56" dur="500"/>
                                        <p:tgtEl>
                                          <p:spTgt spid="29"/>
                                        </p:tgtEl>
                                      </p:cBhvr>
                                    </p:animEffect>
                                    <p:set>
                                      <p:cBhvr>
                                        <p:cTn id="57" dur="1" fill="hold">
                                          <p:stCondLst>
                                            <p:cond delay="499"/>
                                          </p:stCondLst>
                                        </p:cTn>
                                        <p:tgtEl>
                                          <p:spTgt spid="29"/>
                                        </p:tgtEl>
                                        <p:attrNameLst>
                                          <p:attrName>style.visibility</p:attrName>
                                        </p:attrNameLst>
                                      </p:cBhvr>
                                      <p:to>
                                        <p:strVal val="hidden"/>
                                      </p:to>
                                    </p:set>
                                  </p:childTnLst>
                                </p:cTn>
                              </p:par>
                              <p:par>
                                <p:cTn id="58" presetID="10" presetClass="exit" presetSubtype="0" fill="hold" grpId="1" nodeType="withEffect">
                                  <p:stCondLst>
                                    <p:cond delay="0"/>
                                  </p:stCondLst>
                                  <p:childTnLst>
                                    <p:animEffect transition="out" filter="fade">
                                      <p:cBhvr>
                                        <p:cTn id="59" dur="500"/>
                                        <p:tgtEl>
                                          <p:spTgt spid="30"/>
                                        </p:tgtEl>
                                      </p:cBhvr>
                                    </p:animEffect>
                                    <p:set>
                                      <p:cBhvr>
                                        <p:cTn id="60" dur="1" fill="hold">
                                          <p:stCondLst>
                                            <p:cond delay="499"/>
                                          </p:stCondLst>
                                        </p:cTn>
                                        <p:tgtEl>
                                          <p:spTgt spid="30"/>
                                        </p:tgtEl>
                                        <p:attrNameLst>
                                          <p:attrName>style.visibility</p:attrName>
                                        </p:attrNameLst>
                                      </p:cBhvr>
                                      <p:to>
                                        <p:strVal val="hidden"/>
                                      </p:to>
                                    </p:set>
                                  </p:childTnLst>
                                </p:cTn>
                              </p:par>
                              <p:par>
                                <p:cTn id="61" presetID="10" presetClass="entr" presetSubtype="0" fill="hold" grpId="0" nodeType="withEffect">
                                  <p:stCondLst>
                                    <p:cond delay="0"/>
                                  </p:stCondLst>
                                  <p:childTnLst>
                                    <p:set>
                                      <p:cBhvr>
                                        <p:cTn id="62" dur="1" fill="hold">
                                          <p:stCondLst>
                                            <p:cond delay="0"/>
                                          </p:stCondLst>
                                        </p:cTn>
                                        <p:tgtEl>
                                          <p:spTgt spid="31"/>
                                        </p:tgtEl>
                                        <p:attrNameLst>
                                          <p:attrName>style.visibility</p:attrName>
                                        </p:attrNameLst>
                                      </p:cBhvr>
                                      <p:to>
                                        <p:strVal val="visible"/>
                                      </p:to>
                                    </p:set>
                                    <p:animEffect transition="in" filter="fade">
                                      <p:cBhvr>
                                        <p:cTn id="63" dur="500"/>
                                        <p:tgtEl>
                                          <p:spTgt spid="31"/>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32"/>
                                        </p:tgtEl>
                                        <p:attrNameLst>
                                          <p:attrName>style.visibility</p:attrName>
                                        </p:attrNameLst>
                                      </p:cBhvr>
                                      <p:to>
                                        <p:strVal val="visible"/>
                                      </p:to>
                                    </p:set>
                                    <p:animEffect transition="in" filter="fade">
                                      <p:cBhvr>
                                        <p:cTn id="66" dur="500"/>
                                        <p:tgtEl>
                                          <p:spTgt spid="32"/>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xit" presetSubtype="0" fill="hold" grpId="1" nodeType="clickEffect">
                                  <p:stCondLst>
                                    <p:cond delay="0"/>
                                  </p:stCondLst>
                                  <p:childTnLst>
                                    <p:animEffect transition="out" filter="fade">
                                      <p:cBhvr>
                                        <p:cTn id="70" dur="500"/>
                                        <p:tgtEl>
                                          <p:spTgt spid="31"/>
                                        </p:tgtEl>
                                      </p:cBhvr>
                                    </p:animEffect>
                                    <p:set>
                                      <p:cBhvr>
                                        <p:cTn id="71" dur="1" fill="hold">
                                          <p:stCondLst>
                                            <p:cond delay="499"/>
                                          </p:stCondLst>
                                        </p:cTn>
                                        <p:tgtEl>
                                          <p:spTgt spid="31"/>
                                        </p:tgtEl>
                                        <p:attrNameLst>
                                          <p:attrName>style.visibility</p:attrName>
                                        </p:attrNameLst>
                                      </p:cBhvr>
                                      <p:to>
                                        <p:strVal val="hidden"/>
                                      </p:to>
                                    </p:set>
                                  </p:childTnLst>
                                </p:cTn>
                              </p:par>
                              <p:par>
                                <p:cTn id="72" presetID="10" presetClass="exit" presetSubtype="0" fill="hold" grpId="1" nodeType="withEffect">
                                  <p:stCondLst>
                                    <p:cond delay="0"/>
                                  </p:stCondLst>
                                  <p:childTnLst>
                                    <p:animEffect transition="out" filter="fade">
                                      <p:cBhvr>
                                        <p:cTn id="73" dur="500"/>
                                        <p:tgtEl>
                                          <p:spTgt spid="32"/>
                                        </p:tgtEl>
                                      </p:cBhvr>
                                    </p:animEffect>
                                    <p:set>
                                      <p:cBhvr>
                                        <p:cTn id="74" dur="1" fill="hold">
                                          <p:stCondLst>
                                            <p:cond delay="499"/>
                                          </p:stCondLst>
                                        </p:cTn>
                                        <p:tgtEl>
                                          <p:spTgt spid="32"/>
                                        </p:tgtEl>
                                        <p:attrNameLst>
                                          <p:attrName>style.visibility</p:attrName>
                                        </p:attrNameLst>
                                      </p:cBhvr>
                                      <p:to>
                                        <p:strVal val="hidden"/>
                                      </p:to>
                                    </p:set>
                                  </p:childTnLst>
                                </p:cTn>
                              </p:par>
                              <p:par>
                                <p:cTn id="75" presetID="10" presetClass="entr" presetSubtype="0" fill="hold" grpId="0" nodeType="withEffect">
                                  <p:stCondLst>
                                    <p:cond delay="0"/>
                                  </p:stCondLst>
                                  <p:childTnLst>
                                    <p:set>
                                      <p:cBhvr>
                                        <p:cTn id="76" dur="1" fill="hold">
                                          <p:stCondLst>
                                            <p:cond delay="0"/>
                                          </p:stCondLst>
                                        </p:cTn>
                                        <p:tgtEl>
                                          <p:spTgt spid="33"/>
                                        </p:tgtEl>
                                        <p:attrNameLst>
                                          <p:attrName>style.visibility</p:attrName>
                                        </p:attrNameLst>
                                      </p:cBhvr>
                                      <p:to>
                                        <p:strVal val="visible"/>
                                      </p:to>
                                    </p:set>
                                    <p:animEffect transition="in" filter="fade">
                                      <p:cBhvr>
                                        <p:cTn id="77" dur="500"/>
                                        <p:tgtEl>
                                          <p:spTgt spid="33"/>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34"/>
                                        </p:tgtEl>
                                        <p:attrNameLst>
                                          <p:attrName>style.visibility</p:attrName>
                                        </p:attrNameLst>
                                      </p:cBhvr>
                                      <p:to>
                                        <p:strVal val="visible"/>
                                      </p:to>
                                    </p:set>
                                    <p:animEffect transition="in" filter="fade">
                                      <p:cBhvr>
                                        <p:cTn id="80" dur="500"/>
                                        <p:tgtEl>
                                          <p:spTgt spid="34"/>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xit" presetSubtype="0" fill="hold" grpId="1" nodeType="clickEffect">
                                  <p:stCondLst>
                                    <p:cond delay="0"/>
                                  </p:stCondLst>
                                  <p:childTnLst>
                                    <p:animEffect transition="out" filter="fade">
                                      <p:cBhvr>
                                        <p:cTn id="84" dur="500"/>
                                        <p:tgtEl>
                                          <p:spTgt spid="33"/>
                                        </p:tgtEl>
                                      </p:cBhvr>
                                    </p:animEffect>
                                    <p:set>
                                      <p:cBhvr>
                                        <p:cTn id="85" dur="1" fill="hold">
                                          <p:stCondLst>
                                            <p:cond delay="499"/>
                                          </p:stCondLst>
                                        </p:cTn>
                                        <p:tgtEl>
                                          <p:spTgt spid="33"/>
                                        </p:tgtEl>
                                        <p:attrNameLst>
                                          <p:attrName>style.visibility</p:attrName>
                                        </p:attrNameLst>
                                      </p:cBhvr>
                                      <p:to>
                                        <p:strVal val="hidden"/>
                                      </p:to>
                                    </p:set>
                                  </p:childTnLst>
                                </p:cTn>
                              </p:par>
                              <p:par>
                                <p:cTn id="86" presetID="10" presetClass="exit" presetSubtype="0" fill="hold" grpId="1" nodeType="withEffect">
                                  <p:stCondLst>
                                    <p:cond delay="0"/>
                                  </p:stCondLst>
                                  <p:childTnLst>
                                    <p:animEffect transition="out" filter="fade">
                                      <p:cBhvr>
                                        <p:cTn id="87" dur="500"/>
                                        <p:tgtEl>
                                          <p:spTgt spid="34"/>
                                        </p:tgtEl>
                                      </p:cBhvr>
                                    </p:animEffect>
                                    <p:set>
                                      <p:cBhvr>
                                        <p:cTn id="88" dur="1" fill="hold">
                                          <p:stCondLst>
                                            <p:cond delay="499"/>
                                          </p:stCondLst>
                                        </p:cTn>
                                        <p:tgtEl>
                                          <p:spTgt spid="34"/>
                                        </p:tgtEl>
                                        <p:attrNameLst>
                                          <p:attrName>style.visibility</p:attrName>
                                        </p:attrNameLst>
                                      </p:cBhvr>
                                      <p:to>
                                        <p:strVal val="hidden"/>
                                      </p:to>
                                    </p:set>
                                  </p:childTnLst>
                                </p:cTn>
                              </p:par>
                              <p:par>
                                <p:cTn id="89" presetID="10" presetClass="entr" presetSubtype="0" fill="hold" grpId="0" nodeType="withEffect">
                                  <p:stCondLst>
                                    <p:cond delay="0"/>
                                  </p:stCondLst>
                                  <p:childTnLst>
                                    <p:set>
                                      <p:cBhvr>
                                        <p:cTn id="90" dur="1" fill="hold">
                                          <p:stCondLst>
                                            <p:cond delay="0"/>
                                          </p:stCondLst>
                                        </p:cTn>
                                        <p:tgtEl>
                                          <p:spTgt spid="35"/>
                                        </p:tgtEl>
                                        <p:attrNameLst>
                                          <p:attrName>style.visibility</p:attrName>
                                        </p:attrNameLst>
                                      </p:cBhvr>
                                      <p:to>
                                        <p:strVal val="visible"/>
                                      </p:to>
                                    </p:set>
                                    <p:animEffect transition="in" filter="fade">
                                      <p:cBhvr>
                                        <p:cTn id="91" dur="500"/>
                                        <p:tgtEl>
                                          <p:spTgt spid="35"/>
                                        </p:tgtEl>
                                      </p:cBhvr>
                                    </p:animEffect>
                                  </p:childTnLst>
                                </p:cTn>
                              </p:par>
                              <p:par>
                                <p:cTn id="92" presetID="10" presetClass="entr" presetSubtype="0" fill="hold" grpId="0" nodeType="withEffect">
                                  <p:stCondLst>
                                    <p:cond delay="0"/>
                                  </p:stCondLst>
                                  <p:childTnLst>
                                    <p:set>
                                      <p:cBhvr>
                                        <p:cTn id="93" dur="1" fill="hold">
                                          <p:stCondLst>
                                            <p:cond delay="0"/>
                                          </p:stCondLst>
                                        </p:cTn>
                                        <p:tgtEl>
                                          <p:spTgt spid="36"/>
                                        </p:tgtEl>
                                        <p:attrNameLst>
                                          <p:attrName>style.visibility</p:attrName>
                                        </p:attrNameLst>
                                      </p:cBhvr>
                                      <p:to>
                                        <p:strVal val="visible"/>
                                      </p:to>
                                    </p:set>
                                    <p:animEffect transition="in" filter="fade">
                                      <p:cBhvr>
                                        <p:cTn id="94" dur="500"/>
                                        <p:tgtEl>
                                          <p:spTgt spid="36"/>
                                        </p:tgtEl>
                                      </p:cBhvr>
                                    </p:animEffect>
                                  </p:childTnLst>
                                </p:cTn>
                              </p:par>
                            </p:childTnLst>
                          </p:cTn>
                        </p:par>
                      </p:childTnLst>
                    </p:cTn>
                  </p:par>
                  <p:par>
                    <p:cTn id="95" fill="hold">
                      <p:stCondLst>
                        <p:cond delay="indefinite"/>
                      </p:stCondLst>
                      <p:childTnLst>
                        <p:par>
                          <p:cTn id="96" fill="hold">
                            <p:stCondLst>
                              <p:cond delay="0"/>
                            </p:stCondLst>
                            <p:childTnLst>
                              <p:par>
                                <p:cTn id="97" presetID="10" presetClass="exit" presetSubtype="0" fill="hold" grpId="1" nodeType="clickEffect">
                                  <p:stCondLst>
                                    <p:cond delay="0"/>
                                  </p:stCondLst>
                                  <p:childTnLst>
                                    <p:animEffect transition="out" filter="fade">
                                      <p:cBhvr>
                                        <p:cTn id="98" dur="500"/>
                                        <p:tgtEl>
                                          <p:spTgt spid="35"/>
                                        </p:tgtEl>
                                      </p:cBhvr>
                                    </p:animEffect>
                                    <p:set>
                                      <p:cBhvr>
                                        <p:cTn id="99" dur="1" fill="hold">
                                          <p:stCondLst>
                                            <p:cond delay="499"/>
                                          </p:stCondLst>
                                        </p:cTn>
                                        <p:tgtEl>
                                          <p:spTgt spid="35"/>
                                        </p:tgtEl>
                                        <p:attrNameLst>
                                          <p:attrName>style.visibility</p:attrName>
                                        </p:attrNameLst>
                                      </p:cBhvr>
                                      <p:to>
                                        <p:strVal val="hidden"/>
                                      </p:to>
                                    </p:set>
                                  </p:childTnLst>
                                </p:cTn>
                              </p:par>
                              <p:par>
                                <p:cTn id="100" presetID="10" presetClass="exit" presetSubtype="0" fill="hold" grpId="1" nodeType="withEffect">
                                  <p:stCondLst>
                                    <p:cond delay="0"/>
                                  </p:stCondLst>
                                  <p:childTnLst>
                                    <p:animEffect transition="out" filter="fade">
                                      <p:cBhvr>
                                        <p:cTn id="101" dur="500"/>
                                        <p:tgtEl>
                                          <p:spTgt spid="36"/>
                                        </p:tgtEl>
                                      </p:cBhvr>
                                    </p:animEffect>
                                    <p:set>
                                      <p:cBhvr>
                                        <p:cTn id="102" dur="1" fill="hold">
                                          <p:stCondLst>
                                            <p:cond delay="499"/>
                                          </p:stCondLst>
                                        </p:cTn>
                                        <p:tgtEl>
                                          <p:spTgt spid="36"/>
                                        </p:tgtEl>
                                        <p:attrNameLst>
                                          <p:attrName>style.visibility</p:attrName>
                                        </p:attrNameLst>
                                      </p:cBhvr>
                                      <p:to>
                                        <p:strVal val="hidden"/>
                                      </p:to>
                                    </p:set>
                                  </p:childTnLst>
                                </p:cTn>
                              </p:par>
                              <p:par>
                                <p:cTn id="103" presetID="10" presetClass="entr" presetSubtype="0" fill="hold" grpId="0" nodeType="withEffect">
                                  <p:stCondLst>
                                    <p:cond delay="0"/>
                                  </p:stCondLst>
                                  <p:childTnLst>
                                    <p:set>
                                      <p:cBhvr>
                                        <p:cTn id="104" dur="1" fill="hold">
                                          <p:stCondLst>
                                            <p:cond delay="0"/>
                                          </p:stCondLst>
                                        </p:cTn>
                                        <p:tgtEl>
                                          <p:spTgt spid="37"/>
                                        </p:tgtEl>
                                        <p:attrNameLst>
                                          <p:attrName>style.visibility</p:attrName>
                                        </p:attrNameLst>
                                      </p:cBhvr>
                                      <p:to>
                                        <p:strVal val="visible"/>
                                      </p:to>
                                    </p:set>
                                    <p:animEffect transition="in" filter="fade">
                                      <p:cBhvr>
                                        <p:cTn id="105" dur="500"/>
                                        <p:tgtEl>
                                          <p:spTgt spid="37"/>
                                        </p:tgtEl>
                                      </p:cBhvr>
                                    </p:animEffect>
                                  </p:childTnLst>
                                </p:cTn>
                              </p:par>
                              <p:par>
                                <p:cTn id="106" presetID="10" presetClass="entr" presetSubtype="0" fill="hold" grpId="0" nodeType="withEffect">
                                  <p:stCondLst>
                                    <p:cond delay="0"/>
                                  </p:stCondLst>
                                  <p:childTnLst>
                                    <p:set>
                                      <p:cBhvr>
                                        <p:cTn id="107" dur="1" fill="hold">
                                          <p:stCondLst>
                                            <p:cond delay="0"/>
                                          </p:stCondLst>
                                        </p:cTn>
                                        <p:tgtEl>
                                          <p:spTgt spid="38"/>
                                        </p:tgtEl>
                                        <p:attrNameLst>
                                          <p:attrName>style.visibility</p:attrName>
                                        </p:attrNameLst>
                                      </p:cBhvr>
                                      <p:to>
                                        <p:strVal val="visible"/>
                                      </p:to>
                                    </p:set>
                                    <p:animEffect transition="in" filter="fade">
                                      <p:cBhvr>
                                        <p:cTn id="108" dur="500"/>
                                        <p:tgtEl>
                                          <p:spTgt spid="38"/>
                                        </p:tgtEl>
                                      </p:cBhvr>
                                    </p:animEffect>
                                  </p:childTnLst>
                                </p:cTn>
                              </p:par>
                            </p:childTnLst>
                          </p:cTn>
                        </p:par>
                      </p:childTnLst>
                    </p:cTn>
                  </p:par>
                  <p:par>
                    <p:cTn id="109" fill="hold">
                      <p:stCondLst>
                        <p:cond delay="indefinite"/>
                      </p:stCondLst>
                      <p:childTnLst>
                        <p:par>
                          <p:cTn id="110" fill="hold">
                            <p:stCondLst>
                              <p:cond delay="0"/>
                            </p:stCondLst>
                            <p:childTnLst>
                              <p:par>
                                <p:cTn id="111" presetID="10" presetClass="exit" presetSubtype="0" fill="hold" grpId="1" nodeType="clickEffect">
                                  <p:stCondLst>
                                    <p:cond delay="0"/>
                                  </p:stCondLst>
                                  <p:childTnLst>
                                    <p:animEffect transition="out" filter="fade">
                                      <p:cBhvr>
                                        <p:cTn id="112" dur="500"/>
                                        <p:tgtEl>
                                          <p:spTgt spid="37"/>
                                        </p:tgtEl>
                                      </p:cBhvr>
                                    </p:animEffect>
                                    <p:set>
                                      <p:cBhvr>
                                        <p:cTn id="113" dur="1" fill="hold">
                                          <p:stCondLst>
                                            <p:cond delay="499"/>
                                          </p:stCondLst>
                                        </p:cTn>
                                        <p:tgtEl>
                                          <p:spTgt spid="37"/>
                                        </p:tgtEl>
                                        <p:attrNameLst>
                                          <p:attrName>style.visibility</p:attrName>
                                        </p:attrNameLst>
                                      </p:cBhvr>
                                      <p:to>
                                        <p:strVal val="hidden"/>
                                      </p:to>
                                    </p:set>
                                  </p:childTnLst>
                                </p:cTn>
                              </p:par>
                              <p:par>
                                <p:cTn id="114" presetID="10" presetClass="exit" presetSubtype="0" fill="hold" grpId="1" nodeType="withEffect">
                                  <p:stCondLst>
                                    <p:cond delay="0"/>
                                  </p:stCondLst>
                                  <p:childTnLst>
                                    <p:animEffect transition="out" filter="fade">
                                      <p:cBhvr>
                                        <p:cTn id="115" dur="500"/>
                                        <p:tgtEl>
                                          <p:spTgt spid="38"/>
                                        </p:tgtEl>
                                      </p:cBhvr>
                                    </p:animEffect>
                                    <p:set>
                                      <p:cBhvr>
                                        <p:cTn id="116" dur="1" fill="hold">
                                          <p:stCondLst>
                                            <p:cond delay="499"/>
                                          </p:stCondLst>
                                        </p:cTn>
                                        <p:tgtEl>
                                          <p:spTgt spid="3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16" grpId="0"/>
      <p:bldP spid="16" grpId="1"/>
      <p:bldP spid="4" grpId="0" animBg="1"/>
      <p:bldP spid="4" grpId="1" animBg="1"/>
      <p:bldP spid="13" grpId="0" animBg="1"/>
      <p:bldP spid="13" grpId="1" animBg="1"/>
      <p:bldP spid="27" grpId="0" animBg="1"/>
      <p:bldP spid="27" grpId="1" animBg="1"/>
      <p:bldP spid="28" grpId="0"/>
      <p:bldP spid="28" grpId="1"/>
      <p:bldP spid="29" grpId="0" animBg="1"/>
      <p:bldP spid="29" grpId="1" animBg="1"/>
      <p:bldP spid="30" grpId="0"/>
      <p:bldP spid="30" grpId="1"/>
      <p:bldP spid="31" grpId="0" animBg="1"/>
      <p:bldP spid="31" grpId="1" animBg="1"/>
      <p:bldP spid="32" grpId="0"/>
      <p:bldP spid="32" grpId="1"/>
      <p:bldP spid="33" grpId="0" animBg="1"/>
      <p:bldP spid="33" grpId="1" animBg="1"/>
      <p:bldP spid="34" grpId="0"/>
      <p:bldP spid="34" grpId="1"/>
      <p:bldP spid="35" grpId="0" animBg="1"/>
      <p:bldP spid="35" grpId="1" animBg="1"/>
      <p:bldP spid="36" grpId="0"/>
      <p:bldP spid="36" grpId="1"/>
      <p:bldP spid="37" grpId="0" animBg="1"/>
      <p:bldP spid="37" grpId="1" animBg="1"/>
      <p:bldP spid="38" grpId="0"/>
      <p:bldP spid="38" grpId="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ounded Rectangle 24"/>
          <p:cNvSpPr/>
          <p:nvPr/>
        </p:nvSpPr>
        <p:spPr>
          <a:xfrm>
            <a:off x="539552" y="2327138"/>
            <a:ext cx="1944215" cy="2705958"/>
          </a:xfrm>
          <a:prstGeom prst="round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500" dirty="0" smtClean="0">
                <a:solidFill>
                  <a:schemeClr val="tx1"/>
                </a:solidFill>
              </a:rPr>
              <a:t>1. </a:t>
            </a:r>
            <a:r>
              <a:rPr lang="en-US" sz="1500" dirty="0" err="1" smtClean="0">
                <a:solidFill>
                  <a:schemeClr val="tx1"/>
                </a:solidFill>
              </a:rPr>
              <a:t>Cronograma</a:t>
            </a:r>
            <a:r>
              <a:rPr lang="en-US" sz="1500" dirty="0" smtClean="0">
                <a:solidFill>
                  <a:schemeClr val="tx1"/>
                </a:solidFill>
              </a:rPr>
              <a:t> do </a:t>
            </a:r>
            <a:r>
              <a:rPr lang="en-US" sz="1500" dirty="0" err="1" smtClean="0">
                <a:solidFill>
                  <a:schemeClr val="tx1"/>
                </a:solidFill>
              </a:rPr>
              <a:t>projeto</a:t>
            </a:r>
            <a:endParaRPr lang="en-US" sz="1500" dirty="0" smtClean="0">
              <a:solidFill>
                <a:schemeClr val="tx1"/>
              </a:solidFill>
            </a:endParaRPr>
          </a:p>
          <a:p>
            <a:pPr algn="ctr"/>
            <a:r>
              <a:rPr lang="en-US" sz="1500" dirty="0" smtClean="0">
                <a:solidFill>
                  <a:schemeClr val="tx1"/>
                </a:solidFill>
              </a:rPr>
              <a:t>2. </a:t>
            </a:r>
            <a:r>
              <a:rPr lang="en-US" sz="1500" dirty="0" err="1" smtClean="0">
                <a:solidFill>
                  <a:schemeClr val="tx1"/>
                </a:solidFill>
              </a:rPr>
              <a:t>Linha</a:t>
            </a:r>
            <a:r>
              <a:rPr lang="en-US" sz="1500" dirty="0" smtClean="0">
                <a:solidFill>
                  <a:schemeClr val="tx1"/>
                </a:solidFill>
              </a:rPr>
              <a:t> de base do </a:t>
            </a:r>
            <a:r>
              <a:rPr lang="en-US" sz="1500" dirty="0" err="1" smtClean="0">
                <a:solidFill>
                  <a:schemeClr val="tx1"/>
                </a:solidFill>
              </a:rPr>
              <a:t>cronograma</a:t>
            </a:r>
            <a:endParaRPr lang="en-US" sz="1500" dirty="0" smtClean="0">
              <a:solidFill>
                <a:schemeClr val="tx1"/>
              </a:solidFill>
            </a:endParaRPr>
          </a:p>
          <a:p>
            <a:pPr algn="ctr"/>
            <a:r>
              <a:rPr lang="en-US" sz="1500" dirty="0" smtClean="0">
                <a:solidFill>
                  <a:schemeClr val="tx1"/>
                </a:solidFill>
              </a:rPr>
              <a:t>3. Dados do </a:t>
            </a:r>
            <a:r>
              <a:rPr lang="en-US" sz="1500" dirty="0" err="1" smtClean="0">
                <a:solidFill>
                  <a:schemeClr val="tx1"/>
                </a:solidFill>
              </a:rPr>
              <a:t>cronograma</a:t>
            </a:r>
            <a:endParaRPr lang="en-US" sz="1500" dirty="0" smtClean="0">
              <a:solidFill>
                <a:schemeClr val="tx1"/>
              </a:solidFill>
            </a:endParaRPr>
          </a:p>
          <a:p>
            <a:pPr algn="ctr"/>
            <a:r>
              <a:rPr lang="en-US" sz="1500" dirty="0" smtClean="0">
                <a:solidFill>
                  <a:schemeClr val="tx1"/>
                </a:solidFill>
              </a:rPr>
              <a:t>4. </a:t>
            </a:r>
            <a:r>
              <a:rPr lang="en-US" sz="1500" dirty="0" err="1" smtClean="0">
                <a:solidFill>
                  <a:schemeClr val="tx1"/>
                </a:solidFill>
              </a:rPr>
              <a:t>Atualização</a:t>
            </a:r>
            <a:r>
              <a:rPr lang="en-US" sz="1500" dirty="0" smtClean="0">
                <a:solidFill>
                  <a:schemeClr val="tx1"/>
                </a:solidFill>
              </a:rPr>
              <a:t> dos </a:t>
            </a:r>
            <a:r>
              <a:rPr lang="en-US" sz="1500" dirty="0" err="1" smtClean="0">
                <a:solidFill>
                  <a:schemeClr val="tx1"/>
                </a:solidFill>
              </a:rPr>
              <a:t>documentos</a:t>
            </a:r>
            <a:r>
              <a:rPr lang="en-US" sz="1500" dirty="0" smtClean="0">
                <a:solidFill>
                  <a:schemeClr val="tx1"/>
                </a:solidFill>
              </a:rPr>
              <a:t> do </a:t>
            </a:r>
            <a:r>
              <a:rPr lang="en-US" sz="1500" dirty="0" err="1" smtClean="0">
                <a:solidFill>
                  <a:schemeClr val="tx1"/>
                </a:solidFill>
              </a:rPr>
              <a:t>projeto</a:t>
            </a:r>
            <a:endParaRPr lang="en-US" sz="1500" dirty="0" smtClean="0">
              <a:solidFill>
                <a:schemeClr val="tx1"/>
              </a:solidFill>
            </a:endParaRPr>
          </a:p>
        </p:txBody>
      </p:sp>
      <p:sp>
        <p:nvSpPr>
          <p:cNvPr id="2" name="Title 1"/>
          <p:cNvSpPr>
            <a:spLocks noGrp="1"/>
          </p:cNvSpPr>
          <p:nvPr>
            <p:ph type="title"/>
          </p:nvPr>
        </p:nvSpPr>
        <p:spPr/>
        <p:txBody>
          <a:bodyPr/>
          <a:lstStyle/>
          <a:p>
            <a:r>
              <a:rPr lang="de-DE" dirty="0" smtClean="0"/>
              <a:t>Desenvolver o Cronograma</a:t>
            </a:r>
            <a:endParaRPr lang="de-DE" dirty="0"/>
          </a:p>
        </p:txBody>
      </p:sp>
      <p:sp>
        <p:nvSpPr>
          <p:cNvPr id="13" name="Rectangle 12"/>
          <p:cNvSpPr/>
          <p:nvPr/>
        </p:nvSpPr>
        <p:spPr>
          <a:xfrm>
            <a:off x="736526" y="2608275"/>
            <a:ext cx="1584176" cy="513643"/>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chemeClr val="accent1">
                  <a:lumMod val="50000"/>
                </a:schemeClr>
              </a:solidFill>
            </a:endParaRPr>
          </a:p>
        </p:txBody>
      </p:sp>
      <p:sp>
        <p:nvSpPr>
          <p:cNvPr id="16" name="TextBox 15"/>
          <p:cNvSpPr txBox="1"/>
          <p:nvPr/>
        </p:nvSpPr>
        <p:spPr>
          <a:xfrm>
            <a:off x="2915817" y="2724772"/>
            <a:ext cx="5976664" cy="2308324"/>
          </a:xfrm>
          <a:prstGeom prst="rect">
            <a:avLst/>
          </a:prstGeom>
          <a:noFill/>
        </p:spPr>
        <p:txBody>
          <a:bodyPr wrap="square" rtlCol="0">
            <a:spAutoFit/>
          </a:bodyPr>
          <a:lstStyle/>
          <a:p>
            <a:pPr marL="285750" indent="-285750">
              <a:buFont typeface="Arial" pitchFamily="34" charset="0"/>
              <a:buChar char="•"/>
            </a:pPr>
            <a:r>
              <a:rPr lang="en-US" dirty="0" err="1" smtClean="0"/>
              <a:t>Possui</a:t>
            </a:r>
            <a:r>
              <a:rPr lang="en-US" dirty="0" smtClean="0"/>
              <a:t> data de </a:t>
            </a:r>
            <a:r>
              <a:rPr lang="en-US" dirty="0" err="1" smtClean="0"/>
              <a:t>início</a:t>
            </a:r>
            <a:r>
              <a:rPr lang="en-US" dirty="0" smtClean="0"/>
              <a:t> e </a:t>
            </a:r>
            <a:r>
              <a:rPr lang="en-US" dirty="0" err="1" smtClean="0"/>
              <a:t>término</a:t>
            </a:r>
            <a:r>
              <a:rPr lang="en-US" dirty="0" smtClean="0"/>
              <a:t> </a:t>
            </a:r>
            <a:r>
              <a:rPr lang="en-US" dirty="0" err="1" smtClean="0"/>
              <a:t>planejada</a:t>
            </a:r>
            <a:r>
              <a:rPr lang="en-US" dirty="0" smtClean="0"/>
              <a:t> </a:t>
            </a:r>
            <a:r>
              <a:rPr lang="en-US" dirty="0" err="1" smtClean="0"/>
              <a:t>para</a:t>
            </a:r>
            <a:r>
              <a:rPr lang="en-US" dirty="0" smtClean="0"/>
              <a:t> </a:t>
            </a:r>
            <a:r>
              <a:rPr lang="en-US" dirty="0" err="1" smtClean="0"/>
              <a:t>cada</a:t>
            </a:r>
            <a:r>
              <a:rPr lang="en-US" dirty="0" smtClean="0"/>
              <a:t> </a:t>
            </a:r>
            <a:r>
              <a:rPr lang="en-US" dirty="0" err="1" smtClean="0"/>
              <a:t>atividade</a:t>
            </a:r>
            <a:r>
              <a:rPr lang="en-US" dirty="0" smtClean="0"/>
              <a:t>;</a:t>
            </a:r>
          </a:p>
          <a:p>
            <a:pPr marL="285750" indent="-285750">
              <a:buFont typeface="Arial" pitchFamily="34" charset="0"/>
              <a:buChar char="•"/>
            </a:pPr>
            <a:r>
              <a:rPr lang="en-US" dirty="0" err="1" smtClean="0"/>
              <a:t>Pode</a:t>
            </a:r>
            <a:r>
              <a:rPr lang="en-US" dirty="0" smtClean="0"/>
              <a:t> </a:t>
            </a:r>
            <a:r>
              <a:rPr lang="en-US" dirty="0" err="1" smtClean="0"/>
              <a:t>ser</a:t>
            </a:r>
            <a:r>
              <a:rPr lang="en-US" dirty="0" smtClean="0"/>
              <a:t> </a:t>
            </a:r>
            <a:r>
              <a:rPr lang="en-US" dirty="0" err="1" smtClean="0"/>
              <a:t>resumido</a:t>
            </a:r>
            <a:r>
              <a:rPr lang="en-US" dirty="0" smtClean="0"/>
              <a:t>, </a:t>
            </a:r>
            <a:r>
              <a:rPr lang="en-US" dirty="0" err="1" smtClean="0"/>
              <a:t>chamado</a:t>
            </a:r>
            <a:r>
              <a:rPr lang="en-US" dirty="0" smtClean="0"/>
              <a:t> de </a:t>
            </a:r>
            <a:r>
              <a:rPr lang="en-US" dirty="0" err="1" smtClean="0"/>
              <a:t>cronograma</a:t>
            </a:r>
            <a:r>
              <a:rPr lang="en-US" dirty="0" smtClean="0"/>
              <a:t> </a:t>
            </a:r>
            <a:r>
              <a:rPr lang="en-US" dirty="0" err="1" smtClean="0"/>
              <a:t>mestre</a:t>
            </a:r>
            <a:r>
              <a:rPr lang="en-US" dirty="0" smtClean="0"/>
              <a:t> </a:t>
            </a:r>
            <a:r>
              <a:rPr lang="en-US" dirty="0" err="1" smtClean="0"/>
              <a:t>ou</a:t>
            </a:r>
            <a:r>
              <a:rPr lang="en-US" dirty="0" smtClean="0"/>
              <a:t> de </a:t>
            </a:r>
            <a:r>
              <a:rPr lang="en-US" dirty="0" err="1" smtClean="0"/>
              <a:t>marcos</a:t>
            </a:r>
            <a:r>
              <a:rPr lang="en-US" dirty="0"/>
              <a:t> </a:t>
            </a:r>
            <a:r>
              <a:rPr lang="en-US" dirty="0" err="1" smtClean="0"/>
              <a:t>ou</a:t>
            </a:r>
            <a:r>
              <a:rPr lang="en-US" dirty="0" smtClean="0"/>
              <a:t> </a:t>
            </a:r>
            <a:r>
              <a:rPr lang="en-US" dirty="0" err="1" smtClean="0"/>
              <a:t>pode</a:t>
            </a:r>
            <a:r>
              <a:rPr lang="en-US" dirty="0" smtClean="0"/>
              <a:t> </a:t>
            </a:r>
            <a:r>
              <a:rPr lang="en-US" dirty="0" err="1" smtClean="0"/>
              <a:t>ser</a:t>
            </a:r>
            <a:r>
              <a:rPr lang="en-US" dirty="0" smtClean="0"/>
              <a:t> </a:t>
            </a:r>
            <a:r>
              <a:rPr lang="en-US" dirty="0" err="1" smtClean="0"/>
              <a:t>detalhado</a:t>
            </a:r>
            <a:r>
              <a:rPr lang="en-US" dirty="0" smtClean="0"/>
              <a:t>;</a:t>
            </a:r>
          </a:p>
          <a:p>
            <a:pPr marL="285750" indent="-285750">
              <a:buFont typeface="Arial" pitchFamily="34" charset="0"/>
              <a:buChar char="•"/>
            </a:pPr>
            <a:r>
              <a:rPr lang="en-US" dirty="0" err="1" smtClean="0"/>
              <a:t>Geralmente</a:t>
            </a:r>
            <a:r>
              <a:rPr lang="en-US" dirty="0" smtClean="0"/>
              <a:t> é </a:t>
            </a:r>
            <a:r>
              <a:rPr lang="en-US" dirty="0" err="1" smtClean="0"/>
              <a:t>apresentado</a:t>
            </a:r>
            <a:r>
              <a:rPr lang="en-US" dirty="0" smtClean="0"/>
              <a:t> </a:t>
            </a:r>
            <a:r>
              <a:rPr lang="en-US" dirty="0" err="1" smtClean="0"/>
              <a:t>graficamente</a:t>
            </a:r>
            <a:r>
              <a:rPr lang="en-US" dirty="0" smtClean="0"/>
              <a:t>:</a:t>
            </a:r>
          </a:p>
          <a:p>
            <a:pPr marL="742950" lvl="1" indent="-285750">
              <a:buFont typeface="Arial" pitchFamily="34" charset="0"/>
              <a:buChar char="•"/>
            </a:pPr>
            <a:r>
              <a:rPr lang="en-US" dirty="0" err="1" smtClean="0"/>
              <a:t>Gráfico</a:t>
            </a:r>
            <a:r>
              <a:rPr lang="en-US" dirty="0" smtClean="0"/>
              <a:t> de </a:t>
            </a:r>
            <a:r>
              <a:rPr lang="en-US" dirty="0" err="1" smtClean="0"/>
              <a:t>marcos</a:t>
            </a:r>
            <a:r>
              <a:rPr lang="en-US" dirty="0" smtClean="0"/>
              <a:t>;</a:t>
            </a:r>
          </a:p>
          <a:p>
            <a:pPr marL="742950" lvl="1" indent="-285750">
              <a:buFont typeface="Arial" pitchFamily="34" charset="0"/>
              <a:buChar char="•"/>
            </a:pPr>
            <a:r>
              <a:rPr lang="en-US" dirty="0" err="1" smtClean="0"/>
              <a:t>Gráfico</a:t>
            </a:r>
            <a:r>
              <a:rPr lang="en-US" dirty="0" smtClean="0"/>
              <a:t> de </a:t>
            </a:r>
            <a:r>
              <a:rPr lang="en-US" dirty="0" err="1" smtClean="0"/>
              <a:t>barras</a:t>
            </a:r>
            <a:r>
              <a:rPr lang="en-US" dirty="0" smtClean="0"/>
              <a:t>;</a:t>
            </a:r>
          </a:p>
          <a:p>
            <a:pPr marL="742950" lvl="1" indent="-285750">
              <a:buFont typeface="Arial" pitchFamily="34" charset="0"/>
              <a:buChar char="•"/>
            </a:pPr>
            <a:r>
              <a:rPr lang="en-US" dirty="0" err="1" smtClean="0"/>
              <a:t>Diagrama</a:t>
            </a:r>
            <a:r>
              <a:rPr lang="en-US" dirty="0" smtClean="0"/>
              <a:t> de </a:t>
            </a:r>
            <a:r>
              <a:rPr lang="en-US" dirty="0" err="1" smtClean="0"/>
              <a:t>rede</a:t>
            </a:r>
            <a:r>
              <a:rPr lang="en-US" dirty="0" smtClean="0"/>
              <a:t> do </a:t>
            </a:r>
            <a:r>
              <a:rPr lang="en-US" dirty="0" err="1" smtClean="0"/>
              <a:t>cronograma</a:t>
            </a:r>
            <a:r>
              <a:rPr lang="en-US" dirty="0" smtClean="0"/>
              <a:t> do </a:t>
            </a:r>
            <a:r>
              <a:rPr lang="en-US" dirty="0" err="1" smtClean="0"/>
              <a:t>projeto</a:t>
            </a:r>
            <a:r>
              <a:rPr lang="en-US" dirty="0" smtClean="0"/>
              <a:t>.</a:t>
            </a:r>
          </a:p>
        </p:txBody>
      </p:sp>
      <p:sp>
        <p:nvSpPr>
          <p:cNvPr id="26" name="TextBox 25"/>
          <p:cNvSpPr txBox="1"/>
          <p:nvPr/>
        </p:nvSpPr>
        <p:spPr>
          <a:xfrm>
            <a:off x="924487" y="1844824"/>
            <a:ext cx="1056700" cy="369332"/>
          </a:xfrm>
          <a:prstGeom prst="rect">
            <a:avLst/>
          </a:prstGeom>
          <a:noFill/>
          <a:ln>
            <a:noFill/>
          </a:ln>
        </p:spPr>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accent1">
                    <a:lumMod val="50000"/>
                  </a:schemeClr>
                </a:solidFill>
                <a:effectLst/>
              </a:rPr>
              <a:t>SAÍDAS</a:t>
            </a:r>
            <a:endParaRPr lang="pt-BR" b="1" cap="all" dirty="0">
              <a:ln w="0"/>
              <a:solidFill>
                <a:schemeClr val="accent1">
                  <a:lumMod val="50000"/>
                </a:schemeClr>
              </a:solidFill>
              <a:effectLst/>
            </a:endParaRPr>
          </a:p>
        </p:txBody>
      </p:sp>
    </p:spTree>
    <p:extLst>
      <p:ext uri="{BB962C8B-B14F-4D97-AF65-F5344CB8AC3E}">
        <p14:creationId xmlns:p14="http://schemas.microsoft.com/office/powerpoint/2010/main" val="4165082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13"/>
                                        </p:tgtEl>
                                      </p:cBhvr>
                                    </p:animEffect>
                                    <p:set>
                                      <p:cBhvr>
                                        <p:cTn id="15" dur="1" fill="hold">
                                          <p:stCondLst>
                                            <p:cond delay="499"/>
                                          </p:stCondLst>
                                        </p:cTn>
                                        <p:tgtEl>
                                          <p:spTgt spid="13"/>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16"/>
                                        </p:tgtEl>
                                      </p:cBhvr>
                                    </p:animEffect>
                                    <p:set>
                                      <p:cBhvr>
                                        <p:cTn id="18" dur="1" fill="hold">
                                          <p:stCondLst>
                                            <p:cond delay="499"/>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6" grpId="0"/>
      <p:bldP spid="16" grpId="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Desenvolver o Cronograma</a:t>
            </a:r>
            <a:endParaRPr lang="de-DE" dirty="0"/>
          </a:p>
        </p:txBody>
      </p:sp>
      <p:sp>
        <p:nvSpPr>
          <p:cNvPr id="26" name="TextBox 25"/>
          <p:cNvSpPr txBox="1"/>
          <p:nvPr/>
        </p:nvSpPr>
        <p:spPr>
          <a:xfrm>
            <a:off x="327956" y="1268760"/>
            <a:ext cx="5356979" cy="369332"/>
          </a:xfrm>
          <a:prstGeom prst="rect">
            <a:avLst/>
          </a:prstGeom>
          <a:noFill/>
        </p:spPr>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accent1">
                    <a:lumMod val="50000"/>
                  </a:schemeClr>
                </a:solidFill>
                <a:effectLst/>
              </a:rPr>
              <a:t>CRONOGRAMA  de  </a:t>
            </a:r>
            <a:r>
              <a:rPr lang="en-US" b="1" cap="all" dirty="0" err="1" smtClean="0">
                <a:ln w="0"/>
                <a:solidFill>
                  <a:schemeClr val="accent1">
                    <a:lumMod val="50000"/>
                  </a:schemeClr>
                </a:solidFill>
                <a:effectLst/>
              </a:rPr>
              <a:t>marcos</a:t>
            </a:r>
            <a:r>
              <a:rPr lang="en-US" b="1" cap="all" dirty="0" smtClean="0">
                <a:ln w="0"/>
                <a:solidFill>
                  <a:schemeClr val="accent1">
                    <a:lumMod val="50000"/>
                  </a:schemeClr>
                </a:solidFill>
                <a:effectLst/>
              </a:rPr>
              <a:t>  e  de  </a:t>
            </a:r>
            <a:r>
              <a:rPr lang="en-US" b="1" cap="all" dirty="0" err="1" smtClean="0">
                <a:ln w="0"/>
                <a:solidFill>
                  <a:schemeClr val="accent1">
                    <a:lumMod val="50000"/>
                  </a:schemeClr>
                </a:solidFill>
                <a:effectLst/>
              </a:rPr>
              <a:t>barras</a:t>
            </a:r>
            <a:endParaRPr lang="pt-BR" b="1" cap="all" dirty="0">
              <a:ln w="0"/>
              <a:solidFill>
                <a:schemeClr val="accent1">
                  <a:lumMod val="50000"/>
                </a:schemeClr>
              </a:solidFill>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0075" y="1772816"/>
            <a:ext cx="7943850" cy="193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2128" y="4005064"/>
            <a:ext cx="7953375" cy="2000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01465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Por que gerenciar tempo?</a:t>
            </a:r>
            <a:endParaRPr lang="pt-BR" dirty="0"/>
          </a:p>
        </p:txBody>
      </p:sp>
      <p:sp>
        <p:nvSpPr>
          <p:cNvPr id="4" name="Content Placeholder 3"/>
          <p:cNvSpPr>
            <a:spLocks noGrp="1"/>
          </p:cNvSpPr>
          <p:nvPr>
            <p:ph sz="quarter" idx="1"/>
          </p:nvPr>
        </p:nvSpPr>
        <p:spPr/>
        <p:txBody>
          <a:bodyPr/>
          <a:lstStyle/>
          <a:p>
            <a:endParaRPr lang="pt-BR" dirty="0" smtClean="0"/>
          </a:p>
          <a:p>
            <a:r>
              <a:rPr lang="pt-BR" b="1" dirty="0" smtClean="0"/>
              <a:t>Garantir </a:t>
            </a:r>
            <a:r>
              <a:rPr lang="pt-BR" dirty="0" smtClean="0"/>
              <a:t>que o projeto </a:t>
            </a:r>
            <a:r>
              <a:rPr lang="pt-BR" b="1" dirty="0" smtClean="0"/>
              <a:t>termine</a:t>
            </a:r>
            <a:r>
              <a:rPr lang="pt-BR" dirty="0" smtClean="0"/>
              <a:t> no </a:t>
            </a:r>
            <a:r>
              <a:rPr lang="pt-BR" b="1" dirty="0" smtClean="0"/>
              <a:t>prazo</a:t>
            </a:r>
            <a:r>
              <a:rPr lang="pt-BR" dirty="0" smtClean="0"/>
              <a:t> desejado.</a:t>
            </a:r>
          </a:p>
          <a:p>
            <a:endParaRPr lang="pt-BR" dirty="0" smtClean="0"/>
          </a:p>
          <a:p>
            <a:r>
              <a:rPr lang="pt-BR" dirty="0" smtClean="0"/>
              <a:t>Projetos fora do prazo geram insatisfação, aumentam os custos e tensão na equipe.</a:t>
            </a:r>
            <a:endParaRPr lang="pt-BR" dirty="0"/>
          </a:p>
        </p:txBody>
      </p:sp>
    </p:spTree>
    <p:extLst>
      <p:ext uri="{BB962C8B-B14F-4D97-AF65-F5344CB8AC3E}">
        <p14:creationId xmlns:p14="http://schemas.microsoft.com/office/powerpoint/2010/main" val="4173417708"/>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Desenvolver o Cronograma</a:t>
            </a:r>
            <a:endParaRPr lang="de-DE" dirty="0"/>
          </a:p>
        </p:txBody>
      </p:sp>
      <p:sp>
        <p:nvSpPr>
          <p:cNvPr id="26" name="TextBox 25"/>
          <p:cNvSpPr txBox="1"/>
          <p:nvPr/>
        </p:nvSpPr>
        <p:spPr>
          <a:xfrm>
            <a:off x="327956" y="1052736"/>
            <a:ext cx="2663934" cy="369332"/>
          </a:xfrm>
          <a:prstGeom prst="rect">
            <a:avLst/>
          </a:prstGeom>
          <a:noFill/>
        </p:spPr>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accent1">
                    <a:lumMod val="50000"/>
                  </a:schemeClr>
                </a:solidFill>
                <a:effectLst/>
              </a:rPr>
              <a:t>DIAGRAMA</a:t>
            </a:r>
            <a:r>
              <a:rPr lang="en-US" b="1" cap="all"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Pr>
              <a:t>  DE  REDE</a:t>
            </a:r>
            <a:endParaRPr lang="pt-BR"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endParaRPr>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1412776"/>
            <a:ext cx="6477777" cy="4563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8543340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ounded Rectangle 24"/>
          <p:cNvSpPr/>
          <p:nvPr/>
        </p:nvSpPr>
        <p:spPr>
          <a:xfrm>
            <a:off x="539552" y="2327138"/>
            <a:ext cx="1944215" cy="2705958"/>
          </a:xfrm>
          <a:prstGeom prst="roundRect">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lang="en-US" sz="1500" dirty="0" smtClean="0">
                <a:solidFill>
                  <a:schemeClr val="tx1"/>
                </a:solidFill>
              </a:rPr>
              <a:t>1. </a:t>
            </a:r>
            <a:r>
              <a:rPr lang="en-US" sz="1500" dirty="0" err="1" smtClean="0">
                <a:solidFill>
                  <a:schemeClr val="tx1"/>
                </a:solidFill>
              </a:rPr>
              <a:t>Cronograma</a:t>
            </a:r>
            <a:r>
              <a:rPr lang="en-US" sz="1500" dirty="0" smtClean="0">
                <a:solidFill>
                  <a:schemeClr val="tx1"/>
                </a:solidFill>
              </a:rPr>
              <a:t> do </a:t>
            </a:r>
            <a:r>
              <a:rPr lang="en-US" sz="1500" dirty="0" err="1" smtClean="0">
                <a:solidFill>
                  <a:schemeClr val="tx1"/>
                </a:solidFill>
              </a:rPr>
              <a:t>projeto</a:t>
            </a:r>
            <a:endParaRPr lang="en-US" sz="1500" dirty="0" smtClean="0">
              <a:solidFill>
                <a:schemeClr val="tx1"/>
              </a:solidFill>
            </a:endParaRPr>
          </a:p>
          <a:p>
            <a:pPr algn="ctr"/>
            <a:r>
              <a:rPr lang="en-US" sz="1500" dirty="0" smtClean="0">
                <a:solidFill>
                  <a:schemeClr val="tx1"/>
                </a:solidFill>
              </a:rPr>
              <a:t>2. </a:t>
            </a:r>
            <a:r>
              <a:rPr lang="en-US" sz="1500" dirty="0" err="1" smtClean="0">
                <a:solidFill>
                  <a:schemeClr val="tx1"/>
                </a:solidFill>
              </a:rPr>
              <a:t>Linha</a:t>
            </a:r>
            <a:r>
              <a:rPr lang="en-US" sz="1500" dirty="0" smtClean="0">
                <a:solidFill>
                  <a:schemeClr val="tx1"/>
                </a:solidFill>
              </a:rPr>
              <a:t> de base do </a:t>
            </a:r>
            <a:r>
              <a:rPr lang="en-US" sz="1500" dirty="0" err="1" smtClean="0">
                <a:solidFill>
                  <a:schemeClr val="tx1"/>
                </a:solidFill>
              </a:rPr>
              <a:t>cronograma</a:t>
            </a:r>
            <a:endParaRPr lang="en-US" sz="1500" dirty="0" smtClean="0">
              <a:solidFill>
                <a:schemeClr val="tx1"/>
              </a:solidFill>
            </a:endParaRPr>
          </a:p>
          <a:p>
            <a:pPr algn="ctr"/>
            <a:r>
              <a:rPr lang="en-US" sz="1500" dirty="0" smtClean="0">
                <a:solidFill>
                  <a:schemeClr val="tx1"/>
                </a:solidFill>
              </a:rPr>
              <a:t>3. Dados do </a:t>
            </a:r>
            <a:r>
              <a:rPr lang="en-US" sz="1500" dirty="0" err="1" smtClean="0">
                <a:solidFill>
                  <a:schemeClr val="tx1"/>
                </a:solidFill>
              </a:rPr>
              <a:t>cronograma</a:t>
            </a:r>
            <a:endParaRPr lang="en-US" sz="1500" dirty="0" smtClean="0">
              <a:solidFill>
                <a:schemeClr val="tx1"/>
              </a:solidFill>
            </a:endParaRPr>
          </a:p>
          <a:p>
            <a:pPr algn="ctr"/>
            <a:r>
              <a:rPr lang="en-US" sz="1500" dirty="0" smtClean="0">
                <a:solidFill>
                  <a:schemeClr val="tx1"/>
                </a:solidFill>
              </a:rPr>
              <a:t>4. </a:t>
            </a:r>
            <a:r>
              <a:rPr lang="en-US" sz="1500" dirty="0" err="1" smtClean="0">
                <a:solidFill>
                  <a:schemeClr val="tx1"/>
                </a:solidFill>
              </a:rPr>
              <a:t>Atualização</a:t>
            </a:r>
            <a:r>
              <a:rPr lang="en-US" sz="1500" dirty="0" smtClean="0">
                <a:solidFill>
                  <a:schemeClr val="tx1"/>
                </a:solidFill>
              </a:rPr>
              <a:t> dos </a:t>
            </a:r>
            <a:r>
              <a:rPr lang="en-US" sz="1500" dirty="0" err="1" smtClean="0">
                <a:solidFill>
                  <a:schemeClr val="tx1"/>
                </a:solidFill>
              </a:rPr>
              <a:t>documentos</a:t>
            </a:r>
            <a:r>
              <a:rPr lang="en-US" sz="1500" dirty="0" smtClean="0">
                <a:solidFill>
                  <a:schemeClr val="tx1"/>
                </a:solidFill>
              </a:rPr>
              <a:t> do </a:t>
            </a:r>
            <a:r>
              <a:rPr lang="en-US" sz="1500" dirty="0" err="1" smtClean="0">
                <a:solidFill>
                  <a:schemeClr val="tx1"/>
                </a:solidFill>
              </a:rPr>
              <a:t>projeto</a:t>
            </a:r>
            <a:endParaRPr lang="en-US" sz="1500" dirty="0" smtClean="0">
              <a:solidFill>
                <a:schemeClr val="tx1"/>
              </a:solidFill>
            </a:endParaRPr>
          </a:p>
        </p:txBody>
      </p:sp>
      <p:sp>
        <p:nvSpPr>
          <p:cNvPr id="2" name="Title 1"/>
          <p:cNvSpPr>
            <a:spLocks noGrp="1"/>
          </p:cNvSpPr>
          <p:nvPr>
            <p:ph type="title"/>
          </p:nvPr>
        </p:nvSpPr>
        <p:spPr/>
        <p:txBody>
          <a:bodyPr/>
          <a:lstStyle/>
          <a:p>
            <a:r>
              <a:rPr lang="de-DE" dirty="0" smtClean="0"/>
              <a:t>Desenvolver o Cronograma</a:t>
            </a:r>
            <a:endParaRPr lang="de-DE" dirty="0"/>
          </a:p>
        </p:txBody>
      </p:sp>
      <p:sp>
        <p:nvSpPr>
          <p:cNvPr id="15" name="Rectangle 14"/>
          <p:cNvSpPr/>
          <p:nvPr/>
        </p:nvSpPr>
        <p:spPr>
          <a:xfrm>
            <a:off x="683568" y="3120571"/>
            <a:ext cx="1656184" cy="435429"/>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chemeClr val="accent1">
                  <a:lumMod val="50000"/>
                </a:schemeClr>
              </a:solidFill>
            </a:endParaRPr>
          </a:p>
        </p:txBody>
      </p:sp>
      <p:sp>
        <p:nvSpPr>
          <p:cNvPr id="18" name="TextBox 17"/>
          <p:cNvSpPr txBox="1"/>
          <p:nvPr/>
        </p:nvSpPr>
        <p:spPr>
          <a:xfrm>
            <a:off x="2915816" y="2656832"/>
            <a:ext cx="5976664" cy="2031325"/>
          </a:xfrm>
          <a:prstGeom prst="rect">
            <a:avLst/>
          </a:prstGeom>
          <a:noFill/>
        </p:spPr>
        <p:txBody>
          <a:bodyPr wrap="square" rtlCol="0">
            <a:spAutoFit/>
          </a:bodyPr>
          <a:lstStyle/>
          <a:p>
            <a:pPr marL="285750" indent="-285750">
              <a:buFont typeface="Arial" pitchFamily="34" charset="0"/>
              <a:buChar char="•"/>
            </a:pPr>
            <a:r>
              <a:rPr lang="en-US" dirty="0" err="1" smtClean="0"/>
              <a:t>Versão</a:t>
            </a:r>
            <a:r>
              <a:rPr lang="en-US" dirty="0" smtClean="0"/>
              <a:t> </a:t>
            </a:r>
            <a:r>
              <a:rPr lang="en-US" dirty="0" err="1" smtClean="0"/>
              <a:t>específica</a:t>
            </a:r>
            <a:r>
              <a:rPr lang="en-US" dirty="0" smtClean="0"/>
              <a:t> do </a:t>
            </a:r>
            <a:r>
              <a:rPr lang="en-US" dirty="0" err="1" smtClean="0"/>
              <a:t>cronograma</a:t>
            </a:r>
            <a:r>
              <a:rPr lang="en-US" dirty="0" smtClean="0"/>
              <a:t> do </a:t>
            </a:r>
            <a:r>
              <a:rPr lang="en-US" dirty="0" err="1" smtClean="0"/>
              <a:t>projeto</a:t>
            </a:r>
            <a:r>
              <a:rPr lang="en-US" dirty="0" smtClean="0"/>
              <a:t> </a:t>
            </a:r>
            <a:r>
              <a:rPr lang="en-US" dirty="0" err="1" smtClean="0"/>
              <a:t>desenvolvido</a:t>
            </a:r>
            <a:r>
              <a:rPr lang="en-US" dirty="0" smtClean="0"/>
              <a:t> a </a:t>
            </a:r>
            <a:r>
              <a:rPr lang="en-US" dirty="0" err="1" smtClean="0"/>
              <a:t>partir</a:t>
            </a:r>
            <a:r>
              <a:rPr lang="en-US" dirty="0" smtClean="0"/>
              <a:t> da </a:t>
            </a:r>
            <a:r>
              <a:rPr lang="en-US" dirty="0" err="1" smtClean="0"/>
              <a:t>análise</a:t>
            </a:r>
            <a:r>
              <a:rPr lang="en-US" dirty="0" smtClean="0"/>
              <a:t> de </a:t>
            </a:r>
            <a:r>
              <a:rPr lang="en-US" dirty="0" err="1" smtClean="0"/>
              <a:t>rede</a:t>
            </a:r>
            <a:r>
              <a:rPr lang="en-US" dirty="0" smtClean="0"/>
              <a:t> do </a:t>
            </a:r>
            <a:r>
              <a:rPr lang="en-US" dirty="0" err="1" smtClean="0"/>
              <a:t>mesmo</a:t>
            </a:r>
            <a:r>
              <a:rPr lang="en-US" dirty="0" smtClean="0"/>
              <a:t>;</a:t>
            </a:r>
          </a:p>
          <a:p>
            <a:pPr marL="285750" indent="-285750">
              <a:buFont typeface="Arial" pitchFamily="34" charset="0"/>
              <a:buChar char="•"/>
            </a:pPr>
            <a:r>
              <a:rPr lang="en-US" dirty="0" smtClean="0"/>
              <a:t>É </a:t>
            </a:r>
            <a:r>
              <a:rPr lang="en-US" dirty="0" err="1" smtClean="0"/>
              <a:t>aceita</a:t>
            </a:r>
            <a:r>
              <a:rPr lang="en-US" dirty="0" smtClean="0"/>
              <a:t> e </a:t>
            </a:r>
            <a:r>
              <a:rPr lang="en-US" dirty="0" err="1" smtClean="0"/>
              <a:t>aprovada</a:t>
            </a:r>
            <a:r>
              <a:rPr lang="en-US" dirty="0" smtClean="0"/>
              <a:t> </a:t>
            </a:r>
            <a:r>
              <a:rPr lang="en-US" dirty="0" err="1" smtClean="0"/>
              <a:t>pela</a:t>
            </a:r>
            <a:r>
              <a:rPr lang="en-US" dirty="0" smtClean="0"/>
              <a:t> </a:t>
            </a:r>
            <a:r>
              <a:rPr lang="en-US" dirty="0" err="1" smtClean="0"/>
              <a:t>equipe</a:t>
            </a:r>
            <a:r>
              <a:rPr lang="en-US" dirty="0" smtClean="0"/>
              <a:t> de </a:t>
            </a:r>
            <a:r>
              <a:rPr lang="en-US" dirty="0" err="1" smtClean="0"/>
              <a:t>gerenciamento</a:t>
            </a:r>
            <a:r>
              <a:rPr lang="en-US" dirty="0" smtClean="0"/>
              <a:t> </a:t>
            </a:r>
            <a:r>
              <a:rPr lang="en-US" dirty="0" err="1" smtClean="0"/>
              <a:t>como</a:t>
            </a:r>
            <a:r>
              <a:rPr lang="en-US" dirty="0" smtClean="0"/>
              <a:t> a </a:t>
            </a:r>
            <a:r>
              <a:rPr lang="en-US" dirty="0" err="1" smtClean="0"/>
              <a:t>linha</a:t>
            </a:r>
            <a:r>
              <a:rPr lang="en-US" dirty="0" smtClean="0"/>
              <a:t> base do </a:t>
            </a:r>
            <a:r>
              <a:rPr lang="en-US" dirty="0" err="1" smtClean="0"/>
              <a:t>cronograma</a:t>
            </a:r>
            <a:r>
              <a:rPr lang="en-US" dirty="0" smtClean="0"/>
              <a:t>;</a:t>
            </a:r>
          </a:p>
          <a:p>
            <a:pPr marL="285750" indent="-285750">
              <a:buFont typeface="Arial" pitchFamily="34" charset="0"/>
              <a:buChar char="•"/>
            </a:pPr>
            <a:r>
              <a:rPr lang="en-US" dirty="0" smtClean="0"/>
              <a:t>Com </a:t>
            </a:r>
            <a:r>
              <a:rPr lang="en-US" dirty="0" err="1" smtClean="0"/>
              <a:t>datas</a:t>
            </a:r>
            <a:r>
              <a:rPr lang="en-US" dirty="0" smtClean="0"/>
              <a:t> de </a:t>
            </a:r>
            <a:r>
              <a:rPr lang="en-US" dirty="0" err="1" smtClean="0"/>
              <a:t>início</a:t>
            </a:r>
            <a:r>
              <a:rPr lang="en-US" dirty="0" smtClean="0"/>
              <a:t> e </a:t>
            </a:r>
            <a:r>
              <a:rPr lang="en-US" dirty="0" err="1" smtClean="0"/>
              <a:t>término</a:t>
            </a:r>
            <a:r>
              <a:rPr lang="en-US" dirty="0" smtClean="0"/>
              <a:t> da </a:t>
            </a:r>
            <a:r>
              <a:rPr lang="en-US" dirty="0" err="1" smtClean="0"/>
              <a:t>linha</a:t>
            </a:r>
            <a:r>
              <a:rPr lang="en-US" dirty="0" smtClean="0"/>
              <a:t> base;</a:t>
            </a:r>
          </a:p>
          <a:p>
            <a:pPr marL="285750" indent="-285750">
              <a:buFont typeface="Arial" pitchFamily="34" charset="0"/>
              <a:buChar char="•"/>
            </a:pPr>
            <a:r>
              <a:rPr lang="en-US" dirty="0" smtClean="0"/>
              <a:t>É um </a:t>
            </a:r>
            <a:r>
              <a:rPr lang="en-US" dirty="0" err="1" smtClean="0"/>
              <a:t>componente</a:t>
            </a:r>
            <a:r>
              <a:rPr lang="en-US" dirty="0" smtClean="0"/>
              <a:t> do </a:t>
            </a:r>
            <a:r>
              <a:rPr lang="en-US" dirty="0" err="1" smtClean="0"/>
              <a:t>plano</a:t>
            </a:r>
            <a:r>
              <a:rPr lang="en-US" dirty="0" smtClean="0"/>
              <a:t> de </a:t>
            </a:r>
            <a:r>
              <a:rPr lang="en-US" dirty="0" err="1" smtClean="0"/>
              <a:t>gerenciamento</a:t>
            </a:r>
            <a:r>
              <a:rPr lang="en-US" dirty="0" smtClean="0"/>
              <a:t> do </a:t>
            </a:r>
            <a:r>
              <a:rPr lang="en-US" dirty="0" err="1" smtClean="0"/>
              <a:t>projeto</a:t>
            </a:r>
            <a:r>
              <a:rPr lang="en-US" dirty="0" smtClean="0"/>
              <a:t>.</a:t>
            </a:r>
            <a:endParaRPr lang="pt-BR" dirty="0"/>
          </a:p>
        </p:txBody>
      </p:sp>
      <p:sp>
        <p:nvSpPr>
          <p:cNvPr id="26" name="TextBox 25"/>
          <p:cNvSpPr txBox="1"/>
          <p:nvPr/>
        </p:nvSpPr>
        <p:spPr>
          <a:xfrm>
            <a:off x="924487" y="1844824"/>
            <a:ext cx="1056700" cy="369332"/>
          </a:xfrm>
          <a:prstGeom prst="rect">
            <a:avLst/>
          </a:prstGeom>
          <a:noFill/>
        </p:spPr>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accent1">
                    <a:lumMod val="50000"/>
                  </a:schemeClr>
                </a:solidFill>
                <a:effectLst/>
              </a:rPr>
              <a:t>SAÍDAS</a:t>
            </a:r>
            <a:endParaRPr lang="pt-BR" b="1" cap="all" dirty="0">
              <a:ln w="0"/>
              <a:solidFill>
                <a:schemeClr val="accent1">
                  <a:lumMod val="50000"/>
                </a:schemeClr>
              </a:solidFill>
              <a:effectLst/>
            </a:endParaRPr>
          </a:p>
        </p:txBody>
      </p:sp>
      <p:sp>
        <p:nvSpPr>
          <p:cNvPr id="27" name="Rectangle 26"/>
          <p:cNvSpPr/>
          <p:nvPr/>
        </p:nvSpPr>
        <p:spPr>
          <a:xfrm>
            <a:off x="683568" y="3560117"/>
            <a:ext cx="1656184" cy="513643"/>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chemeClr val="accent1">
                  <a:lumMod val="50000"/>
                </a:schemeClr>
              </a:solidFill>
            </a:endParaRPr>
          </a:p>
        </p:txBody>
      </p:sp>
      <p:sp>
        <p:nvSpPr>
          <p:cNvPr id="28" name="TextBox 27"/>
          <p:cNvSpPr txBox="1"/>
          <p:nvPr/>
        </p:nvSpPr>
        <p:spPr>
          <a:xfrm>
            <a:off x="2932549" y="2872856"/>
            <a:ext cx="5959932" cy="2031325"/>
          </a:xfrm>
          <a:prstGeom prst="rect">
            <a:avLst/>
          </a:prstGeom>
          <a:noFill/>
        </p:spPr>
        <p:txBody>
          <a:bodyPr wrap="square" rtlCol="0">
            <a:spAutoFit/>
          </a:bodyPr>
          <a:lstStyle/>
          <a:p>
            <a:pPr marL="285750" indent="-285750">
              <a:buFont typeface="Arial" pitchFamily="34" charset="0"/>
              <a:buChar char="•"/>
            </a:pPr>
            <a:r>
              <a:rPr lang="en-US" dirty="0" smtClean="0"/>
              <a:t>São </a:t>
            </a:r>
            <a:r>
              <a:rPr lang="en-US" dirty="0" err="1" smtClean="0"/>
              <a:t>os</a:t>
            </a:r>
            <a:r>
              <a:rPr lang="en-US" dirty="0" smtClean="0"/>
              <a:t> dados de </a:t>
            </a:r>
            <a:r>
              <a:rPr lang="en-US" dirty="0" err="1" smtClean="0"/>
              <a:t>apoio</a:t>
            </a:r>
            <a:r>
              <a:rPr lang="en-US" dirty="0" smtClean="0"/>
              <a:t> do </a:t>
            </a:r>
            <a:r>
              <a:rPr lang="en-US" dirty="0" err="1" smtClean="0"/>
              <a:t>cronograma</a:t>
            </a:r>
            <a:r>
              <a:rPr lang="en-US" dirty="0" smtClean="0"/>
              <a:t>:</a:t>
            </a:r>
            <a:r>
              <a:rPr lang="pt-BR" dirty="0" smtClean="0"/>
              <a:t> marcos, atividades, atributos das atividades e a documentação de todas as premissas e restrições;</a:t>
            </a:r>
          </a:p>
          <a:p>
            <a:pPr marL="285750" indent="-285750">
              <a:buFont typeface="Arial" pitchFamily="34" charset="0"/>
              <a:buChar char="•"/>
            </a:pPr>
            <a:r>
              <a:rPr lang="en-US" dirty="0" err="1" smtClean="0"/>
              <a:t>Requisitos</a:t>
            </a:r>
            <a:r>
              <a:rPr lang="en-US" dirty="0" smtClean="0"/>
              <a:t> dos </a:t>
            </a:r>
            <a:r>
              <a:rPr lang="en-US" dirty="0" err="1" smtClean="0"/>
              <a:t>recursos</a:t>
            </a:r>
            <a:r>
              <a:rPr lang="en-US" dirty="0" smtClean="0"/>
              <a:t> </a:t>
            </a:r>
            <a:r>
              <a:rPr lang="en-US" dirty="0" err="1" smtClean="0"/>
              <a:t>por</a:t>
            </a:r>
            <a:r>
              <a:rPr lang="en-US" dirty="0" smtClean="0"/>
              <a:t> </a:t>
            </a:r>
            <a:r>
              <a:rPr lang="en-US" dirty="0" err="1" smtClean="0"/>
              <a:t>período</a:t>
            </a:r>
            <a:r>
              <a:rPr lang="en-US" dirty="0" smtClean="0"/>
              <a:t> de tempo (</a:t>
            </a:r>
            <a:r>
              <a:rPr lang="en-US" dirty="0" err="1" smtClean="0"/>
              <a:t>histograma</a:t>
            </a:r>
            <a:r>
              <a:rPr lang="en-US" dirty="0" smtClean="0"/>
              <a:t>);</a:t>
            </a:r>
          </a:p>
          <a:p>
            <a:pPr marL="285750" indent="-285750">
              <a:buFont typeface="Arial" pitchFamily="34" charset="0"/>
              <a:buChar char="•"/>
            </a:pPr>
            <a:r>
              <a:rPr lang="en-US" dirty="0" err="1" smtClean="0"/>
              <a:t>Cronogramas</a:t>
            </a:r>
            <a:r>
              <a:rPr lang="en-US" dirty="0" smtClean="0"/>
              <a:t> </a:t>
            </a:r>
            <a:r>
              <a:rPr lang="en-US" dirty="0" err="1" smtClean="0"/>
              <a:t>alternativos</a:t>
            </a:r>
            <a:r>
              <a:rPr lang="en-US" dirty="0" smtClean="0"/>
              <a:t>;</a:t>
            </a:r>
          </a:p>
          <a:p>
            <a:pPr marL="285750" indent="-285750">
              <a:buFont typeface="Arial" pitchFamily="34" charset="0"/>
              <a:buChar char="•"/>
            </a:pPr>
            <a:r>
              <a:rPr lang="en-US" dirty="0" err="1" smtClean="0"/>
              <a:t>Alocação</a:t>
            </a:r>
            <a:r>
              <a:rPr lang="en-US" dirty="0" smtClean="0"/>
              <a:t> das </a:t>
            </a:r>
            <a:r>
              <a:rPr lang="en-US" dirty="0" err="1" smtClean="0"/>
              <a:t>reservas</a:t>
            </a:r>
            <a:r>
              <a:rPr lang="en-US" dirty="0" smtClean="0"/>
              <a:t> </a:t>
            </a:r>
            <a:r>
              <a:rPr lang="en-US" dirty="0" err="1" smtClean="0"/>
              <a:t>para</a:t>
            </a:r>
            <a:r>
              <a:rPr lang="en-US" dirty="0" smtClean="0"/>
              <a:t> </a:t>
            </a:r>
            <a:r>
              <a:rPr lang="en-US" dirty="0" err="1" smtClean="0"/>
              <a:t>contigências</a:t>
            </a:r>
            <a:r>
              <a:rPr lang="en-US" dirty="0" smtClean="0"/>
              <a:t>.</a:t>
            </a:r>
          </a:p>
        </p:txBody>
      </p:sp>
      <p:sp>
        <p:nvSpPr>
          <p:cNvPr id="29" name="Rectangle 28"/>
          <p:cNvSpPr/>
          <p:nvPr/>
        </p:nvSpPr>
        <p:spPr>
          <a:xfrm>
            <a:off x="683006" y="4034092"/>
            <a:ext cx="1656184" cy="726594"/>
          </a:xfrm>
          <a:prstGeom prst="rect">
            <a:avLst/>
          </a:prstGeom>
          <a:ln w="38100">
            <a:solidFill>
              <a:srgbClr val="FF000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solidFill>
                <a:schemeClr val="accent1">
                  <a:lumMod val="50000"/>
                </a:schemeClr>
              </a:solidFill>
            </a:endParaRPr>
          </a:p>
        </p:txBody>
      </p:sp>
      <p:sp>
        <p:nvSpPr>
          <p:cNvPr id="30" name="TextBox 29"/>
          <p:cNvSpPr txBox="1"/>
          <p:nvPr/>
        </p:nvSpPr>
        <p:spPr>
          <a:xfrm>
            <a:off x="2932548" y="3832767"/>
            <a:ext cx="4456669" cy="1200329"/>
          </a:xfrm>
          <a:prstGeom prst="rect">
            <a:avLst/>
          </a:prstGeom>
          <a:noFill/>
        </p:spPr>
        <p:txBody>
          <a:bodyPr wrap="none" rtlCol="0">
            <a:spAutoFit/>
          </a:bodyPr>
          <a:lstStyle/>
          <a:p>
            <a:pPr marL="285750" indent="-285750">
              <a:buFont typeface="Arial" pitchFamily="34" charset="0"/>
              <a:buChar char="•"/>
            </a:pPr>
            <a:r>
              <a:rPr lang="en-US" dirty="0" err="1" smtClean="0"/>
              <a:t>Requisitos</a:t>
            </a:r>
            <a:r>
              <a:rPr lang="en-US" dirty="0" smtClean="0"/>
              <a:t> dos </a:t>
            </a:r>
            <a:r>
              <a:rPr lang="en-US" dirty="0" err="1" smtClean="0"/>
              <a:t>recursos</a:t>
            </a:r>
            <a:r>
              <a:rPr lang="en-US" dirty="0" smtClean="0"/>
              <a:t> das </a:t>
            </a:r>
            <a:r>
              <a:rPr lang="en-US" dirty="0" err="1" smtClean="0"/>
              <a:t>atividades</a:t>
            </a:r>
            <a:r>
              <a:rPr lang="en-US" dirty="0" smtClean="0"/>
              <a:t>;</a:t>
            </a:r>
          </a:p>
          <a:p>
            <a:pPr marL="285750" indent="-285750">
              <a:buFont typeface="Arial" pitchFamily="34" charset="0"/>
              <a:buChar char="•"/>
            </a:pPr>
            <a:r>
              <a:rPr lang="en-US" dirty="0" err="1" smtClean="0"/>
              <a:t>Atributos</a:t>
            </a:r>
            <a:r>
              <a:rPr lang="en-US" dirty="0" smtClean="0"/>
              <a:t> das </a:t>
            </a:r>
            <a:r>
              <a:rPr lang="en-US" dirty="0" err="1" smtClean="0"/>
              <a:t>atividades</a:t>
            </a:r>
            <a:r>
              <a:rPr lang="en-US" dirty="0" smtClean="0"/>
              <a:t>;</a:t>
            </a:r>
          </a:p>
          <a:p>
            <a:pPr marL="285750" indent="-285750">
              <a:buFont typeface="Arial" pitchFamily="34" charset="0"/>
              <a:buChar char="•"/>
            </a:pPr>
            <a:r>
              <a:rPr lang="en-US" dirty="0" err="1" smtClean="0"/>
              <a:t>Calendário</a:t>
            </a:r>
            <a:r>
              <a:rPr lang="en-US" dirty="0" smtClean="0"/>
              <a:t>;</a:t>
            </a:r>
          </a:p>
          <a:p>
            <a:pPr marL="285750" indent="-285750">
              <a:buFont typeface="Arial" pitchFamily="34" charset="0"/>
              <a:buChar char="•"/>
            </a:pPr>
            <a:r>
              <a:rPr lang="en-US" dirty="0" err="1" smtClean="0"/>
              <a:t>Registro</a:t>
            </a:r>
            <a:r>
              <a:rPr lang="en-US" dirty="0" smtClean="0"/>
              <a:t> dos </a:t>
            </a:r>
            <a:r>
              <a:rPr lang="en-US" dirty="0" err="1" smtClean="0"/>
              <a:t>riscos</a:t>
            </a:r>
            <a:r>
              <a:rPr lang="en-US" dirty="0" smtClean="0"/>
              <a:t>.</a:t>
            </a:r>
            <a:endParaRPr lang="pt-BR" dirty="0"/>
          </a:p>
        </p:txBody>
      </p:sp>
    </p:spTree>
    <p:extLst>
      <p:ext uri="{BB962C8B-B14F-4D97-AF65-F5344CB8AC3E}">
        <p14:creationId xmlns:p14="http://schemas.microsoft.com/office/powerpoint/2010/main" val="583221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8"/>
                                        </p:tgtEl>
                                        <p:attrNameLst>
                                          <p:attrName>style.visibility</p:attrName>
                                        </p:attrNameLst>
                                      </p:cBhvr>
                                      <p:to>
                                        <p:strVal val="visible"/>
                                      </p:to>
                                    </p:set>
                                    <p:animEffect transition="in" filter="fade">
                                      <p:cBhvr>
                                        <p:cTn id="10" dur="500"/>
                                        <p:tgtEl>
                                          <p:spTgt spid="1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15"/>
                                        </p:tgtEl>
                                      </p:cBhvr>
                                    </p:animEffect>
                                    <p:set>
                                      <p:cBhvr>
                                        <p:cTn id="15" dur="1" fill="hold">
                                          <p:stCondLst>
                                            <p:cond delay="499"/>
                                          </p:stCondLst>
                                        </p:cTn>
                                        <p:tgtEl>
                                          <p:spTgt spid="15"/>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18"/>
                                        </p:tgtEl>
                                      </p:cBhvr>
                                    </p:animEffect>
                                    <p:set>
                                      <p:cBhvr>
                                        <p:cTn id="18" dur="1" fill="hold">
                                          <p:stCondLst>
                                            <p:cond delay="499"/>
                                          </p:stCondLst>
                                        </p:cTn>
                                        <p:tgtEl>
                                          <p:spTgt spid="18"/>
                                        </p:tgtEl>
                                        <p:attrNameLst>
                                          <p:attrName>style.visibility</p:attrName>
                                        </p:attrNameLst>
                                      </p:cBhvr>
                                      <p:to>
                                        <p:strVal val="hidden"/>
                                      </p:to>
                                    </p:set>
                                  </p:childTnLst>
                                </p:cTn>
                              </p:par>
                              <p:par>
                                <p:cTn id="19" presetID="10" presetClass="entr" presetSubtype="0"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animEffect transition="in" filter="fade">
                                      <p:cBhvr>
                                        <p:cTn id="21" dur="500"/>
                                        <p:tgtEl>
                                          <p:spTgt spid="27"/>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28"/>
                                        </p:tgtEl>
                                        <p:attrNameLst>
                                          <p:attrName>style.visibility</p:attrName>
                                        </p:attrNameLst>
                                      </p:cBhvr>
                                      <p:to>
                                        <p:strVal val="visible"/>
                                      </p:to>
                                    </p:set>
                                    <p:animEffect transition="in" filter="fade">
                                      <p:cBhvr>
                                        <p:cTn id="24" dur="500"/>
                                        <p:tgtEl>
                                          <p:spTgt spid="28"/>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xit" presetSubtype="0" fill="hold" grpId="1" nodeType="clickEffect">
                                  <p:stCondLst>
                                    <p:cond delay="0"/>
                                  </p:stCondLst>
                                  <p:childTnLst>
                                    <p:animEffect transition="out" filter="fade">
                                      <p:cBhvr>
                                        <p:cTn id="28" dur="500"/>
                                        <p:tgtEl>
                                          <p:spTgt spid="27"/>
                                        </p:tgtEl>
                                      </p:cBhvr>
                                    </p:animEffect>
                                    <p:set>
                                      <p:cBhvr>
                                        <p:cTn id="29" dur="1" fill="hold">
                                          <p:stCondLst>
                                            <p:cond delay="499"/>
                                          </p:stCondLst>
                                        </p:cTn>
                                        <p:tgtEl>
                                          <p:spTgt spid="27"/>
                                        </p:tgtEl>
                                        <p:attrNameLst>
                                          <p:attrName>style.visibility</p:attrName>
                                        </p:attrNameLst>
                                      </p:cBhvr>
                                      <p:to>
                                        <p:strVal val="hidden"/>
                                      </p:to>
                                    </p:set>
                                  </p:childTnLst>
                                </p:cTn>
                              </p:par>
                              <p:par>
                                <p:cTn id="30" presetID="10" presetClass="exit" presetSubtype="0" fill="hold" grpId="1" nodeType="withEffect">
                                  <p:stCondLst>
                                    <p:cond delay="0"/>
                                  </p:stCondLst>
                                  <p:childTnLst>
                                    <p:animEffect transition="out" filter="fade">
                                      <p:cBhvr>
                                        <p:cTn id="31" dur="500"/>
                                        <p:tgtEl>
                                          <p:spTgt spid="28"/>
                                        </p:tgtEl>
                                      </p:cBhvr>
                                    </p:animEffect>
                                    <p:set>
                                      <p:cBhvr>
                                        <p:cTn id="32" dur="1" fill="hold">
                                          <p:stCondLst>
                                            <p:cond delay="499"/>
                                          </p:stCondLst>
                                        </p:cTn>
                                        <p:tgtEl>
                                          <p:spTgt spid="28"/>
                                        </p:tgtEl>
                                        <p:attrNameLst>
                                          <p:attrName>style.visibility</p:attrName>
                                        </p:attrNameLst>
                                      </p:cBhvr>
                                      <p:to>
                                        <p:strVal val="hidden"/>
                                      </p:to>
                                    </p:set>
                                  </p:childTnLst>
                                </p:cTn>
                              </p:par>
                              <p:par>
                                <p:cTn id="33" presetID="10" presetClass="entr" presetSubtype="0"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animEffect transition="in" filter="fade">
                                      <p:cBhvr>
                                        <p:cTn id="35" dur="500"/>
                                        <p:tgtEl>
                                          <p:spTgt spid="29"/>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0"/>
                                        </p:tgtEl>
                                        <p:attrNameLst>
                                          <p:attrName>style.visibility</p:attrName>
                                        </p:attrNameLst>
                                      </p:cBhvr>
                                      <p:to>
                                        <p:strVal val="visible"/>
                                      </p:to>
                                    </p:set>
                                    <p:animEffect transition="in" filter="fade">
                                      <p:cBhvr>
                                        <p:cTn id="38" dur="500"/>
                                        <p:tgtEl>
                                          <p:spTgt spid="30"/>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grpId="1" nodeType="clickEffect">
                                  <p:stCondLst>
                                    <p:cond delay="0"/>
                                  </p:stCondLst>
                                  <p:childTnLst>
                                    <p:animEffect transition="out" filter="fade">
                                      <p:cBhvr>
                                        <p:cTn id="42" dur="500"/>
                                        <p:tgtEl>
                                          <p:spTgt spid="29"/>
                                        </p:tgtEl>
                                      </p:cBhvr>
                                    </p:animEffect>
                                    <p:set>
                                      <p:cBhvr>
                                        <p:cTn id="43" dur="1" fill="hold">
                                          <p:stCondLst>
                                            <p:cond delay="499"/>
                                          </p:stCondLst>
                                        </p:cTn>
                                        <p:tgtEl>
                                          <p:spTgt spid="29"/>
                                        </p:tgtEl>
                                        <p:attrNameLst>
                                          <p:attrName>style.visibility</p:attrName>
                                        </p:attrNameLst>
                                      </p:cBhvr>
                                      <p:to>
                                        <p:strVal val="hidden"/>
                                      </p:to>
                                    </p:set>
                                  </p:childTnLst>
                                </p:cTn>
                              </p:par>
                              <p:par>
                                <p:cTn id="44" presetID="10" presetClass="exit" presetSubtype="0" fill="hold" grpId="1" nodeType="withEffect">
                                  <p:stCondLst>
                                    <p:cond delay="0"/>
                                  </p:stCondLst>
                                  <p:childTnLst>
                                    <p:animEffect transition="out" filter="fade">
                                      <p:cBhvr>
                                        <p:cTn id="45" dur="500"/>
                                        <p:tgtEl>
                                          <p:spTgt spid="30"/>
                                        </p:tgtEl>
                                      </p:cBhvr>
                                    </p:animEffect>
                                    <p:set>
                                      <p:cBhvr>
                                        <p:cTn id="46" dur="1" fill="hold">
                                          <p:stCondLst>
                                            <p:cond delay="499"/>
                                          </p:stCondLst>
                                        </p:cTn>
                                        <p:tgtEl>
                                          <p:spTgt spid="3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5" grpId="1" animBg="1"/>
      <p:bldP spid="18" grpId="0"/>
      <p:bldP spid="18" grpId="1"/>
      <p:bldP spid="27" grpId="0" animBg="1"/>
      <p:bldP spid="27" grpId="1" animBg="1"/>
      <p:bldP spid="28" grpId="0"/>
      <p:bldP spid="28" grpId="1"/>
      <p:bldP spid="29" grpId="0" animBg="1"/>
      <p:bldP spid="29" grpId="1" animBg="1"/>
      <p:bldP spid="30" grpId="0"/>
      <p:bldP spid="30" grpId="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de-DE" dirty="0"/>
              <a:t>Controlar o </a:t>
            </a:r>
            <a:r>
              <a:rPr lang="de-DE" dirty="0" smtClean="0"/>
              <a:t>Cronograma</a:t>
            </a:r>
            <a:endParaRPr lang="pt-BR" dirty="0"/>
          </a:p>
        </p:txBody>
      </p:sp>
      <p:sp>
        <p:nvSpPr>
          <p:cNvPr id="7" name="Espaço Reservado para Texto 6"/>
          <p:cNvSpPr>
            <a:spLocks noGrp="1"/>
          </p:cNvSpPr>
          <p:nvPr>
            <p:ph type="body" idx="1"/>
          </p:nvPr>
        </p:nvSpPr>
        <p:spPr/>
        <p:txBody>
          <a:bodyPr/>
          <a:lstStyle/>
          <a:p>
            <a:r>
              <a:rPr lang="pt-BR" dirty="0" smtClean="0"/>
              <a:t>Processo 6</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62</a:t>
            </a:fld>
            <a:endParaRPr lang="pt-BR"/>
          </a:p>
        </p:txBody>
      </p:sp>
    </p:spTree>
    <p:extLst>
      <p:ext uri="{BB962C8B-B14F-4D97-AF65-F5344CB8AC3E}">
        <p14:creationId xmlns:p14="http://schemas.microsoft.com/office/powerpoint/2010/main" val="1418561967"/>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ítulo 13"/>
          <p:cNvSpPr>
            <a:spLocks noGrp="1"/>
          </p:cNvSpPr>
          <p:nvPr>
            <p:ph type="title"/>
          </p:nvPr>
        </p:nvSpPr>
        <p:spPr/>
        <p:txBody>
          <a:bodyPr/>
          <a:lstStyle/>
          <a:p>
            <a:r>
              <a:rPr lang="pt-BR" dirty="0" smtClean="0"/>
              <a:t>Controlar o cronograma</a:t>
            </a:r>
            <a:endParaRPr lang="pt-BR" dirty="0"/>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63</a:t>
            </a:fld>
            <a:endParaRPr lang="pt-BR"/>
          </a:p>
        </p:txBody>
      </p:sp>
      <p:grpSp>
        <p:nvGrpSpPr>
          <p:cNvPr id="6" name="Grupo 5"/>
          <p:cNvGrpSpPr/>
          <p:nvPr/>
        </p:nvGrpSpPr>
        <p:grpSpPr>
          <a:xfrm>
            <a:off x="266328" y="1230660"/>
            <a:ext cx="8640960" cy="4600015"/>
            <a:chOff x="266328" y="1763524"/>
            <a:chExt cx="8640960" cy="4600015"/>
          </a:xfrm>
        </p:grpSpPr>
        <p:sp>
          <p:nvSpPr>
            <p:cNvPr id="7" name="Right Arrow 6"/>
            <p:cNvSpPr/>
            <p:nvPr/>
          </p:nvSpPr>
          <p:spPr>
            <a:xfrm>
              <a:off x="266328" y="2924944"/>
              <a:ext cx="8640960" cy="2664296"/>
            </a:xfrm>
            <a:prstGeom prst="rightArrow">
              <a:avLst>
                <a:gd name="adj1" fmla="val 50000"/>
                <a:gd name="adj2" fmla="val 34311"/>
              </a:avLst>
            </a:prstGeom>
            <a:ln/>
          </p:spPr>
          <p:style>
            <a:lnRef idx="0">
              <a:schemeClr val="accent1"/>
            </a:lnRef>
            <a:fillRef idx="3">
              <a:schemeClr val="accent1"/>
            </a:fillRef>
            <a:effectRef idx="3">
              <a:schemeClr val="accent1"/>
            </a:effectRef>
            <a:fontRef idx="minor">
              <a:schemeClr val="lt1"/>
            </a:fontRef>
          </p:style>
          <p:txBody>
            <a:bodyPr rtlCol="0" anchor="ctr"/>
            <a:lstStyle/>
            <a:p>
              <a:pPr algn="ctr"/>
              <a:endParaRPr lang="pt-BR">
                <a:solidFill>
                  <a:schemeClr val="tx1"/>
                </a:solidFill>
              </a:endParaRPr>
            </a:p>
          </p:txBody>
        </p:sp>
        <p:sp>
          <p:nvSpPr>
            <p:cNvPr id="8" name="Rounded Rectangle 4"/>
            <p:cNvSpPr/>
            <p:nvPr/>
          </p:nvSpPr>
          <p:spPr>
            <a:xfrm>
              <a:off x="2843808" y="2150645"/>
              <a:ext cx="2448272" cy="4212894"/>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marL="0" lvl="1" algn="ctr"/>
              <a:r>
                <a:rPr lang="de-DE" sz="1400" dirty="0" smtClean="0">
                  <a:solidFill>
                    <a:schemeClr val="tx1"/>
                  </a:solidFill>
                </a:rPr>
                <a:t>1. Análise </a:t>
              </a:r>
              <a:r>
                <a:rPr lang="de-DE" sz="1400" dirty="0">
                  <a:solidFill>
                    <a:schemeClr val="tx1"/>
                  </a:solidFill>
                </a:rPr>
                <a:t>de </a:t>
              </a:r>
              <a:r>
                <a:rPr lang="de-DE" sz="1400" dirty="0" smtClean="0">
                  <a:solidFill>
                    <a:schemeClr val="tx1"/>
                  </a:solidFill>
                </a:rPr>
                <a:t>desempenho</a:t>
              </a:r>
              <a:endParaRPr lang="de-DE" sz="1400" dirty="0">
                <a:solidFill>
                  <a:schemeClr val="tx1"/>
                </a:solidFill>
              </a:endParaRPr>
            </a:p>
            <a:p>
              <a:pPr marL="0" lvl="1" algn="ctr"/>
              <a:r>
                <a:rPr lang="de-DE" sz="1400" dirty="0">
                  <a:solidFill>
                    <a:schemeClr val="tx1"/>
                  </a:solidFill>
                </a:rPr>
                <a:t>2. Análise de </a:t>
              </a:r>
              <a:r>
                <a:rPr lang="de-DE" sz="1400" dirty="0" smtClean="0">
                  <a:solidFill>
                    <a:schemeClr val="tx1"/>
                  </a:solidFill>
                </a:rPr>
                <a:t>variação</a:t>
              </a:r>
              <a:endParaRPr lang="de-DE" sz="1400" dirty="0">
                <a:solidFill>
                  <a:schemeClr val="tx1"/>
                </a:solidFill>
              </a:endParaRPr>
            </a:p>
            <a:p>
              <a:pPr marL="0" lvl="1" algn="ctr"/>
              <a:r>
                <a:rPr lang="de-DE" sz="1400" dirty="0">
                  <a:solidFill>
                    <a:schemeClr val="tx1"/>
                  </a:solidFill>
                </a:rPr>
                <a:t>3. Software de gerenciamento de </a:t>
              </a:r>
              <a:r>
                <a:rPr lang="de-DE" sz="1400" dirty="0" smtClean="0">
                  <a:solidFill>
                    <a:schemeClr val="tx1"/>
                  </a:solidFill>
                </a:rPr>
                <a:t>projetos</a:t>
              </a:r>
              <a:endParaRPr lang="de-DE" sz="1400" dirty="0">
                <a:solidFill>
                  <a:schemeClr val="tx1"/>
                </a:solidFill>
              </a:endParaRPr>
            </a:p>
            <a:p>
              <a:pPr marL="0" lvl="1" algn="ctr"/>
              <a:r>
                <a:rPr lang="de-DE" sz="1400" dirty="0">
                  <a:solidFill>
                    <a:schemeClr val="tx1"/>
                  </a:solidFill>
                </a:rPr>
                <a:t>4. Nivelamento de </a:t>
              </a:r>
              <a:r>
                <a:rPr lang="de-DE" sz="1400" dirty="0" smtClean="0">
                  <a:solidFill>
                    <a:schemeClr val="tx1"/>
                  </a:solidFill>
                </a:rPr>
                <a:t>recursos</a:t>
              </a:r>
              <a:endParaRPr lang="de-DE" sz="1400" dirty="0">
                <a:solidFill>
                  <a:schemeClr val="tx1"/>
                </a:solidFill>
              </a:endParaRPr>
            </a:p>
            <a:p>
              <a:pPr marL="0" lvl="1" algn="ctr"/>
              <a:r>
                <a:rPr lang="de-DE" sz="1400" dirty="0">
                  <a:solidFill>
                    <a:schemeClr val="tx1"/>
                  </a:solidFill>
                </a:rPr>
                <a:t>5. Análise do cenário „E-se“</a:t>
              </a:r>
            </a:p>
            <a:p>
              <a:pPr marL="0" lvl="1" algn="ctr"/>
              <a:r>
                <a:rPr lang="de-DE" sz="1400" dirty="0">
                  <a:solidFill>
                    <a:schemeClr val="tx1"/>
                  </a:solidFill>
                </a:rPr>
                <a:t>6. Ajustes de antecipações e esperas</a:t>
              </a:r>
            </a:p>
            <a:p>
              <a:pPr marL="0" lvl="1" algn="ctr"/>
              <a:r>
                <a:rPr lang="de-DE" sz="1400" dirty="0">
                  <a:solidFill>
                    <a:schemeClr val="tx1"/>
                  </a:solidFill>
                </a:rPr>
                <a:t>7. Compressão do cronograma</a:t>
              </a:r>
            </a:p>
            <a:p>
              <a:pPr marL="0" lvl="1" algn="ctr"/>
              <a:r>
                <a:rPr lang="de-DE" sz="1400" dirty="0">
                  <a:solidFill>
                    <a:schemeClr val="tx1"/>
                  </a:solidFill>
                </a:rPr>
                <a:t>8. Ferramenta para desenvolvimento do cronograma.</a:t>
              </a:r>
              <a:endParaRPr lang="en-US" sz="1400" dirty="0">
                <a:solidFill>
                  <a:schemeClr val="tx1"/>
                </a:solidFill>
              </a:endParaRPr>
            </a:p>
          </p:txBody>
        </p:sp>
        <p:sp>
          <p:nvSpPr>
            <p:cNvPr id="9" name="Rounded Rectangle 5"/>
            <p:cNvSpPr/>
            <p:nvPr/>
          </p:nvSpPr>
          <p:spPr>
            <a:xfrm>
              <a:off x="5436096" y="2150645"/>
              <a:ext cx="2448271" cy="4212894"/>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marL="0" lvl="1" algn="ctr"/>
              <a:r>
                <a:rPr lang="de-DE" sz="1400" dirty="0" smtClean="0">
                  <a:solidFill>
                    <a:schemeClr val="tx1"/>
                  </a:solidFill>
                </a:rPr>
                <a:t>1. Medição </a:t>
              </a:r>
              <a:r>
                <a:rPr lang="de-DE" sz="1400" dirty="0">
                  <a:solidFill>
                    <a:schemeClr val="tx1"/>
                  </a:solidFill>
                </a:rPr>
                <a:t>do desempenho do </a:t>
              </a:r>
              <a:r>
                <a:rPr lang="de-DE" sz="1400" dirty="0" smtClean="0">
                  <a:solidFill>
                    <a:schemeClr val="tx1"/>
                  </a:solidFill>
                </a:rPr>
                <a:t>trabalho</a:t>
              </a:r>
            </a:p>
            <a:p>
              <a:pPr marL="342900" lvl="1" indent="-342900" algn="ctr">
                <a:buAutoNum type="arabicPeriod"/>
              </a:pPr>
              <a:endParaRPr lang="de-DE" sz="1400" dirty="0">
                <a:solidFill>
                  <a:schemeClr val="tx1"/>
                </a:solidFill>
              </a:endParaRPr>
            </a:p>
            <a:p>
              <a:pPr marL="0" lvl="1" algn="ctr"/>
              <a:r>
                <a:rPr lang="de-DE" sz="1400" dirty="0">
                  <a:solidFill>
                    <a:schemeClr val="tx1"/>
                  </a:solidFill>
                </a:rPr>
                <a:t>2. Atualizações de ativos de processos </a:t>
              </a:r>
              <a:r>
                <a:rPr lang="de-DE" sz="1400" dirty="0" smtClean="0">
                  <a:solidFill>
                    <a:schemeClr val="tx1"/>
                  </a:solidFill>
                </a:rPr>
                <a:t>organizacionais</a:t>
              </a:r>
            </a:p>
            <a:p>
              <a:pPr marL="0" lvl="1" algn="ctr"/>
              <a:endParaRPr lang="de-DE" sz="1400" dirty="0">
                <a:solidFill>
                  <a:schemeClr val="tx1"/>
                </a:solidFill>
              </a:endParaRPr>
            </a:p>
            <a:p>
              <a:pPr marL="0" lvl="1" algn="ctr"/>
              <a:r>
                <a:rPr lang="de-DE" sz="1400" dirty="0">
                  <a:solidFill>
                    <a:schemeClr val="tx1"/>
                  </a:solidFill>
                </a:rPr>
                <a:t>3. Solicitações de </a:t>
              </a:r>
              <a:r>
                <a:rPr lang="de-DE" sz="1400" dirty="0" smtClean="0">
                  <a:solidFill>
                    <a:schemeClr val="tx1"/>
                  </a:solidFill>
                </a:rPr>
                <a:t>mudança</a:t>
              </a:r>
            </a:p>
            <a:p>
              <a:pPr marL="0" lvl="1" algn="ctr"/>
              <a:endParaRPr lang="de-DE" sz="1400" dirty="0">
                <a:solidFill>
                  <a:schemeClr val="tx1"/>
                </a:solidFill>
              </a:endParaRPr>
            </a:p>
            <a:p>
              <a:pPr marL="0" lvl="1" algn="ctr"/>
              <a:r>
                <a:rPr lang="de-DE" sz="1400" dirty="0">
                  <a:solidFill>
                    <a:schemeClr val="tx1"/>
                  </a:solidFill>
                </a:rPr>
                <a:t>4. Atualizações do plano de gerenciamento do </a:t>
              </a:r>
              <a:r>
                <a:rPr lang="de-DE" sz="1400" dirty="0" smtClean="0">
                  <a:solidFill>
                    <a:schemeClr val="tx1"/>
                  </a:solidFill>
                </a:rPr>
                <a:t>projeto</a:t>
              </a:r>
            </a:p>
            <a:p>
              <a:pPr marL="0" lvl="1" algn="ctr"/>
              <a:endParaRPr lang="de-DE" sz="1400" dirty="0">
                <a:solidFill>
                  <a:schemeClr val="tx1"/>
                </a:solidFill>
              </a:endParaRPr>
            </a:p>
            <a:p>
              <a:pPr marL="0" lvl="1" algn="ctr"/>
              <a:r>
                <a:rPr lang="de-DE" sz="1400" dirty="0">
                  <a:solidFill>
                    <a:schemeClr val="tx1"/>
                  </a:solidFill>
                </a:rPr>
                <a:t>5. Atualizações dos documentos do projeto.</a:t>
              </a:r>
            </a:p>
          </p:txBody>
        </p:sp>
        <p:sp>
          <p:nvSpPr>
            <p:cNvPr id="10" name="Rounded Rectangle 2"/>
            <p:cNvSpPr/>
            <p:nvPr/>
          </p:nvSpPr>
          <p:spPr>
            <a:xfrm>
              <a:off x="467544" y="2924943"/>
              <a:ext cx="2232248" cy="3053145"/>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marL="0" lvl="1" algn="ctr"/>
              <a:r>
                <a:rPr lang="en-US" sz="1400" dirty="0" smtClean="0">
                  <a:solidFill>
                    <a:schemeClr val="tx1"/>
                  </a:solidFill>
                </a:rPr>
                <a:t>1.Plano </a:t>
              </a:r>
              <a:r>
                <a:rPr lang="en-US" sz="1400" dirty="0">
                  <a:solidFill>
                    <a:schemeClr val="tx1"/>
                  </a:solidFill>
                </a:rPr>
                <a:t>de </a:t>
              </a:r>
              <a:r>
                <a:rPr lang="en-US" sz="1400" dirty="0" err="1">
                  <a:solidFill>
                    <a:schemeClr val="tx1"/>
                  </a:solidFill>
                </a:rPr>
                <a:t>gerenciamento</a:t>
              </a:r>
              <a:r>
                <a:rPr lang="en-US" sz="1400" dirty="0">
                  <a:solidFill>
                    <a:schemeClr val="tx1"/>
                  </a:solidFill>
                </a:rPr>
                <a:t> do           </a:t>
              </a:r>
              <a:r>
                <a:rPr lang="en-US" sz="1400" dirty="0" err="1" smtClean="0">
                  <a:solidFill>
                    <a:schemeClr val="tx1"/>
                  </a:solidFill>
                </a:rPr>
                <a:t>projeto</a:t>
              </a:r>
              <a:endParaRPr lang="en-US" sz="1400" dirty="0" smtClean="0">
                <a:solidFill>
                  <a:schemeClr val="tx1"/>
                </a:solidFill>
              </a:endParaRPr>
            </a:p>
            <a:p>
              <a:pPr marL="342900" lvl="1" indent="-342900" algn="ctr">
                <a:buAutoNum type="arabicPeriod"/>
              </a:pPr>
              <a:endParaRPr lang="en-US" sz="1400" dirty="0">
                <a:solidFill>
                  <a:schemeClr val="tx1"/>
                </a:solidFill>
              </a:endParaRPr>
            </a:p>
            <a:p>
              <a:pPr marL="0" lvl="1" algn="ctr"/>
              <a:r>
                <a:rPr lang="en-US" sz="1400" dirty="0">
                  <a:solidFill>
                    <a:schemeClr val="tx1"/>
                  </a:solidFill>
                </a:rPr>
                <a:t>2. </a:t>
              </a:r>
              <a:r>
                <a:rPr lang="en-US" sz="1400" dirty="0" err="1">
                  <a:solidFill>
                    <a:schemeClr val="tx1"/>
                  </a:solidFill>
                </a:rPr>
                <a:t>Cronograma</a:t>
              </a:r>
              <a:r>
                <a:rPr lang="en-US" sz="1400" dirty="0">
                  <a:solidFill>
                    <a:schemeClr val="tx1"/>
                  </a:solidFill>
                </a:rPr>
                <a:t> do </a:t>
              </a:r>
              <a:r>
                <a:rPr lang="en-US" sz="1400" dirty="0" err="1" smtClean="0">
                  <a:solidFill>
                    <a:schemeClr val="tx1"/>
                  </a:solidFill>
                </a:rPr>
                <a:t>projeto</a:t>
              </a:r>
              <a:endParaRPr lang="en-US" sz="1400" dirty="0" smtClean="0">
                <a:solidFill>
                  <a:schemeClr val="tx1"/>
                </a:solidFill>
              </a:endParaRPr>
            </a:p>
            <a:p>
              <a:pPr marL="0" lvl="1" algn="ctr"/>
              <a:endParaRPr lang="en-US" sz="1400" dirty="0">
                <a:solidFill>
                  <a:schemeClr val="tx1"/>
                </a:solidFill>
              </a:endParaRPr>
            </a:p>
            <a:p>
              <a:pPr marL="0" lvl="1" algn="ctr"/>
              <a:r>
                <a:rPr lang="en-US" sz="1400" dirty="0">
                  <a:solidFill>
                    <a:schemeClr val="tx1"/>
                  </a:solidFill>
                </a:rPr>
                <a:t>3. </a:t>
              </a:r>
              <a:r>
                <a:rPr lang="en-US" sz="1400" dirty="0" err="1">
                  <a:solidFill>
                    <a:schemeClr val="tx1"/>
                  </a:solidFill>
                </a:rPr>
                <a:t>Informações</a:t>
              </a:r>
              <a:r>
                <a:rPr lang="en-US" sz="1400" dirty="0">
                  <a:solidFill>
                    <a:schemeClr val="tx1"/>
                  </a:solidFill>
                </a:rPr>
                <a:t> </a:t>
              </a:r>
              <a:r>
                <a:rPr lang="en-US" sz="1400" dirty="0" err="1">
                  <a:solidFill>
                    <a:schemeClr val="tx1"/>
                  </a:solidFill>
                </a:rPr>
                <a:t>sobre</a:t>
              </a:r>
              <a:r>
                <a:rPr lang="en-US" sz="1400" dirty="0">
                  <a:solidFill>
                    <a:schemeClr val="tx1"/>
                  </a:solidFill>
                </a:rPr>
                <a:t> o </a:t>
              </a:r>
              <a:r>
                <a:rPr lang="en-US" sz="1400" dirty="0" err="1">
                  <a:solidFill>
                    <a:schemeClr val="tx1"/>
                  </a:solidFill>
                </a:rPr>
                <a:t>desempenho</a:t>
              </a:r>
              <a:r>
                <a:rPr lang="en-US" sz="1400" dirty="0">
                  <a:solidFill>
                    <a:schemeClr val="tx1"/>
                  </a:solidFill>
                </a:rPr>
                <a:t> do </a:t>
              </a:r>
              <a:r>
                <a:rPr lang="en-US" sz="1400" dirty="0" err="1" smtClean="0">
                  <a:solidFill>
                    <a:schemeClr val="tx1"/>
                  </a:solidFill>
                </a:rPr>
                <a:t>trabalho</a:t>
              </a:r>
              <a:endParaRPr lang="en-US" sz="1400" dirty="0" smtClean="0">
                <a:solidFill>
                  <a:schemeClr val="tx1"/>
                </a:solidFill>
              </a:endParaRPr>
            </a:p>
            <a:p>
              <a:pPr marL="0" lvl="1" algn="ctr"/>
              <a:endParaRPr lang="en-US" sz="1400" dirty="0">
                <a:solidFill>
                  <a:schemeClr val="tx1"/>
                </a:solidFill>
              </a:endParaRPr>
            </a:p>
            <a:p>
              <a:pPr marL="0" lvl="1" algn="ctr"/>
              <a:r>
                <a:rPr lang="en-US" sz="1400" dirty="0">
                  <a:solidFill>
                    <a:schemeClr val="tx1"/>
                  </a:solidFill>
                </a:rPr>
                <a:t>4. </a:t>
              </a:r>
              <a:r>
                <a:rPr lang="en-US" sz="1400" dirty="0" err="1">
                  <a:solidFill>
                    <a:schemeClr val="tx1"/>
                  </a:solidFill>
                </a:rPr>
                <a:t>Ativos</a:t>
              </a:r>
              <a:r>
                <a:rPr lang="en-US" sz="1400" dirty="0">
                  <a:solidFill>
                    <a:schemeClr val="tx1"/>
                  </a:solidFill>
                </a:rPr>
                <a:t> de </a:t>
              </a:r>
              <a:r>
                <a:rPr lang="en-US" sz="1400" dirty="0" err="1">
                  <a:solidFill>
                    <a:schemeClr val="tx1"/>
                  </a:solidFill>
                </a:rPr>
                <a:t>processos</a:t>
              </a:r>
              <a:r>
                <a:rPr lang="en-US" sz="1400" dirty="0">
                  <a:solidFill>
                    <a:schemeClr val="tx1"/>
                  </a:solidFill>
                </a:rPr>
                <a:t> </a:t>
              </a:r>
              <a:r>
                <a:rPr lang="en-US" sz="1400" dirty="0" err="1">
                  <a:solidFill>
                    <a:schemeClr val="tx1"/>
                  </a:solidFill>
                </a:rPr>
                <a:t>organizacionais</a:t>
              </a:r>
              <a:endParaRPr lang="pt-BR" sz="1400" dirty="0">
                <a:solidFill>
                  <a:schemeClr val="tx1"/>
                </a:solidFill>
              </a:endParaRPr>
            </a:p>
          </p:txBody>
        </p:sp>
        <p:sp>
          <p:nvSpPr>
            <p:cNvPr id="11" name="TextBox 7"/>
            <p:cNvSpPr txBox="1"/>
            <p:nvPr/>
          </p:nvSpPr>
          <p:spPr>
            <a:xfrm>
              <a:off x="899592" y="2368396"/>
              <a:ext cx="1467068"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ENTRADAS</a:t>
              </a:r>
              <a:endParaRPr lang="pt-BR" b="1" cap="all" dirty="0">
                <a:ln w="0"/>
                <a:solidFill>
                  <a:schemeClr val="tx1"/>
                </a:solidFill>
                <a:effectLst/>
              </a:endParaRPr>
            </a:p>
          </p:txBody>
        </p:sp>
        <p:sp>
          <p:nvSpPr>
            <p:cNvPr id="12" name="TextBox 8"/>
            <p:cNvSpPr txBox="1"/>
            <p:nvPr/>
          </p:nvSpPr>
          <p:spPr>
            <a:xfrm>
              <a:off x="6107588" y="1792332"/>
              <a:ext cx="1056700"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SAÍDAS</a:t>
              </a:r>
              <a:endParaRPr lang="pt-BR" b="1" cap="all" dirty="0">
                <a:ln w="0"/>
                <a:solidFill>
                  <a:schemeClr val="tx1"/>
                </a:solidFill>
                <a:effectLst/>
              </a:endParaRPr>
            </a:p>
          </p:txBody>
        </p:sp>
        <p:sp>
          <p:nvSpPr>
            <p:cNvPr id="13" name="TextBox 10"/>
            <p:cNvSpPr txBox="1"/>
            <p:nvPr/>
          </p:nvSpPr>
          <p:spPr>
            <a:xfrm>
              <a:off x="2555776" y="1763524"/>
              <a:ext cx="3181192"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FERRAMENTAS/TÉCNICAS</a:t>
              </a:r>
              <a:endParaRPr lang="pt-BR" b="1" cap="all" dirty="0">
                <a:ln w="0"/>
                <a:solidFill>
                  <a:schemeClr val="tx1"/>
                </a:solidFill>
                <a:effectLst/>
              </a:endParaRPr>
            </a:p>
          </p:txBody>
        </p:sp>
      </p:grpSp>
    </p:spTree>
    <p:extLst>
      <p:ext uri="{BB962C8B-B14F-4D97-AF65-F5344CB8AC3E}">
        <p14:creationId xmlns:p14="http://schemas.microsoft.com/office/powerpoint/2010/main" val="319000374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Entradas do Processo</a:t>
            </a:r>
            <a:endParaRPr lang="pt-BR" dirty="0"/>
          </a:p>
        </p:txBody>
      </p:sp>
      <p:sp>
        <p:nvSpPr>
          <p:cNvPr id="3" name="Espaço Reservado para Data 2"/>
          <p:cNvSpPr>
            <a:spLocks noGrp="1"/>
          </p:cNvSpPr>
          <p:nvPr>
            <p:ph type="dt" sz="half" idx="10"/>
          </p:nvPr>
        </p:nvSpPr>
        <p:spPr/>
        <p:txBody>
          <a:bodyPr/>
          <a:lstStyle/>
          <a:p>
            <a:pPr>
              <a:defRPr/>
            </a:pPr>
            <a:r>
              <a:rPr lang="pt-BR" smtClean="0"/>
              <a:t>18/08/2011</a:t>
            </a:r>
            <a:endParaRPr lang="pt-BR"/>
          </a:p>
        </p:txBody>
      </p:sp>
      <p:sp>
        <p:nvSpPr>
          <p:cNvPr id="4" name="Espaço Reservado para Número de Slide 3"/>
          <p:cNvSpPr>
            <a:spLocks noGrp="1"/>
          </p:cNvSpPr>
          <p:nvPr>
            <p:ph type="sldNum" sz="quarter" idx="11"/>
          </p:nvPr>
        </p:nvSpPr>
        <p:spPr/>
        <p:txBody>
          <a:bodyPr/>
          <a:lstStyle/>
          <a:p>
            <a:pPr>
              <a:defRPr/>
            </a:pPr>
            <a:fld id="{42AD79B6-C6F8-42DB-84EB-2A80C7DF43CF}" type="slidenum">
              <a:rPr lang="pt-BR" smtClean="0"/>
              <a:pPr>
                <a:defRPr/>
              </a:pPr>
              <a:t>64</a:t>
            </a:fld>
            <a:endParaRPr lang="pt-BR"/>
          </a:p>
        </p:txBody>
      </p:sp>
      <p:grpSp>
        <p:nvGrpSpPr>
          <p:cNvPr id="7" name="Grupo 6"/>
          <p:cNvGrpSpPr/>
          <p:nvPr/>
        </p:nvGrpSpPr>
        <p:grpSpPr>
          <a:xfrm>
            <a:off x="3347864" y="1158652"/>
            <a:ext cx="2520280" cy="4782145"/>
            <a:chOff x="467544" y="1158652"/>
            <a:chExt cx="2520280" cy="4782145"/>
          </a:xfrm>
        </p:grpSpPr>
        <p:sp>
          <p:nvSpPr>
            <p:cNvPr id="5" name="Rounded Rectangle 2"/>
            <p:cNvSpPr/>
            <p:nvPr/>
          </p:nvSpPr>
          <p:spPr>
            <a:xfrm>
              <a:off x="467544" y="1507659"/>
              <a:ext cx="2520280" cy="4433138"/>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marL="0" lvl="1" algn="ctr"/>
              <a:r>
                <a:rPr lang="en-US" sz="1400" dirty="0">
                  <a:solidFill>
                    <a:schemeClr val="tx1"/>
                  </a:solidFill>
                </a:rPr>
                <a:t>1.Plano de </a:t>
              </a:r>
              <a:r>
                <a:rPr lang="en-US" sz="1400" dirty="0" err="1">
                  <a:solidFill>
                    <a:schemeClr val="tx1"/>
                  </a:solidFill>
                </a:rPr>
                <a:t>gerenciamento</a:t>
              </a:r>
              <a:r>
                <a:rPr lang="en-US" sz="1400" dirty="0">
                  <a:solidFill>
                    <a:schemeClr val="tx1"/>
                  </a:solidFill>
                </a:rPr>
                <a:t> do           </a:t>
              </a:r>
              <a:r>
                <a:rPr lang="en-US" sz="1400" dirty="0" err="1" smtClean="0">
                  <a:solidFill>
                    <a:schemeClr val="tx1"/>
                  </a:solidFill>
                </a:rPr>
                <a:t>projeto</a:t>
              </a:r>
              <a:endParaRPr lang="en-US" sz="1400" dirty="0" smtClean="0">
                <a:solidFill>
                  <a:schemeClr val="tx1"/>
                </a:solidFill>
              </a:endParaRPr>
            </a:p>
            <a:p>
              <a:pPr marL="0" lvl="1" algn="ctr"/>
              <a:endParaRPr lang="en-US" sz="1400" dirty="0">
                <a:solidFill>
                  <a:schemeClr val="tx1"/>
                </a:solidFill>
              </a:endParaRPr>
            </a:p>
            <a:p>
              <a:pPr marL="342900" lvl="1" indent="-342900" algn="ctr">
                <a:buAutoNum type="arabicPeriod"/>
              </a:pPr>
              <a:endParaRPr lang="en-US" sz="1400" dirty="0">
                <a:solidFill>
                  <a:schemeClr val="tx1"/>
                </a:solidFill>
              </a:endParaRPr>
            </a:p>
            <a:p>
              <a:pPr marL="0" lvl="1" algn="ctr"/>
              <a:r>
                <a:rPr lang="en-US" sz="1400" dirty="0">
                  <a:solidFill>
                    <a:schemeClr val="tx1"/>
                  </a:solidFill>
                </a:rPr>
                <a:t>2. </a:t>
              </a:r>
              <a:r>
                <a:rPr lang="en-US" sz="1400" dirty="0" err="1">
                  <a:solidFill>
                    <a:schemeClr val="tx1"/>
                  </a:solidFill>
                </a:rPr>
                <a:t>Cronograma</a:t>
              </a:r>
              <a:r>
                <a:rPr lang="en-US" sz="1400" dirty="0">
                  <a:solidFill>
                    <a:schemeClr val="tx1"/>
                  </a:solidFill>
                </a:rPr>
                <a:t> do </a:t>
              </a:r>
              <a:r>
                <a:rPr lang="en-US" sz="1400" dirty="0" err="1" smtClean="0">
                  <a:solidFill>
                    <a:schemeClr val="tx1"/>
                  </a:solidFill>
                </a:rPr>
                <a:t>projeto</a:t>
              </a:r>
              <a:endParaRPr lang="en-US" sz="1400" dirty="0" smtClean="0">
                <a:solidFill>
                  <a:schemeClr val="tx1"/>
                </a:solidFill>
              </a:endParaRPr>
            </a:p>
            <a:p>
              <a:pPr marL="0" lvl="1" algn="ctr"/>
              <a:endParaRPr lang="en-US" sz="1400" dirty="0">
                <a:solidFill>
                  <a:schemeClr val="tx1"/>
                </a:solidFill>
              </a:endParaRPr>
            </a:p>
            <a:p>
              <a:pPr marL="0" lvl="1" algn="ctr"/>
              <a:endParaRPr lang="en-US" sz="1400" dirty="0">
                <a:solidFill>
                  <a:schemeClr val="tx1"/>
                </a:solidFill>
              </a:endParaRPr>
            </a:p>
            <a:p>
              <a:pPr marL="0" lvl="1" algn="ctr"/>
              <a:r>
                <a:rPr lang="en-US" sz="1400" dirty="0">
                  <a:solidFill>
                    <a:schemeClr val="tx1"/>
                  </a:solidFill>
                </a:rPr>
                <a:t>3. </a:t>
              </a:r>
              <a:r>
                <a:rPr lang="en-US" sz="1400" dirty="0" err="1">
                  <a:solidFill>
                    <a:schemeClr val="tx1"/>
                  </a:solidFill>
                </a:rPr>
                <a:t>Informações</a:t>
              </a:r>
              <a:r>
                <a:rPr lang="en-US" sz="1400" dirty="0">
                  <a:solidFill>
                    <a:schemeClr val="tx1"/>
                  </a:solidFill>
                </a:rPr>
                <a:t> </a:t>
              </a:r>
              <a:r>
                <a:rPr lang="en-US" sz="1400" dirty="0" err="1">
                  <a:solidFill>
                    <a:schemeClr val="tx1"/>
                  </a:solidFill>
                </a:rPr>
                <a:t>sobre</a:t>
              </a:r>
              <a:r>
                <a:rPr lang="en-US" sz="1400" dirty="0">
                  <a:solidFill>
                    <a:schemeClr val="tx1"/>
                  </a:solidFill>
                </a:rPr>
                <a:t> o </a:t>
              </a:r>
              <a:r>
                <a:rPr lang="en-US" sz="1400" dirty="0" err="1">
                  <a:solidFill>
                    <a:schemeClr val="tx1"/>
                  </a:solidFill>
                </a:rPr>
                <a:t>desempenho</a:t>
              </a:r>
              <a:r>
                <a:rPr lang="en-US" sz="1400" dirty="0">
                  <a:solidFill>
                    <a:schemeClr val="tx1"/>
                  </a:solidFill>
                </a:rPr>
                <a:t> do </a:t>
              </a:r>
              <a:r>
                <a:rPr lang="en-US" sz="1400" dirty="0" err="1" smtClean="0">
                  <a:solidFill>
                    <a:schemeClr val="tx1"/>
                  </a:solidFill>
                </a:rPr>
                <a:t>trabalho</a:t>
              </a:r>
              <a:endParaRPr lang="en-US" sz="1400" dirty="0" smtClean="0">
                <a:solidFill>
                  <a:schemeClr val="tx1"/>
                </a:solidFill>
              </a:endParaRPr>
            </a:p>
            <a:p>
              <a:pPr marL="0" lvl="1" algn="ctr"/>
              <a:endParaRPr lang="en-US" sz="1400" dirty="0">
                <a:solidFill>
                  <a:schemeClr val="tx1"/>
                </a:solidFill>
              </a:endParaRPr>
            </a:p>
            <a:p>
              <a:pPr marL="0" lvl="1" algn="ctr"/>
              <a:endParaRPr lang="en-US" sz="1400" dirty="0">
                <a:solidFill>
                  <a:schemeClr val="tx1"/>
                </a:solidFill>
              </a:endParaRPr>
            </a:p>
            <a:p>
              <a:pPr marL="0" lvl="1" algn="ctr"/>
              <a:r>
                <a:rPr lang="en-US" sz="1400" dirty="0">
                  <a:solidFill>
                    <a:schemeClr val="tx1"/>
                  </a:solidFill>
                </a:rPr>
                <a:t>4. </a:t>
              </a:r>
              <a:r>
                <a:rPr lang="en-US" sz="1400" dirty="0" err="1">
                  <a:solidFill>
                    <a:schemeClr val="tx1"/>
                  </a:solidFill>
                </a:rPr>
                <a:t>Ativos</a:t>
              </a:r>
              <a:r>
                <a:rPr lang="en-US" sz="1400" dirty="0">
                  <a:solidFill>
                    <a:schemeClr val="tx1"/>
                  </a:solidFill>
                </a:rPr>
                <a:t> de </a:t>
              </a:r>
              <a:r>
                <a:rPr lang="en-US" sz="1400" dirty="0" err="1">
                  <a:solidFill>
                    <a:schemeClr val="tx1"/>
                  </a:solidFill>
                </a:rPr>
                <a:t>processos</a:t>
              </a:r>
              <a:r>
                <a:rPr lang="en-US" sz="1400" dirty="0">
                  <a:solidFill>
                    <a:schemeClr val="tx1"/>
                  </a:solidFill>
                </a:rPr>
                <a:t> </a:t>
              </a:r>
              <a:r>
                <a:rPr lang="en-US" sz="1400" dirty="0" err="1">
                  <a:solidFill>
                    <a:schemeClr val="tx1"/>
                  </a:solidFill>
                </a:rPr>
                <a:t>organizacionais</a:t>
              </a:r>
              <a:endParaRPr lang="pt-BR" sz="1400" dirty="0">
                <a:solidFill>
                  <a:schemeClr val="tx1"/>
                </a:solidFill>
              </a:endParaRPr>
            </a:p>
          </p:txBody>
        </p:sp>
        <p:sp>
          <p:nvSpPr>
            <p:cNvPr id="6" name="TextBox 7"/>
            <p:cNvSpPr txBox="1"/>
            <p:nvPr/>
          </p:nvSpPr>
          <p:spPr>
            <a:xfrm>
              <a:off x="994150" y="1158652"/>
              <a:ext cx="1467068"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ENTRADAS</a:t>
              </a:r>
              <a:endParaRPr lang="pt-BR" b="1" cap="all" dirty="0">
                <a:ln w="0"/>
                <a:solidFill>
                  <a:schemeClr val="tx1"/>
                </a:solidFill>
                <a:effectLst/>
              </a:endParaRPr>
            </a:p>
          </p:txBody>
        </p:sp>
      </p:grpSp>
      <p:sp>
        <p:nvSpPr>
          <p:cNvPr id="9" name="Retângulo de cantos arredondados 8"/>
          <p:cNvSpPr/>
          <p:nvPr/>
        </p:nvSpPr>
        <p:spPr bwMode="auto">
          <a:xfrm>
            <a:off x="3491880" y="1988840"/>
            <a:ext cx="2232248" cy="792088"/>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0" name="Retângulo de cantos arredondados 9"/>
          <p:cNvSpPr/>
          <p:nvPr/>
        </p:nvSpPr>
        <p:spPr bwMode="auto">
          <a:xfrm>
            <a:off x="3491880" y="2996952"/>
            <a:ext cx="2232248" cy="648072"/>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1" name="Retângulo de cantos arredondados 10"/>
          <p:cNvSpPr/>
          <p:nvPr/>
        </p:nvSpPr>
        <p:spPr bwMode="auto">
          <a:xfrm>
            <a:off x="3491880" y="4869160"/>
            <a:ext cx="2232248" cy="720080"/>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3" name="Retângulo de cantos arredondados 12"/>
          <p:cNvSpPr/>
          <p:nvPr/>
        </p:nvSpPr>
        <p:spPr bwMode="auto">
          <a:xfrm>
            <a:off x="3491880" y="3861048"/>
            <a:ext cx="2232248" cy="792088"/>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033089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par>
                                <p:cTn id="13" presetID="10"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10"/>
                                        </p:tgtEl>
                                      </p:cBhvr>
                                    </p:animEffect>
                                    <p:set>
                                      <p:cBhvr>
                                        <p:cTn id="20" dur="1" fill="hold">
                                          <p:stCondLst>
                                            <p:cond delay="499"/>
                                          </p:stCondLst>
                                        </p:cTn>
                                        <p:tgtEl>
                                          <p:spTgt spid="10"/>
                                        </p:tgtEl>
                                        <p:attrNameLst>
                                          <p:attrName>style.visibility</p:attrName>
                                        </p:attrNameLst>
                                      </p:cBhvr>
                                      <p:to>
                                        <p:strVal val="hidden"/>
                                      </p:to>
                                    </p:set>
                                  </p:childTnLst>
                                </p:cTn>
                              </p:par>
                              <p:par>
                                <p:cTn id="21" presetID="10" presetClass="entr" presetSubtype="0"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fade">
                                      <p:cBhvr>
                                        <p:cTn id="23" dur="500"/>
                                        <p:tgtEl>
                                          <p:spTgt spid="13"/>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13"/>
                                        </p:tgtEl>
                                      </p:cBhvr>
                                    </p:animEffect>
                                    <p:set>
                                      <p:cBhvr>
                                        <p:cTn id="28" dur="1" fill="hold">
                                          <p:stCondLst>
                                            <p:cond delay="499"/>
                                          </p:stCondLst>
                                        </p:cTn>
                                        <p:tgtEl>
                                          <p:spTgt spid="13"/>
                                        </p:tgtEl>
                                        <p:attrNameLst>
                                          <p:attrName>style.visibility</p:attrName>
                                        </p:attrNameLst>
                                      </p:cBhvr>
                                      <p:to>
                                        <p:strVal val="hidden"/>
                                      </p:to>
                                    </p:set>
                                  </p:childTnLst>
                                </p:cTn>
                              </p:par>
                              <p:par>
                                <p:cTn id="29" presetID="10"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0" grpId="0" animBg="1"/>
      <p:bldP spid="10" grpId="1" animBg="1"/>
      <p:bldP spid="11" grpId="0" animBg="1"/>
      <p:bldP spid="13" grpId="0" animBg="1"/>
      <p:bldP spid="13" grpId="1"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Ferramentas e Técnicas</a:t>
            </a:r>
            <a:endParaRPr lang="pt-BR" dirty="0"/>
          </a:p>
        </p:txBody>
      </p:sp>
      <p:sp>
        <p:nvSpPr>
          <p:cNvPr id="3" name="Espaço Reservado para Data 2"/>
          <p:cNvSpPr>
            <a:spLocks noGrp="1"/>
          </p:cNvSpPr>
          <p:nvPr>
            <p:ph type="dt" sz="half" idx="10"/>
          </p:nvPr>
        </p:nvSpPr>
        <p:spPr/>
        <p:txBody>
          <a:bodyPr/>
          <a:lstStyle/>
          <a:p>
            <a:pPr>
              <a:defRPr/>
            </a:pPr>
            <a:r>
              <a:rPr lang="pt-BR" smtClean="0"/>
              <a:t>18/08/2011</a:t>
            </a:r>
            <a:endParaRPr lang="pt-BR"/>
          </a:p>
        </p:txBody>
      </p:sp>
      <p:sp>
        <p:nvSpPr>
          <p:cNvPr id="4" name="Espaço Reservado para Número de Slide 3"/>
          <p:cNvSpPr>
            <a:spLocks noGrp="1"/>
          </p:cNvSpPr>
          <p:nvPr>
            <p:ph type="sldNum" sz="quarter" idx="11"/>
          </p:nvPr>
        </p:nvSpPr>
        <p:spPr/>
        <p:txBody>
          <a:bodyPr/>
          <a:lstStyle/>
          <a:p>
            <a:pPr>
              <a:defRPr/>
            </a:pPr>
            <a:fld id="{42AD79B6-C6F8-42DB-84EB-2A80C7DF43CF}" type="slidenum">
              <a:rPr lang="pt-BR" smtClean="0"/>
              <a:pPr>
                <a:defRPr/>
              </a:pPr>
              <a:t>65</a:t>
            </a:fld>
            <a:endParaRPr lang="pt-BR"/>
          </a:p>
        </p:txBody>
      </p:sp>
      <p:grpSp>
        <p:nvGrpSpPr>
          <p:cNvPr id="8" name="Grupo 7"/>
          <p:cNvGrpSpPr/>
          <p:nvPr/>
        </p:nvGrpSpPr>
        <p:grpSpPr>
          <a:xfrm>
            <a:off x="2627784" y="1277257"/>
            <a:ext cx="3960440" cy="4600015"/>
            <a:chOff x="2418180" y="1230660"/>
            <a:chExt cx="3960440" cy="4600015"/>
          </a:xfrm>
        </p:grpSpPr>
        <p:sp>
          <p:nvSpPr>
            <p:cNvPr id="6" name="Rounded Rectangle 4"/>
            <p:cNvSpPr/>
            <p:nvPr/>
          </p:nvSpPr>
          <p:spPr>
            <a:xfrm>
              <a:off x="2418180" y="1617781"/>
              <a:ext cx="3960440" cy="4212894"/>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marL="342900" lvl="1" indent="-342900" algn="ctr">
                <a:buAutoNum type="arabicPeriod"/>
              </a:pPr>
              <a:r>
                <a:rPr lang="de-DE" sz="1400" dirty="0" smtClean="0">
                  <a:solidFill>
                    <a:schemeClr val="tx1"/>
                  </a:solidFill>
                </a:rPr>
                <a:t>Análise </a:t>
              </a:r>
              <a:r>
                <a:rPr lang="de-DE" sz="1400" dirty="0">
                  <a:solidFill>
                    <a:schemeClr val="tx1"/>
                  </a:solidFill>
                </a:rPr>
                <a:t>de </a:t>
              </a:r>
              <a:r>
                <a:rPr lang="de-DE" sz="1400" dirty="0" smtClean="0">
                  <a:solidFill>
                    <a:schemeClr val="tx1"/>
                  </a:solidFill>
                </a:rPr>
                <a:t>desempenho</a:t>
              </a:r>
            </a:p>
            <a:p>
              <a:pPr marL="342900" lvl="1" indent="-342900" algn="ctr">
                <a:buAutoNum type="arabicPeriod"/>
              </a:pPr>
              <a:endParaRPr lang="de-DE" sz="1400" dirty="0">
                <a:solidFill>
                  <a:schemeClr val="tx1"/>
                </a:solidFill>
              </a:endParaRPr>
            </a:p>
            <a:p>
              <a:pPr marL="0" lvl="1" algn="ctr"/>
              <a:r>
                <a:rPr lang="de-DE" sz="1400" dirty="0">
                  <a:solidFill>
                    <a:schemeClr val="tx1"/>
                  </a:solidFill>
                </a:rPr>
                <a:t>2. Análise de </a:t>
              </a:r>
              <a:r>
                <a:rPr lang="de-DE" sz="1400" dirty="0" smtClean="0">
                  <a:solidFill>
                    <a:schemeClr val="tx1"/>
                  </a:solidFill>
                </a:rPr>
                <a:t>variação</a:t>
              </a:r>
            </a:p>
            <a:p>
              <a:pPr marL="0" lvl="1" algn="ctr"/>
              <a:endParaRPr lang="de-DE" sz="1400" dirty="0">
                <a:solidFill>
                  <a:schemeClr val="tx1"/>
                </a:solidFill>
              </a:endParaRPr>
            </a:p>
            <a:p>
              <a:pPr marL="0" lvl="1" algn="ctr"/>
              <a:r>
                <a:rPr lang="de-DE" sz="1400" dirty="0">
                  <a:solidFill>
                    <a:schemeClr val="tx1"/>
                  </a:solidFill>
                </a:rPr>
                <a:t>3. Software de gerenciamento de </a:t>
              </a:r>
              <a:r>
                <a:rPr lang="de-DE" sz="1400" dirty="0" smtClean="0">
                  <a:solidFill>
                    <a:schemeClr val="tx1"/>
                  </a:solidFill>
                </a:rPr>
                <a:t>projetos</a:t>
              </a:r>
            </a:p>
            <a:p>
              <a:pPr marL="0" lvl="1" algn="ctr"/>
              <a:endParaRPr lang="de-DE" sz="1400" dirty="0">
                <a:solidFill>
                  <a:schemeClr val="tx1"/>
                </a:solidFill>
              </a:endParaRPr>
            </a:p>
            <a:p>
              <a:pPr marL="0" lvl="1" algn="ctr"/>
              <a:r>
                <a:rPr lang="de-DE" sz="1400" dirty="0">
                  <a:solidFill>
                    <a:schemeClr val="tx1"/>
                  </a:solidFill>
                </a:rPr>
                <a:t>4. Nivelamento de </a:t>
              </a:r>
              <a:r>
                <a:rPr lang="de-DE" sz="1400" dirty="0" smtClean="0">
                  <a:solidFill>
                    <a:schemeClr val="tx1"/>
                  </a:solidFill>
                </a:rPr>
                <a:t>recursos</a:t>
              </a:r>
            </a:p>
            <a:p>
              <a:pPr marL="0" lvl="1" algn="ctr"/>
              <a:endParaRPr lang="de-DE" sz="1400" dirty="0">
                <a:solidFill>
                  <a:schemeClr val="tx1"/>
                </a:solidFill>
              </a:endParaRPr>
            </a:p>
            <a:p>
              <a:pPr marL="0" lvl="1" algn="ctr"/>
              <a:r>
                <a:rPr lang="de-DE" sz="1400" dirty="0">
                  <a:solidFill>
                    <a:schemeClr val="tx1"/>
                  </a:solidFill>
                </a:rPr>
                <a:t>5. Análise do cenário „E-se</a:t>
              </a:r>
              <a:r>
                <a:rPr lang="de-DE" sz="1400" dirty="0" smtClean="0">
                  <a:solidFill>
                    <a:schemeClr val="tx1"/>
                  </a:solidFill>
                </a:rPr>
                <a:t>“</a:t>
              </a:r>
            </a:p>
            <a:p>
              <a:pPr marL="0" lvl="1" algn="ctr"/>
              <a:endParaRPr lang="de-DE" sz="1400" dirty="0">
                <a:solidFill>
                  <a:schemeClr val="tx1"/>
                </a:solidFill>
              </a:endParaRPr>
            </a:p>
            <a:p>
              <a:pPr marL="0" lvl="1" algn="ctr"/>
              <a:r>
                <a:rPr lang="de-DE" sz="1400" dirty="0">
                  <a:solidFill>
                    <a:schemeClr val="tx1"/>
                  </a:solidFill>
                </a:rPr>
                <a:t>6. Ajustes de antecipações e </a:t>
              </a:r>
              <a:r>
                <a:rPr lang="de-DE" sz="1400" dirty="0" smtClean="0">
                  <a:solidFill>
                    <a:schemeClr val="tx1"/>
                  </a:solidFill>
                </a:rPr>
                <a:t>esperas</a:t>
              </a:r>
            </a:p>
            <a:p>
              <a:pPr marL="0" lvl="1" algn="ctr"/>
              <a:endParaRPr lang="de-DE" sz="1400" dirty="0">
                <a:solidFill>
                  <a:schemeClr val="tx1"/>
                </a:solidFill>
              </a:endParaRPr>
            </a:p>
            <a:p>
              <a:pPr marL="0" lvl="1" algn="ctr"/>
              <a:r>
                <a:rPr lang="de-DE" sz="1400" dirty="0">
                  <a:solidFill>
                    <a:schemeClr val="tx1"/>
                  </a:solidFill>
                </a:rPr>
                <a:t>7. Compressão do </a:t>
              </a:r>
              <a:r>
                <a:rPr lang="de-DE" sz="1400" dirty="0" smtClean="0">
                  <a:solidFill>
                    <a:schemeClr val="tx1"/>
                  </a:solidFill>
                </a:rPr>
                <a:t>cronograma</a:t>
              </a:r>
            </a:p>
            <a:p>
              <a:pPr marL="0" lvl="1" algn="ctr"/>
              <a:endParaRPr lang="de-DE" sz="1400" dirty="0">
                <a:solidFill>
                  <a:schemeClr val="tx1"/>
                </a:solidFill>
              </a:endParaRPr>
            </a:p>
            <a:p>
              <a:pPr marL="0" lvl="1" algn="ctr"/>
              <a:r>
                <a:rPr lang="de-DE" sz="1400" dirty="0">
                  <a:solidFill>
                    <a:schemeClr val="tx1"/>
                  </a:solidFill>
                </a:rPr>
                <a:t>8. Ferramenta para desenvolvimento do cronograma.</a:t>
              </a:r>
              <a:endParaRPr lang="en-US" sz="1400" dirty="0">
                <a:solidFill>
                  <a:schemeClr val="tx1"/>
                </a:solidFill>
              </a:endParaRPr>
            </a:p>
          </p:txBody>
        </p:sp>
        <p:sp>
          <p:nvSpPr>
            <p:cNvPr id="7" name="TextBox 10"/>
            <p:cNvSpPr txBox="1"/>
            <p:nvPr/>
          </p:nvSpPr>
          <p:spPr>
            <a:xfrm>
              <a:off x="2909396" y="1230660"/>
              <a:ext cx="3181192"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FERRAMENTAS/TÉCNICAS</a:t>
              </a:r>
              <a:endParaRPr lang="pt-BR" b="1" cap="all" dirty="0">
                <a:ln w="0"/>
                <a:solidFill>
                  <a:schemeClr val="tx1"/>
                </a:solidFill>
                <a:effectLst/>
              </a:endParaRPr>
            </a:p>
          </p:txBody>
        </p:sp>
      </p:grpSp>
      <p:sp>
        <p:nvSpPr>
          <p:cNvPr id="10" name="Retângulo de cantos arredondados 9"/>
          <p:cNvSpPr/>
          <p:nvPr/>
        </p:nvSpPr>
        <p:spPr bwMode="auto">
          <a:xfrm>
            <a:off x="3203848" y="1844824"/>
            <a:ext cx="2736304" cy="432048"/>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1" name="Retângulo de cantos arredondados 10"/>
          <p:cNvSpPr/>
          <p:nvPr/>
        </p:nvSpPr>
        <p:spPr bwMode="auto">
          <a:xfrm>
            <a:off x="3131840" y="2276872"/>
            <a:ext cx="2808312" cy="432048"/>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2" name="Retângulo de cantos arredondados 11"/>
          <p:cNvSpPr/>
          <p:nvPr/>
        </p:nvSpPr>
        <p:spPr bwMode="auto">
          <a:xfrm>
            <a:off x="3131840" y="2708920"/>
            <a:ext cx="295232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3" name="Retângulo de cantos arredondados 9"/>
          <p:cNvSpPr/>
          <p:nvPr/>
        </p:nvSpPr>
        <p:spPr bwMode="auto">
          <a:xfrm>
            <a:off x="3275856" y="3356992"/>
            <a:ext cx="2736304" cy="432048"/>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4" name="Retângulo de cantos arredondados 10"/>
          <p:cNvSpPr/>
          <p:nvPr/>
        </p:nvSpPr>
        <p:spPr bwMode="auto">
          <a:xfrm>
            <a:off x="3203848" y="3789040"/>
            <a:ext cx="2808312" cy="432048"/>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5" name="Retângulo de cantos arredondados 11"/>
          <p:cNvSpPr/>
          <p:nvPr/>
        </p:nvSpPr>
        <p:spPr bwMode="auto">
          <a:xfrm>
            <a:off x="2987824" y="4221088"/>
            <a:ext cx="3312368" cy="432048"/>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6" name="Retângulo de cantos arredondados 9"/>
          <p:cNvSpPr/>
          <p:nvPr/>
        </p:nvSpPr>
        <p:spPr bwMode="auto">
          <a:xfrm>
            <a:off x="3203848" y="4653136"/>
            <a:ext cx="2808312" cy="432048"/>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7" name="Retângulo de cantos arredondados 10"/>
          <p:cNvSpPr/>
          <p:nvPr/>
        </p:nvSpPr>
        <p:spPr bwMode="auto">
          <a:xfrm>
            <a:off x="2843808" y="5085184"/>
            <a:ext cx="3456384"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649193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10"/>
                                        </p:tgtEl>
                                      </p:cBhvr>
                                    </p:animEffect>
                                    <p:set>
                                      <p:cBhvr>
                                        <p:cTn id="12" dur="1" fill="hold">
                                          <p:stCondLst>
                                            <p:cond delay="499"/>
                                          </p:stCondLst>
                                        </p:cTn>
                                        <p:tgtEl>
                                          <p:spTgt spid="10"/>
                                        </p:tgtEl>
                                        <p:attrNameLst>
                                          <p:attrName>style.visibility</p:attrName>
                                        </p:attrNameLst>
                                      </p:cBhvr>
                                      <p:to>
                                        <p:strVal val="hidden"/>
                                      </p:to>
                                    </p:set>
                                  </p:childTnLst>
                                </p:cTn>
                              </p:par>
                              <p:par>
                                <p:cTn id="13" presetID="10"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11"/>
                                        </p:tgtEl>
                                      </p:cBhvr>
                                    </p:animEffect>
                                    <p:set>
                                      <p:cBhvr>
                                        <p:cTn id="20" dur="1" fill="hold">
                                          <p:stCondLst>
                                            <p:cond delay="499"/>
                                          </p:stCondLst>
                                        </p:cTn>
                                        <p:tgtEl>
                                          <p:spTgt spid="11"/>
                                        </p:tgtEl>
                                        <p:attrNameLst>
                                          <p:attrName>style.visibility</p:attrName>
                                        </p:attrNameLst>
                                      </p:cBhvr>
                                      <p:to>
                                        <p:strVal val="hidden"/>
                                      </p:to>
                                    </p:se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12"/>
                                        </p:tgtEl>
                                      </p:cBhvr>
                                    </p:animEffect>
                                    <p:set>
                                      <p:cBhvr>
                                        <p:cTn id="28" dur="1" fill="hold">
                                          <p:stCondLst>
                                            <p:cond delay="499"/>
                                          </p:stCondLst>
                                        </p:cTn>
                                        <p:tgtEl>
                                          <p:spTgt spid="12"/>
                                        </p:tgtEl>
                                        <p:attrNameLst>
                                          <p:attrName>style.visibility</p:attrName>
                                        </p:attrNameLst>
                                      </p:cBhvr>
                                      <p:to>
                                        <p:strVal val="hidden"/>
                                      </p:to>
                                    </p:set>
                                  </p:childTnLst>
                                </p:cTn>
                              </p:par>
                              <p:par>
                                <p:cTn id="29" presetID="10"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animEffect transition="in" filter="fade">
                                      <p:cBhvr>
                                        <p:cTn id="31" dur="500"/>
                                        <p:tgtEl>
                                          <p:spTgt spid="13"/>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grpId="1" nodeType="clickEffect">
                                  <p:stCondLst>
                                    <p:cond delay="0"/>
                                  </p:stCondLst>
                                  <p:childTnLst>
                                    <p:animEffect transition="out" filter="fade">
                                      <p:cBhvr>
                                        <p:cTn id="35" dur="500"/>
                                        <p:tgtEl>
                                          <p:spTgt spid="13"/>
                                        </p:tgtEl>
                                      </p:cBhvr>
                                    </p:animEffect>
                                    <p:set>
                                      <p:cBhvr>
                                        <p:cTn id="36" dur="1" fill="hold">
                                          <p:stCondLst>
                                            <p:cond delay="499"/>
                                          </p:stCondLst>
                                        </p:cTn>
                                        <p:tgtEl>
                                          <p:spTgt spid="13"/>
                                        </p:tgtEl>
                                        <p:attrNameLst>
                                          <p:attrName>style.visibility</p:attrName>
                                        </p:attrNameLst>
                                      </p:cBhvr>
                                      <p:to>
                                        <p:strVal val="hidden"/>
                                      </p:to>
                                    </p:set>
                                  </p:childTnLst>
                                </p:cTn>
                              </p:par>
                              <p:par>
                                <p:cTn id="37" presetID="10"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fade">
                                      <p:cBhvr>
                                        <p:cTn id="39" dur="500"/>
                                        <p:tgtEl>
                                          <p:spTgt spid="14"/>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xit" presetSubtype="0" fill="hold" grpId="1" nodeType="clickEffect">
                                  <p:stCondLst>
                                    <p:cond delay="0"/>
                                  </p:stCondLst>
                                  <p:childTnLst>
                                    <p:animEffect transition="out" filter="fade">
                                      <p:cBhvr>
                                        <p:cTn id="43" dur="500"/>
                                        <p:tgtEl>
                                          <p:spTgt spid="14"/>
                                        </p:tgtEl>
                                      </p:cBhvr>
                                    </p:animEffect>
                                    <p:set>
                                      <p:cBhvr>
                                        <p:cTn id="44" dur="1" fill="hold">
                                          <p:stCondLst>
                                            <p:cond delay="499"/>
                                          </p:stCondLst>
                                        </p:cTn>
                                        <p:tgtEl>
                                          <p:spTgt spid="14"/>
                                        </p:tgtEl>
                                        <p:attrNameLst>
                                          <p:attrName>style.visibility</p:attrName>
                                        </p:attrNameLst>
                                      </p:cBhvr>
                                      <p:to>
                                        <p:strVal val="hidden"/>
                                      </p:to>
                                    </p:set>
                                  </p:childTnLst>
                                </p:cTn>
                              </p:par>
                              <p:par>
                                <p:cTn id="45" presetID="10" presetClass="entr" presetSubtype="0"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fade">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xit" presetSubtype="0" fill="hold" grpId="1" nodeType="clickEffect">
                                  <p:stCondLst>
                                    <p:cond delay="0"/>
                                  </p:stCondLst>
                                  <p:childTnLst>
                                    <p:animEffect transition="out" filter="fade">
                                      <p:cBhvr>
                                        <p:cTn id="51" dur="500"/>
                                        <p:tgtEl>
                                          <p:spTgt spid="15"/>
                                        </p:tgtEl>
                                      </p:cBhvr>
                                    </p:animEffect>
                                    <p:set>
                                      <p:cBhvr>
                                        <p:cTn id="52" dur="1" fill="hold">
                                          <p:stCondLst>
                                            <p:cond delay="499"/>
                                          </p:stCondLst>
                                        </p:cTn>
                                        <p:tgtEl>
                                          <p:spTgt spid="15"/>
                                        </p:tgtEl>
                                        <p:attrNameLst>
                                          <p:attrName>style.visibility</p:attrName>
                                        </p:attrNameLst>
                                      </p:cBhvr>
                                      <p:to>
                                        <p:strVal val="hidden"/>
                                      </p:to>
                                    </p:set>
                                  </p:childTnLst>
                                </p:cTn>
                              </p:par>
                              <p:par>
                                <p:cTn id="53" presetID="10" presetClass="entr" presetSubtype="0" fill="hold" grpId="0" nodeType="with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fade">
                                      <p:cBhvr>
                                        <p:cTn id="55" dur="500"/>
                                        <p:tgtEl>
                                          <p:spTgt spid="16"/>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xit" presetSubtype="0" fill="hold" grpId="1" nodeType="clickEffect">
                                  <p:stCondLst>
                                    <p:cond delay="0"/>
                                  </p:stCondLst>
                                  <p:childTnLst>
                                    <p:animEffect transition="out" filter="fade">
                                      <p:cBhvr>
                                        <p:cTn id="59" dur="500"/>
                                        <p:tgtEl>
                                          <p:spTgt spid="16"/>
                                        </p:tgtEl>
                                      </p:cBhvr>
                                    </p:animEffect>
                                    <p:set>
                                      <p:cBhvr>
                                        <p:cTn id="60" dur="1" fill="hold">
                                          <p:stCondLst>
                                            <p:cond delay="499"/>
                                          </p:stCondLst>
                                        </p:cTn>
                                        <p:tgtEl>
                                          <p:spTgt spid="16"/>
                                        </p:tgtEl>
                                        <p:attrNameLst>
                                          <p:attrName>style.visibility</p:attrName>
                                        </p:attrNameLst>
                                      </p:cBhvr>
                                      <p:to>
                                        <p:strVal val="hidden"/>
                                      </p:to>
                                    </p:set>
                                  </p:childTnLst>
                                </p:cTn>
                              </p:par>
                              <p:par>
                                <p:cTn id="61" presetID="10" presetClass="entr" presetSubtype="0" fill="hold" grpId="0" nodeType="with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fade">
                                      <p:cBhvr>
                                        <p:cTn id="63" dur="500"/>
                                        <p:tgtEl>
                                          <p:spTgt spid="17"/>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xit" presetSubtype="0" fill="hold" grpId="1" nodeType="clickEffect">
                                  <p:stCondLst>
                                    <p:cond delay="0"/>
                                  </p:stCondLst>
                                  <p:childTnLst>
                                    <p:animEffect transition="out" filter="fade">
                                      <p:cBhvr>
                                        <p:cTn id="67" dur="500"/>
                                        <p:tgtEl>
                                          <p:spTgt spid="17"/>
                                        </p:tgtEl>
                                      </p:cBhvr>
                                    </p:animEffect>
                                    <p:set>
                                      <p:cBhvr>
                                        <p:cTn id="68" dur="1" fill="hold">
                                          <p:stCondLst>
                                            <p:cond delay="499"/>
                                          </p:stCondLst>
                                        </p:cTn>
                                        <p:tgtEl>
                                          <p:spTgt spid="1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1" grpId="0" animBg="1"/>
      <p:bldP spid="11" grpId="1" animBg="1"/>
      <p:bldP spid="12" grpId="0" animBg="1"/>
      <p:bldP spid="12" grpId="1" animBg="1"/>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Saídas do Processo</a:t>
            </a:r>
            <a:endParaRPr lang="pt-BR" dirty="0"/>
          </a:p>
        </p:txBody>
      </p:sp>
      <p:sp>
        <p:nvSpPr>
          <p:cNvPr id="3" name="Espaço Reservado para Data 2"/>
          <p:cNvSpPr>
            <a:spLocks noGrp="1"/>
          </p:cNvSpPr>
          <p:nvPr>
            <p:ph type="dt" sz="half" idx="10"/>
          </p:nvPr>
        </p:nvSpPr>
        <p:spPr/>
        <p:txBody>
          <a:bodyPr/>
          <a:lstStyle/>
          <a:p>
            <a:pPr>
              <a:defRPr/>
            </a:pPr>
            <a:r>
              <a:rPr lang="pt-BR" smtClean="0"/>
              <a:t>18/08/2011</a:t>
            </a:r>
            <a:endParaRPr lang="pt-BR"/>
          </a:p>
        </p:txBody>
      </p:sp>
      <p:sp>
        <p:nvSpPr>
          <p:cNvPr id="4" name="Espaço Reservado para Número de Slide 3"/>
          <p:cNvSpPr>
            <a:spLocks noGrp="1"/>
          </p:cNvSpPr>
          <p:nvPr>
            <p:ph type="sldNum" sz="quarter" idx="11"/>
          </p:nvPr>
        </p:nvSpPr>
        <p:spPr/>
        <p:txBody>
          <a:bodyPr/>
          <a:lstStyle/>
          <a:p>
            <a:pPr>
              <a:defRPr/>
            </a:pPr>
            <a:fld id="{42AD79B6-C6F8-42DB-84EB-2A80C7DF43CF}" type="slidenum">
              <a:rPr lang="pt-BR" smtClean="0"/>
              <a:pPr>
                <a:defRPr/>
              </a:pPr>
              <a:t>66</a:t>
            </a:fld>
            <a:endParaRPr lang="pt-BR"/>
          </a:p>
        </p:txBody>
      </p:sp>
      <p:grpSp>
        <p:nvGrpSpPr>
          <p:cNvPr id="5" name="Grupo 4"/>
          <p:cNvGrpSpPr/>
          <p:nvPr/>
        </p:nvGrpSpPr>
        <p:grpSpPr>
          <a:xfrm>
            <a:off x="3275856" y="1277257"/>
            <a:ext cx="2448272" cy="4600015"/>
            <a:chOff x="3275856" y="1230660"/>
            <a:chExt cx="2448272" cy="4600015"/>
          </a:xfrm>
        </p:grpSpPr>
        <p:sp>
          <p:nvSpPr>
            <p:cNvPr id="6" name="Rounded Rectangle 4"/>
            <p:cNvSpPr/>
            <p:nvPr/>
          </p:nvSpPr>
          <p:spPr>
            <a:xfrm>
              <a:off x="3275856" y="1617781"/>
              <a:ext cx="2448272" cy="4212894"/>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marL="0" lvl="1" algn="ctr"/>
              <a:r>
                <a:rPr lang="de-DE" sz="1400" dirty="0">
                  <a:solidFill>
                    <a:schemeClr val="tx1"/>
                  </a:solidFill>
                </a:rPr>
                <a:t>1. Medição do desempenho do trabalho</a:t>
              </a:r>
            </a:p>
            <a:p>
              <a:pPr marL="342900" lvl="1" indent="-342900" algn="ctr">
                <a:buAutoNum type="arabicPeriod"/>
              </a:pPr>
              <a:endParaRPr lang="de-DE" sz="1400" dirty="0">
                <a:solidFill>
                  <a:schemeClr val="tx1"/>
                </a:solidFill>
              </a:endParaRPr>
            </a:p>
            <a:p>
              <a:pPr marL="0" lvl="1" algn="ctr"/>
              <a:r>
                <a:rPr lang="de-DE" sz="1400" dirty="0">
                  <a:solidFill>
                    <a:schemeClr val="tx1"/>
                  </a:solidFill>
                </a:rPr>
                <a:t>2. Atualizações de ativos de processos organizacionais</a:t>
              </a:r>
            </a:p>
            <a:p>
              <a:pPr marL="0" lvl="1" algn="ctr"/>
              <a:endParaRPr lang="de-DE" sz="1400" dirty="0">
                <a:solidFill>
                  <a:schemeClr val="tx1"/>
                </a:solidFill>
              </a:endParaRPr>
            </a:p>
            <a:p>
              <a:pPr marL="0" lvl="1" algn="ctr"/>
              <a:r>
                <a:rPr lang="de-DE" sz="1400" dirty="0">
                  <a:solidFill>
                    <a:schemeClr val="tx1"/>
                  </a:solidFill>
                </a:rPr>
                <a:t>3. Solicitações de mudança</a:t>
              </a:r>
            </a:p>
            <a:p>
              <a:pPr marL="0" lvl="1" algn="ctr"/>
              <a:endParaRPr lang="de-DE" sz="1400" dirty="0">
                <a:solidFill>
                  <a:schemeClr val="tx1"/>
                </a:solidFill>
              </a:endParaRPr>
            </a:p>
            <a:p>
              <a:pPr marL="0" lvl="1" algn="ctr"/>
              <a:r>
                <a:rPr lang="de-DE" sz="1400" dirty="0">
                  <a:solidFill>
                    <a:schemeClr val="tx1"/>
                  </a:solidFill>
                </a:rPr>
                <a:t>4. Atualizações do plano de gerenciamento do projeto</a:t>
              </a:r>
            </a:p>
            <a:p>
              <a:pPr marL="0" lvl="1" algn="ctr"/>
              <a:endParaRPr lang="de-DE" sz="1400" dirty="0">
                <a:solidFill>
                  <a:schemeClr val="tx1"/>
                </a:solidFill>
              </a:endParaRPr>
            </a:p>
            <a:p>
              <a:pPr marL="0" lvl="1" algn="ctr"/>
              <a:r>
                <a:rPr lang="de-DE" sz="1400" dirty="0">
                  <a:solidFill>
                    <a:schemeClr val="tx1"/>
                  </a:solidFill>
                </a:rPr>
                <a:t>5. Atualizações dos documentos do projeto.</a:t>
              </a:r>
            </a:p>
          </p:txBody>
        </p:sp>
        <p:sp>
          <p:nvSpPr>
            <p:cNvPr id="7" name="TextBox 10"/>
            <p:cNvSpPr txBox="1"/>
            <p:nvPr/>
          </p:nvSpPr>
          <p:spPr>
            <a:xfrm>
              <a:off x="3953768" y="1230660"/>
              <a:ext cx="1056700" cy="369332"/>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rtlCol="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r>
                <a:rPr lang="en-US" b="1" cap="all" dirty="0" smtClean="0">
                  <a:ln w="0"/>
                  <a:solidFill>
                    <a:schemeClr val="tx1"/>
                  </a:solidFill>
                  <a:effectLst/>
                </a:rPr>
                <a:t>SAÍDAS</a:t>
              </a:r>
              <a:endParaRPr lang="pt-BR" b="1" cap="all" dirty="0">
                <a:ln w="0"/>
                <a:solidFill>
                  <a:schemeClr val="tx1"/>
                </a:solidFill>
                <a:effectLst/>
              </a:endParaRPr>
            </a:p>
          </p:txBody>
        </p:sp>
      </p:grpSp>
      <p:sp>
        <p:nvSpPr>
          <p:cNvPr id="8" name="Retângulo de cantos arredondados 7"/>
          <p:cNvSpPr/>
          <p:nvPr/>
        </p:nvSpPr>
        <p:spPr bwMode="auto">
          <a:xfrm>
            <a:off x="3383868" y="1772816"/>
            <a:ext cx="2232248" cy="792088"/>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9" name="Retângulo de cantos arredondados 8"/>
          <p:cNvSpPr/>
          <p:nvPr/>
        </p:nvSpPr>
        <p:spPr bwMode="auto">
          <a:xfrm>
            <a:off x="3383868" y="2683272"/>
            <a:ext cx="2232248" cy="745728"/>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1" name="Retângulo de cantos arredondados 7"/>
          <p:cNvSpPr/>
          <p:nvPr/>
        </p:nvSpPr>
        <p:spPr bwMode="auto">
          <a:xfrm>
            <a:off x="3419872" y="3429000"/>
            <a:ext cx="2232248" cy="648072"/>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2" name="Retângulo de cantos arredondados 8"/>
          <p:cNvSpPr/>
          <p:nvPr/>
        </p:nvSpPr>
        <p:spPr bwMode="auto">
          <a:xfrm>
            <a:off x="3419872" y="4123432"/>
            <a:ext cx="2232248" cy="961752"/>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
        <p:nvSpPr>
          <p:cNvPr id="13" name="Retângulo de cantos arredondados 8"/>
          <p:cNvSpPr/>
          <p:nvPr/>
        </p:nvSpPr>
        <p:spPr bwMode="auto">
          <a:xfrm>
            <a:off x="3419872" y="5157192"/>
            <a:ext cx="2232248" cy="576064"/>
          </a:xfrm>
          <a:prstGeom prst="roundRect">
            <a:avLst/>
          </a:prstGeom>
          <a:noFill/>
          <a:ln w="38100" cap="flat" cmpd="sng" algn="ctr">
            <a:solidFill>
              <a:srgbClr val="FF0000"/>
            </a:solidFill>
            <a:prstDash val="dash"/>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pt-BR" sz="1800" b="1"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745207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grpId="1" nodeType="clickEffect">
                                  <p:stCondLst>
                                    <p:cond delay="0"/>
                                  </p:stCondLst>
                                  <p:childTnLst>
                                    <p:animEffect transition="out" filter="fade">
                                      <p:cBhvr>
                                        <p:cTn id="11" dur="500"/>
                                        <p:tgtEl>
                                          <p:spTgt spid="8"/>
                                        </p:tgtEl>
                                      </p:cBhvr>
                                    </p:animEffect>
                                    <p:set>
                                      <p:cBhvr>
                                        <p:cTn id="12" dur="1" fill="hold">
                                          <p:stCondLst>
                                            <p:cond delay="499"/>
                                          </p:stCondLst>
                                        </p:cTn>
                                        <p:tgtEl>
                                          <p:spTgt spid="8"/>
                                        </p:tgtEl>
                                        <p:attrNameLst>
                                          <p:attrName>style.visibility</p:attrName>
                                        </p:attrNameLst>
                                      </p:cBhvr>
                                      <p:to>
                                        <p:strVal val="hidden"/>
                                      </p:to>
                                    </p:set>
                                  </p:childTnLst>
                                </p:cTn>
                              </p:par>
                              <p:par>
                                <p:cTn id="13" presetID="10"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9"/>
                                        </p:tgtEl>
                                      </p:cBhvr>
                                    </p:animEffect>
                                    <p:set>
                                      <p:cBhvr>
                                        <p:cTn id="20" dur="1" fill="hold">
                                          <p:stCondLst>
                                            <p:cond delay="499"/>
                                          </p:stCondLst>
                                        </p:cTn>
                                        <p:tgtEl>
                                          <p:spTgt spid="9"/>
                                        </p:tgtEl>
                                        <p:attrNameLst>
                                          <p:attrName>style.visibility</p:attrName>
                                        </p:attrNameLst>
                                      </p:cBhvr>
                                      <p:to>
                                        <p:strVal val="hidden"/>
                                      </p:to>
                                    </p:set>
                                  </p:childTnLst>
                                </p:cTn>
                              </p:par>
                              <p:par>
                                <p:cTn id="21" presetID="10"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fade">
                                      <p:cBhvr>
                                        <p:cTn id="23" dur="500"/>
                                        <p:tgtEl>
                                          <p:spTgt spid="11"/>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11"/>
                                        </p:tgtEl>
                                      </p:cBhvr>
                                    </p:animEffect>
                                    <p:set>
                                      <p:cBhvr>
                                        <p:cTn id="28" dur="1" fill="hold">
                                          <p:stCondLst>
                                            <p:cond delay="499"/>
                                          </p:stCondLst>
                                        </p:cTn>
                                        <p:tgtEl>
                                          <p:spTgt spid="11"/>
                                        </p:tgtEl>
                                        <p:attrNameLst>
                                          <p:attrName>style.visibility</p:attrName>
                                        </p:attrNameLst>
                                      </p:cBhvr>
                                      <p:to>
                                        <p:strVal val="hidden"/>
                                      </p:to>
                                    </p:set>
                                  </p:childTnLst>
                                </p:cTn>
                              </p:par>
                              <p:par>
                                <p:cTn id="29" presetID="10"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fade">
                                      <p:cBhvr>
                                        <p:cTn id="31" dur="500"/>
                                        <p:tgtEl>
                                          <p:spTgt spid="12"/>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xit" presetSubtype="0" fill="hold" grpId="1" nodeType="clickEffect">
                                  <p:stCondLst>
                                    <p:cond delay="0"/>
                                  </p:stCondLst>
                                  <p:childTnLst>
                                    <p:animEffect transition="out" filter="fade">
                                      <p:cBhvr>
                                        <p:cTn id="35" dur="500"/>
                                        <p:tgtEl>
                                          <p:spTgt spid="12"/>
                                        </p:tgtEl>
                                      </p:cBhvr>
                                    </p:animEffect>
                                    <p:set>
                                      <p:cBhvr>
                                        <p:cTn id="36" dur="1" fill="hold">
                                          <p:stCondLst>
                                            <p:cond delay="499"/>
                                          </p:stCondLst>
                                        </p:cTn>
                                        <p:tgtEl>
                                          <p:spTgt spid="12"/>
                                        </p:tgtEl>
                                        <p:attrNameLst>
                                          <p:attrName>style.visibility</p:attrName>
                                        </p:attrNameLst>
                                      </p:cBhvr>
                                      <p:to>
                                        <p:strVal val="hidden"/>
                                      </p:to>
                                    </p:set>
                                  </p:childTnLst>
                                </p:cTn>
                              </p:par>
                              <p:par>
                                <p:cTn id="37" presetID="10" presetClass="entr" presetSubtype="0" fill="hold" grpId="0" nodeType="withEffect">
                                  <p:stCondLst>
                                    <p:cond delay="0"/>
                                  </p:stCondLst>
                                  <p:childTnLst>
                                    <p:set>
                                      <p:cBhvr>
                                        <p:cTn id="38" dur="1" fill="hold">
                                          <p:stCondLst>
                                            <p:cond delay="0"/>
                                          </p:stCondLst>
                                        </p:cTn>
                                        <p:tgtEl>
                                          <p:spTgt spid="13"/>
                                        </p:tgtEl>
                                        <p:attrNameLst>
                                          <p:attrName>style.visibility</p:attrName>
                                        </p:attrNameLst>
                                      </p:cBhvr>
                                      <p:to>
                                        <p:strVal val="visible"/>
                                      </p:to>
                                    </p:set>
                                    <p:animEffect transition="in" filter="fade">
                                      <p:cBhvr>
                                        <p:cTn id="3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8" grpId="1" animBg="1"/>
      <p:bldP spid="9" grpId="0" animBg="1"/>
      <p:bldP spid="9" grpId="1" animBg="1"/>
      <p:bldP spid="11" grpId="0" animBg="1"/>
      <p:bldP spid="11" grpId="1" animBg="1"/>
      <p:bldP spid="12" grpId="0" animBg="1"/>
      <p:bldP spid="12" grpId="1" animBg="1"/>
      <p:bldP spid="13"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pt-BR" dirty="0" smtClean="0"/>
              <a:t>Referências</a:t>
            </a:r>
            <a:endParaRPr lang="pt-BR" dirty="0"/>
          </a:p>
        </p:txBody>
      </p:sp>
      <p:sp>
        <p:nvSpPr>
          <p:cNvPr id="7" name="Espaço Reservado para Texto 6"/>
          <p:cNvSpPr>
            <a:spLocks noGrp="1"/>
          </p:cNvSpPr>
          <p:nvPr>
            <p:ph type="body" idx="1"/>
          </p:nvPr>
        </p:nvSpPr>
        <p:spPr/>
        <p:txBody>
          <a:bodyPr/>
          <a:lstStyle/>
          <a:p>
            <a:endParaRPr lang="pt-B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67</a:t>
            </a:fld>
            <a:endParaRPr lang="pt-BR"/>
          </a:p>
        </p:txBody>
      </p:sp>
    </p:spTree>
    <p:extLst>
      <p:ext uri="{BB962C8B-B14F-4D97-AF65-F5344CB8AC3E}">
        <p14:creationId xmlns:p14="http://schemas.microsoft.com/office/powerpoint/2010/main" val="3940788223"/>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p:txBody>
          <a:bodyPr/>
          <a:lstStyle/>
          <a:p>
            <a:r>
              <a:rPr lang="pt-BR" dirty="0" smtClean="0"/>
              <a:t>Referências</a:t>
            </a:r>
            <a:endParaRPr lang="pt-BR" dirty="0"/>
          </a:p>
        </p:txBody>
      </p:sp>
      <p:sp>
        <p:nvSpPr>
          <p:cNvPr id="7" name="Espaço Reservado para Conteúdo 6"/>
          <p:cNvSpPr>
            <a:spLocks noGrp="1"/>
          </p:cNvSpPr>
          <p:nvPr>
            <p:ph idx="1"/>
          </p:nvPr>
        </p:nvSpPr>
        <p:spPr/>
        <p:txBody>
          <a:bodyPr/>
          <a:lstStyle/>
          <a:p>
            <a:r>
              <a:rPr lang="pt-BR" sz="2000" dirty="0" smtClean="0"/>
              <a:t>PMBOK®: Capítulo 6</a:t>
            </a:r>
          </a:p>
          <a:p>
            <a:endParaRPr lang="pt-BR" sz="2000" dirty="0" smtClean="0"/>
          </a:p>
          <a:p>
            <a:r>
              <a:rPr lang="pt-BR" sz="2000" dirty="0" smtClean="0"/>
              <a:t>Aula Preparatória para Certificação PMI da FCAP;</a:t>
            </a:r>
          </a:p>
          <a:p>
            <a:endParaRPr lang="pt-BR" sz="2000" dirty="0" smtClean="0"/>
          </a:p>
          <a:p>
            <a:r>
              <a:rPr lang="pt-BR" sz="2000" dirty="0" smtClean="0"/>
              <a:t>Aula de gerenciamento de tempo da cadeira PGP;</a:t>
            </a:r>
          </a:p>
          <a:p>
            <a:endParaRPr lang="pt-BR" sz="2000" dirty="0" smtClean="0"/>
          </a:p>
          <a:p>
            <a:r>
              <a:rPr lang="pt-BR" sz="2000" dirty="0" smtClean="0"/>
              <a:t>http://wpm.wikidot.com/tecnica:metodo-do-diagrama-de-precedencia-mdp</a:t>
            </a:r>
          </a:p>
          <a:p>
            <a:endParaRPr lang="pt-BR" sz="2000" dirty="0" smtClean="0"/>
          </a:p>
          <a:p>
            <a:r>
              <a:rPr lang="pt-BR" sz="2000" dirty="0" smtClean="0"/>
              <a:t>http://wpm.wikidot.com/tecnica:metodo-do-diagrama-de-setas-mds</a:t>
            </a: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B14CD71F-A261-4B9E-9481-F1C144E218E0}" type="slidenum">
              <a:rPr lang="pt-BR" smtClean="0"/>
              <a:pPr>
                <a:defRPr/>
              </a:pPr>
              <a:t>68</a:t>
            </a:fld>
            <a:endParaRPr lang="pt-BR"/>
          </a:p>
        </p:txBody>
      </p:sp>
    </p:spTree>
    <p:extLst>
      <p:ext uri="{BB962C8B-B14F-4D97-AF65-F5344CB8AC3E}">
        <p14:creationId xmlns:p14="http://schemas.microsoft.com/office/powerpoint/2010/main" val="2752506027"/>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p:cNvSpPr>
            <a:spLocks noGrp="1"/>
          </p:cNvSpPr>
          <p:nvPr>
            <p:ph type="title"/>
          </p:nvPr>
        </p:nvSpPr>
        <p:spPr/>
        <p:txBody>
          <a:bodyPr/>
          <a:lstStyle/>
          <a:p>
            <a:r>
              <a:rPr lang="pt-BR" dirty="0" smtClean="0"/>
              <a:t>Dúvidas?</a:t>
            </a:r>
            <a:endParaRPr lang="pt-BR" dirty="0"/>
          </a:p>
        </p:txBody>
      </p:sp>
      <p:sp>
        <p:nvSpPr>
          <p:cNvPr id="8" name="Espaço Reservado para Texto 7"/>
          <p:cNvSpPr>
            <a:spLocks noGrp="1"/>
          </p:cNvSpPr>
          <p:nvPr>
            <p:ph type="body" idx="1"/>
          </p:nvPr>
        </p:nvSpPr>
        <p:spPr/>
        <p:txBody>
          <a:bodyPr/>
          <a:lstStyle/>
          <a:p>
            <a:endParaRPr lang="pt-BR"/>
          </a:p>
        </p:txBody>
      </p:sp>
      <p:sp>
        <p:nvSpPr>
          <p:cNvPr id="4" name="Espaço Reservado para Data 3"/>
          <p:cNvSpPr>
            <a:spLocks noGrp="1"/>
          </p:cNvSpPr>
          <p:nvPr>
            <p:ph type="dt" sz="half" idx="10"/>
          </p:nvPr>
        </p:nvSpPr>
        <p:spPr/>
        <p:txBody>
          <a:bodyPr/>
          <a:lstStyle/>
          <a:p>
            <a:pPr>
              <a:defRPr/>
            </a:pPr>
            <a:r>
              <a:rPr lang="pt-BR" smtClean="0"/>
              <a:t>18/08/2011</a:t>
            </a:r>
            <a:endParaRPr lang="pt-BR"/>
          </a:p>
        </p:txBody>
      </p:sp>
      <p:sp>
        <p:nvSpPr>
          <p:cNvPr id="5" name="Espaço Reservado para Número de Slide 4"/>
          <p:cNvSpPr>
            <a:spLocks noGrp="1"/>
          </p:cNvSpPr>
          <p:nvPr>
            <p:ph type="sldNum" sz="quarter" idx="11"/>
          </p:nvPr>
        </p:nvSpPr>
        <p:spPr/>
        <p:txBody>
          <a:bodyPr/>
          <a:lstStyle/>
          <a:p>
            <a:pPr>
              <a:defRPr/>
            </a:pPr>
            <a:fld id="{70666B61-A54B-403A-BF1D-CAFE3EC695C1}" type="slidenum">
              <a:rPr lang="pt-BR" smtClean="0"/>
              <a:pPr>
                <a:defRPr/>
              </a:pPr>
              <a:t>69</a:t>
            </a:fld>
            <a:endParaRPr lang="pt-BR"/>
          </a:p>
        </p:txBody>
      </p:sp>
      <p:pic>
        <p:nvPicPr>
          <p:cNvPr id="9" name="Picture 2" descr="http://t2.gstatic.com/images?q=tbn:ANd9GcTAAzNB5YHCrW3Glm9hqbD-I3w6PZA2X9m3kfcfaAEnpK_dhKkC"/>
          <p:cNvPicPr>
            <a:picLocks noChangeAspect="1" noChangeArrowheads="1"/>
          </p:cNvPicPr>
          <p:nvPr/>
        </p:nvPicPr>
        <p:blipFill>
          <a:blip r:embed="rId2" cstate="print"/>
          <a:srcRect/>
          <a:stretch>
            <a:fillRect/>
          </a:stretch>
        </p:blipFill>
        <p:spPr bwMode="auto">
          <a:xfrm>
            <a:off x="5508104" y="2132856"/>
            <a:ext cx="2880320" cy="2880320"/>
          </a:xfrm>
          <a:prstGeom prst="rect">
            <a:avLst/>
          </a:prstGeom>
          <a:noFill/>
        </p:spPr>
      </p:pic>
    </p:spTree>
    <p:extLst>
      <p:ext uri="{BB962C8B-B14F-4D97-AF65-F5344CB8AC3E}">
        <p14:creationId xmlns:p14="http://schemas.microsoft.com/office/powerpoint/2010/main" val="30469449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Por que gerenciar o tempo?</a:t>
            </a:r>
            <a:endParaRPr lang="pt-BR" dirty="0"/>
          </a:p>
        </p:txBody>
      </p:sp>
      <p:pic>
        <p:nvPicPr>
          <p:cNvPr id="1026" name="Picture 2"/>
          <p:cNvPicPr>
            <a:picLocks noGrp="1" noChangeAspect="1" noChangeArrowheads="1"/>
          </p:cNvPicPr>
          <p:nvPr>
            <p:ph sz="quarter" idx="1"/>
          </p:nvPr>
        </p:nvPicPr>
        <p:blipFill>
          <a:blip r:embed="rId3" cstate="print"/>
          <a:srcRect/>
          <a:stretch>
            <a:fillRect/>
          </a:stretch>
        </p:blipFill>
        <p:spPr bwMode="auto">
          <a:xfrm>
            <a:off x="786606" y="1841500"/>
            <a:ext cx="7534275" cy="3943350"/>
          </a:xfrm>
          <a:prstGeom prst="rect">
            <a:avLst/>
          </a:prstGeom>
          <a:noFill/>
          <a:ln w="9525">
            <a:noFill/>
            <a:miter lim="800000"/>
            <a:headEnd/>
            <a:tailEnd/>
          </a:ln>
        </p:spPr>
      </p:pic>
    </p:spTree>
    <p:extLst>
      <p:ext uri="{BB962C8B-B14F-4D97-AF65-F5344CB8AC3E}">
        <p14:creationId xmlns:p14="http://schemas.microsoft.com/office/powerpoint/2010/main" val="123760089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Espaço Reservado para Data 1"/>
          <p:cNvSpPr>
            <a:spLocks noGrp="1"/>
          </p:cNvSpPr>
          <p:nvPr>
            <p:ph type="dt" sz="quarter" idx="10"/>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r>
              <a:rPr lang="pt-BR" b="0" smtClean="0"/>
              <a:t>18/08/2011</a:t>
            </a:r>
          </a:p>
        </p:txBody>
      </p:sp>
      <p:sp>
        <p:nvSpPr>
          <p:cNvPr id="41987" name="Espaço Reservado para Número de Slide 2"/>
          <p:cNvSpPr>
            <a:spLocks noGrp="1"/>
          </p:cNvSpPr>
          <p:nvPr>
            <p:ph type="sldNum" sz="quarter" idx="1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fld id="{E682B75E-78D0-4442-B18C-F2D24BE24144}" type="slidenum">
              <a:rPr lang="pt-BR" b="0" smtClean="0"/>
              <a:pPr eaLnBrk="1" hangingPunct="1"/>
              <a:t>70</a:t>
            </a:fld>
            <a:endParaRPr lang="pt-BR" b="0" smtClean="0"/>
          </a:p>
        </p:txBody>
      </p:sp>
      <p:pic>
        <p:nvPicPr>
          <p:cNvPr id="41988" name="Picture 1026" descr="power_point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9" name="Text Box 1027"/>
          <p:cNvSpPr txBox="1">
            <a:spLocks noChangeArrowheads="1"/>
          </p:cNvSpPr>
          <p:nvPr/>
        </p:nvSpPr>
        <p:spPr bwMode="auto">
          <a:xfrm>
            <a:off x="2463800" y="2368550"/>
            <a:ext cx="4413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eaLnBrk="1" hangingPunct="1"/>
            <a:endParaRPr lang="en-US"/>
          </a:p>
        </p:txBody>
      </p:sp>
      <p:sp>
        <p:nvSpPr>
          <p:cNvPr id="41990" name="Text Box 1028"/>
          <p:cNvSpPr txBox="1">
            <a:spLocks noChangeArrowheads="1"/>
          </p:cNvSpPr>
          <p:nvPr/>
        </p:nvSpPr>
        <p:spPr bwMode="auto">
          <a:xfrm>
            <a:off x="1763713" y="4648200"/>
            <a:ext cx="570865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a:solidFill>
                  <a:schemeClr val="tx1"/>
                </a:solidFill>
                <a:latin typeface="Arial" charset="0"/>
              </a:defRPr>
            </a:lvl1pPr>
            <a:lvl2pPr marL="742950" indent="-285750" eaLnBrk="0" hangingPunct="0">
              <a:defRPr b="1">
                <a:solidFill>
                  <a:schemeClr val="tx1"/>
                </a:solidFill>
                <a:latin typeface="Arial" charset="0"/>
              </a:defRPr>
            </a:lvl2pPr>
            <a:lvl3pPr marL="1143000" indent="-228600" eaLnBrk="0" hangingPunct="0">
              <a:defRPr b="1">
                <a:solidFill>
                  <a:schemeClr val="tx1"/>
                </a:solidFill>
                <a:latin typeface="Arial" charset="0"/>
              </a:defRPr>
            </a:lvl3pPr>
            <a:lvl4pPr marL="1600200" indent="-228600" eaLnBrk="0" hangingPunct="0">
              <a:defRPr b="1">
                <a:solidFill>
                  <a:schemeClr val="tx1"/>
                </a:solidFill>
                <a:latin typeface="Arial" charset="0"/>
              </a:defRPr>
            </a:lvl4pPr>
            <a:lvl5pPr marL="2057400" indent="-228600" eaLnBrk="0" hangingPunct="0">
              <a:defRPr b="1">
                <a:solidFill>
                  <a:schemeClr val="tx1"/>
                </a:solidFill>
                <a:latin typeface="Arial" charset="0"/>
              </a:defRPr>
            </a:lvl5pPr>
            <a:lvl6pPr marL="2514600" indent="-228600" eaLnBrk="0" fontAlgn="base" hangingPunct="0">
              <a:spcBef>
                <a:spcPct val="0"/>
              </a:spcBef>
              <a:spcAft>
                <a:spcPct val="0"/>
              </a:spcAft>
              <a:defRPr b="1">
                <a:solidFill>
                  <a:schemeClr val="tx1"/>
                </a:solidFill>
                <a:latin typeface="Arial" charset="0"/>
              </a:defRPr>
            </a:lvl6pPr>
            <a:lvl7pPr marL="2971800" indent="-228600" eaLnBrk="0" fontAlgn="base" hangingPunct="0">
              <a:spcBef>
                <a:spcPct val="0"/>
              </a:spcBef>
              <a:spcAft>
                <a:spcPct val="0"/>
              </a:spcAft>
              <a:defRPr b="1">
                <a:solidFill>
                  <a:schemeClr val="tx1"/>
                </a:solidFill>
                <a:latin typeface="Arial" charset="0"/>
              </a:defRPr>
            </a:lvl7pPr>
            <a:lvl8pPr marL="3429000" indent="-228600" eaLnBrk="0" fontAlgn="base" hangingPunct="0">
              <a:spcBef>
                <a:spcPct val="0"/>
              </a:spcBef>
              <a:spcAft>
                <a:spcPct val="0"/>
              </a:spcAft>
              <a:defRPr b="1">
                <a:solidFill>
                  <a:schemeClr val="tx1"/>
                </a:solidFill>
                <a:latin typeface="Arial" charset="0"/>
              </a:defRPr>
            </a:lvl8pPr>
            <a:lvl9pPr marL="3886200" indent="-228600" eaLnBrk="0" fontAlgn="base" hangingPunct="0">
              <a:spcBef>
                <a:spcPct val="0"/>
              </a:spcBef>
              <a:spcAft>
                <a:spcPct val="0"/>
              </a:spcAft>
              <a:defRPr b="1">
                <a:solidFill>
                  <a:schemeClr val="tx1"/>
                </a:solidFill>
                <a:latin typeface="Arial" charset="0"/>
              </a:defRPr>
            </a:lvl9pPr>
          </a:lstStyle>
          <a:p>
            <a:pPr algn="ctr" eaLnBrk="1" hangingPunct="1"/>
            <a:r>
              <a:rPr lang="pt-BR" dirty="0">
                <a:solidFill>
                  <a:schemeClr val="bg1"/>
                </a:solidFill>
              </a:rPr>
              <a:t>Disciplina:  Planejamento e Gerenciamento de Projetos - PGP</a:t>
            </a:r>
          </a:p>
          <a:p>
            <a:pPr algn="ctr" eaLnBrk="1" hangingPunct="1"/>
            <a:endParaRPr lang="pt-BR" dirty="0">
              <a:solidFill>
                <a:schemeClr val="bg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O que é?</a:t>
            </a:r>
            <a:endParaRPr lang="de-DE" dirty="0"/>
          </a:p>
        </p:txBody>
      </p:sp>
      <p:sp>
        <p:nvSpPr>
          <p:cNvPr id="3" name="Content Placeholder 2"/>
          <p:cNvSpPr>
            <a:spLocks noGrp="1"/>
          </p:cNvSpPr>
          <p:nvPr>
            <p:ph sz="quarter" idx="1"/>
          </p:nvPr>
        </p:nvSpPr>
        <p:spPr>
          <a:noFill/>
          <a:ln>
            <a:noFill/>
          </a:ln>
        </p:spPr>
        <p:txBody>
          <a:bodyPr anchor="t">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marL="0" indent="0">
              <a:buNone/>
            </a:pPr>
            <a:endParaRPr lang="de-DE" sz="2400" b="1" cap="all" dirty="0" smtClean="0">
              <a:ln w="0"/>
              <a:solidFill>
                <a:schemeClr val="accent1">
                  <a:lumMod val="50000"/>
                </a:schemeClr>
              </a:solidFill>
              <a:effectLst/>
            </a:endParaRPr>
          </a:p>
          <a:p>
            <a:pPr marL="0" indent="0">
              <a:buNone/>
            </a:pPr>
            <a:endParaRPr lang="de-DE" sz="2400" b="1" cap="all" dirty="0">
              <a:ln w="0"/>
              <a:solidFill>
                <a:schemeClr val="accent1">
                  <a:lumMod val="50000"/>
                </a:schemeClr>
              </a:solidFill>
              <a:effectLst/>
            </a:endParaRPr>
          </a:p>
          <a:p>
            <a:pPr marL="0" indent="0">
              <a:buNone/>
            </a:pPr>
            <a:endParaRPr lang="de-DE" sz="2400" b="1" cap="all" dirty="0" smtClean="0">
              <a:ln w="0"/>
              <a:solidFill>
                <a:schemeClr val="accent1">
                  <a:lumMod val="50000"/>
                </a:schemeClr>
              </a:solidFill>
              <a:effectLst/>
            </a:endParaRPr>
          </a:p>
          <a:p>
            <a:pPr marL="0" indent="0" algn="ctr">
              <a:buNone/>
            </a:pPr>
            <a:endParaRPr lang="de-DE" sz="2400" b="1" cap="all" dirty="0" smtClean="0">
              <a:ln w="0"/>
              <a:solidFill>
                <a:schemeClr val="accent1">
                  <a:lumMod val="50000"/>
                </a:schemeClr>
              </a:solidFill>
              <a:effectLst/>
            </a:endParaRPr>
          </a:p>
          <a:p>
            <a:pPr marL="0" indent="0" algn="ctr">
              <a:buNone/>
            </a:pPr>
            <a:r>
              <a:rPr lang="de-DE" sz="2400" b="1" cap="all" dirty="0" smtClean="0">
                <a:ln w="0"/>
                <a:solidFill>
                  <a:schemeClr val="accent1">
                    <a:lumMod val="50000"/>
                  </a:schemeClr>
                </a:solidFill>
                <a:effectLst/>
              </a:rPr>
              <a:t>O GERENCIAMENTO DO TEMPO DO PROJETO INCLUI OS PROCESSOS NECESSÁRIOS PARA GERENCIAR O TÉRMINO PONTUAL DO PROJETO.</a:t>
            </a:r>
            <a:endParaRPr lang="de-DE" sz="2400" b="1" cap="all" dirty="0">
              <a:ln w="0"/>
              <a:solidFill>
                <a:schemeClr val="accent1">
                  <a:lumMod val="50000"/>
                </a:schemeClr>
              </a:solidFill>
              <a:effectLst/>
            </a:endParaRPr>
          </a:p>
        </p:txBody>
      </p:sp>
    </p:spTree>
    <p:extLst>
      <p:ext uri="{BB962C8B-B14F-4D97-AF65-F5344CB8AC3E}">
        <p14:creationId xmlns:p14="http://schemas.microsoft.com/office/powerpoint/2010/main" val="2578242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1000"/>
                                  </p:stCondLst>
                                  <p:childTnLst>
                                    <p:set>
                                      <p:cBhvr>
                                        <p:cTn id="6" dur="1" fill="hold">
                                          <p:stCondLst>
                                            <p:cond delay="0"/>
                                          </p:stCondLst>
                                        </p:cTn>
                                        <p:tgtEl>
                                          <p:spTgt spid="3">
                                            <p:txEl>
                                              <p:pRg st="4" end="4"/>
                                            </p:txEl>
                                          </p:spTgt>
                                        </p:tgtEl>
                                        <p:attrNameLst>
                                          <p:attrName>style.visibility</p:attrName>
                                        </p:attrNameLst>
                                      </p:cBhvr>
                                      <p:to>
                                        <p:strVal val="visible"/>
                                      </p:to>
                                    </p:set>
                                    <p:animEffect transition="in" filter="fade">
                                      <p:cBhvr>
                                        <p:cTn id="7"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smtClean="0"/>
              <a:t>Gerenciamento de Tempo</a:t>
            </a:r>
            <a:endParaRPr lang="de-DE" dirty="0"/>
          </a:p>
        </p:txBody>
      </p:sp>
      <p:sp>
        <p:nvSpPr>
          <p:cNvPr id="5" name="Folded Corner 4"/>
          <p:cNvSpPr/>
          <p:nvPr/>
        </p:nvSpPr>
        <p:spPr>
          <a:xfrm>
            <a:off x="844352" y="1988840"/>
            <a:ext cx="1728192" cy="864096"/>
          </a:xfrm>
          <a:prstGeom prst="foldedCorner">
            <a:avLst/>
          </a:prstGeom>
          <a:solidFill>
            <a:schemeClr val="accent1">
              <a:lumMod val="5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solidFill>
                  <a:prstClr val="white"/>
                </a:solidFill>
              </a:rPr>
              <a:t>DEFINIR</a:t>
            </a:r>
          </a:p>
          <a:p>
            <a:pPr algn="ctr"/>
            <a:r>
              <a:rPr lang="en-US" dirty="0" smtClean="0">
                <a:solidFill>
                  <a:prstClr val="white"/>
                </a:solidFill>
              </a:rPr>
              <a:t>ATIVIDADES</a:t>
            </a:r>
            <a:endParaRPr lang="pt-BR" dirty="0">
              <a:solidFill>
                <a:prstClr val="white"/>
              </a:solidFill>
            </a:endParaRPr>
          </a:p>
        </p:txBody>
      </p:sp>
      <p:sp>
        <p:nvSpPr>
          <p:cNvPr id="6" name="Folded Corner 5"/>
          <p:cNvSpPr/>
          <p:nvPr/>
        </p:nvSpPr>
        <p:spPr>
          <a:xfrm>
            <a:off x="3656856" y="1988840"/>
            <a:ext cx="1728192" cy="864096"/>
          </a:xfrm>
          <a:prstGeom prst="foldedCorner">
            <a:avLst/>
          </a:prstGeom>
          <a:solidFill>
            <a:schemeClr val="accent1">
              <a:lumMod val="5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solidFill>
                  <a:prstClr val="white"/>
                </a:solidFill>
              </a:rPr>
              <a:t>SEQUENCIAR</a:t>
            </a:r>
          </a:p>
          <a:p>
            <a:pPr algn="ctr"/>
            <a:r>
              <a:rPr lang="en-US" dirty="0" smtClean="0">
                <a:solidFill>
                  <a:prstClr val="white"/>
                </a:solidFill>
              </a:rPr>
              <a:t>ATIVIDADES</a:t>
            </a:r>
            <a:endParaRPr lang="pt-BR" dirty="0">
              <a:solidFill>
                <a:prstClr val="white"/>
              </a:solidFill>
            </a:endParaRPr>
          </a:p>
        </p:txBody>
      </p:sp>
      <p:sp>
        <p:nvSpPr>
          <p:cNvPr id="7" name="Folded Corner 6"/>
          <p:cNvSpPr/>
          <p:nvPr/>
        </p:nvSpPr>
        <p:spPr>
          <a:xfrm>
            <a:off x="6388968" y="1988840"/>
            <a:ext cx="1728192" cy="864096"/>
          </a:xfrm>
          <a:prstGeom prst="foldedCorner">
            <a:avLst/>
          </a:prstGeom>
          <a:solidFill>
            <a:schemeClr val="accent1">
              <a:lumMod val="5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solidFill>
                  <a:prstClr val="white"/>
                </a:solidFill>
              </a:rPr>
              <a:t>ESTIMAR</a:t>
            </a:r>
          </a:p>
          <a:p>
            <a:pPr algn="ctr"/>
            <a:r>
              <a:rPr lang="en-US" dirty="0" smtClean="0">
                <a:solidFill>
                  <a:prstClr val="white"/>
                </a:solidFill>
              </a:rPr>
              <a:t>RECURSOS</a:t>
            </a:r>
          </a:p>
        </p:txBody>
      </p:sp>
      <p:sp>
        <p:nvSpPr>
          <p:cNvPr id="8" name="Folded Corner 7"/>
          <p:cNvSpPr/>
          <p:nvPr/>
        </p:nvSpPr>
        <p:spPr>
          <a:xfrm>
            <a:off x="844352" y="4293096"/>
            <a:ext cx="1728192" cy="864096"/>
          </a:xfrm>
          <a:prstGeom prst="foldedCorner">
            <a:avLst/>
          </a:prstGeom>
          <a:solidFill>
            <a:schemeClr val="accent1">
              <a:lumMod val="5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solidFill>
                  <a:prstClr val="white"/>
                </a:solidFill>
              </a:rPr>
              <a:t>ESTIMAR</a:t>
            </a:r>
          </a:p>
          <a:p>
            <a:pPr algn="ctr"/>
            <a:r>
              <a:rPr lang="en-US" dirty="0" smtClean="0">
                <a:solidFill>
                  <a:prstClr val="white"/>
                </a:solidFill>
              </a:rPr>
              <a:t>DURAÇÕES</a:t>
            </a:r>
            <a:endParaRPr lang="pt-BR" dirty="0">
              <a:solidFill>
                <a:prstClr val="white"/>
              </a:solidFill>
            </a:endParaRPr>
          </a:p>
        </p:txBody>
      </p:sp>
      <p:sp>
        <p:nvSpPr>
          <p:cNvPr id="9" name="Folded Corner 8"/>
          <p:cNvSpPr/>
          <p:nvPr/>
        </p:nvSpPr>
        <p:spPr>
          <a:xfrm>
            <a:off x="3517032" y="4293096"/>
            <a:ext cx="2007840" cy="864096"/>
          </a:xfrm>
          <a:prstGeom prst="foldedCorner">
            <a:avLst/>
          </a:prstGeom>
          <a:solidFill>
            <a:schemeClr val="accent1">
              <a:lumMod val="5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solidFill>
                  <a:prstClr val="white"/>
                </a:solidFill>
              </a:rPr>
              <a:t>DESENVOLVER</a:t>
            </a:r>
            <a:endParaRPr lang="pt-BR" dirty="0" smtClean="0">
              <a:solidFill>
                <a:prstClr val="white"/>
              </a:solidFill>
            </a:endParaRPr>
          </a:p>
          <a:p>
            <a:pPr algn="ctr"/>
            <a:r>
              <a:rPr lang="en-US" dirty="0" smtClean="0">
                <a:solidFill>
                  <a:prstClr val="white"/>
                </a:solidFill>
              </a:rPr>
              <a:t>CRONOGRAMA</a:t>
            </a:r>
          </a:p>
        </p:txBody>
      </p:sp>
      <p:sp>
        <p:nvSpPr>
          <p:cNvPr id="10" name="Folded Corner 9"/>
          <p:cNvSpPr/>
          <p:nvPr/>
        </p:nvSpPr>
        <p:spPr>
          <a:xfrm>
            <a:off x="6388968" y="4293096"/>
            <a:ext cx="1973982" cy="864096"/>
          </a:xfrm>
          <a:prstGeom prst="foldedCorner">
            <a:avLst/>
          </a:prstGeom>
          <a:solidFill>
            <a:schemeClr val="accent1">
              <a:lumMod val="50000"/>
            </a:schemeClr>
          </a:solidFill>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smtClean="0">
                <a:solidFill>
                  <a:prstClr val="white"/>
                </a:solidFill>
              </a:rPr>
              <a:t>CONTROLAR</a:t>
            </a:r>
            <a:endParaRPr lang="pt-BR" dirty="0" smtClean="0">
              <a:solidFill>
                <a:prstClr val="white"/>
              </a:solidFill>
            </a:endParaRPr>
          </a:p>
          <a:p>
            <a:pPr algn="ctr"/>
            <a:r>
              <a:rPr lang="en-US" dirty="0" smtClean="0">
                <a:solidFill>
                  <a:prstClr val="white"/>
                </a:solidFill>
              </a:rPr>
              <a:t>CRONOGRAMA</a:t>
            </a:r>
          </a:p>
        </p:txBody>
      </p:sp>
      <p:cxnSp>
        <p:nvCxnSpPr>
          <p:cNvPr id="12" name="Straight Arrow Connector 11"/>
          <p:cNvCxnSpPr>
            <a:stCxn id="5" idx="3"/>
            <a:endCxn id="6" idx="1"/>
          </p:cNvCxnSpPr>
          <p:nvPr/>
        </p:nvCxnSpPr>
        <p:spPr>
          <a:xfrm>
            <a:off x="2572544" y="2420888"/>
            <a:ext cx="1084312" cy="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4" name="Straight Arrow Connector 13"/>
          <p:cNvCxnSpPr>
            <a:stCxn id="6" idx="3"/>
            <a:endCxn id="7" idx="1"/>
          </p:cNvCxnSpPr>
          <p:nvPr/>
        </p:nvCxnSpPr>
        <p:spPr>
          <a:xfrm>
            <a:off x="5385048" y="2420888"/>
            <a:ext cx="1003920" cy="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6" name="Straight Arrow Connector 15"/>
          <p:cNvCxnSpPr>
            <a:stCxn id="8" idx="3"/>
            <a:endCxn id="9" idx="1"/>
          </p:cNvCxnSpPr>
          <p:nvPr/>
        </p:nvCxnSpPr>
        <p:spPr>
          <a:xfrm>
            <a:off x="2572544" y="4725144"/>
            <a:ext cx="944488" cy="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18" name="Straight Arrow Connector 17"/>
          <p:cNvCxnSpPr>
            <a:stCxn id="9" idx="3"/>
            <a:endCxn id="10" idx="1"/>
          </p:cNvCxnSpPr>
          <p:nvPr/>
        </p:nvCxnSpPr>
        <p:spPr>
          <a:xfrm>
            <a:off x="5524872" y="4725144"/>
            <a:ext cx="864096" cy="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20" name="Elbow Connector 19"/>
          <p:cNvCxnSpPr>
            <a:stCxn id="7" idx="3"/>
            <a:endCxn id="8" idx="1"/>
          </p:cNvCxnSpPr>
          <p:nvPr/>
        </p:nvCxnSpPr>
        <p:spPr>
          <a:xfrm flipH="1">
            <a:off x="844352" y="2420888"/>
            <a:ext cx="7272808" cy="2304256"/>
          </a:xfrm>
          <a:prstGeom prst="bentConnector5">
            <a:avLst>
              <a:gd name="adj1" fmla="val -3143"/>
              <a:gd name="adj2" fmla="val 50000"/>
              <a:gd name="adj3" fmla="val 103143"/>
            </a:avLst>
          </a:prstGeom>
          <a:ln>
            <a:tailEnd type="arrow"/>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40722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12"/>
                                        </p:tgtEl>
                                        <p:attrNameLst>
                                          <p:attrName>style.visibility</p:attrName>
                                        </p:attrNameLst>
                                      </p:cBhvr>
                                      <p:to>
                                        <p:strVal val="visible"/>
                                      </p:to>
                                    </p:set>
                                    <p:animEffect transition="in" filter="wipe(left)">
                                      <p:cBhvr>
                                        <p:cTn id="11" dur="500"/>
                                        <p:tgtEl>
                                          <p:spTgt spid="12"/>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14"/>
                                        </p:tgtEl>
                                        <p:attrNameLst>
                                          <p:attrName>style.visibility</p:attrName>
                                        </p:attrNameLst>
                                      </p:cBhvr>
                                      <p:to>
                                        <p:strVal val="visible"/>
                                      </p:to>
                                    </p:set>
                                    <p:animEffect transition="in" filter="wipe(left)">
                                      <p:cBhvr>
                                        <p:cTn id="19" dur="500"/>
                                        <p:tgtEl>
                                          <p:spTgt spid="14"/>
                                        </p:tgtEl>
                                      </p:cBhvr>
                                    </p:animEffect>
                                  </p:childTnLst>
                                </p:cTn>
                              </p:par>
                            </p:childTnLst>
                          </p:cTn>
                        </p:par>
                        <p:par>
                          <p:cTn id="20" fill="hold">
                            <p:stCondLst>
                              <p:cond delay="2000"/>
                            </p:stCondLst>
                            <p:childTnLst>
                              <p:par>
                                <p:cTn id="21" presetID="10" presetClass="entr" presetSubtype="0" fill="hold" grpId="0" nodeType="afterEffect">
                                  <p:stCondLst>
                                    <p:cond delay="0"/>
                                  </p:stCondLst>
                                  <p:childTnLst>
                                    <p:set>
                                      <p:cBhvr>
                                        <p:cTn id="22" dur="1" fill="hold">
                                          <p:stCondLst>
                                            <p:cond delay="0"/>
                                          </p:stCondLst>
                                        </p:cTn>
                                        <p:tgtEl>
                                          <p:spTgt spid="7"/>
                                        </p:tgtEl>
                                        <p:attrNameLst>
                                          <p:attrName>style.visibility</p:attrName>
                                        </p:attrNameLst>
                                      </p:cBhvr>
                                      <p:to>
                                        <p:strVal val="visible"/>
                                      </p:to>
                                    </p:set>
                                    <p:animEffect transition="in" filter="fade">
                                      <p:cBhvr>
                                        <p:cTn id="23" dur="500"/>
                                        <p:tgtEl>
                                          <p:spTgt spid="7"/>
                                        </p:tgtEl>
                                      </p:cBhvr>
                                    </p:animEffect>
                                  </p:childTnLst>
                                </p:cTn>
                              </p:par>
                            </p:childTnLst>
                          </p:cTn>
                        </p:par>
                        <p:par>
                          <p:cTn id="24" fill="hold">
                            <p:stCondLst>
                              <p:cond delay="2500"/>
                            </p:stCondLst>
                            <p:childTnLst>
                              <p:par>
                                <p:cTn id="25" presetID="22" presetClass="entr" presetSubtype="1" fill="hold" nodeType="after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wipe(up)">
                                      <p:cBhvr>
                                        <p:cTn id="27" dur="500"/>
                                        <p:tgtEl>
                                          <p:spTgt spid="20"/>
                                        </p:tgtEl>
                                      </p:cBhvr>
                                    </p:animEffect>
                                  </p:childTnLst>
                                </p:cTn>
                              </p:par>
                            </p:childTnLst>
                          </p:cTn>
                        </p:par>
                        <p:par>
                          <p:cTn id="28" fill="hold">
                            <p:stCondLst>
                              <p:cond delay="3000"/>
                            </p:stCondLst>
                            <p:childTnLst>
                              <p:par>
                                <p:cTn id="29" presetID="10" presetClass="entr" presetSubtype="0" fill="hold" grpId="0" nodeType="afterEffect">
                                  <p:stCondLst>
                                    <p:cond delay="0"/>
                                  </p:stCondLst>
                                  <p:childTnLst>
                                    <p:set>
                                      <p:cBhvr>
                                        <p:cTn id="30" dur="1" fill="hold">
                                          <p:stCondLst>
                                            <p:cond delay="0"/>
                                          </p:stCondLst>
                                        </p:cTn>
                                        <p:tgtEl>
                                          <p:spTgt spid="8"/>
                                        </p:tgtEl>
                                        <p:attrNameLst>
                                          <p:attrName>style.visibility</p:attrName>
                                        </p:attrNameLst>
                                      </p:cBhvr>
                                      <p:to>
                                        <p:strVal val="visible"/>
                                      </p:to>
                                    </p:set>
                                    <p:animEffect transition="in" filter="fade">
                                      <p:cBhvr>
                                        <p:cTn id="31" dur="500"/>
                                        <p:tgtEl>
                                          <p:spTgt spid="8"/>
                                        </p:tgtEl>
                                      </p:cBhvr>
                                    </p:animEffect>
                                  </p:childTnLst>
                                </p:cTn>
                              </p:par>
                            </p:childTnLst>
                          </p:cTn>
                        </p:par>
                        <p:par>
                          <p:cTn id="32" fill="hold">
                            <p:stCondLst>
                              <p:cond delay="3500"/>
                            </p:stCondLst>
                            <p:childTnLst>
                              <p:par>
                                <p:cTn id="33" presetID="22" presetClass="entr" presetSubtype="8" fill="hold" nodeType="after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wipe(left)">
                                      <p:cBhvr>
                                        <p:cTn id="35" dur="500"/>
                                        <p:tgtEl>
                                          <p:spTgt spid="16"/>
                                        </p:tgtEl>
                                      </p:cBhvr>
                                    </p:animEffect>
                                  </p:childTnLst>
                                </p:cTn>
                              </p:par>
                            </p:childTnLst>
                          </p:cTn>
                        </p:par>
                        <p:par>
                          <p:cTn id="36" fill="hold">
                            <p:stCondLst>
                              <p:cond delay="4000"/>
                            </p:stCondLst>
                            <p:childTnLst>
                              <p:par>
                                <p:cTn id="37" presetID="10" presetClass="entr" presetSubtype="0" fill="hold" grpId="0" nodeType="after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fade">
                                      <p:cBhvr>
                                        <p:cTn id="39" dur="500"/>
                                        <p:tgtEl>
                                          <p:spTgt spid="9"/>
                                        </p:tgtEl>
                                      </p:cBhvr>
                                    </p:animEffect>
                                  </p:childTnLst>
                                </p:cTn>
                              </p:par>
                            </p:childTnLst>
                          </p:cTn>
                        </p:par>
                        <p:par>
                          <p:cTn id="40" fill="hold">
                            <p:stCondLst>
                              <p:cond delay="4500"/>
                            </p:stCondLst>
                            <p:childTnLst>
                              <p:par>
                                <p:cTn id="41" presetID="22" presetClass="entr" presetSubtype="8" fill="hold" nodeType="afterEffect">
                                  <p:stCondLst>
                                    <p:cond delay="0"/>
                                  </p:stCondLst>
                                  <p:childTnLst>
                                    <p:set>
                                      <p:cBhvr>
                                        <p:cTn id="42" dur="1" fill="hold">
                                          <p:stCondLst>
                                            <p:cond delay="0"/>
                                          </p:stCondLst>
                                        </p:cTn>
                                        <p:tgtEl>
                                          <p:spTgt spid="18"/>
                                        </p:tgtEl>
                                        <p:attrNameLst>
                                          <p:attrName>style.visibility</p:attrName>
                                        </p:attrNameLst>
                                      </p:cBhvr>
                                      <p:to>
                                        <p:strVal val="visible"/>
                                      </p:to>
                                    </p:set>
                                    <p:animEffect transition="in" filter="wipe(left)">
                                      <p:cBhvr>
                                        <p:cTn id="43" dur="500"/>
                                        <p:tgtEl>
                                          <p:spTgt spid="18"/>
                                        </p:tgtEl>
                                      </p:cBhvr>
                                    </p:animEffect>
                                  </p:childTnLst>
                                </p:cTn>
                              </p:par>
                            </p:childTnLst>
                          </p:cTn>
                        </p:par>
                        <p:par>
                          <p:cTn id="44" fill="hold">
                            <p:stCondLst>
                              <p:cond delay="5000"/>
                            </p:stCondLst>
                            <p:childTnLst>
                              <p:par>
                                <p:cTn id="45" presetID="10" presetClass="entr" presetSubtype="0" fill="hold" grpId="0" nodeType="after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theme/theme1.xml><?xml version="1.0" encoding="utf-8"?>
<a:theme xmlns:a="http://schemas.openxmlformats.org/drawingml/2006/main" name="Design padrão">
  <a:themeElements>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sign padrão">
      <a:majorFont>
        <a:latin typeface="Arial"/>
        <a:ea typeface=""/>
        <a:cs typeface=""/>
      </a:majorFont>
      <a:minorFont>
        <a:latin typeface="Arial"/>
        <a:ea typeface=""/>
        <a:cs typeface=""/>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pt-BR"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pt-BR" sz="1800" b="1" i="0" u="none" strike="noStrike" cap="none" normalizeH="0" baseline="0" smtClean="0">
            <a:ln>
              <a:noFill/>
            </a:ln>
            <a:solidFill>
              <a:schemeClr val="tx1"/>
            </a:solidFill>
            <a:effectLst/>
            <a:latin typeface="Arial" charset="0"/>
          </a:defRPr>
        </a:defPPr>
      </a:lstStyle>
    </a:lnDef>
  </a:objectDefaults>
  <a:extraClrSchemeLst>
    <a:extraClrScheme>
      <a:clrScheme name="Design padrã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sign padrã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sign padrã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sign padrã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sign padrã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sign padrã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sign padrã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sign padrã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sign padrã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sign padrã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sign padrã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sign padrã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3510</Words>
  <Application>Microsoft Office PowerPoint</Application>
  <PresentationFormat>On-screen Show (4:3)</PresentationFormat>
  <Paragraphs>881</Paragraphs>
  <Slides>70</Slides>
  <Notes>7</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Design padrão</vt:lpstr>
      <vt:lpstr>PowerPoint Presentation</vt:lpstr>
      <vt:lpstr>Gerenciamento de Tempo PMBOK Guide</vt:lpstr>
      <vt:lpstr>Roteiro</vt:lpstr>
      <vt:lpstr>Introdução</vt:lpstr>
      <vt:lpstr>Introdução</vt:lpstr>
      <vt:lpstr>Por que gerenciar tempo?</vt:lpstr>
      <vt:lpstr>Por que gerenciar o tempo?</vt:lpstr>
      <vt:lpstr>O que é?</vt:lpstr>
      <vt:lpstr>Gerenciamento de Tempo</vt:lpstr>
      <vt:lpstr>Processos</vt:lpstr>
      <vt:lpstr>Plano de gerenciamento do Cronograma</vt:lpstr>
      <vt:lpstr>Definir as Atividades</vt:lpstr>
      <vt:lpstr>Definir atividades</vt:lpstr>
      <vt:lpstr>Entradas do Processo</vt:lpstr>
      <vt:lpstr>Ferramentas e Técnicas</vt:lpstr>
      <vt:lpstr>Saídas do Processo</vt:lpstr>
      <vt:lpstr>Sequenciar as Atividades</vt:lpstr>
      <vt:lpstr>Sequenciar as Atividades</vt:lpstr>
      <vt:lpstr>Sequenciar as Atividades</vt:lpstr>
      <vt:lpstr>Entradas do Processo</vt:lpstr>
      <vt:lpstr>Entradas do Processo</vt:lpstr>
      <vt:lpstr>Entradas do Processo</vt:lpstr>
      <vt:lpstr>Ferramentas e Técnicas</vt:lpstr>
      <vt:lpstr>Ferramentas e Técnicas</vt:lpstr>
      <vt:lpstr>Ferramentas e Técnicas</vt:lpstr>
      <vt:lpstr>Ferramentas e Técnicas</vt:lpstr>
      <vt:lpstr>Ferramentas e Técnicas</vt:lpstr>
      <vt:lpstr>Ferramentas e Técnicas</vt:lpstr>
      <vt:lpstr>Ferramentas e Técnicas</vt:lpstr>
      <vt:lpstr>Ferramentas e Técnicas</vt:lpstr>
      <vt:lpstr>Ferramentas e Técnicas</vt:lpstr>
      <vt:lpstr>Ferramentas e Técnicas</vt:lpstr>
      <vt:lpstr>Ferramentas e Técnicas</vt:lpstr>
      <vt:lpstr>Ferramentas e Técnicas</vt:lpstr>
      <vt:lpstr>Ferramentas e Técnicas</vt:lpstr>
      <vt:lpstr>Saídas do Processo</vt:lpstr>
      <vt:lpstr>Estimar os Recursos das Atividades </vt:lpstr>
      <vt:lpstr>Estimar os Recursos das Atividades</vt:lpstr>
      <vt:lpstr>Estimar os Recursos das Atividades</vt:lpstr>
      <vt:lpstr>Entradas do Processo</vt:lpstr>
      <vt:lpstr>Entradas do Processo</vt:lpstr>
      <vt:lpstr>Ferramentas e Técnicas</vt:lpstr>
      <vt:lpstr>Ferramentas e Técnicas</vt:lpstr>
      <vt:lpstr>Saídas do Processo</vt:lpstr>
      <vt:lpstr>Estimar a Duração das Atividades </vt:lpstr>
      <vt:lpstr>Estimar a Duração das Atividades</vt:lpstr>
      <vt:lpstr>Estimar a Duração das Atividades</vt:lpstr>
      <vt:lpstr>Entradas do Processo</vt:lpstr>
      <vt:lpstr>Entradas do Processo</vt:lpstr>
      <vt:lpstr>Ferramentas e Técnicas</vt:lpstr>
      <vt:lpstr>PowerPoint Presentation</vt:lpstr>
      <vt:lpstr>Desenvolver o Cronograma</vt:lpstr>
      <vt:lpstr>Desenvolver o Cronograma</vt:lpstr>
      <vt:lpstr>Desenvolver o Cronograma</vt:lpstr>
      <vt:lpstr>Desenvolver o Cronograma</vt:lpstr>
      <vt:lpstr>Desenvolver o Cronograma</vt:lpstr>
      <vt:lpstr>Desenvolver o Cronograma</vt:lpstr>
      <vt:lpstr>Desenvolver o Cronograma</vt:lpstr>
      <vt:lpstr>Desenvolver o Cronograma</vt:lpstr>
      <vt:lpstr>Desenvolver o Cronograma</vt:lpstr>
      <vt:lpstr>Desenvolver o Cronograma</vt:lpstr>
      <vt:lpstr>Controlar o Cronograma</vt:lpstr>
      <vt:lpstr>Controlar o cronograma</vt:lpstr>
      <vt:lpstr>Entradas do Processo</vt:lpstr>
      <vt:lpstr>Ferramentas e Técnicas</vt:lpstr>
      <vt:lpstr>Saídas do Processo</vt:lpstr>
      <vt:lpstr>Referências</vt:lpstr>
      <vt:lpstr>Referências</vt:lpstr>
      <vt:lpstr>Dúvidas?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Usuario</dc:creator>
  <cp:lastModifiedBy>Maria</cp:lastModifiedBy>
  <cp:revision>171</cp:revision>
  <dcterms:created xsi:type="dcterms:W3CDTF">2006-08-18T12:55:46Z</dcterms:created>
  <dcterms:modified xsi:type="dcterms:W3CDTF">2011-09-22T12:17:22Z</dcterms:modified>
</cp:coreProperties>
</file>