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handoutMasterIdLst>
    <p:handoutMasterId r:id="rId73"/>
  </p:handoutMasterIdLst>
  <p:sldIdLst>
    <p:sldId id="256" r:id="rId2"/>
    <p:sldId id="342" r:id="rId3"/>
    <p:sldId id="344" r:id="rId4"/>
    <p:sldId id="343" r:id="rId5"/>
    <p:sldId id="351" r:id="rId6"/>
    <p:sldId id="384" r:id="rId7"/>
    <p:sldId id="385" r:id="rId8"/>
    <p:sldId id="386" r:id="rId9"/>
    <p:sldId id="387" r:id="rId10"/>
    <p:sldId id="388" r:id="rId11"/>
    <p:sldId id="389" r:id="rId12"/>
    <p:sldId id="348" r:id="rId13"/>
    <p:sldId id="376" r:id="rId14"/>
    <p:sldId id="377" r:id="rId15"/>
    <p:sldId id="378" r:id="rId16"/>
    <p:sldId id="379" r:id="rId17"/>
    <p:sldId id="349"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 id="414" r:id="rId32"/>
    <p:sldId id="415" r:id="rId33"/>
    <p:sldId id="416" r:id="rId34"/>
    <p:sldId id="417" r:id="rId35"/>
    <p:sldId id="418" r:id="rId36"/>
    <p:sldId id="419" r:id="rId37"/>
    <p:sldId id="350" r:id="rId38"/>
    <p:sldId id="346" r:id="rId39"/>
    <p:sldId id="359" r:id="rId40"/>
    <p:sldId id="360" r:id="rId41"/>
    <p:sldId id="361" r:id="rId42"/>
    <p:sldId id="362" r:id="rId43"/>
    <p:sldId id="363" r:id="rId44"/>
    <p:sldId id="364" r:id="rId45"/>
    <p:sldId id="353" r:id="rId46"/>
    <p:sldId id="347" r:id="rId47"/>
    <p:sldId id="365" r:id="rId48"/>
    <p:sldId id="366" r:id="rId49"/>
    <p:sldId id="367" r:id="rId50"/>
    <p:sldId id="368" r:id="rId51"/>
    <p:sldId id="369" r:id="rId52"/>
    <p:sldId id="354" r:id="rId53"/>
    <p:sldId id="390" r:id="rId54"/>
    <p:sldId id="391" r:id="rId55"/>
    <p:sldId id="393" r:id="rId56"/>
    <p:sldId id="394" r:id="rId57"/>
    <p:sldId id="395" r:id="rId58"/>
    <p:sldId id="396" r:id="rId59"/>
    <p:sldId id="397" r:id="rId60"/>
    <p:sldId id="398" r:id="rId61"/>
    <p:sldId id="399" r:id="rId62"/>
    <p:sldId id="356" r:id="rId63"/>
    <p:sldId id="380" r:id="rId64"/>
    <p:sldId id="381" r:id="rId65"/>
    <p:sldId id="382" r:id="rId66"/>
    <p:sldId id="383" r:id="rId67"/>
    <p:sldId id="358" r:id="rId68"/>
    <p:sldId id="370" r:id="rId69"/>
    <p:sldId id="371" r:id="rId70"/>
    <p:sldId id="289" r:id="rId71"/>
  </p:sldIdLst>
  <p:sldSz cx="9144000" cy="6858000" type="screen4x3"/>
  <p:notesSz cx="7099300" cy="10234613"/>
  <p:defaultTextStyle>
    <a:defPPr>
      <a:defRPr lang="pt-BR"/>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66" autoAdjust="0"/>
    <p:restoredTop sz="87637" autoAdjust="0"/>
  </p:normalViewPr>
  <p:slideViewPr>
    <p:cSldViewPr showGuides="1">
      <p:cViewPr>
        <p:scale>
          <a:sx n="66" d="100"/>
          <a:sy n="66" d="100"/>
        </p:scale>
        <p:origin x="-1194" y="-144"/>
      </p:cViewPr>
      <p:guideLst>
        <p:guide orient="horz" pos="225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722"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defRPr sz="1300" b="0"/>
            </a:lvl1pPr>
          </a:lstStyle>
          <a:p>
            <a:pPr>
              <a:defRPr/>
            </a:pPr>
            <a:endParaRPr lang="pt-BR"/>
          </a:p>
        </p:txBody>
      </p:sp>
      <p:sp>
        <p:nvSpPr>
          <p:cNvPr id="158723" name="Rectangle 3"/>
          <p:cNvSpPr>
            <a:spLocks noGrp="1" noChangeArrowheads="1"/>
          </p:cNvSpPr>
          <p:nvPr>
            <p:ph type="dt" sz="quarter" idx="1"/>
          </p:nvPr>
        </p:nvSpPr>
        <p:spPr bwMode="auto">
          <a:xfrm>
            <a:off x="4021138"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lgn="r">
              <a:defRPr sz="1300" b="0"/>
            </a:lvl1pPr>
          </a:lstStyle>
          <a:p>
            <a:pPr>
              <a:defRPr/>
            </a:pPr>
            <a:endParaRPr lang="pt-BR"/>
          </a:p>
        </p:txBody>
      </p:sp>
      <p:sp>
        <p:nvSpPr>
          <p:cNvPr id="158724" name="Rectangle 4"/>
          <p:cNvSpPr>
            <a:spLocks noGrp="1" noChangeArrowheads="1"/>
          </p:cNvSpPr>
          <p:nvPr>
            <p:ph type="ftr" sz="quarter" idx="2"/>
          </p:nvPr>
        </p:nvSpPr>
        <p:spPr bwMode="auto">
          <a:xfrm>
            <a:off x="0"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defRPr sz="1300" b="0"/>
            </a:lvl1pPr>
          </a:lstStyle>
          <a:p>
            <a:pPr>
              <a:defRPr/>
            </a:pPr>
            <a:endParaRPr lang="pt-BR"/>
          </a:p>
        </p:txBody>
      </p:sp>
      <p:sp>
        <p:nvSpPr>
          <p:cNvPr id="158725" name="Rectangle 5"/>
          <p:cNvSpPr>
            <a:spLocks noGrp="1" noChangeArrowheads="1"/>
          </p:cNvSpPr>
          <p:nvPr>
            <p:ph type="sldNum" sz="quarter" idx="3"/>
          </p:nvPr>
        </p:nvSpPr>
        <p:spPr bwMode="auto">
          <a:xfrm>
            <a:off x="4021138"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lgn="r">
              <a:defRPr sz="1300" b="0"/>
            </a:lvl1pPr>
          </a:lstStyle>
          <a:p>
            <a:pPr>
              <a:defRPr/>
            </a:pPr>
            <a:fld id="{2BC3D930-08ED-41D2-ACFF-3CF0A97F15A4}" type="slidenum">
              <a:rPr lang="pt-BR"/>
              <a:pPr>
                <a:defRPr/>
              </a:pPr>
              <a:t>‹#›</a:t>
            </a:fld>
            <a:endParaRPr lang="pt-BR"/>
          </a:p>
        </p:txBody>
      </p:sp>
    </p:spTree>
    <p:extLst>
      <p:ext uri="{BB962C8B-B14F-4D97-AF65-F5344CB8AC3E}">
        <p14:creationId xmlns:p14="http://schemas.microsoft.com/office/powerpoint/2010/main" val="2665963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defRPr sz="1300" b="0"/>
            </a:lvl1pPr>
          </a:lstStyle>
          <a:p>
            <a:pPr>
              <a:defRPr/>
            </a:pPr>
            <a:endParaRPr lang="en-US"/>
          </a:p>
        </p:txBody>
      </p:sp>
      <p:sp>
        <p:nvSpPr>
          <p:cNvPr id="36867" name="Rectangle 3"/>
          <p:cNvSpPr>
            <a:spLocks noGrp="1" noChangeArrowheads="1"/>
          </p:cNvSpPr>
          <p:nvPr>
            <p:ph type="dt" idx="1"/>
          </p:nvPr>
        </p:nvSpPr>
        <p:spPr bwMode="auto">
          <a:xfrm>
            <a:off x="4021138"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lgn="r">
              <a:defRPr sz="1300" b="0"/>
            </a:lvl1pPr>
          </a:lstStyle>
          <a:p>
            <a:pPr>
              <a:defRPr/>
            </a:pPr>
            <a:endParaRPr lang="en-US"/>
          </a:p>
        </p:txBody>
      </p:sp>
      <p:sp>
        <p:nvSpPr>
          <p:cNvPr id="4301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709613" y="4860925"/>
            <a:ext cx="5680075" cy="4605338"/>
          </a:xfrm>
          <a:prstGeom prst="rect">
            <a:avLst/>
          </a:prstGeom>
          <a:noFill/>
          <a:ln>
            <a:noFill/>
          </a:ln>
          <a:effectLst/>
          <a:extLst/>
        </p:spPr>
        <p:txBody>
          <a:bodyPr vert="horz" wrap="square" lIns="99048" tIns="49524" rIns="99048" bIns="49524" numCol="1" anchor="t" anchorCtr="0" compatLnSpc="1">
            <a:prstTxWarp prst="textNoShape">
              <a:avLst/>
            </a:prstTxWarp>
          </a:bodyPr>
          <a:lstStyle/>
          <a:p>
            <a:pPr lvl="0"/>
            <a:r>
              <a:rPr lang="en-US" noProof="0" smtClean="0"/>
              <a:t>Clique para editar os estilos do texto mestre</a:t>
            </a:r>
          </a:p>
          <a:p>
            <a:pPr lvl="1"/>
            <a:r>
              <a:rPr lang="en-US" noProof="0" smtClean="0"/>
              <a:t>Segundo nível</a:t>
            </a:r>
          </a:p>
          <a:p>
            <a:pPr lvl="2"/>
            <a:r>
              <a:rPr lang="en-US" noProof="0" smtClean="0"/>
              <a:t>Terceiro nível</a:t>
            </a:r>
          </a:p>
          <a:p>
            <a:pPr lvl="3"/>
            <a:r>
              <a:rPr lang="en-US" noProof="0" smtClean="0"/>
              <a:t>Quarto nível</a:t>
            </a:r>
          </a:p>
          <a:p>
            <a:pPr lvl="4"/>
            <a:r>
              <a:rPr lang="en-US" noProof="0" smtClean="0"/>
              <a:t>Quinto nível</a:t>
            </a:r>
          </a:p>
        </p:txBody>
      </p:sp>
      <p:sp>
        <p:nvSpPr>
          <p:cNvPr id="36870" name="Rectangle 6"/>
          <p:cNvSpPr>
            <a:spLocks noGrp="1" noChangeArrowheads="1"/>
          </p:cNvSpPr>
          <p:nvPr>
            <p:ph type="ftr" sz="quarter" idx="4"/>
          </p:nvPr>
        </p:nvSpPr>
        <p:spPr bwMode="auto">
          <a:xfrm>
            <a:off x="0"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defRPr sz="1300" b="0"/>
            </a:lvl1pPr>
          </a:lstStyle>
          <a:p>
            <a:pPr>
              <a:defRPr/>
            </a:pPr>
            <a:endParaRPr lang="en-US"/>
          </a:p>
        </p:txBody>
      </p:sp>
      <p:sp>
        <p:nvSpPr>
          <p:cNvPr id="36871" name="Rectangle 7"/>
          <p:cNvSpPr>
            <a:spLocks noGrp="1" noChangeArrowheads="1"/>
          </p:cNvSpPr>
          <p:nvPr>
            <p:ph type="sldNum" sz="quarter" idx="5"/>
          </p:nvPr>
        </p:nvSpPr>
        <p:spPr bwMode="auto">
          <a:xfrm>
            <a:off x="4021138"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lgn="r">
              <a:defRPr sz="1300" b="0"/>
            </a:lvl1pPr>
          </a:lstStyle>
          <a:p>
            <a:pPr>
              <a:defRPr/>
            </a:pPr>
            <a:fld id="{7367016D-A33F-4F37-8E5C-07E04ECFB325}" type="slidenum">
              <a:rPr lang="en-US"/>
              <a:pPr>
                <a:defRPr/>
              </a:pPr>
              <a:t>‹#›</a:t>
            </a:fld>
            <a:endParaRPr lang="en-US"/>
          </a:p>
        </p:txBody>
      </p:sp>
    </p:spTree>
    <p:extLst>
      <p:ext uri="{BB962C8B-B14F-4D97-AF65-F5344CB8AC3E}">
        <p14:creationId xmlns:p14="http://schemas.microsoft.com/office/powerpoint/2010/main" val="2239298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10AAFE6D-C951-4860-87B2-367B44EE2834}" type="slidenum">
              <a:rPr lang="en-US" b="0" smtClean="0"/>
              <a:pPr eaLnBrk="1" hangingPunct="1"/>
              <a:t>1</a:t>
            </a:fld>
            <a:endParaRPr lang="en-US" b="0" dirty="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dirty="0" smtClean="0"/>
              <a:t>Por que então gerenciar o tempo do projeto?</a:t>
            </a:r>
            <a:r>
              <a:rPr lang="pt-BR" baseline="0" dirty="0" smtClean="0"/>
              <a:t> </a:t>
            </a:r>
          </a:p>
          <a:p>
            <a:r>
              <a:rPr lang="pt-BR" baseline="0" dirty="0" smtClean="0"/>
              <a:t>-Ler os dois tópicos do slide e fazer um breve comentário sobre garantia de término, custos exessivos, gerar insatisfação com o cliente e etc. Tudo devido a má gerencia de tempo.</a:t>
            </a:r>
          </a:p>
        </p:txBody>
      </p:sp>
      <p:sp>
        <p:nvSpPr>
          <p:cNvPr id="4" name="Slide Number Placeholder 3"/>
          <p:cNvSpPr>
            <a:spLocks noGrp="1"/>
          </p:cNvSpPr>
          <p:nvPr>
            <p:ph type="sldNum" sz="quarter" idx="10"/>
          </p:nvPr>
        </p:nvSpPr>
        <p:spPr/>
        <p:txBody>
          <a:bodyPr/>
          <a:lstStyle/>
          <a:p>
            <a:fld id="{D83237C3-2B0B-49CE-8EE9-AADEB4F3EE00}" type="slidenum">
              <a:rPr lang="de-DE" smtClean="0"/>
              <a:pPr/>
              <a:t>6</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dirty="0" smtClean="0"/>
              <a:t>Como podemos observar na figura, uma má gerencia de tempo pode levar</a:t>
            </a:r>
            <a:r>
              <a:rPr lang="pt-BR" baseline="0" dirty="0" smtClean="0"/>
              <a:t> a problemas indesejáveis. Observemos no início da curva, que representa o início do projeto. Podemos notar, que o custo gerado por eventuais mudanças ao longo do projeto é baixo, bem como a influência com os stakeholders, o risco e a incerteza. No final do gráfico, podemos notar que essas características se invertem, por efeito do tempo. Existe um ponto de equilíbrio no meio, que deve ser sempre observado para se obter os benefícios esperados e com o menor impacto negativo possível.</a:t>
            </a:r>
            <a:endParaRPr lang="pt-BR" dirty="0"/>
          </a:p>
        </p:txBody>
      </p:sp>
      <p:sp>
        <p:nvSpPr>
          <p:cNvPr id="4" name="Slide Number Placeholder 3"/>
          <p:cNvSpPr>
            <a:spLocks noGrp="1"/>
          </p:cNvSpPr>
          <p:nvPr>
            <p:ph type="sldNum" sz="quarter" idx="10"/>
          </p:nvPr>
        </p:nvSpPr>
        <p:spPr/>
        <p:txBody>
          <a:bodyPr/>
          <a:lstStyle/>
          <a:p>
            <a:fld id="{D83237C3-2B0B-49CE-8EE9-AADEB4F3EE00}" type="slidenum">
              <a:rPr lang="de-DE" smtClean="0"/>
              <a:pPr/>
              <a:t>7</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sz="1300" dirty="0">
                <a:latin typeface="+mn-lt"/>
              </a:rPr>
              <a:t>Pode-se utilizar tarefas como um conceito de</a:t>
            </a:r>
          </a:p>
          <a:p>
            <a:r>
              <a:rPr lang="pt-BR" sz="1300" dirty="0">
                <a:latin typeface="+mn-lt"/>
              </a:rPr>
              <a:t>mais alto nível na WBS, mas isto não é uma</a:t>
            </a:r>
          </a:p>
          <a:p>
            <a:r>
              <a:rPr lang="de-DE" sz="1300" dirty="0">
                <a:latin typeface="+mn-lt"/>
              </a:rPr>
              <a:t>regra</a:t>
            </a:r>
            <a:endParaRPr lang="de-DE" dirty="0"/>
          </a:p>
        </p:txBody>
      </p:sp>
      <p:sp>
        <p:nvSpPr>
          <p:cNvPr id="4" name="Slide Number Placeholder 3"/>
          <p:cNvSpPr>
            <a:spLocks noGrp="1"/>
          </p:cNvSpPr>
          <p:nvPr>
            <p:ph type="sldNum" sz="quarter" idx="10"/>
          </p:nvPr>
        </p:nvSpPr>
        <p:spPr/>
        <p:txBody>
          <a:bodyPr/>
          <a:lstStyle/>
          <a:p>
            <a:fld id="{D83237C3-2B0B-49CE-8EE9-AADEB4F3EE00}" type="slidenum">
              <a:rPr lang="de-DE" smtClean="0">
                <a:solidFill>
                  <a:prstClr val="black"/>
                </a:solidFill>
              </a:rPr>
              <a:pPr/>
              <a:t>8</a:t>
            </a:fld>
            <a:endParaRPr lang="de-DE">
              <a:solidFill>
                <a:prstClr val="black"/>
              </a:solidFill>
            </a:endParaRPr>
          </a:p>
        </p:txBody>
      </p:sp>
    </p:spTree>
    <p:extLst>
      <p:ext uri="{BB962C8B-B14F-4D97-AF65-F5344CB8AC3E}">
        <p14:creationId xmlns:p14="http://schemas.microsoft.com/office/powerpoint/2010/main" val="366307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sz="1300" dirty="0">
                <a:latin typeface="+mn-lt"/>
              </a:rPr>
              <a:t>Pode-se utilizar tarefas como um conceito de</a:t>
            </a:r>
          </a:p>
          <a:p>
            <a:r>
              <a:rPr lang="pt-BR" sz="1300" dirty="0">
                <a:latin typeface="+mn-lt"/>
              </a:rPr>
              <a:t>mais alto nível na WBS, mas isto não é uma</a:t>
            </a:r>
          </a:p>
          <a:p>
            <a:r>
              <a:rPr lang="de-DE" sz="1300" dirty="0">
                <a:latin typeface="+mn-lt"/>
              </a:rPr>
              <a:t>regra</a:t>
            </a:r>
            <a:endParaRPr lang="de-DE" dirty="0"/>
          </a:p>
        </p:txBody>
      </p:sp>
      <p:sp>
        <p:nvSpPr>
          <p:cNvPr id="4" name="Slide Number Placeholder 3"/>
          <p:cNvSpPr>
            <a:spLocks noGrp="1"/>
          </p:cNvSpPr>
          <p:nvPr>
            <p:ph type="sldNum" sz="quarter" idx="10"/>
          </p:nvPr>
        </p:nvSpPr>
        <p:spPr/>
        <p:txBody>
          <a:bodyPr/>
          <a:lstStyle/>
          <a:p>
            <a:fld id="{D83237C3-2B0B-49CE-8EE9-AADEB4F3EE00}" type="slidenum">
              <a:rPr lang="de-DE" smtClean="0">
                <a:solidFill>
                  <a:prstClr val="black"/>
                </a:solidFill>
              </a:rPr>
              <a:pPr/>
              <a:t>9</a:t>
            </a:fld>
            <a:endParaRPr lang="de-DE">
              <a:solidFill>
                <a:prstClr val="black"/>
              </a:solidFill>
            </a:endParaRPr>
          </a:p>
        </p:txBody>
      </p:sp>
    </p:spTree>
    <p:extLst>
      <p:ext uri="{BB962C8B-B14F-4D97-AF65-F5344CB8AC3E}">
        <p14:creationId xmlns:p14="http://schemas.microsoft.com/office/powerpoint/2010/main" val="3663079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sz="1300" dirty="0">
                <a:latin typeface="+mn-lt"/>
              </a:rPr>
              <a:t>Pode-se utilizar tarefas como um conceito de</a:t>
            </a:r>
          </a:p>
          <a:p>
            <a:r>
              <a:rPr lang="pt-BR" sz="1300" dirty="0">
                <a:latin typeface="+mn-lt"/>
              </a:rPr>
              <a:t>mais alto nível na WBS, mas isto não é uma</a:t>
            </a:r>
          </a:p>
          <a:p>
            <a:r>
              <a:rPr lang="de-DE" sz="1300" dirty="0">
                <a:latin typeface="+mn-lt"/>
              </a:rPr>
              <a:t>regra</a:t>
            </a:r>
            <a:endParaRPr lang="de-DE" dirty="0"/>
          </a:p>
        </p:txBody>
      </p:sp>
      <p:sp>
        <p:nvSpPr>
          <p:cNvPr id="4" name="Slide Number Placeholder 3"/>
          <p:cNvSpPr>
            <a:spLocks noGrp="1"/>
          </p:cNvSpPr>
          <p:nvPr>
            <p:ph type="sldNum" sz="quarter" idx="10"/>
          </p:nvPr>
        </p:nvSpPr>
        <p:spPr/>
        <p:txBody>
          <a:bodyPr/>
          <a:lstStyle/>
          <a:p>
            <a:fld id="{D83237C3-2B0B-49CE-8EE9-AADEB4F3EE00}" type="slidenum">
              <a:rPr lang="de-DE" smtClean="0">
                <a:solidFill>
                  <a:prstClr val="black"/>
                </a:solidFill>
              </a:rPr>
              <a:pPr/>
              <a:t>10</a:t>
            </a:fld>
            <a:endParaRPr lang="de-DE">
              <a:solidFill>
                <a:prstClr val="black"/>
              </a:solidFill>
            </a:endParaRPr>
          </a:p>
        </p:txBody>
      </p:sp>
    </p:spTree>
    <p:extLst>
      <p:ext uri="{BB962C8B-B14F-4D97-AF65-F5344CB8AC3E}">
        <p14:creationId xmlns:p14="http://schemas.microsoft.com/office/powerpoint/2010/main" val="3663079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sz="1300" dirty="0">
                <a:latin typeface="+mn-lt"/>
              </a:rPr>
              <a:t>Pode-se utilizar tarefas como um conceito de</a:t>
            </a:r>
          </a:p>
          <a:p>
            <a:r>
              <a:rPr lang="pt-BR" sz="1300" dirty="0">
                <a:latin typeface="+mn-lt"/>
              </a:rPr>
              <a:t>mais alto nível na WBS, mas isto não é uma</a:t>
            </a:r>
          </a:p>
          <a:p>
            <a:r>
              <a:rPr lang="de-DE" sz="1300" dirty="0">
                <a:latin typeface="+mn-lt"/>
              </a:rPr>
              <a:t>regra</a:t>
            </a:r>
            <a:endParaRPr lang="de-DE" dirty="0"/>
          </a:p>
        </p:txBody>
      </p:sp>
      <p:sp>
        <p:nvSpPr>
          <p:cNvPr id="4" name="Slide Number Placeholder 3"/>
          <p:cNvSpPr>
            <a:spLocks noGrp="1"/>
          </p:cNvSpPr>
          <p:nvPr>
            <p:ph type="sldNum" sz="quarter" idx="10"/>
          </p:nvPr>
        </p:nvSpPr>
        <p:spPr/>
        <p:txBody>
          <a:bodyPr/>
          <a:lstStyle/>
          <a:p>
            <a:fld id="{D83237C3-2B0B-49CE-8EE9-AADEB4F3EE00}" type="slidenum">
              <a:rPr lang="de-DE" smtClean="0">
                <a:solidFill>
                  <a:prstClr val="black"/>
                </a:solidFill>
              </a:rPr>
              <a:pPr/>
              <a:t>11</a:t>
            </a:fld>
            <a:endParaRPr lang="de-DE">
              <a:solidFill>
                <a:prstClr val="black"/>
              </a:solidFill>
            </a:endParaRPr>
          </a:p>
        </p:txBody>
      </p:sp>
    </p:spTree>
    <p:extLst>
      <p:ext uri="{BB962C8B-B14F-4D97-AF65-F5344CB8AC3E}">
        <p14:creationId xmlns:p14="http://schemas.microsoft.com/office/powerpoint/2010/main" val="366307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5" name="Rectangle 6"/>
          <p:cNvSpPr>
            <a:spLocks noGrp="1" noChangeArrowheads="1"/>
          </p:cNvSpPr>
          <p:nvPr>
            <p:ph type="sldNum" sz="quarter" idx="11"/>
          </p:nvPr>
        </p:nvSpPr>
        <p:spPr>
          <a:ln/>
        </p:spPr>
        <p:txBody>
          <a:bodyPr/>
          <a:lstStyle>
            <a:lvl1pPr>
              <a:defRPr/>
            </a:lvl1pPr>
          </a:lstStyle>
          <a:p>
            <a:pPr>
              <a:defRPr/>
            </a:pPr>
            <a:fld id="{31D90BD4-A7CB-47DC-81CF-DED36F9A4B11}" type="slidenum">
              <a:rPr lang="pt-BR"/>
              <a:pPr>
                <a:defRPr/>
              </a:pPr>
              <a:t>‹#›</a:t>
            </a:fld>
            <a:endParaRPr lang="pt-BR"/>
          </a:p>
        </p:txBody>
      </p:sp>
    </p:spTree>
    <p:extLst>
      <p:ext uri="{BB962C8B-B14F-4D97-AF65-F5344CB8AC3E}">
        <p14:creationId xmlns:p14="http://schemas.microsoft.com/office/powerpoint/2010/main" val="2856377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5" name="Rectangle 6"/>
          <p:cNvSpPr>
            <a:spLocks noGrp="1" noChangeArrowheads="1"/>
          </p:cNvSpPr>
          <p:nvPr>
            <p:ph type="sldNum" sz="quarter" idx="11"/>
          </p:nvPr>
        </p:nvSpPr>
        <p:spPr>
          <a:ln/>
        </p:spPr>
        <p:txBody>
          <a:bodyPr/>
          <a:lstStyle>
            <a:lvl1pPr>
              <a:defRPr/>
            </a:lvl1pPr>
          </a:lstStyle>
          <a:p>
            <a:pPr>
              <a:defRPr/>
            </a:pPr>
            <a:fld id="{C4A14755-C445-4D4C-85E9-45D0737BDBC3}" type="slidenum">
              <a:rPr lang="pt-BR"/>
              <a:pPr>
                <a:defRPr/>
              </a:pPr>
              <a:t>‹#›</a:t>
            </a:fld>
            <a:endParaRPr lang="pt-BR"/>
          </a:p>
        </p:txBody>
      </p:sp>
    </p:spTree>
    <p:extLst>
      <p:ext uri="{BB962C8B-B14F-4D97-AF65-F5344CB8AC3E}">
        <p14:creationId xmlns:p14="http://schemas.microsoft.com/office/powerpoint/2010/main" val="3250213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40513" y="260350"/>
            <a:ext cx="2057400" cy="5689600"/>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68313" y="260350"/>
            <a:ext cx="6019800" cy="56896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5" name="Rectangle 6"/>
          <p:cNvSpPr>
            <a:spLocks noGrp="1" noChangeArrowheads="1"/>
          </p:cNvSpPr>
          <p:nvPr>
            <p:ph type="sldNum" sz="quarter" idx="11"/>
          </p:nvPr>
        </p:nvSpPr>
        <p:spPr>
          <a:ln/>
        </p:spPr>
        <p:txBody>
          <a:bodyPr/>
          <a:lstStyle>
            <a:lvl1pPr>
              <a:defRPr/>
            </a:lvl1pPr>
          </a:lstStyle>
          <a:p>
            <a:pPr>
              <a:defRPr/>
            </a:pPr>
            <a:fld id="{6731D144-87CD-4550-BCD9-F500E59B3B5E}" type="slidenum">
              <a:rPr lang="pt-BR"/>
              <a:pPr>
                <a:defRPr/>
              </a:pPr>
              <a:t>‹#›</a:t>
            </a:fld>
            <a:endParaRPr lang="pt-BR"/>
          </a:p>
        </p:txBody>
      </p:sp>
    </p:spTree>
    <p:extLst>
      <p:ext uri="{BB962C8B-B14F-4D97-AF65-F5344CB8AC3E}">
        <p14:creationId xmlns:p14="http://schemas.microsoft.com/office/powerpoint/2010/main" val="1467012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b"/>
          <a:lstStyle>
            <a:lvl1pPr algn="l">
              <a:defRPr sz="2800"/>
            </a:lvl1pPr>
          </a:lstStyle>
          <a:p>
            <a:r>
              <a:rPr lang="pt-BR" dirty="0" smtClean="0"/>
              <a:t>Clique para editar o título mestre</a:t>
            </a:r>
            <a:endParaRPr lang="pt-BR" dirty="0"/>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5" name="Rectangle 6"/>
          <p:cNvSpPr>
            <a:spLocks noGrp="1" noChangeArrowheads="1"/>
          </p:cNvSpPr>
          <p:nvPr>
            <p:ph type="sldNum" sz="quarter" idx="11"/>
          </p:nvPr>
        </p:nvSpPr>
        <p:spPr>
          <a:ln/>
        </p:spPr>
        <p:txBody>
          <a:bodyPr/>
          <a:lstStyle>
            <a:lvl1pPr>
              <a:defRPr/>
            </a:lvl1pPr>
          </a:lstStyle>
          <a:p>
            <a:pPr>
              <a:defRPr/>
            </a:pPr>
            <a:fld id="{70666B61-A54B-403A-BF1D-CAFE3EC695C1}" type="slidenum">
              <a:rPr lang="pt-BR"/>
              <a:pPr>
                <a:defRPr/>
              </a:pPr>
              <a:t>‹#›</a:t>
            </a:fld>
            <a:endParaRPr lang="pt-BR"/>
          </a:p>
        </p:txBody>
      </p:sp>
    </p:spTree>
    <p:extLst>
      <p:ext uri="{BB962C8B-B14F-4D97-AF65-F5344CB8AC3E}">
        <p14:creationId xmlns:p14="http://schemas.microsoft.com/office/powerpoint/2010/main" val="14940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small" baseline="0"/>
            </a:lvl1pPr>
          </a:lstStyle>
          <a:p>
            <a:r>
              <a:rPr lang="pt-BR" dirty="0" smtClean="0"/>
              <a:t>Clique para editar o título mestre</a:t>
            </a:r>
            <a:endParaRPr lang="pt-BR" dirty="0"/>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5" name="Rectangle 6"/>
          <p:cNvSpPr>
            <a:spLocks noGrp="1" noChangeArrowheads="1"/>
          </p:cNvSpPr>
          <p:nvPr>
            <p:ph type="sldNum" sz="quarter" idx="11"/>
          </p:nvPr>
        </p:nvSpPr>
        <p:spPr>
          <a:ln/>
        </p:spPr>
        <p:txBody>
          <a:bodyPr/>
          <a:lstStyle>
            <a:lvl1pPr>
              <a:defRPr/>
            </a:lvl1pPr>
          </a:lstStyle>
          <a:p>
            <a:pPr>
              <a:defRPr/>
            </a:pPr>
            <a:fld id="{B14CD71F-A261-4B9E-9481-F1C144E218E0}" type="slidenum">
              <a:rPr lang="pt-BR"/>
              <a:pPr>
                <a:defRPr/>
              </a:pPr>
              <a:t>‹#›</a:t>
            </a:fld>
            <a:endParaRPr lang="pt-BR"/>
          </a:p>
        </p:txBody>
      </p:sp>
    </p:spTree>
    <p:extLst>
      <p:ext uri="{BB962C8B-B14F-4D97-AF65-F5344CB8AC3E}">
        <p14:creationId xmlns:p14="http://schemas.microsoft.com/office/powerpoint/2010/main" val="172239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sz="2800"/>
            </a:lvl1pPr>
          </a:lstStyle>
          <a:p>
            <a:r>
              <a:rPr lang="pt-BR" dirty="0" smtClean="0"/>
              <a:t>Clique para editar o título mestre</a:t>
            </a:r>
            <a:endParaRPr lang="pt-BR" dirty="0"/>
          </a:p>
        </p:txBody>
      </p:sp>
      <p:sp>
        <p:nvSpPr>
          <p:cNvPr id="3" name="Espaço Reservado para Conteúdo 2"/>
          <p:cNvSpPr>
            <a:spLocks noGrp="1"/>
          </p:cNvSpPr>
          <p:nvPr>
            <p:ph sz="half" idx="1"/>
          </p:nvPr>
        </p:nvSpPr>
        <p:spPr>
          <a:xfrm>
            <a:off x="468313" y="1557338"/>
            <a:ext cx="40386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59313" y="1557338"/>
            <a:ext cx="40386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6" name="Rectangle 6"/>
          <p:cNvSpPr>
            <a:spLocks noGrp="1" noChangeArrowheads="1"/>
          </p:cNvSpPr>
          <p:nvPr>
            <p:ph type="sldNum" sz="quarter" idx="11"/>
          </p:nvPr>
        </p:nvSpPr>
        <p:spPr>
          <a:ln/>
        </p:spPr>
        <p:txBody>
          <a:bodyPr/>
          <a:lstStyle>
            <a:lvl1pPr>
              <a:defRPr/>
            </a:lvl1pPr>
          </a:lstStyle>
          <a:p>
            <a:pPr>
              <a:defRPr/>
            </a:pPr>
            <a:fld id="{24E33569-81AC-46E9-9875-78206FBA6D76}" type="slidenum">
              <a:rPr lang="pt-BR"/>
              <a:pPr>
                <a:defRPr/>
              </a:pPr>
              <a:t>‹#›</a:t>
            </a:fld>
            <a:endParaRPr lang="pt-BR"/>
          </a:p>
        </p:txBody>
      </p:sp>
    </p:spTree>
    <p:extLst>
      <p:ext uri="{BB962C8B-B14F-4D97-AF65-F5344CB8AC3E}">
        <p14:creationId xmlns:p14="http://schemas.microsoft.com/office/powerpoint/2010/main" val="2501360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8" name="Rectangle 6"/>
          <p:cNvSpPr>
            <a:spLocks noGrp="1" noChangeArrowheads="1"/>
          </p:cNvSpPr>
          <p:nvPr>
            <p:ph type="sldNum" sz="quarter" idx="11"/>
          </p:nvPr>
        </p:nvSpPr>
        <p:spPr>
          <a:ln/>
        </p:spPr>
        <p:txBody>
          <a:bodyPr/>
          <a:lstStyle>
            <a:lvl1pPr>
              <a:defRPr/>
            </a:lvl1pPr>
          </a:lstStyle>
          <a:p>
            <a:pPr>
              <a:defRPr/>
            </a:pPr>
            <a:fld id="{0EE1E617-6542-4801-8789-8671FB853675}" type="slidenum">
              <a:rPr lang="pt-BR"/>
              <a:pPr>
                <a:defRPr/>
              </a:pPr>
              <a:t>‹#›</a:t>
            </a:fld>
            <a:endParaRPr lang="pt-BR"/>
          </a:p>
        </p:txBody>
      </p:sp>
    </p:spTree>
    <p:extLst>
      <p:ext uri="{BB962C8B-B14F-4D97-AF65-F5344CB8AC3E}">
        <p14:creationId xmlns:p14="http://schemas.microsoft.com/office/powerpoint/2010/main" val="195190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sz="2800"/>
            </a:lvl1pPr>
          </a:lstStyle>
          <a:p>
            <a:r>
              <a:rPr lang="pt-BR" dirty="0" smtClean="0"/>
              <a:t>Clique para editar o título mestre</a:t>
            </a:r>
            <a:endParaRPr lang="pt-BR" dirty="0"/>
          </a:p>
        </p:txBody>
      </p:sp>
      <p:sp>
        <p:nvSpPr>
          <p:cNvPr id="3"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4" name="Rectangle 6"/>
          <p:cNvSpPr>
            <a:spLocks noGrp="1" noChangeArrowheads="1"/>
          </p:cNvSpPr>
          <p:nvPr>
            <p:ph type="sldNum" sz="quarter" idx="11"/>
          </p:nvPr>
        </p:nvSpPr>
        <p:spPr>
          <a:ln/>
        </p:spPr>
        <p:txBody>
          <a:bodyPr/>
          <a:lstStyle>
            <a:lvl1pPr>
              <a:defRPr/>
            </a:lvl1pPr>
          </a:lstStyle>
          <a:p>
            <a:pPr>
              <a:defRPr/>
            </a:pPr>
            <a:fld id="{42AD79B6-C6F8-42DB-84EB-2A80C7DF43CF}" type="slidenum">
              <a:rPr lang="pt-BR"/>
              <a:pPr>
                <a:defRPr/>
              </a:pPr>
              <a:t>‹#›</a:t>
            </a:fld>
            <a:endParaRPr lang="pt-BR"/>
          </a:p>
        </p:txBody>
      </p:sp>
    </p:spTree>
    <p:extLst>
      <p:ext uri="{BB962C8B-B14F-4D97-AF65-F5344CB8AC3E}">
        <p14:creationId xmlns:p14="http://schemas.microsoft.com/office/powerpoint/2010/main" val="20614797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3" name="Rectangle 6"/>
          <p:cNvSpPr>
            <a:spLocks noGrp="1" noChangeArrowheads="1"/>
          </p:cNvSpPr>
          <p:nvPr>
            <p:ph type="sldNum" sz="quarter" idx="11"/>
          </p:nvPr>
        </p:nvSpPr>
        <p:spPr>
          <a:ln/>
        </p:spPr>
        <p:txBody>
          <a:bodyPr/>
          <a:lstStyle>
            <a:lvl1pPr>
              <a:defRPr/>
            </a:lvl1pPr>
          </a:lstStyle>
          <a:p>
            <a:pPr>
              <a:defRPr/>
            </a:pPr>
            <a:fld id="{9AA2DA11-3ED7-499C-A61C-107DD6093CCE}" type="slidenum">
              <a:rPr lang="pt-BR"/>
              <a:pPr>
                <a:defRPr/>
              </a:pPr>
              <a:t>‹#›</a:t>
            </a:fld>
            <a:endParaRPr lang="pt-BR"/>
          </a:p>
        </p:txBody>
      </p:sp>
    </p:spTree>
    <p:extLst>
      <p:ext uri="{BB962C8B-B14F-4D97-AF65-F5344CB8AC3E}">
        <p14:creationId xmlns:p14="http://schemas.microsoft.com/office/powerpoint/2010/main" val="91805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6" name="Rectangle 6"/>
          <p:cNvSpPr>
            <a:spLocks noGrp="1" noChangeArrowheads="1"/>
          </p:cNvSpPr>
          <p:nvPr>
            <p:ph type="sldNum" sz="quarter" idx="11"/>
          </p:nvPr>
        </p:nvSpPr>
        <p:spPr>
          <a:ln/>
        </p:spPr>
        <p:txBody>
          <a:bodyPr/>
          <a:lstStyle>
            <a:lvl1pPr>
              <a:defRPr/>
            </a:lvl1pPr>
          </a:lstStyle>
          <a:p>
            <a:pPr>
              <a:defRPr/>
            </a:pPr>
            <a:fld id="{82D7C5A3-D1AC-4974-821A-1D402478FDFA}" type="slidenum">
              <a:rPr lang="pt-BR"/>
              <a:pPr>
                <a:defRPr/>
              </a:pPr>
              <a:t>‹#›</a:t>
            </a:fld>
            <a:endParaRPr lang="pt-BR"/>
          </a:p>
        </p:txBody>
      </p:sp>
    </p:spTree>
    <p:extLst>
      <p:ext uri="{BB962C8B-B14F-4D97-AF65-F5344CB8AC3E}">
        <p14:creationId xmlns:p14="http://schemas.microsoft.com/office/powerpoint/2010/main" val="3883722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r>
              <a:rPr lang="pt-BR"/>
              <a:t>18/08/2011</a:t>
            </a:r>
          </a:p>
        </p:txBody>
      </p:sp>
      <p:sp>
        <p:nvSpPr>
          <p:cNvPr id="6" name="Rectangle 6"/>
          <p:cNvSpPr>
            <a:spLocks noGrp="1" noChangeArrowheads="1"/>
          </p:cNvSpPr>
          <p:nvPr>
            <p:ph type="sldNum" sz="quarter" idx="11"/>
          </p:nvPr>
        </p:nvSpPr>
        <p:spPr>
          <a:ln/>
        </p:spPr>
        <p:txBody>
          <a:bodyPr/>
          <a:lstStyle>
            <a:lvl1pPr>
              <a:defRPr/>
            </a:lvl1pPr>
          </a:lstStyle>
          <a:p>
            <a:pPr>
              <a:defRPr/>
            </a:pPr>
            <a:fld id="{CC13FC07-4A92-49EE-904C-EDCA48E0DD36}" type="slidenum">
              <a:rPr lang="pt-BR"/>
              <a:pPr>
                <a:defRPr/>
              </a:pPr>
              <a:t>‹#›</a:t>
            </a:fld>
            <a:endParaRPr lang="pt-BR"/>
          </a:p>
        </p:txBody>
      </p:sp>
    </p:spTree>
    <p:extLst>
      <p:ext uri="{BB962C8B-B14F-4D97-AF65-F5344CB8AC3E}">
        <p14:creationId xmlns:p14="http://schemas.microsoft.com/office/powerpoint/2010/main" val="3553670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260350"/>
            <a:ext cx="59864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smtClean="0"/>
          </a:p>
        </p:txBody>
      </p:sp>
      <p:sp>
        <p:nvSpPr>
          <p:cNvPr id="1027" name="Rectangle 3"/>
          <p:cNvSpPr>
            <a:spLocks noGrp="1" noChangeArrowheads="1"/>
          </p:cNvSpPr>
          <p:nvPr>
            <p:ph type="body" idx="1"/>
          </p:nvPr>
        </p:nvSpPr>
        <p:spPr bwMode="auto">
          <a:xfrm>
            <a:off x="468313" y="1557338"/>
            <a:ext cx="8229600"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2222500" y="6265863"/>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b="0"/>
            </a:lvl1pPr>
          </a:lstStyle>
          <a:p>
            <a:pPr>
              <a:defRPr/>
            </a:pPr>
            <a:r>
              <a:rPr lang="pt-BR"/>
              <a:t>18/08/2011</a:t>
            </a:r>
          </a:p>
        </p:txBody>
      </p:sp>
      <p:sp>
        <p:nvSpPr>
          <p:cNvPr id="1030" name="Rectangle 6"/>
          <p:cNvSpPr>
            <a:spLocks noGrp="1" noChangeArrowheads="1"/>
          </p:cNvSpPr>
          <p:nvPr>
            <p:ph type="sldNum" sz="quarter" idx="4"/>
          </p:nvPr>
        </p:nvSpPr>
        <p:spPr bwMode="auto">
          <a:xfrm>
            <a:off x="5391150" y="6265863"/>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0"/>
            </a:lvl1pPr>
          </a:lstStyle>
          <a:p>
            <a:pPr>
              <a:defRPr/>
            </a:pPr>
            <a:fld id="{B93E5218-FE88-4EE3-B5C7-6FDF99CA51D7}" type="slidenum">
              <a:rPr lang="pt-BR"/>
              <a:pPr>
                <a:defRPr/>
              </a:pPr>
              <a:t>‹#›</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charset="0"/>
        </a:defRPr>
      </a:lvl2pPr>
      <a:lvl3pPr algn="ctr" rtl="0" eaLnBrk="0" fontAlgn="base" hangingPunct="0">
        <a:spcBef>
          <a:spcPct val="0"/>
        </a:spcBef>
        <a:spcAft>
          <a:spcPct val="0"/>
        </a:spcAft>
        <a:defRPr sz="4000">
          <a:solidFill>
            <a:schemeClr val="tx2"/>
          </a:solidFill>
          <a:latin typeface="Arial" charset="0"/>
        </a:defRPr>
      </a:lvl3pPr>
      <a:lvl4pPr algn="ctr" rtl="0" eaLnBrk="0" fontAlgn="base" hangingPunct="0">
        <a:spcBef>
          <a:spcPct val="0"/>
        </a:spcBef>
        <a:spcAft>
          <a:spcPct val="0"/>
        </a:spcAft>
        <a:defRPr sz="4000">
          <a:solidFill>
            <a:schemeClr val="tx2"/>
          </a:solidFill>
          <a:latin typeface="Arial" charset="0"/>
        </a:defRPr>
      </a:lvl4pPr>
      <a:lvl5pPr algn="ctr" rtl="0" eaLnBrk="0" fontAlgn="base" hangingPunct="0">
        <a:spcBef>
          <a:spcPct val="0"/>
        </a:spcBef>
        <a:spcAft>
          <a:spcPct val="0"/>
        </a:spcAft>
        <a:defRPr sz="4000">
          <a:solidFill>
            <a:schemeClr val="tx2"/>
          </a:solidFill>
          <a:latin typeface="Arial" charset="0"/>
        </a:defRPr>
      </a:lvl5pPr>
      <a:lvl6pPr marL="457200" algn="ctr" rtl="0" fontAlgn="base">
        <a:spcBef>
          <a:spcPct val="0"/>
        </a:spcBef>
        <a:spcAft>
          <a:spcPct val="0"/>
        </a:spcAft>
        <a:defRPr sz="4000">
          <a:solidFill>
            <a:schemeClr val="tx2"/>
          </a:solidFill>
          <a:latin typeface="Arial" charset="0"/>
        </a:defRPr>
      </a:lvl6pPr>
      <a:lvl7pPr marL="914400" algn="ctr" rtl="0" fontAlgn="base">
        <a:spcBef>
          <a:spcPct val="0"/>
        </a:spcBef>
        <a:spcAft>
          <a:spcPct val="0"/>
        </a:spcAft>
        <a:defRPr sz="4000">
          <a:solidFill>
            <a:schemeClr val="tx2"/>
          </a:solidFill>
          <a:latin typeface="Arial" charset="0"/>
        </a:defRPr>
      </a:lvl7pPr>
      <a:lvl8pPr marL="1371600" algn="ctr" rtl="0" fontAlgn="base">
        <a:spcBef>
          <a:spcPct val="0"/>
        </a:spcBef>
        <a:spcAft>
          <a:spcPct val="0"/>
        </a:spcAft>
        <a:defRPr sz="4000">
          <a:solidFill>
            <a:schemeClr val="tx2"/>
          </a:solidFill>
          <a:latin typeface="Arial" charset="0"/>
        </a:defRPr>
      </a:lvl8pPr>
      <a:lvl9pPr marL="1828800" algn="ctr"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Espaço Reservado para Data 1"/>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pt-BR" b="0" dirty="0" smtClean="0"/>
              <a:t>18/08/2011</a:t>
            </a:r>
          </a:p>
        </p:txBody>
      </p:sp>
      <p:sp>
        <p:nvSpPr>
          <p:cNvPr id="2051" name="Espaço Reservado para Número de Slide 2"/>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D9142EC7-C738-4E1B-B372-E0E4238D7540}" type="slidenum">
              <a:rPr lang="pt-BR" b="0" smtClean="0"/>
              <a:pPr eaLnBrk="1" hangingPunct="1"/>
              <a:t>1</a:t>
            </a:fld>
            <a:endParaRPr lang="pt-BR" b="0" dirty="0" smtClean="0"/>
          </a:p>
        </p:txBody>
      </p:sp>
      <p:pic>
        <p:nvPicPr>
          <p:cNvPr id="2052" name="Picture 4" descr="power_poin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5"/>
          <p:cNvSpPr txBox="1">
            <a:spLocks noChangeArrowheads="1"/>
          </p:cNvSpPr>
          <p:nvPr/>
        </p:nvSpPr>
        <p:spPr bwMode="auto">
          <a:xfrm>
            <a:off x="2463800" y="2368550"/>
            <a:ext cx="4413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dirty="0"/>
          </a:p>
        </p:txBody>
      </p:sp>
      <p:sp>
        <p:nvSpPr>
          <p:cNvPr id="2054" name="Text Box 6"/>
          <p:cNvSpPr txBox="1">
            <a:spLocks noChangeArrowheads="1"/>
          </p:cNvSpPr>
          <p:nvPr/>
        </p:nvSpPr>
        <p:spPr bwMode="auto">
          <a:xfrm>
            <a:off x="1763713" y="4648200"/>
            <a:ext cx="57086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pt-BR" dirty="0" smtClean="0">
                <a:solidFill>
                  <a:schemeClr val="bg1"/>
                </a:solidFill>
              </a:rPr>
              <a:t>Disciplina:  Planejamento e Gerenciamento de Projetos - PGP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Processos</a:t>
            </a:r>
            <a:endParaRPr lang="de-DE" dirty="0"/>
          </a:p>
        </p:txBody>
      </p:sp>
      <p:sp>
        <p:nvSpPr>
          <p:cNvPr id="3" name="Content Placeholder 2"/>
          <p:cNvSpPr>
            <a:spLocks noGrp="1"/>
          </p:cNvSpPr>
          <p:nvPr>
            <p:ph sz="quarter" idx="1"/>
          </p:nvPr>
        </p:nvSpPr>
        <p:spPr/>
        <p:txBody>
          <a:bodyPr anchor="t">
            <a:normAutofit/>
          </a:bodyPr>
          <a:lstStyle/>
          <a:p>
            <a:pPr algn="just"/>
            <a:r>
              <a:rPr lang="de-DE" dirty="0" smtClean="0"/>
              <a:t>Interagem entre si e com outras áreas de conhecimento;</a:t>
            </a:r>
          </a:p>
          <a:p>
            <a:pPr marL="0" indent="0" algn="just">
              <a:buNone/>
            </a:pPr>
            <a:endParaRPr lang="de-DE" dirty="0" smtClean="0"/>
          </a:p>
          <a:p>
            <a:pPr algn="just"/>
            <a:r>
              <a:rPr lang="de-DE" dirty="0" smtClean="0"/>
              <a:t>Envolve esforço de um grupo ou uma só pessoa dependendo da necessidade do projeto;</a:t>
            </a:r>
          </a:p>
          <a:p>
            <a:pPr marL="0" indent="0" algn="just">
              <a:buNone/>
            </a:pPr>
            <a:endParaRPr lang="de-DE" dirty="0" smtClean="0"/>
          </a:p>
          <a:p>
            <a:pPr algn="just"/>
            <a:r>
              <a:rPr lang="de-DE" dirty="0" smtClean="0"/>
              <a:t>Na prática, podem se sobrepor e interagir, ao invés de possuírem interfaces bem definidas.</a:t>
            </a:r>
            <a:endParaRPr lang="de-DE" dirty="0"/>
          </a:p>
        </p:txBody>
      </p:sp>
    </p:spTree>
    <p:extLst>
      <p:ext uri="{BB962C8B-B14F-4D97-AF65-F5344CB8AC3E}">
        <p14:creationId xmlns:p14="http://schemas.microsoft.com/office/powerpoint/2010/main" val="324817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Plano de gerenciamento do Cronograma</a:t>
            </a:r>
            <a:endParaRPr lang="de-DE" dirty="0"/>
          </a:p>
        </p:txBody>
      </p:sp>
      <p:sp>
        <p:nvSpPr>
          <p:cNvPr id="3" name="Content Placeholder 2"/>
          <p:cNvSpPr>
            <a:spLocks noGrp="1"/>
          </p:cNvSpPr>
          <p:nvPr>
            <p:ph sz="quarter" idx="1"/>
          </p:nvPr>
        </p:nvSpPr>
        <p:spPr/>
        <p:txBody>
          <a:bodyPr anchor="t">
            <a:normAutofit/>
          </a:bodyPr>
          <a:lstStyle/>
          <a:p>
            <a:pPr algn="just"/>
            <a:r>
              <a:rPr lang="de-DE" dirty="0" smtClean="0"/>
              <a:t>Os processos, suas ferramentas e técnicas associadas são documentados no plano de gerenciamento do cronograma;</a:t>
            </a:r>
          </a:p>
          <a:p>
            <a:pPr marL="0" indent="0" algn="just">
              <a:buNone/>
            </a:pPr>
            <a:endParaRPr lang="de-DE" dirty="0" smtClean="0"/>
          </a:p>
          <a:p>
            <a:pPr algn="just"/>
            <a:r>
              <a:rPr lang="de-DE" dirty="0" smtClean="0"/>
              <a:t>O plano de gerenciamento do cronograma pode ser, dependendo do projeto:</a:t>
            </a:r>
          </a:p>
          <a:p>
            <a:pPr lvl="2" algn="just"/>
            <a:r>
              <a:rPr lang="de-DE" dirty="0" smtClean="0"/>
              <a:t>Formal ou Informal;</a:t>
            </a:r>
          </a:p>
          <a:p>
            <a:pPr lvl="2" algn="just"/>
            <a:r>
              <a:rPr lang="de-DE" dirty="0" smtClean="0"/>
              <a:t>Detalhado ou generalizado;</a:t>
            </a:r>
          </a:p>
          <a:p>
            <a:pPr marL="0" indent="0" algn="just">
              <a:buNone/>
            </a:pPr>
            <a:endParaRPr lang="de-DE" dirty="0" smtClean="0"/>
          </a:p>
          <a:p>
            <a:pPr marL="0" indent="0" algn="just">
              <a:buNone/>
            </a:pPr>
            <a:endParaRPr lang="de-DE" dirty="0"/>
          </a:p>
        </p:txBody>
      </p:sp>
    </p:spTree>
    <p:extLst>
      <p:ext uri="{BB962C8B-B14F-4D97-AF65-F5344CB8AC3E}">
        <p14:creationId xmlns:p14="http://schemas.microsoft.com/office/powerpoint/2010/main" val="373653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de-DE" dirty="0"/>
              <a:t>Definir as Atividades</a:t>
            </a:r>
          </a:p>
        </p:txBody>
      </p:sp>
      <p:sp>
        <p:nvSpPr>
          <p:cNvPr id="3" name="Espaço Reservado para Texto 2"/>
          <p:cNvSpPr>
            <a:spLocks noGrp="1"/>
          </p:cNvSpPr>
          <p:nvPr>
            <p:ph type="body" idx="1"/>
          </p:nvPr>
        </p:nvSpPr>
        <p:spPr/>
        <p:txBody>
          <a:bodyPr/>
          <a:lstStyle/>
          <a:p>
            <a:r>
              <a:rPr lang="pt-BR" dirty="0" smtClean="0"/>
              <a:t>Processo 1</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B14CD71F-A261-4B9E-9481-F1C144E218E0}" type="slidenum">
              <a:rPr lang="pt-BR" smtClean="0"/>
              <a:pPr>
                <a:defRPr/>
              </a:pPr>
              <a:t>12</a:t>
            </a:fld>
            <a:endParaRPr lang="pt-BR"/>
          </a:p>
        </p:txBody>
      </p:sp>
    </p:spTree>
    <p:extLst>
      <p:ext uri="{BB962C8B-B14F-4D97-AF65-F5344CB8AC3E}">
        <p14:creationId xmlns:p14="http://schemas.microsoft.com/office/powerpoint/2010/main" val="2351242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Definir atividades</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13</a:t>
            </a:fld>
            <a:endParaRPr lang="pt-BR"/>
          </a:p>
        </p:txBody>
      </p:sp>
      <p:grpSp>
        <p:nvGrpSpPr>
          <p:cNvPr id="13" name="Grupo 12"/>
          <p:cNvGrpSpPr/>
          <p:nvPr/>
        </p:nvGrpSpPr>
        <p:grpSpPr>
          <a:xfrm>
            <a:off x="266328" y="1907540"/>
            <a:ext cx="8640960" cy="3207767"/>
            <a:chOff x="266328" y="2402304"/>
            <a:chExt cx="8640960" cy="3207767"/>
          </a:xfrm>
        </p:grpSpPr>
        <p:sp>
          <p:nvSpPr>
            <p:cNvPr id="6" name="Right Arrow 6"/>
            <p:cNvSpPr/>
            <p:nvPr/>
          </p:nvSpPr>
          <p:spPr>
            <a:xfrm>
              <a:off x="266328" y="2924944"/>
              <a:ext cx="8640960" cy="2664296"/>
            </a:xfrm>
            <a:prstGeom prst="rightArrow">
              <a:avLst>
                <a:gd name="adj1" fmla="val 50000"/>
                <a:gd name="adj2" fmla="val 34311"/>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pt-BR">
                <a:solidFill>
                  <a:schemeClr val="tx1"/>
                </a:solidFill>
              </a:endParaRPr>
            </a:p>
          </p:txBody>
        </p:sp>
        <p:sp>
          <p:nvSpPr>
            <p:cNvPr id="7" name="Rounded Rectangle 4"/>
            <p:cNvSpPr/>
            <p:nvPr/>
          </p:nvSpPr>
          <p:spPr>
            <a:xfrm>
              <a:off x="3275856" y="2924944"/>
              <a:ext cx="2448272" cy="2664296"/>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sz="1400" dirty="0">
                  <a:solidFill>
                    <a:schemeClr val="tx1"/>
                  </a:solidFill>
                </a:rPr>
                <a:t>1</a:t>
              </a:r>
              <a:r>
                <a:rPr lang="de-DE" sz="1400" dirty="0" smtClean="0">
                  <a:solidFill>
                    <a:schemeClr val="tx1"/>
                  </a:solidFill>
                </a:rPr>
                <a:t>. Decomposição</a:t>
              </a:r>
              <a:endParaRPr lang="de-DE" sz="1400" dirty="0">
                <a:solidFill>
                  <a:schemeClr val="tx1"/>
                </a:solidFill>
              </a:endParaRPr>
            </a:p>
            <a:p>
              <a:pPr algn="ctr"/>
              <a:endParaRPr lang="de-DE" sz="1400" dirty="0">
                <a:solidFill>
                  <a:schemeClr val="tx1"/>
                </a:solidFill>
              </a:endParaRPr>
            </a:p>
            <a:p>
              <a:pPr algn="ctr"/>
              <a:r>
                <a:rPr lang="en-US" sz="1400" dirty="0">
                  <a:solidFill>
                    <a:schemeClr val="tx1"/>
                  </a:solidFill>
                </a:rPr>
                <a:t>2. </a:t>
              </a:r>
              <a:r>
                <a:rPr lang="de-DE" sz="1400" dirty="0">
                  <a:solidFill>
                    <a:schemeClr val="tx1"/>
                  </a:solidFill>
                </a:rPr>
                <a:t>Modelos</a:t>
              </a:r>
            </a:p>
            <a:p>
              <a:pPr algn="ctr"/>
              <a:endParaRPr lang="de-DE" sz="1400" dirty="0">
                <a:solidFill>
                  <a:schemeClr val="tx1"/>
                </a:solidFill>
              </a:endParaRPr>
            </a:p>
            <a:p>
              <a:pPr algn="ctr"/>
              <a:r>
                <a:rPr lang="en-US" sz="1400" dirty="0">
                  <a:solidFill>
                    <a:schemeClr val="tx1"/>
                  </a:solidFill>
                </a:rPr>
                <a:t>3. </a:t>
              </a:r>
              <a:r>
                <a:rPr lang="de-DE" sz="1400" dirty="0">
                  <a:solidFill>
                    <a:schemeClr val="tx1"/>
                  </a:solidFill>
                </a:rPr>
                <a:t>Opinião especializada</a:t>
              </a:r>
            </a:p>
          </p:txBody>
        </p:sp>
        <p:sp>
          <p:nvSpPr>
            <p:cNvPr id="8" name="Rounded Rectangle 5"/>
            <p:cNvSpPr/>
            <p:nvPr/>
          </p:nvSpPr>
          <p:spPr>
            <a:xfrm>
              <a:off x="5940152" y="2904113"/>
              <a:ext cx="1944215" cy="270595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sz="1400" dirty="0" smtClean="0">
                  <a:solidFill>
                    <a:schemeClr val="tx1"/>
                  </a:solidFill>
                </a:rPr>
                <a:t>1. Lista das atividades</a:t>
              </a:r>
            </a:p>
            <a:p>
              <a:pPr marL="342900" indent="-342900" algn="ctr">
                <a:buAutoNum type="arabicPeriod"/>
              </a:pPr>
              <a:endParaRPr lang="de-DE" sz="1400" dirty="0" smtClean="0">
                <a:solidFill>
                  <a:schemeClr val="tx1"/>
                </a:solidFill>
              </a:endParaRPr>
            </a:p>
            <a:p>
              <a:pPr algn="ctr"/>
              <a:r>
                <a:rPr lang="en-US" sz="1400" dirty="0" smtClean="0">
                  <a:solidFill>
                    <a:schemeClr val="tx1"/>
                  </a:solidFill>
                </a:rPr>
                <a:t>2. </a:t>
              </a:r>
              <a:r>
                <a:rPr lang="de-DE" sz="1400" dirty="0" smtClean="0">
                  <a:solidFill>
                    <a:schemeClr val="tx1"/>
                  </a:solidFill>
                </a:rPr>
                <a:t>Atributos das atividades</a:t>
              </a:r>
            </a:p>
            <a:p>
              <a:pPr algn="ctr"/>
              <a:endParaRPr lang="de-DE" sz="1400" dirty="0" smtClean="0">
                <a:solidFill>
                  <a:schemeClr val="tx1"/>
                </a:solidFill>
              </a:endParaRPr>
            </a:p>
            <a:p>
              <a:pPr algn="ctr"/>
              <a:r>
                <a:rPr lang="en-US" sz="1400" dirty="0" smtClean="0">
                  <a:solidFill>
                    <a:schemeClr val="tx1"/>
                  </a:solidFill>
                </a:rPr>
                <a:t>3. </a:t>
              </a:r>
              <a:r>
                <a:rPr lang="de-DE" sz="1400" dirty="0" smtClean="0">
                  <a:solidFill>
                    <a:schemeClr val="tx1"/>
                  </a:solidFill>
                </a:rPr>
                <a:t>Lista dos macros</a:t>
              </a:r>
              <a:endParaRPr lang="de-DE" sz="1400" dirty="0">
                <a:solidFill>
                  <a:schemeClr val="tx1"/>
                </a:solidFill>
              </a:endParaRPr>
            </a:p>
          </p:txBody>
        </p:sp>
        <p:sp>
          <p:nvSpPr>
            <p:cNvPr id="9" name="Rounded Rectangle 2"/>
            <p:cNvSpPr/>
            <p:nvPr/>
          </p:nvSpPr>
          <p:spPr>
            <a:xfrm>
              <a:off x="467544" y="2890802"/>
              <a:ext cx="2520280" cy="2698437"/>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sz="1400" dirty="0">
                  <a:solidFill>
                    <a:schemeClr val="tx1"/>
                  </a:solidFill>
                </a:rPr>
                <a:t>1</a:t>
              </a:r>
              <a:r>
                <a:rPr lang="de-DE" sz="1400" dirty="0" smtClean="0">
                  <a:solidFill>
                    <a:schemeClr val="tx1"/>
                  </a:solidFill>
                </a:rPr>
                <a:t>. Linha </a:t>
              </a:r>
              <a:r>
                <a:rPr lang="de-DE" sz="1400" dirty="0">
                  <a:solidFill>
                    <a:schemeClr val="tx1"/>
                  </a:solidFill>
                </a:rPr>
                <a:t>de base do escopo</a:t>
              </a:r>
            </a:p>
            <a:p>
              <a:pPr marL="342900" indent="-342900" algn="ctr">
                <a:buAutoNum type="arabicPeriod"/>
              </a:pPr>
              <a:endParaRPr lang="de-DE" sz="1400" dirty="0">
                <a:solidFill>
                  <a:schemeClr val="tx1"/>
                </a:solidFill>
              </a:endParaRPr>
            </a:p>
            <a:p>
              <a:pPr algn="ctr"/>
              <a:r>
                <a:rPr lang="en-US" sz="1400" dirty="0">
                  <a:solidFill>
                    <a:schemeClr val="tx1"/>
                  </a:solidFill>
                </a:rPr>
                <a:t>2. </a:t>
              </a:r>
              <a:r>
                <a:rPr lang="de-DE" sz="1400" dirty="0">
                  <a:solidFill>
                    <a:schemeClr val="tx1"/>
                  </a:solidFill>
                </a:rPr>
                <a:t>Fatores ambientais </a:t>
              </a:r>
            </a:p>
            <a:p>
              <a:pPr algn="ctr"/>
              <a:r>
                <a:rPr lang="de-DE" sz="1400" dirty="0">
                  <a:solidFill>
                    <a:schemeClr val="tx1"/>
                  </a:solidFill>
                </a:rPr>
                <a:t>da </a:t>
              </a:r>
              <a:r>
                <a:rPr lang="de-DE" sz="1400" dirty="0" smtClean="0">
                  <a:solidFill>
                    <a:schemeClr val="tx1"/>
                  </a:solidFill>
                </a:rPr>
                <a:t>empresa</a:t>
              </a:r>
            </a:p>
            <a:p>
              <a:pPr algn="ctr"/>
              <a:endParaRPr lang="de-DE" sz="1400" dirty="0">
                <a:solidFill>
                  <a:schemeClr val="tx1"/>
                </a:solidFill>
              </a:endParaRPr>
            </a:p>
            <a:p>
              <a:pPr algn="ctr"/>
              <a:r>
                <a:rPr lang="en-US" sz="1400" dirty="0">
                  <a:solidFill>
                    <a:schemeClr val="tx1"/>
                  </a:solidFill>
                </a:rPr>
                <a:t>3. </a:t>
              </a:r>
              <a:r>
                <a:rPr lang="de-DE" sz="1400" dirty="0">
                  <a:solidFill>
                    <a:schemeClr val="tx1"/>
                  </a:solidFill>
                </a:rPr>
                <a:t>Ativos de processos</a:t>
              </a:r>
            </a:p>
            <a:p>
              <a:pPr algn="ctr"/>
              <a:r>
                <a:rPr lang="de-DE" sz="1400" dirty="0">
                  <a:solidFill>
                    <a:schemeClr val="tx1"/>
                  </a:solidFill>
                </a:rPr>
                <a:t>organizacionais</a:t>
              </a:r>
            </a:p>
          </p:txBody>
        </p:sp>
        <p:sp>
          <p:nvSpPr>
            <p:cNvPr id="10" name="TextBox 7"/>
            <p:cNvSpPr txBox="1"/>
            <p:nvPr/>
          </p:nvSpPr>
          <p:spPr>
            <a:xfrm>
              <a:off x="994150" y="2402304"/>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1" name="TextBox 8"/>
            <p:cNvSpPr txBox="1"/>
            <p:nvPr/>
          </p:nvSpPr>
          <p:spPr>
            <a:xfrm>
              <a:off x="6383909" y="2521471"/>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sp>
          <p:nvSpPr>
            <p:cNvPr id="12" name="TextBox 10"/>
            <p:cNvSpPr txBox="1"/>
            <p:nvPr/>
          </p:nvSpPr>
          <p:spPr>
            <a:xfrm>
              <a:off x="2909396" y="2474312"/>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Tree>
    <p:extLst>
      <p:ext uri="{BB962C8B-B14F-4D97-AF65-F5344CB8AC3E}">
        <p14:creationId xmlns:p14="http://schemas.microsoft.com/office/powerpoint/2010/main" val="3428986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14</a:t>
            </a:fld>
            <a:endParaRPr lang="pt-BR"/>
          </a:p>
        </p:txBody>
      </p:sp>
      <p:sp>
        <p:nvSpPr>
          <p:cNvPr id="10" name="Rounded Rectangle 2"/>
          <p:cNvSpPr/>
          <p:nvPr/>
        </p:nvSpPr>
        <p:spPr>
          <a:xfrm>
            <a:off x="3131840" y="1988840"/>
            <a:ext cx="2520280" cy="324036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sz="1400" dirty="0" smtClean="0">
                <a:solidFill>
                  <a:schemeClr val="tx1"/>
                </a:solidFill>
              </a:rPr>
              <a:t>1.Linha </a:t>
            </a:r>
            <a:r>
              <a:rPr lang="de-DE" sz="1400" dirty="0">
                <a:solidFill>
                  <a:schemeClr val="tx1"/>
                </a:solidFill>
              </a:rPr>
              <a:t>de base do </a:t>
            </a:r>
            <a:r>
              <a:rPr lang="de-DE" sz="1400" dirty="0" smtClean="0">
                <a:solidFill>
                  <a:schemeClr val="tx1"/>
                </a:solidFill>
              </a:rPr>
              <a:t>escopo</a:t>
            </a:r>
          </a:p>
          <a:p>
            <a:pPr marL="342900" indent="-342900" algn="ctr">
              <a:buAutoNum type="arabicPeriod"/>
            </a:pPr>
            <a:endParaRPr lang="de-DE" sz="1400" dirty="0">
              <a:solidFill>
                <a:schemeClr val="tx1"/>
              </a:solidFill>
            </a:endParaRPr>
          </a:p>
          <a:p>
            <a:pPr marL="342900" indent="-342900" algn="ctr">
              <a:buAutoNum type="arabicPeriod"/>
            </a:pPr>
            <a:endParaRPr lang="de-DE" sz="1400" dirty="0">
              <a:solidFill>
                <a:schemeClr val="tx1"/>
              </a:solidFill>
            </a:endParaRPr>
          </a:p>
          <a:p>
            <a:pPr algn="ctr"/>
            <a:r>
              <a:rPr lang="en-US" sz="1400" dirty="0">
                <a:solidFill>
                  <a:schemeClr val="tx1"/>
                </a:solidFill>
              </a:rPr>
              <a:t>2. </a:t>
            </a:r>
            <a:r>
              <a:rPr lang="de-DE" sz="1400" dirty="0">
                <a:solidFill>
                  <a:schemeClr val="tx1"/>
                </a:solidFill>
              </a:rPr>
              <a:t>Fatores ambientais </a:t>
            </a:r>
          </a:p>
          <a:p>
            <a:pPr algn="ctr"/>
            <a:r>
              <a:rPr lang="de-DE" sz="1400" dirty="0">
                <a:solidFill>
                  <a:schemeClr val="tx1"/>
                </a:solidFill>
              </a:rPr>
              <a:t>da </a:t>
            </a:r>
            <a:r>
              <a:rPr lang="de-DE" sz="1400" dirty="0" smtClean="0">
                <a:solidFill>
                  <a:schemeClr val="tx1"/>
                </a:solidFill>
              </a:rPr>
              <a:t>empresa</a:t>
            </a:r>
          </a:p>
          <a:p>
            <a:pPr algn="ctr"/>
            <a:endParaRPr lang="de-DE" sz="1400" dirty="0">
              <a:solidFill>
                <a:schemeClr val="tx1"/>
              </a:solidFill>
            </a:endParaRPr>
          </a:p>
          <a:p>
            <a:pPr algn="ctr"/>
            <a:endParaRPr lang="de-DE" sz="1400" dirty="0">
              <a:solidFill>
                <a:schemeClr val="tx1"/>
              </a:solidFill>
            </a:endParaRPr>
          </a:p>
          <a:p>
            <a:pPr algn="ctr"/>
            <a:r>
              <a:rPr lang="en-US" sz="1400" dirty="0">
                <a:solidFill>
                  <a:schemeClr val="tx1"/>
                </a:solidFill>
              </a:rPr>
              <a:t>3. </a:t>
            </a:r>
            <a:r>
              <a:rPr lang="de-DE" sz="1400" dirty="0">
                <a:solidFill>
                  <a:schemeClr val="tx1"/>
                </a:solidFill>
              </a:rPr>
              <a:t>Ativos de processos</a:t>
            </a:r>
          </a:p>
          <a:p>
            <a:pPr algn="ctr"/>
            <a:r>
              <a:rPr lang="de-DE" sz="1400" dirty="0">
                <a:solidFill>
                  <a:schemeClr val="tx1"/>
                </a:solidFill>
              </a:rPr>
              <a:t>organizacionais</a:t>
            </a:r>
          </a:p>
        </p:txBody>
      </p:sp>
      <p:sp>
        <p:nvSpPr>
          <p:cNvPr id="11" name="TextBox 7"/>
          <p:cNvSpPr txBox="1"/>
          <p:nvPr/>
        </p:nvSpPr>
        <p:spPr>
          <a:xfrm>
            <a:off x="3608988" y="1124744"/>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2" name="Retângulo de cantos arredondados 11"/>
          <p:cNvSpPr/>
          <p:nvPr/>
        </p:nvSpPr>
        <p:spPr bwMode="auto">
          <a:xfrm>
            <a:off x="3275856" y="246861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12"/>
          <p:cNvSpPr/>
          <p:nvPr/>
        </p:nvSpPr>
        <p:spPr bwMode="auto">
          <a:xfrm>
            <a:off x="3275856" y="3320988"/>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4" name="Retângulo de cantos arredondados 13"/>
          <p:cNvSpPr/>
          <p:nvPr/>
        </p:nvSpPr>
        <p:spPr bwMode="auto">
          <a:xfrm>
            <a:off x="3280172" y="4149080"/>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99544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15</a:t>
            </a:fld>
            <a:endParaRPr lang="pt-BR"/>
          </a:p>
        </p:txBody>
      </p:sp>
      <p:sp>
        <p:nvSpPr>
          <p:cNvPr id="10" name="Rounded Rectangle 2"/>
          <p:cNvSpPr/>
          <p:nvPr/>
        </p:nvSpPr>
        <p:spPr>
          <a:xfrm>
            <a:off x="3131840" y="2468612"/>
            <a:ext cx="2520280" cy="225653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342900" indent="-342900" algn="ctr">
              <a:buAutoNum type="arabicPeriod"/>
            </a:pPr>
            <a:r>
              <a:rPr lang="de-DE" sz="1400" dirty="0" smtClean="0">
                <a:solidFill>
                  <a:schemeClr val="tx1"/>
                </a:solidFill>
              </a:rPr>
              <a:t>Decomposição</a:t>
            </a:r>
          </a:p>
          <a:p>
            <a:pPr marL="342900" indent="-342900" algn="ctr">
              <a:buAutoNum type="arabicPeriod"/>
            </a:pPr>
            <a:endParaRPr lang="de-DE" sz="1400" dirty="0" smtClean="0">
              <a:solidFill>
                <a:schemeClr val="tx1"/>
              </a:solidFill>
            </a:endParaRPr>
          </a:p>
          <a:p>
            <a:pPr algn="ctr"/>
            <a:endParaRPr lang="de-DE" sz="1400" dirty="0" smtClean="0">
              <a:solidFill>
                <a:schemeClr val="tx1"/>
              </a:solidFill>
            </a:endParaRPr>
          </a:p>
          <a:p>
            <a:pPr algn="ctr"/>
            <a:r>
              <a:rPr lang="en-US" sz="1400" dirty="0" smtClean="0">
                <a:solidFill>
                  <a:schemeClr val="tx1"/>
                </a:solidFill>
              </a:rPr>
              <a:t>2. </a:t>
            </a:r>
            <a:r>
              <a:rPr lang="de-DE" sz="1400" dirty="0" smtClean="0">
                <a:solidFill>
                  <a:schemeClr val="tx1"/>
                </a:solidFill>
              </a:rPr>
              <a:t>Modelos</a:t>
            </a:r>
          </a:p>
          <a:p>
            <a:pPr algn="ctr"/>
            <a:endParaRPr lang="de-DE" sz="1400" dirty="0" smtClean="0">
              <a:solidFill>
                <a:schemeClr val="tx1"/>
              </a:solidFill>
            </a:endParaRPr>
          </a:p>
          <a:p>
            <a:pPr algn="ctr"/>
            <a:endParaRPr lang="de-DE" sz="1400" dirty="0" smtClean="0">
              <a:solidFill>
                <a:schemeClr val="tx1"/>
              </a:solidFill>
            </a:endParaRPr>
          </a:p>
          <a:p>
            <a:pPr algn="ctr"/>
            <a:r>
              <a:rPr lang="en-US" sz="1400" dirty="0" smtClean="0">
                <a:solidFill>
                  <a:schemeClr val="tx1"/>
                </a:solidFill>
              </a:rPr>
              <a:t>3. </a:t>
            </a:r>
            <a:r>
              <a:rPr lang="de-DE" sz="1400" dirty="0" smtClean="0">
                <a:solidFill>
                  <a:schemeClr val="tx1"/>
                </a:solidFill>
              </a:rPr>
              <a:t>Opinião especializada</a:t>
            </a:r>
            <a:endParaRPr lang="de-DE" sz="1400" dirty="0">
              <a:solidFill>
                <a:schemeClr val="tx1"/>
              </a:solidFill>
            </a:endParaRPr>
          </a:p>
        </p:txBody>
      </p:sp>
      <p:sp>
        <p:nvSpPr>
          <p:cNvPr id="11" name="TextBox 7"/>
          <p:cNvSpPr txBox="1"/>
          <p:nvPr/>
        </p:nvSpPr>
        <p:spPr>
          <a:xfrm>
            <a:off x="2756976" y="1340768"/>
            <a:ext cx="33992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 E TÉCNICAS</a:t>
            </a:r>
            <a:endParaRPr lang="pt-BR" b="1" cap="all" dirty="0">
              <a:ln w="0"/>
              <a:solidFill>
                <a:schemeClr val="tx1"/>
              </a:solidFill>
              <a:effectLst/>
            </a:endParaRPr>
          </a:p>
        </p:txBody>
      </p:sp>
      <p:sp>
        <p:nvSpPr>
          <p:cNvPr id="12" name="Retângulo de cantos arredondados 11"/>
          <p:cNvSpPr/>
          <p:nvPr/>
        </p:nvSpPr>
        <p:spPr bwMode="auto">
          <a:xfrm>
            <a:off x="3275856" y="263691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12"/>
          <p:cNvSpPr/>
          <p:nvPr/>
        </p:nvSpPr>
        <p:spPr bwMode="auto">
          <a:xfrm>
            <a:off x="3275856" y="3284984"/>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4" name="Retângulo de cantos arredondados 13"/>
          <p:cNvSpPr/>
          <p:nvPr/>
        </p:nvSpPr>
        <p:spPr bwMode="auto">
          <a:xfrm>
            <a:off x="3280172" y="4005064"/>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pt-BR" sz="1800" b="1" i="0" u="none" strike="noStrike" cap="none" normalizeH="0" baseline="0" dirty="0" smtClean="0">
                <a:ln>
                  <a:noFill/>
                </a:ln>
                <a:solidFill>
                  <a:schemeClr val="tx1"/>
                </a:solidFill>
                <a:effectLst/>
                <a:latin typeface="Arial" charset="0"/>
              </a:rPr>
              <a:t>\</a:t>
            </a:r>
          </a:p>
        </p:txBody>
      </p:sp>
    </p:spTree>
    <p:extLst>
      <p:ext uri="{BB962C8B-B14F-4D97-AF65-F5344CB8AC3E}">
        <p14:creationId xmlns:p14="http://schemas.microsoft.com/office/powerpoint/2010/main" val="303318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Saídas do Processo</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16</a:t>
            </a:fld>
            <a:endParaRPr lang="pt-BR"/>
          </a:p>
        </p:txBody>
      </p:sp>
      <p:sp>
        <p:nvSpPr>
          <p:cNvPr id="10" name="Rounded Rectangle 2"/>
          <p:cNvSpPr/>
          <p:nvPr/>
        </p:nvSpPr>
        <p:spPr>
          <a:xfrm>
            <a:off x="3131840" y="1988840"/>
            <a:ext cx="2520280" cy="324036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342900" indent="-342900" algn="ctr">
              <a:buAutoNum type="arabicPeriod"/>
            </a:pPr>
            <a:r>
              <a:rPr lang="de-DE" sz="1400" dirty="0" smtClean="0">
                <a:solidFill>
                  <a:schemeClr val="tx1"/>
                </a:solidFill>
              </a:rPr>
              <a:t>Lista </a:t>
            </a:r>
            <a:r>
              <a:rPr lang="de-DE" sz="1400" dirty="0">
                <a:solidFill>
                  <a:schemeClr val="tx1"/>
                </a:solidFill>
              </a:rPr>
              <a:t>das </a:t>
            </a:r>
            <a:r>
              <a:rPr lang="de-DE" sz="1400" dirty="0" smtClean="0">
                <a:solidFill>
                  <a:schemeClr val="tx1"/>
                </a:solidFill>
              </a:rPr>
              <a:t>atividades</a:t>
            </a:r>
          </a:p>
          <a:p>
            <a:pPr marL="342900" indent="-342900" algn="ctr">
              <a:buAutoNum type="arabicPeriod"/>
            </a:pPr>
            <a:endParaRPr lang="de-DE" sz="1400" dirty="0">
              <a:solidFill>
                <a:schemeClr val="tx1"/>
              </a:solidFill>
            </a:endParaRPr>
          </a:p>
          <a:p>
            <a:pPr marL="342900" indent="-342900" algn="ctr">
              <a:buAutoNum type="arabicPeriod"/>
            </a:pPr>
            <a:endParaRPr lang="de-DE" sz="1400" dirty="0">
              <a:solidFill>
                <a:schemeClr val="tx1"/>
              </a:solidFill>
            </a:endParaRPr>
          </a:p>
          <a:p>
            <a:pPr algn="ctr"/>
            <a:r>
              <a:rPr lang="en-US" sz="1400" dirty="0">
                <a:solidFill>
                  <a:schemeClr val="tx1"/>
                </a:solidFill>
              </a:rPr>
              <a:t>2. </a:t>
            </a:r>
            <a:r>
              <a:rPr lang="de-DE" sz="1400" dirty="0">
                <a:solidFill>
                  <a:schemeClr val="tx1"/>
                </a:solidFill>
              </a:rPr>
              <a:t>Atributos das </a:t>
            </a:r>
            <a:r>
              <a:rPr lang="de-DE" sz="1400" dirty="0" smtClean="0">
                <a:solidFill>
                  <a:schemeClr val="tx1"/>
                </a:solidFill>
              </a:rPr>
              <a:t>atividades</a:t>
            </a:r>
          </a:p>
          <a:p>
            <a:pPr algn="ctr"/>
            <a:endParaRPr lang="de-DE" sz="1400" dirty="0">
              <a:solidFill>
                <a:schemeClr val="tx1"/>
              </a:solidFill>
            </a:endParaRPr>
          </a:p>
          <a:p>
            <a:pPr algn="ctr"/>
            <a:endParaRPr lang="de-DE" sz="1400" dirty="0">
              <a:solidFill>
                <a:schemeClr val="tx1"/>
              </a:solidFill>
            </a:endParaRPr>
          </a:p>
          <a:p>
            <a:pPr algn="ctr"/>
            <a:r>
              <a:rPr lang="en-US" sz="1400" dirty="0">
                <a:solidFill>
                  <a:schemeClr val="tx1"/>
                </a:solidFill>
              </a:rPr>
              <a:t>3. </a:t>
            </a:r>
            <a:r>
              <a:rPr lang="de-DE" sz="1400" dirty="0">
                <a:solidFill>
                  <a:schemeClr val="tx1"/>
                </a:solidFill>
              </a:rPr>
              <a:t>Lista dos macros</a:t>
            </a:r>
          </a:p>
        </p:txBody>
      </p:sp>
      <p:sp>
        <p:nvSpPr>
          <p:cNvPr id="11" name="TextBox 7"/>
          <p:cNvSpPr txBox="1"/>
          <p:nvPr/>
        </p:nvSpPr>
        <p:spPr>
          <a:xfrm>
            <a:off x="3875340" y="1331476"/>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sp>
        <p:nvSpPr>
          <p:cNvPr id="12" name="Retângulo de cantos arredondados 11"/>
          <p:cNvSpPr/>
          <p:nvPr/>
        </p:nvSpPr>
        <p:spPr bwMode="auto">
          <a:xfrm>
            <a:off x="3275856" y="246861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12"/>
          <p:cNvSpPr/>
          <p:nvPr/>
        </p:nvSpPr>
        <p:spPr bwMode="auto">
          <a:xfrm>
            <a:off x="3275856" y="3320988"/>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4" name="Retângulo de cantos arredondados 13"/>
          <p:cNvSpPr/>
          <p:nvPr/>
        </p:nvSpPr>
        <p:spPr bwMode="auto">
          <a:xfrm>
            <a:off x="3280172" y="4149080"/>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25814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de-DE" dirty="0"/>
              <a:t>Sequenciar as Atividades</a:t>
            </a:r>
          </a:p>
        </p:txBody>
      </p:sp>
      <p:sp>
        <p:nvSpPr>
          <p:cNvPr id="3" name="Espaço Reservado para Texto 2"/>
          <p:cNvSpPr>
            <a:spLocks noGrp="1"/>
          </p:cNvSpPr>
          <p:nvPr>
            <p:ph type="body" idx="1"/>
          </p:nvPr>
        </p:nvSpPr>
        <p:spPr/>
        <p:txBody>
          <a:bodyPr/>
          <a:lstStyle/>
          <a:p>
            <a:r>
              <a:rPr lang="pt-BR" dirty="0" smtClean="0"/>
              <a:t>Processo 2</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B14CD71F-A261-4B9E-9481-F1C144E218E0}" type="slidenum">
              <a:rPr lang="pt-BR" smtClean="0"/>
              <a:pPr>
                <a:defRPr/>
              </a:pPr>
              <a:t>17</a:t>
            </a:fld>
            <a:endParaRPr lang="pt-BR"/>
          </a:p>
        </p:txBody>
      </p:sp>
    </p:spTree>
    <p:extLst>
      <p:ext uri="{BB962C8B-B14F-4D97-AF65-F5344CB8AC3E}">
        <p14:creationId xmlns:p14="http://schemas.microsoft.com/office/powerpoint/2010/main" val="36628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Sequenciar as Atividades</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18</a:t>
            </a:fld>
            <a:endParaRPr lang="pt-BR"/>
          </a:p>
        </p:txBody>
      </p:sp>
      <p:sp>
        <p:nvSpPr>
          <p:cNvPr id="11" name="TextBox 7"/>
          <p:cNvSpPr txBox="1"/>
          <p:nvPr/>
        </p:nvSpPr>
        <p:spPr>
          <a:xfrm>
            <a:off x="3875340" y="1331476"/>
            <a:ext cx="184731"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endParaRPr lang="pt-BR" b="1" cap="all" dirty="0">
              <a:ln w="0"/>
              <a:solidFill>
                <a:schemeClr val="tx1"/>
              </a:solidFill>
              <a:effectLst/>
            </a:endParaRPr>
          </a:p>
        </p:txBody>
      </p:sp>
      <p:sp>
        <p:nvSpPr>
          <p:cNvPr id="3" name="Retângulo 2"/>
          <p:cNvSpPr/>
          <p:nvPr/>
        </p:nvSpPr>
        <p:spPr>
          <a:xfrm>
            <a:off x="323528" y="1196752"/>
            <a:ext cx="8352928" cy="2739211"/>
          </a:xfrm>
          <a:prstGeom prst="rect">
            <a:avLst/>
          </a:prstGeom>
        </p:spPr>
        <p:txBody>
          <a:bodyPr wrap="square">
            <a:spAutoFit/>
          </a:bodyPr>
          <a:lstStyle/>
          <a:p>
            <a:pPr marL="457200" indent="-457200">
              <a:buFont typeface="Arial" pitchFamily="34" charset="0"/>
              <a:buChar char="•"/>
            </a:pPr>
            <a:endParaRPr lang="pt-BR" sz="2800" b="0" dirty="0" smtClean="0"/>
          </a:p>
          <a:p>
            <a:pPr marL="457200" indent="-457200">
              <a:buFont typeface="Arial" pitchFamily="34" charset="0"/>
              <a:buChar char="•"/>
            </a:pPr>
            <a:r>
              <a:rPr lang="pt-BR" sz="2400" b="0" dirty="0" smtClean="0"/>
              <a:t>Processo responsável por documentar e identificar as dependências lógicas entre as atividades.</a:t>
            </a:r>
          </a:p>
          <a:p>
            <a:endParaRPr lang="pt-BR" sz="2400" b="0" dirty="0"/>
          </a:p>
          <a:p>
            <a:pPr marL="457200" indent="-457200">
              <a:buFont typeface="Arial" pitchFamily="34" charset="0"/>
              <a:buChar char="•"/>
            </a:pPr>
            <a:r>
              <a:rPr lang="pt-BR" sz="2400" b="0" dirty="0" smtClean="0"/>
              <a:t>Cada </a:t>
            </a:r>
            <a:r>
              <a:rPr lang="pt-BR" sz="2400" b="0" dirty="0"/>
              <a:t>atividade e marco, com exceção do primeiro e do último, são conectados a pelo menos um predecessor e um sucessor.</a:t>
            </a:r>
          </a:p>
        </p:txBody>
      </p:sp>
    </p:spTree>
    <p:extLst>
      <p:ext uri="{BB962C8B-B14F-4D97-AF65-F5344CB8AC3E}">
        <p14:creationId xmlns:p14="http://schemas.microsoft.com/office/powerpoint/2010/main" val="3218585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Sequenciar as Atividades</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19</a:t>
            </a:fld>
            <a:endParaRPr lang="pt-BR"/>
          </a:p>
        </p:txBody>
      </p:sp>
      <p:sp>
        <p:nvSpPr>
          <p:cNvPr id="11" name="TextBox 7"/>
          <p:cNvSpPr txBox="1"/>
          <p:nvPr/>
        </p:nvSpPr>
        <p:spPr>
          <a:xfrm>
            <a:off x="3875340" y="1331476"/>
            <a:ext cx="184731"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endParaRPr lang="pt-BR" b="1" cap="all" dirty="0">
              <a:ln w="0"/>
              <a:solidFill>
                <a:schemeClr val="tx1"/>
              </a:solidFill>
              <a:effectLst/>
            </a:endParaRPr>
          </a:p>
        </p:txBody>
      </p:sp>
      <p:pic>
        <p:nvPicPr>
          <p:cNvPr id="7" name="Picture 2"/>
          <p:cNvPicPr>
            <a:picLocks noGrp="1" noChangeAspect="1" noChangeArrowheads="1"/>
          </p:cNvPicPr>
          <p:nvPr>
            <p:ph sz="quarter" idx="1"/>
          </p:nvPr>
        </p:nvPicPr>
        <p:blipFill>
          <a:blip r:embed="rId2" cstate="print"/>
          <a:srcRect/>
          <a:stretch>
            <a:fillRect/>
          </a:stretch>
        </p:blipFill>
        <p:spPr bwMode="auto">
          <a:xfrm>
            <a:off x="1187624" y="1268760"/>
            <a:ext cx="6627453" cy="4356859"/>
          </a:xfrm>
          <a:prstGeom prst="rect">
            <a:avLst/>
          </a:prstGeom>
          <a:noFill/>
          <a:ln w="9525">
            <a:noFill/>
            <a:miter lim="800000"/>
            <a:headEnd/>
            <a:tailEnd/>
          </a:ln>
        </p:spPr>
      </p:pic>
    </p:spTree>
    <p:extLst>
      <p:ext uri="{BB962C8B-B14F-4D97-AF65-F5344CB8AC3E}">
        <p14:creationId xmlns:p14="http://schemas.microsoft.com/office/powerpoint/2010/main" val="1501030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684213" y="1557338"/>
            <a:ext cx="7772400" cy="1470025"/>
          </a:xfrm>
        </p:spPr>
        <p:txBody>
          <a:bodyPr/>
          <a:lstStyle/>
          <a:p>
            <a:pPr eaLnBrk="1" hangingPunct="1"/>
            <a:r>
              <a:rPr lang="en-US" dirty="0" err="1" smtClean="0"/>
              <a:t>Gerenciamento</a:t>
            </a:r>
            <a:r>
              <a:rPr lang="en-US" dirty="0" smtClean="0"/>
              <a:t> de Tempo</a:t>
            </a:r>
            <a:br>
              <a:rPr lang="en-US" dirty="0" smtClean="0"/>
            </a:br>
            <a:r>
              <a:rPr lang="de-DE" dirty="0" smtClean="0"/>
              <a:t>PMBOK Guide</a:t>
            </a:r>
            <a:endParaRPr lang="pt-BR" dirty="0" smtClean="0"/>
          </a:p>
        </p:txBody>
      </p:sp>
      <p:sp>
        <p:nvSpPr>
          <p:cNvPr id="3075" name="Rectangle 7"/>
          <p:cNvSpPr>
            <a:spLocks noGrp="1" noChangeArrowheads="1"/>
          </p:cNvSpPr>
          <p:nvPr>
            <p:ph type="subTitle" idx="1"/>
          </p:nvPr>
        </p:nvSpPr>
        <p:spPr>
          <a:xfrm>
            <a:off x="1331913" y="3860800"/>
            <a:ext cx="7058025" cy="1752600"/>
          </a:xfrm>
        </p:spPr>
        <p:txBody>
          <a:bodyPr/>
          <a:lstStyle/>
          <a:p>
            <a:pPr eaLnBrk="1" hangingPunct="1">
              <a:lnSpc>
                <a:spcPct val="80000"/>
              </a:lnSpc>
            </a:pPr>
            <a:r>
              <a:rPr lang="pt-BR" sz="2000" dirty="0" smtClean="0">
                <a:solidFill>
                  <a:srgbClr val="898989"/>
                </a:solidFill>
              </a:rPr>
              <a:t>Bruno Neves / Felipe Muniz / João Libório / Maria </a:t>
            </a:r>
            <a:r>
              <a:rPr lang="pt-BR" sz="2000" dirty="0" err="1" smtClean="0">
                <a:solidFill>
                  <a:srgbClr val="898989"/>
                </a:solidFill>
              </a:rPr>
              <a:t>Cireno</a:t>
            </a:r>
            <a:endParaRPr lang="pt-BR" sz="2000" dirty="0" smtClean="0">
              <a:solidFill>
                <a:srgbClr val="898989"/>
              </a:solidFill>
            </a:endParaRPr>
          </a:p>
          <a:p>
            <a:pPr eaLnBrk="1" hangingPunct="1">
              <a:lnSpc>
                <a:spcPct val="80000"/>
              </a:lnSpc>
            </a:pPr>
            <a:r>
              <a:rPr lang="pt-BR" sz="2000" dirty="0" smtClean="0">
                <a:solidFill>
                  <a:srgbClr val="898989"/>
                </a:solidFill>
              </a:rPr>
              <a:t>{</a:t>
            </a:r>
            <a:r>
              <a:rPr lang="pt-BR" sz="2000" dirty="0" err="1" smtClean="0">
                <a:solidFill>
                  <a:srgbClr val="898989"/>
                </a:solidFill>
              </a:rPr>
              <a:t>bpn</a:t>
            </a:r>
            <a:r>
              <a:rPr lang="pt-BR" sz="2000" dirty="0" smtClean="0">
                <a:solidFill>
                  <a:srgbClr val="898989"/>
                </a:solidFill>
              </a:rPr>
              <a:t>, </a:t>
            </a:r>
            <a:r>
              <a:rPr lang="pt-BR" sz="2000" dirty="0" err="1" smtClean="0">
                <a:solidFill>
                  <a:srgbClr val="898989"/>
                </a:solidFill>
              </a:rPr>
              <a:t>fcm</a:t>
            </a:r>
            <a:r>
              <a:rPr lang="pt-BR" sz="2000" dirty="0" smtClean="0">
                <a:solidFill>
                  <a:srgbClr val="898989"/>
                </a:solidFill>
              </a:rPr>
              <a:t>, </a:t>
            </a:r>
            <a:r>
              <a:rPr lang="pt-BR" sz="2000" dirty="0" err="1" smtClean="0">
                <a:solidFill>
                  <a:srgbClr val="898989"/>
                </a:solidFill>
              </a:rPr>
              <a:t>jcblc</a:t>
            </a:r>
            <a:r>
              <a:rPr lang="pt-BR" sz="2000" dirty="0" smtClean="0">
                <a:solidFill>
                  <a:srgbClr val="898989"/>
                </a:solidFill>
              </a:rPr>
              <a:t>, </a:t>
            </a:r>
            <a:r>
              <a:rPr lang="pt-BR" sz="2000" dirty="0" err="1" smtClean="0">
                <a:solidFill>
                  <a:srgbClr val="898989"/>
                </a:solidFill>
              </a:rPr>
              <a:t>mcrs</a:t>
            </a:r>
            <a:r>
              <a:rPr lang="pt-BR" sz="2000" dirty="0" smtClean="0">
                <a:solidFill>
                  <a:srgbClr val="898989"/>
                </a:solidFill>
              </a:rPr>
              <a:t>}@cin.ufpe.br</a:t>
            </a:r>
          </a:p>
          <a:p>
            <a:pPr eaLnBrk="1" hangingPunct="1">
              <a:lnSpc>
                <a:spcPct val="90000"/>
              </a:lnSpc>
            </a:pPr>
            <a:endParaRPr lang="en-US" sz="2000" dirty="0" smtClean="0"/>
          </a:p>
          <a:p>
            <a:pPr eaLnBrk="1" hangingPunct="1">
              <a:lnSpc>
                <a:spcPct val="90000"/>
              </a:lnSpc>
            </a:pPr>
            <a:r>
              <a:rPr lang="en-US" sz="2000" dirty="0" smtClean="0"/>
              <a:t>Centro de </a:t>
            </a:r>
            <a:r>
              <a:rPr lang="en-US" sz="2000" dirty="0" err="1" smtClean="0"/>
              <a:t>Informática</a:t>
            </a:r>
            <a:r>
              <a:rPr lang="en-US" sz="2000" dirty="0" smtClean="0"/>
              <a:t> | UFPE</a:t>
            </a:r>
            <a:endParaRPr lang="pt-BR"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20</a:t>
            </a:fld>
            <a:endParaRPr lang="pt-BR"/>
          </a:p>
        </p:txBody>
      </p:sp>
      <p:sp>
        <p:nvSpPr>
          <p:cNvPr id="11" name="TextBox 7"/>
          <p:cNvSpPr txBox="1"/>
          <p:nvPr/>
        </p:nvSpPr>
        <p:spPr>
          <a:xfrm>
            <a:off x="3875340" y="1331476"/>
            <a:ext cx="184731"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endParaRPr lang="pt-BR" b="1" cap="all" dirty="0">
              <a:ln w="0"/>
              <a:solidFill>
                <a:schemeClr val="tx1"/>
              </a:solidFill>
              <a:effectLst/>
            </a:endParaRPr>
          </a:p>
        </p:txBody>
      </p:sp>
      <p:grpSp>
        <p:nvGrpSpPr>
          <p:cNvPr id="16" name="Grupo 15"/>
          <p:cNvGrpSpPr/>
          <p:nvPr/>
        </p:nvGrpSpPr>
        <p:grpSpPr>
          <a:xfrm>
            <a:off x="266328" y="1268760"/>
            <a:ext cx="8640960" cy="4617804"/>
            <a:chOff x="266328" y="1763524"/>
            <a:chExt cx="8640960" cy="4617804"/>
          </a:xfrm>
        </p:grpSpPr>
        <p:sp>
          <p:nvSpPr>
            <p:cNvPr id="17" name="Right Arrow 6"/>
            <p:cNvSpPr/>
            <p:nvPr/>
          </p:nvSpPr>
          <p:spPr>
            <a:xfrm>
              <a:off x="266328" y="2924944"/>
              <a:ext cx="8640960" cy="2664296"/>
            </a:xfrm>
            <a:prstGeom prst="rightArrow">
              <a:avLst>
                <a:gd name="adj1" fmla="val 50000"/>
                <a:gd name="adj2" fmla="val 34311"/>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pt-BR">
                <a:solidFill>
                  <a:schemeClr val="tx1"/>
                </a:solidFill>
              </a:endParaRPr>
            </a:p>
          </p:txBody>
        </p:sp>
        <p:sp>
          <p:nvSpPr>
            <p:cNvPr id="18" name="Rounded Rectangle 4"/>
            <p:cNvSpPr/>
            <p:nvPr/>
          </p:nvSpPr>
          <p:spPr>
            <a:xfrm>
              <a:off x="3203848" y="2150645"/>
              <a:ext cx="2520280"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342900" indent="-342900" algn="ctr">
                <a:buAutoNum type="arabicPeriod"/>
              </a:pPr>
              <a:r>
                <a:rPr lang="pt-BR" sz="1400" dirty="0" smtClean="0">
                  <a:solidFill>
                    <a:schemeClr val="tx1"/>
                  </a:solidFill>
                </a:rPr>
                <a:t>Método </a:t>
              </a:r>
              <a:r>
                <a:rPr lang="pt-BR" sz="1400" dirty="0">
                  <a:solidFill>
                    <a:schemeClr val="tx1"/>
                  </a:solidFill>
                </a:rPr>
                <a:t>do Diagrama de </a:t>
              </a:r>
              <a:r>
                <a:rPr lang="pt-BR" sz="1400" dirty="0" smtClean="0">
                  <a:solidFill>
                    <a:schemeClr val="tx1"/>
                  </a:solidFill>
                </a:rPr>
                <a:t>Precedências</a:t>
              </a:r>
            </a:p>
            <a:p>
              <a:pPr marL="342900" indent="-342900" algn="ctr">
                <a:buAutoNum type="arabicPeriod"/>
              </a:pPr>
              <a:endParaRPr lang="pt-BR" sz="1400" dirty="0">
                <a:solidFill>
                  <a:schemeClr val="tx1"/>
                </a:solidFill>
              </a:endParaRPr>
            </a:p>
            <a:p>
              <a:pPr algn="ctr"/>
              <a:r>
                <a:rPr lang="pt-BR" sz="1400" dirty="0">
                  <a:solidFill>
                    <a:schemeClr val="tx1"/>
                  </a:solidFill>
                </a:rPr>
                <a:t>2. Método do Diagrama de </a:t>
              </a:r>
              <a:r>
                <a:rPr lang="pt-BR" sz="1400" dirty="0" smtClean="0">
                  <a:solidFill>
                    <a:schemeClr val="tx1"/>
                  </a:solidFill>
                </a:rPr>
                <a:t>Setas</a:t>
              </a:r>
            </a:p>
            <a:p>
              <a:pPr algn="ctr"/>
              <a:endParaRPr lang="pt-BR" sz="1400" dirty="0">
                <a:solidFill>
                  <a:schemeClr val="tx1"/>
                </a:solidFill>
              </a:endParaRPr>
            </a:p>
            <a:p>
              <a:pPr algn="ctr"/>
              <a:r>
                <a:rPr lang="pt-BR" sz="1400" dirty="0">
                  <a:solidFill>
                    <a:schemeClr val="tx1"/>
                  </a:solidFill>
                </a:rPr>
                <a:t>3. Determinação de </a:t>
              </a:r>
              <a:r>
                <a:rPr lang="pt-BR" sz="1400" dirty="0" smtClean="0">
                  <a:solidFill>
                    <a:schemeClr val="tx1"/>
                  </a:solidFill>
                </a:rPr>
                <a:t>dependências</a:t>
              </a:r>
            </a:p>
            <a:p>
              <a:pPr algn="ctr"/>
              <a:endParaRPr lang="pt-BR" sz="1400" dirty="0">
                <a:solidFill>
                  <a:schemeClr val="tx1"/>
                </a:solidFill>
              </a:endParaRPr>
            </a:p>
            <a:p>
              <a:pPr algn="ctr"/>
              <a:r>
                <a:rPr lang="pt-BR" sz="1400" dirty="0">
                  <a:solidFill>
                    <a:schemeClr val="tx1"/>
                  </a:solidFill>
                </a:rPr>
                <a:t>4. Antecipações e </a:t>
              </a:r>
              <a:r>
                <a:rPr lang="pt-BR" sz="1400" dirty="0" smtClean="0">
                  <a:solidFill>
                    <a:schemeClr val="tx1"/>
                  </a:solidFill>
                </a:rPr>
                <a:t>esperas</a:t>
              </a:r>
            </a:p>
            <a:p>
              <a:pPr algn="ctr"/>
              <a:endParaRPr lang="pt-BR" sz="1400" dirty="0">
                <a:solidFill>
                  <a:schemeClr val="tx1"/>
                </a:solidFill>
              </a:endParaRPr>
            </a:p>
            <a:p>
              <a:pPr algn="ctr"/>
              <a:r>
                <a:rPr lang="pt-BR" sz="1400" dirty="0">
                  <a:solidFill>
                    <a:schemeClr val="tx1"/>
                  </a:solidFill>
                </a:rPr>
                <a:t>5. Modelos de diagramas de redes de cronograma</a:t>
              </a:r>
            </a:p>
            <a:p>
              <a:pPr algn="ctr"/>
              <a:endParaRPr lang="en-US" sz="1400" dirty="0" smtClean="0">
                <a:solidFill>
                  <a:schemeClr val="tx1"/>
                </a:solidFill>
              </a:endParaRPr>
            </a:p>
          </p:txBody>
        </p:sp>
        <p:sp>
          <p:nvSpPr>
            <p:cNvPr id="19" name="Rounded Rectangle 5"/>
            <p:cNvSpPr/>
            <p:nvPr/>
          </p:nvSpPr>
          <p:spPr>
            <a:xfrm>
              <a:off x="5940152" y="2904113"/>
              <a:ext cx="1944215" cy="270595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342900" indent="-342900" algn="ctr">
                <a:buAutoNum type="arabicPeriod"/>
              </a:pPr>
              <a:endParaRPr lang="pt-BR" sz="1400" dirty="0" smtClean="0">
                <a:solidFill>
                  <a:schemeClr val="tx1"/>
                </a:solidFill>
              </a:endParaRPr>
            </a:p>
            <a:p>
              <a:pPr marL="342900" indent="-342900" algn="ctr">
                <a:buAutoNum type="arabicPeriod"/>
              </a:pPr>
              <a:r>
                <a:rPr lang="pt-BR" sz="1400" dirty="0" smtClean="0">
                  <a:solidFill>
                    <a:schemeClr val="tx1"/>
                  </a:solidFill>
                </a:rPr>
                <a:t>Diagramas </a:t>
              </a:r>
              <a:r>
                <a:rPr lang="pt-BR" sz="1400" dirty="0">
                  <a:solidFill>
                    <a:schemeClr val="tx1"/>
                  </a:solidFill>
                </a:rPr>
                <a:t>de redes de </a:t>
              </a:r>
              <a:r>
                <a:rPr lang="pt-BR" sz="1400" dirty="0" smtClean="0">
                  <a:solidFill>
                    <a:schemeClr val="tx1"/>
                  </a:solidFill>
                </a:rPr>
                <a:t>cronograma</a:t>
              </a:r>
            </a:p>
            <a:p>
              <a:pPr marL="342900" indent="-342900" algn="ctr">
                <a:buAutoNum type="arabicPeriod"/>
              </a:pPr>
              <a:endParaRPr lang="pt-BR" sz="1400" dirty="0">
                <a:solidFill>
                  <a:schemeClr val="tx1"/>
                </a:solidFill>
              </a:endParaRPr>
            </a:p>
            <a:p>
              <a:pPr algn="ctr"/>
              <a:r>
                <a:rPr lang="pt-BR" sz="1400" dirty="0">
                  <a:solidFill>
                    <a:schemeClr val="tx1"/>
                  </a:solidFill>
                </a:rPr>
                <a:t>2. Atributos 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3. Lista 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4. Registro dos riscos</a:t>
              </a:r>
            </a:p>
            <a:p>
              <a:pPr algn="ctr"/>
              <a:endParaRPr lang="en-US" sz="1400" dirty="0" smtClean="0">
                <a:solidFill>
                  <a:schemeClr val="tx1"/>
                </a:solidFill>
              </a:endParaRPr>
            </a:p>
          </p:txBody>
        </p:sp>
        <p:sp>
          <p:nvSpPr>
            <p:cNvPr id="20" name="Rounded Rectangle 2"/>
            <p:cNvSpPr/>
            <p:nvPr/>
          </p:nvSpPr>
          <p:spPr>
            <a:xfrm>
              <a:off x="467544" y="2132856"/>
              <a:ext cx="2520280" cy="424847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pt-BR" sz="1400" dirty="0" smtClean="0">
                  <a:solidFill>
                    <a:schemeClr val="tx1"/>
                  </a:solidFill>
                </a:rPr>
                <a:t>1. Listas </a:t>
              </a:r>
              <a:r>
                <a:rPr lang="pt-BR" sz="1400" dirty="0">
                  <a:solidFill>
                    <a:schemeClr val="tx1"/>
                  </a:solidFill>
                </a:rPr>
                <a:t>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2. Atributos 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3. Listas dos </a:t>
              </a:r>
              <a:r>
                <a:rPr lang="pt-BR" sz="1400" dirty="0" smtClean="0">
                  <a:solidFill>
                    <a:schemeClr val="tx1"/>
                  </a:solidFill>
                </a:rPr>
                <a:t>marcos</a:t>
              </a:r>
            </a:p>
            <a:p>
              <a:pPr algn="ctr"/>
              <a:endParaRPr lang="pt-BR" sz="1400" dirty="0">
                <a:solidFill>
                  <a:schemeClr val="tx1"/>
                </a:solidFill>
              </a:endParaRPr>
            </a:p>
            <a:p>
              <a:pPr algn="ctr"/>
              <a:r>
                <a:rPr lang="pt-BR" sz="1400" dirty="0">
                  <a:solidFill>
                    <a:schemeClr val="tx1"/>
                  </a:solidFill>
                </a:rPr>
                <a:t>4. Declaração do escopo do projeto</a:t>
              </a:r>
              <a:r>
                <a:rPr lang="pt-BR" sz="1400" dirty="0" smtClean="0">
                  <a:solidFill>
                    <a:schemeClr val="tx1"/>
                  </a:solidFill>
                </a:rPr>
                <a:t>.</a:t>
              </a:r>
            </a:p>
            <a:p>
              <a:pPr algn="ctr"/>
              <a:endParaRPr lang="pt-BR" sz="1400" dirty="0">
                <a:solidFill>
                  <a:schemeClr val="tx1"/>
                </a:solidFill>
              </a:endParaRPr>
            </a:p>
            <a:p>
              <a:pPr algn="ctr"/>
              <a:r>
                <a:rPr lang="pt-BR" sz="1400" dirty="0">
                  <a:solidFill>
                    <a:schemeClr val="tx1"/>
                  </a:solidFill>
                </a:rPr>
                <a:t>5. Ativos de processos organizacionais.</a:t>
              </a:r>
            </a:p>
            <a:p>
              <a:pPr algn="ctr"/>
              <a:endParaRPr lang="en-US" sz="1400" dirty="0" smtClean="0">
                <a:solidFill>
                  <a:schemeClr val="tx1"/>
                </a:solidFill>
              </a:endParaRPr>
            </a:p>
          </p:txBody>
        </p:sp>
        <p:sp>
          <p:nvSpPr>
            <p:cNvPr id="21" name="TextBox 7"/>
            <p:cNvSpPr txBox="1"/>
            <p:nvPr/>
          </p:nvSpPr>
          <p:spPr>
            <a:xfrm>
              <a:off x="994150" y="1763524"/>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22" name="TextBox 8"/>
            <p:cNvSpPr txBox="1"/>
            <p:nvPr/>
          </p:nvSpPr>
          <p:spPr>
            <a:xfrm>
              <a:off x="6383909" y="2521471"/>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sp>
          <p:nvSpPr>
            <p:cNvPr id="23" name="TextBox 10"/>
            <p:cNvSpPr txBox="1"/>
            <p:nvPr/>
          </p:nvSpPr>
          <p:spPr>
            <a:xfrm>
              <a:off x="2909396" y="1763524"/>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Tree>
    <p:extLst>
      <p:ext uri="{BB962C8B-B14F-4D97-AF65-F5344CB8AC3E}">
        <p14:creationId xmlns:p14="http://schemas.microsoft.com/office/powerpoint/2010/main" val="2422837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21</a:t>
            </a:fld>
            <a:endParaRPr lang="pt-BR"/>
          </a:p>
        </p:txBody>
      </p:sp>
      <p:sp>
        <p:nvSpPr>
          <p:cNvPr id="14" name="Rounded Rectangle 2"/>
          <p:cNvSpPr/>
          <p:nvPr/>
        </p:nvSpPr>
        <p:spPr>
          <a:xfrm>
            <a:off x="467544" y="1638092"/>
            <a:ext cx="2520280" cy="424847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pt-BR" sz="1400" dirty="0" smtClean="0">
                <a:solidFill>
                  <a:schemeClr val="tx1"/>
                </a:solidFill>
              </a:rPr>
              <a:t>1. Listas </a:t>
            </a:r>
            <a:r>
              <a:rPr lang="pt-BR" sz="1400" dirty="0">
                <a:solidFill>
                  <a:schemeClr val="tx1"/>
                </a:solidFill>
              </a:rPr>
              <a:t>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2. Atributos 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3. Listas dos </a:t>
            </a:r>
            <a:r>
              <a:rPr lang="pt-BR" sz="1400" dirty="0" smtClean="0">
                <a:solidFill>
                  <a:schemeClr val="tx1"/>
                </a:solidFill>
              </a:rPr>
              <a:t>marcos</a:t>
            </a:r>
          </a:p>
          <a:p>
            <a:pPr algn="ctr"/>
            <a:endParaRPr lang="pt-BR" sz="1400" dirty="0">
              <a:solidFill>
                <a:schemeClr val="tx1"/>
              </a:solidFill>
            </a:endParaRPr>
          </a:p>
          <a:p>
            <a:pPr algn="ctr"/>
            <a:r>
              <a:rPr lang="pt-BR" sz="1400" dirty="0">
                <a:solidFill>
                  <a:schemeClr val="tx1"/>
                </a:solidFill>
              </a:rPr>
              <a:t>4. Declaração do escopo do projeto</a:t>
            </a:r>
            <a:r>
              <a:rPr lang="pt-BR" sz="1400" dirty="0" smtClean="0">
                <a:solidFill>
                  <a:schemeClr val="tx1"/>
                </a:solidFill>
              </a:rPr>
              <a:t>.</a:t>
            </a:r>
          </a:p>
          <a:p>
            <a:pPr algn="ctr"/>
            <a:endParaRPr lang="pt-BR" sz="1400" dirty="0">
              <a:solidFill>
                <a:schemeClr val="tx1"/>
              </a:solidFill>
            </a:endParaRPr>
          </a:p>
          <a:p>
            <a:pPr algn="ctr"/>
            <a:r>
              <a:rPr lang="pt-BR" sz="1400" dirty="0">
                <a:solidFill>
                  <a:schemeClr val="tx1"/>
                </a:solidFill>
              </a:rPr>
              <a:t>5. Ativos de processos organizacionais.</a:t>
            </a:r>
          </a:p>
          <a:p>
            <a:pPr algn="ctr"/>
            <a:endParaRPr lang="en-US" sz="1400" dirty="0" smtClean="0">
              <a:solidFill>
                <a:schemeClr val="tx1"/>
              </a:solidFill>
            </a:endParaRPr>
          </a:p>
        </p:txBody>
      </p:sp>
      <p:sp>
        <p:nvSpPr>
          <p:cNvPr id="15" name="TextBox 7"/>
          <p:cNvSpPr txBox="1"/>
          <p:nvPr/>
        </p:nvSpPr>
        <p:spPr>
          <a:xfrm>
            <a:off x="994150" y="1268760"/>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24" name="Retângulo de cantos arredondados 23"/>
          <p:cNvSpPr/>
          <p:nvPr/>
        </p:nvSpPr>
        <p:spPr bwMode="auto">
          <a:xfrm>
            <a:off x="611560" y="2166764"/>
            <a:ext cx="2232248" cy="4701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25" name="Retângulo de cantos arredondados 24"/>
          <p:cNvSpPr/>
          <p:nvPr/>
        </p:nvSpPr>
        <p:spPr bwMode="auto">
          <a:xfrm>
            <a:off x="611560" y="2785120"/>
            <a:ext cx="2232248" cy="465956"/>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26" name="Retângulo de cantos arredondados 25"/>
          <p:cNvSpPr/>
          <p:nvPr/>
        </p:nvSpPr>
        <p:spPr bwMode="auto">
          <a:xfrm>
            <a:off x="611560" y="3349796"/>
            <a:ext cx="2232248" cy="412532"/>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7" name="Retângulo 6"/>
          <p:cNvSpPr/>
          <p:nvPr/>
        </p:nvSpPr>
        <p:spPr>
          <a:xfrm>
            <a:off x="3779912" y="1633748"/>
            <a:ext cx="4572000" cy="4105739"/>
          </a:xfrm>
          <a:prstGeom prst="rect">
            <a:avLst/>
          </a:prstGeom>
        </p:spPr>
        <p:txBody>
          <a:bodyPr>
            <a:spAutoFit/>
          </a:bodyPr>
          <a:lstStyle/>
          <a:p>
            <a:pPr marL="342900" lvl="0" indent="-342900" eaLnBrk="0" hangingPunct="0">
              <a:spcBef>
                <a:spcPct val="20000"/>
              </a:spcBef>
              <a:buFontTx/>
              <a:buChar char="•"/>
            </a:pPr>
            <a:r>
              <a:rPr lang="pt-BR" sz="2400" b="0" kern="0" dirty="0">
                <a:solidFill>
                  <a:srgbClr val="000000"/>
                </a:solidFill>
                <a:latin typeface="Arial"/>
              </a:rPr>
              <a:t>Do Cronograma:</a:t>
            </a:r>
          </a:p>
          <a:p>
            <a:pPr marL="342900" lvl="0" indent="-342900" eaLnBrk="0" hangingPunct="0">
              <a:spcBef>
                <a:spcPct val="20000"/>
              </a:spcBef>
              <a:buFontTx/>
              <a:buChar char="•"/>
            </a:pPr>
            <a:endParaRPr lang="pt-BR" sz="2400" b="0" kern="0" dirty="0">
              <a:solidFill>
                <a:srgbClr val="000000"/>
              </a:solidFill>
              <a:latin typeface="Arial"/>
            </a:endParaRPr>
          </a:p>
          <a:p>
            <a:pPr marL="742950" lvl="1" indent="-285750" eaLnBrk="0" hangingPunct="0">
              <a:spcBef>
                <a:spcPct val="20000"/>
              </a:spcBef>
              <a:buFontTx/>
              <a:buChar char="–"/>
            </a:pPr>
            <a:r>
              <a:rPr lang="pt-BR" sz="2000" b="0" kern="0" dirty="0">
                <a:solidFill>
                  <a:srgbClr val="000000"/>
                </a:solidFill>
                <a:latin typeface="Arial"/>
              </a:rPr>
              <a:t>Lista das Atividades (Definir as Atividades)</a:t>
            </a:r>
          </a:p>
          <a:p>
            <a:pPr marL="742950" lvl="1" indent="-285750" eaLnBrk="0" hangingPunct="0">
              <a:spcBef>
                <a:spcPct val="20000"/>
              </a:spcBef>
              <a:buFontTx/>
              <a:buChar char="–"/>
            </a:pPr>
            <a:endParaRPr lang="pt-BR" sz="2000" b="0" kern="0" dirty="0">
              <a:solidFill>
                <a:srgbClr val="000000"/>
              </a:solidFill>
              <a:latin typeface="Arial"/>
            </a:endParaRPr>
          </a:p>
          <a:p>
            <a:pPr marL="742950" lvl="1" indent="-285750" eaLnBrk="0" hangingPunct="0">
              <a:spcBef>
                <a:spcPct val="20000"/>
              </a:spcBef>
              <a:buFontTx/>
              <a:buChar char="–"/>
            </a:pPr>
            <a:r>
              <a:rPr lang="pt-BR" sz="2000" b="0" kern="0" dirty="0">
                <a:solidFill>
                  <a:srgbClr val="000000"/>
                </a:solidFill>
                <a:latin typeface="Arial"/>
              </a:rPr>
              <a:t>Atributos das Atividades (Definir </a:t>
            </a:r>
            <a:r>
              <a:rPr lang="pt-BR" sz="2000" b="0" kern="0" dirty="0" smtClean="0">
                <a:solidFill>
                  <a:srgbClr val="000000"/>
                </a:solidFill>
                <a:latin typeface="Arial"/>
              </a:rPr>
              <a:t>características das </a:t>
            </a:r>
            <a:r>
              <a:rPr lang="pt-BR" sz="2000" b="0" kern="0" dirty="0">
                <a:solidFill>
                  <a:srgbClr val="000000"/>
                </a:solidFill>
                <a:latin typeface="Arial"/>
              </a:rPr>
              <a:t>Atividades)</a:t>
            </a:r>
          </a:p>
          <a:p>
            <a:pPr marL="742950" lvl="1" indent="-285750" eaLnBrk="0" hangingPunct="0">
              <a:spcBef>
                <a:spcPct val="20000"/>
              </a:spcBef>
              <a:buFontTx/>
              <a:buChar char="–"/>
            </a:pPr>
            <a:endParaRPr lang="pt-BR" sz="2000" b="0" kern="0" dirty="0">
              <a:solidFill>
                <a:srgbClr val="000000"/>
              </a:solidFill>
              <a:latin typeface="Arial"/>
            </a:endParaRPr>
          </a:p>
          <a:p>
            <a:pPr marL="742950" lvl="1" indent="-285750" eaLnBrk="0" hangingPunct="0">
              <a:spcBef>
                <a:spcPct val="20000"/>
              </a:spcBef>
              <a:buFontTx/>
              <a:buChar char="–"/>
            </a:pPr>
            <a:r>
              <a:rPr lang="pt-BR" sz="2000" b="0" kern="0" dirty="0" smtClean="0">
                <a:solidFill>
                  <a:srgbClr val="000000"/>
                </a:solidFill>
                <a:latin typeface="Arial"/>
              </a:rPr>
              <a:t>Listas dos marcos</a:t>
            </a:r>
          </a:p>
          <a:p>
            <a:pPr marL="742950" lvl="1" indent="-285750" eaLnBrk="0" hangingPunct="0">
              <a:spcBef>
                <a:spcPct val="20000"/>
              </a:spcBef>
              <a:buFontTx/>
              <a:buChar char="–"/>
            </a:pPr>
            <a:endParaRPr lang="pt-BR" sz="2000" b="0" kern="0" dirty="0">
              <a:solidFill>
                <a:srgbClr val="000000"/>
              </a:solidFill>
              <a:latin typeface="Arial"/>
            </a:endParaRPr>
          </a:p>
          <a:p>
            <a:pPr marL="742950" lvl="1" indent="-285750" eaLnBrk="0" hangingPunct="0">
              <a:spcBef>
                <a:spcPct val="20000"/>
              </a:spcBef>
              <a:buFontTx/>
              <a:buChar char="–"/>
            </a:pPr>
            <a:r>
              <a:rPr lang="pt-BR" sz="2000" b="0" kern="0" dirty="0" smtClean="0">
                <a:solidFill>
                  <a:srgbClr val="000000"/>
                </a:solidFill>
                <a:latin typeface="Arial"/>
              </a:rPr>
              <a:t>Escopo do projeto</a:t>
            </a:r>
            <a:endParaRPr lang="pt-BR" sz="2000" b="0" kern="0" dirty="0">
              <a:solidFill>
                <a:srgbClr val="000000"/>
              </a:solidFill>
              <a:latin typeface="Arial"/>
            </a:endParaRPr>
          </a:p>
        </p:txBody>
      </p:sp>
      <p:sp>
        <p:nvSpPr>
          <p:cNvPr id="27" name="Retângulo de cantos arredondados 26"/>
          <p:cNvSpPr/>
          <p:nvPr/>
        </p:nvSpPr>
        <p:spPr bwMode="auto">
          <a:xfrm>
            <a:off x="624260" y="3821256"/>
            <a:ext cx="2232248" cy="5565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47874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4"/>
                                        </p:tgtEl>
                                      </p:cBhvr>
                                    </p:animEffect>
                                    <p:set>
                                      <p:cBhvr>
                                        <p:cTn id="12" dur="1" fill="hold">
                                          <p:stCondLst>
                                            <p:cond delay="499"/>
                                          </p:stCondLst>
                                        </p:cTn>
                                        <p:tgtEl>
                                          <p:spTgt spid="24"/>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5"/>
                                        </p:tgtEl>
                                      </p:cBhvr>
                                    </p:animEffect>
                                    <p:set>
                                      <p:cBhvr>
                                        <p:cTn id="20" dur="1" fill="hold">
                                          <p:stCondLst>
                                            <p:cond delay="499"/>
                                          </p:stCondLst>
                                        </p:cTn>
                                        <p:tgtEl>
                                          <p:spTgt spid="25"/>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26"/>
                                        </p:tgtEl>
                                      </p:cBhvr>
                                    </p:animEffect>
                                    <p:set>
                                      <p:cBhvr>
                                        <p:cTn id="28" dur="1" fill="hold">
                                          <p:stCondLst>
                                            <p:cond delay="499"/>
                                          </p:stCondLst>
                                        </p:cTn>
                                        <p:tgtEl>
                                          <p:spTgt spid="26"/>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27"/>
                                        </p:tgtEl>
                                      </p:cBhvr>
                                    </p:animEffect>
                                    <p:set>
                                      <p:cBhvr>
                                        <p:cTn id="36"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25" grpId="0" animBg="1"/>
      <p:bldP spid="25" grpId="1" animBg="1"/>
      <p:bldP spid="26" grpId="0" animBg="1"/>
      <p:bldP spid="26" grpId="1" animBg="1"/>
      <p:bldP spid="27" grpId="0" animBg="1"/>
      <p:bldP spid="27"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22</a:t>
            </a:fld>
            <a:endParaRPr lang="pt-BR"/>
          </a:p>
        </p:txBody>
      </p:sp>
      <p:sp>
        <p:nvSpPr>
          <p:cNvPr id="14" name="Rounded Rectangle 2"/>
          <p:cNvSpPr/>
          <p:nvPr/>
        </p:nvSpPr>
        <p:spPr>
          <a:xfrm>
            <a:off x="467544" y="1638092"/>
            <a:ext cx="2520280" cy="424847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pt-BR" sz="1400" dirty="0" smtClean="0">
                <a:solidFill>
                  <a:schemeClr val="tx1"/>
                </a:solidFill>
              </a:rPr>
              <a:t>1. Listas </a:t>
            </a:r>
            <a:r>
              <a:rPr lang="pt-BR" sz="1400" dirty="0">
                <a:solidFill>
                  <a:schemeClr val="tx1"/>
                </a:solidFill>
              </a:rPr>
              <a:t>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2. Atributos 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3. Listas dos </a:t>
            </a:r>
            <a:r>
              <a:rPr lang="pt-BR" sz="1400" dirty="0" smtClean="0">
                <a:solidFill>
                  <a:schemeClr val="tx1"/>
                </a:solidFill>
              </a:rPr>
              <a:t>marcos</a:t>
            </a:r>
          </a:p>
          <a:p>
            <a:pPr algn="ctr"/>
            <a:endParaRPr lang="pt-BR" sz="1400" dirty="0">
              <a:solidFill>
                <a:schemeClr val="tx1"/>
              </a:solidFill>
            </a:endParaRPr>
          </a:p>
          <a:p>
            <a:pPr algn="ctr"/>
            <a:r>
              <a:rPr lang="pt-BR" sz="1400" dirty="0">
                <a:solidFill>
                  <a:schemeClr val="tx1"/>
                </a:solidFill>
              </a:rPr>
              <a:t>4. Declaração do escopo do projeto</a:t>
            </a:r>
            <a:r>
              <a:rPr lang="pt-BR" sz="1400" dirty="0" smtClean="0">
                <a:solidFill>
                  <a:schemeClr val="tx1"/>
                </a:solidFill>
              </a:rPr>
              <a:t>.</a:t>
            </a:r>
          </a:p>
          <a:p>
            <a:pPr algn="ctr"/>
            <a:endParaRPr lang="pt-BR" sz="1400" dirty="0">
              <a:solidFill>
                <a:schemeClr val="tx1"/>
              </a:solidFill>
            </a:endParaRPr>
          </a:p>
          <a:p>
            <a:pPr algn="ctr"/>
            <a:r>
              <a:rPr lang="pt-BR" sz="1400" dirty="0">
                <a:solidFill>
                  <a:schemeClr val="tx1"/>
                </a:solidFill>
              </a:rPr>
              <a:t>5. Ativos de processos organizacionais.</a:t>
            </a:r>
          </a:p>
          <a:p>
            <a:pPr algn="ctr"/>
            <a:endParaRPr lang="en-US" sz="1400" dirty="0" smtClean="0">
              <a:solidFill>
                <a:schemeClr val="tx1"/>
              </a:solidFill>
            </a:endParaRPr>
          </a:p>
        </p:txBody>
      </p:sp>
      <p:sp>
        <p:nvSpPr>
          <p:cNvPr id="15" name="TextBox 7"/>
          <p:cNvSpPr txBox="1"/>
          <p:nvPr/>
        </p:nvSpPr>
        <p:spPr>
          <a:xfrm>
            <a:off x="994150" y="1268760"/>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2" name="Espaço Reservado para Conteúdo 6"/>
          <p:cNvSpPr>
            <a:spLocks noGrp="1"/>
          </p:cNvSpPr>
          <p:nvPr>
            <p:ph sz="half" idx="2"/>
          </p:nvPr>
        </p:nvSpPr>
        <p:spPr>
          <a:xfrm>
            <a:off x="3419872" y="1557338"/>
            <a:ext cx="5278041" cy="4392612"/>
          </a:xfrm>
        </p:spPr>
        <p:txBody>
          <a:bodyPr/>
          <a:lstStyle/>
          <a:p>
            <a:r>
              <a:rPr lang="pt-BR" sz="2400" dirty="0"/>
              <a:t>Do </a:t>
            </a:r>
            <a:r>
              <a:rPr lang="pt-BR" sz="2400" dirty="0" smtClean="0"/>
              <a:t>Ambiente Organizacional:</a:t>
            </a:r>
            <a:endParaRPr lang="pt-BR" sz="2400" dirty="0"/>
          </a:p>
          <a:p>
            <a:endParaRPr lang="pt-BR" sz="2400" dirty="0"/>
          </a:p>
          <a:p>
            <a:pPr lvl="1"/>
            <a:r>
              <a:rPr lang="pt-BR" sz="2000" dirty="0" smtClean="0"/>
              <a:t>Ativos </a:t>
            </a:r>
            <a:r>
              <a:rPr lang="pt-BR" sz="2000" dirty="0"/>
              <a:t>de Processos </a:t>
            </a:r>
            <a:r>
              <a:rPr lang="pt-BR" sz="2000" dirty="0" smtClean="0"/>
              <a:t>Organizacionais</a:t>
            </a:r>
            <a:endParaRPr lang="pt-BR" sz="2000" dirty="0"/>
          </a:p>
        </p:txBody>
      </p:sp>
      <p:sp>
        <p:nvSpPr>
          <p:cNvPr id="13" name="Retângulo de cantos arredondados 12"/>
          <p:cNvSpPr/>
          <p:nvPr/>
        </p:nvSpPr>
        <p:spPr bwMode="auto">
          <a:xfrm>
            <a:off x="611560" y="4456628"/>
            <a:ext cx="2232248" cy="5565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09372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animEffect transition="in" filter="fade">
                                      <p:cBhvr>
                                        <p:cTn id="11" dur="500"/>
                                        <p:tgtEl>
                                          <p:spTgt spid="12">
                                            <p:txEl>
                                              <p:pRg st="2" end="2"/>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13"/>
                                        </p:tgtEl>
                                      </p:cBhvr>
                                    </p:animEffect>
                                    <p:set>
                                      <p:cBhvr>
                                        <p:cTn id="19"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3" grpId="0" animBg="1"/>
      <p:bldP spid="1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Ferramentas e Técnicas</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23</a:t>
            </a:fld>
            <a:endParaRPr lang="pt-BR"/>
          </a:p>
        </p:txBody>
      </p:sp>
      <p:sp>
        <p:nvSpPr>
          <p:cNvPr id="7" name="Retângulo 6"/>
          <p:cNvSpPr/>
          <p:nvPr/>
        </p:nvSpPr>
        <p:spPr>
          <a:xfrm>
            <a:off x="683568" y="1124744"/>
            <a:ext cx="8208912" cy="3293209"/>
          </a:xfrm>
          <a:prstGeom prst="rect">
            <a:avLst/>
          </a:prstGeom>
        </p:spPr>
        <p:txBody>
          <a:bodyPr wrap="square">
            <a:spAutoFit/>
          </a:bodyPr>
          <a:lstStyle/>
          <a:p>
            <a:pPr marL="342900" indent="-342900">
              <a:buFont typeface="Arial" pitchFamily="34" charset="0"/>
              <a:buChar char="•"/>
            </a:pPr>
            <a:r>
              <a:rPr lang="pt-BR" sz="2400" b="0" dirty="0"/>
              <a:t>Método do diagrama de precedência (MDP)</a:t>
            </a:r>
          </a:p>
          <a:p>
            <a:endParaRPr lang="pt-BR" sz="2400" b="0" dirty="0"/>
          </a:p>
          <a:p>
            <a:pPr marL="800100" lvl="1" indent="-342900">
              <a:buFont typeface="Arial" pitchFamily="34" charset="0"/>
              <a:buChar char="―"/>
            </a:pPr>
            <a:r>
              <a:rPr lang="pt-BR" sz="2000" b="0" dirty="0"/>
              <a:t>Tem por objetivo apresentar o fluxo das atividades do projeto do início ao fim</a:t>
            </a:r>
            <a:r>
              <a:rPr lang="pt-BR" sz="2000" b="0" dirty="0" smtClean="0"/>
              <a:t>.</a:t>
            </a:r>
          </a:p>
          <a:p>
            <a:pPr marL="800100" lvl="1" indent="-342900">
              <a:buFont typeface="Arial" pitchFamily="34" charset="0"/>
              <a:buChar char="•"/>
            </a:pPr>
            <a:endParaRPr lang="pt-BR" sz="2000" b="0" dirty="0"/>
          </a:p>
          <a:p>
            <a:pPr marL="800100" lvl="1" indent="-342900">
              <a:buFont typeface="Arial" pitchFamily="34" charset="0"/>
              <a:buChar char="―"/>
            </a:pPr>
            <a:r>
              <a:rPr lang="pt-BR" sz="2000" b="0" dirty="0"/>
              <a:t>Com o diagrama montado e as estimativas de tempo de cada atividade é possível avaliar o tempo total de duração do projeto</a:t>
            </a:r>
            <a:r>
              <a:rPr lang="pt-BR" sz="2000" b="0" dirty="0" smtClean="0"/>
              <a:t>.</a:t>
            </a:r>
          </a:p>
          <a:p>
            <a:pPr marL="800100" lvl="1" indent="-342900">
              <a:buFont typeface="Arial" pitchFamily="34" charset="0"/>
              <a:buChar char="•"/>
            </a:pPr>
            <a:endParaRPr lang="pt-BR" sz="2000" b="0" dirty="0"/>
          </a:p>
          <a:p>
            <a:pPr marL="800100" lvl="1" indent="-342900">
              <a:buFont typeface="Arial" pitchFamily="34" charset="0"/>
              <a:buChar char="―"/>
            </a:pPr>
            <a:r>
              <a:rPr lang="pt-BR" sz="2000" b="0" dirty="0" smtClean="0"/>
              <a:t>São </a:t>
            </a:r>
            <a:r>
              <a:rPr lang="pt-BR" sz="2000" b="0" dirty="0"/>
              <a:t>montados a partir das atividades de mais baixo nível da WBS (“</a:t>
            </a:r>
            <a:r>
              <a:rPr lang="pt-BR" sz="2000" b="0" dirty="0" err="1"/>
              <a:t>working</a:t>
            </a:r>
            <a:r>
              <a:rPr lang="pt-BR" sz="2000" b="0" dirty="0"/>
              <a:t> </a:t>
            </a:r>
            <a:r>
              <a:rPr lang="pt-BR" sz="2000" b="0" dirty="0" err="1"/>
              <a:t>packages</a:t>
            </a:r>
            <a:r>
              <a:rPr lang="pt-BR" sz="2000" b="0" dirty="0"/>
              <a:t>”).</a:t>
            </a:r>
          </a:p>
        </p:txBody>
      </p:sp>
    </p:spTree>
    <p:extLst>
      <p:ext uri="{BB962C8B-B14F-4D97-AF65-F5344CB8AC3E}">
        <p14:creationId xmlns:p14="http://schemas.microsoft.com/office/powerpoint/2010/main" val="751812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24</a:t>
            </a:fld>
            <a:endParaRPr lang="pt-BR"/>
          </a:p>
        </p:txBody>
      </p:sp>
      <p:sp>
        <p:nvSpPr>
          <p:cNvPr id="7" name="Retângulo 6"/>
          <p:cNvSpPr/>
          <p:nvPr/>
        </p:nvSpPr>
        <p:spPr>
          <a:xfrm>
            <a:off x="683568" y="1124744"/>
            <a:ext cx="8208912" cy="2677656"/>
          </a:xfrm>
          <a:prstGeom prst="rect">
            <a:avLst/>
          </a:prstGeom>
        </p:spPr>
        <p:txBody>
          <a:bodyPr wrap="square">
            <a:spAutoFit/>
          </a:bodyPr>
          <a:lstStyle/>
          <a:p>
            <a:pPr marL="342900" indent="-342900">
              <a:buFont typeface="Arial" pitchFamily="34" charset="0"/>
              <a:buChar char="•"/>
            </a:pPr>
            <a:r>
              <a:rPr lang="pt-BR" sz="2400" b="0" dirty="0"/>
              <a:t>Método do diagrama de precedência (MDP)</a:t>
            </a:r>
          </a:p>
          <a:p>
            <a:endParaRPr lang="pt-BR" sz="2400" b="0" dirty="0"/>
          </a:p>
          <a:p>
            <a:pPr marL="800100" lvl="1" indent="-342900">
              <a:buFont typeface="Arial" pitchFamily="34" charset="0"/>
              <a:buChar char="―"/>
            </a:pPr>
            <a:r>
              <a:rPr lang="pt-BR" sz="2000" b="0" dirty="0"/>
              <a:t>Utiliza quadrados ou retângulos, chamados de nós, para representar atividades.</a:t>
            </a:r>
          </a:p>
          <a:p>
            <a:pPr marL="800100" lvl="1" indent="-342900">
              <a:buFont typeface="Arial" pitchFamily="34" charset="0"/>
              <a:buChar char="•"/>
            </a:pPr>
            <a:endParaRPr lang="pt-BR" sz="2000" b="0" dirty="0"/>
          </a:p>
          <a:p>
            <a:pPr marL="800100" lvl="1" indent="-342900">
              <a:buFont typeface="Arial" pitchFamily="34" charset="0"/>
              <a:buChar char="―"/>
            </a:pPr>
            <a:r>
              <a:rPr lang="pt-BR" sz="2000" b="0" dirty="0"/>
              <a:t>Utiliza flechas que representam as relações lógicas entre as atividades.</a:t>
            </a:r>
          </a:p>
          <a:p>
            <a:pPr marL="800100" lvl="1" indent="-342900">
              <a:buFont typeface="Arial" pitchFamily="34" charset="0"/>
              <a:buChar char="•"/>
            </a:pPr>
            <a:endParaRPr lang="pt-BR" sz="2000" b="0" dirty="0"/>
          </a:p>
        </p:txBody>
      </p:sp>
    </p:spTree>
    <p:extLst>
      <p:ext uri="{BB962C8B-B14F-4D97-AF65-F5344CB8AC3E}">
        <p14:creationId xmlns:p14="http://schemas.microsoft.com/office/powerpoint/2010/main" val="36724123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25</a:t>
            </a:fld>
            <a:endParaRPr lang="pt-BR"/>
          </a:p>
        </p:txBody>
      </p:sp>
      <p:sp>
        <p:nvSpPr>
          <p:cNvPr id="7" name="Retângulo 6"/>
          <p:cNvSpPr/>
          <p:nvPr/>
        </p:nvSpPr>
        <p:spPr>
          <a:xfrm>
            <a:off x="251520" y="1124744"/>
            <a:ext cx="8892480" cy="4832092"/>
          </a:xfrm>
          <a:prstGeom prst="rect">
            <a:avLst/>
          </a:prstGeom>
        </p:spPr>
        <p:txBody>
          <a:bodyPr wrap="square">
            <a:spAutoFit/>
          </a:bodyPr>
          <a:lstStyle/>
          <a:p>
            <a:pPr marL="800100" lvl="1" indent="-342900">
              <a:buFont typeface="Arial" pitchFamily="34" charset="0"/>
              <a:buChar char="•"/>
            </a:pPr>
            <a:r>
              <a:rPr lang="pt-BR" sz="2400" b="0" dirty="0"/>
              <a:t>O MDP </a:t>
            </a:r>
            <a:r>
              <a:rPr lang="pt-BR" sz="2400" b="0" dirty="0" smtClean="0"/>
              <a:t>:</a:t>
            </a:r>
          </a:p>
          <a:p>
            <a:pPr marL="800100" lvl="1" indent="-342900">
              <a:buFont typeface="Arial" pitchFamily="34" charset="0"/>
              <a:buChar char="•"/>
            </a:pPr>
            <a:endParaRPr lang="pt-BR" sz="2400" b="0" dirty="0"/>
          </a:p>
          <a:p>
            <a:pPr marL="800100" lvl="1" indent="-342900">
              <a:buFont typeface="Arial" pitchFamily="34" charset="0"/>
              <a:buChar char="―"/>
            </a:pPr>
            <a:r>
              <a:rPr lang="pt-BR" sz="2000" b="0" dirty="0" err="1" smtClean="0"/>
              <a:t>Early</a:t>
            </a:r>
            <a:r>
              <a:rPr lang="pt-BR" sz="2000" b="0" dirty="0" smtClean="0"/>
              <a:t> </a:t>
            </a:r>
            <a:r>
              <a:rPr lang="pt-BR" sz="2000" b="0" dirty="0"/>
              <a:t>Start (ES</a:t>
            </a:r>
            <a:r>
              <a:rPr lang="pt-BR" sz="2000" b="0" dirty="0" smtClean="0"/>
              <a:t>):</a:t>
            </a:r>
            <a:endParaRPr lang="pt-BR" sz="2000" b="0" dirty="0"/>
          </a:p>
          <a:p>
            <a:pPr marL="1257300" lvl="2" indent="-342900">
              <a:buFont typeface="Wingdings" pitchFamily="2" charset="2"/>
              <a:buChar char="§"/>
            </a:pPr>
            <a:r>
              <a:rPr lang="pt-BR" sz="2000" b="0" dirty="0"/>
              <a:t>Data mais cedo que uma atividade pode iniciar quando suas antecessoras são executadas no tempo estimado</a:t>
            </a:r>
            <a:r>
              <a:rPr lang="pt-BR" sz="2000" b="0" dirty="0" smtClean="0"/>
              <a:t>.</a:t>
            </a:r>
          </a:p>
          <a:p>
            <a:pPr marL="800100" lvl="1" indent="-342900">
              <a:buFont typeface="Arial" pitchFamily="34" charset="0"/>
              <a:buChar char="―"/>
            </a:pPr>
            <a:endParaRPr lang="pt-BR" sz="2000" b="0" dirty="0"/>
          </a:p>
          <a:p>
            <a:pPr marL="800100" lvl="1" indent="-342900">
              <a:buFont typeface="Arial" pitchFamily="34" charset="0"/>
              <a:buChar char="―"/>
            </a:pPr>
            <a:r>
              <a:rPr lang="pt-BR" sz="2000" b="0" dirty="0" err="1"/>
              <a:t>Early</a:t>
            </a:r>
            <a:r>
              <a:rPr lang="pt-BR" sz="2000" b="0" dirty="0"/>
              <a:t> </a:t>
            </a:r>
            <a:r>
              <a:rPr lang="pt-BR" sz="2000" b="0" dirty="0" err="1"/>
              <a:t>Finish</a:t>
            </a:r>
            <a:r>
              <a:rPr lang="pt-BR" sz="2000" b="0" dirty="0"/>
              <a:t> (EF</a:t>
            </a:r>
            <a:r>
              <a:rPr lang="pt-BR" sz="2000" b="0" dirty="0" smtClean="0"/>
              <a:t>):</a:t>
            </a:r>
            <a:endParaRPr lang="pt-BR" sz="2000" b="0" dirty="0"/>
          </a:p>
          <a:p>
            <a:pPr marL="1257300" lvl="2" indent="-342900">
              <a:buFont typeface="Wingdings" pitchFamily="2" charset="2"/>
              <a:buChar char="§"/>
            </a:pPr>
            <a:r>
              <a:rPr lang="pt-BR" sz="2000" b="0" dirty="0"/>
              <a:t>Data mais cedo que uma atividade pode terminar começando na sua ES e sendo executada no tempo estimado</a:t>
            </a:r>
            <a:r>
              <a:rPr lang="pt-BR" sz="2000" b="0" dirty="0" smtClean="0"/>
              <a:t>.</a:t>
            </a:r>
          </a:p>
          <a:p>
            <a:pPr marL="1257300" lvl="2" indent="-342900">
              <a:buFont typeface="Wingdings" pitchFamily="2" charset="2"/>
              <a:buChar char="§"/>
            </a:pPr>
            <a:endParaRPr lang="pt-BR" sz="2000" b="0" dirty="0"/>
          </a:p>
          <a:p>
            <a:pPr marL="800100" lvl="1" indent="-342900">
              <a:buFont typeface="Arial" pitchFamily="34" charset="0"/>
              <a:buChar char="―"/>
            </a:pPr>
            <a:r>
              <a:rPr lang="pt-BR" sz="2000" b="0" dirty="0"/>
              <a:t>Late Start (LS):</a:t>
            </a:r>
          </a:p>
          <a:p>
            <a:pPr marL="800100" lvl="1" indent="-342900">
              <a:buFont typeface="Arial" pitchFamily="34" charset="0"/>
              <a:buChar char="―"/>
            </a:pPr>
            <a:endParaRPr lang="pt-BR" sz="2000" b="0" dirty="0" smtClean="0"/>
          </a:p>
          <a:p>
            <a:pPr marL="1257300" lvl="2" indent="-342900">
              <a:buFont typeface="Wingdings" pitchFamily="2" charset="2"/>
              <a:buChar char="§"/>
            </a:pPr>
            <a:r>
              <a:rPr lang="pt-BR" sz="2000" b="0" dirty="0" smtClean="0"/>
              <a:t>Data </a:t>
            </a:r>
            <a:r>
              <a:rPr lang="pt-BR" sz="2000" b="0" dirty="0"/>
              <a:t>mais tarde que uma atividade pode iniciar sem prejudicar o cronograma.</a:t>
            </a:r>
          </a:p>
          <a:p>
            <a:pPr marL="800100" lvl="1" indent="-342900">
              <a:buFont typeface="Arial" pitchFamily="34" charset="0"/>
              <a:buChar char="•"/>
            </a:pPr>
            <a:endParaRPr lang="pt-BR" sz="2000" b="0" dirty="0"/>
          </a:p>
        </p:txBody>
      </p:sp>
    </p:spTree>
    <p:extLst>
      <p:ext uri="{BB962C8B-B14F-4D97-AF65-F5344CB8AC3E}">
        <p14:creationId xmlns:p14="http://schemas.microsoft.com/office/powerpoint/2010/main" val="41498995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26</a:t>
            </a:fld>
            <a:endParaRPr lang="pt-BR"/>
          </a:p>
        </p:txBody>
      </p:sp>
      <p:sp>
        <p:nvSpPr>
          <p:cNvPr id="7" name="Retângulo 6"/>
          <p:cNvSpPr/>
          <p:nvPr/>
        </p:nvSpPr>
        <p:spPr>
          <a:xfrm>
            <a:off x="251520" y="1124744"/>
            <a:ext cx="8892480" cy="4216539"/>
          </a:xfrm>
          <a:prstGeom prst="rect">
            <a:avLst/>
          </a:prstGeom>
        </p:spPr>
        <p:txBody>
          <a:bodyPr wrap="square">
            <a:spAutoFit/>
          </a:bodyPr>
          <a:lstStyle/>
          <a:p>
            <a:pPr marL="800100" lvl="1" indent="-342900">
              <a:buFont typeface="Arial" pitchFamily="34" charset="0"/>
              <a:buChar char="•"/>
            </a:pPr>
            <a:r>
              <a:rPr lang="pt-BR" sz="2400" b="0" dirty="0"/>
              <a:t>O MDP </a:t>
            </a:r>
            <a:r>
              <a:rPr lang="pt-BR" sz="2400" b="0" dirty="0" smtClean="0"/>
              <a:t>:</a:t>
            </a:r>
          </a:p>
          <a:p>
            <a:pPr marL="800100" lvl="1" indent="-342900">
              <a:buFont typeface="Arial" pitchFamily="34" charset="0"/>
              <a:buChar char="•"/>
            </a:pPr>
            <a:endParaRPr lang="pt-BR" sz="2400" b="0" dirty="0"/>
          </a:p>
          <a:p>
            <a:pPr marL="800100" lvl="1" indent="-342900">
              <a:buFont typeface="Arial" pitchFamily="34" charset="0"/>
              <a:buChar char="―"/>
            </a:pPr>
            <a:r>
              <a:rPr lang="pt-BR" sz="2000" b="0" dirty="0"/>
              <a:t>Late </a:t>
            </a:r>
            <a:r>
              <a:rPr lang="pt-BR" sz="2000" b="0" dirty="0" err="1"/>
              <a:t>Finish</a:t>
            </a:r>
            <a:r>
              <a:rPr lang="pt-BR" sz="2000" b="0" dirty="0"/>
              <a:t> (LF):</a:t>
            </a:r>
          </a:p>
          <a:p>
            <a:pPr marL="1257300" lvl="2" indent="-342900">
              <a:buFont typeface="Wingdings" pitchFamily="2" charset="2"/>
              <a:buChar char="§"/>
            </a:pPr>
            <a:r>
              <a:rPr lang="pt-BR" sz="2000" b="0" dirty="0"/>
              <a:t>Data mais tarde que uma atividade pode terminar sem prejudicar o cronograma.</a:t>
            </a:r>
          </a:p>
          <a:p>
            <a:pPr marL="800100" lvl="1" indent="-342900">
              <a:buFont typeface="Arial" pitchFamily="34" charset="0"/>
              <a:buChar char="―"/>
            </a:pPr>
            <a:endParaRPr lang="pt-BR" sz="2000" b="0" dirty="0"/>
          </a:p>
          <a:p>
            <a:pPr marL="800100" lvl="1" indent="-342900">
              <a:buFont typeface="Arial" pitchFamily="34" charset="0"/>
              <a:buChar char="―"/>
            </a:pPr>
            <a:r>
              <a:rPr lang="pt-BR" sz="2000" b="0" dirty="0"/>
              <a:t>Slack:</a:t>
            </a:r>
          </a:p>
          <a:p>
            <a:pPr marL="1257300" lvl="2" indent="-342900">
              <a:buFont typeface="Wingdings" pitchFamily="2" charset="2"/>
              <a:buChar char="§"/>
            </a:pPr>
            <a:r>
              <a:rPr lang="pt-BR" sz="2000" b="0" dirty="0"/>
              <a:t>Representa a quantidade de tempo que uma atividade pode atrasar sem prejudicar  o projeto</a:t>
            </a:r>
          </a:p>
          <a:p>
            <a:pPr marL="800100" lvl="1" indent="-342900">
              <a:buFont typeface="Arial" pitchFamily="34" charset="0"/>
              <a:buChar char="―"/>
            </a:pPr>
            <a:endParaRPr lang="pt-BR" sz="2000" b="0" dirty="0"/>
          </a:p>
          <a:p>
            <a:pPr marL="800100" lvl="1" indent="-342900">
              <a:buFont typeface="Arial" pitchFamily="34" charset="0"/>
              <a:buChar char="―"/>
            </a:pPr>
            <a:r>
              <a:rPr lang="pt-BR" sz="2000" b="0" dirty="0"/>
              <a:t>Slack  = LS – ES</a:t>
            </a:r>
          </a:p>
          <a:p>
            <a:pPr lvl="1"/>
            <a:r>
              <a:rPr lang="pt-BR" sz="2000" b="0" dirty="0" smtClean="0"/>
              <a:t>                </a:t>
            </a:r>
            <a:r>
              <a:rPr lang="pt-BR" sz="2000" b="0" dirty="0"/>
              <a:t>= LF - EF</a:t>
            </a:r>
          </a:p>
          <a:p>
            <a:pPr marL="800100" lvl="1" indent="-342900">
              <a:buFont typeface="Arial" pitchFamily="34" charset="0"/>
              <a:buChar char="•"/>
            </a:pPr>
            <a:endParaRPr lang="pt-BR" sz="2000" b="0" dirty="0"/>
          </a:p>
        </p:txBody>
      </p:sp>
    </p:spTree>
    <p:extLst>
      <p:ext uri="{BB962C8B-B14F-4D97-AF65-F5344CB8AC3E}">
        <p14:creationId xmlns:p14="http://schemas.microsoft.com/office/powerpoint/2010/main" val="33703337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27</a:t>
            </a:fld>
            <a:endParaRPr lang="pt-BR"/>
          </a:p>
        </p:txBody>
      </p:sp>
      <p:sp>
        <p:nvSpPr>
          <p:cNvPr id="7" name="Retângulo 6"/>
          <p:cNvSpPr/>
          <p:nvPr/>
        </p:nvSpPr>
        <p:spPr>
          <a:xfrm>
            <a:off x="251520" y="1124744"/>
            <a:ext cx="8892480" cy="2308324"/>
          </a:xfrm>
          <a:prstGeom prst="rect">
            <a:avLst/>
          </a:prstGeom>
        </p:spPr>
        <p:txBody>
          <a:bodyPr wrap="square">
            <a:spAutoFit/>
          </a:bodyPr>
          <a:lstStyle/>
          <a:p>
            <a:pPr marL="800100" lvl="1" indent="-342900">
              <a:buFont typeface="Arial" pitchFamily="34" charset="0"/>
              <a:buChar char="•"/>
            </a:pPr>
            <a:r>
              <a:rPr lang="pt-BR" sz="2400" b="0" dirty="0"/>
              <a:t>O MDP </a:t>
            </a:r>
            <a:r>
              <a:rPr lang="pt-BR" sz="2400" b="0" dirty="0" smtClean="0"/>
              <a:t>:</a:t>
            </a:r>
          </a:p>
          <a:p>
            <a:pPr marL="800100" lvl="1" indent="-342900">
              <a:buFont typeface="Arial" pitchFamily="34" charset="0"/>
              <a:buChar char="•"/>
            </a:pPr>
            <a:endParaRPr lang="pt-BR" sz="2000" b="0" dirty="0" smtClean="0"/>
          </a:p>
          <a:p>
            <a:pPr marL="800100" lvl="1" indent="-342900">
              <a:buFont typeface="Arial" pitchFamily="34" charset="0"/>
              <a:buChar char="―"/>
            </a:pPr>
            <a:r>
              <a:rPr lang="pt-BR" sz="2000" b="0" dirty="0"/>
              <a:t>Caminho crítico:</a:t>
            </a:r>
          </a:p>
          <a:p>
            <a:pPr marL="800100" lvl="1" indent="-342900">
              <a:buFont typeface="Arial" pitchFamily="34" charset="0"/>
              <a:buChar char="•"/>
            </a:pPr>
            <a:endParaRPr lang="pt-BR" sz="2000" b="0" dirty="0"/>
          </a:p>
          <a:p>
            <a:pPr marL="1371600" lvl="2" indent="-457200">
              <a:buFont typeface="Wingdings" pitchFamily="2" charset="2"/>
              <a:buChar char="§"/>
            </a:pPr>
            <a:r>
              <a:rPr lang="pt-BR" sz="2000" b="0" dirty="0"/>
              <a:t>É o maior caminho dentro do diagrama de rede, determinando o menor tempo para terminar o projeto.</a:t>
            </a:r>
          </a:p>
          <a:p>
            <a:pPr marL="800100" lvl="1" indent="-342900">
              <a:buFont typeface="Arial" pitchFamily="34" charset="0"/>
              <a:buChar char="•"/>
            </a:pPr>
            <a:endParaRPr lang="pt-BR" sz="2000" b="0" dirty="0"/>
          </a:p>
        </p:txBody>
      </p:sp>
    </p:spTree>
    <p:extLst>
      <p:ext uri="{BB962C8B-B14F-4D97-AF65-F5344CB8AC3E}">
        <p14:creationId xmlns:p14="http://schemas.microsoft.com/office/powerpoint/2010/main" val="983470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28</a:t>
            </a:fld>
            <a:endParaRPr lang="pt-BR"/>
          </a:p>
        </p:txBody>
      </p:sp>
      <p:sp>
        <p:nvSpPr>
          <p:cNvPr id="6" name="Retângulo 5"/>
          <p:cNvSpPr/>
          <p:nvPr/>
        </p:nvSpPr>
        <p:spPr>
          <a:xfrm>
            <a:off x="251520" y="1259344"/>
            <a:ext cx="8784976" cy="3939540"/>
          </a:xfrm>
          <a:prstGeom prst="rect">
            <a:avLst/>
          </a:prstGeom>
        </p:spPr>
        <p:txBody>
          <a:bodyPr wrap="square">
            <a:spAutoFit/>
          </a:bodyPr>
          <a:lstStyle/>
          <a:p>
            <a:r>
              <a:rPr lang="pt-BR" sz="2200" b="0" dirty="0"/>
              <a:t>O MDP inclui quatro tipo de relações lógicas:</a:t>
            </a:r>
          </a:p>
          <a:p>
            <a:endParaRPr lang="pt-BR" sz="2400" b="0" dirty="0"/>
          </a:p>
          <a:p>
            <a:pPr marL="342900" indent="-342900">
              <a:buFont typeface="Arial" pitchFamily="34" charset="0"/>
              <a:buChar char="•"/>
            </a:pPr>
            <a:r>
              <a:rPr lang="pt-BR" sz="2000" b="0" dirty="0"/>
              <a:t>Término para início:</a:t>
            </a:r>
          </a:p>
          <a:p>
            <a:pPr marL="800100" lvl="1" indent="-342900">
              <a:buFont typeface="Wingdings" pitchFamily="2" charset="2"/>
              <a:buChar char="§"/>
            </a:pPr>
            <a:r>
              <a:rPr lang="pt-BR" sz="1600" b="0" dirty="0"/>
              <a:t>O início da atividade sucessora depende do término da atividade predecessora</a:t>
            </a:r>
            <a:r>
              <a:rPr lang="pt-BR" sz="1600" b="0" dirty="0" smtClean="0"/>
              <a:t>.</a:t>
            </a:r>
          </a:p>
          <a:p>
            <a:endParaRPr lang="pt-BR" sz="2000" b="0" dirty="0"/>
          </a:p>
          <a:p>
            <a:pPr marL="342900" indent="-342900">
              <a:buFont typeface="Arial" pitchFamily="34" charset="0"/>
              <a:buChar char="•"/>
            </a:pPr>
            <a:r>
              <a:rPr lang="pt-BR" sz="2000" b="0" dirty="0"/>
              <a:t>Término para término:</a:t>
            </a:r>
          </a:p>
          <a:p>
            <a:pPr marL="800100" lvl="1" indent="-342900">
              <a:buFont typeface="Wingdings" pitchFamily="2" charset="2"/>
              <a:buChar char="§"/>
            </a:pPr>
            <a:r>
              <a:rPr lang="pt-BR" sz="1600" b="0" dirty="0"/>
              <a:t>O término da atividade sucessora depende do término da atividade predecessora</a:t>
            </a:r>
            <a:r>
              <a:rPr lang="pt-BR" sz="1600" b="0" dirty="0" smtClean="0"/>
              <a:t>.</a:t>
            </a:r>
          </a:p>
          <a:p>
            <a:endParaRPr lang="pt-BR" sz="2000" b="0" dirty="0"/>
          </a:p>
          <a:p>
            <a:pPr marL="342900" indent="-342900">
              <a:buFont typeface="Arial" pitchFamily="34" charset="0"/>
              <a:buChar char="•"/>
            </a:pPr>
            <a:r>
              <a:rPr lang="pt-BR" sz="2000" b="0" dirty="0"/>
              <a:t>Início para início:</a:t>
            </a:r>
          </a:p>
          <a:p>
            <a:pPr marL="800100" lvl="1" indent="-342900">
              <a:buFont typeface="Wingdings" pitchFamily="2" charset="2"/>
              <a:buChar char="§"/>
            </a:pPr>
            <a:r>
              <a:rPr lang="pt-BR" sz="1600" b="0" dirty="0"/>
              <a:t>O início da atividade sucessora depende do início da atividade predecessora</a:t>
            </a:r>
            <a:r>
              <a:rPr lang="pt-BR" sz="1600" b="0" dirty="0" smtClean="0"/>
              <a:t>.</a:t>
            </a:r>
          </a:p>
          <a:p>
            <a:endParaRPr lang="pt-BR" sz="2000" b="0" dirty="0"/>
          </a:p>
          <a:p>
            <a:pPr marL="342900" indent="-342900">
              <a:buFont typeface="Arial" pitchFamily="34" charset="0"/>
              <a:buChar char="•"/>
            </a:pPr>
            <a:r>
              <a:rPr lang="pt-BR" sz="2000" b="0" dirty="0"/>
              <a:t>Início para término:</a:t>
            </a:r>
          </a:p>
          <a:p>
            <a:pPr marL="800100" lvl="1" indent="-342900">
              <a:buFont typeface="Wingdings" pitchFamily="2" charset="2"/>
              <a:buChar char="§"/>
            </a:pPr>
            <a:r>
              <a:rPr lang="pt-BR" sz="1600" b="0" dirty="0"/>
              <a:t>O término da atividade sucessora depende do início da atividade predecessora.</a:t>
            </a:r>
          </a:p>
        </p:txBody>
      </p:sp>
    </p:spTree>
    <p:extLst>
      <p:ext uri="{BB962C8B-B14F-4D97-AF65-F5344CB8AC3E}">
        <p14:creationId xmlns:p14="http://schemas.microsoft.com/office/powerpoint/2010/main" val="28937133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29</a:t>
            </a:fld>
            <a:endParaRPr lang="pt-BR"/>
          </a:p>
        </p:txBody>
      </p:sp>
      <p:pic>
        <p:nvPicPr>
          <p:cNvPr id="7" name="Picture 2"/>
          <p:cNvPicPr>
            <a:picLocks noGrp="1" noChangeAspect="1" noChangeArrowheads="1"/>
          </p:cNvPicPr>
          <p:nvPr>
            <p:ph sz="quarter" idx="1"/>
          </p:nvPr>
        </p:nvPicPr>
        <p:blipFill>
          <a:blip r:embed="rId2" cstate="print"/>
          <a:srcRect/>
          <a:stretch>
            <a:fillRect/>
          </a:stretch>
        </p:blipFill>
        <p:spPr bwMode="auto">
          <a:xfrm>
            <a:off x="805656" y="1670050"/>
            <a:ext cx="7496175" cy="4286250"/>
          </a:xfrm>
          <a:prstGeom prst="rect">
            <a:avLst/>
          </a:prstGeom>
          <a:noFill/>
          <a:ln w="9525">
            <a:noFill/>
            <a:miter lim="800000"/>
            <a:headEnd/>
            <a:tailEnd/>
          </a:ln>
        </p:spPr>
      </p:pic>
    </p:spTree>
    <p:extLst>
      <p:ext uri="{BB962C8B-B14F-4D97-AF65-F5344CB8AC3E}">
        <p14:creationId xmlns:p14="http://schemas.microsoft.com/office/powerpoint/2010/main" val="199849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eaLnBrk="1" hangingPunct="1"/>
            <a:r>
              <a:rPr lang="pt-BR" dirty="0" smtClean="0"/>
              <a:t>Roteiro</a:t>
            </a:r>
          </a:p>
        </p:txBody>
      </p:sp>
      <p:sp>
        <p:nvSpPr>
          <p:cNvPr id="5123" name="Rectangle 5"/>
          <p:cNvSpPr>
            <a:spLocks noGrp="1" noChangeArrowheads="1"/>
          </p:cNvSpPr>
          <p:nvPr>
            <p:ph type="body" idx="1"/>
          </p:nvPr>
        </p:nvSpPr>
        <p:spPr/>
        <p:txBody>
          <a:bodyPr/>
          <a:lstStyle/>
          <a:p>
            <a:pPr>
              <a:lnSpc>
                <a:spcPct val="150000"/>
              </a:lnSpc>
            </a:pPr>
            <a:r>
              <a:rPr lang="de-DE" sz="2400" dirty="0" smtClean="0"/>
              <a:t>Introdução</a:t>
            </a:r>
          </a:p>
          <a:p>
            <a:pPr>
              <a:lnSpc>
                <a:spcPct val="150000"/>
              </a:lnSpc>
            </a:pPr>
            <a:r>
              <a:rPr lang="de-DE" sz="2400" dirty="0" smtClean="0"/>
              <a:t>Definir as Atividades</a:t>
            </a:r>
          </a:p>
          <a:p>
            <a:pPr>
              <a:lnSpc>
                <a:spcPct val="150000"/>
              </a:lnSpc>
            </a:pPr>
            <a:r>
              <a:rPr lang="de-DE" sz="2400" dirty="0" smtClean="0"/>
              <a:t>Sequenciar as Atividades</a:t>
            </a:r>
          </a:p>
          <a:p>
            <a:pPr>
              <a:lnSpc>
                <a:spcPct val="150000"/>
              </a:lnSpc>
            </a:pPr>
            <a:r>
              <a:rPr lang="de-DE" sz="2400" dirty="0" smtClean="0"/>
              <a:t>Estimar os recursos das Atividades</a:t>
            </a:r>
          </a:p>
          <a:p>
            <a:pPr>
              <a:lnSpc>
                <a:spcPct val="150000"/>
              </a:lnSpc>
            </a:pPr>
            <a:r>
              <a:rPr lang="de-DE" sz="2400" dirty="0" smtClean="0"/>
              <a:t>Estimar as durações das Atividades</a:t>
            </a:r>
          </a:p>
          <a:p>
            <a:pPr>
              <a:lnSpc>
                <a:spcPct val="150000"/>
              </a:lnSpc>
            </a:pPr>
            <a:r>
              <a:rPr lang="de-DE" sz="2400" dirty="0" smtClean="0"/>
              <a:t>Desenvolver o Cronograma</a:t>
            </a:r>
          </a:p>
          <a:p>
            <a:pPr>
              <a:lnSpc>
                <a:spcPct val="150000"/>
              </a:lnSpc>
            </a:pPr>
            <a:r>
              <a:rPr lang="de-DE" sz="2400" dirty="0" smtClean="0"/>
              <a:t>Controlar o Cronograma</a:t>
            </a:r>
            <a:endParaRPr lang="pt-BR" sz="24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30</a:t>
            </a:fld>
            <a:endParaRPr lang="pt-BR"/>
          </a:p>
        </p:txBody>
      </p:sp>
      <p:sp>
        <p:nvSpPr>
          <p:cNvPr id="7" name="Retângulo 6"/>
          <p:cNvSpPr/>
          <p:nvPr/>
        </p:nvSpPr>
        <p:spPr>
          <a:xfrm>
            <a:off x="539552" y="1154336"/>
            <a:ext cx="8424936" cy="2554545"/>
          </a:xfrm>
          <a:prstGeom prst="rect">
            <a:avLst/>
          </a:prstGeom>
        </p:spPr>
        <p:txBody>
          <a:bodyPr wrap="square">
            <a:spAutoFit/>
          </a:bodyPr>
          <a:lstStyle/>
          <a:p>
            <a:pPr marL="342900" indent="-342900">
              <a:buFont typeface="Arial" pitchFamily="34" charset="0"/>
              <a:buChar char="•"/>
            </a:pPr>
            <a:r>
              <a:rPr lang="pt-BR" sz="2400" b="0" dirty="0"/>
              <a:t>Método do diagrama de Setas (MDS):</a:t>
            </a:r>
          </a:p>
          <a:p>
            <a:endParaRPr lang="pt-BR" b="0" dirty="0"/>
          </a:p>
          <a:p>
            <a:pPr marL="285750" indent="-285750">
              <a:buFont typeface="Arial" pitchFamily="34" charset="0"/>
              <a:buChar char="―"/>
            </a:pPr>
            <a:r>
              <a:rPr lang="pt-BR" sz="2000" b="0" dirty="0" smtClean="0"/>
              <a:t> Método </a:t>
            </a:r>
            <a:r>
              <a:rPr lang="pt-BR" sz="2000" b="0" dirty="0"/>
              <a:t>utilizado para construção de um rede de atividades onde se utiliza boxes e setas representando precedência e atividades respectivamente.</a:t>
            </a:r>
          </a:p>
          <a:p>
            <a:endParaRPr lang="pt-BR" b="0" dirty="0"/>
          </a:p>
          <a:p>
            <a:pPr marL="285750" indent="-285750">
              <a:buFont typeface="Arial" pitchFamily="34" charset="0"/>
              <a:buChar char="―"/>
            </a:pPr>
            <a:r>
              <a:rPr lang="pt-BR" sz="2000" b="0" dirty="0" smtClean="0"/>
              <a:t> Só </a:t>
            </a:r>
            <a:r>
              <a:rPr lang="pt-BR" sz="2000" b="0" dirty="0"/>
              <a:t>utiliza dependências entre as atividades do tipo “término para o início.”</a:t>
            </a:r>
          </a:p>
        </p:txBody>
      </p:sp>
    </p:spTree>
    <p:extLst>
      <p:ext uri="{BB962C8B-B14F-4D97-AF65-F5344CB8AC3E}">
        <p14:creationId xmlns:p14="http://schemas.microsoft.com/office/powerpoint/2010/main" val="4263313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31</a:t>
            </a:fld>
            <a:endParaRPr lang="pt-BR"/>
          </a:p>
        </p:txBody>
      </p:sp>
      <p:sp>
        <p:nvSpPr>
          <p:cNvPr id="7" name="Retângulo 6"/>
          <p:cNvSpPr/>
          <p:nvPr/>
        </p:nvSpPr>
        <p:spPr>
          <a:xfrm>
            <a:off x="539552" y="1154336"/>
            <a:ext cx="8424936" cy="3539430"/>
          </a:xfrm>
          <a:prstGeom prst="rect">
            <a:avLst/>
          </a:prstGeom>
        </p:spPr>
        <p:txBody>
          <a:bodyPr wrap="square">
            <a:spAutoFit/>
          </a:bodyPr>
          <a:lstStyle/>
          <a:p>
            <a:pPr marL="342900" indent="-342900">
              <a:buFont typeface="Arial" pitchFamily="34" charset="0"/>
              <a:buChar char="•"/>
            </a:pPr>
            <a:r>
              <a:rPr lang="pt-BR" sz="2400" b="0" dirty="0"/>
              <a:t>Método do diagrama de Setas (MDS):</a:t>
            </a:r>
          </a:p>
          <a:p>
            <a:pPr lvl="1"/>
            <a:endParaRPr lang="pt-BR" dirty="0" smtClean="0"/>
          </a:p>
          <a:p>
            <a:pPr marL="800100" lvl="1" indent="-342900">
              <a:buFont typeface="Arial" pitchFamily="34" charset="0"/>
              <a:buChar char="―"/>
            </a:pPr>
            <a:r>
              <a:rPr lang="pt-BR" sz="2000" b="0" dirty="0" smtClean="0"/>
              <a:t>Atividades </a:t>
            </a:r>
            <a:r>
              <a:rPr lang="pt-BR" sz="2000" b="0" dirty="0"/>
              <a:t>“</a:t>
            </a:r>
            <a:r>
              <a:rPr lang="pt-BR" sz="2000" b="0" dirty="0" err="1"/>
              <a:t>Dummy</a:t>
            </a:r>
            <a:r>
              <a:rPr lang="pt-BR" sz="2000" b="0" dirty="0"/>
              <a:t>”:</a:t>
            </a:r>
          </a:p>
          <a:p>
            <a:pPr lvl="1"/>
            <a:endParaRPr lang="pt-BR" b="0" dirty="0"/>
          </a:p>
          <a:p>
            <a:pPr marL="1200150" lvl="2" indent="-285750">
              <a:buFont typeface="Wingdings" pitchFamily="2" charset="2"/>
              <a:buChar char="§"/>
            </a:pPr>
            <a:r>
              <a:rPr lang="pt-BR" b="0" dirty="0"/>
              <a:t> Servem para representar dependências entre atividades</a:t>
            </a:r>
            <a:r>
              <a:rPr lang="pt-BR" b="0" dirty="0" smtClean="0"/>
              <a:t>.</a:t>
            </a:r>
          </a:p>
          <a:p>
            <a:pPr marL="1200150" lvl="2" indent="-285750">
              <a:buFont typeface="Wingdings" pitchFamily="2" charset="2"/>
              <a:buChar char="§"/>
            </a:pPr>
            <a:endParaRPr lang="pt-BR" b="0" dirty="0"/>
          </a:p>
          <a:p>
            <a:pPr marL="1200150" lvl="2" indent="-285750">
              <a:buFont typeface="Wingdings" pitchFamily="2" charset="2"/>
              <a:buChar char="§"/>
            </a:pPr>
            <a:r>
              <a:rPr lang="pt-BR" b="0" dirty="0"/>
              <a:t> São representadas por uma linha pontilhada</a:t>
            </a:r>
            <a:r>
              <a:rPr lang="pt-BR" b="0" dirty="0" smtClean="0"/>
              <a:t>.</a:t>
            </a:r>
          </a:p>
          <a:p>
            <a:pPr marL="1200150" lvl="2" indent="-285750">
              <a:buFont typeface="Wingdings" pitchFamily="2" charset="2"/>
              <a:buChar char="§"/>
            </a:pPr>
            <a:endParaRPr lang="pt-BR" b="0" dirty="0"/>
          </a:p>
          <a:p>
            <a:pPr marL="1200150" lvl="2" indent="-285750">
              <a:buFont typeface="Wingdings" pitchFamily="2" charset="2"/>
              <a:buChar char="§"/>
            </a:pPr>
            <a:r>
              <a:rPr lang="pt-BR" b="0" dirty="0"/>
              <a:t> Tem tempo de duração igual a zero</a:t>
            </a:r>
            <a:r>
              <a:rPr lang="pt-BR" b="0" dirty="0" smtClean="0"/>
              <a:t>.</a:t>
            </a:r>
          </a:p>
          <a:p>
            <a:pPr marL="1200150" lvl="2" indent="-285750">
              <a:buFont typeface="Wingdings" pitchFamily="2" charset="2"/>
              <a:buChar char="§"/>
            </a:pPr>
            <a:endParaRPr lang="pt-BR" b="0" dirty="0"/>
          </a:p>
          <a:p>
            <a:pPr marL="1200150" lvl="2" indent="-285750">
              <a:buFont typeface="Wingdings" pitchFamily="2" charset="2"/>
              <a:buChar char="§"/>
            </a:pPr>
            <a:r>
              <a:rPr lang="pt-BR" b="0" dirty="0"/>
              <a:t> Não consomem recursos.</a:t>
            </a:r>
          </a:p>
          <a:p>
            <a:endParaRPr lang="pt-BR" b="0" dirty="0"/>
          </a:p>
        </p:txBody>
      </p:sp>
    </p:spTree>
    <p:extLst>
      <p:ext uri="{BB962C8B-B14F-4D97-AF65-F5344CB8AC3E}">
        <p14:creationId xmlns:p14="http://schemas.microsoft.com/office/powerpoint/2010/main" val="10755725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32</a:t>
            </a:fld>
            <a:endParaRPr lang="pt-B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684" y="1344960"/>
            <a:ext cx="736715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937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33</a:t>
            </a:fld>
            <a:endParaRPr lang="pt-BR"/>
          </a:p>
        </p:txBody>
      </p:sp>
      <p:sp>
        <p:nvSpPr>
          <p:cNvPr id="7" name="Retângulo 6"/>
          <p:cNvSpPr/>
          <p:nvPr/>
        </p:nvSpPr>
        <p:spPr>
          <a:xfrm>
            <a:off x="611560" y="1412776"/>
            <a:ext cx="8136904" cy="4462760"/>
          </a:xfrm>
          <a:prstGeom prst="rect">
            <a:avLst/>
          </a:prstGeom>
        </p:spPr>
        <p:txBody>
          <a:bodyPr wrap="square">
            <a:spAutoFit/>
          </a:bodyPr>
          <a:lstStyle/>
          <a:p>
            <a:pPr marL="342900" indent="-342900">
              <a:buFont typeface="Arial" pitchFamily="34" charset="0"/>
              <a:buChar char="•"/>
            </a:pPr>
            <a:r>
              <a:rPr lang="pt-BR" sz="2400" b="0" dirty="0"/>
              <a:t>Determinação de dependência:</a:t>
            </a:r>
          </a:p>
          <a:p>
            <a:endParaRPr lang="pt-BR" sz="2000" b="0" dirty="0"/>
          </a:p>
          <a:p>
            <a:pPr marL="800100" lvl="1" indent="-342900">
              <a:buFont typeface="Arial" pitchFamily="34" charset="0"/>
              <a:buChar char="―"/>
            </a:pPr>
            <a:r>
              <a:rPr lang="pt-BR" sz="2000" b="0" dirty="0"/>
              <a:t>Dependências obrigatórias</a:t>
            </a:r>
            <a:r>
              <a:rPr lang="pt-BR" sz="2000" b="0" dirty="0" smtClean="0"/>
              <a:t>:</a:t>
            </a:r>
          </a:p>
          <a:p>
            <a:pPr marL="800100" lvl="1" indent="-342900">
              <a:buFont typeface="Arial" pitchFamily="34" charset="0"/>
              <a:buChar char="―"/>
            </a:pPr>
            <a:endParaRPr lang="pt-BR" sz="2000" b="0" dirty="0"/>
          </a:p>
          <a:p>
            <a:r>
              <a:rPr lang="pt-BR" sz="1600" b="0" dirty="0" smtClean="0"/>
              <a:t>	São </a:t>
            </a:r>
            <a:r>
              <a:rPr lang="pt-BR" sz="1600" b="0" dirty="0"/>
              <a:t>aquelas exigidas contratualmente ou devido a natureza do trabalho</a:t>
            </a:r>
            <a:r>
              <a:rPr lang="pt-BR" sz="1600" b="0" dirty="0" smtClean="0"/>
              <a:t>.</a:t>
            </a:r>
          </a:p>
          <a:p>
            <a:endParaRPr lang="pt-BR" sz="2000" b="0" dirty="0"/>
          </a:p>
          <a:p>
            <a:pPr marL="800100" lvl="1" indent="-342900">
              <a:buFont typeface="Arial" pitchFamily="34" charset="0"/>
              <a:buChar char="―"/>
            </a:pPr>
            <a:r>
              <a:rPr lang="pt-BR" sz="2000" b="0" dirty="0"/>
              <a:t>Dependências </a:t>
            </a:r>
            <a:r>
              <a:rPr lang="pt-BR" sz="2000" b="0" dirty="0" smtClean="0"/>
              <a:t>arbitrárias:</a:t>
            </a:r>
          </a:p>
          <a:p>
            <a:pPr marL="800100" lvl="1" indent="-342900">
              <a:buFont typeface="Arial" pitchFamily="34" charset="0"/>
              <a:buChar char="―"/>
            </a:pPr>
            <a:endParaRPr lang="pt-BR" sz="2000" b="0" dirty="0" smtClean="0"/>
          </a:p>
          <a:p>
            <a:pPr lvl="2"/>
            <a:r>
              <a:rPr lang="pt-BR" sz="1600" b="0" dirty="0" smtClean="0"/>
              <a:t>São </a:t>
            </a:r>
            <a:r>
              <a:rPr lang="pt-BR" sz="1600" b="0" dirty="0"/>
              <a:t>aquelas definidas durante o processo de sequenciamento das </a:t>
            </a:r>
            <a:r>
              <a:rPr lang="pt-BR" sz="1600" b="0" dirty="0" smtClean="0"/>
              <a:t>atividades pela </a:t>
            </a:r>
            <a:r>
              <a:rPr lang="pt-BR" sz="1600" b="0" dirty="0"/>
              <a:t>equipe do projeto</a:t>
            </a:r>
            <a:r>
              <a:rPr lang="pt-BR" sz="1600" b="0" dirty="0" smtClean="0"/>
              <a:t>.</a:t>
            </a:r>
          </a:p>
          <a:p>
            <a:endParaRPr lang="pt-BR" sz="2000" b="0" dirty="0"/>
          </a:p>
          <a:p>
            <a:pPr marL="800100" lvl="1" indent="-342900">
              <a:buFont typeface="Arial" pitchFamily="34" charset="0"/>
              <a:buChar char="―"/>
            </a:pPr>
            <a:r>
              <a:rPr lang="pt-BR" sz="2000" b="0" dirty="0"/>
              <a:t>Dependências externas</a:t>
            </a:r>
            <a:r>
              <a:rPr lang="pt-BR" sz="2000" b="0" dirty="0" smtClean="0"/>
              <a:t>:</a:t>
            </a:r>
          </a:p>
          <a:p>
            <a:pPr marL="800100" lvl="1" indent="-342900">
              <a:buFont typeface="Arial" pitchFamily="34" charset="0"/>
              <a:buChar char="―"/>
            </a:pPr>
            <a:endParaRPr lang="pt-BR" sz="2000" b="0" dirty="0" smtClean="0"/>
          </a:p>
          <a:p>
            <a:pPr lvl="2"/>
            <a:r>
              <a:rPr lang="pt-BR" sz="1600" b="0" dirty="0" smtClean="0"/>
              <a:t>Envolvem </a:t>
            </a:r>
            <a:r>
              <a:rPr lang="pt-BR" sz="1600" b="0" dirty="0"/>
              <a:t>uma relação entre as atividades pertencentes ao projeto  e as não pertencentes ao mesmo.</a:t>
            </a:r>
          </a:p>
        </p:txBody>
      </p:sp>
    </p:spTree>
    <p:extLst>
      <p:ext uri="{BB962C8B-B14F-4D97-AF65-F5344CB8AC3E}">
        <p14:creationId xmlns:p14="http://schemas.microsoft.com/office/powerpoint/2010/main" val="19492306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34</a:t>
            </a:fld>
            <a:endParaRPr lang="pt-BR"/>
          </a:p>
        </p:txBody>
      </p:sp>
      <p:sp>
        <p:nvSpPr>
          <p:cNvPr id="6" name="Retângulo 5"/>
          <p:cNvSpPr/>
          <p:nvPr/>
        </p:nvSpPr>
        <p:spPr>
          <a:xfrm>
            <a:off x="611560" y="1268760"/>
            <a:ext cx="8280920" cy="1754326"/>
          </a:xfrm>
          <a:prstGeom prst="rect">
            <a:avLst/>
          </a:prstGeom>
        </p:spPr>
        <p:txBody>
          <a:bodyPr wrap="square">
            <a:spAutoFit/>
          </a:bodyPr>
          <a:lstStyle/>
          <a:p>
            <a:pPr marL="342900" indent="-342900">
              <a:buFont typeface="Arial" pitchFamily="34" charset="0"/>
              <a:buChar char="•"/>
            </a:pPr>
            <a:r>
              <a:rPr lang="pt-BR" sz="2400" b="0" dirty="0"/>
              <a:t>Aplicação de antecipações e esperas:</a:t>
            </a:r>
          </a:p>
          <a:p>
            <a:endParaRPr lang="pt-BR" sz="2400" b="0" dirty="0"/>
          </a:p>
          <a:p>
            <a:pPr marL="342900" indent="-342900">
              <a:buFont typeface="Arial" pitchFamily="34" charset="0"/>
              <a:buChar char="―"/>
            </a:pPr>
            <a:r>
              <a:rPr lang="pt-BR" sz="2000" b="0" dirty="0" smtClean="0"/>
              <a:t> A </a:t>
            </a:r>
            <a:r>
              <a:rPr lang="pt-BR" sz="2000" b="0" dirty="0"/>
              <a:t>equipe determina as dependências que podem requerer um antecipação ou uma espera, visando definir precisamente uma relação lógica entre elas. </a:t>
            </a:r>
          </a:p>
        </p:txBody>
      </p:sp>
    </p:spTree>
    <p:extLst>
      <p:ext uri="{BB962C8B-B14F-4D97-AF65-F5344CB8AC3E}">
        <p14:creationId xmlns:p14="http://schemas.microsoft.com/office/powerpoint/2010/main" val="31655398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Ferramentas e Técnicas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35</a:t>
            </a:fld>
            <a:endParaRPr lang="pt-BR"/>
          </a:p>
        </p:txBody>
      </p:sp>
      <p:sp>
        <p:nvSpPr>
          <p:cNvPr id="3" name="Retângulo 2"/>
          <p:cNvSpPr/>
          <p:nvPr/>
        </p:nvSpPr>
        <p:spPr>
          <a:xfrm>
            <a:off x="539552" y="1340768"/>
            <a:ext cx="8208912" cy="1754326"/>
          </a:xfrm>
          <a:prstGeom prst="rect">
            <a:avLst/>
          </a:prstGeom>
        </p:spPr>
        <p:txBody>
          <a:bodyPr wrap="square">
            <a:spAutoFit/>
          </a:bodyPr>
          <a:lstStyle/>
          <a:p>
            <a:pPr marL="342900" indent="-342900">
              <a:buFont typeface="Arial" pitchFamily="34" charset="0"/>
              <a:buChar char="•"/>
            </a:pPr>
            <a:r>
              <a:rPr lang="pt-BR" sz="2400" b="0" dirty="0"/>
              <a:t>Modelos de diagramas de redes de cronograma:</a:t>
            </a:r>
          </a:p>
          <a:p>
            <a:endParaRPr lang="pt-BR" sz="2400" b="0" dirty="0"/>
          </a:p>
          <a:p>
            <a:pPr marL="800100" lvl="1" indent="-342900">
              <a:buFont typeface="Arial" pitchFamily="34" charset="0"/>
              <a:buChar char="―"/>
            </a:pPr>
            <a:r>
              <a:rPr lang="pt-BR" sz="2000" b="0" dirty="0" smtClean="0"/>
              <a:t> São </a:t>
            </a:r>
            <a:r>
              <a:rPr lang="pt-BR" sz="2000" b="0" dirty="0"/>
              <a:t>modelos de diagramas de redes de cronograma padronizados, que podem ser usados para agilizar a preparação de redes de atividades do projeto.</a:t>
            </a:r>
          </a:p>
        </p:txBody>
      </p:sp>
    </p:spTree>
    <p:extLst>
      <p:ext uri="{BB962C8B-B14F-4D97-AF65-F5344CB8AC3E}">
        <p14:creationId xmlns:p14="http://schemas.microsoft.com/office/powerpoint/2010/main" val="8126113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Saídas do Processo</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36</a:t>
            </a:fld>
            <a:endParaRPr lang="pt-BR"/>
          </a:p>
        </p:txBody>
      </p:sp>
      <p:sp>
        <p:nvSpPr>
          <p:cNvPr id="6" name="Rounded Rectangle 5"/>
          <p:cNvSpPr/>
          <p:nvPr/>
        </p:nvSpPr>
        <p:spPr>
          <a:xfrm>
            <a:off x="539553" y="2060848"/>
            <a:ext cx="2376264" cy="352839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342900" indent="-342900" algn="ctr">
              <a:buAutoNum type="arabicPeriod"/>
            </a:pPr>
            <a:endParaRPr lang="pt-BR" sz="1400" dirty="0" smtClean="0">
              <a:solidFill>
                <a:schemeClr val="tx1"/>
              </a:solidFill>
            </a:endParaRPr>
          </a:p>
          <a:p>
            <a:pPr marL="342900" indent="-342900" algn="ctr">
              <a:buAutoNum type="arabicPeriod"/>
            </a:pPr>
            <a:r>
              <a:rPr lang="pt-BR" sz="1400" dirty="0" smtClean="0">
                <a:solidFill>
                  <a:schemeClr val="tx1"/>
                </a:solidFill>
              </a:rPr>
              <a:t>Diagramas </a:t>
            </a:r>
            <a:r>
              <a:rPr lang="pt-BR" sz="1400" dirty="0">
                <a:solidFill>
                  <a:schemeClr val="tx1"/>
                </a:solidFill>
              </a:rPr>
              <a:t>de redes de </a:t>
            </a:r>
            <a:r>
              <a:rPr lang="pt-BR" sz="1400" dirty="0" smtClean="0">
                <a:solidFill>
                  <a:schemeClr val="tx1"/>
                </a:solidFill>
              </a:rPr>
              <a:t>cronograma</a:t>
            </a:r>
          </a:p>
          <a:p>
            <a:pPr marL="342900" indent="-342900" algn="ctr">
              <a:buAutoNum type="arabicPeriod"/>
            </a:pPr>
            <a:endParaRPr lang="pt-BR" sz="1400" dirty="0">
              <a:solidFill>
                <a:schemeClr val="tx1"/>
              </a:solidFill>
            </a:endParaRPr>
          </a:p>
          <a:p>
            <a:pPr algn="ctr"/>
            <a:r>
              <a:rPr lang="pt-BR" sz="1400" dirty="0">
                <a:solidFill>
                  <a:schemeClr val="tx1"/>
                </a:solidFill>
              </a:rPr>
              <a:t>2. Atributos 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3. Lista das </a:t>
            </a:r>
            <a:r>
              <a:rPr lang="pt-BR" sz="1400" dirty="0" smtClean="0">
                <a:solidFill>
                  <a:schemeClr val="tx1"/>
                </a:solidFill>
              </a:rPr>
              <a:t>atividades</a:t>
            </a:r>
          </a:p>
          <a:p>
            <a:pPr algn="ctr"/>
            <a:endParaRPr lang="pt-BR" sz="1400" dirty="0">
              <a:solidFill>
                <a:schemeClr val="tx1"/>
              </a:solidFill>
            </a:endParaRPr>
          </a:p>
          <a:p>
            <a:pPr algn="ctr"/>
            <a:r>
              <a:rPr lang="pt-BR" sz="1400" dirty="0">
                <a:solidFill>
                  <a:schemeClr val="tx1"/>
                </a:solidFill>
              </a:rPr>
              <a:t>4. Registro dos riscos</a:t>
            </a:r>
          </a:p>
          <a:p>
            <a:pPr algn="ctr"/>
            <a:endParaRPr lang="en-US" sz="1400" dirty="0" smtClean="0">
              <a:solidFill>
                <a:schemeClr val="tx1"/>
              </a:solidFill>
            </a:endParaRPr>
          </a:p>
        </p:txBody>
      </p:sp>
      <p:sp>
        <p:nvSpPr>
          <p:cNvPr id="7" name="TextBox 8"/>
          <p:cNvSpPr txBox="1"/>
          <p:nvPr/>
        </p:nvSpPr>
        <p:spPr>
          <a:xfrm>
            <a:off x="1199335" y="1547500"/>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sp>
        <p:nvSpPr>
          <p:cNvPr id="8" name="Espaço Reservado para Conteúdo 6"/>
          <p:cNvSpPr txBox="1">
            <a:spLocks/>
          </p:cNvSpPr>
          <p:nvPr/>
        </p:nvSpPr>
        <p:spPr>
          <a:xfrm>
            <a:off x="3419872" y="1557338"/>
            <a:ext cx="5278041" cy="4392612"/>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pt-BR" sz="2400" b="0" dirty="0" smtClean="0"/>
              <a:t>Para o Cronograma</a:t>
            </a:r>
          </a:p>
          <a:p>
            <a:pPr lvl="1"/>
            <a:r>
              <a:rPr lang="pt-BR" sz="2000" b="0" dirty="0" smtClean="0"/>
              <a:t>Requisitos do recurso da atividade</a:t>
            </a:r>
          </a:p>
          <a:p>
            <a:pPr lvl="1"/>
            <a:r>
              <a:rPr lang="pt-BR" sz="2000" b="0" dirty="0" smtClean="0"/>
              <a:t>Estrutura analítica dos recursos</a:t>
            </a:r>
          </a:p>
          <a:p>
            <a:pPr lvl="1"/>
            <a:endParaRPr lang="pt-BR" sz="2000" b="0" dirty="0" smtClean="0"/>
          </a:p>
          <a:p>
            <a:pPr lvl="1"/>
            <a:endParaRPr lang="pt-BR" sz="2000" b="0" dirty="0"/>
          </a:p>
          <a:p>
            <a:r>
              <a:rPr lang="pt-BR" sz="2400" b="0" dirty="0" smtClean="0"/>
              <a:t>Para Documentos</a:t>
            </a:r>
          </a:p>
          <a:p>
            <a:pPr lvl="1"/>
            <a:r>
              <a:rPr lang="pt-BR" sz="2000" b="0" dirty="0" smtClean="0"/>
              <a:t>Listas das Atividades atualizada</a:t>
            </a:r>
          </a:p>
          <a:p>
            <a:pPr lvl="1"/>
            <a:r>
              <a:rPr lang="pt-BR" sz="2000" b="0" dirty="0" smtClean="0"/>
              <a:t>Registro dos riscos</a:t>
            </a:r>
            <a:endParaRPr lang="pt-BR" sz="2000" b="0" dirty="0"/>
          </a:p>
        </p:txBody>
      </p:sp>
      <p:sp>
        <p:nvSpPr>
          <p:cNvPr id="9" name="Retângulo de cantos arredondados 8"/>
          <p:cNvSpPr/>
          <p:nvPr/>
        </p:nvSpPr>
        <p:spPr bwMode="auto">
          <a:xfrm>
            <a:off x="683567" y="2509292"/>
            <a:ext cx="1944218" cy="1584176"/>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0" name="Retângulo de cantos arredondados 9"/>
          <p:cNvSpPr/>
          <p:nvPr/>
        </p:nvSpPr>
        <p:spPr bwMode="auto">
          <a:xfrm>
            <a:off x="683567" y="4122936"/>
            <a:ext cx="1944217" cy="1104900"/>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72198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fade">
                                      <p:cBhvr>
                                        <p:cTn id="19" dur="500"/>
                                        <p:tgtEl>
                                          <p:spTgt spid="8">
                                            <p:txEl>
                                              <p:pRg st="5" end="5"/>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animEffect transition="in" filter="fade">
                                      <p:cBhvr>
                                        <p:cTn id="23" dur="500"/>
                                        <p:tgtEl>
                                          <p:spTgt spid="8">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xEl>
                                              <p:pRg st="7" end="7"/>
                                            </p:txEl>
                                          </p:spTgt>
                                        </p:tgtEl>
                                        <p:attrNameLst>
                                          <p:attrName>style.visibility</p:attrName>
                                        </p:attrNameLst>
                                      </p:cBhvr>
                                      <p:to>
                                        <p:strVal val="visible"/>
                                      </p:to>
                                    </p:set>
                                    <p:animEffect transition="in" filter="fade">
                                      <p:cBhvr>
                                        <p:cTn id="26" dur="500"/>
                                        <p:tgtEl>
                                          <p:spTgt spid="8">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9"/>
                                        </p:tgtEl>
                                      </p:cBhvr>
                                    </p:animEffect>
                                    <p:set>
                                      <p:cBhvr>
                                        <p:cTn id="34" dur="1" fill="hold">
                                          <p:stCondLst>
                                            <p:cond delay="499"/>
                                          </p:stCondLst>
                                        </p:cTn>
                                        <p:tgtEl>
                                          <p:spTgt spid="9"/>
                                        </p:tgtEl>
                                        <p:attrNameLst>
                                          <p:attrName>style.visibility</p:attrName>
                                        </p:attrNameLst>
                                      </p:cBhvr>
                                      <p:to>
                                        <p:strVal val="hidden"/>
                                      </p:to>
                                    </p:set>
                                  </p:childTnLst>
                                </p:cTn>
                              </p:par>
                              <p:par>
                                <p:cTn id="35" presetID="10"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animBg="1"/>
      <p:bldP spid="9" grpId="1" animBg="1"/>
      <p:bldP spid="10" grpId="0" animBg="1"/>
      <p:bldP spid="10"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de-DE" dirty="0"/>
              <a:t>Estimar os </a:t>
            </a:r>
            <a:r>
              <a:rPr lang="de-DE" dirty="0" smtClean="0"/>
              <a:t>Recursos </a:t>
            </a:r>
            <a:r>
              <a:rPr lang="de-DE" dirty="0"/>
              <a:t>das Atividades</a:t>
            </a:r>
            <a:br>
              <a:rPr lang="de-DE" dirty="0"/>
            </a:br>
            <a:endParaRPr lang="pt-BR" dirty="0"/>
          </a:p>
        </p:txBody>
      </p:sp>
      <p:sp>
        <p:nvSpPr>
          <p:cNvPr id="3" name="Espaço Reservado para Texto 2"/>
          <p:cNvSpPr>
            <a:spLocks noGrp="1"/>
          </p:cNvSpPr>
          <p:nvPr>
            <p:ph type="body" idx="1"/>
          </p:nvPr>
        </p:nvSpPr>
        <p:spPr/>
        <p:txBody>
          <a:bodyPr/>
          <a:lstStyle/>
          <a:p>
            <a:r>
              <a:rPr lang="pt-BR" dirty="0" smtClean="0"/>
              <a:t>Processo 3</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B14CD71F-A261-4B9E-9481-F1C144E218E0}" type="slidenum">
              <a:rPr lang="pt-BR" smtClean="0"/>
              <a:pPr>
                <a:defRPr/>
              </a:pPr>
              <a:t>37</a:t>
            </a:fld>
            <a:endParaRPr lang="pt-BR"/>
          </a:p>
        </p:txBody>
      </p:sp>
    </p:spTree>
    <p:extLst>
      <p:ext uri="{BB962C8B-B14F-4D97-AF65-F5344CB8AC3E}">
        <p14:creationId xmlns:p14="http://schemas.microsoft.com/office/powerpoint/2010/main" val="39081763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BR" sz="2800" dirty="0" smtClean="0"/>
              <a:t>Estimar os Recursos das Atividades</a:t>
            </a:r>
            <a:endParaRPr lang="pt-BR" sz="2800" dirty="0"/>
          </a:p>
        </p:txBody>
      </p:sp>
      <p:sp>
        <p:nvSpPr>
          <p:cNvPr id="7" name="Espaço Reservado para Conteúdo 6"/>
          <p:cNvSpPr>
            <a:spLocks noGrp="1"/>
          </p:cNvSpPr>
          <p:nvPr>
            <p:ph idx="1"/>
          </p:nvPr>
        </p:nvSpPr>
        <p:spPr/>
        <p:txBody>
          <a:bodyPr/>
          <a:lstStyle/>
          <a:p>
            <a:r>
              <a:rPr lang="pt-BR" dirty="0" smtClean="0"/>
              <a:t>Processo de estimativa para cada atividade</a:t>
            </a:r>
          </a:p>
          <a:p>
            <a:pPr lvl="1"/>
            <a:r>
              <a:rPr lang="pt-BR" dirty="0" smtClean="0"/>
              <a:t>Tipos e quantidades de material</a:t>
            </a:r>
          </a:p>
          <a:p>
            <a:pPr lvl="1"/>
            <a:r>
              <a:rPr lang="pt-BR" dirty="0" smtClean="0"/>
              <a:t>Pessoas</a:t>
            </a:r>
          </a:p>
          <a:p>
            <a:pPr lvl="1"/>
            <a:r>
              <a:rPr lang="pt-BR" dirty="0" smtClean="0"/>
              <a:t>Equipamentos</a:t>
            </a:r>
          </a:p>
          <a:p>
            <a:pPr lvl="1"/>
            <a:r>
              <a:rPr lang="pt-BR" dirty="0" smtClean="0"/>
              <a:t>Suprimentos</a:t>
            </a:r>
          </a:p>
          <a:p>
            <a:pPr lvl="1"/>
            <a:endParaRPr lang="pt-BR" dirty="0" smtClean="0"/>
          </a:p>
          <a:p>
            <a:r>
              <a:rPr lang="pt-BR" dirty="0" smtClean="0"/>
              <a:t>Intimamente ligado a “Estimar Custo”</a:t>
            </a:r>
          </a:p>
          <a:p>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B14CD71F-A261-4B9E-9481-F1C144E218E0}" type="slidenum">
              <a:rPr lang="pt-BR" smtClean="0"/>
              <a:pPr>
                <a:defRPr/>
              </a:pPr>
              <a:t>38</a:t>
            </a:fld>
            <a:endParaRPr lang="pt-BR"/>
          </a:p>
        </p:txBody>
      </p:sp>
    </p:spTree>
    <p:extLst>
      <p:ext uri="{BB962C8B-B14F-4D97-AF65-F5344CB8AC3E}">
        <p14:creationId xmlns:p14="http://schemas.microsoft.com/office/powerpoint/2010/main" val="36677064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Estimar os Recursos das Atividades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39</a:t>
            </a:fld>
            <a:endParaRPr lang="pt-BR"/>
          </a:p>
        </p:txBody>
      </p:sp>
      <p:grpSp>
        <p:nvGrpSpPr>
          <p:cNvPr id="13" name="Grupo 12"/>
          <p:cNvGrpSpPr/>
          <p:nvPr/>
        </p:nvGrpSpPr>
        <p:grpSpPr>
          <a:xfrm>
            <a:off x="266328" y="1268760"/>
            <a:ext cx="8640960" cy="4617804"/>
            <a:chOff x="266328" y="1763524"/>
            <a:chExt cx="8640960" cy="4617804"/>
          </a:xfrm>
        </p:grpSpPr>
        <p:sp>
          <p:nvSpPr>
            <p:cNvPr id="6" name="Right Arrow 6"/>
            <p:cNvSpPr/>
            <p:nvPr/>
          </p:nvSpPr>
          <p:spPr>
            <a:xfrm>
              <a:off x="266328" y="2924944"/>
              <a:ext cx="8640960" cy="2664296"/>
            </a:xfrm>
            <a:prstGeom prst="rightArrow">
              <a:avLst>
                <a:gd name="adj1" fmla="val 50000"/>
                <a:gd name="adj2" fmla="val 34311"/>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pt-BR">
                <a:solidFill>
                  <a:schemeClr val="tx1"/>
                </a:solidFill>
              </a:endParaRPr>
            </a:p>
          </p:txBody>
        </p:sp>
        <p:sp>
          <p:nvSpPr>
            <p:cNvPr id="7" name="Rounded Rectangle 4"/>
            <p:cNvSpPr/>
            <p:nvPr/>
          </p:nvSpPr>
          <p:spPr>
            <a:xfrm>
              <a:off x="3275856" y="2150645"/>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Opinião</a:t>
              </a:r>
              <a:r>
                <a:rPr lang="en-US" sz="1400" dirty="0" smtClean="0">
                  <a:solidFill>
                    <a:schemeClr val="tx1"/>
                  </a:solidFill>
                </a:rPr>
                <a:t> </a:t>
              </a:r>
              <a:r>
                <a:rPr lang="en-US" sz="1400" dirty="0" err="1" smtClean="0">
                  <a:solidFill>
                    <a:schemeClr val="tx1"/>
                  </a:solidFill>
                </a:rPr>
                <a:t>especializada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Análise</a:t>
              </a:r>
              <a:r>
                <a:rPr lang="en-US" sz="1400" dirty="0" smtClean="0">
                  <a:solidFill>
                    <a:schemeClr val="tx1"/>
                  </a:solidFill>
                </a:rPr>
                <a:t> de </a:t>
              </a:r>
              <a:r>
                <a:rPr lang="en-US" sz="1400" dirty="0" err="1" smtClean="0">
                  <a:solidFill>
                    <a:schemeClr val="tx1"/>
                  </a:solidFill>
                </a:rPr>
                <a:t>alternativas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Dados </a:t>
              </a:r>
              <a:r>
                <a:rPr lang="en-US" sz="1400" dirty="0" err="1" smtClean="0">
                  <a:solidFill>
                    <a:schemeClr val="tx1"/>
                  </a:solidFill>
                </a:rPr>
                <a:t>publicados</a:t>
              </a:r>
              <a:r>
                <a:rPr lang="en-US" sz="1400" dirty="0" smtClean="0">
                  <a:solidFill>
                    <a:schemeClr val="tx1"/>
                  </a:solidFill>
                </a:rPr>
                <a:t> </a:t>
              </a:r>
              <a:r>
                <a:rPr lang="en-US" sz="1400" dirty="0" err="1" smtClean="0">
                  <a:solidFill>
                    <a:schemeClr val="tx1"/>
                  </a:solidFill>
                </a:rPr>
                <a:t>para</a:t>
              </a:r>
              <a:r>
                <a:rPr lang="en-US" sz="1400" dirty="0" smtClean="0">
                  <a:solidFill>
                    <a:schemeClr val="tx1"/>
                  </a:solidFill>
                </a:rPr>
                <a:t> </a:t>
              </a:r>
              <a:r>
                <a:rPr lang="en-US" sz="1400" dirty="0" err="1" smtClean="0">
                  <a:solidFill>
                    <a:schemeClr val="tx1"/>
                  </a:solidFill>
                </a:rPr>
                <a:t>auxílio</a:t>
              </a:r>
              <a:r>
                <a:rPr lang="en-US" sz="1400" dirty="0" smtClean="0">
                  <a:solidFill>
                    <a:schemeClr val="tx1"/>
                  </a:solidFill>
                </a:rPr>
                <a:t> a </a:t>
              </a:r>
              <a:r>
                <a:rPr lang="en-US" sz="1400" dirty="0" err="1" smtClean="0">
                  <a:solidFill>
                    <a:schemeClr val="tx1"/>
                  </a:solidFill>
                </a:rPr>
                <a:t>estimativas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en-US" sz="1400" dirty="0" err="1" smtClean="0">
                  <a:solidFill>
                    <a:schemeClr val="tx1"/>
                  </a:solidFill>
                </a:rPr>
                <a:t>Estimativa</a:t>
              </a:r>
              <a:r>
                <a:rPr lang="en-US" sz="1400" dirty="0" smtClean="0">
                  <a:solidFill>
                    <a:schemeClr val="tx1"/>
                  </a:solidFill>
                </a:rPr>
                <a:t> </a:t>
              </a:r>
              <a:r>
                <a:rPr lang="en-US" sz="1400" i="1" dirty="0" smtClean="0">
                  <a:solidFill>
                    <a:schemeClr val="tx1"/>
                  </a:solidFill>
                </a:rPr>
                <a:t>Bottom-up</a:t>
              </a:r>
            </a:p>
            <a:p>
              <a:pPr algn="ctr"/>
              <a:endParaRPr lang="en-US" sz="1400" dirty="0" smtClean="0">
                <a:solidFill>
                  <a:schemeClr val="tx1"/>
                </a:solidFill>
              </a:endParaRPr>
            </a:p>
            <a:p>
              <a:pPr algn="ctr"/>
              <a:r>
                <a:rPr lang="en-US" sz="1400" dirty="0" smtClean="0">
                  <a:solidFill>
                    <a:schemeClr val="tx1"/>
                  </a:solidFill>
                </a:rPr>
                <a:t>5. Software de </a:t>
              </a:r>
              <a:r>
                <a:rPr lang="en-US" sz="1400" dirty="0" err="1" smtClean="0">
                  <a:solidFill>
                    <a:schemeClr val="tx1"/>
                  </a:solidFill>
                </a:rPr>
                <a:t>gerenciamento</a:t>
              </a:r>
              <a:r>
                <a:rPr lang="en-US" sz="1400" dirty="0" smtClean="0">
                  <a:solidFill>
                    <a:schemeClr val="tx1"/>
                  </a:solidFill>
                </a:rPr>
                <a:t> de </a:t>
              </a:r>
              <a:r>
                <a:rPr lang="en-US" sz="1400" dirty="0" err="1" smtClean="0">
                  <a:solidFill>
                    <a:schemeClr val="tx1"/>
                  </a:solidFill>
                </a:rPr>
                <a:t>projetos</a:t>
              </a:r>
              <a:endParaRPr lang="en-US" sz="1400" dirty="0" smtClean="0">
                <a:solidFill>
                  <a:schemeClr val="tx1"/>
                </a:solidFill>
              </a:endParaRPr>
            </a:p>
          </p:txBody>
        </p:sp>
        <p:sp>
          <p:nvSpPr>
            <p:cNvPr id="8" name="Rounded Rectangle 5"/>
            <p:cNvSpPr/>
            <p:nvPr/>
          </p:nvSpPr>
          <p:spPr>
            <a:xfrm>
              <a:off x="5940152" y="2904113"/>
              <a:ext cx="1944215" cy="270595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Requisitos</a:t>
              </a:r>
              <a:r>
                <a:rPr lang="en-US" sz="1400" dirty="0" smtClean="0">
                  <a:solidFill>
                    <a:schemeClr val="tx1"/>
                  </a:solidFill>
                </a:rPr>
                <a:t> do </a:t>
              </a:r>
              <a:r>
                <a:rPr lang="en-US" sz="1400" dirty="0" err="1" smtClean="0">
                  <a:solidFill>
                    <a:schemeClr val="tx1"/>
                  </a:solidFill>
                </a:rPr>
                <a:t>recurso</a:t>
              </a:r>
              <a:r>
                <a:rPr lang="en-US" sz="1400" dirty="0" smtClean="0">
                  <a:solidFill>
                    <a:schemeClr val="tx1"/>
                  </a:solidFill>
                </a:rPr>
                <a:t> da </a:t>
              </a:r>
              <a:r>
                <a:rPr lang="en-US" sz="1400" dirty="0" err="1" smtClean="0">
                  <a:solidFill>
                    <a:schemeClr val="tx1"/>
                  </a:solidFill>
                </a:rPr>
                <a:t>atividade</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Estrutura</a:t>
              </a:r>
              <a:r>
                <a:rPr lang="en-US" sz="1400" dirty="0" smtClean="0">
                  <a:solidFill>
                    <a:schemeClr val="tx1"/>
                  </a:solidFill>
                </a:rPr>
                <a:t> </a:t>
              </a:r>
              <a:r>
                <a:rPr lang="en-US" sz="1400" dirty="0" err="1" smtClean="0">
                  <a:solidFill>
                    <a:schemeClr val="tx1"/>
                  </a:solidFill>
                </a:rPr>
                <a:t>analítica</a:t>
              </a:r>
              <a:r>
                <a:rPr lang="en-US" sz="1400" dirty="0" smtClean="0">
                  <a:solidFill>
                    <a:schemeClr val="tx1"/>
                  </a:solidFill>
                </a:rPr>
                <a:t> dos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Atualizações</a:t>
              </a:r>
              <a:r>
                <a:rPr lang="en-US" sz="1400" dirty="0" smtClean="0">
                  <a:solidFill>
                    <a:schemeClr val="tx1"/>
                  </a:solidFill>
                </a:rPr>
                <a:t> dos </a:t>
              </a:r>
              <a:r>
                <a:rPr lang="en-US" sz="1400" dirty="0" err="1" smtClean="0">
                  <a:solidFill>
                    <a:schemeClr val="tx1"/>
                  </a:solidFill>
                </a:rPr>
                <a:t>documentos</a:t>
              </a:r>
              <a:r>
                <a:rPr lang="en-US" sz="1400" dirty="0" smtClean="0">
                  <a:solidFill>
                    <a:schemeClr val="tx1"/>
                  </a:solidFill>
                </a:rPr>
                <a:t> do </a:t>
              </a:r>
              <a:r>
                <a:rPr lang="en-US" sz="1400" dirty="0" err="1" smtClean="0">
                  <a:solidFill>
                    <a:schemeClr val="tx1"/>
                  </a:solidFill>
                </a:rPr>
                <a:t>projeto</a:t>
              </a:r>
              <a:endParaRPr lang="en-US" sz="1400" dirty="0" smtClean="0">
                <a:solidFill>
                  <a:schemeClr val="tx1"/>
                </a:solidFill>
              </a:endParaRPr>
            </a:p>
          </p:txBody>
        </p:sp>
        <p:sp>
          <p:nvSpPr>
            <p:cNvPr id="9" name="Rounded Rectangle 2"/>
            <p:cNvSpPr/>
            <p:nvPr/>
          </p:nvSpPr>
          <p:spPr>
            <a:xfrm>
              <a:off x="467544" y="2132856"/>
              <a:ext cx="2520280" cy="424847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Lista</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Atributos</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Calendários</a:t>
              </a:r>
              <a:r>
                <a:rPr lang="en-US" sz="1400" dirty="0" smtClean="0">
                  <a:solidFill>
                    <a:schemeClr val="tx1"/>
                  </a:solidFill>
                </a:rPr>
                <a:t> de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en-US" sz="1400" dirty="0" err="1" smtClean="0">
                  <a:solidFill>
                    <a:schemeClr val="tx1"/>
                  </a:solidFill>
                </a:rPr>
                <a:t>Fatores</a:t>
              </a:r>
              <a:r>
                <a:rPr lang="en-US" sz="1400" dirty="0" smtClean="0">
                  <a:solidFill>
                    <a:schemeClr val="tx1"/>
                  </a:solidFill>
                </a:rPr>
                <a:t> </a:t>
              </a:r>
              <a:r>
                <a:rPr lang="en-US" sz="1400" dirty="0" err="1" smtClean="0">
                  <a:solidFill>
                    <a:schemeClr val="tx1"/>
                  </a:solidFill>
                </a:rPr>
                <a:t>Ambientais</a:t>
              </a:r>
              <a:r>
                <a:rPr lang="en-US" sz="1400" dirty="0" smtClean="0">
                  <a:solidFill>
                    <a:schemeClr val="tx1"/>
                  </a:solidFill>
                </a:rPr>
                <a:t> da </a:t>
              </a:r>
              <a:r>
                <a:rPr lang="en-US" sz="1400" dirty="0" err="1" smtClean="0">
                  <a:solidFill>
                    <a:schemeClr val="tx1"/>
                  </a:solidFill>
                </a:rPr>
                <a:t>Empresa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5. </a:t>
              </a:r>
              <a:r>
                <a:rPr lang="en-US" sz="1400" dirty="0" err="1" smtClean="0">
                  <a:solidFill>
                    <a:schemeClr val="tx1"/>
                  </a:solidFill>
                </a:rPr>
                <a:t>Ativos</a:t>
              </a:r>
              <a:r>
                <a:rPr lang="en-US" sz="1400" dirty="0" smtClean="0">
                  <a:solidFill>
                    <a:schemeClr val="tx1"/>
                  </a:solidFill>
                </a:rPr>
                <a:t> de </a:t>
              </a:r>
              <a:r>
                <a:rPr lang="en-US" sz="1400" dirty="0" err="1" smtClean="0">
                  <a:solidFill>
                    <a:schemeClr val="tx1"/>
                  </a:solidFill>
                </a:rPr>
                <a:t>Processos</a:t>
              </a:r>
              <a:r>
                <a:rPr lang="en-US" sz="1400" dirty="0" smtClean="0">
                  <a:solidFill>
                    <a:schemeClr val="tx1"/>
                  </a:solidFill>
                </a:rPr>
                <a:t> </a:t>
              </a:r>
              <a:r>
                <a:rPr lang="en-US" sz="1400" dirty="0" err="1" smtClean="0">
                  <a:solidFill>
                    <a:schemeClr val="tx1"/>
                  </a:solidFill>
                </a:rPr>
                <a:t>Organizacionais</a:t>
              </a:r>
              <a:endParaRPr lang="en-US" sz="1400" dirty="0" smtClean="0">
                <a:solidFill>
                  <a:schemeClr val="tx1"/>
                </a:solidFill>
              </a:endParaRPr>
            </a:p>
          </p:txBody>
        </p:sp>
        <p:sp>
          <p:nvSpPr>
            <p:cNvPr id="10" name="TextBox 7"/>
            <p:cNvSpPr txBox="1"/>
            <p:nvPr/>
          </p:nvSpPr>
          <p:spPr>
            <a:xfrm>
              <a:off x="994150" y="1763524"/>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1" name="TextBox 8"/>
            <p:cNvSpPr txBox="1"/>
            <p:nvPr/>
          </p:nvSpPr>
          <p:spPr>
            <a:xfrm>
              <a:off x="6383909" y="2521471"/>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sp>
          <p:nvSpPr>
            <p:cNvPr id="12" name="TextBox 10"/>
            <p:cNvSpPr txBox="1"/>
            <p:nvPr/>
          </p:nvSpPr>
          <p:spPr>
            <a:xfrm>
              <a:off x="2909396" y="1763524"/>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Tree>
    <p:extLst>
      <p:ext uri="{BB962C8B-B14F-4D97-AF65-F5344CB8AC3E}">
        <p14:creationId xmlns:p14="http://schemas.microsoft.com/office/powerpoint/2010/main" val="1150049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pt-BR" dirty="0" smtClean="0"/>
              <a:t>Introdução</a:t>
            </a:r>
          </a:p>
        </p:txBody>
      </p:sp>
      <p:sp>
        <p:nvSpPr>
          <p:cNvPr id="2" name="Espaço Reservado para Texto 1"/>
          <p:cNvSpPr>
            <a:spLocks noGrp="1"/>
          </p:cNvSpPr>
          <p:nvPr>
            <p:ph type="body" idx="1"/>
          </p:nvPr>
        </p:nvSpPr>
        <p:spPr/>
        <p:txBody>
          <a:bodyPr/>
          <a:lstStyle/>
          <a:p>
            <a:endParaRPr lang="pt-B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7" name="Espaço Reservado para Conteúdo 6"/>
          <p:cNvSpPr>
            <a:spLocks noGrp="1"/>
          </p:cNvSpPr>
          <p:nvPr>
            <p:ph sz="half" idx="2"/>
          </p:nvPr>
        </p:nvSpPr>
        <p:spPr>
          <a:xfrm>
            <a:off x="3419872" y="1557338"/>
            <a:ext cx="5278041" cy="4392612"/>
          </a:xfrm>
        </p:spPr>
        <p:txBody>
          <a:bodyPr/>
          <a:lstStyle/>
          <a:p>
            <a:r>
              <a:rPr lang="pt-BR" sz="2400" dirty="0"/>
              <a:t>Do Cronograma:</a:t>
            </a:r>
          </a:p>
          <a:p>
            <a:endParaRPr lang="pt-BR" sz="2400" dirty="0"/>
          </a:p>
          <a:p>
            <a:pPr lvl="1"/>
            <a:r>
              <a:rPr lang="pt-BR" sz="2000" dirty="0"/>
              <a:t>Lista das Atividades (Definir as Atividades)</a:t>
            </a:r>
          </a:p>
          <a:p>
            <a:pPr lvl="1"/>
            <a:endParaRPr lang="pt-BR" sz="2000" dirty="0"/>
          </a:p>
          <a:p>
            <a:pPr lvl="1"/>
            <a:r>
              <a:rPr lang="pt-BR" sz="2000" dirty="0"/>
              <a:t>Atributos das Atividades (Definir as Atividades)</a:t>
            </a:r>
          </a:p>
          <a:p>
            <a:pPr lvl="1"/>
            <a:endParaRPr lang="pt-BR" sz="2000" dirty="0"/>
          </a:p>
          <a:p>
            <a:pPr lvl="1"/>
            <a:r>
              <a:rPr lang="pt-BR" sz="2000" dirty="0"/>
              <a:t>Calendários de Recursos (Mobilizar a Equipe do Projeto)</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40</a:t>
            </a:fld>
            <a:endParaRPr lang="pt-BR"/>
          </a:p>
        </p:txBody>
      </p:sp>
      <p:sp>
        <p:nvSpPr>
          <p:cNvPr id="10" name="Rounded Rectangle 2"/>
          <p:cNvSpPr/>
          <p:nvPr/>
        </p:nvSpPr>
        <p:spPr>
          <a:xfrm>
            <a:off x="467544" y="1638092"/>
            <a:ext cx="2520280" cy="424847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Lista</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Atributos</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Calendários</a:t>
            </a:r>
            <a:r>
              <a:rPr lang="en-US" sz="1400" dirty="0" smtClean="0">
                <a:solidFill>
                  <a:schemeClr val="tx1"/>
                </a:solidFill>
              </a:rPr>
              <a:t> de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en-US" sz="1400" dirty="0" err="1" smtClean="0">
                <a:solidFill>
                  <a:schemeClr val="tx1"/>
                </a:solidFill>
              </a:rPr>
              <a:t>Fatores</a:t>
            </a:r>
            <a:r>
              <a:rPr lang="en-US" sz="1400" dirty="0" smtClean="0">
                <a:solidFill>
                  <a:schemeClr val="tx1"/>
                </a:solidFill>
              </a:rPr>
              <a:t> </a:t>
            </a:r>
            <a:r>
              <a:rPr lang="en-US" sz="1400" dirty="0" err="1" smtClean="0">
                <a:solidFill>
                  <a:schemeClr val="tx1"/>
                </a:solidFill>
              </a:rPr>
              <a:t>Ambientais</a:t>
            </a:r>
            <a:r>
              <a:rPr lang="en-US" sz="1400" dirty="0" smtClean="0">
                <a:solidFill>
                  <a:schemeClr val="tx1"/>
                </a:solidFill>
              </a:rPr>
              <a:t> da </a:t>
            </a:r>
            <a:r>
              <a:rPr lang="en-US" sz="1400" dirty="0" err="1" smtClean="0">
                <a:solidFill>
                  <a:schemeClr val="tx1"/>
                </a:solidFill>
              </a:rPr>
              <a:t>Empresa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5. </a:t>
            </a:r>
            <a:r>
              <a:rPr lang="en-US" sz="1400" dirty="0" err="1" smtClean="0">
                <a:solidFill>
                  <a:schemeClr val="tx1"/>
                </a:solidFill>
              </a:rPr>
              <a:t>Ativos</a:t>
            </a:r>
            <a:r>
              <a:rPr lang="en-US" sz="1400" dirty="0" smtClean="0">
                <a:solidFill>
                  <a:schemeClr val="tx1"/>
                </a:solidFill>
              </a:rPr>
              <a:t> de </a:t>
            </a:r>
            <a:r>
              <a:rPr lang="en-US" sz="1400" dirty="0" err="1" smtClean="0">
                <a:solidFill>
                  <a:schemeClr val="tx1"/>
                </a:solidFill>
              </a:rPr>
              <a:t>Processos</a:t>
            </a:r>
            <a:r>
              <a:rPr lang="en-US" sz="1400" dirty="0" smtClean="0">
                <a:solidFill>
                  <a:schemeClr val="tx1"/>
                </a:solidFill>
              </a:rPr>
              <a:t> </a:t>
            </a:r>
            <a:r>
              <a:rPr lang="en-US" sz="1400" dirty="0" err="1" smtClean="0">
                <a:solidFill>
                  <a:schemeClr val="tx1"/>
                </a:solidFill>
              </a:rPr>
              <a:t>Organizacionais</a:t>
            </a:r>
            <a:endParaRPr lang="en-US" sz="1400" dirty="0" smtClean="0">
              <a:solidFill>
                <a:schemeClr val="tx1"/>
              </a:solidFill>
            </a:endParaRPr>
          </a:p>
        </p:txBody>
      </p:sp>
      <p:sp>
        <p:nvSpPr>
          <p:cNvPr id="11" name="TextBox 7"/>
          <p:cNvSpPr txBox="1"/>
          <p:nvPr/>
        </p:nvSpPr>
        <p:spPr>
          <a:xfrm>
            <a:off x="994150" y="1268760"/>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2" name="Retângulo de cantos arredondados 11"/>
          <p:cNvSpPr/>
          <p:nvPr/>
        </p:nvSpPr>
        <p:spPr bwMode="auto">
          <a:xfrm>
            <a:off x="611560" y="2204864"/>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12"/>
          <p:cNvSpPr/>
          <p:nvPr/>
        </p:nvSpPr>
        <p:spPr bwMode="auto">
          <a:xfrm>
            <a:off x="611560" y="2708920"/>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4" name="Retângulo de cantos arredondados 13"/>
          <p:cNvSpPr/>
          <p:nvPr/>
        </p:nvSpPr>
        <p:spPr bwMode="auto">
          <a:xfrm>
            <a:off x="611560" y="335699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16070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3"/>
                                        </p:tgtEl>
                                      </p:cBhvr>
                                    </p:animEffect>
                                    <p:set>
                                      <p:cBhvr>
                                        <p:cTn id="32" dur="1" fill="hold">
                                          <p:stCondLst>
                                            <p:cond delay="499"/>
                                          </p:stCondLst>
                                        </p:cTn>
                                        <p:tgtEl>
                                          <p:spTgt spid="13"/>
                                        </p:tgtEl>
                                        <p:attrNameLst>
                                          <p:attrName>style.visibility</p:attrName>
                                        </p:attrNameLst>
                                      </p:cBhvr>
                                      <p:to>
                                        <p:strVal val="hidden"/>
                                      </p:to>
                                    </p:se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7">
                                            <p:txEl>
                                              <p:pRg st="6" end="6"/>
                                            </p:txEl>
                                          </p:spTgt>
                                        </p:tgtEl>
                                        <p:attrNameLst>
                                          <p:attrName>style.visibility</p:attrName>
                                        </p:attrNameLst>
                                      </p:cBhvr>
                                      <p:to>
                                        <p:strVal val="visible"/>
                                      </p:to>
                                    </p:set>
                                    <p:animEffect transition="in" filter="fade">
                                      <p:cBhvr>
                                        <p:cTn id="36" dur="500"/>
                                        <p:tgtEl>
                                          <p:spTgt spid="7">
                                            <p:txEl>
                                              <p:pRg st="6" end="6"/>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12" grpId="0" animBg="1"/>
      <p:bldP spid="12" grpId="1" animBg="1"/>
      <p:bldP spid="13" grpId="0" animBg="1"/>
      <p:bldP spid="13" grpId="1" animBg="1"/>
      <p:bldP spid="1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7" name="Espaço Reservado para Conteúdo 6"/>
          <p:cNvSpPr>
            <a:spLocks noGrp="1"/>
          </p:cNvSpPr>
          <p:nvPr>
            <p:ph sz="half" idx="2"/>
          </p:nvPr>
        </p:nvSpPr>
        <p:spPr>
          <a:xfrm>
            <a:off x="3419872" y="1557338"/>
            <a:ext cx="5278041" cy="4392612"/>
          </a:xfrm>
        </p:spPr>
        <p:txBody>
          <a:bodyPr/>
          <a:lstStyle/>
          <a:p>
            <a:r>
              <a:rPr lang="pt-BR" sz="2400" dirty="0"/>
              <a:t>Do </a:t>
            </a:r>
            <a:r>
              <a:rPr lang="pt-BR" sz="2400" dirty="0" smtClean="0"/>
              <a:t>Ambiente Organizacional:</a:t>
            </a:r>
            <a:endParaRPr lang="pt-BR" sz="2400" dirty="0"/>
          </a:p>
          <a:p>
            <a:endParaRPr lang="pt-BR" sz="2400" dirty="0"/>
          </a:p>
          <a:p>
            <a:pPr lvl="1"/>
            <a:r>
              <a:rPr lang="pt-BR" sz="2000" dirty="0"/>
              <a:t>Fatores Ambientais da </a:t>
            </a:r>
            <a:r>
              <a:rPr lang="pt-BR" sz="2000" dirty="0" smtClean="0"/>
              <a:t>Empresa</a:t>
            </a:r>
          </a:p>
          <a:p>
            <a:pPr lvl="1"/>
            <a:endParaRPr lang="pt-BR" sz="2000" dirty="0"/>
          </a:p>
          <a:p>
            <a:pPr lvl="1"/>
            <a:r>
              <a:rPr lang="pt-BR" sz="2000" dirty="0"/>
              <a:t>Ativos de Processos </a:t>
            </a:r>
            <a:r>
              <a:rPr lang="pt-BR" sz="2000" dirty="0" smtClean="0"/>
              <a:t>Organizacionais</a:t>
            </a:r>
            <a:endParaRPr lang="pt-BR" sz="2000"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41</a:t>
            </a:fld>
            <a:endParaRPr lang="pt-BR"/>
          </a:p>
        </p:txBody>
      </p:sp>
      <p:sp>
        <p:nvSpPr>
          <p:cNvPr id="10" name="Rounded Rectangle 2"/>
          <p:cNvSpPr/>
          <p:nvPr/>
        </p:nvSpPr>
        <p:spPr>
          <a:xfrm>
            <a:off x="467544" y="1638092"/>
            <a:ext cx="2520280" cy="424847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Lista</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Atributos</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Calendários</a:t>
            </a:r>
            <a:r>
              <a:rPr lang="en-US" sz="1400" dirty="0" smtClean="0">
                <a:solidFill>
                  <a:schemeClr val="tx1"/>
                </a:solidFill>
              </a:rPr>
              <a:t> de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en-US" sz="1400" dirty="0" err="1" smtClean="0">
                <a:solidFill>
                  <a:schemeClr val="tx1"/>
                </a:solidFill>
              </a:rPr>
              <a:t>Fatores</a:t>
            </a:r>
            <a:r>
              <a:rPr lang="en-US" sz="1400" dirty="0" smtClean="0">
                <a:solidFill>
                  <a:schemeClr val="tx1"/>
                </a:solidFill>
              </a:rPr>
              <a:t> </a:t>
            </a:r>
            <a:r>
              <a:rPr lang="en-US" sz="1400" dirty="0" err="1" smtClean="0">
                <a:solidFill>
                  <a:schemeClr val="tx1"/>
                </a:solidFill>
              </a:rPr>
              <a:t>Ambientais</a:t>
            </a:r>
            <a:r>
              <a:rPr lang="en-US" sz="1400" dirty="0" smtClean="0">
                <a:solidFill>
                  <a:schemeClr val="tx1"/>
                </a:solidFill>
              </a:rPr>
              <a:t> da </a:t>
            </a:r>
            <a:r>
              <a:rPr lang="en-US" sz="1400" dirty="0" err="1" smtClean="0">
                <a:solidFill>
                  <a:schemeClr val="tx1"/>
                </a:solidFill>
              </a:rPr>
              <a:t>Empresa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5. </a:t>
            </a:r>
            <a:r>
              <a:rPr lang="en-US" sz="1400" dirty="0" err="1" smtClean="0">
                <a:solidFill>
                  <a:schemeClr val="tx1"/>
                </a:solidFill>
              </a:rPr>
              <a:t>Ativos</a:t>
            </a:r>
            <a:r>
              <a:rPr lang="en-US" sz="1400" dirty="0" smtClean="0">
                <a:solidFill>
                  <a:schemeClr val="tx1"/>
                </a:solidFill>
              </a:rPr>
              <a:t> de </a:t>
            </a:r>
            <a:r>
              <a:rPr lang="en-US" sz="1400" dirty="0" err="1" smtClean="0">
                <a:solidFill>
                  <a:schemeClr val="tx1"/>
                </a:solidFill>
              </a:rPr>
              <a:t>Processos</a:t>
            </a:r>
            <a:r>
              <a:rPr lang="en-US" sz="1400" dirty="0" smtClean="0">
                <a:solidFill>
                  <a:schemeClr val="tx1"/>
                </a:solidFill>
              </a:rPr>
              <a:t> </a:t>
            </a:r>
            <a:r>
              <a:rPr lang="en-US" sz="1400" dirty="0" err="1" smtClean="0">
                <a:solidFill>
                  <a:schemeClr val="tx1"/>
                </a:solidFill>
              </a:rPr>
              <a:t>Organizacionais</a:t>
            </a:r>
            <a:endParaRPr lang="en-US" sz="1400" dirty="0" smtClean="0">
              <a:solidFill>
                <a:schemeClr val="tx1"/>
              </a:solidFill>
            </a:endParaRPr>
          </a:p>
        </p:txBody>
      </p:sp>
      <p:sp>
        <p:nvSpPr>
          <p:cNvPr id="11" name="TextBox 7"/>
          <p:cNvSpPr txBox="1"/>
          <p:nvPr/>
        </p:nvSpPr>
        <p:spPr>
          <a:xfrm>
            <a:off x="994150" y="1268760"/>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2" name="Retângulo de cantos arredondados 11"/>
          <p:cNvSpPr/>
          <p:nvPr/>
        </p:nvSpPr>
        <p:spPr bwMode="auto">
          <a:xfrm>
            <a:off x="611560" y="4005064"/>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12"/>
          <p:cNvSpPr/>
          <p:nvPr/>
        </p:nvSpPr>
        <p:spPr bwMode="auto">
          <a:xfrm>
            <a:off x="611560" y="4653136"/>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92943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12" grpId="0" uiExpand="1" animBg="1"/>
      <p:bldP spid="12" grpId="1" uiExpand="1" animBg="1"/>
      <p:bldP spid="1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Ferramentas e Técnicas</a:t>
            </a:r>
            <a:endParaRPr lang="pt-BR" dirty="0"/>
          </a:p>
        </p:txBody>
      </p:sp>
      <p:sp>
        <p:nvSpPr>
          <p:cNvPr id="5" name="Espaço Reservado para Data 4"/>
          <p:cNvSpPr>
            <a:spLocks noGrp="1"/>
          </p:cNvSpPr>
          <p:nvPr>
            <p:ph type="dt" sz="half" idx="10"/>
          </p:nvPr>
        </p:nvSpPr>
        <p:spPr/>
        <p:txBody>
          <a:bodyPr/>
          <a:lstStyle/>
          <a:p>
            <a:pPr>
              <a:defRPr/>
            </a:pPr>
            <a:r>
              <a:rPr lang="pt-BR" smtClean="0"/>
              <a:t>18/08/2011</a:t>
            </a:r>
            <a:endParaRPr lang="pt-BR"/>
          </a:p>
        </p:txBody>
      </p:sp>
      <p:sp>
        <p:nvSpPr>
          <p:cNvPr id="6" name="Espaço Reservado para Número de Slide 5"/>
          <p:cNvSpPr>
            <a:spLocks noGrp="1"/>
          </p:cNvSpPr>
          <p:nvPr>
            <p:ph type="sldNum" sz="quarter" idx="11"/>
          </p:nvPr>
        </p:nvSpPr>
        <p:spPr/>
        <p:txBody>
          <a:bodyPr/>
          <a:lstStyle/>
          <a:p>
            <a:pPr>
              <a:defRPr/>
            </a:pPr>
            <a:fld id="{24E33569-81AC-46E9-9875-78206FBA6D76}" type="slidenum">
              <a:rPr lang="pt-BR" smtClean="0"/>
              <a:pPr>
                <a:defRPr/>
              </a:pPr>
              <a:t>42</a:t>
            </a:fld>
            <a:endParaRPr lang="pt-BR"/>
          </a:p>
        </p:txBody>
      </p:sp>
      <p:sp>
        <p:nvSpPr>
          <p:cNvPr id="7" name="Espaço Reservado para Conteúdo 6"/>
          <p:cNvSpPr>
            <a:spLocks noGrp="1"/>
          </p:cNvSpPr>
          <p:nvPr>
            <p:ph sz="half" idx="2"/>
          </p:nvPr>
        </p:nvSpPr>
        <p:spPr>
          <a:xfrm>
            <a:off x="3419872" y="1557338"/>
            <a:ext cx="5278041" cy="4392612"/>
          </a:xfrm>
        </p:spPr>
        <p:txBody>
          <a:bodyPr/>
          <a:lstStyle/>
          <a:p>
            <a:r>
              <a:rPr lang="pt-BR" sz="2400" dirty="0"/>
              <a:t>Opinião especializada</a:t>
            </a:r>
          </a:p>
          <a:p>
            <a:pPr lvl="1"/>
            <a:r>
              <a:rPr lang="pt-BR" sz="2000" dirty="0"/>
              <a:t>Qualquer grupo ou pessoa</a:t>
            </a:r>
          </a:p>
          <a:p>
            <a:pPr lvl="1"/>
            <a:endParaRPr lang="pt-BR" sz="2000" dirty="0"/>
          </a:p>
          <a:p>
            <a:r>
              <a:rPr lang="pt-BR" sz="2400" dirty="0"/>
              <a:t>Análise de alternativas</a:t>
            </a:r>
          </a:p>
          <a:p>
            <a:pPr lvl="1"/>
            <a:r>
              <a:rPr lang="pt-BR" sz="2000" dirty="0"/>
              <a:t>Muitas atividades possuem métodos alternativos para realização</a:t>
            </a:r>
          </a:p>
          <a:p>
            <a:pPr lvl="1"/>
            <a:endParaRPr lang="pt-BR" sz="2000" dirty="0"/>
          </a:p>
          <a:p>
            <a:r>
              <a:rPr lang="pt-BR" sz="2400" dirty="0"/>
              <a:t>Dados publicados para auxílio a estimativas</a:t>
            </a:r>
          </a:p>
          <a:p>
            <a:pPr lvl="1"/>
            <a:r>
              <a:rPr lang="pt-BR" sz="2000" dirty="0"/>
              <a:t>Índice de produção e custos unitários de recursos</a:t>
            </a:r>
          </a:p>
        </p:txBody>
      </p:sp>
      <p:sp>
        <p:nvSpPr>
          <p:cNvPr id="8" name="Rounded Rectangle 4"/>
          <p:cNvSpPr/>
          <p:nvPr/>
        </p:nvSpPr>
        <p:spPr>
          <a:xfrm>
            <a:off x="545972" y="1655881"/>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Opinião</a:t>
            </a:r>
            <a:r>
              <a:rPr lang="en-US" sz="1400" dirty="0" smtClean="0">
                <a:solidFill>
                  <a:schemeClr val="tx1"/>
                </a:solidFill>
              </a:rPr>
              <a:t> </a:t>
            </a:r>
            <a:r>
              <a:rPr lang="en-US" sz="1400" dirty="0" err="1" smtClean="0">
                <a:solidFill>
                  <a:schemeClr val="tx1"/>
                </a:solidFill>
              </a:rPr>
              <a:t>especializada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Análise</a:t>
            </a:r>
            <a:r>
              <a:rPr lang="en-US" sz="1400" dirty="0" smtClean="0">
                <a:solidFill>
                  <a:schemeClr val="tx1"/>
                </a:solidFill>
              </a:rPr>
              <a:t> de </a:t>
            </a:r>
            <a:r>
              <a:rPr lang="en-US" sz="1400" dirty="0" err="1" smtClean="0">
                <a:solidFill>
                  <a:schemeClr val="tx1"/>
                </a:solidFill>
              </a:rPr>
              <a:t>alternativas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Dados </a:t>
            </a:r>
            <a:r>
              <a:rPr lang="en-US" sz="1400" dirty="0" err="1" smtClean="0">
                <a:solidFill>
                  <a:schemeClr val="tx1"/>
                </a:solidFill>
              </a:rPr>
              <a:t>publicados</a:t>
            </a:r>
            <a:r>
              <a:rPr lang="en-US" sz="1400" dirty="0" smtClean="0">
                <a:solidFill>
                  <a:schemeClr val="tx1"/>
                </a:solidFill>
              </a:rPr>
              <a:t> </a:t>
            </a:r>
            <a:r>
              <a:rPr lang="en-US" sz="1400" dirty="0" err="1" smtClean="0">
                <a:solidFill>
                  <a:schemeClr val="tx1"/>
                </a:solidFill>
              </a:rPr>
              <a:t>para</a:t>
            </a:r>
            <a:r>
              <a:rPr lang="en-US" sz="1400" dirty="0" smtClean="0">
                <a:solidFill>
                  <a:schemeClr val="tx1"/>
                </a:solidFill>
              </a:rPr>
              <a:t> </a:t>
            </a:r>
            <a:r>
              <a:rPr lang="en-US" sz="1400" dirty="0" err="1" smtClean="0">
                <a:solidFill>
                  <a:schemeClr val="tx1"/>
                </a:solidFill>
              </a:rPr>
              <a:t>auxílio</a:t>
            </a:r>
            <a:r>
              <a:rPr lang="en-US" sz="1400" dirty="0" smtClean="0">
                <a:solidFill>
                  <a:schemeClr val="tx1"/>
                </a:solidFill>
              </a:rPr>
              <a:t> a </a:t>
            </a:r>
            <a:r>
              <a:rPr lang="en-US" sz="1400" dirty="0" err="1" smtClean="0">
                <a:solidFill>
                  <a:schemeClr val="tx1"/>
                </a:solidFill>
              </a:rPr>
              <a:t>estimativas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en-US" sz="1400" dirty="0" err="1" smtClean="0">
                <a:solidFill>
                  <a:schemeClr val="tx1"/>
                </a:solidFill>
              </a:rPr>
              <a:t>Estimativa</a:t>
            </a:r>
            <a:r>
              <a:rPr lang="en-US" sz="1400" dirty="0" smtClean="0">
                <a:solidFill>
                  <a:schemeClr val="tx1"/>
                </a:solidFill>
              </a:rPr>
              <a:t> </a:t>
            </a:r>
            <a:r>
              <a:rPr lang="en-US" sz="1400" i="1" dirty="0" smtClean="0">
                <a:solidFill>
                  <a:schemeClr val="tx1"/>
                </a:solidFill>
              </a:rPr>
              <a:t>Bottom-up</a:t>
            </a:r>
          </a:p>
          <a:p>
            <a:pPr algn="ctr"/>
            <a:endParaRPr lang="en-US" sz="1400" dirty="0" smtClean="0">
              <a:solidFill>
                <a:schemeClr val="tx1"/>
              </a:solidFill>
            </a:endParaRPr>
          </a:p>
          <a:p>
            <a:pPr algn="ctr"/>
            <a:r>
              <a:rPr lang="en-US" sz="1400" dirty="0" smtClean="0">
                <a:solidFill>
                  <a:schemeClr val="tx1"/>
                </a:solidFill>
              </a:rPr>
              <a:t>5. Software de </a:t>
            </a:r>
            <a:r>
              <a:rPr lang="en-US" sz="1400" dirty="0" err="1" smtClean="0">
                <a:solidFill>
                  <a:schemeClr val="tx1"/>
                </a:solidFill>
              </a:rPr>
              <a:t>gerenciamento</a:t>
            </a:r>
            <a:r>
              <a:rPr lang="en-US" sz="1400" dirty="0" smtClean="0">
                <a:solidFill>
                  <a:schemeClr val="tx1"/>
                </a:solidFill>
              </a:rPr>
              <a:t> de </a:t>
            </a:r>
            <a:r>
              <a:rPr lang="en-US" sz="1400" dirty="0" err="1" smtClean="0">
                <a:solidFill>
                  <a:schemeClr val="tx1"/>
                </a:solidFill>
              </a:rPr>
              <a:t>projetos</a:t>
            </a:r>
            <a:endParaRPr lang="en-US" sz="1400" dirty="0" smtClean="0">
              <a:solidFill>
                <a:schemeClr val="tx1"/>
              </a:solidFill>
            </a:endParaRPr>
          </a:p>
        </p:txBody>
      </p:sp>
      <p:sp>
        <p:nvSpPr>
          <p:cNvPr id="9" name="TextBox 10"/>
          <p:cNvSpPr txBox="1"/>
          <p:nvPr/>
        </p:nvSpPr>
        <p:spPr>
          <a:xfrm>
            <a:off x="179512" y="1268760"/>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sp>
        <p:nvSpPr>
          <p:cNvPr id="10" name="Retângulo de cantos arredondados 9"/>
          <p:cNvSpPr/>
          <p:nvPr/>
        </p:nvSpPr>
        <p:spPr bwMode="auto">
          <a:xfrm>
            <a:off x="658168" y="1988840"/>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1" name="Retângulo de cantos arredondados 10"/>
          <p:cNvSpPr/>
          <p:nvPr/>
        </p:nvSpPr>
        <p:spPr bwMode="auto">
          <a:xfrm>
            <a:off x="658168" y="263691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2" name="Retângulo de cantos arredondados 11"/>
          <p:cNvSpPr/>
          <p:nvPr/>
        </p:nvSpPr>
        <p:spPr bwMode="auto">
          <a:xfrm>
            <a:off x="658168" y="3306192"/>
            <a:ext cx="2232248" cy="720080"/>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05546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500"/>
                                        <p:tgtEl>
                                          <p:spTgt spid="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500"/>
                                        <p:tgtEl>
                                          <p:spTgt spid="7">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fade">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11"/>
                                        </p:tgtEl>
                                      </p:cBhvr>
                                    </p:animEffect>
                                    <p:set>
                                      <p:cBhvr>
                                        <p:cTn id="35" dur="1" fill="hold">
                                          <p:stCondLst>
                                            <p:cond delay="499"/>
                                          </p:stCondLst>
                                        </p:cTn>
                                        <p:tgtEl>
                                          <p:spTgt spid="11"/>
                                        </p:tgtEl>
                                        <p:attrNameLst>
                                          <p:attrName>style.visibility</p:attrName>
                                        </p:attrNameLst>
                                      </p:cBhvr>
                                      <p:to>
                                        <p:strVal val="hidden"/>
                                      </p:to>
                                    </p:set>
                                  </p:childTnLst>
                                </p:cTn>
                              </p:par>
                            </p:childTnLst>
                          </p:cTn>
                        </p:par>
                        <p:par>
                          <p:cTn id="36" fill="hold">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7">
                                            <p:txEl>
                                              <p:pRg st="6" end="6"/>
                                            </p:txEl>
                                          </p:spTgt>
                                        </p:tgtEl>
                                        <p:attrNameLst>
                                          <p:attrName>style.visibility</p:attrName>
                                        </p:attrNameLst>
                                      </p:cBhvr>
                                      <p:to>
                                        <p:strVal val="visible"/>
                                      </p:to>
                                    </p:set>
                                    <p:animEffect transition="in" filter="fade">
                                      <p:cBhvr>
                                        <p:cTn id="39" dur="500"/>
                                        <p:tgtEl>
                                          <p:spTgt spid="7">
                                            <p:txEl>
                                              <p:pRg st="6" end="6"/>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par>
                          <p:cTn id="43" fill="hold">
                            <p:stCondLst>
                              <p:cond delay="1000"/>
                            </p:stCondLst>
                            <p:childTnLst>
                              <p:par>
                                <p:cTn id="44" presetID="10" presetClass="entr" presetSubtype="0" fill="hold" grpId="0" nodeType="afterEffect">
                                  <p:stCondLst>
                                    <p:cond delay="0"/>
                                  </p:stCondLst>
                                  <p:childTnLst>
                                    <p:set>
                                      <p:cBhvr>
                                        <p:cTn id="45" dur="1" fill="hold">
                                          <p:stCondLst>
                                            <p:cond delay="0"/>
                                          </p:stCondLst>
                                        </p:cTn>
                                        <p:tgtEl>
                                          <p:spTgt spid="7">
                                            <p:txEl>
                                              <p:pRg st="7" end="7"/>
                                            </p:txEl>
                                          </p:spTgt>
                                        </p:tgtEl>
                                        <p:attrNameLst>
                                          <p:attrName>style.visibility</p:attrName>
                                        </p:attrNameLst>
                                      </p:cBhvr>
                                      <p:to>
                                        <p:strVal val="visible"/>
                                      </p:to>
                                    </p:set>
                                    <p:animEffect transition="in" filter="fade">
                                      <p:cBhvr>
                                        <p:cTn id="46"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10" grpId="0" animBg="1"/>
      <p:bldP spid="10" grpId="1" animBg="1"/>
      <p:bldP spid="11" grpId="0" animBg="1"/>
      <p:bldP spid="11" grpId="1" animBg="1"/>
      <p:bldP spid="1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Ferramentas e Técnicas</a:t>
            </a:r>
            <a:endParaRPr lang="pt-BR" dirty="0"/>
          </a:p>
        </p:txBody>
      </p:sp>
      <p:sp>
        <p:nvSpPr>
          <p:cNvPr id="5" name="Espaço Reservado para Data 4"/>
          <p:cNvSpPr>
            <a:spLocks noGrp="1"/>
          </p:cNvSpPr>
          <p:nvPr>
            <p:ph type="dt" sz="half" idx="10"/>
          </p:nvPr>
        </p:nvSpPr>
        <p:spPr/>
        <p:txBody>
          <a:bodyPr/>
          <a:lstStyle/>
          <a:p>
            <a:pPr>
              <a:defRPr/>
            </a:pPr>
            <a:r>
              <a:rPr lang="pt-BR" smtClean="0"/>
              <a:t>18/08/2011</a:t>
            </a:r>
            <a:endParaRPr lang="pt-BR"/>
          </a:p>
        </p:txBody>
      </p:sp>
      <p:sp>
        <p:nvSpPr>
          <p:cNvPr id="6" name="Espaço Reservado para Número de Slide 5"/>
          <p:cNvSpPr>
            <a:spLocks noGrp="1"/>
          </p:cNvSpPr>
          <p:nvPr>
            <p:ph type="sldNum" sz="quarter" idx="11"/>
          </p:nvPr>
        </p:nvSpPr>
        <p:spPr/>
        <p:txBody>
          <a:bodyPr/>
          <a:lstStyle/>
          <a:p>
            <a:pPr>
              <a:defRPr/>
            </a:pPr>
            <a:fld id="{24E33569-81AC-46E9-9875-78206FBA6D76}" type="slidenum">
              <a:rPr lang="pt-BR" smtClean="0"/>
              <a:pPr>
                <a:defRPr/>
              </a:pPr>
              <a:t>43</a:t>
            </a:fld>
            <a:endParaRPr lang="pt-BR"/>
          </a:p>
        </p:txBody>
      </p:sp>
      <p:grpSp>
        <p:nvGrpSpPr>
          <p:cNvPr id="12" name="Grupo 11"/>
          <p:cNvGrpSpPr/>
          <p:nvPr/>
        </p:nvGrpSpPr>
        <p:grpSpPr>
          <a:xfrm>
            <a:off x="179512" y="1239157"/>
            <a:ext cx="3181192" cy="4600015"/>
            <a:chOff x="179512" y="1268760"/>
            <a:chExt cx="3181192" cy="4600015"/>
          </a:xfrm>
        </p:grpSpPr>
        <p:sp>
          <p:nvSpPr>
            <p:cNvPr id="7" name="Rounded Rectangle 4"/>
            <p:cNvSpPr/>
            <p:nvPr/>
          </p:nvSpPr>
          <p:spPr>
            <a:xfrm>
              <a:off x="545972" y="1655881"/>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Opinião</a:t>
              </a:r>
              <a:r>
                <a:rPr lang="en-US" sz="1400" dirty="0" smtClean="0">
                  <a:solidFill>
                    <a:schemeClr val="tx1"/>
                  </a:solidFill>
                </a:rPr>
                <a:t> </a:t>
              </a:r>
              <a:r>
                <a:rPr lang="en-US" sz="1400" dirty="0" err="1" smtClean="0">
                  <a:solidFill>
                    <a:schemeClr val="tx1"/>
                  </a:solidFill>
                </a:rPr>
                <a:t>especializada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Análise</a:t>
              </a:r>
              <a:r>
                <a:rPr lang="en-US" sz="1400" dirty="0" smtClean="0">
                  <a:solidFill>
                    <a:schemeClr val="tx1"/>
                  </a:solidFill>
                </a:rPr>
                <a:t> de </a:t>
              </a:r>
              <a:r>
                <a:rPr lang="en-US" sz="1400" dirty="0" err="1" smtClean="0">
                  <a:solidFill>
                    <a:schemeClr val="tx1"/>
                  </a:solidFill>
                </a:rPr>
                <a:t>alternativas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Dados </a:t>
              </a:r>
              <a:r>
                <a:rPr lang="en-US" sz="1400" dirty="0" err="1" smtClean="0">
                  <a:solidFill>
                    <a:schemeClr val="tx1"/>
                  </a:solidFill>
                </a:rPr>
                <a:t>publicados</a:t>
              </a:r>
              <a:r>
                <a:rPr lang="en-US" sz="1400" dirty="0" smtClean="0">
                  <a:solidFill>
                    <a:schemeClr val="tx1"/>
                  </a:solidFill>
                </a:rPr>
                <a:t> </a:t>
              </a:r>
              <a:r>
                <a:rPr lang="en-US" sz="1400" dirty="0" err="1" smtClean="0">
                  <a:solidFill>
                    <a:schemeClr val="tx1"/>
                  </a:solidFill>
                </a:rPr>
                <a:t>para</a:t>
              </a:r>
              <a:r>
                <a:rPr lang="en-US" sz="1400" dirty="0" smtClean="0">
                  <a:solidFill>
                    <a:schemeClr val="tx1"/>
                  </a:solidFill>
                </a:rPr>
                <a:t> </a:t>
              </a:r>
              <a:r>
                <a:rPr lang="en-US" sz="1400" dirty="0" err="1" smtClean="0">
                  <a:solidFill>
                    <a:schemeClr val="tx1"/>
                  </a:solidFill>
                </a:rPr>
                <a:t>auxílio</a:t>
              </a:r>
              <a:r>
                <a:rPr lang="en-US" sz="1400" dirty="0" smtClean="0">
                  <a:solidFill>
                    <a:schemeClr val="tx1"/>
                  </a:solidFill>
                </a:rPr>
                <a:t> a </a:t>
              </a:r>
              <a:r>
                <a:rPr lang="en-US" sz="1400" dirty="0" err="1" smtClean="0">
                  <a:solidFill>
                    <a:schemeClr val="tx1"/>
                  </a:solidFill>
                </a:rPr>
                <a:t>estimativas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en-US" sz="1400" dirty="0" err="1" smtClean="0">
                  <a:solidFill>
                    <a:schemeClr val="tx1"/>
                  </a:solidFill>
                </a:rPr>
                <a:t>Estimativa</a:t>
              </a:r>
              <a:r>
                <a:rPr lang="en-US" sz="1400" dirty="0" smtClean="0">
                  <a:solidFill>
                    <a:schemeClr val="tx1"/>
                  </a:solidFill>
                </a:rPr>
                <a:t> </a:t>
              </a:r>
              <a:r>
                <a:rPr lang="en-US" sz="1400" i="1" dirty="0" smtClean="0">
                  <a:solidFill>
                    <a:schemeClr val="tx1"/>
                  </a:solidFill>
                </a:rPr>
                <a:t>Bottom-up</a:t>
              </a:r>
            </a:p>
            <a:p>
              <a:pPr algn="ctr"/>
              <a:endParaRPr lang="en-US" sz="1400" dirty="0" smtClean="0">
                <a:solidFill>
                  <a:schemeClr val="tx1"/>
                </a:solidFill>
              </a:endParaRPr>
            </a:p>
            <a:p>
              <a:pPr algn="ctr"/>
              <a:r>
                <a:rPr lang="en-US" sz="1400" dirty="0" smtClean="0">
                  <a:solidFill>
                    <a:schemeClr val="tx1"/>
                  </a:solidFill>
                </a:rPr>
                <a:t>5. Software de </a:t>
              </a:r>
              <a:r>
                <a:rPr lang="en-US" sz="1400" dirty="0" err="1" smtClean="0">
                  <a:solidFill>
                    <a:schemeClr val="tx1"/>
                  </a:solidFill>
                </a:rPr>
                <a:t>gerenciamento</a:t>
              </a:r>
              <a:r>
                <a:rPr lang="en-US" sz="1400" dirty="0" smtClean="0">
                  <a:solidFill>
                    <a:schemeClr val="tx1"/>
                  </a:solidFill>
                </a:rPr>
                <a:t> de </a:t>
              </a:r>
              <a:r>
                <a:rPr lang="en-US" sz="1400" dirty="0" err="1" smtClean="0">
                  <a:solidFill>
                    <a:schemeClr val="tx1"/>
                  </a:solidFill>
                </a:rPr>
                <a:t>projetos</a:t>
              </a:r>
              <a:endParaRPr lang="en-US" sz="1400" dirty="0" smtClean="0">
                <a:solidFill>
                  <a:schemeClr val="tx1"/>
                </a:solidFill>
              </a:endParaRPr>
            </a:p>
          </p:txBody>
        </p:sp>
        <p:sp>
          <p:nvSpPr>
            <p:cNvPr id="8" name="TextBox 10"/>
            <p:cNvSpPr txBox="1"/>
            <p:nvPr/>
          </p:nvSpPr>
          <p:spPr>
            <a:xfrm>
              <a:off x="179512" y="1268760"/>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
        <p:nvSpPr>
          <p:cNvPr id="9" name="Retângulo de cantos arredondados 8"/>
          <p:cNvSpPr/>
          <p:nvPr/>
        </p:nvSpPr>
        <p:spPr bwMode="auto">
          <a:xfrm>
            <a:off x="658168" y="412787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0" name="Retângulo de cantos arredondados 9"/>
          <p:cNvSpPr/>
          <p:nvPr/>
        </p:nvSpPr>
        <p:spPr bwMode="auto">
          <a:xfrm>
            <a:off x="658168" y="4797152"/>
            <a:ext cx="2232248" cy="720080"/>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1" name="Espaço Reservado para Conteúdo 6"/>
          <p:cNvSpPr>
            <a:spLocks noGrp="1"/>
          </p:cNvSpPr>
          <p:nvPr>
            <p:ph sz="half" idx="2"/>
          </p:nvPr>
        </p:nvSpPr>
        <p:spPr>
          <a:xfrm>
            <a:off x="3419872" y="1557338"/>
            <a:ext cx="5278041" cy="4392612"/>
          </a:xfrm>
        </p:spPr>
        <p:txBody>
          <a:bodyPr/>
          <a:lstStyle/>
          <a:p>
            <a:r>
              <a:rPr lang="pt-BR" dirty="0"/>
              <a:t>Estimativa </a:t>
            </a:r>
            <a:r>
              <a:rPr lang="pt-BR" i="1" dirty="0" err="1"/>
              <a:t>Bottom-up</a:t>
            </a:r>
            <a:endParaRPr lang="pt-BR" dirty="0"/>
          </a:p>
          <a:p>
            <a:pPr lvl="1"/>
            <a:r>
              <a:rPr lang="pt-BR" dirty="0"/>
              <a:t>Decompor o trabalho dentro da atividade</a:t>
            </a:r>
          </a:p>
          <a:p>
            <a:pPr lvl="1"/>
            <a:endParaRPr lang="pt-BR" dirty="0"/>
          </a:p>
          <a:p>
            <a:r>
              <a:rPr lang="pt-BR" dirty="0"/>
              <a:t>Software de gerenciamento de projetos</a:t>
            </a:r>
          </a:p>
          <a:p>
            <a:pPr lvl="1"/>
            <a:r>
              <a:rPr lang="pt-BR" dirty="0"/>
              <a:t>Auxiliar o planejamento e organização no desenvolvimento de estimativas</a:t>
            </a:r>
          </a:p>
        </p:txBody>
      </p:sp>
    </p:spTree>
    <p:extLst>
      <p:ext uri="{BB962C8B-B14F-4D97-AF65-F5344CB8AC3E}">
        <p14:creationId xmlns:p14="http://schemas.microsoft.com/office/powerpoint/2010/main" val="106748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500"/>
                                        <p:tgtEl>
                                          <p:spTgt spid="1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11">
                                            <p:txEl>
                                              <p:pRg st="3" end="3"/>
                                            </p:txEl>
                                          </p:spTgt>
                                        </p:tgtEl>
                                        <p:attrNameLst>
                                          <p:attrName>style.visibility</p:attrName>
                                        </p:attrNameLst>
                                      </p:cBhvr>
                                      <p:to>
                                        <p:strVal val="visible"/>
                                      </p:to>
                                    </p:set>
                                    <p:animEffect transition="in" filter="fade">
                                      <p:cBhvr>
                                        <p:cTn id="23" dur="500"/>
                                        <p:tgtEl>
                                          <p:spTgt spid="11">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1">
                                            <p:txEl>
                                              <p:pRg st="4" end="4"/>
                                            </p:txEl>
                                          </p:spTgt>
                                        </p:tgtEl>
                                        <p:attrNameLst>
                                          <p:attrName>style.visibility</p:attrName>
                                        </p:attrNameLst>
                                      </p:cBhvr>
                                      <p:to>
                                        <p:strVal val="visible"/>
                                      </p:to>
                                    </p:set>
                                    <p:animEffect transition="in" filter="fade">
                                      <p:cBhvr>
                                        <p:cTn id="30"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1"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r>
              <a:rPr lang="pt-BR" dirty="0" smtClean="0"/>
              <a:t>Saídas do Processo</a:t>
            </a:r>
            <a:endParaRPr lang="pt-BR" dirty="0"/>
          </a:p>
        </p:txBody>
      </p:sp>
      <p:sp>
        <p:nvSpPr>
          <p:cNvPr id="5" name="Espaço Reservado para Data 4"/>
          <p:cNvSpPr>
            <a:spLocks noGrp="1"/>
          </p:cNvSpPr>
          <p:nvPr>
            <p:ph type="dt" sz="half" idx="10"/>
          </p:nvPr>
        </p:nvSpPr>
        <p:spPr/>
        <p:txBody>
          <a:bodyPr/>
          <a:lstStyle/>
          <a:p>
            <a:pPr>
              <a:defRPr/>
            </a:pPr>
            <a:r>
              <a:rPr lang="pt-BR" smtClean="0"/>
              <a:t>18/08/2011</a:t>
            </a:r>
            <a:endParaRPr lang="pt-BR"/>
          </a:p>
        </p:txBody>
      </p:sp>
      <p:sp>
        <p:nvSpPr>
          <p:cNvPr id="6" name="Espaço Reservado para Número de Slide 5"/>
          <p:cNvSpPr>
            <a:spLocks noGrp="1"/>
          </p:cNvSpPr>
          <p:nvPr>
            <p:ph type="sldNum" sz="quarter" idx="11"/>
          </p:nvPr>
        </p:nvSpPr>
        <p:spPr/>
        <p:txBody>
          <a:bodyPr/>
          <a:lstStyle/>
          <a:p>
            <a:pPr>
              <a:defRPr/>
            </a:pPr>
            <a:fld id="{24E33569-81AC-46E9-9875-78206FBA6D76}" type="slidenum">
              <a:rPr lang="pt-BR" smtClean="0"/>
              <a:pPr>
                <a:defRPr/>
              </a:pPr>
              <a:t>44</a:t>
            </a:fld>
            <a:endParaRPr lang="pt-BR" dirty="0"/>
          </a:p>
        </p:txBody>
      </p:sp>
      <p:sp>
        <p:nvSpPr>
          <p:cNvPr id="10" name="Espaço Reservado para Conteúdo 6"/>
          <p:cNvSpPr txBox="1">
            <a:spLocks/>
          </p:cNvSpPr>
          <p:nvPr/>
        </p:nvSpPr>
        <p:spPr>
          <a:xfrm>
            <a:off x="3419872" y="1557338"/>
            <a:ext cx="5278041" cy="4392612"/>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pt-BR" sz="2400" b="0" dirty="0" smtClean="0"/>
              <a:t>Para o Cronograma</a:t>
            </a:r>
          </a:p>
          <a:p>
            <a:pPr lvl="1"/>
            <a:r>
              <a:rPr lang="pt-BR" sz="2000" b="0" dirty="0" smtClean="0"/>
              <a:t>Requisitos do recurso da atividade</a:t>
            </a:r>
          </a:p>
          <a:p>
            <a:pPr lvl="1"/>
            <a:r>
              <a:rPr lang="pt-BR" sz="2000" b="0" dirty="0" smtClean="0"/>
              <a:t>Estrutura analítica dos recursos</a:t>
            </a:r>
          </a:p>
          <a:p>
            <a:pPr lvl="1"/>
            <a:endParaRPr lang="pt-BR" sz="2000" b="0" dirty="0" smtClean="0"/>
          </a:p>
          <a:p>
            <a:pPr lvl="1"/>
            <a:endParaRPr lang="pt-BR" sz="2000" b="0" dirty="0"/>
          </a:p>
          <a:p>
            <a:r>
              <a:rPr lang="pt-BR" sz="2400" b="0" dirty="0" smtClean="0"/>
              <a:t>Para Documentos</a:t>
            </a:r>
          </a:p>
          <a:p>
            <a:pPr lvl="1"/>
            <a:r>
              <a:rPr lang="pt-BR" sz="2000" b="0" dirty="0" smtClean="0"/>
              <a:t>Atualizações dos documentos dos projetos</a:t>
            </a:r>
          </a:p>
          <a:p>
            <a:pPr lvl="1"/>
            <a:endParaRPr lang="pt-BR" sz="2000" b="0" dirty="0"/>
          </a:p>
        </p:txBody>
      </p:sp>
      <p:grpSp>
        <p:nvGrpSpPr>
          <p:cNvPr id="13" name="Grupo 12"/>
          <p:cNvGrpSpPr/>
          <p:nvPr/>
        </p:nvGrpSpPr>
        <p:grpSpPr>
          <a:xfrm>
            <a:off x="467544" y="1988840"/>
            <a:ext cx="1944215" cy="3088600"/>
            <a:chOff x="539552" y="1700808"/>
            <a:chExt cx="1944215" cy="3088600"/>
          </a:xfrm>
        </p:grpSpPr>
        <p:sp>
          <p:nvSpPr>
            <p:cNvPr id="11" name="Rounded Rectangle 5"/>
            <p:cNvSpPr/>
            <p:nvPr/>
          </p:nvSpPr>
          <p:spPr>
            <a:xfrm>
              <a:off x="539552" y="2083450"/>
              <a:ext cx="1944215" cy="270595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Requisitos</a:t>
              </a:r>
              <a:r>
                <a:rPr lang="en-US" sz="1400" dirty="0" smtClean="0">
                  <a:solidFill>
                    <a:schemeClr val="tx1"/>
                  </a:solidFill>
                </a:rPr>
                <a:t> do </a:t>
              </a:r>
              <a:r>
                <a:rPr lang="en-US" sz="1400" dirty="0" err="1" smtClean="0">
                  <a:solidFill>
                    <a:schemeClr val="tx1"/>
                  </a:solidFill>
                </a:rPr>
                <a:t>recurso</a:t>
              </a:r>
              <a:r>
                <a:rPr lang="en-US" sz="1400" dirty="0" smtClean="0">
                  <a:solidFill>
                    <a:schemeClr val="tx1"/>
                  </a:solidFill>
                </a:rPr>
                <a:t> da </a:t>
              </a:r>
              <a:r>
                <a:rPr lang="en-US" sz="1400" dirty="0" err="1" smtClean="0">
                  <a:solidFill>
                    <a:schemeClr val="tx1"/>
                  </a:solidFill>
                </a:rPr>
                <a:t>atividade</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Estrutura</a:t>
              </a:r>
              <a:r>
                <a:rPr lang="en-US" sz="1400" dirty="0" smtClean="0">
                  <a:solidFill>
                    <a:schemeClr val="tx1"/>
                  </a:solidFill>
                </a:rPr>
                <a:t> </a:t>
              </a:r>
              <a:r>
                <a:rPr lang="en-US" sz="1400" dirty="0" err="1" smtClean="0">
                  <a:solidFill>
                    <a:schemeClr val="tx1"/>
                  </a:solidFill>
                </a:rPr>
                <a:t>analítica</a:t>
              </a:r>
              <a:r>
                <a:rPr lang="en-US" sz="1400" dirty="0" smtClean="0">
                  <a:solidFill>
                    <a:schemeClr val="tx1"/>
                  </a:solidFill>
                </a:rPr>
                <a:t> dos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Atualizações</a:t>
              </a:r>
              <a:r>
                <a:rPr lang="en-US" sz="1400" dirty="0" smtClean="0">
                  <a:solidFill>
                    <a:schemeClr val="tx1"/>
                  </a:solidFill>
                </a:rPr>
                <a:t> dos </a:t>
              </a:r>
              <a:r>
                <a:rPr lang="en-US" sz="1400" dirty="0" err="1" smtClean="0">
                  <a:solidFill>
                    <a:schemeClr val="tx1"/>
                  </a:solidFill>
                </a:rPr>
                <a:t>documentos</a:t>
              </a:r>
              <a:r>
                <a:rPr lang="en-US" sz="1400" dirty="0" smtClean="0">
                  <a:solidFill>
                    <a:schemeClr val="tx1"/>
                  </a:solidFill>
                </a:rPr>
                <a:t> do </a:t>
              </a:r>
              <a:r>
                <a:rPr lang="en-US" sz="1400" dirty="0" err="1" smtClean="0">
                  <a:solidFill>
                    <a:schemeClr val="tx1"/>
                  </a:solidFill>
                </a:rPr>
                <a:t>projeto</a:t>
              </a:r>
              <a:endParaRPr lang="en-US" sz="1400" dirty="0" smtClean="0">
                <a:solidFill>
                  <a:schemeClr val="tx1"/>
                </a:solidFill>
              </a:endParaRPr>
            </a:p>
          </p:txBody>
        </p:sp>
        <p:sp>
          <p:nvSpPr>
            <p:cNvPr id="12" name="TextBox 8"/>
            <p:cNvSpPr txBox="1"/>
            <p:nvPr/>
          </p:nvSpPr>
          <p:spPr>
            <a:xfrm>
              <a:off x="983309" y="1700808"/>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grpSp>
      <p:sp>
        <p:nvSpPr>
          <p:cNvPr id="14" name="Retângulo de cantos arredondados 13"/>
          <p:cNvSpPr/>
          <p:nvPr/>
        </p:nvSpPr>
        <p:spPr bwMode="auto">
          <a:xfrm>
            <a:off x="539552" y="2492896"/>
            <a:ext cx="1800200" cy="1584176"/>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5" name="Retângulo de cantos arredondados 14"/>
          <p:cNvSpPr/>
          <p:nvPr/>
        </p:nvSpPr>
        <p:spPr bwMode="auto">
          <a:xfrm>
            <a:off x="539552" y="4149080"/>
            <a:ext cx="1800200" cy="79208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17258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500"/>
                                        <p:tgtEl>
                                          <p:spTgt spid="10">
                                            <p:txEl>
                                              <p:pRg st="1" end="1"/>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Effect transition="in" filter="fade">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4"/>
                                        </p:tgtEl>
                                      </p:cBhvr>
                                    </p:animEffect>
                                    <p:set>
                                      <p:cBhvr>
                                        <p:cTn id="23" dur="1" fill="hold">
                                          <p:stCondLst>
                                            <p:cond delay="499"/>
                                          </p:stCondLst>
                                        </p:cTn>
                                        <p:tgtEl>
                                          <p:spTgt spid="14"/>
                                        </p:tgtEl>
                                        <p:attrNameLst>
                                          <p:attrName>style.visibility</p:attrName>
                                        </p:attrNameLst>
                                      </p:cBhvr>
                                      <p:to>
                                        <p:strVal val="hidden"/>
                                      </p:to>
                                    </p:se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fade">
                                      <p:cBhvr>
                                        <p:cTn id="27" dur="500"/>
                                        <p:tgtEl>
                                          <p:spTgt spid="10">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10">
                                            <p:txEl>
                                              <p:pRg st="6" end="6"/>
                                            </p:txEl>
                                          </p:spTgt>
                                        </p:tgtEl>
                                        <p:attrNameLst>
                                          <p:attrName>style.visibility</p:attrName>
                                        </p:attrNameLst>
                                      </p:cBhvr>
                                      <p:to>
                                        <p:strVal val="visible"/>
                                      </p:to>
                                    </p:set>
                                    <p:animEffect transition="in" filter="fade">
                                      <p:cBhvr>
                                        <p:cTn id="34"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14" grpId="0" animBg="1"/>
      <p:bldP spid="14" grpId="1" animBg="1"/>
      <p:bldP spid="1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de-DE" dirty="0"/>
              <a:t>Estimar </a:t>
            </a:r>
            <a:r>
              <a:rPr lang="de-DE" dirty="0" smtClean="0"/>
              <a:t>a Duração </a:t>
            </a:r>
            <a:r>
              <a:rPr lang="de-DE" dirty="0"/>
              <a:t>das Atividades</a:t>
            </a:r>
            <a:br>
              <a:rPr lang="de-DE" dirty="0"/>
            </a:br>
            <a:endParaRPr lang="pt-BR" dirty="0"/>
          </a:p>
        </p:txBody>
      </p:sp>
      <p:sp>
        <p:nvSpPr>
          <p:cNvPr id="7" name="Espaço Reservado para Texto 6"/>
          <p:cNvSpPr>
            <a:spLocks noGrp="1"/>
          </p:cNvSpPr>
          <p:nvPr>
            <p:ph type="body" idx="1"/>
          </p:nvPr>
        </p:nvSpPr>
        <p:spPr/>
        <p:txBody>
          <a:bodyPr/>
          <a:lstStyle/>
          <a:p>
            <a:r>
              <a:rPr lang="pt-BR" dirty="0" smtClean="0"/>
              <a:t>Processo 4</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45</a:t>
            </a:fld>
            <a:endParaRPr lang="pt-BR"/>
          </a:p>
        </p:txBody>
      </p:sp>
    </p:spTree>
    <p:extLst>
      <p:ext uri="{BB962C8B-B14F-4D97-AF65-F5344CB8AC3E}">
        <p14:creationId xmlns:p14="http://schemas.microsoft.com/office/powerpoint/2010/main" val="41609307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BR" dirty="0" smtClean="0"/>
              <a:t>Estimar a Duração das Atividades</a:t>
            </a:r>
            <a:endParaRPr lang="pt-BR" dirty="0"/>
          </a:p>
        </p:txBody>
      </p:sp>
      <p:sp>
        <p:nvSpPr>
          <p:cNvPr id="7" name="Espaço Reservado para Conteúdo 6"/>
          <p:cNvSpPr>
            <a:spLocks noGrp="1"/>
          </p:cNvSpPr>
          <p:nvPr>
            <p:ph idx="1"/>
          </p:nvPr>
        </p:nvSpPr>
        <p:spPr/>
        <p:txBody>
          <a:bodyPr/>
          <a:lstStyle/>
          <a:p>
            <a:r>
              <a:rPr lang="pt-BR" dirty="0" smtClean="0"/>
              <a:t>Duração das atividades</a:t>
            </a:r>
          </a:p>
          <a:p>
            <a:endParaRPr lang="pt-BR" dirty="0" smtClean="0"/>
          </a:p>
          <a:p>
            <a:r>
              <a:rPr lang="pt-BR" dirty="0" smtClean="0"/>
              <a:t>Depende da familiarização com a natureza do trabalho</a:t>
            </a:r>
          </a:p>
          <a:p>
            <a:endParaRPr lang="pt-BR" dirty="0" smtClean="0"/>
          </a:p>
          <a:p>
            <a:r>
              <a:rPr lang="pt-BR" dirty="0" smtClean="0"/>
              <a:t>Progressivo</a:t>
            </a:r>
          </a:p>
          <a:p>
            <a:pPr lvl="1"/>
            <a:r>
              <a:rPr lang="pt-BR" dirty="0" smtClean="0"/>
              <a:t>Conforme o trabalho de engenharia e planejamento desenvolve</a:t>
            </a:r>
          </a:p>
          <a:p>
            <a:pPr lvl="1"/>
            <a:r>
              <a:rPr lang="pt-BR" dirty="0" smtClean="0"/>
              <a:t>Melhora na precisão das estimativas de duração</a:t>
            </a:r>
          </a:p>
          <a:p>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B14CD71F-A261-4B9E-9481-F1C144E218E0}" type="slidenum">
              <a:rPr lang="pt-BR" smtClean="0"/>
              <a:pPr>
                <a:defRPr/>
              </a:pPr>
              <a:t>46</a:t>
            </a:fld>
            <a:endParaRPr lang="pt-BR"/>
          </a:p>
        </p:txBody>
      </p:sp>
    </p:spTree>
    <p:extLst>
      <p:ext uri="{BB962C8B-B14F-4D97-AF65-F5344CB8AC3E}">
        <p14:creationId xmlns:p14="http://schemas.microsoft.com/office/powerpoint/2010/main" val="2981800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xEl>
                                              <p:pRg st="5" end="5"/>
                                            </p:txEl>
                                          </p:spTgt>
                                        </p:tgtEl>
                                        <p:attrNameLst>
                                          <p:attrName>style.visibility</p:attrName>
                                        </p:attrNameLst>
                                      </p:cBhvr>
                                      <p:to>
                                        <p:strVal val="visible"/>
                                      </p:to>
                                    </p:set>
                                    <p:animEffect transition="in" filter="fade">
                                      <p:cBhvr>
                                        <p:cTn id="20" dur="500"/>
                                        <p:tgtEl>
                                          <p:spTgt spid="7">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animEffect transition="in" filter="fade">
                                      <p:cBhvr>
                                        <p:cTn id="23"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3"/>
          <p:cNvSpPr>
            <a:spLocks noGrp="1"/>
          </p:cNvSpPr>
          <p:nvPr>
            <p:ph type="title"/>
          </p:nvPr>
        </p:nvSpPr>
        <p:spPr/>
        <p:txBody>
          <a:bodyPr/>
          <a:lstStyle/>
          <a:p>
            <a:r>
              <a:rPr lang="pt-BR" dirty="0" smtClean="0"/>
              <a:t>Estimar a Duração das Atividades</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47</a:t>
            </a:fld>
            <a:endParaRPr lang="pt-BR"/>
          </a:p>
        </p:txBody>
      </p:sp>
      <p:grpSp>
        <p:nvGrpSpPr>
          <p:cNvPr id="6" name="Grupo 5"/>
          <p:cNvGrpSpPr/>
          <p:nvPr/>
        </p:nvGrpSpPr>
        <p:grpSpPr>
          <a:xfrm>
            <a:off x="266328" y="1158652"/>
            <a:ext cx="8640960" cy="4782145"/>
            <a:chOff x="266328" y="1691516"/>
            <a:chExt cx="8640960" cy="4782145"/>
          </a:xfrm>
        </p:grpSpPr>
        <p:sp>
          <p:nvSpPr>
            <p:cNvPr id="7" name="Right Arrow 6"/>
            <p:cNvSpPr/>
            <p:nvPr/>
          </p:nvSpPr>
          <p:spPr>
            <a:xfrm>
              <a:off x="266328" y="2924944"/>
              <a:ext cx="8640960" cy="2664296"/>
            </a:xfrm>
            <a:prstGeom prst="rightArrow">
              <a:avLst>
                <a:gd name="adj1" fmla="val 50000"/>
                <a:gd name="adj2" fmla="val 34311"/>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pt-BR">
                <a:solidFill>
                  <a:schemeClr val="tx1"/>
                </a:solidFill>
              </a:endParaRPr>
            </a:p>
          </p:txBody>
        </p:sp>
        <p:sp>
          <p:nvSpPr>
            <p:cNvPr id="8" name="Rounded Rectangle 4"/>
            <p:cNvSpPr/>
            <p:nvPr/>
          </p:nvSpPr>
          <p:spPr>
            <a:xfrm>
              <a:off x="3275856" y="2150645"/>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Opinião</a:t>
              </a:r>
              <a:r>
                <a:rPr lang="en-US" sz="1400" dirty="0" smtClean="0">
                  <a:solidFill>
                    <a:schemeClr val="tx1"/>
                  </a:solidFill>
                </a:rPr>
                <a:t> </a:t>
              </a:r>
              <a:r>
                <a:rPr lang="en-US" sz="1400" dirty="0" err="1" smtClean="0">
                  <a:solidFill>
                    <a:schemeClr val="tx1"/>
                  </a:solidFill>
                </a:rPr>
                <a:t>especializada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pt-BR" sz="1400" dirty="0">
                  <a:solidFill>
                    <a:schemeClr val="tx1"/>
                  </a:solidFill>
                </a:rPr>
                <a:t>Estimativa análoga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3.</a:t>
              </a:r>
              <a:r>
                <a:rPr lang="pt-BR" sz="1400" dirty="0">
                  <a:solidFill>
                    <a:schemeClr val="tx1"/>
                  </a:solidFill>
                </a:rPr>
                <a:t> Estimativa paramétrica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4. </a:t>
              </a:r>
              <a:r>
                <a:rPr lang="pt-BR" sz="1400" dirty="0">
                  <a:solidFill>
                    <a:schemeClr val="tx1"/>
                  </a:solidFill>
                </a:rPr>
                <a:t>Estimativas de três pontos</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5. </a:t>
              </a:r>
              <a:r>
                <a:rPr lang="pt-BR" sz="1400" dirty="0">
                  <a:solidFill>
                    <a:schemeClr val="tx1"/>
                  </a:solidFill>
                </a:rPr>
                <a:t>Análise das reservas</a:t>
              </a:r>
              <a:endParaRPr lang="en-US" sz="1400" dirty="0">
                <a:solidFill>
                  <a:schemeClr val="tx1"/>
                </a:solidFill>
              </a:endParaRPr>
            </a:p>
          </p:txBody>
        </p:sp>
        <p:sp>
          <p:nvSpPr>
            <p:cNvPr id="9" name="Rounded Rectangle 5"/>
            <p:cNvSpPr/>
            <p:nvPr/>
          </p:nvSpPr>
          <p:spPr>
            <a:xfrm>
              <a:off x="5940152" y="2904113"/>
              <a:ext cx="1944215" cy="270595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lang="en-US" sz="1400" dirty="0" smtClean="0">
                  <a:solidFill>
                    <a:schemeClr val="tx1"/>
                  </a:solidFill>
                </a:rPr>
                <a:t>1</a:t>
              </a:r>
              <a:r>
                <a:rPr lang="en-US" sz="1400" dirty="0">
                  <a:solidFill>
                    <a:schemeClr val="tx1"/>
                  </a:solidFill>
                </a:rPr>
                <a:t>. </a:t>
              </a:r>
              <a:r>
                <a:rPr lang="pt-BR" sz="1400" dirty="0">
                  <a:solidFill>
                    <a:schemeClr val="tx1"/>
                  </a:solidFill>
                </a:rPr>
                <a:t>Estimativas da duração das atividades</a:t>
              </a:r>
            </a:p>
            <a:p>
              <a:pPr algn="ctr"/>
              <a:endParaRPr lang="en-US" sz="1400" dirty="0">
                <a:solidFill>
                  <a:schemeClr val="tx1"/>
                </a:solidFill>
              </a:endParaRPr>
            </a:p>
            <a:p>
              <a:pPr algn="ctr"/>
              <a:r>
                <a:rPr lang="en-US" sz="1400" dirty="0" smtClean="0">
                  <a:solidFill>
                    <a:schemeClr val="tx1"/>
                  </a:solidFill>
                </a:rPr>
                <a:t>2.</a:t>
              </a:r>
              <a:r>
                <a:rPr lang="pt-BR" sz="1400" dirty="0" smtClean="0">
                  <a:solidFill>
                    <a:schemeClr val="tx1"/>
                  </a:solidFill>
                </a:rPr>
                <a:t> </a:t>
              </a:r>
              <a:r>
                <a:rPr lang="pt-BR" sz="1400" dirty="0">
                  <a:solidFill>
                    <a:schemeClr val="tx1"/>
                  </a:solidFill>
                </a:rPr>
                <a:t>Atualizações dos documentos do </a:t>
              </a:r>
              <a:r>
                <a:rPr lang="pt-BR" sz="1400" dirty="0" smtClean="0">
                  <a:solidFill>
                    <a:schemeClr val="tx1"/>
                  </a:solidFill>
                </a:rPr>
                <a:t>projeto</a:t>
              </a:r>
              <a:endParaRPr lang="en-US" sz="1400" dirty="0">
                <a:solidFill>
                  <a:schemeClr val="tx1"/>
                </a:solidFill>
              </a:endParaRPr>
            </a:p>
          </p:txBody>
        </p:sp>
        <p:sp>
          <p:nvSpPr>
            <p:cNvPr id="10" name="Rounded Rectangle 2"/>
            <p:cNvSpPr/>
            <p:nvPr/>
          </p:nvSpPr>
          <p:spPr>
            <a:xfrm>
              <a:off x="467544" y="2040523"/>
              <a:ext cx="2520280" cy="443313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Lista</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Atributos</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Calendários</a:t>
              </a:r>
              <a:r>
                <a:rPr lang="en-US" sz="1400" dirty="0" smtClean="0">
                  <a:solidFill>
                    <a:schemeClr val="tx1"/>
                  </a:solidFill>
                </a:rPr>
                <a:t> de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pt-BR" sz="1400" dirty="0" smtClean="0">
                  <a:solidFill>
                    <a:schemeClr val="tx1"/>
                  </a:solidFill>
                </a:rPr>
                <a:t>Requisitos dos Recursos das Atividades</a:t>
              </a:r>
            </a:p>
            <a:p>
              <a:pPr algn="ctr"/>
              <a:endParaRPr lang="pt-BR" sz="1400" dirty="0">
                <a:solidFill>
                  <a:schemeClr val="tx1"/>
                </a:solidFill>
              </a:endParaRPr>
            </a:p>
            <a:p>
              <a:pPr marL="0" lvl="1" algn="ctr"/>
              <a:r>
                <a:rPr lang="pt-BR" sz="1400" dirty="0" smtClean="0">
                  <a:solidFill>
                    <a:schemeClr val="tx1"/>
                  </a:solidFill>
                </a:rPr>
                <a:t>5. </a:t>
              </a:r>
              <a:r>
                <a:rPr lang="pt-BR" sz="1400" dirty="0">
                  <a:solidFill>
                    <a:schemeClr val="tx1"/>
                  </a:solidFill>
                </a:rPr>
                <a:t>Declaração do escopo do projeto</a:t>
              </a:r>
            </a:p>
            <a:p>
              <a:pPr algn="ctr"/>
              <a:endParaRPr lang="en-US" sz="1400" dirty="0">
                <a:solidFill>
                  <a:schemeClr val="tx1"/>
                </a:solidFill>
              </a:endParaRPr>
            </a:p>
            <a:p>
              <a:pPr algn="ctr"/>
              <a:r>
                <a:rPr lang="en-US" sz="1400" dirty="0" smtClean="0">
                  <a:solidFill>
                    <a:schemeClr val="tx1"/>
                  </a:solidFill>
                </a:rPr>
                <a:t>6. </a:t>
              </a:r>
              <a:r>
                <a:rPr lang="en-US" sz="1400" dirty="0" err="1">
                  <a:solidFill>
                    <a:schemeClr val="tx1"/>
                  </a:solidFill>
                </a:rPr>
                <a:t>Fatores</a:t>
              </a:r>
              <a:r>
                <a:rPr lang="en-US" sz="1400" dirty="0">
                  <a:solidFill>
                    <a:schemeClr val="tx1"/>
                  </a:solidFill>
                </a:rPr>
                <a:t> </a:t>
              </a:r>
              <a:r>
                <a:rPr lang="en-US" sz="1400" dirty="0" err="1">
                  <a:solidFill>
                    <a:schemeClr val="tx1"/>
                  </a:solidFill>
                </a:rPr>
                <a:t>Ambientais</a:t>
              </a:r>
              <a:r>
                <a:rPr lang="en-US" sz="1400" dirty="0">
                  <a:solidFill>
                    <a:schemeClr val="tx1"/>
                  </a:solidFill>
                </a:rPr>
                <a:t> da </a:t>
              </a:r>
              <a:r>
                <a:rPr lang="en-US" sz="1400" dirty="0" err="1">
                  <a:solidFill>
                    <a:schemeClr val="tx1"/>
                  </a:solidFill>
                </a:rPr>
                <a:t>Empresa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7. </a:t>
              </a:r>
              <a:r>
                <a:rPr lang="en-US" sz="1400" dirty="0" err="1">
                  <a:solidFill>
                    <a:schemeClr val="tx1"/>
                  </a:solidFill>
                </a:rPr>
                <a:t>Ativos</a:t>
              </a:r>
              <a:r>
                <a:rPr lang="en-US" sz="1400" dirty="0">
                  <a:solidFill>
                    <a:schemeClr val="tx1"/>
                  </a:solidFill>
                </a:rPr>
                <a:t> de </a:t>
              </a:r>
              <a:r>
                <a:rPr lang="en-US" sz="1400" dirty="0" err="1">
                  <a:solidFill>
                    <a:schemeClr val="tx1"/>
                  </a:solidFill>
                </a:rPr>
                <a:t>Processos</a:t>
              </a:r>
              <a:r>
                <a:rPr lang="en-US" sz="1400" dirty="0">
                  <a:solidFill>
                    <a:schemeClr val="tx1"/>
                  </a:solidFill>
                </a:rPr>
                <a:t> </a:t>
              </a:r>
              <a:r>
                <a:rPr lang="en-US" sz="1400" dirty="0" err="1">
                  <a:solidFill>
                    <a:schemeClr val="tx1"/>
                  </a:solidFill>
                </a:rPr>
                <a:t>Organizacionais</a:t>
              </a:r>
              <a:endParaRPr lang="en-US" sz="1400" dirty="0">
                <a:solidFill>
                  <a:schemeClr val="tx1"/>
                </a:solidFill>
              </a:endParaRPr>
            </a:p>
          </p:txBody>
        </p:sp>
        <p:sp>
          <p:nvSpPr>
            <p:cNvPr id="11" name="TextBox 7"/>
            <p:cNvSpPr txBox="1"/>
            <p:nvPr/>
          </p:nvSpPr>
          <p:spPr>
            <a:xfrm>
              <a:off x="994150" y="1691516"/>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2" name="TextBox 8"/>
            <p:cNvSpPr txBox="1"/>
            <p:nvPr/>
          </p:nvSpPr>
          <p:spPr>
            <a:xfrm>
              <a:off x="6383909" y="2521471"/>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sp>
          <p:nvSpPr>
            <p:cNvPr id="13" name="TextBox 10"/>
            <p:cNvSpPr txBox="1"/>
            <p:nvPr/>
          </p:nvSpPr>
          <p:spPr>
            <a:xfrm>
              <a:off x="2909396" y="1763524"/>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Tree>
    <p:extLst>
      <p:ext uri="{BB962C8B-B14F-4D97-AF65-F5344CB8AC3E}">
        <p14:creationId xmlns:p14="http://schemas.microsoft.com/office/powerpoint/2010/main" val="215544988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3" name="Espaço Reservado para Data 2"/>
          <p:cNvSpPr>
            <a:spLocks noGrp="1"/>
          </p:cNvSpPr>
          <p:nvPr>
            <p:ph type="dt" sz="half" idx="10"/>
          </p:nvPr>
        </p:nvSpPr>
        <p:spPr/>
        <p:txBody>
          <a:bodyPr/>
          <a:lstStyle/>
          <a:p>
            <a:pPr>
              <a:defRPr/>
            </a:pPr>
            <a:r>
              <a:rPr lang="pt-BR" smtClean="0"/>
              <a:t>18/08/2011</a:t>
            </a:r>
            <a:endParaRPr lang="pt-BR"/>
          </a:p>
        </p:txBody>
      </p:sp>
      <p:sp>
        <p:nvSpPr>
          <p:cNvPr id="4" name="Espaço Reservado para Número de Slide 3"/>
          <p:cNvSpPr>
            <a:spLocks noGrp="1"/>
          </p:cNvSpPr>
          <p:nvPr>
            <p:ph type="sldNum" sz="quarter" idx="11"/>
          </p:nvPr>
        </p:nvSpPr>
        <p:spPr/>
        <p:txBody>
          <a:bodyPr/>
          <a:lstStyle/>
          <a:p>
            <a:pPr>
              <a:defRPr/>
            </a:pPr>
            <a:fld id="{42AD79B6-C6F8-42DB-84EB-2A80C7DF43CF}" type="slidenum">
              <a:rPr lang="pt-BR" smtClean="0"/>
              <a:pPr>
                <a:defRPr/>
              </a:pPr>
              <a:t>48</a:t>
            </a:fld>
            <a:endParaRPr lang="pt-BR"/>
          </a:p>
        </p:txBody>
      </p:sp>
      <p:grpSp>
        <p:nvGrpSpPr>
          <p:cNvPr id="7" name="Grupo 6"/>
          <p:cNvGrpSpPr/>
          <p:nvPr/>
        </p:nvGrpSpPr>
        <p:grpSpPr>
          <a:xfrm>
            <a:off x="467544" y="1158652"/>
            <a:ext cx="2520280" cy="4782145"/>
            <a:chOff x="467544" y="1158652"/>
            <a:chExt cx="2520280" cy="4782145"/>
          </a:xfrm>
        </p:grpSpPr>
        <p:sp>
          <p:nvSpPr>
            <p:cNvPr id="5" name="Rounded Rectangle 2"/>
            <p:cNvSpPr/>
            <p:nvPr/>
          </p:nvSpPr>
          <p:spPr>
            <a:xfrm>
              <a:off x="467544" y="1507659"/>
              <a:ext cx="2520280" cy="443313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Lista</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Atributos</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Calendários</a:t>
              </a:r>
              <a:r>
                <a:rPr lang="en-US" sz="1400" dirty="0" smtClean="0">
                  <a:solidFill>
                    <a:schemeClr val="tx1"/>
                  </a:solidFill>
                </a:rPr>
                <a:t> de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pt-BR" sz="1400" dirty="0" smtClean="0">
                  <a:solidFill>
                    <a:schemeClr val="tx1"/>
                  </a:solidFill>
                </a:rPr>
                <a:t>Requisitos dos Recursos das Atividades</a:t>
              </a:r>
            </a:p>
            <a:p>
              <a:pPr algn="ctr"/>
              <a:endParaRPr lang="pt-BR" sz="1400" dirty="0">
                <a:solidFill>
                  <a:schemeClr val="tx1"/>
                </a:solidFill>
              </a:endParaRPr>
            </a:p>
            <a:p>
              <a:pPr marL="0" lvl="1" algn="ctr"/>
              <a:r>
                <a:rPr lang="pt-BR" sz="1400" dirty="0" smtClean="0">
                  <a:solidFill>
                    <a:schemeClr val="tx1"/>
                  </a:solidFill>
                </a:rPr>
                <a:t>5. </a:t>
              </a:r>
              <a:r>
                <a:rPr lang="pt-BR" sz="1400" dirty="0">
                  <a:solidFill>
                    <a:schemeClr val="tx1"/>
                  </a:solidFill>
                </a:rPr>
                <a:t>Declaração do escopo do projeto</a:t>
              </a:r>
            </a:p>
            <a:p>
              <a:pPr algn="ctr"/>
              <a:endParaRPr lang="en-US" sz="1400" dirty="0">
                <a:solidFill>
                  <a:schemeClr val="tx1"/>
                </a:solidFill>
              </a:endParaRPr>
            </a:p>
            <a:p>
              <a:pPr algn="ctr"/>
              <a:r>
                <a:rPr lang="en-US" sz="1400" dirty="0" smtClean="0">
                  <a:solidFill>
                    <a:schemeClr val="tx1"/>
                  </a:solidFill>
                </a:rPr>
                <a:t>6. </a:t>
              </a:r>
              <a:r>
                <a:rPr lang="en-US" sz="1400" dirty="0" err="1">
                  <a:solidFill>
                    <a:schemeClr val="tx1"/>
                  </a:solidFill>
                </a:rPr>
                <a:t>Fatores</a:t>
              </a:r>
              <a:r>
                <a:rPr lang="en-US" sz="1400" dirty="0">
                  <a:solidFill>
                    <a:schemeClr val="tx1"/>
                  </a:solidFill>
                </a:rPr>
                <a:t> </a:t>
              </a:r>
              <a:r>
                <a:rPr lang="en-US" sz="1400" dirty="0" err="1">
                  <a:solidFill>
                    <a:schemeClr val="tx1"/>
                  </a:solidFill>
                </a:rPr>
                <a:t>Ambientais</a:t>
              </a:r>
              <a:r>
                <a:rPr lang="en-US" sz="1400" dirty="0">
                  <a:solidFill>
                    <a:schemeClr val="tx1"/>
                  </a:solidFill>
                </a:rPr>
                <a:t> da </a:t>
              </a:r>
              <a:r>
                <a:rPr lang="en-US" sz="1400" dirty="0" err="1">
                  <a:solidFill>
                    <a:schemeClr val="tx1"/>
                  </a:solidFill>
                </a:rPr>
                <a:t>Empresa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7. </a:t>
              </a:r>
              <a:r>
                <a:rPr lang="en-US" sz="1400" dirty="0" err="1">
                  <a:solidFill>
                    <a:schemeClr val="tx1"/>
                  </a:solidFill>
                </a:rPr>
                <a:t>Ativos</a:t>
              </a:r>
              <a:r>
                <a:rPr lang="en-US" sz="1400" dirty="0">
                  <a:solidFill>
                    <a:schemeClr val="tx1"/>
                  </a:solidFill>
                </a:rPr>
                <a:t> de </a:t>
              </a:r>
              <a:r>
                <a:rPr lang="en-US" sz="1400" dirty="0" err="1">
                  <a:solidFill>
                    <a:schemeClr val="tx1"/>
                  </a:solidFill>
                </a:rPr>
                <a:t>Processos</a:t>
              </a:r>
              <a:r>
                <a:rPr lang="en-US" sz="1400" dirty="0">
                  <a:solidFill>
                    <a:schemeClr val="tx1"/>
                  </a:solidFill>
                </a:rPr>
                <a:t> </a:t>
              </a:r>
              <a:r>
                <a:rPr lang="en-US" sz="1400" dirty="0" err="1">
                  <a:solidFill>
                    <a:schemeClr val="tx1"/>
                  </a:solidFill>
                </a:rPr>
                <a:t>Organizacionais</a:t>
              </a:r>
              <a:endParaRPr lang="en-US" sz="1400" dirty="0">
                <a:solidFill>
                  <a:schemeClr val="tx1"/>
                </a:solidFill>
              </a:endParaRPr>
            </a:p>
          </p:txBody>
        </p:sp>
        <p:sp>
          <p:nvSpPr>
            <p:cNvPr id="6" name="TextBox 7"/>
            <p:cNvSpPr txBox="1"/>
            <p:nvPr/>
          </p:nvSpPr>
          <p:spPr>
            <a:xfrm>
              <a:off x="994150" y="1158652"/>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grpSp>
      <p:sp>
        <p:nvSpPr>
          <p:cNvPr id="8" name="Espaço Reservado para Conteúdo 6"/>
          <p:cNvSpPr txBox="1">
            <a:spLocks/>
          </p:cNvSpPr>
          <p:nvPr/>
        </p:nvSpPr>
        <p:spPr>
          <a:xfrm>
            <a:off x="3419872" y="1557338"/>
            <a:ext cx="5278041" cy="4392612"/>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pt-BR" sz="2000" b="0" dirty="0" smtClean="0"/>
              <a:t>Do Cronograma:</a:t>
            </a:r>
          </a:p>
          <a:p>
            <a:endParaRPr lang="pt-BR" sz="2000" b="0" dirty="0" smtClean="0"/>
          </a:p>
          <a:p>
            <a:pPr lvl="1"/>
            <a:r>
              <a:rPr lang="pt-BR" sz="1800" b="0" dirty="0" smtClean="0"/>
              <a:t>Lista das Atividades (Definir as Atividades)</a:t>
            </a:r>
          </a:p>
          <a:p>
            <a:pPr lvl="1"/>
            <a:endParaRPr lang="pt-BR" sz="1800" b="0" dirty="0" smtClean="0"/>
          </a:p>
          <a:p>
            <a:pPr lvl="1"/>
            <a:r>
              <a:rPr lang="pt-BR" sz="1800" b="0" dirty="0" smtClean="0"/>
              <a:t>Atributos das Atividades (Definir as Atividades)</a:t>
            </a:r>
          </a:p>
          <a:p>
            <a:pPr lvl="1"/>
            <a:endParaRPr lang="pt-BR" sz="1800" b="0" dirty="0" smtClean="0"/>
          </a:p>
          <a:p>
            <a:pPr lvl="1"/>
            <a:r>
              <a:rPr lang="pt-BR" sz="1800" b="0" dirty="0" smtClean="0"/>
              <a:t>Calendários de Recursos (Mobilizar a Equipe do Projeto)</a:t>
            </a:r>
          </a:p>
          <a:p>
            <a:pPr lvl="1"/>
            <a:endParaRPr lang="pt-BR" sz="1800" b="0" dirty="0" smtClean="0"/>
          </a:p>
          <a:p>
            <a:pPr lvl="1"/>
            <a:r>
              <a:rPr lang="pt-BR" sz="1800" b="0" dirty="0" smtClean="0"/>
              <a:t>Requisitos dos Recursos das Atividades (Estimar Duração das Atividades)</a:t>
            </a:r>
            <a:endParaRPr lang="pt-BR" sz="1800" b="0" dirty="0"/>
          </a:p>
        </p:txBody>
      </p:sp>
      <p:sp>
        <p:nvSpPr>
          <p:cNvPr id="9" name="Retângulo de cantos arredondados 8"/>
          <p:cNvSpPr/>
          <p:nvPr/>
        </p:nvSpPr>
        <p:spPr bwMode="auto">
          <a:xfrm>
            <a:off x="611560" y="1412776"/>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0" name="Retângulo de cantos arredondados 9"/>
          <p:cNvSpPr/>
          <p:nvPr/>
        </p:nvSpPr>
        <p:spPr bwMode="auto">
          <a:xfrm>
            <a:off x="611560" y="194223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1" name="Retângulo de cantos arredondados 10"/>
          <p:cNvSpPr/>
          <p:nvPr/>
        </p:nvSpPr>
        <p:spPr bwMode="auto">
          <a:xfrm>
            <a:off x="611560" y="3212976"/>
            <a:ext cx="2232248" cy="720080"/>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12"/>
          <p:cNvSpPr/>
          <p:nvPr/>
        </p:nvSpPr>
        <p:spPr bwMode="auto">
          <a:xfrm>
            <a:off x="611560" y="258611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99541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500"/>
                                        <p:tgtEl>
                                          <p:spTgt spid="8">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8">
                                            <p:txEl>
                                              <p:pRg st="6" end="6"/>
                                            </p:txEl>
                                          </p:spTgt>
                                        </p:tgtEl>
                                        <p:attrNameLst>
                                          <p:attrName>style.visibility</p:attrName>
                                        </p:attrNameLst>
                                      </p:cBhvr>
                                      <p:to>
                                        <p:strVal val="visible"/>
                                      </p:to>
                                    </p:set>
                                    <p:animEffect transition="in" filter="fade">
                                      <p:cBhvr>
                                        <p:cTn id="36" dur="500"/>
                                        <p:tgtEl>
                                          <p:spTgt spid="8">
                                            <p:txEl>
                                              <p:pRg st="6" end="6"/>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13"/>
                                        </p:tgtEl>
                                      </p:cBhvr>
                                    </p:animEffect>
                                    <p:set>
                                      <p:cBhvr>
                                        <p:cTn id="44" dur="1" fill="hold">
                                          <p:stCondLst>
                                            <p:cond delay="499"/>
                                          </p:stCondLst>
                                        </p:cTn>
                                        <p:tgtEl>
                                          <p:spTgt spid="13"/>
                                        </p:tgtEl>
                                        <p:attrNameLst>
                                          <p:attrName>style.visibility</p:attrName>
                                        </p:attrNameLst>
                                      </p:cBhvr>
                                      <p:to>
                                        <p:strVal val="hidden"/>
                                      </p:to>
                                    </p:set>
                                  </p:childTnLst>
                                </p:cTn>
                              </p:par>
                            </p:childTnLst>
                          </p:cTn>
                        </p:par>
                        <p:par>
                          <p:cTn id="45" fill="hold">
                            <p:stCondLst>
                              <p:cond delay="500"/>
                            </p:stCondLst>
                            <p:childTnLst>
                              <p:par>
                                <p:cTn id="46" presetID="10" presetClass="entr" presetSubtype="0" fill="hold" grpId="0" nodeType="afterEffect">
                                  <p:stCondLst>
                                    <p:cond delay="0"/>
                                  </p:stCondLst>
                                  <p:childTnLst>
                                    <p:set>
                                      <p:cBhvr>
                                        <p:cTn id="47" dur="1" fill="hold">
                                          <p:stCondLst>
                                            <p:cond delay="0"/>
                                          </p:stCondLst>
                                        </p:cTn>
                                        <p:tgtEl>
                                          <p:spTgt spid="8">
                                            <p:txEl>
                                              <p:pRg st="8" end="8"/>
                                            </p:txEl>
                                          </p:spTgt>
                                        </p:tgtEl>
                                        <p:attrNameLst>
                                          <p:attrName>style.visibility</p:attrName>
                                        </p:attrNameLst>
                                      </p:cBhvr>
                                      <p:to>
                                        <p:strVal val="visible"/>
                                      </p:to>
                                    </p:set>
                                    <p:animEffect transition="in" filter="fade">
                                      <p:cBhvr>
                                        <p:cTn id="48" dur="500"/>
                                        <p:tgtEl>
                                          <p:spTgt spid="8">
                                            <p:txEl>
                                              <p:pRg st="8" end="8"/>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9" grpId="0" uiExpand="1" animBg="1"/>
      <p:bldP spid="9" grpId="1" uiExpand="1" animBg="1"/>
      <p:bldP spid="10" grpId="0" uiExpand="1" animBg="1"/>
      <p:bldP spid="10" grpId="1" uiExpand="1" animBg="1"/>
      <p:bldP spid="11" grpId="0" animBg="1"/>
      <p:bldP spid="13" grpId="0" animBg="1"/>
      <p:bldP spid="1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3" name="Espaço Reservado para Data 2"/>
          <p:cNvSpPr>
            <a:spLocks noGrp="1"/>
          </p:cNvSpPr>
          <p:nvPr>
            <p:ph type="dt" sz="half" idx="10"/>
          </p:nvPr>
        </p:nvSpPr>
        <p:spPr/>
        <p:txBody>
          <a:bodyPr/>
          <a:lstStyle/>
          <a:p>
            <a:pPr>
              <a:defRPr/>
            </a:pPr>
            <a:r>
              <a:rPr lang="pt-BR" smtClean="0"/>
              <a:t>18/08/2011</a:t>
            </a:r>
            <a:endParaRPr lang="pt-BR"/>
          </a:p>
        </p:txBody>
      </p:sp>
      <p:sp>
        <p:nvSpPr>
          <p:cNvPr id="4" name="Espaço Reservado para Número de Slide 3"/>
          <p:cNvSpPr>
            <a:spLocks noGrp="1"/>
          </p:cNvSpPr>
          <p:nvPr>
            <p:ph type="sldNum" sz="quarter" idx="11"/>
          </p:nvPr>
        </p:nvSpPr>
        <p:spPr/>
        <p:txBody>
          <a:bodyPr/>
          <a:lstStyle/>
          <a:p>
            <a:pPr>
              <a:defRPr/>
            </a:pPr>
            <a:fld id="{42AD79B6-C6F8-42DB-84EB-2A80C7DF43CF}" type="slidenum">
              <a:rPr lang="pt-BR" smtClean="0"/>
              <a:pPr>
                <a:defRPr/>
              </a:pPr>
              <a:t>49</a:t>
            </a:fld>
            <a:endParaRPr lang="pt-BR"/>
          </a:p>
        </p:txBody>
      </p:sp>
      <p:grpSp>
        <p:nvGrpSpPr>
          <p:cNvPr id="5" name="Grupo 4"/>
          <p:cNvGrpSpPr/>
          <p:nvPr/>
        </p:nvGrpSpPr>
        <p:grpSpPr>
          <a:xfrm>
            <a:off x="467544" y="1158652"/>
            <a:ext cx="2520280" cy="4782145"/>
            <a:chOff x="467544" y="1158652"/>
            <a:chExt cx="2520280" cy="4782145"/>
          </a:xfrm>
        </p:grpSpPr>
        <p:sp>
          <p:nvSpPr>
            <p:cNvPr id="6" name="Rounded Rectangle 2"/>
            <p:cNvSpPr/>
            <p:nvPr/>
          </p:nvSpPr>
          <p:spPr>
            <a:xfrm>
              <a:off x="467544" y="1507659"/>
              <a:ext cx="2520280" cy="443313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Lista</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en-US" sz="1400" dirty="0" err="1" smtClean="0">
                  <a:solidFill>
                    <a:schemeClr val="tx1"/>
                  </a:solidFill>
                </a:rPr>
                <a:t>Atributos</a:t>
              </a:r>
              <a:r>
                <a:rPr lang="en-US" sz="1400" dirty="0" smtClean="0">
                  <a:solidFill>
                    <a:schemeClr val="tx1"/>
                  </a:solidFill>
                </a:rPr>
                <a:t> das </a:t>
              </a:r>
              <a:r>
                <a:rPr lang="en-US" sz="1400" dirty="0" err="1" smtClean="0">
                  <a:solidFill>
                    <a:schemeClr val="tx1"/>
                  </a:solidFill>
                </a:rPr>
                <a:t>atividades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3. </a:t>
              </a:r>
              <a:r>
                <a:rPr lang="en-US" sz="1400" dirty="0" err="1" smtClean="0">
                  <a:solidFill>
                    <a:schemeClr val="tx1"/>
                  </a:solidFill>
                </a:rPr>
                <a:t>Calendários</a:t>
              </a:r>
              <a:r>
                <a:rPr lang="en-US" sz="1400" dirty="0" smtClean="0">
                  <a:solidFill>
                    <a:schemeClr val="tx1"/>
                  </a:solidFill>
                </a:rPr>
                <a:t> de </a:t>
              </a:r>
              <a:r>
                <a:rPr lang="en-US" sz="1400" dirty="0" err="1" smtClean="0">
                  <a:solidFill>
                    <a:schemeClr val="tx1"/>
                  </a:solidFill>
                </a:rPr>
                <a:t>Recursos</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4. </a:t>
              </a:r>
              <a:r>
                <a:rPr lang="pt-BR" sz="1400" dirty="0" smtClean="0">
                  <a:solidFill>
                    <a:schemeClr val="tx1"/>
                  </a:solidFill>
                </a:rPr>
                <a:t>Requisitos dos Recursos das Atividades</a:t>
              </a:r>
            </a:p>
            <a:p>
              <a:pPr algn="ctr"/>
              <a:endParaRPr lang="pt-BR" sz="1400" dirty="0">
                <a:solidFill>
                  <a:schemeClr val="tx1"/>
                </a:solidFill>
              </a:endParaRPr>
            </a:p>
            <a:p>
              <a:pPr marL="0" lvl="1" algn="ctr"/>
              <a:r>
                <a:rPr lang="pt-BR" sz="1400" dirty="0" smtClean="0">
                  <a:solidFill>
                    <a:schemeClr val="tx1"/>
                  </a:solidFill>
                </a:rPr>
                <a:t>5. </a:t>
              </a:r>
              <a:r>
                <a:rPr lang="pt-BR" sz="1400" dirty="0">
                  <a:solidFill>
                    <a:schemeClr val="tx1"/>
                  </a:solidFill>
                </a:rPr>
                <a:t>Declaração do escopo do projeto</a:t>
              </a:r>
            </a:p>
            <a:p>
              <a:pPr algn="ctr"/>
              <a:endParaRPr lang="en-US" sz="1400" dirty="0">
                <a:solidFill>
                  <a:schemeClr val="tx1"/>
                </a:solidFill>
              </a:endParaRPr>
            </a:p>
            <a:p>
              <a:pPr algn="ctr"/>
              <a:r>
                <a:rPr lang="en-US" sz="1400" dirty="0" smtClean="0">
                  <a:solidFill>
                    <a:schemeClr val="tx1"/>
                  </a:solidFill>
                </a:rPr>
                <a:t>6. </a:t>
              </a:r>
              <a:r>
                <a:rPr lang="en-US" sz="1400" dirty="0" err="1">
                  <a:solidFill>
                    <a:schemeClr val="tx1"/>
                  </a:solidFill>
                </a:rPr>
                <a:t>Fatores</a:t>
              </a:r>
              <a:r>
                <a:rPr lang="en-US" sz="1400" dirty="0">
                  <a:solidFill>
                    <a:schemeClr val="tx1"/>
                  </a:solidFill>
                </a:rPr>
                <a:t> </a:t>
              </a:r>
              <a:r>
                <a:rPr lang="en-US" sz="1400" dirty="0" err="1">
                  <a:solidFill>
                    <a:schemeClr val="tx1"/>
                  </a:solidFill>
                </a:rPr>
                <a:t>Ambientais</a:t>
              </a:r>
              <a:r>
                <a:rPr lang="en-US" sz="1400" dirty="0">
                  <a:solidFill>
                    <a:schemeClr val="tx1"/>
                  </a:solidFill>
                </a:rPr>
                <a:t> da </a:t>
              </a:r>
              <a:r>
                <a:rPr lang="en-US" sz="1400" dirty="0" err="1">
                  <a:solidFill>
                    <a:schemeClr val="tx1"/>
                  </a:solidFill>
                </a:rPr>
                <a:t>Empresa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7. </a:t>
              </a:r>
              <a:r>
                <a:rPr lang="en-US" sz="1400" dirty="0" err="1">
                  <a:solidFill>
                    <a:schemeClr val="tx1"/>
                  </a:solidFill>
                </a:rPr>
                <a:t>Ativos</a:t>
              </a:r>
              <a:r>
                <a:rPr lang="en-US" sz="1400" dirty="0">
                  <a:solidFill>
                    <a:schemeClr val="tx1"/>
                  </a:solidFill>
                </a:rPr>
                <a:t> de </a:t>
              </a:r>
              <a:r>
                <a:rPr lang="en-US" sz="1400" dirty="0" err="1">
                  <a:solidFill>
                    <a:schemeClr val="tx1"/>
                  </a:solidFill>
                </a:rPr>
                <a:t>Processos</a:t>
              </a:r>
              <a:r>
                <a:rPr lang="en-US" sz="1400" dirty="0">
                  <a:solidFill>
                    <a:schemeClr val="tx1"/>
                  </a:solidFill>
                </a:rPr>
                <a:t> </a:t>
              </a:r>
              <a:r>
                <a:rPr lang="en-US" sz="1400" dirty="0" err="1">
                  <a:solidFill>
                    <a:schemeClr val="tx1"/>
                  </a:solidFill>
                </a:rPr>
                <a:t>Organizacionais</a:t>
              </a:r>
              <a:endParaRPr lang="en-US" sz="1400" dirty="0">
                <a:solidFill>
                  <a:schemeClr val="tx1"/>
                </a:solidFill>
              </a:endParaRPr>
            </a:p>
          </p:txBody>
        </p:sp>
        <p:sp>
          <p:nvSpPr>
            <p:cNvPr id="7" name="TextBox 7"/>
            <p:cNvSpPr txBox="1"/>
            <p:nvPr/>
          </p:nvSpPr>
          <p:spPr>
            <a:xfrm>
              <a:off x="994150" y="1158652"/>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grpSp>
      <p:sp>
        <p:nvSpPr>
          <p:cNvPr id="8" name="Espaço Reservado para Conteúdo 6"/>
          <p:cNvSpPr txBox="1">
            <a:spLocks/>
          </p:cNvSpPr>
          <p:nvPr/>
        </p:nvSpPr>
        <p:spPr>
          <a:xfrm>
            <a:off x="3419872" y="1557338"/>
            <a:ext cx="5278041" cy="4392612"/>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pt-BR" sz="2400" b="0" dirty="0" smtClean="0"/>
              <a:t>Da Definição de Escopo</a:t>
            </a:r>
          </a:p>
          <a:p>
            <a:pPr lvl="1"/>
            <a:r>
              <a:rPr lang="pt-BR" sz="2000" b="0" dirty="0" smtClean="0"/>
              <a:t>Declaração do escopo do projeto</a:t>
            </a:r>
          </a:p>
          <a:p>
            <a:pPr lvl="1"/>
            <a:endParaRPr lang="pt-BR" sz="2000" b="0" dirty="0" smtClean="0"/>
          </a:p>
          <a:p>
            <a:pPr lvl="1"/>
            <a:endParaRPr lang="pt-BR" sz="2000" b="0" dirty="0" smtClean="0"/>
          </a:p>
          <a:p>
            <a:r>
              <a:rPr lang="pt-BR" sz="2400" b="0" dirty="0" smtClean="0"/>
              <a:t>Do Ambiente Organizacional</a:t>
            </a:r>
          </a:p>
          <a:p>
            <a:pPr lvl="1"/>
            <a:r>
              <a:rPr lang="pt-BR" sz="2000" b="0" dirty="0" smtClean="0"/>
              <a:t>Fatores ambientais da empresa</a:t>
            </a:r>
          </a:p>
          <a:p>
            <a:pPr lvl="1"/>
            <a:r>
              <a:rPr lang="pt-BR" sz="2000" b="0" dirty="0" smtClean="0"/>
              <a:t>Ativos de processos organizacionais</a:t>
            </a:r>
            <a:endParaRPr lang="pt-BR" sz="2000" b="0" dirty="0"/>
          </a:p>
        </p:txBody>
      </p:sp>
      <p:sp>
        <p:nvSpPr>
          <p:cNvPr id="9" name="Retângulo de cantos arredondados 8"/>
          <p:cNvSpPr/>
          <p:nvPr/>
        </p:nvSpPr>
        <p:spPr bwMode="auto">
          <a:xfrm>
            <a:off x="611560" y="407707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0" name="Retângulo de cantos arredondados 9"/>
          <p:cNvSpPr/>
          <p:nvPr/>
        </p:nvSpPr>
        <p:spPr bwMode="auto">
          <a:xfrm>
            <a:off x="611560" y="4725144"/>
            <a:ext cx="2232248" cy="115212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10428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500"/>
                                        <p:tgtEl>
                                          <p:spTgt spid="8">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8">
                                            <p:txEl>
                                              <p:pRg st="5" end="5"/>
                                            </p:txEl>
                                          </p:spTgt>
                                        </p:tgtEl>
                                        <p:attrNameLst>
                                          <p:attrName>style.visibility</p:attrName>
                                        </p:attrNameLst>
                                      </p:cBhvr>
                                      <p:to>
                                        <p:strVal val="visible"/>
                                      </p:to>
                                    </p:set>
                                    <p:animEffect transition="in" filter="fade">
                                      <p:cBhvr>
                                        <p:cTn id="30" dur="500"/>
                                        <p:tgtEl>
                                          <p:spTgt spid="8">
                                            <p:txEl>
                                              <p:pRg st="5" end="5"/>
                                            </p:txEl>
                                          </p:spTgt>
                                        </p:tgtEl>
                                      </p:cBhvr>
                                    </p:animEffect>
                                  </p:childTnLst>
                                </p:cTn>
                              </p:par>
                            </p:childTnLst>
                          </p:cTn>
                        </p:par>
                        <p:par>
                          <p:cTn id="31" fill="hold">
                            <p:stCondLst>
                              <p:cond delay="1500"/>
                            </p:stCondLst>
                            <p:childTnLst>
                              <p:par>
                                <p:cTn id="32" presetID="10" presetClass="entr" presetSubtype="0" fill="hold" grpId="0" nodeType="afterEffect">
                                  <p:stCondLst>
                                    <p:cond delay="0"/>
                                  </p:stCondLst>
                                  <p:childTnLst>
                                    <p:set>
                                      <p:cBhvr>
                                        <p:cTn id="33" dur="1" fill="hold">
                                          <p:stCondLst>
                                            <p:cond delay="0"/>
                                          </p:stCondLst>
                                        </p:cTn>
                                        <p:tgtEl>
                                          <p:spTgt spid="8">
                                            <p:txEl>
                                              <p:pRg st="6" end="6"/>
                                            </p:txEl>
                                          </p:spTgt>
                                        </p:tgtEl>
                                        <p:attrNameLst>
                                          <p:attrName>style.visibility</p:attrName>
                                        </p:attrNameLst>
                                      </p:cBhvr>
                                      <p:to>
                                        <p:strVal val="visible"/>
                                      </p:to>
                                    </p:set>
                                    <p:animEffect transition="in" filter="fade">
                                      <p:cBhvr>
                                        <p:cTn id="34"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9" grpId="0" animBg="1"/>
      <p:bldP spid="9" grpId="1"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BR" dirty="0" smtClean="0"/>
              <a:t>Introdução</a:t>
            </a:r>
            <a:endParaRPr lang="pt-BR" dirty="0"/>
          </a:p>
        </p:txBody>
      </p:sp>
      <p:sp>
        <p:nvSpPr>
          <p:cNvPr id="7" name="Espaço Reservado para Conteúdo 6"/>
          <p:cNvSpPr>
            <a:spLocks noGrp="1"/>
          </p:cNvSpPr>
          <p:nvPr>
            <p:ph idx="1"/>
          </p:nvPr>
        </p:nvSpPr>
        <p:spPr/>
        <p:txBody>
          <a:bodyPr/>
          <a:lstStyle/>
          <a:p>
            <a:r>
              <a:rPr lang="pt-BR" dirty="0" smtClean="0"/>
              <a:t>Pela definição do PMBOK para projeto:</a:t>
            </a:r>
          </a:p>
          <a:p>
            <a:pPr lvl="1"/>
            <a:r>
              <a:rPr lang="pt-BR" i="1" dirty="0" smtClean="0"/>
              <a:t>“Um projeto é um esforço temporário, empreendido para criar um produto, serviço ou resultado exclusivo. A sua natureza temporária indicia um início e um término definidos.”</a:t>
            </a:r>
          </a:p>
          <a:p>
            <a:endParaRPr lang="pt-BR" dirty="0" smtClean="0"/>
          </a:p>
          <a:p>
            <a:r>
              <a:rPr lang="pt-BR" dirty="0" smtClean="0"/>
              <a:t>Por isso gerenciar o tempo é fundamental para o sucesso de um projeto.</a:t>
            </a:r>
          </a:p>
          <a:p>
            <a:endParaRPr lang="pt-BR" dirty="0" smtClean="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B14CD71F-A261-4B9E-9481-F1C144E218E0}" type="slidenum">
              <a:rPr lang="pt-BR" smtClean="0"/>
              <a:pPr>
                <a:defRPr/>
              </a:pPr>
              <a:t>5</a:t>
            </a:fld>
            <a:endParaRPr lang="pt-BR"/>
          </a:p>
        </p:txBody>
      </p:sp>
    </p:spTree>
    <p:extLst>
      <p:ext uri="{BB962C8B-B14F-4D97-AF65-F5344CB8AC3E}">
        <p14:creationId xmlns:p14="http://schemas.microsoft.com/office/powerpoint/2010/main" val="20494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fade">
                                      <p:cBhvr>
                                        <p:cTn id="15"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Ferramentas e Técnicas</a:t>
            </a:r>
            <a:endParaRPr lang="pt-BR" dirty="0"/>
          </a:p>
        </p:txBody>
      </p:sp>
      <p:sp>
        <p:nvSpPr>
          <p:cNvPr id="3" name="Espaço Reservado para Data 2"/>
          <p:cNvSpPr>
            <a:spLocks noGrp="1"/>
          </p:cNvSpPr>
          <p:nvPr>
            <p:ph type="dt" sz="half" idx="10"/>
          </p:nvPr>
        </p:nvSpPr>
        <p:spPr/>
        <p:txBody>
          <a:bodyPr/>
          <a:lstStyle/>
          <a:p>
            <a:pPr>
              <a:defRPr/>
            </a:pPr>
            <a:r>
              <a:rPr lang="pt-BR" smtClean="0"/>
              <a:t>18/08/2011</a:t>
            </a:r>
            <a:endParaRPr lang="pt-BR"/>
          </a:p>
        </p:txBody>
      </p:sp>
      <p:sp>
        <p:nvSpPr>
          <p:cNvPr id="4" name="Espaço Reservado para Número de Slide 3"/>
          <p:cNvSpPr>
            <a:spLocks noGrp="1"/>
          </p:cNvSpPr>
          <p:nvPr>
            <p:ph type="sldNum" sz="quarter" idx="11"/>
          </p:nvPr>
        </p:nvSpPr>
        <p:spPr/>
        <p:txBody>
          <a:bodyPr/>
          <a:lstStyle/>
          <a:p>
            <a:pPr>
              <a:defRPr/>
            </a:pPr>
            <a:fld id="{42AD79B6-C6F8-42DB-84EB-2A80C7DF43CF}" type="slidenum">
              <a:rPr lang="pt-BR" smtClean="0"/>
              <a:pPr>
                <a:defRPr/>
              </a:pPr>
              <a:t>50</a:t>
            </a:fld>
            <a:endParaRPr lang="pt-BR"/>
          </a:p>
        </p:txBody>
      </p:sp>
      <p:grpSp>
        <p:nvGrpSpPr>
          <p:cNvPr id="8" name="Grupo 7"/>
          <p:cNvGrpSpPr/>
          <p:nvPr/>
        </p:nvGrpSpPr>
        <p:grpSpPr>
          <a:xfrm>
            <a:off x="166672" y="1277257"/>
            <a:ext cx="3181192" cy="4600015"/>
            <a:chOff x="2909396" y="1230660"/>
            <a:chExt cx="3181192" cy="4600015"/>
          </a:xfrm>
        </p:grpSpPr>
        <p:sp>
          <p:nvSpPr>
            <p:cNvPr id="6" name="Rounded Rectangle 4"/>
            <p:cNvSpPr/>
            <p:nvPr/>
          </p:nvSpPr>
          <p:spPr>
            <a:xfrm>
              <a:off x="3275856" y="1617781"/>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Opinião</a:t>
              </a:r>
              <a:r>
                <a:rPr lang="en-US" sz="1400" dirty="0" smtClean="0">
                  <a:solidFill>
                    <a:schemeClr val="tx1"/>
                  </a:solidFill>
                </a:rPr>
                <a:t> </a:t>
              </a:r>
              <a:r>
                <a:rPr lang="en-US" sz="1400" dirty="0" err="1" smtClean="0">
                  <a:solidFill>
                    <a:schemeClr val="tx1"/>
                  </a:solidFill>
                </a:rPr>
                <a:t>especializada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pt-BR" sz="1400" dirty="0">
                  <a:solidFill>
                    <a:schemeClr val="tx1"/>
                  </a:solidFill>
                </a:rPr>
                <a:t>Estimativa análoga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3.</a:t>
              </a:r>
              <a:r>
                <a:rPr lang="pt-BR" sz="1400" dirty="0">
                  <a:solidFill>
                    <a:schemeClr val="tx1"/>
                  </a:solidFill>
                </a:rPr>
                <a:t> Estimativa paramétrica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4. </a:t>
              </a:r>
              <a:r>
                <a:rPr lang="pt-BR" sz="1400" dirty="0">
                  <a:solidFill>
                    <a:schemeClr val="tx1"/>
                  </a:solidFill>
                </a:rPr>
                <a:t>Estimativas de três pontos</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5. </a:t>
              </a:r>
              <a:r>
                <a:rPr lang="pt-BR" sz="1400" dirty="0">
                  <a:solidFill>
                    <a:schemeClr val="tx1"/>
                  </a:solidFill>
                </a:rPr>
                <a:t>Análise das reservas</a:t>
              </a:r>
              <a:endParaRPr lang="en-US" sz="1400" dirty="0">
                <a:solidFill>
                  <a:schemeClr val="tx1"/>
                </a:solidFill>
              </a:endParaRPr>
            </a:p>
          </p:txBody>
        </p:sp>
        <p:sp>
          <p:nvSpPr>
            <p:cNvPr id="7" name="TextBox 10"/>
            <p:cNvSpPr txBox="1"/>
            <p:nvPr/>
          </p:nvSpPr>
          <p:spPr>
            <a:xfrm>
              <a:off x="2909396" y="1230660"/>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
        <p:nvSpPr>
          <p:cNvPr id="9" name="Espaço Reservado para Conteúdo 6"/>
          <p:cNvSpPr txBox="1">
            <a:spLocks/>
          </p:cNvSpPr>
          <p:nvPr/>
        </p:nvSpPr>
        <p:spPr>
          <a:xfrm>
            <a:off x="3419872" y="1557338"/>
            <a:ext cx="5278041" cy="4392612"/>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pt-BR" sz="2400" b="0" dirty="0" smtClean="0"/>
              <a:t>Opinião especializada</a:t>
            </a:r>
          </a:p>
          <a:p>
            <a:pPr lvl="1"/>
            <a:r>
              <a:rPr lang="pt-BR" sz="2000" b="0" dirty="0" smtClean="0"/>
              <a:t>Guiada por informações históricas</a:t>
            </a:r>
          </a:p>
          <a:p>
            <a:pPr lvl="1"/>
            <a:endParaRPr lang="pt-BR" sz="2000" b="0" dirty="0" smtClean="0"/>
          </a:p>
          <a:p>
            <a:r>
              <a:rPr lang="pt-BR" sz="2400" b="0" dirty="0" smtClean="0"/>
              <a:t>Estimativa análoga</a:t>
            </a:r>
          </a:p>
          <a:p>
            <a:pPr lvl="1"/>
            <a:r>
              <a:rPr lang="pt-BR" sz="2000" b="0" dirty="0" smtClean="0"/>
              <a:t>Projeto anterior similar</a:t>
            </a:r>
          </a:p>
          <a:p>
            <a:pPr lvl="1"/>
            <a:r>
              <a:rPr lang="pt-BR" sz="2000" b="0" dirty="0" smtClean="0"/>
              <a:t>Base para: duração, orçamento, complexidade, etc.</a:t>
            </a:r>
          </a:p>
          <a:p>
            <a:pPr lvl="1"/>
            <a:endParaRPr lang="pt-BR" sz="2000" b="0" dirty="0" smtClean="0"/>
          </a:p>
          <a:p>
            <a:r>
              <a:rPr lang="pt-BR" sz="2400" b="0" dirty="0" smtClean="0"/>
              <a:t>Estimativa paramétrica</a:t>
            </a:r>
          </a:p>
          <a:p>
            <a:pPr lvl="1"/>
            <a:r>
              <a:rPr lang="pt-BR" sz="2000" b="0" dirty="0" smtClean="0"/>
              <a:t>Trabalho / Horas de mão-de-obra</a:t>
            </a:r>
          </a:p>
          <a:p>
            <a:pPr lvl="1"/>
            <a:r>
              <a:rPr lang="pt-BR" sz="2000" b="0" dirty="0" smtClean="0"/>
              <a:t>Produz altos níveis de precisão</a:t>
            </a:r>
            <a:endParaRPr lang="pt-BR" sz="2000" b="0" dirty="0"/>
          </a:p>
        </p:txBody>
      </p:sp>
      <p:sp>
        <p:nvSpPr>
          <p:cNvPr id="10" name="Retângulo de cantos arredondados 9"/>
          <p:cNvSpPr/>
          <p:nvPr/>
        </p:nvSpPr>
        <p:spPr bwMode="auto">
          <a:xfrm>
            <a:off x="611560" y="2420888"/>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1" name="Retângulo de cantos arredondados 10"/>
          <p:cNvSpPr/>
          <p:nvPr/>
        </p:nvSpPr>
        <p:spPr bwMode="auto">
          <a:xfrm>
            <a:off x="611560" y="2950344"/>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2" name="Retângulo de cantos arredondados 11"/>
          <p:cNvSpPr/>
          <p:nvPr/>
        </p:nvSpPr>
        <p:spPr bwMode="auto">
          <a:xfrm>
            <a:off x="611560" y="3501008"/>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84213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500"/>
                                        <p:tgtEl>
                                          <p:spTgt spid="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fade">
                                      <p:cBhvr>
                                        <p:cTn id="23" dur="500"/>
                                        <p:tgtEl>
                                          <p:spTgt spid="9">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9">
                                            <p:txEl>
                                              <p:pRg st="4" end="4"/>
                                            </p:txEl>
                                          </p:spTgt>
                                        </p:tgtEl>
                                        <p:attrNameLst>
                                          <p:attrName>style.visibility</p:attrName>
                                        </p:attrNameLst>
                                      </p:cBhvr>
                                      <p:to>
                                        <p:strVal val="visible"/>
                                      </p:to>
                                    </p:set>
                                    <p:animEffect transition="in" filter="fade">
                                      <p:cBhvr>
                                        <p:cTn id="30" dur="500"/>
                                        <p:tgtEl>
                                          <p:spTgt spid="9">
                                            <p:txEl>
                                              <p:pRg st="4" end="4"/>
                                            </p:txEl>
                                          </p:spTgt>
                                        </p:tgtEl>
                                      </p:cBhvr>
                                    </p:animEffect>
                                  </p:childTnLst>
                                </p:cTn>
                              </p:par>
                            </p:childTnLst>
                          </p:cTn>
                        </p:par>
                        <p:par>
                          <p:cTn id="31" fill="hold">
                            <p:stCondLst>
                              <p:cond delay="1500"/>
                            </p:stCondLst>
                            <p:childTnLst>
                              <p:par>
                                <p:cTn id="32" presetID="10" presetClass="entr" presetSubtype="0" fill="hold" grpId="0" nodeType="afterEffect">
                                  <p:stCondLst>
                                    <p:cond delay="0"/>
                                  </p:stCondLst>
                                  <p:childTnLst>
                                    <p:set>
                                      <p:cBhvr>
                                        <p:cTn id="33" dur="1" fill="hold">
                                          <p:stCondLst>
                                            <p:cond delay="0"/>
                                          </p:stCondLst>
                                        </p:cTn>
                                        <p:tgtEl>
                                          <p:spTgt spid="9">
                                            <p:txEl>
                                              <p:pRg st="5" end="5"/>
                                            </p:txEl>
                                          </p:spTgt>
                                        </p:tgtEl>
                                        <p:attrNameLst>
                                          <p:attrName>style.visibility</p:attrName>
                                        </p:attrNameLst>
                                      </p:cBhvr>
                                      <p:to>
                                        <p:strVal val="visible"/>
                                      </p:to>
                                    </p:set>
                                    <p:animEffect transition="in" filter="fade">
                                      <p:cBhvr>
                                        <p:cTn id="34" dur="500"/>
                                        <p:tgtEl>
                                          <p:spTgt spid="9">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11"/>
                                        </p:tgtEl>
                                      </p:cBhvr>
                                    </p:animEffect>
                                    <p:set>
                                      <p:cBhvr>
                                        <p:cTn id="39" dur="1" fill="hold">
                                          <p:stCondLst>
                                            <p:cond delay="499"/>
                                          </p:stCondLst>
                                        </p:cTn>
                                        <p:tgtEl>
                                          <p:spTgt spid="11"/>
                                        </p:tgtEl>
                                        <p:attrNameLst>
                                          <p:attrName>style.visibility</p:attrName>
                                        </p:attrNameLst>
                                      </p:cBhvr>
                                      <p:to>
                                        <p:strVal val="hidden"/>
                                      </p:to>
                                    </p:se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9">
                                            <p:txEl>
                                              <p:pRg st="7" end="7"/>
                                            </p:txEl>
                                          </p:spTgt>
                                        </p:tgtEl>
                                        <p:attrNameLst>
                                          <p:attrName>style.visibility</p:attrName>
                                        </p:attrNameLst>
                                      </p:cBhvr>
                                      <p:to>
                                        <p:strVal val="visible"/>
                                      </p:to>
                                    </p:set>
                                    <p:animEffect transition="in" filter="fade">
                                      <p:cBhvr>
                                        <p:cTn id="43" dur="500"/>
                                        <p:tgtEl>
                                          <p:spTgt spid="9">
                                            <p:txEl>
                                              <p:pRg st="7" end="7"/>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childTnLst>
                          </p:cTn>
                        </p:par>
                        <p:par>
                          <p:cTn id="47" fill="hold">
                            <p:stCondLst>
                              <p:cond delay="1000"/>
                            </p:stCondLst>
                            <p:childTnLst>
                              <p:par>
                                <p:cTn id="48" presetID="10" presetClass="entr" presetSubtype="0" fill="hold" grpId="0" nodeType="afterEffect">
                                  <p:stCondLst>
                                    <p:cond delay="0"/>
                                  </p:stCondLst>
                                  <p:childTnLst>
                                    <p:set>
                                      <p:cBhvr>
                                        <p:cTn id="49" dur="1" fill="hold">
                                          <p:stCondLst>
                                            <p:cond delay="0"/>
                                          </p:stCondLst>
                                        </p:cTn>
                                        <p:tgtEl>
                                          <p:spTgt spid="9">
                                            <p:txEl>
                                              <p:pRg st="8" end="8"/>
                                            </p:txEl>
                                          </p:spTgt>
                                        </p:tgtEl>
                                        <p:attrNameLst>
                                          <p:attrName>style.visibility</p:attrName>
                                        </p:attrNameLst>
                                      </p:cBhvr>
                                      <p:to>
                                        <p:strVal val="visible"/>
                                      </p:to>
                                    </p:set>
                                    <p:animEffect transition="in" filter="fade">
                                      <p:cBhvr>
                                        <p:cTn id="50" dur="500"/>
                                        <p:tgtEl>
                                          <p:spTgt spid="9">
                                            <p:txEl>
                                              <p:pRg st="8" end="8"/>
                                            </p:txEl>
                                          </p:spTgt>
                                        </p:tgtEl>
                                      </p:cBhvr>
                                    </p:animEffect>
                                  </p:childTnLst>
                                </p:cTn>
                              </p:par>
                            </p:childTnLst>
                          </p:cTn>
                        </p:par>
                        <p:par>
                          <p:cTn id="51" fill="hold">
                            <p:stCondLst>
                              <p:cond delay="1500"/>
                            </p:stCondLst>
                            <p:childTnLst>
                              <p:par>
                                <p:cTn id="52" presetID="10" presetClass="entr" presetSubtype="0" fill="hold" grpId="0" nodeType="afterEffect">
                                  <p:stCondLst>
                                    <p:cond delay="0"/>
                                  </p:stCondLst>
                                  <p:childTnLst>
                                    <p:set>
                                      <p:cBhvr>
                                        <p:cTn id="53" dur="1" fill="hold">
                                          <p:stCondLst>
                                            <p:cond delay="0"/>
                                          </p:stCondLst>
                                        </p:cTn>
                                        <p:tgtEl>
                                          <p:spTgt spid="9">
                                            <p:txEl>
                                              <p:pRg st="9" end="9"/>
                                            </p:txEl>
                                          </p:spTgt>
                                        </p:tgtEl>
                                        <p:attrNameLst>
                                          <p:attrName>style.visibility</p:attrName>
                                        </p:attrNameLst>
                                      </p:cBhvr>
                                      <p:to>
                                        <p:strVal val="visible"/>
                                      </p:to>
                                    </p:set>
                                    <p:animEffect transition="in" filter="fade">
                                      <p:cBhvr>
                                        <p:cTn id="54"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animBg="1"/>
      <p:bldP spid="10" grpId="1" animBg="1"/>
      <p:bldP spid="11" grpId="0" animBg="1"/>
      <p:bldP spid="11" grpId="1"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Data 2"/>
          <p:cNvSpPr>
            <a:spLocks noGrp="1"/>
          </p:cNvSpPr>
          <p:nvPr>
            <p:ph type="dt" sz="half" idx="10"/>
          </p:nvPr>
        </p:nvSpPr>
        <p:spPr/>
        <p:txBody>
          <a:bodyPr/>
          <a:lstStyle/>
          <a:p>
            <a:pPr>
              <a:defRPr/>
            </a:pPr>
            <a:r>
              <a:rPr lang="pt-BR" smtClean="0"/>
              <a:t>18/08/2011</a:t>
            </a:r>
            <a:endParaRPr lang="pt-BR"/>
          </a:p>
        </p:txBody>
      </p:sp>
      <p:sp>
        <p:nvSpPr>
          <p:cNvPr id="4" name="Espaço Reservado para Número de Slide 3"/>
          <p:cNvSpPr>
            <a:spLocks noGrp="1"/>
          </p:cNvSpPr>
          <p:nvPr>
            <p:ph type="sldNum" sz="quarter" idx="11"/>
          </p:nvPr>
        </p:nvSpPr>
        <p:spPr/>
        <p:txBody>
          <a:bodyPr/>
          <a:lstStyle/>
          <a:p>
            <a:pPr>
              <a:defRPr/>
            </a:pPr>
            <a:fld id="{42AD79B6-C6F8-42DB-84EB-2A80C7DF43CF}" type="slidenum">
              <a:rPr lang="pt-BR" smtClean="0"/>
              <a:pPr>
                <a:defRPr/>
              </a:pPr>
              <a:t>51</a:t>
            </a:fld>
            <a:endParaRPr lang="pt-BR"/>
          </a:p>
        </p:txBody>
      </p:sp>
      <p:grpSp>
        <p:nvGrpSpPr>
          <p:cNvPr id="5" name="Grupo 4"/>
          <p:cNvGrpSpPr/>
          <p:nvPr/>
        </p:nvGrpSpPr>
        <p:grpSpPr>
          <a:xfrm>
            <a:off x="166672" y="1277257"/>
            <a:ext cx="3181192" cy="4600015"/>
            <a:chOff x="2909396" y="1230660"/>
            <a:chExt cx="3181192" cy="4600015"/>
          </a:xfrm>
        </p:grpSpPr>
        <p:sp>
          <p:nvSpPr>
            <p:cNvPr id="6" name="Rounded Rectangle 4"/>
            <p:cNvSpPr/>
            <p:nvPr/>
          </p:nvSpPr>
          <p:spPr>
            <a:xfrm>
              <a:off x="3275856" y="1617781"/>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solidFill>
                    <a:schemeClr val="tx1"/>
                  </a:solidFill>
                </a:rPr>
                <a:t>1. </a:t>
              </a:r>
              <a:r>
                <a:rPr lang="en-US" sz="1400" dirty="0" err="1" smtClean="0">
                  <a:solidFill>
                    <a:schemeClr val="tx1"/>
                  </a:solidFill>
                </a:rPr>
                <a:t>Opinião</a:t>
              </a:r>
              <a:r>
                <a:rPr lang="en-US" sz="1400" dirty="0" smtClean="0">
                  <a:solidFill>
                    <a:schemeClr val="tx1"/>
                  </a:solidFill>
                </a:rPr>
                <a:t> </a:t>
              </a:r>
              <a:r>
                <a:rPr lang="en-US" sz="1400" dirty="0" err="1" smtClean="0">
                  <a:solidFill>
                    <a:schemeClr val="tx1"/>
                  </a:solidFill>
                </a:rPr>
                <a:t>especializada</a:t>
              </a:r>
              <a:endParaRPr lang="en-US" sz="1400" dirty="0" smtClean="0">
                <a:solidFill>
                  <a:schemeClr val="tx1"/>
                </a:solidFill>
              </a:endParaRPr>
            </a:p>
            <a:p>
              <a:pPr algn="ctr"/>
              <a:endParaRPr lang="en-US" sz="1400" dirty="0" smtClean="0">
                <a:solidFill>
                  <a:schemeClr val="tx1"/>
                </a:solidFill>
              </a:endParaRPr>
            </a:p>
            <a:p>
              <a:pPr algn="ctr"/>
              <a:r>
                <a:rPr lang="en-US" sz="1400" dirty="0" smtClean="0">
                  <a:solidFill>
                    <a:schemeClr val="tx1"/>
                  </a:solidFill>
                </a:rPr>
                <a:t>2. </a:t>
              </a:r>
              <a:r>
                <a:rPr lang="pt-BR" sz="1400" dirty="0">
                  <a:solidFill>
                    <a:schemeClr val="tx1"/>
                  </a:solidFill>
                </a:rPr>
                <a:t>Estimativa análoga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3.</a:t>
              </a:r>
              <a:r>
                <a:rPr lang="pt-BR" sz="1400" dirty="0">
                  <a:solidFill>
                    <a:schemeClr val="tx1"/>
                  </a:solidFill>
                </a:rPr>
                <a:t> Estimativa paramétrica</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4. </a:t>
              </a:r>
              <a:r>
                <a:rPr lang="pt-BR" sz="1400" dirty="0">
                  <a:solidFill>
                    <a:schemeClr val="tx1"/>
                  </a:solidFill>
                </a:rPr>
                <a:t>Estimativas de três pontos</a:t>
              </a: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5. </a:t>
              </a:r>
              <a:r>
                <a:rPr lang="pt-BR" sz="1400" dirty="0">
                  <a:solidFill>
                    <a:schemeClr val="tx1"/>
                  </a:solidFill>
                </a:rPr>
                <a:t>Análise das reservas</a:t>
              </a:r>
              <a:endParaRPr lang="en-US" sz="1400" dirty="0">
                <a:solidFill>
                  <a:schemeClr val="tx1"/>
                </a:solidFill>
              </a:endParaRPr>
            </a:p>
          </p:txBody>
        </p:sp>
        <p:sp>
          <p:nvSpPr>
            <p:cNvPr id="7" name="TextBox 10"/>
            <p:cNvSpPr txBox="1"/>
            <p:nvPr/>
          </p:nvSpPr>
          <p:spPr>
            <a:xfrm>
              <a:off x="2909396" y="1230660"/>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
        <p:nvSpPr>
          <p:cNvPr id="8" name="Retângulo de cantos arredondados 7"/>
          <p:cNvSpPr/>
          <p:nvPr/>
        </p:nvSpPr>
        <p:spPr bwMode="auto">
          <a:xfrm>
            <a:off x="611560" y="4149080"/>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9" name="Retângulo de cantos arredondados 8"/>
          <p:cNvSpPr/>
          <p:nvPr/>
        </p:nvSpPr>
        <p:spPr bwMode="auto">
          <a:xfrm>
            <a:off x="611560" y="4699744"/>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mc:AlternateContent xmlns:mc="http://schemas.openxmlformats.org/markup-compatibility/2006" xmlns:a14="http://schemas.microsoft.com/office/drawing/2010/main">
        <mc:Choice Requires="a14">
          <p:sp>
            <p:nvSpPr>
              <p:cNvPr id="10" name="Espaço Reservado para Conteúdo 6"/>
              <p:cNvSpPr txBox="1">
                <a:spLocks/>
              </p:cNvSpPr>
              <p:nvPr/>
            </p:nvSpPr>
            <p:spPr>
              <a:xfrm>
                <a:off x="3419872" y="1557338"/>
                <a:ext cx="5278041" cy="4392612"/>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pt-BR" sz="2400" b="0" dirty="0" smtClean="0"/>
                  <a:t>Estimativas de três pontos</a:t>
                </a:r>
              </a:p>
              <a:p>
                <a:pPr lvl="1"/>
                <a:r>
                  <a:rPr lang="pt-BR" sz="2000" b="0" dirty="0" smtClean="0"/>
                  <a:t>Técnica de Revisão e Avaliação de Programa (PERT)</a:t>
                </a:r>
              </a:p>
              <a:p>
                <a:pPr lvl="1"/>
                <a14:m>
                  <m:oMath xmlns:m="http://schemas.openxmlformats.org/officeDocument/2006/math">
                    <m:r>
                      <a:rPr lang="pt-BR" sz="2000" b="0" i="1" smtClean="0">
                        <a:latin typeface="Cambria Math"/>
                      </a:rPr>
                      <m:t>𝑡</m:t>
                    </m:r>
                    <m:r>
                      <a:rPr lang="pt-BR" sz="2000" b="0" i="1" baseline="-25000" smtClean="0">
                        <a:latin typeface="Cambria Math"/>
                      </a:rPr>
                      <m:t>𝐸</m:t>
                    </m:r>
                    <m:r>
                      <a:rPr lang="pt-BR" sz="2000" b="0" i="1" smtClean="0">
                        <a:latin typeface="Cambria Math"/>
                      </a:rPr>
                      <m:t>=</m:t>
                    </m:r>
                    <m:f>
                      <m:fPr>
                        <m:ctrlPr>
                          <a:rPr lang="pt-BR" sz="2000" b="0" i="1" smtClean="0">
                            <a:latin typeface="Cambria Math"/>
                          </a:rPr>
                        </m:ctrlPr>
                      </m:fPr>
                      <m:num>
                        <m:r>
                          <a:rPr lang="pt-BR" sz="2000" b="0" i="1" smtClean="0">
                            <a:latin typeface="Cambria Math"/>
                          </a:rPr>
                          <m:t>(</m:t>
                        </m:r>
                        <m:r>
                          <a:rPr lang="pt-BR" sz="2000" b="0" i="1" smtClean="0">
                            <a:latin typeface="Cambria Math"/>
                          </a:rPr>
                          <m:t>𝑡𝑂</m:t>
                        </m:r>
                        <m:r>
                          <a:rPr lang="pt-BR" sz="2000" b="0" i="1" smtClean="0">
                            <a:latin typeface="Cambria Math"/>
                          </a:rPr>
                          <m:t>+4</m:t>
                        </m:r>
                        <m:r>
                          <a:rPr lang="pt-BR" sz="2000" b="0" i="1" smtClean="0">
                            <a:latin typeface="Cambria Math"/>
                          </a:rPr>
                          <m:t>𝑡𝑀</m:t>
                        </m:r>
                        <m:r>
                          <a:rPr lang="pt-BR" sz="2000" b="0" i="1" smtClean="0">
                            <a:latin typeface="Cambria Math"/>
                          </a:rPr>
                          <m:t>+</m:t>
                        </m:r>
                        <m:r>
                          <a:rPr lang="pt-BR" sz="2000" b="0" i="1" smtClean="0">
                            <a:latin typeface="Cambria Math"/>
                          </a:rPr>
                          <m:t>𝑡𝑃</m:t>
                        </m:r>
                        <m:r>
                          <a:rPr lang="pt-BR" sz="2000" b="0" i="1" smtClean="0">
                            <a:latin typeface="Cambria Math"/>
                          </a:rPr>
                          <m:t>)</m:t>
                        </m:r>
                      </m:num>
                      <m:den>
                        <m:r>
                          <a:rPr lang="pt-BR" sz="2000" b="0" i="1" smtClean="0">
                            <a:latin typeface="Cambria Math"/>
                          </a:rPr>
                          <m:t>6</m:t>
                        </m:r>
                      </m:den>
                    </m:f>
                  </m:oMath>
                </a14:m>
                <a:endParaRPr lang="pt-BR" sz="2000" b="0" dirty="0"/>
              </a:p>
              <a:p>
                <a:endParaRPr lang="pt-BR" sz="2400" b="0" dirty="0" smtClean="0"/>
              </a:p>
              <a:p>
                <a:endParaRPr lang="pt-BR" sz="2400" b="0" dirty="0"/>
              </a:p>
              <a:p>
                <a:r>
                  <a:rPr lang="pt-BR" sz="2400" b="0" dirty="0" smtClean="0"/>
                  <a:t>Análise das reservas</a:t>
                </a:r>
              </a:p>
              <a:p>
                <a:pPr lvl="1"/>
                <a:r>
                  <a:rPr lang="pt-BR" sz="2000" b="0" dirty="0" smtClean="0"/>
                  <a:t>Contingências e incertezas no cronograma</a:t>
                </a:r>
                <a:endParaRPr lang="pt-BR" sz="2000" b="0" dirty="0"/>
              </a:p>
            </p:txBody>
          </p:sp>
        </mc:Choice>
        <mc:Fallback xmlns="">
          <p:sp>
            <p:nvSpPr>
              <p:cNvPr id="10" name="Espaço Reservado para Conteúdo 6"/>
              <p:cNvSpPr txBox="1">
                <a:spLocks noRot="1" noChangeAspect="1" noMove="1" noResize="1" noEditPoints="1" noAdjustHandles="1" noChangeArrowheads="1" noChangeShapeType="1" noTextEdit="1"/>
              </p:cNvSpPr>
              <p:nvPr/>
            </p:nvSpPr>
            <p:spPr>
              <a:xfrm>
                <a:off x="3419872" y="1557338"/>
                <a:ext cx="5278041" cy="4392612"/>
              </a:xfrm>
              <a:prstGeom prst="rect">
                <a:avLst/>
              </a:prstGeom>
              <a:blipFill rotWithShape="1">
                <a:blip r:embed="rId2"/>
                <a:stretch>
                  <a:fillRect l="-1501" t="-971"/>
                </a:stretch>
              </a:blipFill>
            </p:spPr>
            <p:txBody>
              <a:bodyPr/>
              <a:lstStyle/>
              <a:p>
                <a:r>
                  <a:rPr lang="pt-BR">
                    <a:noFill/>
                  </a:rPr>
                  <a:t> </a:t>
                </a:r>
              </a:p>
            </p:txBody>
          </p:sp>
        </mc:Fallback>
      </mc:AlternateContent>
    </p:spTree>
    <p:extLst>
      <p:ext uri="{BB962C8B-B14F-4D97-AF65-F5344CB8AC3E}">
        <p14:creationId xmlns:p14="http://schemas.microsoft.com/office/powerpoint/2010/main" val="78557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500"/>
                                        <p:tgtEl>
                                          <p:spTgt spid="10">
                                            <p:txEl>
                                              <p:pRg st="1" end="1"/>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Effect transition="in" filter="fade">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fade">
                                      <p:cBhvr>
                                        <p:cTn id="27" dur="500"/>
                                        <p:tgtEl>
                                          <p:spTgt spid="10">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10">
                                            <p:txEl>
                                              <p:pRg st="6" end="6"/>
                                            </p:txEl>
                                          </p:spTgt>
                                        </p:tgtEl>
                                        <p:attrNameLst>
                                          <p:attrName>style.visibility</p:attrName>
                                        </p:attrNameLst>
                                      </p:cBhvr>
                                      <p:to>
                                        <p:strVal val="visible"/>
                                      </p:to>
                                    </p:set>
                                    <p:animEffect transition="in" filter="fade">
                                      <p:cBhvr>
                                        <p:cTn id="34"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10"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de-DE" dirty="0"/>
              <a:t>Desenvolver o </a:t>
            </a:r>
            <a:r>
              <a:rPr lang="de-DE" dirty="0" smtClean="0"/>
              <a:t>Cronograma</a:t>
            </a:r>
            <a:endParaRPr lang="pt-BR" dirty="0"/>
          </a:p>
        </p:txBody>
      </p:sp>
      <p:sp>
        <p:nvSpPr>
          <p:cNvPr id="7" name="Espaço Reservado para Texto 6"/>
          <p:cNvSpPr>
            <a:spLocks noGrp="1"/>
          </p:cNvSpPr>
          <p:nvPr>
            <p:ph type="body" idx="1"/>
          </p:nvPr>
        </p:nvSpPr>
        <p:spPr/>
        <p:txBody>
          <a:bodyPr/>
          <a:lstStyle/>
          <a:p>
            <a:r>
              <a:rPr lang="pt-BR" dirty="0" smtClean="0"/>
              <a:t>Processo 5</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52</a:t>
            </a:fld>
            <a:endParaRPr lang="pt-BR"/>
          </a:p>
        </p:txBody>
      </p:sp>
    </p:spTree>
    <p:extLst>
      <p:ext uri="{BB962C8B-B14F-4D97-AF65-F5344CB8AC3E}">
        <p14:creationId xmlns:p14="http://schemas.microsoft.com/office/powerpoint/2010/main" val="7360709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Desenvolver o Cronograma</a:t>
            </a:r>
            <a:endParaRPr lang="de-DE" dirty="0"/>
          </a:p>
        </p:txBody>
      </p:sp>
      <p:sp>
        <p:nvSpPr>
          <p:cNvPr id="3" name="Content Placeholder 2"/>
          <p:cNvSpPr>
            <a:spLocks noGrp="1"/>
          </p:cNvSpPr>
          <p:nvPr>
            <p:ph sz="quarter" idx="1"/>
          </p:nvPr>
        </p:nvSpPr>
        <p:spPr>
          <a:xfrm>
            <a:off x="323528" y="1124744"/>
            <a:ext cx="8503920" cy="4782272"/>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indent="0">
              <a:buNone/>
            </a:pPr>
            <a:endParaRPr lang="de-DE" b="1" cap="all" dirty="0" smtClean="0">
              <a:ln w="0"/>
              <a:solidFill>
                <a:schemeClr val="accent1">
                  <a:lumMod val="50000"/>
                </a:schemeClr>
              </a:solidFill>
              <a:effectLst/>
            </a:endParaRPr>
          </a:p>
          <a:p>
            <a:pPr marL="0" indent="0">
              <a:buNone/>
            </a:pPr>
            <a:endParaRPr lang="de-DE" b="1" cap="all" dirty="0">
              <a:ln w="0"/>
              <a:solidFill>
                <a:schemeClr val="accent1">
                  <a:lumMod val="50000"/>
                </a:schemeClr>
              </a:solidFill>
              <a:effectLst/>
            </a:endParaRPr>
          </a:p>
          <a:p>
            <a:pPr marL="0" indent="0">
              <a:buNone/>
            </a:pPr>
            <a:endParaRPr lang="de-DE" b="1" cap="all" dirty="0" smtClean="0">
              <a:ln w="0"/>
              <a:solidFill>
                <a:schemeClr val="accent1">
                  <a:lumMod val="50000"/>
                </a:schemeClr>
              </a:solidFill>
              <a:effectLst/>
            </a:endParaRPr>
          </a:p>
          <a:p>
            <a:pPr marL="0" indent="0" algn="just">
              <a:buNone/>
            </a:pPr>
            <a:r>
              <a:rPr lang="de-DE" b="1" cap="all" dirty="0" smtClean="0">
                <a:ln w="0"/>
                <a:solidFill>
                  <a:schemeClr val="accent1">
                    <a:lumMod val="50000"/>
                  </a:schemeClr>
                </a:solidFill>
                <a:effectLst/>
              </a:rPr>
              <a:t>É o processo de análise de sequência das atividades, suas durações, recursos necessários e restrições do cronograma visando criar o cronograma do projeto.</a:t>
            </a:r>
            <a:endParaRPr lang="de-DE" b="1" cap="all" dirty="0">
              <a:ln w="0"/>
              <a:solidFill>
                <a:schemeClr val="accent1">
                  <a:lumMod val="50000"/>
                </a:schemeClr>
              </a:solidFill>
              <a:effectLst/>
            </a:endParaRPr>
          </a:p>
        </p:txBody>
      </p:sp>
      <p:sp>
        <p:nvSpPr>
          <p:cNvPr id="5" name="TextBox 4"/>
          <p:cNvSpPr txBox="1"/>
          <p:nvPr/>
        </p:nvSpPr>
        <p:spPr>
          <a:xfrm>
            <a:off x="323528" y="1556792"/>
            <a:ext cx="3024336" cy="523220"/>
          </a:xfrm>
          <a:prstGeom prst="rect">
            <a:avLst/>
          </a:prstGeom>
          <a:noFill/>
        </p:spPr>
        <p:txBody>
          <a:bodyPr wrap="square" rtlCol="0">
            <a:spAutoFit/>
          </a:bodyPr>
          <a:lstStyle/>
          <a:p>
            <a:r>
              <a:rPr lang="en-US" sz="2800" dirty="0" smtClean="0"/>
              <a:t>O </a:t>
            </a:r>
            <a:r>
              <a:rPr lang="en-US" sz="2800" dirty="0" err="1" smtClean="0"/>
              <a:t>que</a:t>
            </a:r>
            <a:r>
              <a:rPr lang="en-US" sz="2800" dirty="0" smtClean="0"/>
              <a:t> é?</a:t>
            </a:r>
            <a:endParaRPr lang="pt-BR" sz="2800" dirty="0"/>
          </a:p>
        </p:txBody>
      </p:sp>
    </p:spTree>
    <p:extLst>
      <p:ext uri="{BB962C8B-B14F-4D97-AF65-F5344CB8AC3E}">
        <p14:creationId xmlns:p14="http://schemas.microsoft.com/office/powerpoint/2010/main" val="37009021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Desenvolver o Cronograma</a:t>
            </a:r>
            <a:endParaRPr lang="de-DE" dirty="0"/>
          </a:p>
        </p:txBody>
      </p:sp>
      <p:sp>
        <p:nvSpPr>
          <p:cNvPr id="4" name="Content Placeholder 3"/>
          <p:cNvSpPr>
            <a:spLocks noGrp="1"/>
          </p:cNvSpPr>
          <p:nvPr>
            <p:ph sz="quarter" idx="1"/>
          </p:nvPr>
        </p:nvSpPr>
        <p:spPr>
          <a:xfrm>
            <a:off x="468313" y="1196752"/>
            <a:ext cx="8229600" cy="4392612"/>
          </a:xfrm>
        </p:spPr>
        <p:txBody>
          <a:bodyPr anchor="ctr"/>
          <a:lstStyle/>
          <a:p>
            <a:r>
              <a:rPr lang="en-US" dirty="0" smtClean="0"/>
              <a:t>O </a:t>
            </a:r>
            <a:r>
              <a:rPr lang="en-US" dirty="0" err="1" smtClean="0"/>
              <a:t>cronograma</a:t>
            </a:r>
            <a:r>
              <a:rPr lang="en-US" dirty="0" smtClean="0"/>
              <a:t> é </a:t>
            </a:r>
            <a:r>
              <a:rPr lang="en-US" dirty="0" err="1" smtClean="0"/>
              <a:t>frequentemente</a:t>
            </a:r>
            <a:r>
              <a:rPr lang="en-US" dirty="0" smtClean="0"/>
              <a:t> um </a:t>
            </a:r>
            <a:r>
              <a:rPr lang="en-US" dirty="0" err="1" smtClean="0"/>
              <a:t>processo</a:t>
            </a:r>
            <a:r>
              <a:rPr lang="en-US" dirty="0" smtClean="0"/>
              <a:t> </a:t>
            </a:r>
            <a:r>
              <a:rPr lang="en-US" dirty="0" err="1" smtClean="0"/>
              <a:t>iterativo</a:t>
            </a:r>
            <a:r>
              <a:rPr lang="en-US" dirty="0" smtClean="0"/>
              <a:t>;</a:t>
            </a:r>
          </a:p>
          <a:p>
            <a:pPr marL="0" indent="0">
              <a:buNone/>
            </a:pPr>
            <a:endParaRPr lang="en-US" dirty="0" smtClean="0"/>
          </a:p>
          <a:p>
            <a:r>
              <a:rPr lang="en-US" dirty="0" err="1" smtClean="0"/>
              <a:t>Determina</a:t>
            </a:r>
            <a:r>
              <a:rPr lang="en-US" dirty="0" smtClean="0"/>
              <a:t> as </a:t>
            </a:r>
            <a:r>
              <a:rPr lang="en-US" dirty="0" err="1" smtClean="0"/>
              <a:t>datas</a:t>
            </a:r>
            <a:r>
              <a:rPr lang="en-US" dirty="0" smtClean="0"/>
              <a:t> </a:t>
            </a:r>
            <a:r>
              <a:rPr lang="en-US" dirty="0" err="1" smtClean="0"/>
              <a:t>planejadas</a:t>
            </a:r>
            <a:r>
              <a:rPr lang="en-US" dirty="0" smtClean="0"/>
              <a:t> de </a:t>
            </a:r>
            <a:r>
              <a:rPr lang="en-US" dirty="0" err="1" smtClean="0"/>
              <a:t>início</a:t>
            </a:r>
            <a:r>
              <a:rPr lang="en-US" dirty="0" smtClean="0"/>
              <a:t> e </a:t>
            </a:r>
            <a:r>
              <a:rPr lang="en-US" dirty="0" err="1" smtClean="0"/>
              <a:t>término</a:t>
            </a:r>
            <a:r>
              <a:rPr lang="en-US" dirty="0" smtClean="0"/>
              <a:t> </a:t>
            </a:r>
            <a:r>
              <a:rPr lang="en-US" dirty="0" err="1" smtClean="0"/>
              <a:t>para</a:t>
            </a:r>
            <a:r>
              <a:rPr lang="en-US" dirty="0" smtClean="0"/>
              <a:t> as </a:t>
            </a:r>
            <a:r>
              <a:rPr lang="en-US" dirty="0" err="1" smtClean="0"/>
              <a:t>atividades</a:t>
            </a:r>
            <a:r>
              <a:rPr lang="en-US" dirty="0" smtClean="0"/>
              <a:t> e </a:t>
            </a:r>
            <a:r>
              <a:rPr lang="en-US" dirty="0" err="1" smtClean="0"/>
              <a:t>marcos</a:t>
            </a:r>
            <a:r>
              <a:rPr lang="en-US" dirty="0" smtClean="0"/>
              <a:t> do </a:t>
            </a:r>
            <a:r>
              <a:rPr lang="en-US" dirty="0" err="1" smtClean="0"/>
              <a:t>projeto</a:t>
            </a:r>
            <a:r>
              <a:rPr lang="en-US" dirty="0" smtClean="0"/>
              <a:t>;</a:t>
            </a:r>
            <a:endParaRPr lang="pt-BR" dirty="0"/>
          </a:p>
        </p:txBody>
      </p:sp>
    </p:spTree>
    <p:extLst>
      <p:ext uri="{BB962C8B-B14F-4D97-AF65-F5344CB8AC3E}">
        <p14:creationId xmlns:p14="http://schemas.microsoft.com/office/powerpoint/2010/main" val="41343132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Arrow 9"/>
          <p:cNvSpPr/>
          <p:nvPr/>
        </p:nvSpPr>
        <p:spPr>
          <a:xfrm>
            <a:off x="266328" y="2392080"/>
            <a:ext cx="8640960" cy="2664296"/>
          </a:xfrm>
          <a:prstGeom prst="rightArrow">
            <a:avLst>
              <a:gd name="adj1" fmla="val 50000"/>
              <a:gd name="adj2" fmla="val 34311"/>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pt-BR">
              <a:solidFill>
                <a:schemeClr val="tx1"/>
              </a:solidFill>
            </a:endParaRPr>
          </a:p>
        </p:txBody>
      </p:sp>
      <p:sp>
        <p:nvSpPr>
          <p:cNvPr id="2" name="Title 1"/>
          <p:cNvSpPr>
            <a:spLocks noGrp="1"/>
          </p:cNvSpPr>
          <p:nvPr>
            <p:ph type="title"/>
          </p:nvPr>
        </p:nvSpPr>
        <p:spPr/>
        <p:txBody>
          <a:bodyPr/>
          <a:lstStyle/>
          <a:p>
            <a:r>
              <a:rPr lang="de-DE" dirty="0" smtClean="0"/>
              <a:t>Desenvolver o Cronograma</a:t>
            </a:r>
            <a:endParaRPr lang="de-DE" dirty="0"/>
          </a:p>
        </p:txBody>
      </p:sp>
      <p:sp>
        <p:nvSpPr>
          <p:cNvPr id="5" name="Rounded Rectangle 4"/>
          <p:cNvSpPr/>
          <p:nvPr/>
        </p:nvSpPr>
        <p:spPr>
          <a:xfrm>
            <a:off x="3275856" y="1719552"/>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500" dirty="0" smtClean="0">
                <a:solidFill>
                  <a:schemeClr val="tx1"/>
                </a:solidFill>
              </a:rPr>
              <a:t>1. </a:t>
            </a:r>
            <a:r>
              <a:rPr lang="en-US" sz="1500" dirty="0" err="1" smtClean="0">
                <a:solidFill>
                  <a:schemeClr val="tx1"/>
                </a:solidFill>
              </a:rPr>
              <a:t>Análise</a:t>
            </a:r>
            <a:r>
              <a:rPr lang="en-US" sz="1500" dirty="0" smtClean="0">
                <a:solidFill>
                  <a:schemeClr val="tx1"/>
                </a:solidFill>
              </a:rPr>
              <a:t> da </a:t>
            </a:r>
            <a:r>
              <a:rPr lang="en-US" sz="1500" dirty="0" err="1" smtClean="0">
                <a:solidFill>
                  <a:schemeClr val="tx1"/>
                </a:solidFill>
              </a:rPr>
              <a:t>rede</a:t>
            </a:r>
            <a:r>
              <a:rPr lang="en-US" sz="1500" dirty="0" smtClean="0">
                <a:solidFill>
                  <a:schemeClr val="tx1"/>
                </a:solidFill>
              </a:rPr>
              <a:t>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2. </a:t>
            </a:r>
            <a:r>
              <a:rPr lang="en-US" sz="1500" dirty="0" err="1" smtClean="0">
                <a:solidFill>
                  <a:schemeClr val="tx1"/>
                </a:solidFill>
              </a:rPr>
              <a:t>Método</a:t>
            </a:r>
            <a:r>
              <a:rPr lang="en-US" sz="1500" dirty="0" smtClean="0">
                <a:solidFill>
                  <a:schemeClr val="tx1"/>
                </a:solidFill>
              </a:rPr>
              <a:t> do </a:t>
            </a:r>
            <a:r>
              <a:rPr lang="en-US" sz="1500" dirty="0" err="1" smtClean="0">
                <a:solidFill>
                  <a:schemeClr val="tx1"/>
                </a:solidFill>
              </a:rPr>
              <a:t>caminho</a:t>
            </a:r>
            <a:r>
              <a:rPr lang="en-US" sz="1500" dirty="0" smtClean="0">
                <a:solidFill>
                  <a:schemeClr val="tx1"/>
                </a:solidFill>
              </a:rPr>
              <a:t> </a:t>
            </a:r>
            <a:r>
              <a:rPr lang="en-US" sz="1500" dirty="0" err="1" smtClean="0">
                <a:solidFill>
                  <a:schemeClr val="tx1"/>
                </a:solidFill>
              </a:rPr>
              <a:t>crítico</a:t>
            </a:r>
            <a:endParaRPr lang="en-US" sz="1500" dirty="0" smtClean="0">
              <a:solidFill>
                <a:schemeClr val="tx1"/>
              </a:solidFill>
            </a:endParaRPr>
          </a:p>
          <a:p>
            <a:pPr algn="ctr"/>
            <a:r>
              <a:rPr lang="en-US" sz="1500" dirty="0" smtClean="0">
                <a:solidFill>
                  <a:schemeClr val="tx1"/>
                </a:solidFill>
              </a:rPr>
              <a:t>3. </a:t>
            </a:r>
            <a:r>
              <a:rPr lang="en-US" sz="1500" dirty="0" err="1" smtClean="0">
                <a:solidFill>
                  <a:schemeClr val="tx1"/>
                </a:solidFill>
              </a:rPr>
              <a:t>Método</a:t>
            </a:r>
            <a:r>
              <a:rPr lang="en-US" sz="1500" dirty="0" smtClean="0">
                <a:solidFill>
                  <a:schemeClr val="tx1"/>
                </a:solidFill>
              </a:rPr>
              <a:t> da </a:t>
            </a:r>
            <a:r>
              <a:rPr lang="en-US" sz="1500" dirty="0" err="1" smtClean="0">
                <a:solidFill>
                  <a:schemeClr val="tx1"/>
                </a:solidFill>
              </a:rPr>
              <a:t>cadeia</a:t>
            </a:r>
            <a:r>
              <a:rPr lang="en-US" sz="1500" dirty="0" smtClean="0">
                <a:solidFill>
                  <a:schemeClr val="tx1"/>
                </a:solidFill>
              </a:rPr>
              <a:t> </a:t>
            </a:r>
            <a:r>
              <a:rPr lang="en-US" sz="1500" dirty="0" err="1" smtClean="0">
                <a:solidFill>
                  <a:schemeClr val="tx1"/>
                </a:solidFill>
              </a:rPr>
              <a:t>crítica</a:t>
            </a:r>
            <a:endParaRPr lang="en-US" sz="1500" dirty="0" smtClean="0">
              <a:solidFill>
                <a:schemeClr val="tx1"/>
              </a:solidFill>
            </a:endParaRPr>
          </a:p>
          <a:p>
            <a:pPr algn="ctr"/>
            <a:r>
              <a:rPr lang="en-US" sz="1500" dirty="0" smtClean="0">
                <a:solidFill>
                  <a:schemeClr val="tx1"/>
                </a:solidFill>
              </a:rPr>
              <a:t>4. </a:t>
            </a:r>
            <a:r>
              <a:rPr lang="en-US" sz="1500" dirty="0" err="1" smtClean="0">
                <a:solidFill>
                  <a:schemeClr val="tx1"/>
                </a:solidFill>
              </a:rPr>
              <a:t>Nivelamento</a:t>
            </a:r>
            <a:r>
              <a:rPr lang="en-US" sz="1500" dirty="0" smtClean="0">
                <a:solidFill>
                  <a:schemeClr val="tx1"/>
                </a:solidFill>
              </a:rPr>
              <a:t> de </a:t>
            </a:r>
            <a:r>
              <a:rPr lang="en-US" sz="1500" dirty="0" err="1" smtClean="0">
                <a:solidFill>
                  <a:schemeClr val="tx1"/>
                </a:solidFill>
              </a:rPr>
              <a:t>recursos</a:t>
            </a:r>
            <a:endParaRPr lang="en-US" sz="1500" dirty="0" smtClean="0">
              <a:solidFill>
                <a:schemeClr val="tx1"/>
              </a:solidFill>
            </a:endParaRPr>
          </a:p>
          <a:p>
            <a:pPr algn="ctr"/>
            <a:r>
              <a:rPr lang="en-US" sz="1500" dirty="0" smtClean="0">
                <a:solidFill>
                  <a:schemeClr val="tx1"/>
                </a:solidFill>
              </a:rPr>
              <a:t>5. </a:t>
            </a:r>
            <a:r>
              <a:rPr lang="en-US" sz="1500" dirty="0" err="1" smtClean="0">
                <a:solidFill>
                  <a:schemeClr val="tx1"/>
                </a:solidFill>
              </a:rPr>
              <a:t>Análise</a:t>
            </a:r>
            <a:r>
              <a:rPr lang="en-US" sz="1500" dirty="0" smtClean="0">
                <a:solidFill>
                  <a:schemeClr val="tx1"/>
                </a:solidFill>
              </a:rPr>
              <a:t> do </a:t>
            </a:r>
            <a:r>
              <a:rPr lang="en-US" sz="1500" dirty="0" err="1" smtClean="0">
                <a:solidFill>
                  <a:schemeClr val="tx1"/>
                </a:solidFill>
              </a:rPr>
              <a:t>cenário</a:t>
            </a:r>
            <a:r>
              <a:rPr lang="en-US" sz="1500" dirty="0" smtClean="0">
                <a:solidFill>
                  <a:schemeClr val="tx1"/>
                </a:solidFill>
              </a:rPr>
              <a:t> “E se”</a:t>
            </a:r>
          </a:p>
          <a:p>
            <a:pPr algn="ctr"/>
            <a:r>
              <a:rPr lang="en-US" sz="1500" dirty="0" smtClean="0">
                <a:solidFill>
                  <a:schemeClr val="tx1"/>
                </a:solidFill>
              </a:rPr>
              <a:t>6. </a:t>
            </a:r>
            <a:r>
              <a:rPr lang="en-US" sz="1500" dirty="0" err="1" smtClean="0">
                <a:solidFill>
                  <a:schemeClr val="tx1"/>
                </a:solidFill>
              </a:rPr>
              <a:t>Aplicação</a:t>
            </a:r>
            <a:r>
              <a:rPr lang="en-US" sz="1500" dirty="0" smtClean="0">
                <a:solidFill>
                  <a:schemeClr val="tx1"/>
                </a:solidFill>
              </a:rPr>
              <a:t> de </a:t>
            </a:r>
            <a:r>
              <a:rPr lang="en-US" sz="1500" dirty="0" err="1" smtClean="0">
                <a:solidFill>
                  <a:schemeClr val="tx1"/>
                </a:solidFill>
              </a:rPr>
              <a:t>antecipações</a:t>
            </a:r>
            <a:r>
              <a:rPr lang="en-US" sz="1500" dirty="0" smtClean="0">
                <a:solidFill>
                  <a:schemeClr val="tx1"/>
                </a:solidFill>
              </a:rPr>
              <a:t> e </a:t>
            </a:r>
            <a:r>
              <a:rPr lang="en-US" sz="1500" dirty="0" err="1" smtClean="0">
                <a:solidFill>
                  <a:schemeClr val="tx1"/>
                </a:solidFill>
              </a:rPr>
              <a:t>esperas</a:t>
            </a:r>
            <a:endParaRPr lang="en-US" sz="1500" dirty="0" smtClean="0">
              <a:solidFill>
                <a:schemeClr val="tx1"/>
              </a:solidFill>
            </a:endParaRPr>
          </a:p>
          <a:p>
            <a:pPr algn="ctr"/>
            <a:r>
              <a:rPr lang="en-US" sz="1500" dirty="0" smtClean="0">
                <a:solidFill>
                  <a:schemeClr val="tx1"/>
                </a:solidFill>
              </a:rPr>
              <a:t>7. </a:t>
            </a:r>
            <a:r>
              <a:rPr lang="en-US" sz="1500" dirty="0" err="1" smtClean="0">
                <a:solidFill>
                  <a:schemeClr val="tx1"/>
                </a:solidFill>
              </a:rPr>
              <a:t>Compressão</a:t>
            </a:r>
            <a:r>
              <a:rPr lang="en-US" sz="1500" dirty="0" smtClean="0">
                <a:solidFill>
                  <a:schemeClr val="tx1"/>
                </a:solidFill>
              </a:rPr>
              <a:t>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8. </a:t>
            </a:r>
            <a:r>
              <a:rPr lang="en-US" sz="1500" dirty="0" err="1" smtClean="0">
                <a:solidFill>
                  <a:schemeClr val="tx1"/>
                </a:solidFill>
              </a:rPr>
              <a:t>Ferramenta</a:t>
            </a:r>
            <a:r>
              <a:rPr lang="en-US" sz="1500" dirty="0" smtClean="0">
                <a:solidFill>
                  <a:schemeClr val="tx1"/>
                </a:solidFill>
              </a:rPr>
              <a:t> </a:t>
            </a:r>
            <a:r>
              <a:rPr lang="en-US" sz="1500" dirty="0" err="1" smtClean="0">
                <a:solidFill>
                  <a:schemeClr val="tx1"/>
                </a:solidFill>
              </a:rPr>
              <a:t>para</a:t>
            </a:r>
            <a:r>
              <a:rPr lang="en-US" sz="1500" dirty="0" smtClean="0">
                <a:solidFill>
                  <a:schemeClr val="tx1"/>
                </a:solidFill>
              </a:rPr>
              <a:t> </a:t>
            </a:r>
            <a:r>
              <a:rPr lang="en-US" sz="1500" dirty="0" err="1" smtClean="0">
                <a:solidFill>
                  <a:schemeClr val="tx1"/>
                </a:solidFill>
              </a:rPr>
              <a:t>desenvolvimento</a:t>
            </a:r>
            <a:endParaRPr lang="en-US" sz="1500" dirty="0" smtClean="0">
              <a:solidFill>
                <a:schemeClr val="tx1"/>
              </a:solidFill>
            </a:endParaRPr>
          </a:p>
        </p:txBody>
      </p:sp>
      <p:sp>
        <p:nvSpPr>
          <p:cNvPr id="6" name="Rounded Rectangle 5"/>
          <p:cNvSpPr/>
          <p:nvPr/>
        </p:nvSpPr>
        <p:spPr>
          <a:xfrm>
            <a:off x="5940153" y="2700241"/>
            <a:ext cx="1944215" cy="270595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500" dirty="0" smtClean="0">
                <a:solidFill>
                  <a:schemeClr val="tx1"/>
                </a:solidFill>
              </a:rPr>
              <a:t>1. </a:t>
            </a:r>
            <a:r>
              <a:rPr lang="en-US" sz="1500" dirty="0" err="1" smtClean="0">
                <a:solidFill>
                  <a:schemeClr val="tx1"/>
                </a:solidFill>
              </a:rPr>
              <a:t>Cronograma</a:t>
            </a:r>
            <a:r>
              <a:rPr lang="en-US" sz="1500" dirty="0" smtClean="0">
                <a:solidFill>
                  <a:schemeClr val="tx1"/>
                </a:solidFill>
              </a:rPr>
              <a:t> do </a:t>
            </a:r>
            <a:r>
              <a:rPr lang="en-US" sz="1500" dirty="0" err="1" smtClean="0">
                <a:solidFill>
                  <a:schemeClr val="tx1"/>
                </a:solidFill>
              </a:rPr>
              <a:t>projeto</a:t>
            </a:r>
            <a:endParaRPr lang="en-US" sz="1500" dirty="0" smtClean="0">
              <a:solidFill>
                <a:schemeClr val="tx1"/>
              </a:solidFill>
            </a:endParaRPr>
          </a:p>
          <a:p>
            <a:pPr algn="ctr"/>
            <a:r>
              <a:rPr lang="en-US" sz="1500" dirty="0" smtClean="0">
                <a:solidFill>
                  <a:schemeClr val="tx1"/>
                </a:solidFill>
              </a:rPr>
              <a:t>2. </a:t>
            </a:r>
            <a:r>
              <a:rPr lang="en-US" sz="1500" dirty="0" err="1" smtClean="0">
                <a:solidFill>
                  <a:schemeClr val="tx1"/>
                </a:solidFill>
              </a:rPr>
              <a:t>Linha</a:t>
            </a:r>
            <a:r>
              <a:rPr lang="en-US" sz="1500" dirty="0" smtClean="0">
                <a:solidFill>
                  <a:schemeClr val="tx1"/>
                </a:solidFill>
              </a:rPr>
              <a:t> de base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3. Dados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4. </a:t>
            </a:r>
            <a:r>
              <a:rPr lang="en-US" sz="1500" dirty="0" err="1" smtClean="0">
                <a:solidFill>
                  <a:schemeClr val="tx1"/>
                </a:solidFill>
              </a:rPr>
              <a:t>Atualização</a:t>
            </a:r>
            <a:r>
              <a:rPr lang="en-US" sz="1500" dirty="0" smtClean="0">
                <a:solidFill>
                  <a:schemeClr val="tx1"/>
                </a:solidFill>
              </a:rPr>
              <a:t> dos </a:t>
            </a:r>
            <a:r>
              <a:rPr lang="en-US" sz="1500" dirty="0" err="1" smtClean="0">
                <a:solidFill>
                  <a:schemeClr val="tx1"/>
                </a:solidFill>
              </a:rPr>
              <a:t>document</a:t>
            </a:r>
            <a:r>
              <a:rPr lang="en-US" sz="1600" dirty="0" err="1" smtClean="0">
                <a:solidFill>
                  <a:schemeClr val="tx1"/>
                </a:solidFill>
              </a:rPr>
              <a:t>os</a:t>
            </a:r>
            <a:r>
              <a:rPr lang="en-US" sz="1600" dirty="0" smtClean="0">
                <a:solidFill>
                  <a:schemeClr val="tx1"/>
                </a:solidFill>
              </a:rPr>
              <a:t> do </a:t>
            </a:r>
            <a:r>
              <a:rPr lang="en-US" sz="1600" dirty="0" err="1" smtClean="0">
                <a:solidFill>
                  <a:schemeClr val="tx1"/>
                </a:solidFill>
              </a:rPr>
              <a:t>projeto</a:t>
            </a:r>
            <a:endParaRPr lang="en-US" sz="1600" dirty="0" smtClean="0">
              <a:solidFill>
                <a:schemeClr val="tx1"/>
              </a:solidFill>
            </a:endParaRPr>
          </a:p>
        </p:txBody>
      </p:sp>
      <p:sp>
        <p:nvSpPr>
          <p:cNvPr id="8" name="TextBox 7"/>
          <p:cNvSpPr txBox="1"/>
          <p:nvPr/>
        </p:nvSpPr>
        <p:spPr>
          <a:xfrm>
            <a:off x="925718" y="1196752"/>
            <a:ext cx="1467068"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ENTRADAS</a:t>
            </a:r>
            <a:endParaRPr lang="pt-BR" b="1" cap="all" dirty="0">
              <a:ln w="0"/>
              <a:solidFill>
                <a:schemeClr val="accent1">
                  <a:lumMod val="50000"/>
                </a:schemeClr>
              </a:solidFill>
              <a:effectLst/>
            </a:endParaRPr>
          </a:p>
        </p:txBody>
      </p:sp>
      <p:sp>
        <p:nvSpPr>
          <p:cNvPr id="9" name="TextBox 8"/>
          <p:cNvSpPr txBox="1"/>
          <p:nvPr/>
        </p:nvSpPr>
        <p:spPr>
          <a:xfrm>
            <a:off x="6325088" y="2217927"/>
            <a:ext cx="1056700"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SAÍDAS</a:t>
            </a:r>
            <a:endParaRPr lang="pt-BR" b="1" cap="all" dirty="0">
              <a:ln w="0"/>
              <a:solidFill>
                <a:schemeClr val="accent1">
                  <a:lumMod val="50000"/>
                </a:schemeClr>
              </a:solidFill>
              <a:effectLst/>
            </a:endParaRPr>
          </a:p>
        </p:txBody>
      </p:sp>
      <p:sp>
        <p:nvSpPr>
          <p:cNvPr id="11" name="TextBox 10"/>
          <p:cNvSpPr txBox="1"/>
          <p:nvPr/>
        </p:nvSpPr>
        <p:spPr>
          <a:xfrm>
            <a:off x="2850178" y="1206044"/>
            <a:ext cx="3181192"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FERRAMENTAS/TÉCNICAS</a:t>
            </a:r>
            <a:endParaRPr lang="pt-BR" b="1" cap="all" dirty="0">
              <a:ln w="0"/>
              <a:solidFill>
                <a:schemeClr val="accent1">
                  <a:lumMod val="50000"/>
                </a:schemeClr>
              </a:solidFill>
              <a:effectLst/>
            </a:endParaRPr>
          </a:p>
        </p:txBody>
      </p:sp>
      <p:sp>
        <p:nvSpPr>
          <p:cNvPr id="3" name="Rounded Rectangle 2"/>
          <p:cNvSpPr/>
          <p:nvPr/>
        </p:nvSpPr>
        <p:spPr>
          <a:xfrm>
            <a:off x="467544" y="1692129"/>
            <a:ext cx="2520280" cy="424847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500" dirty="0" smtClean="0">
                <a:solidFill>
                  <a:schemeClr val="tx1"/>
                </a:solidFill>
              </a:rPr>
              <a:t>1. </a:t>
            </a:r>
            <a:r>
              <a:rPr lang="en-US" sz="1500" dirty="0" err="1" smtClean="0">
                <a:solidFill>
                  <a:schemeClr val="tx1"/>
                </a:solidFill>
              </a:rPr>
              <a:t>Lista</a:t>
            </a:r>
            <a:r>
              <a:rPr lang="en-US" sz="1500" dirty="0" smtClean="0">
                <a:solidFill>
                  <a:schemeClr val="tx1"/>
                </a:solidFill>
              </a:rPr>
              <a:t> das </a:t>
            </a:r>
            <a:r>
              <a:rPr lang="en-US" sz="1500" dirty="0" err="1" smtClean="0">
                <a:solidFill>
                  <a:schemeClr val="tx1"/>
                </a:solidFill>
              </a:rPr>
              <a:t>atividades</a:t>
            </a:r>
            <a:endParaRPr lang="en-US" sz="1500" dirty="0" smtClean="0">
              <a:solidFill>
                <a:schemeClr val="tx1"/>
              </a:solidFill>
            </a:endParaRPr>
          </a:p>
          <a:p>
            <a:pPr algn="ctr"/>
            <a:r>
              <a:rPr lang="en-US" sz="1500" dirty="0" smtClean="0">
                <a:solidFill>
                  <a:schemeClr val="tx1"/>
                </a:solidFill>
              </a:rPr>
              <a:t>2. </a:t>
            </a:r>
            <a:r>
              <a:rPr lang="en-US" sz="1500" dirty="0" err="1" smtClean="0">
                <a:solidFill>
                  <a:schemeClr val="tx1"/>
                </a:solidFill>
              </a:rPr>
              <a:t>Atributos</a:t>
            </a:r>
            <a:r>
              <a:rPr lang="en-US" sz="1500" dirty="0" smtClean="0">
                <a:solidFill>
                  <a:schemeClr val="tx1"/>
                </a:solidFill>
              </a:rPr>
              <a:t> das </a:t>
            </a:r>
            <a:r>
              <a:rPr lang="en-US" sz="1500" dirty="0" err="1" smtClean="0">
                <a:solidFill>
                  <a:schemeClr val="tx1"/>
                </a:solidFill>
              </a:rPr>
              <a:t>atividades</a:t>
            </a:r>
            <a:endParaRPr lang="en-US" sz="1500" dirty="0" smtClean="0">
              <a:solidFill>
                <a:schemeClr val="tx1"/>
              </a:solidFill>
            </a:endParaRPr>
          </a:p>
          <a:p>
            <a:pPr algn="ctr"/>
            <a:r>
              <a:rPr lang="en-US" sz="1500" dirty="0" smtClean="0">
                <a:solidFill>
                  <a:schemeClr val="tx1"/>
                </a:solidFill>
              </a:rPr>
              <a:t>3. </a:t>
            </a:r>
            <a:r>
              <a:rPr lang="en-US" sz="1500" dirty="0" err="1" smtClean="0">
                <a:solidFill>
                  <a:schemeClr val="tx1"/>
                </a:solidFill>
              </a:rPr>
              <a:t>Diagramas</a:t>
            </a:r>
            <a:r>
              <a:rPr lang="en-US" sz="1500" dirty="0" smtClean="0">
                <a:solidFill>
                  <a:schemeClr val="tx1"/>
                </a:solidFill>
              </a:rPr>
              <a:t> de </a:t>
            </a:r>
            <a:r>
              <a:rPr lang="en-US" sz="1500" dirty="0" err="1" smtClean="0">
                <a:solidFill>
                  <a:schemeClr val="tx1"/>
                </a:solidFill>
              </a:rPr>
              <a:t>rede</a:t>
            </a:r>
            <a:r>
              <a:rPr lang="en-US" sz="1500" dirty="0" smtClean="0">
                <a:solidFill>
                  <a:schemeClr val="tx1"/>
                </a:solidFill>
              </a:rPr>
              <a:t> </a:t>
            </a:r>
          </a:p>
          <a:p>
            <a:pPr algn="ctr"/>
            <a:r>
              <a:rPr lang="en-US" sz="1500" dirty="0" smtClean="0">
                <a:solidFill>
                  <a:schemeClr val="tx1"/>
                </a:solidFill>
              </a:rPr>
              <a:t>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4. </a:t>
            </a:r>
            <a:r>
              <a:rPr lang="en-US" sz="1500" dirty="0" err="1" smtClean="0">
                <a:solidFill>
                  <a:schemeClr val="tx1"/>
                </a:solidFill>
              </a:rPr>
              <a:t>Requisitos</a:t>
            </a:r>
            <a:r>
              <a:rPr lang="en-US" sz="1500" dirty="0" smtClean="0">
                <a:solidFill>
                  <a:schemeClr val="tx1"/>
                </a:solidFill>
              </a:rPr>
              <a:t> dos </a:t>
            </a:r>
            <a:r>
              <a:rPr lang="en-US" sz="1500" dirty="0" err="1" smtClean="0">
                <a:solidFill>
                  <a:schemeClr val="tx1"/>
                </a:solidFill>
              </a:rPr>
              <a:t>recursos</a:t>
            </a:r>
            <a:endParaRPr lang="en-US" sz="1500" dirty="0" smtClean="0">
              <a:solidFill>
                <a:schemeClr val="tx1"/>
              </a:solidFill>
            </a:endParaRPr>
          </a:p>
          <a:p>
            <a:pPr algn="ctr"/>
            <a:r>
              <a:rPr lang="en-US" sz="1500" dirty="0" smtClean="0">
                <a:solidFill>
                  <a:schemeClr val="tx1"/>
                </a:solidFill>
              </a:rPr>
              <a:t>5. </a:t>
            </a:r>
            <a:r>
              <a:rPr lang="en-US" sz="1500" dirty="0" err="1" smtClean="0">
                <a:solidFill>
                  <a:schemeClr val="tx1"/>
                </a:solidFill>
              </a:rPr>
              <a:t>Calendário</a:t>
            </a:r>
            <a:r>
              <a:rPr lang="en-US" sz="1500" dirty="0" smtClean="0">
                <a:solidFill>
                  <a:schemeClr val="tx1"/>
                </a:solidFill>
              </a:rPr>
              <a:t> dos </a:t>
            </a:r>
            <a:r>
              <a:rPr lang="en-US" sz="1500" dirty="0" err="1" smtClean="0">
                <a:solidFill>
                  <a:schemeClr val="tx1"/>
                </a:solidFill>
              </a:rPr>
              <a:t>recursos</a:t>
            </a:r>
            <a:endParaRPr lang="en-US" sz="1500" dirty="0" smtClean="0">
              <a:solidFill>
                <a:schemeClr val="tx1"/>
              </a:solidFill>
            </a:endParaRPr>
          </a:p>
          <a:p>
            <a:pPr algn="ctr"/>
            <a:r>
              <a:rPr lang="en-US" sz="1500" dirty="0" smtClean="0">
                <a:solidFill>
                  <a:schemeClr val="tx1"/>
                </a:solidFill>
              </a:rPr>
              <a:t>6. </a:t>
            </a:r>
            <a:r>
              <a:rPr lang="en-US" sz="1500" dirty="0" err="1" smtClean="0">
                <a:solidFill>
                  <a:schemeClr val="tx1"/>
                </a:solidFill>
              </a:rPr>
              <a:t>Estimativas</a:t>
            </a:r>
            <a:r>
              <a:rPr lang="en-US" sz="1500" dirty="0" smtClean="0">
                <a:solidFill>
                  <a:schemeClr val="tx1"/>
                </a:solidFill>
              </a:rPr>
              <a:t> de </a:t>
            </a:r>
            <a:r>
              <a:rPr lang="en-US" sz="1500" dirty="0" err="1" smtClean="0">
                <a:solidFill>
                  <a:schemeClr val="tx1"/>
                </a:solidFill>
              </a:rPr>
              <a:t>duração</a:t>
            </a:r>
            <a:endParaRPr lang="en-US" sz="1500" dirty="0" smtClean="0">
              <a:solidFill>
                <a:schemeClr val="tx1"/>
              </a:solidFill>
            </a:endParaRPr>
          </a:p>
          <a:p>
            <a:pPr algn="ctr"/>
            <a:r>
              <a:rPr lang="en-US" sz="1500" dirty="0" smtClean="0">
                <a:solidFill>
                  <a:schemeClr val="tx1"/>
                </a:solidFill>
              </a:rPr>
              <a:t>7. </a:t>
            </a:r>
            <a:r>
              <a:rPr lang="en-US" sz="1500" dirty="0" err="1" smtClean="0">
                <a:solidFill>
                  <a:schemeClr val="tx1"/>
                </a:solidFill>
              </a:rPr>
              <a:t>Declaração</a:t>
            </a:r>
            <a:r>
              <a:rPr lang="en-US" sz="1500" dirty="0" smtClean="0">
                <a:solidFill>
                  <a:schemeClr val="tx1"/>
                </a:solidFill>
              </a:rPr>
              <a:t> do </a:t>
            </a:r>
            <a:r>
              <a:rPr lang="en-US" sz="1500" dirty="0" err="1" smtClean="0">
                <a:solidFill>
                  <a:schemeClr val="tx1"/>
                </a:solidFill>
              </a:rPr>
              <a:t>escopo</a:t>
            </a:r>
            <a:endParaRPr lang="en-US" sz="1500" dirty="0" smtClean="0">
              <a:solidFill>
                <a:schemeClr val="tx1"/>
              </a:solidFill>
            </a:endParaRPr>
          </a:p>
          <a:p>
            <a:pPr algn="ctr"/>
            <a:r>
              <a:rPr lang="en-US" sz="1500" dirty="0" smtClean="0">
                <a:solidFill>
                  <a:schemeClr val="tx1"/>
                </a:solidFill>
              </a:rPr>
              <a:t>8. </a:t>
            </a:r>
            <a:r>
              <a:rPr lang="en-US" sz="1500" dirty="0" err="1" smtClean="0">
                <a:solidFill>
                  <a:schemeClr val="tx1"/>
                </a:solidFill>
              </a:rPr>
              <a:t>Fatores</a:t>
            </a:r>
            <a:r>
              <a:rPr lang="en-US" sz="1500" dirty="0" smtClean="0">
                <a:solidFill>
                  <a:schemeClr val="tx1"/>
                </a:solidFill>
              </a:rPr>
              <a:t> </a:t>
            </a:r>
            <a:r>
              <a:rPr lang="en-US" sz="1500" dirty="0" err="1" smtClean="0">
                <a:solidFill>
                  <a:schemeClr val="tx1"/>
                </a:solidFill>
              </a:rPr>
              <a:t>ambientais</a:t>
            </a:r>
            <a:r>
              <a:rPr lang="en-US" sz="1500" dirty="0" smtClean="0">
                <a:solidFill>
                  <a:schemeClr val="tx1"/>
                </a:solidFill>
              </a:rPr>
              <a:t> </a:t>
            </a:r>
          </a:p>
          <a:p>
            <a:pPr algn="ctr"/>
            <a:r>
              <a:rPr lang="en-US" sz="1500" dirty="0" smtClean="0">
                <a:solidFill>
                  <a:schemeClr val="tx1"/>
                </a:solidFill>
              </a:rPr>
              <a:t>da </a:t>
            </a:r>
            <a:r>
              <a:rPr lang="en-US" sz="1500" dirty="0" err="1" smtClean="0">
                <a:solidFill>
                  <a:schemeClr val="tx1"/>
                </a:solidFill>
              </a:rPr>
              <a:t>empresa</a:t>
            </a:r>
            <a:endParaRPr lang="en-US" sz="1500" dirty="0" smtClean="0">
              <a:solidFill>
                <a:schemeClr val="tx1"/>
              </a:solidFill>
            </a:endParaRPr>
          </a:p>
          <a:p>
            <a:pPr algn="ctr"/>
            <a:r>
              <a:rPr lang="en-US" sz="1500" dirty="0" smtClean="0">
                <a:solidFill>
                  <a:schemeClr val="tx1"/>
                </a:solidFill>
              </a:rPr>
              <a:t>9. </a:t>
            </a:r>
            <a:r>
              <a:rPr lang="en-US" sz="1500" dirty="0" err="1" smtClean="0">
                <a:solidFill>
                  <a:schemeClr val="tx1"/>
                </a:solidFill>
              </a:rPr>
              <a:t>Ativos</a:t>
            </a:r>
            <a:r>
              <a:rPr lang="en-US" sz="1500" dirty="0" smtClean="0">
                <a:solidFill>
                  <a:schemeClr val="tx1"/>
                </a:solidFill>
              </a:rPr>
              <a:t> de </a:t>
            </a:r>
            <a:r>
              <a:rPr lang="en-US" sz="1500" dirty="0" err="1" smtClean="0">
                <a:solidFill>
                  <a:schemeClr val="tx1"/>
                </a:solidFill>
              </a:rPr>
              <a:t>processos</a:t>
            </a:r>
            <a:r>
              <a:rPr lang="en-US" sz="1500" dirty="0" smtClean="0">
                <a:solidFill>
                  <a:schemeClr val="tx1"/>
                </a:solidFill>
              </a:rPr>
              <a:t> </a:t>
            </a:r>
            <a:r>
              <a:rPr lang="en-US" sz="1500" dirty="0" err="1" smtClean="0">
                <a:solidFill>
                  <a:schemeClr val="tx1"/>
                </a:solidFill>
              </a:rPr>
              <a:t>organizacionais</a:t>
            </a:r>
            <a:endParaRPr lang="pt-BR" sz="1500" dirty="0">
              <a:solidFill>
                <a:schemeClr val="tx1"/>
              </a:solidFill>
            </a:endParaRPr>
          </a:p>
        </p:txBody>
      </p:sp>
    </p:spTree>
    <p:extLst>
      <p:ext uri="{BB962C8B-B14F-4D97-AF65-F5344CB8AC3E}">
        <p14:creationId xmlns:p14="http://schemas.microsoft.com/office/powerpoint/2010/main" val="7746652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Desenvolver o Cronograma</a:t>
            </a:r>
            <a:endParaRPr lang="de-DE" dirty="0"/>
          </a:p>
        </p:txBody>
      </p:sp>
      <p:sp>
        <p:nvSpPr>
          <p:cNvPr id="3" name="Rounded Rectangle 2"/>
          <p:cNvSpPr/>
          <p:nvPr/>
        </p:nvSpPr>
        <p:spPr>
          <a:xfrm>
            <a:off x="467544" y="1620121"/>
            <a:ext cx="2520280" cy="4248472"/>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500" dirty="0" smtClean="0">
                <a:solidFill>
                  <a:schemeClr val="tx1"/>
                </a:solidFill>
              </a:rPr>
              <a:t>1. </a:t>
            </a:r>
            <a:r>
              <a:rPr lang="en-US" sz="1500" dirty="0" err="1" smtClean="0">
                <a:solidFill>
                  <a:schemeClr val="tx1"/>
                </a:solidFill>
              </a:rPr>
              <a:t>Lista</a:t>
            </a:r>
            <a:r>
              <a:rPr lang="en-US" sz="1500" dirty="0" smtClean="0">
                <a:solidFill>
                  <a:schemeClr val="tx1"/>
                </a:solidFill>
              </a:rPr>
              <a:t> das </a:t>
            </a:r>
            <a:r>
              <a:rPr lang="en-US" sz="1500" dirty="0" err="1" smtClean="0">
                <a:solidFill>
                  <a:schemeClr val="tx1"/>
                </a:solidFill>
              </a:rPr>
              <a:t>atividades</a:t>
            </a:r>
            <a:endParaRPr lang="en-US" sz="1500" dirty="0" smtClean="0">
              <a:solidFill>
                <a:schemeClr val="tx1"/>
              </a:solidFill>
            </a:endParaRPr>
          </a:p>
          <a:p>
            <a:pPr algn="ctr"/>
            <a:r>
              <a:rPr lang="en-US" sz="1500" dirty="0" smtClean="0">
                <a:solidFill>
                  <a:schemeClr val="tx1"/>
                </a:solidFill>
              </a:rPr>
              <a:t>2. </a:t>
            </a:r>
            <a:r>
              <a:rPr lang="en-US" sz="1500" dirty="0" err="1" smtClean="0">
                <a:solidFill>
                  <a:schemeClr val="tx1"/>
                </a:solidFill>
              </a:rPr>
              <a:t>Atributos</a:t>
            </a:r>
            <a:r>
              <a:rPr lang="en-US" sz="1500" dirty="0" smtClean="0">
                <a:solidFill>
                  <a:schemeClr val="tx1"/>
                </a:solidFill>
              </a:rPr>
              <a:t> das </a:t>
            </a:r>
            <a:r>
              <a:rPr lang="en-US" sz="1500" dirty="0" err="1" smtClean="0">
                <a:solidFill>
                  <a:schemeClr val="tx1"/>
                </a:solidFill>
              </a:rPr>
              <a:t>atividades</a:t>
            </a:r>
            <a:endParaRPr lang="en-US" sz="1500" dirty="0" smtClean="0">
              <a:solidFill>
                <a:schemeClr val="tx1"/>
              </a:solidFill>
            </a:endParaRPr>
          </a:p>
          <a:p>
            <a:pPr algn="ctr"/>
            <a:r>
              <a:rPr lang="en-US" sz="1500" dirty="0" smtClean="0">
                <a:solidFill>
                  <a:schemeClr val="tx1"/>
                </a:solidFill>
              </a:rPr>
              <a:t>3. </a:t>
            </a:r>
            <a:r>
              <a:rPr lang="en-US" sz="1500" dirty="0" err="1" smtClean="0">
                <a:solidFill>
                  <a:schemeClr val="tx1"/>
                </a:solidFill>
              </a:rPr>
              <a:t>Diagramas</a:t>
            </a:r>
            <a:r>
              <a:rPr lang="en-US" sz="1500" dirty="0" smtClean="0">
                <a:solidFill>
                  <a:schemeClr val="tx1"/>
                </a:solidFill>
              </a:rPr>
              <a:t> de </a:t>
            </a:r>
            <a:r>
              <a:rPr lang="en-US" sz="1500" dirty="0" err="1" smtClean="0">
                <a:solidFill>
                  <a:schemeClr val="tx1"/>
                </a:solidFill>
              </a:rPr>
              <a:t>rede</a:t>
            </a:r>
            <a:r>
              <a:rPr lang="en-US" sz="1500" dirty="0" smtClean="0">
                <a:solidFill>
                  <a:schemeClr val="tx1"/>
                </a:solidFill>
              </a:rPr>
              <a:t> </a:t>
            </a:r>
          </a:p>
          <a:p>
            <a:pPr algn="ctr"/>
            <a:r>
              <a:rPr lang="en-US" sz="1500" dirty="0" smtClean="0">
                <a:solidFill>
                  <a:schemeClr val="tx1"/>
                </a:solidFill>
              </a:rPr>
              <a:t>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4. </a:t>
            </a:r>
            <a:r>
              <a:rPr lang="en-US" sz="1500" dirty="0" err="1" smtClean="0">
                <a:solidFill>
                  <a:schemeClr val="tx1"/>
                </a:solidFill>
              </a:rPr>
              <a:t>Requisitos</a:t>
            </a:r>
            <a:r>
              <a:rPr lang="en-US" sz="1500" dirty="0" smtClean="0">
                <a:solidFill>
                  <a:schemeClr val="tx1"/>
                </a:solidFill>
              </a:rPr>
              <a:t> dos </a:t>
            </a:r>
            <a:r>
              <a:rPr lang="en-US" sz="1500" dirty="0" err="1" smtClean="0">
                <a:solidFill>
                  <a:schemeClr val="tx1"/>
                </a:solidFill>
              </a:rPr>
              <a:t>recursos</a:t>
            </a:r>
            <a:endParaRPr lang="en-US" sz="1500" dirty="0" smtClean="0">
              <a:solidFill>
                <a:schemeClr val="tx1"/>
              </a:solidFill>
            </a:endParaRPr>
          </a:p>
          <a:p>
            <a:pPr algn="ctr"/>
            <a:r>
              <a:rPr lang="en-US" sz="1500" dirty="0" smtClean="0">
                <a:solidFill>
                  <a:schemeClr val="tx1"/>
                </a:solidFill>
              </a:rPr>
              <a:t>5. </a:t>
            </a:r>
            <a:r>
              <a:rPr lang="en-US" sz="1500" dirty="0" err="1" smtClean="0">
                <a:solidFill>
                  <a:schemeClr val="tx1"/>
                </a:solidFill>
              </a:rPr>
              <a:t>Calendário</a:t>
            </a:r>
            <a:r>
              <a:rPr lang="en-US" sz="1500" dirty="0" smtClean="0">
                <a:solidFill>
                  <a:schemeClr val="tx1"/>
                </a:solidFill>
              </a:rPr>
              <a:t> dos </a:t>
            </a:r>
            <a:r>
              <a:rPr lang="en-US" sz="1500" dirty="0" err="1" smtClean="0">
                <a:solidFill>
                  <a:schemeClr val="tx1"/>
                </a:solidFill>
              </a:rPr>
              <a:t>recursos</a:t>
            </a:r>
            <a:endParaRPr lang="en-US" sz="1500" dirty="0" smtClean="0">
              <a:solidFill>
                <a:schemeClr val="tx1"/>
              </a:solidFill>
            </a:endParaRPr>
          </a:p>
          <a:p>
            <a:pPr algn="ctr"/>
            <a:r>
              <a:rPr lang="en-US" sz="1500" dirty="0" smtClean="0">
                <a:solidFill>
                  <a:schemeClr val="tx1"/>
                </a:solidFill>
              </a:rPr>
              <a:t>6. </a:t>
            </a:r>
            <a:r>
              <a:rPr lang="en-US" sz="1500" dirty="0" err="1" smtClean="0">
                <a:solidFill>
                  <a:schemeClr val="tx1"/>
                </a:solidFill>
              </a:rPr>
              <a:t>Estimativas</a:t>
            </a:r>
            <a:r>
              <a:rPr lang="en-US" sz="1500" dirty="0" smtClean="0">
                <a:solidFill>
                  <a:schemeClr val="tx1"/>
                </a:solidFill>
              </a:rPr>
              <a:t> de </a:t>
            </a:r>
            <a:r>
              <a:rPr lang="en-US" sz="1500" dirty="0" err="1" smtClean="0">
                <a:solidFill>
                  <a:schemeClr val="tx1"/>
                </a:solidFill>
              </a:rPr>
              <a:t>duração</a:t>
            </a:r>
            <a:endParaRPr lang="en-US" sz="1500" dirty="0" smtClean="0">
              <a:solidFill>
                <a:schemeClr val="tx1"/>
              </a:solidFill>
            </a:endParaRPr>
          </a:p>
          <a:p>
            <a:pPr algn="ctr"/>
            <a:r>
              <a:rPr lang="en-US" sz="1500" dirty="0" smtClean="0">
                <a:solidFill>
                  <a:schemeClr val="tx1"/>
                </a:solidFill>
              </a:rPr>
              <a:t>7. </a:t>
            </a:r>
            <a:r>
              <a:rPr lang="en-US" sz="1500" dirty="0" err="1" smtClean="0">
                <a:solidFill>
                  <a:schemeClr val="tx1"/>
                </a:solidFill>
              </a:rPr>
              <a:t>Declaração</a:t>
            </a:r>
            <a:r>
              <a:rPr lang="en-US" sz="1500" dirty="0" smtClean="0">
                <a:solidFill>
                  <a:schemeClr val="tx1"/>
                </a:solidFill>
              </a:rPr>
              <a:t> do </a:t>
            </a:r>
            <a:r>
              <a:rPr lang="en-US" sz="1500" dirty="0" err="1" smtClean="0">
                <a:solidFill>
                  <a:schemeClr val="tx1"/>
                </a:solidFill>
              </a:rPr>
              <a:t>escopo</a:t>
            </a:r>
            <a:endParaRPr lang="en-US" sz="1500" dirty="0" smtClean="0">
              <a:solidFill>
                <a:schemeClr val="tx1"/>
              </a:solidFill>
            </a:endParaRPr>
          </a:p>
          <a:p>
            <a:pPr algn="ctr"/>
            <a:r>
              <a:rPr lang="en-US" sz="1500" dirty="0" smtClean="0">
                <a:solidFill>
                  <a:schemeClr val="tx1"/>
                </a:solidFill>
              </a:rPr>
              <a:t>8. </a:t>
            </a:r>
            <a:r>
              <a:rPr lang="en-US" sz="1500" dirty="0" err="1" smtClean="0">
                <a:solidFill>
                  <a:schemeClr val="tx1"/>
                </a:solidFill>
              </a:rPr>
              <a:t>Fatores</a:t>
            </a:r>
            <a:r>
              <a:rPr lang="en-US" sz="1500" dirty="0" smtClean="0">
                <a:solidFill>
                  <a:schemeClr val="tx1"/>
                </a:solidFill>
              </a:rPr>
              <a:t> </a:t>
            </a:r>
            <a:r>
              <a:rPr lang="en-US" sz="1500" dirty="0" err="1" smtClean="0">
                <a:solidFill>
                  <a:schemeClr val="tx1"/>
                </a:solidFill>
              </a:rPr>
              <a:t>ambientais</a:t>
            </a:r>
            <a:r>
              <a:rPr lang="en-US" sz="1500" dirty="0" smtClean="0">
                <a:solidFill>
                  <a:schemeClr val="tx1"/>
                </a:solidFill>
              </a:rPr>
              <a:t> </a:t>
            </a:r>
          </a:p>
          <a:p>
            <a:pPr algn="ctr"/>
            <a:r>
              <a:rPr lang="en-US" sz="1500" dirty="0" smtClean="0">
                <a:solidFill>
                  <a:schemeClr val="tx1"/>
                </a:solidFill>
              </a:rPr>
              <a:t>da </a:t>
            </a:r>
            <a:r>
              <a:rPr lang="en-US" sz="1500" dirty="0" err="1" smtClean="0">
                <a:solidFill>
                  <a:schemeClr val="tx1"/>
                </a:solidFill>
              </a:rPr>
              <a:t>empresa</a:t>
            </a:r>
            <a:endParaRPr lang="en-US" sz="1500" dirty="0" smtClean="0">
              <a:solidFill>
                <a:schemeClr val="tx1"/>
              </a:solidFill>
            </a:endParaRPr>
          </a:p>
          <a:p>
            <a:pPr algn="ctr"/>
            <a:r>
              <a:rPr lang="en-US" sz="1500" dirty="0" smtClean="0">
                <a:solidFill>
                  <a:schemeClr val="tx1"/>
                </a:solidFill>
              </a:rPr>
              <a:t>9. </a:t>
            </a:r>
            <a:r>
              <a:rPr lang="en-US" sz="1500" dirty="0" err="1" smtClean="0">
                <a:solidFill>
                  <a:schemeClr val="tx1"/>
                </a:solidFill>
              </a:rPr>
              <a:t>Ativos</a:t>
            </a:r>
            <a:r>
              <a:rPr lang="en-US" sz="1500" dirty="0" smtClean="0">
                <a:solidFill>
                  <a:schemeClr val="tx1"/>
                </a:solidFill>
              </a:rPr>
              <a:t> de </a:t>
            </a:r>
            <a:r>
              <a:rPr lang="en-US" sz="1500" dirty="0" err="1" smtClean="0">
                <a:solidFill>
                  <a:schemeClr val="tx1"/>
                </a:solidFill>
              </a:rPr>
              <a:t>processos</a:t>
            </a:r>
            <a:r>
              <a:rPr lang="en-US" sz="1500" dirty="0" smtClean="0">
                <a:solidFill>
                  <a:schemeClr val="tx1"/>
                </a:solidFill>
              </a:rPr>
              <a:t> </a:t>
            </a:r>
            <a:r>
              <a:rPr lang="en-US" sz="1500" dirty="0" err="1" smtClean="0">
                <a:solidFill>
                  <a:schemeClr val="tx1"/>
                </a:solidFill>
              </a:rPr>
              <a:t>organizacionais</a:t>
            </a:r>
            <a:endParaRPr lang="pt-BR" sz="1500" dirty="0">
              <a:solidFill>
                <a:schemeClr val="tx1"/>
              </a:solidFill>
            </a:endParaRPr>
          </a:p>
        </p:txBody>
      </p:sp>
      <p:sp>
        <p:nvSpPr>
          <p:cNvPr id="8" name="TextBox 7"/>
          <p:cNvSpPr txBox="1"/>
          <p:nvPr/>
        </p:nvSpPr>
        <p:spPr>
          <a:xfrm>
            <a:off x="925718" y="1124744"/>
            <a:ext cx="1467068" cy="369332"/>
          </a:xfrm>
          <a:prstGeom prst="rect">
            <a:avLst/>
          </a:prstGeom>
          <a:noFill/>
          <a:ln>
            <a:noFill/>
          </a:ln>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ENTRADAS</a:t>
            </a:r>
            <a:endParaRPr lang="pt-BR" b="1" cap="all" dirty="0">
              <a:ln w="0"/>
              <a:solidFill>
                <a:schemeClr val="accent1">
                  <a:lumMod val="50000"/>
                </a:schemeClr>
              </a:solidFill>
              <a:effectLst/>
            </a:endParaRPr>
          </a:p>
        </p:txBody>
      </p:sp>
      <p:sp>
        <p:nvSpPr>
          <p:cNvPr id="4" name="Rectangle 3"/>
          <p:cNvSpPr/>
          <p:nvPr/>
        </p:nvSpPr>
        <p:spPr>
          <a:xfrm>
            <a:off x="611560" y="1756229"/>
            <a:ext cx="2232248" cy="736667"/>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solidFill>
                <a:schemeClr val="accent1">
                  <a:lumMod val="50000"/>
                </a:schemeClr>
              </a:solidFill>
            </a:endParaRPr>
          </a:p>
        </p:txBody>
      </p:sp>
      <p:sp>
        <p:nvSpPr>
          <p:cNvPr id="13" name="Rectangle 12"/>
          <p:cNvSpPr/>
          <p:nvPr/>
        </p:nvSpPr>
        <p:spPr>
          <a:xfrm>
            <a:off x="611560" y="2481943"/>
            <a:ext cx="2232248" cy="476394"/>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14" name="Rectangle 13"/>
          <p:cNvSpPr/>
          <p:nvPr/>
        </p:nvSpPr>
        <p:spPr>
          <a:xfrm>
            <a:off x="611560" y="2960914"/>
            <a:ext cx="2232248" cy="909426"/>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solidFill>
                <a:schemeClr val="accent1">
                  <a:lumMod val="50000"/>
                </a:schemeClr>
              </a:solidFill>
            </a:endParaRPr>
          </a:p>
        </p:txBody>
      </p:sp>
      <p:sp>
        <p:nvSpPr>
          <p:cNvPr id="15" name="Rectangle 14"/>
          <p:cNvSpPr/>
          <p:nvPr/>
        </p:nvSpPr>
        <p:spPr>
          <a:xfrm>
            <a:off x="611560" y="3870340"/>
            <a:ext cx="2232248" cy="454917"/>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10" name="TextBox 9"/>
          <p:cNvSpPr txBox="1"/>
          <p:nvPr/>
        </p:nvSpPr>
        <p:spPr>
          <a:xfrm>
            <a:off x="3419872" y="1844824"/>
            <a:ext cx="3504486" cy="369332"/>
          </a:xfrm>
          <a:prstGeom prst="rect">
            <a:avLst/>
          </a:prstGeom>
          <a:noFill/>
        </p:spPr>
        <p:txBody>
          <a:bodyPr wrap="none" rtlCol="0">
            <a:spAutoFit/>
          </a:bodyPr>
          <a:lstStyle/>
          <a:p>
            <a:r>
              <a:rPr lang="en-US" dirty="0" err="1" smtClean="0"/>
              <a:t>Processo</a:t>
            </a:r>
            <a:r>
              <a:rPr lang="en-US" dirty="0" smtClean="0"/>
              <a:t> 1: </a:t>
            </a:r>
            <a:r>
              <a:rPr lang="en-US" dirty="0" err="1" smtClean="0"/>
              <a:t>Definir</a:t>
            </a:r>
            <a:r>
              <a:rPr lang="en-US" dirty="0" smtClean="0"/>
              <a:t> as </a:t>
            </a:r>
            <a:r>
              <a:rPr lang="en-US" dirty="0" err="1" smtClean="0"/>
              <a:t>Atividades</a:t>
            </a:r>
            <a:endParaRPr lang="pt-BR" dirty="0"/>
          </a:p>
        </p:txBody>
      </p:sp>
      <p:sp>
        <p:nvSpPr>
          <p:cNvPr id="16" name="TextBox 15"/>
          <p:cNvSpPr txBox="1"/>
          <p:nvPr/>
        </p:nvSpPr>
        <p:spPr>
          <a:xfrm>
            <a:off x="3419872" y="2492896"/>
            <a:ext cx="3943708" cy="369332"/>
          </a:xfrm>
          <a:prstGeom prst="rect">
            <a:avLst/>
          </a:prstGeom>
          <a:noFill/>
        </p:spPr>
        <p:txBody>
          <a:bodyPr wrap="none" rtlCol="0">
            <a:spAutoFit/>
          </a:bodyPr>
          <a:lstStyle/>
          <a:p>
            <a:r>
              <a:rPr lang="en-US" dirty="0" err="1" smtClean="0"/>
              <a:t>Processo</a:t>
            </a:r>
            <a:r>
              <a:rPr lang="en-US" dirty="0" smtClean="0"/>
              <a:t> 2: </a:t>
            </a:r>
            <a:r>
              <a:rPr lang="en-US" dirty="0" err="1" smtClean="0"/>
              <a:t>Sequenciar</a:t>
            </a:r>
            <a:r>
              <a:rPr lang="en-US" dirty="0" smtClean="0"/>
              <a:t> as </a:t>
            </a:r>
            <a:r>
              <a:rPr lang="en-US" dirty="0" err="1"/>
              <a:t>A</a:t>
            </a:r>
            <a:r>
              <a:rPr lang="en-US" dirty="0" err="1" smtClean="0"/>
              <a:t>tividades</a:t>
            </a:r>
            <a:endParaRPr lang="pt-BR" dirty="0"/>
          </a:p>
        </p:txBody>
      </p:sp>
      <p:sp>
        <p:nvSpPr>
          <p:cNvPr id="17" name="TextBox 16"/>
          <p:cNvSpPr txBox="1"/>
          <p:nvPr/>
        </p:nvSpPr>
        <p:spPr>
          <a:xfrm>
            <a:off x="3419872" y="3212976"/>
            <a:ext cx="3475631" cy="369332"/>
          </a:xfrm>
          <a:prstGeom prst="rect">
            <a:avLst/>
          </a:prstGeom>
          <a:noFill/>
        </p:spPr>
        <p:txBody>
          <a:bodyPr wrap="none" rtlCol="0">
            <a:spAutoFit/>
          </a:bodyPr>
          <a:lstStyle/>
          <a:p>
            <a:r>
              <a:rPr lang="en-US" dirty="0" err="1" smtClean="0"/>
              <a:t>Processo</a:t>
            </a:r>
            <a:r>
              <a:rPr lang="en-US" dirty="0" smtClean="0"/>
              <a:t> 3: </a:t>
            </a:r>
            <a:r>
              <a:rPr lang="en-US" dirty="0" err="1" smtClean="0"/>
              <a:t>Estimar</a:t>
            </a:r>
            <a:r>
              <a:rPr lang="en-US" dirty="0" smtClean="0"/>
              <a:t> </a:t>
            </a:r>
            <a:r>
              <a:rPr lang="en-US" dirty="0" err="1" smtClean="0"/>
              <a:t>os</a:t>
            </a:r>
            <a:r>
              <a:rPr lang="en-US" dirty="0" smtClean="0"/>
              <a:t> </a:t>
            </a:r>
            <a:r>
              <a:rPr lang="en-US" dirty="0" err="1" smtClean="0"/>
              <a:t>Recursos</a:t>
            </a:r>
            <a:endParaRPr lang="pt-BR" dirty="0"/>
          </a:p>
        </p:txBody>
      </p:sp>
      <p:sp>
        <p:nvSpPr>
          <p:cNvPr id="18" name="TextBox 17"/>
          <p:cNvSpPr txBox="1"/>
          <p:nvPr/>
        </p:nvSpPr>
        <p:spPr>
          <a:xfrm>
            <a:off x="3419872" y="3933056"/>
            <a:ext cx="5001690" cy="369332"/>
          </a:xfrm>
          <a:prstGeom prst="rect">
            <a:avLst/>
          </a:prstGeom>
          <a:noFill/>
        </p:spPr>
        <p:txBody>
          <a:bodyPr wrap="none" rtlCol="0">
            <a:spAutoFit/>
          </a:bodyPr>
          <a:lstStyle/>
          <a:p>
            <a:r>
              <a:rPr lang="en-US" dirty="0" err="1" smtClean="0"/>
              <a:t>Processo</a:t>
            </a:r>
            <a:r>
              <a:rPr lang="en-US" dirty="0" smtClean="0"/>
              <a:t> 4: </a:t>
            </a:r>
            <a:r>
              <a:rPr lang="en-US" dirty="0" err="1" smtClean="0"/>
              <a:t>Estimar</a:t>
            </a:r>
            <a:r>
              <a:rPr lang="en-US" dirty="0" smtClean="0"/>
              <a:t> as </a:t>
            </a:r>
            <a:r>
              <a:rPr lang="en-US" dirty="0" err="1" smtClean="0"/>
              <a:t>durações</a:t>
            </a:r>
            <a:r>
              <a:rPr lang="en-US" dirty="0" smtClean="0"/>
              <a:t> das </a:t>
            </a:r>
            <a:r>
              <a:rPr lang="en-US" dirty="0" err="1" smtClean="0"/>
              <a:t>Atividades</a:t>
            </a:r>
            <a:endParaRPr lang="pt-BR" dirty="0"/>
          </a:p>
        </p:txBody>
      </p:sp>
      <p:sp>
        <p:nvSpPr>
          <p:cNvPr id="19" name="Rectangle 18"/>
          <p:cNvSpPr/>
          <p:nvPr/>
        </p:nvSpPr>
        <p:spPr>
          <a:xfrm>
            <a:off x="611560" y="4316341"/>
            <a:ext cx="2232248" cy="473374"/>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20" name="TextBox 19"/>
          <p:cNvSpPr txBox="1"/>
          <p:nvPr/>
        </p:nvSpPr>
        <p:spPr>
          <a:xfrm>
            <a:off x="3419872" y="4437112"/>
            <a:ext cx="2230098" cy="369332"/>
          </a:xfrm>
          <a:prstGeom prst="rect">
            <a:avLst/>
          </a:prstGeom>
          <a:noFill/>
        </p:spPr>
        <p:txBody>
          <a:bodyPr wrap="none" rtlCol="0">
            <a:spAutoFit/>
          </a:bodyPr>
          <a:lstStyle/>
          <a:p>
            <a:r>
              <a:rPr lang="en-US" dirty="0" err="1" smtClean="0"/>
              <a:t>Definição</a:t>
            </a:r>
            <a:r>
              <a:rPr lang="en-US" dirty="0" smtClean="0"/>
              <a:t> do </a:t>
            </a:r>
            <a:r>
              <a:rPr lang="en-US" dirty="0" err="1" smtClean="0"/>
              <a:t>escopo</a:t>
            </a:r>
            <a:endParaRPr lang="pt-BR" dirty="0"/>
          </a:p>
        </p:txBody>
      </p:sp>
      <p:sp>
        <p:nvSpPr>
          <p:cNvPr id="21" name="Rectangle 20"/>
          <p:cNvSpPr/>
          <p:nvPr/>
        </p:nvSpPr>
        <p:spPr>
          <a:xfrm>
            <a:off x="611560" y="4768124"/>
            <a:ext cx="2232248" cy="513643"/>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22" name="TextBox 21"/>
          <p:cNvSpPr txBox="1"/>
          <p:nvPr/>
        </p:nvSpPr>
        <p:spPr>
          <a:xfrm>
            <a:off x="3419872" y="4833592"/>
            <a:ext cx="4863832" cy="646331"/>
          </a:xfrm>
          <a:prstGeom prst="rect">
            <a:avLst/>
          </a:prstGeom>
          <a:noFill/>
        </p:spPr>
        <p:txBody>
          <a:bodyPr wrap="none" rtlCol="0">
            <a:spAutoFit/>
          </a:bodyPr>
          <a:lstStyle/>
          <a:p>
            <a:r>
              <a:rPr lang="en-US" dirty="0" err="1" smtClean="0"/>
              <a:t>Inclui</a:t>
            </a:r>
            <a:r>
              <a:rPr lang="en-US" dirty="0" smtClean="0"/>
              <a:t>, mas </a:t>
            </a:r>
            <a:r>
              <a:rPr lang="en-US" dirty="0" err="1" smtClean="0"/>
              <a:t>não</a:t>
            </a:r>
            <a:r>
              <a:rPr lang="en-US" dirty="0" smtClean="0"/>
              <a:t> </a:t>
            </a:r>
            <a:r>
              <a:rPr lang="en-US" dirty="0" err="1" smtClean="0"/>
              <a:t>está</a:t>
            </a:r>
            <a:r>
              <a:rPr lang="en-US" dirty="0" smtClean="0"/>
              <a:t> </a:t>
            </a:r>
            <a:r>
              <a:rPr lang="en-US" dirty="0" err="1" smtClean="0"/>
              <a:t>limitado</a:t>
            </a:r>
            <a:r>
              <a:rPr lang="en-US" dirty="0" smtClean="0"/>
              <a:t> à </a:t>
            </a:r>
            <a:r>
              <a:rPr lang="en-US" dirty="0" err="1" smtClean="0"/>
              <a:t>ferramenta</a:t>
            </a:r>
            <a:r>
              <a:rPr lang="en-US" dirty="0" smtClean="0"/>
              <a:t> de </a:t>
            </a:r>
          </a:p>
          <a:p>
            <a:r>
              <a:rPr lang="en-US" dirty="0" err="1" smtClean="0"/>
              <a:t>elaboração</a:t>
            </a:r>
            <a:r>
              <a:rPr lang="en-US" dirty="0" smtClean="0"/>
              <a:t> do </a:t>
            </a:r>
            <a:r>
              <a:rPr lang="en-US" dirty="0" err="1" smtClean="0"/>
              <a:t>cronograma</a:t>
            </a:r>
            <a:endParaRPr lang="pt-BR" dirty="0"/>
          </a:p>
        </p:txBody>
      </p:sp>
      <p:sp>
        <p:nvSpPr>
          <p:cNvPr id="23" name="Rectangle 22"/>
          <p:cNvSpPr/>
          <p:nvPr/>
        </p:nvSpPr>
        <p:spPr>
          <a:xfrm>
            <a:off x="611560" y="5243714"/>
            <a:ext cx="2232248" cy="513643"/>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24" name="TextBox 23"/>
          <p:cNvSpPr txBox="1"/>
          <p:nvPr/>
        </p:nvSpPr>
        <p:spPr>
          <a:xfrm>
            <a:off x="3419872" y="5324201"/>
            <a:ext cx="5280613" cy="646331"/>
          </a:xfrm>
          <a:prstGeom prst="rect">
            <a:avLst/>
          </a:prstGeom>
          <a:noFill/>
        </p:spPr>
        <p:txBody>
          <a:bodyPr wrap="none" rtlCol="0">
            <a:spAutoFit/>
          </a:bodyPr>
          <a:lstStyle/>
          <a:p>
            <a:r>
              <a:rPr lang="en-US" dirty="0" err="1" smtClean="0"/>
              <a:t>Inclui</a:t>
            </a:r>
            <a:r>
              <a:rPr lang="en-US" dirty="0"/>
              <a:t> </a:t>
            </a:r>
            <a:r>
              <a:rPr lang="en-US" dirty="0" smtClean="0"/>
              <a:t>a </a:t>
            </a:r>
            <a:r>
              <a:rPr lang="en-US" dirty="0" err="1" smtClean="0"/>
              <a:t>metodologia</a:t>
            </a:r>
            <a:r>
              <a:rPr lang="en-US" dirty="0" smtClean="0"/>
              <a:t> de </a:t>
            </a:r>
            <a:r>
              <a:rPr lang="en-US" dirty="0" err="1" smtClean="0"/>
              <a:t>elaboração</a:t>
            </a:r>
            <a:r>
              <a:rPr lang="en-US" dirty="0" smtClean="0"/>
              <a:t> e o </a:t>
            </a:r>
            <a:r>
              <a:rPr lang="en-US" dirty="0" err="1" smtClean="0"/>
              <a:t>calendário</a:t>
            </a:r>
            <a:r>
              <a:rPr lang="en-US" dirty="0" smtClean="0"/>
              <a:t> </a:t>
            </a:r>
          </a:p>
          <a:p>
            <a:r>
              <a:rPr lang="en-US" dirty="0" smtClean="0"/>
              <a:t>do </a:t>
            </a:r>
            <a:r>
              <a:rPr lang="en-US" dirty="0" err="1" smtClean="0"/>
              <a:t>cronograma</a:t>
            </a:r>
            <a:endParaRPr lang="pt-BR" dirty="0"/>
          </a:p>
        </p:txBody>
      </p:sp>
    </p:spTree>
    <p:extLst>
      <p:ext uri="{BB962C8B-B14F-4D97-AF65-F5344CB8AC3E}">
        <p14:creationId xmlns:p14="http://schemas.microsoft.com/office/powerpoint/2010/main" val="3423450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par>
                                <p:cTn id="33" presetID="10"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14"/>
                                        </p:tgtEl>
                                      </p:cBhvr>
                                    </p:animEffect>
                                    <p:set>
                                      <p:cBhvr>
                                        <p:cTn id="43" dur="1" fill="hold">
                                          <p:stCondLst>
                                            <p:cond delay="499"/>
                                          </p:stCondLst>
                                        </p:cTn>
                                        <p:tgtEl>
                                          <p:spTgt spid="14"/>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7"/>
                                        </p:tgtEl>
                                      </p:cBhvr>
                                    </p:animEffect>
                                    <p:set>
                                      <p:cBhvr>
                                        <p:cTn id="46" dur="1" fill="hold">
                                          <p:stCondLst>
                                            <p:cond delay="499"/>
                                          </p:stCondLst>
                                        </p:cTn>
                                        <p:tgtEl>
                                          <p:spTgt spid="17"/>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15"/>
                                        </p:tgtEl>
                                      </p:cBhvr>
                                    </p:animEffect>
                                    <p:set>
                                      <p:cBhvr>
                                        <p:cTn id="57" dur="1" fill="hold">
                                          <p:stCondLst>
                                            <p:cond delay="499"/>
                                          </p:stCondLst>
                                        </p:cTn>
                                        <p:tgtEl>
                                          <p:spTgt spid="15"/>
                                        </p:tgtEl>
                                        <p:attrNameLst>
                                          <p:attrName>style.visibility</p:attrName>
                                        </p:attrNameLst>
                                      </p:cBhvr>
                                      <p:to>
                                        <p:strVal val="hidden"/>
                                      </p:to>
                                    </p:set>
                                  </p:childTnLst>
                                </p:cTn>
                              </p:par>
                              <p:par>
                                <p:cTn id="58" presetID="10" presetClass="exit" presetSubtype="0" fill="hold" grpId="1" nodeType="withEffect">
                                  <p:stCondLst>
                                    <p:cond delay="0"/>
                                  </p:stCondLst>
                                  <p:childTnLst>
                                    <p:animEffect transition="out" filter="fade">
                                      <p:cBhvr>
                                        <p:cTn id="59" dur="500"/>
                                        <p:tgtEl>
                                          <p:spTgt spid="18"/>
                                        </p:tgtEl>
                                      </p:cBhvr>
                                    </p:animEffect>
                                    <p:set>
                                      <p:cBhvr>
                                        <p:cTn id="60" dur="1" fill="hold">
                                          <p:stCondLst>
                                            <p:cond delay="499"/>
                                          </p:stCondLst>
                                        </p:cTn>
                                        <p:tgtEl>
                                          <p:spTgt spid="18"/>
                                        </p:tgtEl>
                                        <p:attrNameLst>
                                          <p:attrName>style.visibility</p:attrName>
                                        </p:attrNameLst>
                                      </p:cBhvr>
                                      <p:to>
                                        <p:strVal val="hidden"/>
                                      </p:to>
                                    </p:set>
                                  </p:childTnLst>
                                </p:cTn>
                              </p:par>
                              <p:par>
                                <p:cTn id="61" presetID="10" presetClass="entr" presetSubtype="0"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500"/>
                                        <p:tgtEl>
                                          <p:spTgt spid="1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fade">
                                      <p:cBhvr>
                                        <p:cTn id="66" dur="500"/>
                                        <p:tgtEl>
                                          <p:spTgt spid="20"/>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1" nodeType="clickEffect">
                                  <p:stCondLst>
                                    <p:cond delay="0"/>
                                  </p:stCondLst>
                                  <p:childTnLst>
                                    <p:animEffect transition="out" filter="fade">
                                      <p:cBhvr>
                                        <p:cTn id="70" dur="500"/>
                                        <p:tgtEl>
                                          <p:spTgt spid="19"/>
                                        </p:tgtEl>
                                      </p:cBhvr>
                                    </p:animEffect>
                                    <p:set>
                                      <p:cBhvr>
                                        <p:cTn id="71" dur="1" fill="hold">
                                          <p:stCondLst>
                                            <p:cond delay="499"/>
                                          </p:stCondLst>
                                        </p:cTn>
                                        <p:tgtEl>
                                          <p:spTgt spid="19"/>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20"/>
                                        </p:tgtEl>
                                      </p:cBhvr>
                                    </p:animEffect>
                                    <p:set>
                                      <p:cBhvr>
                                        <p:cTn id="74" dur="1" fill="hold">
                                          <p:stCondLst>
                                            <p:cond delay="499"/>
                                          </p:stCondLst>
                                        </p:cTn>
                                        <p:tgtEl>
                                          <p:spTgt spid="20"/>
                                        </p:tgtEl>
                                        <p:attrNameLst>
                                          <p:attrName>style.visibility</p:attrName>
                                        </p:attrNameLst>
                                      </p:cBhvr>
                                      <p:to>
                                        <p:strVal val="hidden"/>
                                      </p:to>
                                    </p:set>
                                  </p:childTnLst>
                                </p:cTn>
                              </p:par>
                              <p:par>
                                <p:cTn id="75" presetID="10"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500"/>
                                        <p:tgtEl>
                                          <p:spTgt spid="21"/>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fade">
                                      <p:cBhvr>
                                        <p:cTn id="80" dur="500"/>
                                        <p:tgtEl>
                                          <p:spTgt spid="22"/>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xit" presetSubtype="0" fill="hold" grpId="1" nodeType="clickEffect">
                                  <p:stCondLst>
                                    <p:cond delay="0"/>
                                  </p:stCondLst>
                                  <p:childTnLst>
                                    <p:animEffect transition="out" filter="fade">
                                      <p:cBhvr>
                                        <p:cTn id="84" dur="500"/>
                                        <p:tgtEl>
                                          <p:spTgt spid="21"/>
                                        </p:tgtEl>
                                      </p:cBhvr>
                                    </p:animEffect>
                                    <p:set>
                                      <p:cBhvr>
                                        <p:cTn id="85" dur="1" fill="hold">
                                          <p:stCondLst>
                                            <p:cond delay="499"/>
                                          </p:stCondLst>
                                        </p:cTn>
                                        <p:tgtEl>
                                          <p:spTgt spid="21"/>
                                        </p:tgtEl>
                                        <p:attrNameLst>
                                          <p:attrName>style.visibility</p:attrName>
                                        </p:attrNameLst>
                                      </p:cBhvr>
                                      <p:to>
                                        <p:strVal val="hidden"/>
                                      </p:to>
                                    </p:set>
                                  </p:childTnLst>
                                </p:cTn>
                              </p:par>
                              <p:par>
                                <p:cTn id="86" presetID="10" presetClass="exit" presetSubtype="0" fill="hold" grpId="1" nodeType="withEffect">
                                  <p:stCondLst>
                                    <p:cond delay="0"/>
                                  </p:stCondLst>
                                  <p:childTnLst>
                                    <p:animEffect transition="out" filter="fade">
                                      <p:cBhvr>
                                        <p:cTn id="87" dur="500"/>
                                        <p:tgtEl>
                                          <p:spTgt spid="22"/>
                                        </p:tgtEl>
                                      </p:cBhvr>
                                    </p:animEffect>
                                    <p:set>
                                      <p:cBhvr>
                                        <p:cTn id="88" dur="1" fill="hold">
                                          <p:stCondLst>
                                            <p:cond delay="499"/>
                                          </p:stCondLst>
                                        </p:cTn>
                                        <p:tgtEl>
                                          <p:spTgt spid="22"/>
                                        </p:tgtEl>
                                        <p:attrNameLst>
                                          <p:attrName>style.visibility</p:attrName>
                                        </p:attrNameLst>
                                      </p:cBhvr>
                                      <p:to>
                                        <p:strVal val="hidden"/>
                                      </p:to>
                                    </p:set>
                                  </p:childTnLst>
                                </p:cTn>
                              </p:par>
                              <p:par>
                                <p:cTn id="89" presetID="10" presetClass="entr" presetSubtype="0" fill="hold" grpId="0" nodeType="with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500"/>
                                        <p:tgtEl>
                                          <p:spTgt spid="23"/>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fade">
                                      <p:cBhvr>
                                        <p:cTn id="94" dur="500"/>
                                        <p:tgtEl>
                                          <p:spTgt spid="24"/>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xit" presetSubtype="0" fill="hold" grpId="1" nodeType="clickEffect">
                                  <p:stCondLst>
                                    <p:cond delay="0"/>
                                  </p:stCondLst>
                                  <p:childTnLst>
                                    <p:animEffect transition="out" filter="fade">
                                      <p:cBhvr>
                                        <p:cTn id="98" dur="500"/>
                                        <p:tgtEl>
                                          <p:spTgt spid="23"/>
                                        </p:tgtEl>
                                      </p:cBhvr>
                                    </p:animEffect>
                                    <p:set>
                                      <p:cBhvr>
                                        <p:cTn id="99" dur="1" fill="hold">
                                          <p:stCondLst>
                                            <p:cond delay="499"/>
                                          </p:stCondLst>
                                        </p:cTn>
                                        <p:tgtEl>
                                          <p:spTgt spid="23"/>
                                        </p:tgtEl>
                                        <p:attrNameLst>
                                          <p:attrName>style.visibility</p:attrName>
                                        </p:attrNameLst>
                                      </p:cBhvr>
                                      <p:to>
                                        <p:strVal val="hidden"/>
                                      </p:to>
                                    </p:set>
                                  </p:childTnLst>
                                </p:cTn>
                              </p:par>
                              <p:par>
                                <p:cTn id="100" presetID="10" presetClass="exit" presetSubtype="0" fill="hold" grpId="1" nodeType="withEffect">
                                  <p:stCondLst>
                                    <p:cond delay="0"/>
                                  </p:stCondLst>
                                  <p:childTnLst>
                                    <p:animEffect transition="out" filter="fade">
                                      <p:cBhvr>
                                        <p:cTn id="101" dur="500"/>
                                        <p:tgtEl>
                                          <p:spTgt spid="24"/>
                                        </p:tgtEl>
                                      </p:cBhvr>
                                    </p:animEffect>
                                    <p:set>
                                      <p:cBhvr>
                                        <p:cTn id="102"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13" grpId="0" animBg="1"/>
      <p:bldP spid="13" grpId="1" animBg="1"/>
      <p:bldP spid="14" grpId="0" animBg="1"/>
      <p:bldP spid="14" grpId="1" animBg="1"/>
      <p:bldP spid="15" grpId="0" animBg="1"/>
      <p:bldP spid="15" grpId="1" animBg="1"/>
      <p:bldP spid="10" grpId="0"/>
      <p:bldP spid="10" grpId="1"/>
      <p:bldP spid="16" grpId="0"/>
      <p:bldP spid="16" grpId="1"/>
      <p:bldP spid="17" grpId="0"/>
      <p:bldP spid="17" grpId="1"/>
      <p:bldP spid="18" grpId="0"/>
      <p:bldP spid="18" grpId="1"/>
      <p:bldP spid="19" grpId="0" animBg="1"/>
      <p:bldP spid="19" grpId="1" animBg="1"/>
      <p:bldP spid="20" grpId="0"/>
      <p:bldP spid="20" grpId="1"/>
      <p:bldP spid="21" grpId="0" animBg="1"/>
      <p:bldP spid="21" grpId="1" animBg="1"/>
      <p:bldP spid="22" grpId="0"/>
      <p:bldP spid="22" grpId="1"/>
      <p:bldP spid="23" grpId="0" animBg="1"/>
      <p:bldP spid="23" grpId="1" animBg="1"/>
      <p:bldP spid="24" grpId="0"/>
      <p:bldP spid="24" grpId="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533182" y="1592370"/>
            <a:ext cx="2448272" cy="4212894"/>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500" dirty="0" smtClean="0">
                <a:solidFill>
                  <a:schemeClr val="tx1"/>
                </a:solidFill>
              </a:rPr>
              <a:t>1. </a:t>
            </a:r>
            <a:r>
              <a:rPr lang="en-US" sz="1500" dirty="0" err="1" smtClean="0">
                <a:solidFill>
                  <a:schemeClr val="tx1"/>
                </a:solidFill>
              </a:rPr>
              <a:t>Análise</a:t>
            </a:r>
            <a:r>
              <a:rPr lang="en-US" sz="1500" dirty="0" smtClean="0">
                <a:solidFill>
                  <a:schemeClr val="tx1"/>
                </a:solidFill>
              </a:rPr>
              <a:t> da </a:t>
            </a:r>
            <a:r>
              <a:rPr lang="en-US" sz="1500" dirty="0" err="1" smtClean="0">
                <a:solidFill>
                  <a:schemeClr val="tx1"/>
                </a:solidFill>
              </a:rPr>
              <a:t>rede</a:t>
            </a:r>
            <a:r>
              <a:rPr lang="en-US" sz="1500" dirty="0" smtClean="0">
                <a:solidFill>
                  <a:schemeClr val="tx1"/>
                </a:solidFill>
              </a:rPr>
              <a:t>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2. </a:t>
            </a:r>
            <a:r>
              <a:rPr lang="en-US" sz="1500" dirty="0" err="1" smtClean="0">
                <a:solidFill>
                  <a:schemeClr val="tx1"/>
                </a:solidFill>
              </a:rPr>
              <a:t>Método</a:t>
            </a:r>
            <a:r>
              <a:rPr lang="en-US" sz="1500" dirty="0" smtClean="0">
                <a:solidFill>
                  <a:schemeClr val="tx1"/>
                </a:solidFill>
              </a:rPr>
              <a:t> do </a:t>
            </a:r>
            <a:r>
              <a:rPr lang="en-US" sz="1500" dirty="0" err="1" smtClean="0">
                <a:solidFill>
                  <a:schemeClr val="tx1"/>
                </a:solidFill>
              </a:rPr>
              <a:t>caminho</a:t>
            </a:r>
            <a:r>
              <a:rPr lang="en-US" sz="1500" dirty="0" smtClean="0">
                <a:solidFill>
                  <a:schemeClr val="tx1"/>
                </a:solidFill>
              </a:rPr>
              <a:t> </a:t>
            </a:r>
            <a:r>
              <a:rPr lang="en-US" sz="1500" dirty="0" err="1" smtClean="0">
                <a:solidFill>
                  <a:schemeClr val="tx1"/>
                </a:solidFill>
              </a:rPr>
              <a:t>crítico</a:t>
            </a:r>
            <a:endParaRPr lang="en-US" sz="1500" dirty="0" smtClean="0">
              <a:solidFill>
                <a:schemeClr val="tx1"/>
              </a:solidFill>
            </a:endParaRPr>
          </a:p>
          <a:p>
            <a:pPr algn="ctr"/>
            <a:r>
              <a:rPr lang="en-US" sz="1500" dirty="0" smtClean="0">
                <a:solidFill>
                  <a:schemeClr val="tx1"/>
                </a:solidFill>
              </a:rPr>
              <a:t>3. </a:t>
            </a:r>
            <a:r>
              <a:rPr lang="en-US" sz="1500" dirty="0" err="1" smtClean="0">
                <a:solidFill>
                  <a:schemeClr val="tx1"/>
                </a:solidFill>
              </a:rPr>
              <a:t>Método</a:t>
            </a:r>
            <a:r>
              <a:rPr lang="en-US" sz="1500" dirty="0" smtClean="0">
                <a:solidFill>
                  <a:schemeClr val="tx1"/>
                </a:solidFill>
              </a:rPr>
              <a:t> da </a:t>
            </a:r>
            <a:r>
              <a:rPr lang="en-US" sz="1500" dirty="0" err="1" smtClean="0">
                <a:solidFill>
                  <a:schemeClr val="tx1"/>
                </a:solidFill>
              </a:rPr>
              <a:t>cadeia</a:t>
            </a:r>
            <a:r>
              <a:rPr lang="en-US" sz="1500" dirty="0" smtClean="0">
                <a:solidFill>
                  <a:schemeClr val="tx1"/>
                </a:solidFill>
              </a:rPr>
              <a:t> </a:t>
            </a:r>
            <a:r>
              <a:rPr lang="en-US" sz="1500" dirty="0" err="1" smtClean="0">
                <a:solidFill>
                  <a:schemeClr val="tx1"/>
                </a:solidFill>
              </a:rPr>
              <a:t>crítica</a:t>
            </a:r>
            <a:endParaRPr lang="en-US" sz="1500" dirty="0" smtClean="0">
              <a:solidFill>
                <a:schemeClr val="tx1"/>
              </a:solidFill>
            </a:endParaRPr>
          </a:p>
          <a:p>
            <a:pPr algn="ctr"/>
            <a:r>
              <a:rPr lang="en-US" sz="1500" dirty="0" smtClean="0">
                <a:solidFill>
                  <a:schemeClr val="tx1"/>
                </a:solidFill>
              </a:rPr>
              <a:t>4. </a:t>
            </a:r>
            <a:r>
              <a:rPr lang="en-US" sz="1500" dirty="0" err="1" smtClean="0">
                <a:solidFill>
                  <a:schemeClr val="tx1"/>
                </a:solidFill>
              </a:rPr>
              <a:t>Nivelamento</a:t>
            </a:r>
            <a:r>
              <a:rPr lang="en-US" sz="1500" dirty="0" smtClean="0">
                <a:solidFill>
                  <a:schemeClr val="tx1"/>
                </a:solidFill>
              </a:rPr>
              <a:t> de </a:t>
            </a:r>
            <a:r>
              <a:rPr lang="en-US" sz="1500" dirty="0" err="1" smtClean="0">
                <a:solidFill>
                  <a:schemeClr val="tx1"/>
                </a:solidFill>
              </a:rPr>
              <a:t>recursos</a:t>
            </a:r>
            <a:endParaRPr lang="en-US" sz="1500" dirty="0" smtClean="0">
              <a:solidFill>
                <a:schemeClr val="tx1"/>
              </a:solidFill>
            </a:endParaRPr>
          </a:p>
          <a:p>
            <a:pPr algn="ctr"/>
            <a:r>
              <a:rPr lang="en-US" sz="1500" dirty="0" smtClean="0">
                <a:solidFill>
                  <a:schemeClr val="tx1"/>
                </a:solidFill>
              </a:rPr>
              <a:t>5. </a:t>
            </a:r>
            <a:r>
              <a:rPr lang="en-US" sz="1500" dirty="0" err="1" smtClean="0">
                <a:solidFill>
                  <a:schemeClr val="tx1"/>
                </a:solidFill>
              </a:rPr>
              <a:t>Análise</a:t>
            </a:r>
            <a:r>
              <a:rPr lang="en-US" sz="1500" dirty="0" smtClean="0">
                <a:solidFill>
                  <a:schemeClr val="tx1"/>
                </a:solidFill>
              </a:rPr>
              <a:t> do </a:t>
            </a:r>
            <a:r>
              <a:rPr lang="en-US" sz="1500" dirty="0" err="1" smtClean="0">
                <a:solidFill>
                  <a:schemeClr val="tx1"/>
                </a:solidFill>
              </a:rPr>
              <a:t>cenário</a:t>
            </a:r>
            <a:r>
              <a:rPr lang="en-US" sz="1500" dirty="0" smtClean="0">
                <a:solidFill>
                  <a:schemeClr val="tx1"/>
                </a:solidFill>
              </a:rPr>
              <a:t> “E se”</a:t>
            </a:r>
          </a:p>
          <a:p>
            <a:pPr algn="ctr"/>
            <a:r>
              <a:rPr lang="en-US" sz="1500" dirty="0" smtClean="0">
                <a:solidFill>
                  <a:schemeClr val="tx1"/>
                </a:solidFill>
              </a:rPr>
              <a:t>6. </a:t>
            </a:r>
            <a:r>
              <a:rPr lang="en-US" sz="1500" dirty="0" err="1" smtClean="0">
                <a:solidFill>
                  <a:schemeClr val="tx1"/>
                </a:solidFill>
              </a:rPr>
              <a:t>Aplicação</a:t>
            </a:r>
            <a:r>
              <a:rPr lang="en-US" sz="1500" dirty="0" smtClean="0">
                <a:solidFill>
                  <a:schemeClr val="tx1"/>
                </a:solidFill>
              </a:rPr>
              <a:t> de </a:t>
            </a:r>
            <a:r>
              <a:rPr lang="en-US" sz="1500" dirty="0" err="1" smtClean="0">
                <a:solidFill>
                  <a:schemeClr val="tx1"/>
                </a:solidFill>
              </a:rPr>
              <a:t>antecipações</a:t>
            </a:r>
            <a:r>
              <a:rPr lang="en-US" sz="1500" dirty="0" smtClean="0">
                <a:solidFill>
                  <a:schemeClr val="tx1"/>
                </a:solidFill>
              </a:rPr>
              <a:t> e </a:t>
            </a:r>
            <a:r>
              <a:rPr lang="en-US" sz="1500" dirty="0" err="1" smtClean="0">
                <a:solidFill>
                  <a:schemeClr val="tx1"/>
                </a:solidFill>
              </a:rPr>
              <a:t>esperas</a:t>
            </a:r>
            <a:endParaRPr lang="en-US" sz="1500" dirty="0" smtClean="0">
              <a:solidFill>
                <a:schemeClr val="tx1"/>
              </a:solidFill>
            </a:endParaRPr>
          </a:p>
          <a:p>
            <a:pPr algn="ctr"/>
            <a:r>
              <a:rPr lang="en-US" sz="1500" dirty="0" smtClean="0">
                <a:solidFill>
                  <a:schemeClr val="tx1"/>
                </a:solidFill>
              </a:rPr>
              <a:t>7. </a:t>
            </a:r>
            <a:r>
              <a:rPr lang="en-US" sz="1500" dirty="0" err="1" smtClean="0">
                <a:solidFill>
                  <a:schemeClr val="tx1"/>
                </a:solidFill>
              </a:rPr>
              <a:t>Compressão</a:t>
            </a:r>
            <a:r>
              <a:rPr lang="en-US" sz="1500" dirty="0" smtClean="0">
                <a:solidFill>
                  <a:schemeClr val="tx1"/>
                </a:solidFill>
              </a:rPr>
              <a:t>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8. </a:t>
            </a:r>
            <a:r>
              <a:rPr lang="en-US" sz="1500" dirty="0" err="1" smtClean="0">
                <a:solidFill>
                  <a:schemeClr val="tx1"/>
                </a:solidFill>
              </a:rPr>
              <a:t>Ferramenta</a:t>
            </a:r>
            <a:r>
              <a:rPr lang="en-US" sz="1500" dirty="0" smtClean="0">
                <a:solidFill>
                  <a:schemeClr val="tx1"/>
                </a:solidFill>
              </a:rPr>
              <a:t> </a:t>
            </a:r>
            <a:r>
              <a:rPr lang="en-US" sz="1500" dirty="0" err="1" smtClean="0">
                <a:solidFill>
                  <a:schemeClr val="tx1"/>
                </a:solidFill>
              </a:rPr>
              <a:t>para</a:t>
            </a:r>
            <a:r>
              <a:rPr lang="en-US" sz="1500" dirty="0" smtClean="0">
                <a:solidFill>
                  <a:schemeClr val="tx1"/>
                </a:solidFill>
              </a:rPr>
              <a:t> </a:t>
            </a:r>
            <a:r>
              <a:rPr lang="en-US" sz="1500" dirty="0" err="1" smtClean="0">
                <a:solidFill>
                  <a:schemeClr val="tx1"/>
                </a:solidFill>
              </a:rPr>
              <a:t>desenvolvimento</a:t>
            </a:r>
            <a:endParaRPr lang="en-US" sz="1500" dirty="0" smtClean="0">
              <a:solidFill>
                <a:schemeClr val="tx1"/>
              </a:solidFill>
            </a:endParaRPr>
          </a:p>
        </p:txBody>
      </p:sp>
      <p:sp>
        <p:nvSpPr>
          <p:cNvPr id="10" name="TextBox 9"/>
          <p:cNvSpPr txBox="1"/>
          <p:nvPr/>
        </p:nvSpPr>
        <p:spPr>
          <a:xfrm>
            <a:off x="3419872" y="1789650"/>
            <a:ext cx="5470408" cy="2031325"/>
          </a:xfrm>
          <a:prstGeom prst="rect">
            <a:avLst/>
          </a:prstGeom>
          <a:noFill/>
        </p:spPr>
        <p:txBody>
          <a:bodyPr wrap="square" rtlCol="0">
            <a:spAutoFit/>
          </a:bodyPr>
          <a:lstStyle/>
          <a:p>
            <a:pPr marL="285750" indent="-285750">
              <a:buFont typeface="Arial" pitchFamily="34" charset="0"/>
              <a:buChar char="•"/>
            </a:pPr>
            <a:r>
              <a:rPr lang="en-US" dirty="0" err="1" smtClean="0"/>
              <a:t>Usa</a:t>
            </a:r>
            <a:r>
              <a:rPr lang="en-US" dirty="0" smtClean="0"/>
              <a:t> </a:t>
            </a:r>
            <a:r>
              <a:rPr lang="en-US" dirty="0" err="1" smtClean="0"/>
              <a:t>técnicas</a:t>
            </a:r>
            <a:r>
              <a:rPr lang="en-US" dirty="0" smtClean="0"/>
              <a:t> </a:t>
            </a:r>
            <a:r>
              <a:rPr lang="en-US" dirty="0" err="1" smtClean="0"/>
              <a:t>analíticas</a:t>
            </a:r>
            <a:r>
              <a:rPr lang="en-US" dirty="0" smtClean="0"/>
              <a:t> </a:t>
            </a:r>
            <a:r>
              <a:rPr lang="en-US" dirty="0" err="1" smtClean="0"/>
              <a:t>para</a:t>
            </a:r>
            <a:r>
              <a:rPr lang="en-US" dirty="0" smtClean="0"/>
              <a:t> </a:t>
            </a:r>
            <a:r>
              <a:rPr lang="en-US" dirty="0" err="1" smtClean="0"/>
              <a:t>calcular</a:t>
            </a:r>
            <a:r>
              <a:rPr lang="en-US" dirty="0" smtClean="0"/>
              <a:t> as </a:t>
            </a:r>
            <a:r>
              <a:rPr lang="en-US" dirty="0" err="1" smtClean="0"/>
              <a:t>datas</a:t>
            </a:r>
            <a:r>
              <a:rPr lang="en-US" dirty="0" smtClean="0"/>
              <a:t> </a:t>
            </a:r>
            <a:r>
              <a:rPr lang="pt-BR" dirty="0" smtClean="0"/>
              <a:t>de início e término mais cedo e mais tarde das atividades;</a:t>
            </a:r>
          </a:p>
          <a:p>
            <a:pPr marL="285750" indent="-285750">
              <a:buFont typeface="Arial" pitchFamily="34" charset="0"/>
              <a:buChar char="•"/>
            </a:pPr>
            <a:r>
              <a:rPr lang="en-US" dirty="0" err="1" smtClean="0"/>
              <a:t>Pode</a:t>
            </a:r>
            <a:r>
              <a:rPr lang="en-US" dirty="0" smtClean="0"/>
              <a:t> </a:t>
            </a:r>
            <a:r>
              <a:rPr lang="en-US" dirty="0" err="1" smtClean="0"/>
              <a:t>ter</a:t>
            </a:r>
            <a:r>
              <a:rPr lang="en-US" dirty="0" smtClean="0"/>
              <a:t> </a:t>
            </a:r>
            <a:r>
              <a:rPr lang="en-US" dirty="0" err="1" smtClean="0"/>
              <a:t>caminhos</a:t>
            </a:r>
            <a:r>
              <a:rPr lang="en-US" dirty="0" smtClean="0"/>
              <a:t> com </a:t>
            </a:r>
            <a:r>
              <a:rPr lang="en-US" dirty="0" err="1" smtClean="0"/>
              <a:t>pontos</a:t>
            </a:r>
            <a:r>
              <a:rPr lang="en-US" dirty="0" smtClean="0"/>
              <a:t> de </a:t>
            </a:r>
            <a:r>
              <a:rPr lang="en-US" dirty="0" err="1" smtClean="0"/>
              <a:t>convergência</a:t>
            </a:r>
            <a:r>
              <a:rPr lang="en-US" dirty="0" smtClean="0"/>
              <a:t> e </a:t>
            </a:r>
            <a:r>
              <a:rPr lang="en-US" dirty="0" err="1" smtClean="0"/>
              <a:t>divergência</a:t>
            </a:r>
            <a:r>
              <a:rPr lang="en-US" dirty="0" smtClean="0"/>
              <a:t>;</a:t>
            </a:r>
          </a:p>
          <a:p>
            <a:pPr marL="285750" indent="-285750">
              <a:buFont typeface="Arial" pitchFamily="34" charset="0"/>
              <a:buChar char="•"/>
            </a:pPr>
            <a:r>
              <a:rPr lang="en-US" dirty="0" err="1" smtClean="0"/>
              <a:t>Esses</a:t>
            </a:r>
            <a:r>
              <a:rPr lang="en-US" dirty="0" smtClean="0"/>
              <a:t> </a:t>
            </a:r>
            <a:r>
              <a:rPr lang="en-US" dirty="0" err="1" smtClean="0"/>
              <a:t>caminhos</a:t>
            </a:r>
            <a:r>
              <a:rPr lang="en-US" dirty="0" smtClean="0"/>
              <a:t> </a:t>
            </a:r>
            <a:r>
              <a:rPr lang="en-US" dirty="0" err="1" smtClean="0"/>
              <a:t>podem</a:t>
            </a:r>
            <a:r>
              <a:rPr lang="en-US" dirty="0" smtClean="0"/>
              <a:t> </a:t>
            </a:r>
            <a:r>
              <a:rPr lang="en-US" dirty="0" err="1" smtClean="0"/>
              <a:t>ser</a:t>
            </a:r>
            <a:r>
              <a:rPr lang="en-US" dirty="0" smtClean="0"/>
              <a:t> </a:t>
            </a:r>
            <a:r>
              <a:rPr lang="en-US" dirty="0" err="1" smtClean="0"/>
              <a:t>identificados</a:t>
            </a:r>
            <a:r>
              <a:rPr lang="en-US" dirty="0" smtClean="0"/>
              <a:t> e </a:t>
            </a:r>
            <a:r>
              <a:rPr lang="en-US" dirty="0" err="1" smtClean="0"/>
              <a:t>usados</a:t>
            </a:r>
            <a:r>
              <a:rPr lang="en-US" dirty="0" smtClean="0"/>
              <a:t> </a:t>
            </a:r>
            <a:r>
              <a:rPr lang="en-US" dirty="0" err="1" smtClean="0"/>
              <a:t>em</a:t>
            </a:r>
            <a:r>
              <a:rPr lang="en-US" dirty="0" smtClean="0"/>
              <a:t> </a:t>
            </a:r>
            <a:r>
              <a:rPr lang="en-US" dirty="0" err="1" smtClean="0"/>
              <a:t>outras</a:t>
            </a:r>
            <a:r>
              <a:rPr lang="en-US" dirty="0" smtClean="0"/>
              <a:t> </a:t>
            </a:r>
            <a:r>
              <a:rPr lang="en-US" dirty="0" err="1" smtClean="0"/>
              <a:t>análises</a:t>
            </a:r>
            <a:r>
              <a:rPr lang="en-US" dirty="0" smtClean="0"/>
              <a:t>, </a:t>
            </a:r>
            <a:r>
              <a:rPr lang="en-US" dirty="0" err="1" smtClean="0"/>
              <a:t>como</a:t>
            </a:r>
            <a:r>
              <a:rPr lang="en-US" dirty="0" smtClean="0"/>
              <a:t> </a:t>
            </a:r>
            <a:r>
              <a:rPr lang="en-US" dirty="0" err="1" smtClean="0"/>
              <a:t>compressão</a:t>
            </a:r>
            <a:r>
              <a:rPr lang="en-US" dirty="0" smtClean="0"/>
              <a:t>.</a:t>
            </a:r>
          </a:p>
        </p:txBody>
      </p:sp>
      <p:sp>
        <p:nvSpPr>
          <p:cNvPr id="16" name="TextBox 15"/>
          <p:cNvSpPr txBox="1"/>
          <p:nvPr/>
        </p:nvSpPr>
        <p:spPr>
          <a:xfrm>
            <a:off x="3419873" y="1798942"/>
            <a:ext cx="5470408" cy="3139321"/>
          </a:xfrm>
          <a:prstGeom prst="rect">
            <a:avLst/>
          </a:prstGeom>
          <a:noFill/>
        </p:spPr>
        <p:txBody>
          <a:bodyPr wrap="square" rtlCol="0">
            <a:spAutoFit/>
          </a:bodyPr>
          <a:lstStyle/>
          <a:p>
            <a:pPr marL="285750" indent="-285750">
              <a:buFont typeface="Arial" pitchFamily="34" charset="0"/>
              <a:buChar char="•"/>
            </a:pPr>
            <a:r>
              <a:rPr lang="en-US" dirty="0" err="1" smtClean="0"/>
              <a:t>Calcula</a:t>
            </a:r>
            <a:r>
              <a:rPr lang="en-US" dirty="0" smtClean="0"/>
              <a:t> as </a:t>
            </a:r>
            <a:r>
              <a:rPr lang="en-US" dirty="0" err="1" smtClean="0"/>
              <a:t>datas</a:t>
            </a:r>
            <a:r>
              <a:rPr lang="en-US" dirty="0" smtClean="0"/>
              <a:t> </a:t>
            </a:r>
            <a:r>
              <a:rPr lang="en-US" dirty="0" err="1" smtClean="0"/>
              <a:t>teóricas</a:t>
            </a:r>
            <a:r>
              <a:rPr lang="en-US" dirty="0" smtClean="0"/>
              <a:t> de </a:t>
            </a:r>
            <a:r>
              <a:rPr lang="en-US" dirty="0" err="1" smtClean="0"/>
              <a:t>início</a:t>
            </a:r>
            <a:r>
              <a:rPr lang="en-US" dirty="0" smtClean="0"/>
              <a:t> e </a:t>
            </a:r>
            <a:r>
              <a:rPr lang="en-US" dirty="0" err="1" smtClean="0"/>
              <a:t>término</a:t>
            </a:r>
            <a:r>
              <a:rPr lang="en-US" dirty="0" smtClean="0"/>
              <a:t> </a:t>
            </a:r>
            <a:r>
              <a:rPr lang="en-US" dirty="0" err="1" smtClean="0"/>
              <a:t>mais</a:t>
            </a:r>
            <a:r>
              <a:rPr lang="en-US" dirty="0" smtClean="0"/>
              <a:t> </a:t>
            </a:r>
            <a:r>
              <a:rPr lang="en-US" dirty="0" err="1" smtClean="0"/>
              <a:t>cedo</a:t>
            </a:r>
            <a:r>
              <a:rPr lang="en-US" dirty="0" smtClean="0"/>
              <a:t> e </a:t>
            </a:r>
            <a:r>
              <a:rPr lang="en-US" dirty="0" err="1" smtClean="0"/>
              <a:t>início</a:t>
            </a:r>
            <a:r>
              <a:rPr lang="en-US" dirty="0" smtClean="0"/>
              <a:t> e </a:t>
            </a:r>
            <a:r>
              <a:rPr lang="en-US" dirty="0" err="1" smtClean="0"/>
              <a:t>término</a:t>
            </a:r>
            <a:r>
              <a:rPr lang="en-US" dirty="0" smtClean="0"/>
              <a:t> </a:t>
            </a:r>
            <a:r>
              <a:rPr lang="en-US" dirty="0" err="1" smtClean="0"/>
              <a:t>mais</a:t>
            </a:r>
            <a:r>
              <a:rPr lang="en-US" dirty="0" smtClean="0"/>
              <a:t> </a:t>
            </a:r>
            <a:r>
              <a:rPr lang="en-US" dirty="0" err="1" smtClean="0"/>
              <a:t>tarde</a:t>
            </a:r>
            <a:r>
              <a:rPr lang="en-US" dirty="0" smtClean="0"/>
              <a:t>;</a:t>
            </a:r>
          </a:p>
          <a:p>
            <a:pPr marL="285750" indent="-285750">
              <a:buFont typeface="Arial" pitchFamily="34" charset="0"/>
              <a:buChar char="•"/>
            </a:pPr>
            <a:r>
              <a:rPr lang="en-US" dirty="0" err="1" smtClean="0"/>
              <a:t>Não</a:t>
            </a:r>
            <a:r>
              <a:rPr lang="en-US" dirty="0" smtClean="0"/>
              <a:t> </a:t>
            </a:r>
            <a:r>
              <a:rPr lang="en-US" dirty="0" err="1" smtClean="0"/>
              <a:t>considera</a:t>
            </a:r>
            <a:r>
              <a:rPr lang="en-US" dirty="0" smtClean="0"/>
              <a:t> </a:t>
            </a:r>
            <a:r>
              <a:rPr lang="en-US" dirty="0" err="1" smtClean="0"/>
              <a:t>limitações</a:t>
            </a:r>
            <a:r>
              <a:rPr lang="en-US" dirty="0" smtClean="0"/>
              <a:t> de </a:t>
            </a:r>
            <a:r>
              <a:rPr lang="en-US" dirty="0" err="1" smtClean="0"/>
              <a:t>recursos</a:t>
            </a:r>
            <a:r>
              <a:rPr lang="en-US" dirty="0" smtClean="0"/>
              <a:t>;</a:t>
            </a:r>
          </a:p>
          <a:p>
            <a:pPr marL="285750" indent="-285750">
              <a:buFont typeface="Arial" pitchFamily="34" charset="0"/>
              <a:buChar char="•"/>
            </a:pPr>
            <a:r>
              <a:rPr lang="en-US" dirty="0" err="1" smtClean="0"/>
              <a:t>Executa</a:t>
            </a:r>
            <a:r>
              <a:rPr lang="en-US" dirty="0" smtClean="0"/>
              <a:t> </a:t>
            </a:r>
            <a:r>
              <a:rPr lang="en-US" dirty="0" err="1" smtClean="0"/>
              <a:t>uma</a:t>
            </a:r>
            <a:r>
              <a:rPr lang="en-US" dirty="0" smtClean="0"/>
              <a:t> </a:t>
            </a:r>
            <a:r>
              <a:rPr lang="en-US" dirty="0" err="1" smtClean="0"/>
              <a:t>análise</a:t>
            </a:r>
            <a:r>
              <a:rPr lang="en-US" dirty="0" smtClean="0"/>
              <a:t> de </a:t>
            </a:r>
            <a:r>
              <a:rPr lang="en-US" dirty="0" err="1" smtClean="0"/>
              <a:t>ida</a:t>
            </a:r>
            <a:r>
              <a:rPr lang="en-US" dirty="0" smtClean="0"/>
              <a:t> e </a:t>
            </a:r>
            <a:r>
              <a:rPr lang="en-US" dirty="0" err="1" smtClean="0"/>
              <a:t>volta</a:t>
            </a:r>
            <a:r>
              <a:rPr lang="en-US" dirty="0" smtClean="0"/>
              <a:t> </a:t>
            </a:r>
            <a:r>
              <a:rPr lang="en-US" dirty="0" err="1" smtClean="0"/>
              <a:t>através</a:t>
            </a:r>
            <a:r>
              <a:rPr lang="en-US" dirty="0" smtClean="0"/>
              <a:t> da </a:t>
            </a:r>
            <a:r>
              <a:rPr lang="en-US" dirty="0" err="1" smtClean="0"/>
              <a:t>rede</a:t>
            </a:r>
            <a:r>
              <a:rPr lang="en-US" dirty="0" smtClean="0"/>
              <a:t>;</a:t>
            </a:r>
          </a:p>
          <a:p>
            <a:pPr marL="285750" indent="-285750">
              <a:buFont typeface="Arial" pitchFamily="34" charset="0"/>
              <a:buChar char="•"/>
            </a:pPr>
            <a:r>
              <a:rPr lang="en-US" dirty="0" smtClean="0"/>
              <a:t>A </a:t>
            </a:r>
            <a:r>
              <a:rPr lang="en-US" dirty="0" err="1" smtClean="0"/>
              <a:t>diferença</a:t>
            </a:r>
            <a:r>
              <a:rPr lang="en-US" dirty="0" smtClean="0"/>
              <a:t> das </a:t>
            </a:r>
            <a:r>
              <a:rPr lang="en-US" dirty="0" err="1" smtClean="0"/>
              <a:t>datas</a:t>
            </a:r>
            <a:r>
              <a:rPr lang="en-US" dirty="0" smtClean="0"/>
              <a:t> </a:t>
            </a:r>
            <a:r>
              <a:rPr lang="en-US" dirty="0" err="1" smtClean="0"/>
              <a:t>calculadas</a:t>
            </a:r>
            <a:r>
              <a:rPr lang="en-US" dirty="0" smtClean="0"/>
              <a:t> </a:t>
            </a:r>
            <a:r>
              <a:rPr lang="en-US" dirty="0" err="1" smtClean="0"/>
              <a:t>determina</a:t>
            </a:r>
            <a:r>
              <a:rPr lang="en-US" dirty="0" smtClean="0"/>
              <a:t> a </a:t>
            </a:r>
            <a:r>
              <a:rPr lang="en-US" dirty="0" err="1" smtClean="0"/>
              <a:t>folga</a:t>
            </a:r>
            <a:r>
              <a:rPr lang="en-US" dirty="0" smtClean="0"/>
              <a:t> total </a:t>
            </a:r>
            <a:r>
              <a:rPr lang="en-US" dirty="0" err="1" smtClean="0"/>
              <a:t>que</a:t>
            </a:r>
            <a:r>
              <a:rPr lang="en-US" dirty="0" smtClean="0"/>
              <a:t> </a:t>
            </a:r>
            <a:r>
              <a:rPr lang="en-US" dirty="0" err="1" smtClean="0"/>
              <a:t>fornece</a:t>
            </a:r>
            <a:r>
              <a:rPr lang="en-US" dirty="0" smtClean="0"/>
              <a:t> </a:t>
            </a:r>
            <a:r>
              <a:rPr lang="en-US" dirty="0" err="1" smtClean="0"/>
              <a:t>flexibilidade</a:t>
            </a:r>
            <a:r>
              <a:rPr lang="en-US" dirty="0" smtClean="0"/>
              <a:t> </a:t>
            </a:r>
            <a:r>
              <a:rPr lang="en-US" dirty="0" err="1" smtClean="0"/>
              <a:t>ao</a:t>
            </a:r>
            <a:r>
              <a:rPr lang="en-US" dirty="0" smtClean="0"/>
              <a:t> </a:t>
            </a:r>
            <a:r>
              <a:rPr lang="en-US" dirty="0" err="1" smtClean="0"/>
              <a:t>cronograma</a:t>
            </a:r>
            <a:r>
              <a:rPr lang="en-US" dirty="0" smtClean="0"/>
              <a:t>;</a:t>
            </a:r>
          </a:p>
          <a:p>
            <a:pPr marL="285750" indent="-285750">
              <a:buFont typeface="Arial" pitchFamily="34" charset="0"/>
              <a:buChar char="•"/>
            </a:pPr>
            <a:r>
              <a:rPr lang="en-US" dirty="0" smtClean="0"/>
              <a:t>A </a:t>
            </a:r>
            <a:r>
              <a:rPr lang="en-US" dirty="0" err="1" smtClean="0"/>
              <a:t>folga</a:t>
            </a:r>
            <a:r>
              <a:rPr lang="en-US" dirty="0" smtClean="0"/>
              <a:t> total </a:t>
            </a:r>
            <a:r>
              <a:rPr lang="en-US" dirty="0" err="1" smtClean="0"/>
              <a:t>pode</a:t>
            </a:r>
            <a:r>
              <a:rPr lang="en-US" dirty="0" smtClean="0"/>
              <a:t> </a:t>
            </a:r>
            <a:r>
              <a:rPr lang="en-US" dirty="0" err="1" smtClean="0"/>
              <a:t>ser</a:t>
            </a:r>
            <a:r>
              <a:rPr lang="en-US" dirty="0" smtClean="0"/>
              <a:t> </a:t>
            </a:r>
            <a:r>
              <a:rPr lang="en-US" dirty="0" err="1" smtClean="0"/>
              <a:t>negativa</a:t>
            </a:r>
            <a:r>
              <a:rPr lang="en-US" dirty="0" smtClean="0"/>
              <a:t>, </a:t>
            </a:r>
            <a:r>
              <a:rPr lang="en-US" dirty="0" err="1" smtClean="0"/>
              <a:t>positiva</a:t>
            </a:r>
            <a:r>
              <a:rPr lang="en-US" dirty="0" smtClean="0"/>
              <a:t> </a:t>
            </a:r>
            <a:r>
              <a:rPr lang="en-US" dirty="0" err="1" smtClean="0"/>
              <a:t>ou</a:t>
            </a:r>
            <a:r>
              <a:rPr lang="en-US" dirty="0" smtClean="0"/>
              <a:t> zero;</a:t>
            </a:r>
          </a:p>
          <a:p>
            <a:pPr marL="285750" indent="-285750">
              <a:buFont typeface="Arial" pitchFamily="34" charset="0"/>
              <a:buChar char="•"/>
            </a:pPr>
            <a:r>
              <a:rPr lang="en-US" dirty="0" err="1" smtClean="0"/>
              <a:t>Quando</a:t>
            </a:r>
            <a:r>
              <a:rPr lang="en-US" dirty="0" smtClean="0"/>
              <a:t> a </a:t>
            </a:r>
            <a:r>
              <a:rPr lang="en-US" dirty="0" err="1" smtClean="0"/>
              <a:t>folga</a:t>
            </a:r>
            <a:r>
              <a:rPr lang="en-US" dirty="0" smtClean="0"/>
              <a:t> é </a:t>
            </a:r>
            <a:r>
              <a:rPr lang="en-US" dirty="0" err="1" smtClean="0"/>
              <a:t>negativa</a:t>
            </a:r>
            <a:r>
              <a:rPr lang="en-US" dirty="0" smtClean="0"/>
              <a:t> </a:t>
            </a:r>
            <a:r>
              <a:rPr lang="en-US" dirty="0" err="1" smtClean="0"/>
              <a:t>ou</a:t>
            </a:r>
            <a:r>
              <a:rPr lang="en-US" dirty="0" smtClean="0"/>
              <a:t> zero o </a:t>
            </a:r>
            <a:r>
              <a:rPr lang="en-US" dirty="0" err="1" smtClean="0"/>
              <a:t>caminho</a:t>
            </a:r>
            <a:r>
              <a:rPr lang="en-US" dirty="0" smtClean="0"/>
              <a:t> é </a:t>
            </a:r>
            <a:r>
              <a:rPr lang="en-US" dirty="0" err="1" smtClean="0"/>
              <a:t>crítico</a:t>
            </a:r>
            <a:r>
              <a:rPr lang="en-US" dirty="0" smtClean="0"/>
              <a:t> e </a:t>
            </a:r>
            <a:r>
              <a:rPr lang="en-US" dirty="0" err="1" smtClean="0"/>
              <a:t>suas</a:t>
            </a:r>
            <a:r>
              <a:rPr lang="en-US" dirty="0" smtClean="0"/>
              <a:t> </a:t>
            </a:r>
            <a:r>
              <a:rPr lang="en-US" dirty="0" err="1" smtClean="0"/>
              <a:t>atividades</a:t>
            </a:r>
            <a:r>
              <a:rPr lang="en-US" dirty="0" smtClean="0"/>
              <a:t> </a:t>
            </a:r>
            <a:r>
              <a:rPr lang="en-US" dirty="0" err="1" smtClean="0"/>
              <a:t>são</a:t>
            </a:r>
            <a:r>
              <a:rPr lang="en-US" dirty="0" smtClean="0"/>
              <a:t> </a:t>
            </a:r>
            <a:r>
              <a:rPr lang="en-US" dirty="0" err="1" smtClean="0"/>
              <a:t>atividades</a:t>
            </a:r>
            <a:r>
              <a:rPr lang="en-US" dirty="0" smtClean="0"/>
              <a:t> </a:t>
            </a:r>
            <a:r>
              <a:rPr lang="en-US" dirty="0" err="1" smtClean="0"/>
              <a:t>críticas</a:t>
            </a:r>
            <a:r>
              <a:rPr lang="en-US" dirty="0" smtClean="0"/>
              <a:t>;</a:t>
            </a:r>
          </a:p>
        </p:txBody>
      </p:sp>
      <p:sp>
        <p:nvSpPr>
          <p:cNvPr id="2" name="Title 1"/>
          <p:cNvSpPr>
            <a:spLocks noGrp="1"/>
          </p:cNvSpPr>
          <p:nvPr>
            <p:ph type="title"/>
          </p:nvPr>
        </p:nvSpPr>
        <p:spPr/>
        <p:txBody>
          <a:bodyPr/>
          <a:lstStyle/>
          <a:p>
            <a:r>
              <a:rPr lang="de-DE" dirty="0" smtClean="0"/>
              <a:t>Desenvolver o Cronograma</a:t>
            </a:r>
            <a:endParaRPr lang="de-DE" dirty="0"/>
          </a:p>
        </p:txBody>
      </p:sp>
      <p:sp>
        <p:nvSpPr>
          <p:cNvPr id="4" name="Rectangle 3"/>
          <p:cNvSpPr/>
          <p:nvPr/>
        </p:nvSpPr>
        <p:spPr>
          <a:xfrm>
            <a:off x="666836" y="1774833"/>
            <a:ext cx="2160240" cy="432048"/>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solidFill>
                <a:schemeClr val="accent1">
                  <a:lumMod val="50000"/>
                </a:schemeClr>
              </a:solidFill>
            </a:endParaRPr>
          </a:p>
        </p:txBody>
      </p:sp>
      <p:sp>
        <p:nvSpPr>
          <p:cNvPr id="13" name="Rectangle 12"/>
          <p:cNvSpPr/>
          <p:nvPr/>
        </p:nvSpPr>
        <p:spPr>
          <a:xfrm>
            <a:off x="666836" y="2185997"/>
            <a:ext cx="2160240" cy="513643"/>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26" name="TextBox 25"/>
          <p:cNvSpPr txBox="1"/>
          <p:nvPr/>
        </p:nvSpPr>
        <p:spPr>
          <a:xfrm>
            <a:off x="107504" y="1078862"/>
            <a:ext cx="3181192"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FERRAMENTAS/TÉCNICAS</a:t>
            </a:r>
            <a:endParaRPr lang="pt-BR" b="1" cap="all" dirty="0">
              <a:ln w="0"/>
              <a:solidFill>
                <a:schemeClr val="accent1">
                  <a:lumMod val="50000"/>
                </a:schemeClr>
              </a:solidFill>
              <a:effectLst/>
            </a:endParaRPr>
          </a:p>
        </p:txBody>
      </p:sp>
      <p:sp>
        <p:nvSpPr>
          <p:cNvPr id="27" name="Rectangle 26"/>
          <p:cNvSpPr/>
          <p:nvPr/>
        </p:nvSpPr>
        <p:spPr>
          <a:xfrm>
            <a:off x="666836" y="2661025"/>
            <a:ext cx="2160240" cy="513643"/>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28" name="TextBox 27"/>
          <p:cNvSpPr txBox="1"/>
          <p:nvPr/>
        </p:nvSpPr>
        <p:spPr>
          <a:xfrm>
            <a:off x="3419872" y="2447014"/>
            <a:ext cx="5470408" cy="2862322"/>
          </a:xfrm>
          <a:prstGeom prst="rect">
            <a:avLst/>
          </a:prstGeom>
          <a:noFill/>
        </p:spPr>
        <p:txBody>
          <a:bodyPr wrap="square" rtlCol="0">
            <a:spAutoFit/>
          </a:bodyPr>
          <a:lstStyle/>
          <a:p>
            <a:pPr marL="285750" indent="-285750">
              <a:buFont typeface="Arial" pitchFamily="34" charset="0"/>
              <a:buChar char="•"/>
            </a:pPr>
            <a:r>
              <a:rPr lang="en-US" dirty="0" err="1" smtClean="0"/>
              <a:t>Modifica</a:t>
            </a:r>
            <a:r>
              <a:rPr lang="en-US" dirty="0" smtClean="0"/>
              <a:t> o </a:t>
            </a:r>
            <a:r>
              <a:rPr lang="en-US" dirty="0" err="1" smtClean="0"/>
              <a:t>cronograma</a:t>
            </a:r>
            <a:r>
              <a:rPr lang="en-US" dirty="0" smtClean="0"/>
              <a:t> </a:t>
            </a:r>
            <a:r>
              <a:rPr lang="en-US" dirty="0" err="1" smtClean="0"/>
              <a:t>para</a:t>
            </a:r>
            <a:r>
              <a:rPr lang="en-US" dirty="0" smtClean="0"/>
              <a:t> </a:t>
            </a:r>
            <a:r>
              <a:rPr lang="en-US" dirty="0" err="1" smtClean="0"/>
              <a:t>que</a:t>
            </a:r>
            <a:r>
              <a:rPr lang="en-US" dirty="0" smtClean="0"/>
              <a:t> se </a:t>
            </a:r>
            <a:r>
              <a:rPr lang="en-US" dirty="0" err="1" smtClean="0"/>
              <a:t>leve</a:t>
            </a:r>
            <a:r>
              <a:rPr lang="en-US" dirty="0" smtClean="0"/>
              <a:t> </a:t>
            </a:r>
            <a:r>
              <a:rPr lang="en-US" dirty="0" err="1" smtClean="0"/>
              <a:t>em</a:t>
            </a:r>
            <a:r>
              <a:rPr lang="en-US" dirty="0" smtClean="0"/>
              <a:t> </a:t>
            </a:r>
            <a:r>
              <a:rPr lang="en-US" dirty="0" err="1" smtClean="0"/>
              <a:t>consideração</a:t>
            </a:r>
            <a:r>
              <a:rPr lang="en-US" dirty="0" smtClean="0"/>
              <a:t> a </a:t>
            </a:r>
            <a:r>
              <a:rPr lang="en-US" dirty="0" err="1" smtClean="0"/>
              <a:t>limitação</a:t>
            </a:r>
            <a:r>
              <a:rPr lang="en-US" dirty="0" smtClean="0"/>
              <a:t> de </a:t>
            </a:r>
            <a:r>
              <a:rPr lang="en-US" dirty="0" err="1" smtClean="0"/>
              <a:t>recursos</a:t>
            </a:r>
            <a:r>
              <a:rPr lang="en-US" dirty="0" smtClean="0"/>
              <a:t>;</a:t>
            </a:r>
          </a:p>
          <a:p>
            <a:pPr marL="285750" indent="-285750">
              <a:buFont typeface="Arial" pitchFamily="34" charset="0"/>
              <a:buChar char="•"/>
            </a:pPr>
            <a:r>
              <a:rPr lang="en-US" dirty="0" smtClean="0"/>
              <a:t>O </a:t>
            </a:r>
            <a:r>
              <a:rPr lang="en-US" dirty="0" err="1" smtClean="0"/>
              <a:t>cronograma</a:t>
            </a:r>
            <a:r>
              <a:rPr lang="en-US" dirty="0" smtClean="0"/>
              <a:t> </a:t>
            </a:r>
            <a:r>
              <a:rPr lang="en-US" dirty="0" err="1" smtClean="0"/>
              <a:t>resultante</a:t>
            </a:r>
            <a:r>
              <a:rPr lang="en-US" dirty="0" smtClean="0"/>
              <a:t> </a:t>
            </a:r>
            <a:r>
              <a:rPr lang="en-US" dirty="0" err="1" smtClean="0"/>
              <a:t>frequentemente</a:t>
            </a:r>
            <a:r>
              <a:rPr lang="en-US" dirty="0" smtClean="0"/>
              <a:t> tem </a:t>
            </a:r>
            <a:r>
              <a:rPr lang="en-US" dirty="0" err="1" smtClean="0"/>
              <a:t>caminho</a:t>
            </a:r>
            <a:r>
              <a:rPr lang="en-US" dirty="0" smtClean="0"/>
              <a:t> </a:t>
            </a:r>
            <a:r>
              <a:rPr lang="en-US" dirty="0" err="1" smtClean="0"/>
              <a:t>crítico</a:t>
            </a:r>
            <a:r>
              <a:rPr lang="en-US" dirty="0" smtClean="0"/>
              <a:t> </a:t>
            </a:r>
            <a:r>
              <a:rPr lang="en-US" dirty="0" err="1" smtClean="0"/>
              <a:t>diferente</a:t>
            </a:r>
            <a:r>
              <a:rPr lang="en-US" dirty="0" smtClean="0"/>
              <a:t>, </a:t>
            </a:r>
            <a:r>
              <a:rPr lang="en-US" dirty="0" err="1" smtClean="0"/>
              <a:t>conhecido</a:t>
            </a:r>
            <a:r>
              <a:rPr lang="en-US" dirty="0" smtClean="0"/>
              <a:t> </a:t>
            </a:r>
            <a:r>
              <a:rPr lang="en-US" dirty="0" err="1" smtClean="0"/>
              <a:t>como</a:t>
            </a:r>
            <a:r>
              <a:rPr lang="en-US" dirty="0" smtClean="0"/>
              <a:t> </a:t>
            </a:r>
            <a:r>
              <a:rPr lang="en-US" dirty="0" err="1" smtClean="0"/>
              <a:t>cadeia</a:t>
            </a:r>
            <a:r>
              <a:rPr lang="en-US" dirty="0" smtClean="0"/>
              <a:t> </a:t>
            </a:r>
            <a:r>
              <a:rPr lang="en-US" dirty="0" err="1" smtClean="0"/>
              <a:t>crítica</a:t>
            </a:r>
            <a:r>
              <a:rPr lang="en-US" dirty="0" smtClean="0"/>
              <a:t>;</a:t>
            </a:r>
          </a:p>
          <a:p>
            <a:pPr marL="285750" indent="-285750">
              <a:buFont typeface="Arial" pitchFamily="34" charset="0"/>
              <a:buChar char="•"/>
            </a:pPr>
            <a:r>
              <a:rPr lang="en-US" dirty="0" smtClean="0"/>
              <a:t>O </a:t>
            </a:r>
            <a:r>
              <a:rPr lang="en-US" dirty="0" err="1" smtClean="0"/>
              <a:t>método</a:t>
            </a:r>
            <a:r>
              <a:rPr lang="en-US" dirty="0" smtClean="0"/>
              <a:t> </a:t>
            </a:r>
            <a:r>
              <a:rPr lang="en-US" dirty="0" err="1" smtClean="0"/>
              <a:t>adiciona</a:t>
            </a:r>
            <a:r>
              <a:rPr lang="en-US" dirty="0" smtClean="0"/>
              <a:t> buffers de </a:t>
            </a:r>
            <a:r>
              <a:rPr lang="en-US" dirty="0" err="1" smtClean="0"/>
              <a:t>duração</a:t>
            </a:r>
            <a:r>
              <a:rPr lang="en-US" dirty="0" smtClean="0"/>
              <a:t>, </a:t>
            </a:r>
            <a:r>
              <a:rPr lang="en-US" dirty="0" err="1" smtClean="0"/>
              <a:t>que</a:t>
            </a:r>
            <a:r>
              <a:rPr lang="en-US" dirty="0" smtClean="0"/>
              <a:t> </a:t>
            </a:r>
            <a:r>
              <a:rPr lang="en-US" dirty="0" err="1" smtClean="0"/>
              <a:t>são</a:t>
            </a:r>
            <a:r>
              <a:rPr lang="en-US" dirty="0" smtClean="0"/>
              <a:t> </a:t>
            </a:r>
            <a:r>
              <a:rPr lang="en-US" dirty="0" err="1" smtClean="0"/>
              <a:t>atividades</a:t>
            </a:r>
            <a:r>
              <a:rPr lang="en-US" dirty="0" smtClean="0"/>
              <a:t> </a:t>
            </a:r>
            <a:r>
              <a:rPr lang="en-US" dirty="0" err="1" smtClean="0"/>
              <a:t>sem</a:t>
            </a:r>
            <a:r>
              <a:rPr lang="en-US" dirty="0" smtClean="0"/>
              <a:t> </a:t>
            </a:r>
            <a:r>
              <a:rPr lang="en-US" dirty="0" err="1" smtClean="0"/>
              <a:t>trabalho</a:t>
            </a:r>
            <a:r>
              <a:rPr lang="en-US" dirty="0" smtClean="0"/>
              <a:t> do </a:t>
            </a:r>
            <a:r>
              <a:rPr lang="en-US" dirty="0" err="1" smtClean="0"/>
              <a:t>cronograma</a:t>
            </a:r>
            <a:r>
              <a:rPr lang="en-US" dirty="0" smtClean="0"/>
              <a:t> </a:t>
            </a:r>
            <a:r>
              <a:rPr lang="en-US" dirty="0" err="1" smtClean="0"/>
              <a:t>para</a:t>
            </a:r>
            <a:r>
              <a:rPr lang="en-US" dirty="0" smtClean="0"/>
              <a:t> </a:t>
            </a:r>
            <a:r>
              <a:rPr lang="en-US" dirty="0" err="1" smtClean="0"/>
              <a:t>gerenciar</a:t>
            </a:r>
            <a:r>
              <a:rPr lang="en-US" dirty="0" smtClean="0"/>
              <a:t> </a:t>
            </a:r>
            <a:r>
              <a:rPr lang="en-US" dirty="0" err="1" smtClean="0"/>
              <a:t>incertezas</a:t>
            </a:r>
            <a:r>
              <a:rPr lang="en-US" dirty="0" smtClean="0"/>
              <a:t>; </a:t>
            </a:r>
          </a:p>
          <a:p>
            <a:pPr marL="285750" indent="-285750">
              <a:buFont typeface="Arial" pitchFamily="34" charset="0"/>
              <a:buChar char="•"/>
            </a:pPr>
            <a:endParaRPr lang="en-US" dirty="0" smtClean="0"/>
          </a:p>
          <a:p>
            <a:pPr marL="285750" indent="-285750">
              <a:buFont typeface="Arial" pitchFamily="34" charset="0"/>
              <a:buChar char="•"/>
            </a:pPr>
            <a:endParaRPr lang="pt-BR" dirty="0"/>
          </a:p>
        </p:txBody>
      </p:sp>
      <p:sp>
        <p:nvSpPr>
          <p:cNvPr id="29" name="Rectangle 28"/>
          <p:cNvSpPr/>
          <p:nvPr/>
        </p:nvSpPr>
        <p:spPr>
          <a:xfrm>
            <a:off x="666836" y="3133714"/>
            <a:ext cx="2160240" cy="480344"/>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30" name="TextBox 29"/>
          <p:cNvSpPr txBox="1"/>
          <p:nvPr/>
        </p:nvSpPr>
        <p:spPr>
          <a:xfrm>
            <a:off x="3419872" y="2375006"/>
            <a:ext cx="5470408" cy="2862322"/>
          </a:xfrm>
          <a:prstGeom prst="rect">
            <a:avLst/>
          </a:prstGeom>
          <a:noFill/>
        </p:spPr>
        <p:txBody>
          <a:bodyPr wrap="square" rtlCol="0">
            <a:spAutoFit/>
          </a:bodyPr>
          <a:lstStyle/>
          <a:p>
            <a:pPr marL="285750" indent="-285750">
              <a:buFont typeface="Arial" pitchFamily="34" charset="0"/>
              <a:buChar char="•"/>
            </a:pPr>
            <a:r>
              <a:rPr lang="en-US" dirty="0" err="1" smtClean="0"/>
              <a:t>Aplicada</a:t>
            </a:r>
            <a:r>
              <a:rPr lang="en-US" dirty="0" smtClean="0"/>
              <a:t> a um </a:t>
            </a:r>
            <a:r>
              <a:rPr lang="en-US" dirty="0" err="1" smtClean="0"/>
              <a:t>cronograma</a:t>
            </a:r>
            <a:r>
              <a:rPr lang="en-US" dirty="0" smtClean="0"/>
              <a:t> </a:t>
            </a:r>
            <a:r>
              <a:rPr lang="en-US" dirty="0" err="1" smtClean="0"/>
              <a:t>que</a:t>
            </a:r>
            <a:r>
              <a:rPr lang="en-US" dirty="0" smtClean="0"/>
              <a:t> </a:t>
            </a:r>
            <a:r>
              <a:rPr lang="en-US" dirty="0" err="1" smtClean="0"/>
              <a:t>já</a:t>
            </a:r>
            <a:r>
              <a:rPr lang="en-US" dirty="0" smtClean="0"/>
              <a:t> </a:t>
            </a:r>
            <a:r>
              <a:rPr lang="en-US" dirty="0" err="1" smtClean="0"/>
              <a:t>foi</a:t>
            </a:r>
            <a:r>
              <a:rPr lang="en-US" dirty="0" smtClean="0"/>
              <a:t> </a:t>
            </a:r>
            <a:r>
              <a:rPr lang="en-US" dirty="0" err="1" smtClean="0"/>
              <a:t>analisado</a:t>
            </a:r>
            <a:r>
              <a:rPr lang="en-US" dirty="0" smtClean="0"/>
              <a:t> </a:t>
            </a:r>
            <a:r>
              <a:rPr lang="en-US" dirty="0" err="1" smtClean="0"/>
              <a:t>pelo</a:t>
            </a:r>
            <a:r>
              <a:rPr lang="en-US" dirty="0" smtClean="0"/>
              <a:t> </a:t>
            </a:r>
            <a:r>
              <a:rPr lang="en-US" dirty="0" err="1" smtClean="0"/>
              <a:t>método</a:t>
            </a:r>
            <a:r>
              <a:rPr lang="en-US" dirty="0" smtClean="0"/>
              <a:t> do </a:t>
            </a:r>
            <a:r>
              <a:rPr lang="en-US" dirty="0" err="1" smtClean="0"/>
              <a:t>caminho</a:t>
            </a:r>
            <a:r>
              <a:rPr lang="en-US" dirty="0" smtClean="0"/>
              <a:t> </a:t>
            </a:r>
            <a:r>
              <a:rPr lang="en-US" dirty="0" err="1" smtClean="0"/>
              <a:t>crítico</a:t>
            </a:r>
            <a:r>
              <a:rPr lang="en-US" dirty="0" smtClean="0"/>
              <a:t>;</a:t>
            </a:r>
          </a:p>
          <a:p>
            <a:pPr marL="285750" indent="-285750">
              <a:buFont typeface="Arial" pitchFamily="34" charset="0"/>
              <a:buChar char="•"/>
            </a:pPr>
            <a:r>
              <a:rPr lang="en-US" dirty="0" err="1" smtClean="0"/>
              <a:t>Pode</a:t>
            </a:r>
            <a:r>
              <a:rPr lang="en-US" dirty="0" smtClean="0"/>
              <a:t> </a:t>
            </a:r>
            <a:r>
              <a:rPr lang="en-US" dirty="0" err="1" smtClean="0"/>
              <a:t>ser</a:t>
            </a:r>
            <a:r>
              <a:rPr lang="en-US" dirty="0" smtClean="0"/>
              <a:t> </a:t>
            </a:r>
            <a:r>
              <a:rPr lang="en-US" dirty="0" err="1" smtClean="0"/>
              <a:t>usado</a:t>
            </a:r>
            <a:r>
              <a:rPr lang="en-US" dirty="0" smtClean="0"/>
              <a:t> </a:t>
            </a:r>
            <a:r>
              <a:rPr lang="en-US" dirty="0" err="1" smtClean="0"/>
              <a:t>quando</a:t>
            </a:r>
            <a:r>
              <a:rPr lang="en-US" dirty="0" smtClean="0"/>
              <a:t> </a:t>
            </a:r>
            <a:r>
              <a:rPr lang="en-US" dirty="0" err="1" smtClean="0"/>
              <a:t>recursos</a:t>
            </a:r>
            <a:r>
              <a:rPr lang="en-US" dirty="0" smtClean="0"/>
              <a:t> </a:t>
            </a:r>
            <a:r>
              <a:rPr lang="en-US" dirty="0" err="1" smtClean="0"/>
              <a:t>divididos</a:t>
            </a:r>
            <a:r>
              <a:rPr lang="en-US" dirty="0" smtClean="0"/>
              <a:t> </a:t>
            </a:r>
            <a:r>
              <a:rPr lang="en-US" dirty="0" err="1" smtClean="0"/>
              <a:t>ou</a:t>
            </a:r>
            <a:r>
              <a:rPr lang="en-US" dirty="0" smtClean="0"/>
              <a:t> </a:t>
            </a:r>
            <a:r>
              <a:rPr lang="en-US" dirty="0" err="1" smtClean="0"/>
              <a:t>críticos</a:t>
            </a:r>
            <a:r>
              <a:rPr lang="en-US" dirty="0" smtClean="0"/>
              <a:t> </a:t>
            </a:r>
            <a:r>
              <a:rPr lang="en-US" dirty="0" err="1" smtClean="0"/>
              <a:t>não</a:t>
            </a:r>
            <a:r>
              <a:rPr lang="en-US" dirty="0" smtClean="0"/>
              <a:t> </a:t>
            </a:r>
            <a:r>
              <a:rPr lang="en-US" dirty="0" err="1" smtClean="0"/>
              <a:t>estão</a:t>
            </a:r>
            <a:r>
              <a:rPr lang="en-US" dirty="0" smtClean="0"/>
              <a:t> </a:t>
            </a:r>
            <a:r>
              <a:rPr lang="en-US" dirty="0" err="1" smtClean="0"/>
              <a:t>disponíveis</a:t>
            </a:r>
            <a:r>
              <a:rPr lang="en-US" dirty="0" smtClean="0"/>
              <a:t> </a:t>
            </a:r>
            <a:r>
              <a:rPr lang="en-US" dirty="0" err="1" smtClean="0"/>
              <a:t>sempre</a:t>
            </a:r>
            <a:r>
              <a:rPr lang="en-US" dirty="0"/>
              <a:t> </a:t>
            </a:r>
            <a:r>
              <a:rPr lang="en-US" dirty="0" err="1" smtClean="0"/>
              <a:t>ou</a:t>
            </a:r>
            <a:r>
              <a:rPr lang="en-US" dirty="0" smtClean="0"/>
              <a:t> </a:t>
            </a:r>
            <a:r>
              <a:rPr lang="en-US" dirty="0" err="1" smtClean="0"/>
              <a:t>são</a:t>
            </a:r>
            <a:r>
              <a:rPr lang="en-US" dirty="0" smtClean="0"/>
              <a:t> </a:t>
            </a:r>
            <a:r>
              <a:rPr lang="en-US" dirty="0" err="1" smtClean="0"/>
              <a:t>limitados</a:t>
            </a:r>
            <a:r>
              <a:rPr lang="en-US" dirty="0" smtClean="0"/>
              <a:t>;</a:t>
            </a:r>
          </a:p>
          <a:p>
            <a:pPr marL="285750" indent="-285750">
              <a:buFont typeface="Arial" pitchFamily="34" charset="0"/>
              <a:buChar char="•"/>
            </a:pPr>
            <a:r>
              <a:rPr lang="en-US" dirty="0" smtClean="0"/>
              <a:t>É </a:t>
            </a:r>
            <a:r>
              <a:rPr lang="en-US" dirty="0" err="1" smtClean="0"/>
              <a:t>necessário</a:t>
            </a:r>
            <a:r>
              <a:rPr lang="en-US" dirty="0" smtClean="0"/>
              <a:t> </a:t>
            </a:r>
            <a:r>
              <a:rPr lang="en-US" dirty="0" err="1" smtClean="0"/>
              <a:t>quando</a:t>
            </a:r>
            <a:r>
              <a:rPr lang="en-US" dirty="0" smtClean="0"/>
              <a:t> </a:t>
            </a:r>
            <a:r>
              <a:rPr lang="en-US" dirty="0" err="1" smtClean="0"/>
              <a:t>os</a:t>
            </a:r>
            <a:r>
              <a:rPr lang="en-US" dirty="0" smtClean="0"/>
              <a:t> </a:t>
            </a:r>
            <a:r>
              <a:rPr lang="en-US" dirty="0" err="1" smtClean="0"/>
              <a:t>recursos</a:t>
            </a:r>
            <a:r>
              <a:rPr lang="en-US" dirty="0" smtClean="0"/>
              <a:t> </a:t>
            </a:r>
            <a:r>
              <a:rPr lang="en-US" dirty="0" err="1" smtClean="0"/>
              <a:t>foram</a:t>
            </a:r>
            <a:r>
              <a:rPr lang="en-US" dirty="0" smtClean="0"/>
              <a:t> </a:t>
            </a:r>
            <a:r>
              <a:rPr lang="en-US" dirty="0" err="1" smtClean="0"/>
              <a:t>distribuídos</a:t>
            </a:r>
            <a:r>
              <a:rPr lang="en-US" dirty="0" smtClean="0"/>
              <a:t> </a:t>
            </a:r>
            <a:r>
              <a:rPr lang="en-US" dirty="0" err="1" smtClean="0"/>
              <a:t>demais</a:t>
            </a:r>
            <a:r>
              <a:rPr lang="en-US" dirty="0" smtClean="0"/>
              <a:t>;</a:t>
            </a:r>
          </a:p>
          <a:p>
            <a:pPr marL="285750" indent="-285750">
              <a:buFont typeface="Arial" pitchFamily="34" charset="0"/>
              <a:buChar char="•"/>
            </a:pPr>
            <a:r>
              <a:rPr lang="en-US" dirty="0" err="1" smtClean="0"/>
              <a:t>Faz</a:t>
            </a:r>
            <a:r>
              <a:rPr lang="en-US" dirty="0" smtClean="0"/>
              <a:t>-se </a:t>
            </a:r>
            <a:r>
              <a:rPr lang="en-US" dirty="0" err="1" smtClean="0"/>
              <a:t>alocação</a:t>
            </a:r>
            <a:r>
              <a:rPr lang="en-US" dirty="0" smtClean="0"/>
              <a:t> de </a:t>
            </a:r>
            <a:r>
              <a:rPr lang="en-US" dirty="0" err="1" smtClean="0"/>
              <a:t>mais</a:t>
            </a:r>
            <a:r>
              <a:rPr lang="en-US" dirty="0" smtClean="0"/>
              <a:t> </a:t>
            </a:r>
            <a:r>
              <a:rPr lang="en-US" dirty="0" err="1" smtClean="0"/>
              <a:t>recursos</a:t>
            </a:r>
            <a:r>
              <a:rPr lang="en-US" dirty="0" smtClean="0"/>
              <a:t>, </a:t>
            </a:r>
            <a:r>
              <a:rPr lang="en-US" dirty="0" err="1" smtClean="0"/>
              <a:t>transferência</a:t>
            </a:r>
            <a:r>
              <a:rPr lang="en-US" dirty="0" smtClean="0"/>
              <a:t> de </a:t>
            </a:r>
            <a:r>
              <a:rPr lang="en-US" dirty="0" err="1" smtClean="0"/>
              <a:t>recursos</a:t>
            </a:r>
            <a:r>
              <a:rPr lang="en-US" dirty="0" smtClean="0"/>
              <a:t> de </a:t>
            </a:r>
            <a:r>
              <a:rPr lang="en-US" dirty="0" err="1" smtClean="0"/>
              <a:t>atividades</a:t>
            </a:r>
            <a:r>
              <a:rPr lang="en-US" dirty="0" smtClean="0"/>
              <a:t> </a:t>
            </a:r>
            <a:r>
              <a:rPr lang="en-US" dirty="0" err="1" smtClean="0"/>
              <a:t>menos</a:t>
            </a:r>
            <a:r>
              <a:rPr lang="en-US" dirty="0" smtClean="0"/>
              <a:t> </a:t>
            </a:r>
            <a:r>
              <a:rPr lang="en-US" dirty="0" err="1" smtClean="0"/>
              <a:t>críticas</a:t>
            </a:r>
            <a:r>
              <a:rPr lang="en-US" dirty="0" smtClean="0"/>
              <a:t> </a:t>
            </a:r>
            <a:r>
              <a:rPr lang="en-US" dirty="0" err="1" smtClean="0"/>
              <a:t>ou</a:t>
            </a:r>
            <a:r>
              <a:rPr lang="en-US" dirty="0" smtClean="0"/>
              <a:t> </a:t>
            </a:r>
            <a:r>
              <a:rPr lang="en-US" dirty="0" err="1" smtClean="0"/>
              <a:t>aumento</a:t>
            </a:r>
            <a:r>
              <a:rPr lang="en-US" dirty="0" smtClean="0"/>
              <a:t> no </a:t>
            </a:r>
            <a:r>
              <a:rPr lang="en-US" dirty="0" err="1" smtClean="0"/>
              <a:t>cronograma</a:t>
            </a:r>
            <a:r>
              <a:rPr lang="en-US" dirty="0" smtClean="0"/>
              <a:t>.</a:t>
            </a:r>
            <a:endParaRPr lang="pt-BR" dirty="0"/>
          </a:p>
        </p:txBody>
      </p:sp>
      <p:sp>
        <p:nvSpPr>
          <p:cNvPr id="31" name="Rectangle 30"/>
          <p:cNvSpPr/>
          <p:nvPr/>
        </p:nvSpPr>
        <p:spPr>
          <a:xfrm>
            <a:off x="666836" y="3587531"/>
            <a:ext cx="2160240" cy="461956"/>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32" name="TextBox 31"/>
          <p:cNvSpPr txBox="1"/>
          <p:nvPr/>
        </p:nvSpPr>
        <p:spPr>
          <a:xfrm>
            <a:off x="3419873" y="3023078"/>
            <a:ext cx="5470407" cy="2031325"/>
          </a:xfrm>
          <a:prstGeom prst="rect">
            <a:avLst/>
          </a:prstGeom>
          <a:noFill/>
        </p:spPr>
        <p:txBody>
          <a:bodyPr wrap="square" rtlCol="0">
            <a:spAutoFit/>
          </a:bodyPr>
          <a:lstStyle/>
          <a:p>
            <a:pPr marL="285750" indent="-285750">
              <a:buFont typeface="Arial" pitchFamily="34" charset="0"/>
              <a:buChar char="•"/>
            </a:pPr>
            <a:r>
              <a:rPr lang="en-US" dirty="0" err="1" smtClean="0"/>
              <a:t>Faz</a:t>
            </a:r>
            <a:r>
              <a:rPr lang="en-US" dirty="0" smtClean="0"/>
              <a:t>-se </a:t>
            </a:r>
            <a:r>
              <a:rPr lang="en-US" dirty="0" err="1" smtClean="0"/>
              <a:t>uma</a:t>
            </a:r>
            <a:r>
              <a:rPr lang="en-US" dirty="0" smtClean="0"/>
              <a:t> </a:t>
            </a:r>
            <a:r>
              <a:rPr lang="en-US" dirty="0" err="1" smtClean="0"/>
              <a:t>análise</a:t>
            </a:r>
            <a:r>
              <a:rPr lang="en-US" dirty="0" smtClean="0"/>
              <a:t> de </a:t>
            </a:r>
            <a:r>
              <a:rPr lang="en-US" dirty="0" err="1" smtClean="0"/>
              <a:t>possíveis</a:t>
            </a:r>
            <a:r>
              <a:rPr lang="en-US" dirty="0" smtClean="0"/>
              <a:t> </a:t>
            </a:r>
            <a:r>
              <a:rPr lang="en-US" dirty="0" err="1" smtClean="0"/>
              <a:t>cenários</a:t>
            </a:r>
            <a:r>
              <a:rPr lang="en-US" dirty="0" smtClean="0"/>
              <a:t>, </a:t>
            </a:r>
            <a:r>
              <a:rPr lang="en-US" dirty="0" err="1" smtClean="0"/>
              <a:t>como</a:t>
            </a:r>
            <a:r>
              <a:rPr lang="en-US" dirty="0" smtClean="0"/>
              <a:t> </a:t>
            </a:r>
            <a:r>
              <a:rPr lang="en-US" dirty="0" err="1" smtClean="0"/>
              <a:t>atrasos</a:t>
            </a:r>
            <a:r>
              <a:rPr lang="en-US" dirty="0" smtClean="0"/>
              <a:t> </a:t>
            </a:r>
            <a:r>
              <a:rPr lang="en-US" dirty="0" err="1" smtClean="0"/>
              <a:t>ou</a:t>
            </a:r>
            <a:r>
              <a:rPr lang="en-US" dirty="0" smtClean="0"/>
              <a:t> </a:t>
            </a:r>
            <a:r>
              <a:rPr lang="en-US" dirty="0" err="1" smtClean="0"/>
              <a:t>fatores</a:t>
            </a:r>
            <a:r>
              <a:rPr lang="en-US" dirty="0" smtClean="0"/>
              <a:t> </a:t>
            </a:r>
            <a:r>
              <a:rPr lang="en-US" dirty="0" err="1" smtClean="0"/>
              <a:t>externos</a:t>
            </a:r>
            <a:r>
              <a:rPr lang="en-US" dirty="0" smtClean="0"/>
              <a:t>;</a:t>
            </a:r>
          </a:p>
          <a:p>
            <a:pPr marL="285750" indent="-285750">
              <a:buFont typeface="Arial" pitchFamily="34" charset="0"/>
              <a:buChar char="•"/>
            </a:pPr>
            <a:r>
              <a:rPr lang="en-US" dirty="0" smtClean="0"/>
              <a:t>Se </a:t>
            </a:r>
            <a:r>
              <a:rPr lang="en-US" dirty="0" err="1" smtClean="0"/>
              <a:t>resultado</a:t>
            </a:r>
            <a:r>
              <a:rPr lang="en-US" dirty="0" smtClean="0"/>
              <a:t> </a:t>
            </a:r>
            <a:r>
              <a:rPr lang="en-US" dirty="0" err="1" smtClean="0"/>
              <a:t>pode</a:t>
            </a:r>
            <a:r>
              <a:rPr lang="en-US" dirty="0" smtClean="0"/>
              <a:t> </a:t>
            </a:r>
            <a:r>
              <a:rPr lang="en-US" dirty="0" err="1" smtClean="0"/>
              <a:t>ser</a:t>
            </a:r>
            <a:r>
              <a:rPr lang="en-US" dirty="0" smtClean="0"/>
              <a:t> </a:t>
            </a:r>
            <a:r>
              <a:rPr lang="en-US" dirty="0" err="1" smtClean="0"/>
              <a:t>usado</a:t>
            </a:r>
            <a:r>
              <a:rPr lang="en-US" dirty="0" smtClean="0"/>
              <a:t> </a:t>
            </a:r>
            <a:r>
              <a:rPr lang="en-US" dirty="0" err="1" smtClean="0"/>
              <a:t>para</a:t>
            </a:r>
            <a:r>
              <a:rPr lang="en-US" dirty="0" smtClean="0"/>
              <a:t> </a:t>
            </a:r>
            <a:r>
              <a:rPr lang="en-US" dirty="0" err="1" smtClean="0"/>
              <a:t>criar</a:t>
            </a:r>
            <a:r>
              <a:rPr lang="en-US" dirty="0" smtClean="0"/>
              <a:t> </a:t>
            </a:r>
            <a:r>
              <a:rPr lang="en-US" dirty="0" err="1" smtClean="0"/>
              <a:t>planos</a:t>
            </a:r>
            <a:r>
              <a:rPr lang="en-US" dirty="0" smtClean="0"/>
              <a:t> de </a:t>
            </a:r>
            <a:r>
              <a:rPr lang="en-US" dirty="0" err="1" smtClean="0"/>
              <a:t>contingência</a:t>
            </a:r>
            <a:r>
              <a:rPr lang="en-US" dirty="0" smtClean="0"/>
              <a:t>, </a:t>
            </a:r>
            <a:r>
              <a:rPr lang="en-US" dirty="0" err="1" smtClean="0"/>
              <a:t>verificar</a:t>
            </a:r>
            <a:r>
              <a:rPr lang="en-US" dirty="0" smtClean="0"/>
              <a:t> se o </a:t>
            </a:r>
            <a:r>
              <a:rPr lang="en-US" dirty="0" err="1" smtClean="0"/>
              <a:t>projeto</a:t>
            </a:r>
            <a:r>
              <a:rPr lang="en-US" dirty="0" smtClean="0"/>
              <a:t> é </a:t>
            </a:r>
            <a:r>
              <a:rPr lang="en-US" dirty="0" err="1" smtClean="0"/>
              <a:t>praticável</a:t>
            </a:r>
            <a:r>
              <a:rPr lang="en-US" dirty="0" smtClean="0"/>
              <a:t> sob </a:t>
            </a:r>
            <a:r>
              <a:rPr lang="en-US" dirty="0" err="1" smtClean="0"/>
              <a:t>condições</a:t>
            </a:r>
            <a:r>
              <a:rPr lang="en-US" dirty="0" smtClean="0"/>
              <a:t> </a:t>
            </a:r>
            <a:r>
              <a:rPr lang="en-US" dirty="0" err="1" smtClean="0"/>
              <a:t>adversas</a:t>
            </a:r>
            <a:r>
              <a:rPr lang="en-US" dirty="0" smtClean="0"/>
              <a:t> </a:t>
            </a:r>
            <a:r>
              <a:rPr lang="en-US" dirty="0" err="1" smtClean="0"/>
              <a:t>para</a:t>
            </a:r>
            <a:r>
              <a:rPr lang="en-US" dirty="0" smtClean="0"/>
              <a:t> </a:t>
            </a:r>
            <a:r>
              <a:rPr lang="en-US" dirty="0" err="1" smtClean="0"/>
              <a:t>poder</a:t>
            </a:r>
            <a:r>
              <a:rPr lang="en-US" dirty="0" smtClean="0"/>
              <a:t> </a:t>
            </a:r>
            <a:r>
              <a:rPr lang="en-US" dirty="0" err="1" smtClean="0"/>
              <a:t>superar</a:t>
            </a:r>
            <a:r>
              <a:rPr lang="en-US" dirty="0" smtClean="0"/>
              <a:t> </a:t>
            </a:r>
            <a:r>
              <a:rPr lang="en-US" dirty="0" err="1" smtClean="0"/>
              <a:t>ou</a:t>
            </a:r>
            <a:r>
              <a:rPr lang="en-US" dirty="0" smtClean="0"/>
              <a:t> </a:t>
            </a:r>
            <a:r>
              <a:rPr lang="en-US" dirty="0" err="1" smtClean="0"/>
              <a:t>diminuir</a:t>
            </a:r>
            <a:r>
              <a:rPr lang="en-US" dirty="0" smtClean="0"/>
              <a:t> o </a:t>
            </a:r>
            <a:r>
              <a:rPr lang="en-US" dirty="0" err="1" smtClean="0"/>
              <a:t>impacto</a:t>
            </a:r>
            <a:r>
              <a:rPr lang="en-US" dirty="0" smtClean="0"/>
              <a:t> de </a:t>
            </a:r>
            <a:r>
              <a:rPr lang="en-US" dirty="0" err="1" smtClean="0"/>
              <a:t>situações</a:t>
            </a:r>
            <a:r>
              <a:rPr lang="en-US" dirty="0" smtClean="0"/>
              <a:t> </a:t>
            </a:r>
            <a:r>
              <a:rPr lang="en-US" dirty="0" err="1" smtClean="0"/>
              <a:t>inesperadas</a:t>
            </a:r>
            <a:r>
              <a:rPr lang="en-US" dirty="0" smtClean="0"/>
              <a:t>;</a:t>
            </a:r>
          </a:p>
          <a:p>
            <a:pPr marL="285750" indent="-285750">
              <a:buFont typeface="Arial" pitchFamily="34" charset="0"/>
              <a:buChar char="•"/>
            </a:pPr>
            <a:r>
              <a:rPr lang="en-US" dirty="0" smtClean="0"/>
              <a:t>A </a:t>
            </a:r>
            <a:r>
              <a:rPr lang="en-US" dirty="0" err="1" smtClean="0"/>
              <a:t>técnica</a:t>
            </a:r>
            <a:r>
              <a:rPr lang="en-US" dirty="0" smtClean="0"/>
              <a:t> </a:t>
            </a:r>
            <a:r>
              <a:rPr lang="en-US" dirty="0" err="1" smtClean="0"/>
              <a:t>mais</a:t>
            </a:r>
            <a:r>
              <a:rPr lang="en-US" dirty="0" smtClean="0"/>
              <a:t> </a:t>
            </a:r>
            <a:r>
              <a:rPr lang="en-US" dirty="0" err="1" smtClean="0"/>
              <a:t>comum</a:t>
            </a:r>
            <a:r>
              <a:rPr lang="en-US" dirty="0" smtClean="0"/>
              <a:t> é a de Monte Carlo. </a:t>
            </a:r>
            <a:endParaRPr lang="pt-BR" dirty="0"/>
          </a:p>
        </p:txBody>
      </p:sp>
      <p:sp>
        <p:nvSpPr>
          <p:cNvPr id="33" name="Rectangle 32"/>
          <p:cNvSpPr/>
          <p:nvPr/>
        </p:nvSpPr>
        <p:spPr>
          <a:xfrm>
            <a:off x="666836" y="4062558"/>
            <a:ext cx="2160240" cy="669099"/>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34" name="TextBox 33"/>
          <p:cNvSpPr txBox="1"/>
          <p:nvPr/>
        </p:nvSpPr>
        <p:spPr>
          <a:xfrm>
            <a:off x="3419872" y="4103198"/>
            <a:ext cx="5470409" cy="646331"/>
          </a:xfrm>
          <a:prstGeom prst="rect">
            <a:avLst/>
          </a:prstGeom>
          <a:noFill/>
        </p:spPr>
        <p:txBody>
          <a:bodyPr wrap="square" rtlCol="0">
            <a:spAutoFit/>
          </a:bodyPr>
          <a:lstStyle/>
          <a:p>
            <a:pPr marL="285750" indent="-285750">
              <a:buFont typeface="Arial" pitchFamily="34" charset="0"/>
              <a:buChar char="•"/>
            </a:pPr>
            <a:r>
              <a:rPr lang="en-US" dirty="0" smtClean="0"/>
              <a:t>São </a:t>
            </a:r>
            <a:r>
              <a:rPr lang="en-US" dirty="0" err="1" smtClean="0"/>
              <a:t>refinamentos</a:t>
            </a:r>
            <a:r>
              <a:rPr lang="en-US" dirty="0" smtClean="0"/>
              <a:t> </a:t>
            </a:r>
            <a:r>
              <a:rPr lang="en-US" dirty="0" err="1" smtClean="0"/>
              <a:t>aplicados</a:t>
            </a:r>
            <a:r>
              <a:rPr lang="en-US" dirty="0" smtClean="0"/>
              <a:t> </a:t>
            </a:r>
            <a:r>
              <a:rPr lang="en-US" dirty="0" err="1" smtClean="0"/>
              <a:t>durante</a:t>
            </a:r>
            <a:r>
              <a:rPr lang="en-US" dirty="0" smtClean="0"/>
              <a:t> a </a:t>
            </a:r>
            <a:r>
              <a:rPr lang="en-US" dirty="0" err="1" smtClean="0"/>
              <a:t>análise</a:t>
            </a:r>
            <a:r>
              <a:rPr lang="en-US" dirty="0" smtClean="0"/>
              <a:t> da </a:t>
            </a:r>
            <a:r>
              <a:rPr lang="en-US" dirty="0" err="1" smtClean="0"/>
              <a:t>rede</a:t>
            </a:r>
            <a:r>
              <a:rPr lang="en-US" dirty="0" smtClean="0"/>
              <a:t> </a:t>
            </a:r>
            <a:r>
              <a:rPr lang="en-US" dirty="0" err="1" smtClean="0"/>
              <a:t>para</a:t>
            </a:r>
            <a:r>
              <a:rPr lang="en-US" dirty="0" smtClean="0"/>
              <a:t> </a:t>
            </a:r>
            <a:r>
              <a:rPr lang="en-US" dirty="0" err="1" smtClean="0"/>
              <a:t>produzir</a:t>
            </a:r>
            <a:r>
              <a:rPr lang="en-US" dirty="0" smtClean="0"/>
              <a:t> um </a:t>
            </a:r>
            <a:r>
              <a:rPr lang="en-US" dirty="0" err="1" smtClean="0"/>
              <a:t>cronograma</a:t>
            </a:r>
            <a:r>
              <a:rPr lang="en-US" dirty="0" smtClean="0"/>
              <a:t> </a:t>
            </a:r>
            <a:r>
              <a:rPr lang="en-US" dirty="0" err="1" smtClean="0"/>
              <a:t>viável</a:t>
            </a:r>
            <a:r>
              <a:rPr lang="en-US" dirty="0" smtClean="0"/>
              <a:t>;</a:t>
            </a:r>
            <a:endParaRPr lang="pt-BR" dirty="0"/>
          </a:p>
        </p:txBody>
      </p:sp>
      <p:sp>
        <p:nvSpPr>
          <p:cNvPr id="35" name="Rectangle 34"/>
          <p:cNvSpPr/>
          <p:nvPr/>
        </p:nvSpPr>
        <p:spPr>
          <a:xfrm>
            <a:off x="666836" y="4746171"/>
            <a:ext cx="2160240" cy="459797"/>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36" name="TextBox 35"/>
          <p:cNvSpPr txBox="1"/>
          <p:nvPr/>
        </p:nvSpPr>
        <p:spPr>
          <a:xfrm>
            <a:off x="3419872" y="3599142"/>
            <a:ext cx="5470408" cy="2031325"/>
          </a:xfrm>
          <a:prstGeom prst="rect">
            <a:avLst/>
          </a:prstGeom>
          <a:noFill/>
        </p:spPr>
        <p:txBody>
          <a:bodyPr wrap="square" rtlCol="0">
            <a:spAutoFit/>
          </a:bodyPr>
          <a:lstStyle/>
          <a:p>
            <a:pPr marL="285750" indent="-285750">
              <a:buFont typeface="Arial" pitchFamily="34" charset="0"/>
              <a:buChar char="•"/>
            </a:pPr>
            <a:r>
              <a:rPr lang="en-US" dirty="0" err="1" smtClean="0"/>
              <a:t>Encurta</a:t>
            </a:r>
            <a:r>
              <a:rPr lang="en-US" dirty="0" smtClean="0"/>
              <a:t> o </a:t>
            </a:r>
            <a:r>
              <a:rPr lang="en-US" dirty="0" err="1" smtClean="0"/>
              <a:t>cronograma</a:t>
            </a:r>
            <a:r>
              <a:rPr lang="en-US" dirty="0" smtClean="0"/>
              <a:t> </a:t>
            </a:r>
            <a:r>
              <a:rPr lang="en-US" dirty="0" err="1" smtClean="0"/>
              <a:t>sem</a:t>
            </a:r>
            <a:r>
              <a:rPr lang="en-US" dirty="0" smtClean="0"/>
              <a:t> </a:t>
            </a:r>
            <a:r>
              <a:rPr lang="en-US" dirty="0" err="1" smtClean="0"/>
              <a:t>mudar</a:t>
            </a:r>
            <a:r>
              <a:rPr lang="en-US" dirty="0" smtClean="0"/>
              <a:t> o </a:t>
            </a:r>
            <a:r>
              <a:rPr lang="en-US" dirty="0" err="1" smtClean="0"/>
              <a:t>escopo</a:t>
            </a:r>
            <a:r>
              <a:rPr lang="en-US" dirty="0" smtClean="0"/>
              <a:t>;</a:t>
            </a:r>
          </a:p>
          <a:p>
            <a:pPr marL="285750" indent="-285750">
              <a:buFont typeface="Arial" pitchFamily="34" charset="0"/>
              <a:buChar char="•"/>
            </a:pPr>
            <a:r>
              <a:rPr lang="en-US" dirty="0" smtClean="0"/>
              <a:t>A </a:t>
            </a:r>
            <a:r>
              <a:rPr lang="en-US" dirty="0" err="1" smtClean="0"/>
              <a:t>técnica</a:t>
            </a:r>
            <a:r>
              <a:rPr lang="en-US" dirty="0" smtClean="0"/>
              <a:t> de </a:t>
            </a:r>
            <a:r>
              <a:rPr lang="en-US" dirty="0" err="1" smtClean="0"/>
              <a:t>compressão</a:t>
            </a:r>
            <a:r>
              <a:rPr lang="en-US" dirty="0" smtClean="0"/>
              <a:t> </a:t>
            </a:r>
            <a:r>
              <a:rPr lang="en-US" dirty="0" err="1" smtClean="0"/>
              <a:t>aumenta</a:t>
            </a:r>
            <a:r>
              <a:rPr lang="en-US" dirty="0" smtClean="0"/>
              <a:t> </a:t>
            </a:r>
            <a:r>
              <a:rPr lang="en-US" dirty="0" err="1" smtClean="0"/>
              <a:t>os</a:t>
            </a:r>
            <a:r>
              <a:rPr lang="en-US" dirty="0" smtClean="0"/>
              <a:t> </a:t>
            </a:r>
            <a:r>
              <a:rPr lang="en-US" dirty="0" err="1" smtClean="0"/>
              <a:t>custos</a:t>
            </a:r>
            <a:r>
              <a:rPr lang="en-US" dirty="0" smtClean="0"/>
              <a:t> do </a:t>
            </a:r>
            <a:r>
              <a:rPr lang="en-US" dirty="0" err="1" smtClean="0"/>
              <a:t>projeto</a:t>
            </a:r>
            <a:r>
              <a:rPr lang="en-US" dirty="0" smtClean="0"/>
              <a:t>, </a:t>
            </a:r>
            <a:r>
              <a:rPr lang="en-US" dirty="0" err="1" smtClean="0"/>
              <a:t>por</a:t>
            </a:r>
            <a:r>
              <a:rPr lang="en-US" dirty="0" smtClean="0"/>
              <a:t> </a:t>
            </a:r>
            <a:r>
              <a:rPr lang="en-US" dirty="0" err="1" smtClean="0"/>
              <a:t>exemplo</a:t>
            </a:r>
            <a:r>
              <a:rPr lang="en-US" dirty="0" smtClean="0"/>
              <a:t>, </a:t>
            </a:r>
            <a:r>
              <a:rPr lang="en-US" dirty="0" err="1" smtClean="0"/>
              <a:t>quando</a:t>
            </a:r>
            <a:r>
              <a:rPr lang="en-US" dirty="0" smtClean="0"/>
              <a:t> </a:t>
            </a:r>
            <a:r>
              <a:rPr lang="en-US" dirty="0" err="1" smtClean="0"/>
              <a:t>coloca</a:t>
            </a:r>
            <a:r>
              <a:rPr lang="en-US" dirty="0" smtClean="0"/>
              <a:t>-se </a:t>
            </a:r>
            <a:r>
              <a:rPr lang="en-US" dirty="0" err="1" smtClean="0"/>
              <a:t>mais</a:t>
            </a:r>
            <a:r>
              <a:rPr lang="en-US" dirty="0" smtClean="0"/>
              <a:t> </a:t>
            </a:r>
            <a:r>
              <a:rPr lang="en-US" dirty="0" err="1" smtClean="0"/>
              <a:t>esforço</a:t>
            </a:r>
            <a:r>
              <a:rPr lang="en-US" dirty="0" smtClean="0"/>
              <a:t> </a:t>
            </a:r>
            <a:r>
              <a:rPr lang="en-US" dirty="0" err="1" smtClean="0"/>
              <a:t>em</a:t>
            </a:r>
            <a:r>
              <a:rPr lang="en-US" dirty="0" smtClean="0"/>
              <a:t> </a:t>
            </a:r>
            <a:r>
              <a:rPr lang="en-US" dirty="0" err="1" smtClean="0"/>
              <a:t>determinada</a:t>
            </a:r>
            <a:r>
              <a:rPr lang="en-US" dirty="0" smtClean="0"/>
              <a:t> </a:t>
            </a:r>
            <a:r>
              <a:rPr lang="en-US" dirty="0" err="1" smtClean="0"/>
              <a:t>atividade</a:t>
            </a:r>
            <a:r>
              <a:rPr lang="en-US" dirty="0" smtClean="0"/>
              <a:t>;</a:t>
            </a:r>
          </a:p>
          <a:p>
            <a:pPr marL="285750" indent="-285750">
              <a:buFont typeface="Arial" pitchFamily="34" charset="0"/>
              <a:buChar char="•"/>
            </a:pPr>
            <a:r>
              <a:rPr lang="en-US" dirty="0" smtClean="0"/>
              <a:t>O </a:t>
            </a:r>
            <a:r>
              <a:rPr lang="en-US" dirty="0" err="1" smtClean="0"/>
              <a:t>paralelismo</a:t>
            </a:r>
            <a:r>
              <a:rPr lang="en-US" dirty="0" smtClean="0"/>
              <a:t> </a:t>
            </a:r>
            <a:r>
              <a:rPr lang="en-US" dirty="0" err="1" smtClean="0"/>
              <a:t>consistem</a:t>
            </a:r>
            <a:r>
              <a:rPr lang="en-US" dirty="0" smtClean="0"/>
              <a:t> </a:t>
            </a:r>
            <a:r>
              <a:rPr lang="en-US" dirty="0" err="1" smtClean="0"/>
              <a:t>em</a:t>
            </a:r>
            <a:r>
              <a:rPr lang="en-US" dirty="0" smtClean="0"/>
              <a:t> </a:t>
            </a:r>
            <a:r>
              <a:rPr lang="en-US" dirty="0" err="1" smtClean="0"/>
              <a:t>executar</a:t>
            </a:r>
            <a:r>
              <a:rPr lang="en-US" dirty="0" smtClean="0"/>
              <a:t> </a:t>
            </a:r>
            <a:r>
              <a:rPr lang="en-US" dirty="0" err="1" smtClean="0"/>
              <a:t>atividades</a:t>
            </a:r>
            <a:r>
              <a:rPr lang="en-US" dirty="0" smtClean="0"/>
              <a:t> </a:t>
            </a:r>
            <a:r>
              <a:rPr lang="en-US" dirty="0" err="1" smtClean="0"/>
              <a:t>independentes</a:t>
            </a:r>
            <a:r>
              <a:rPr lang="en-US" dirty="0" smtClean="0"/>
              <a:t> </a:t>
            </a:r>
            <a:r>
              <a:rPr lang="en-US" dirty="0" err="1" smtClean="0"/>
              <a:t>em</a:t>
            </a:r>
            <a:r>
              <a:rPr lang="en-US" dirty="0" smtClean="0"/>
              <a:t> </a:t>
            </a:r>
            <a:r>
              <a:rPr lang="en-US" dirty="0" err="1" smtClean="0"/>
              <a:t>paralelo</a:t>
            </a:r>
            <a:r>
              <a:rPr lang="en-US" dirty="0" smtClean="0"/>
              <a:t>, </a:t>
            </a:r>
            <a:r>
              <a:rPr lang="en-US" dirty="0" err="1" smtClean="0"/>
              <a:t>aumentando</a:t>
            </a:r>
            <a:r>
              <a:rPr lang="en-US" dirty="0" smtClean="0"/>
              <a:t> o </a:t>
            </a:r>
            <a:r>
              <a:rPr lang="en-US" dirty="0" err="1" smtClean="0"/>
              <a:t>risco</a:t>
            </a:r>
            <a:r>
              <a:rPr lang="en-US" dirty="0" smtClean="0"/>
              <a:t> do </a:t>
            </a:r>
            <a:r>
              <a:rPr lang="en-US" dirty="0" err="1" smtClean="0"/>
              <a:t>projeto</a:t>
            </a:r>
            <a:r>
              <a:rPr lang="en-US" dirty="0" smtClean="0"/>
              <a:t>.</a:t>
            </a:r>
            <a:endParaRPr lang="pt-BR" dirty="0"/>
          </a:p>
        </p:txBody>
      </p:sp>
      <p:sp>
        <p:nvSpPr>
          <p:cNvPr id="37" name="Rectangle 36"/>
          <p:cNvSpPr/>
          <p:nvPr/>
        </p:nvSpPr>
        <p:spPr>
          <a:xfrm>
            <a:off x="683568" y="5183318"/>
            <a:ext cx="2160240" cy="513643"/>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38" name="TextBox 37"/>
          <p:cNvSpPr txBox="1"/>
          <p:nvPr/>
        </p:nvSpPr>
        <p:spPr>
          <a:xfrm>
            <a:off x="3436605" y="4247214"/>
            <a:ext cx="5453676" cy="1477328"/>
          </a:xfrm>
          <a:prstGeom prst="rect">
            <a:avLst/>
          </a:prstGeom>
          <a:noFill/>
        </p:spPr>
        <p:txBody>
          <a:bodyPr wrap="square" rtlCol="0">
            <a:spAutoFit/>
          </a:bodyPr>
          <a:lstStyle/>
          <a:p>
            <a:pPr marL="285750" indent="-285750">
              <a:buFont typeface="Arial" pitchFamily="34" charset="0"/>
              <a:buChar char="•"/>
            </a:pPr>
            <a:r>
              <a:rPr lang="en-US" dirty="0" err="1" smtClean="0"/>
              <a:t>Ferramentas</a:t>
            </a:r>
            <a:r>
              <a:rPr lang="en-US" dirty="0" smtClean="0"/>
              <a:t> </a:t>
            </a:r>
            <a:r>
              <a:rPr lang="en-US" dirty="0" err="1" smtClean="0"/>
              <a:t>automatizadas</a:t>
            </a:r>
            <a:r>
              <a:rPr lang="en-US" dirty="0" smtClean="0"/>
              <a:t> </a:t>
            </a:r>
            <a:r>
              <a:rPr lang="en-US" dirty="0" err="1" smtClean="0"/>
              <a:t>aceleram</a:t>
            </a:r>
            <a:r>
              <a:rPr lang="en-US" dirty="0" smtClean="0"/>
              <a:t> o </a:t>
            </a:r>
            <a:r>
              <a:rPr lang="en-US" dirty="0" err="1" smtClean="0"/>
              <a:t>processo</a:t>
            </a:r>
            <a:r>
              <a:rPr lang="en-US" dirty="0" smtClean="0"/>
              <a:t> de </a:t>
            </a:r>
            <a:r>
              <a:rPr lang="en-US" dirty="0" err="1" smtClean="0"/>
              <a:t>desenvolvimento</a:t>
            </a:r>
            <a:r>
              <a:rPr lang="en-US" dirty="0" smtClean="0"/>
              <a:t> do </a:t>
            </a:r>
            <a:r>
              <a:rPr lang="en-US" dirty="0" err="1" smtClean="0"/>
              <a:t>cronograma</a:t>
            </a:r>
            <a:r>
              <a:rPr lang="en-US" dirty="0" smtClean="0"/>
              <a:t>;</a:t>
            </a:r>
          </a:p>
          <a:p>
            <a:pPr marL="285750" indent="-285750">
              <a:buFont typeface="Arial" pitchFamily="34" charset="0"/>
              <a:buChar char="•"/>
            </a:pPr>
            <a:r>
              <a:rPr lang="en-US" dirty="0" err="1" smtClean="0"/>
              <a:t>Geram</a:t>
            </a:r>
            <a:r>
              <a:rPr lang="en-US" dirty="0" smtClean="0"/>
              <a:t> </a:t>
            </a:r>
            <a:r>
              <a:rPr lang="en-US" dirty="0" err="1" smtClean="0"/>
              <a:t>datas</a:t>
            </a:r>
            <a:r>
              <a:rPr lang="en-US" dirty="0" smtClean="0"/>
              <a:t> de </a:t>
            </a:r>
            <a:r>
              <a:rPr lang="en-US" dirty="0" err="1" smtClean="0"/>
              <a:t>início</a:t>
            </a:r>
            <a:r>
              <a:rPr lang="en-US" dirty="0" smtClean="0"/>
              <a:t> </a:t>
            </a:r>
            <a:r>
              <a:rPr lang="en-US" dirty="0" err="1" smtClean="0"/>
              <a:t>cedo</a:t>
            </a:r>
            <a:r>
              <a:rPr lang="en-US" dirty="0" smtClean="0"/>
              <a:t> e </a:t>
            </a:r>
            <a:r>
              <a:rPr lang="en-US" dirty="0" err="1" smtClean="0"/>
              <a:t>tarde</a:t>
            </a:r>
            <a:r>
              <a:rPr lang="en-US" dirty="0" smtClean="0"/>
              <a:t> </a:t>
            </a:r>
            <a:r>
              <a:rPr lang="en-US" dirty="0" err="1" smtClean="0"/>
              <a:t>baseadas</a:t>
            </a:r>
            <a:r>
              <a:rPr lang="en-US" dirty="0" smtClean="0"/>
              <a:t> </a:t>
            </a:r>
            <a:r>
              <a:rPr lang="en-US" dirty="0" err="1" smtClean="0"/>
              <a:t>na</a:t>
            </a:r>
            <a:r>
              <a:rPr lang="en-US" dirty="0" smtClean="0"/>
              <a:t> </a:t>
            </a:r>
            <a:r>
              <a:rPr lang="en-US" dirty="0" err="1" smtClean="0"/>
              <a:t>entrada</a:t>
            </a:r>
            <a:r>
              <a:rPr lang="en-US" dirty="0" smtClean="0"/>
              <a:t> das </a:t>
            </a:r>
            <a:r>
              <a:rPr lang="en-US" dirty="0" err="1" smtClean="0"/>
              <a:t>atividades</a:t>
            </a:r>
            <a:r>
              <a:rPr lang="en-US" dirty="0" smtClean="0"/>
              <a:t>, </a:t>
            </a:r>
            <a:r>
              <a:rPr lang="en-US" dirty="0" err="1" smtClean="0"/>
              <a:t>diagramas</a:t>
            </a:r>
            <a:r>
              <a:rPr lang="en-US" dirty="0" smtClean="0"/>
              <a:t> de </a:t>
            </a:r>
            <a:r>
              <a:rPr lang="en-US" dirty="0" err="1" smtClean="0"/>
              <a:t>rede</a:t>
            </a:r>
            <a:r>
              <a:rPr lang="en-US" dirty="0" smtClean="0"/>
              <a:t>, </a:t>
            </a:r>
            <a:r>
              <a:rPr lang="en-US" dirty="0" err="1" smtClean="0"/>
              <a:t>recursos</a:t>
            </a:r>
            <a:r>
              <a:rPr lang="en-US" dirty="0" smtClean="0"/>
              <a:t> e </a:t>
            </a:r>
            <a:r>
              <a:rPr lang="en-US" dirty="0" err="1" smtClean="0"/>
              <a:t>duração</a:t>
            </a:r>
            <a:r>
              <a:rPr lang="en-US" dirty="0" smtClean="0"/>
              <a:t> das </a:t>
            </a:r>
            <a:r>
              <a:rPr lang="en-US" dirty="0" err="1" smtClean="0"/>
              <a:t>atividades</a:t>
            </a:r>
            <a:r>
              <a:rPr lang="en-US" dirty="0" smtClean="0"/>
              <a:t>.</a:t>
            </a:r>
            <a:endParaRPr lang="pt-BR" dirty="0"/>
          </a:p>
        </p:txBody>
      </p:sp>
    </p:spTree>
    <p:extLst>
      <p:ext uri="{BB962C8B-B14F-4D97-AF65-F5344CB8AC3E}">
        <p14:creationId xmlns:p14="http://schemas.microsoft.com/office/powerpoint/2010/main" val="63990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par>
                                <p:cTn id="33" presetID="10"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27"/>
                                        </p:tgtEl>
                                      </p:cBhvr>
                                    </p:animEffect>
                                    <p:set>
                                      <p:cBhvr>
                                        <p:cTn id="43" dur="1" fill="hold">
                                          <p:stCondLst>
                                            <p:cond delay="499"/>
                                          </p:stCondLst>
                                        </p:cTn>
                                        <p:tgtEl>
                                          <p:spTgt spid="27"/>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28"/>
                                        </p:tgtEl>
                                      </p:cBhvr>
                                    </p:animEffect>
                                    <p:set>
                                      <p:cBhvr>
                                        <p:cTn id="46" dur="1" fill="hold">
                                          <p:stCondLst>
                                            <p:cond delay="499"/>
                                          </p:stCondLst>
                                        </p:cTn>
                                        <p:tgtEl>
                                          <p:spTgt spid="28"/>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5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29"/>
                                        </p:tgtEl>
                                      </p:cBhvr>
                                    </p:animEffect>
                                    <p:set>
                                      <p:cBhvr>
                                        <p:cTn id="57" dur="1" fill="hold">
                                          <p:stCondLst>
                                            <p:cond delay="499"/>
                                          </p:stCondLst>
                                        </p:cTn>
                                        <p:tgtEl>
                                          <p:spTgt spid="29"/>
                                        </p:tgtEl>
                                        <p:attrNameLst>
                                          <p:attrName>style.visibility</p:attrName>
                                        </p:attrNameLst>
                                      </p:cBhvr>
                                      <p:to>
                                        <p:strVal val="hidden"/>
                                      </p:to>
                                    </p:set>
                                  </p:childTnLst>
                                </p:cTn>
                              </p:par>
                              <p:par>
                                <p:cTn id="58" presetID="10" presetClass="exit" presetSubtype="0" fill="hold" grpId="1" nodeType="withEffect">
                                  <p:stCondLst>
                                    <p:cond delay="0"/>
                                  </p:stCondLst>
                                  <p:childTnLst>
                                    <p:animEffect transition="out" filter="fade">
                                      <p:cBhvr>
                                        <p:cTn id="59" dur="500"/>
                                        <p:tgtEl>
                                          <p:spTgt spid="30"/>
                                        </p:tgtEl>
                                      </p:cBhvr>
                                    </p:animEffect>
                                    <p:set>
                                      <p:cBhvr>
                                        <p:cTn id="60" dur="1" fill="hold">
                                          <p:stCondLst>
                                            <p:cond delay="499"/>
                                          </p:stCondLst>
                                        </p:cTn>
                                        <p:tgtEl>
                                          <p:spTgt spid="30"/>
                                        </p:tgtEl>
                                        <p:attrNameLst>
                                          <p:attrName>style.visibility</p:attrName>
                                        </p:attrNameLst>
                                      </p:cBhvr>
                                      <p:to>
                                        <p:strVal val="hidden"/>
                                      </p:to>
                                    </p:set>
                                  </p:childTnLst>
                                </p:cTn>
                              </p:par>
                              <p:par>
                                <p:cTn id="61" presetID="10" presetClass="entr" presetSubtype="0"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500"/>
                                        <p:tgtEl>
                                          <p:spTgt spid="31"/>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fade">
                                      <p:cBhvr>
                                        <p:cTn id="66" dur="500"/>
                                        <p:tgtEl>
                                          <p:spTgt spid="32"/>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1" nodeType="clickEffect">
                                  <p:stCondLst>
                                    <p:cond delay="0"/>
                                  </p:stCondLst>
                                  <p:childTnLst>
                                    <p:animEffect transition="out" filter="fade">
                                      <p:cBhvr>
                                        <p:cTn id="70" dur="500"/>
                                        <p:tgtEl>
                                          <p:spTgt spid="31"/>
                                        </p:tgtEl>
                                      </p:cBhvr>
                                    </p:animEffect>
                                    <p:set>
                                      <p:cBhvr>
                                        <p:cTn id="71" dur="1" fill="hold">
                                          <p:stCondLst>
                                            <p:cond delay="499"/>
                                          </p:stCondLst>
                                        </p:cTn>
                                        <p:tgtEl>
                                          <p:spTgt spid="31"/>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32"/>
                                        </p:tgtEl>
                                      </p:cBhvr>
                                    </p:animEffect>
                                    <p:set>
                                      <p:cBhvr>
                                        <p:cTn id="74" dur="1" fill="hold">
                                          <p:stCondLst>
                                            <p:cond delay="499"/>
                                          </p:stCondLst>
                                        </p:cTn>
                                        <p:tgtEl>
                                          <p:spTgt spid="32"/>
                                        </p:tgtEl>
                                        <p:attrNameLst>
                                          <p:attrName>style.visibility</p:attrName>
                                        </p:attrNameLst>
                                      </p:cBhvr>
                                      <p:to>
                                        <p:strVal val="hidden"/>
                                      </p:to>
                                    </p:set>
                                  </p:childTnLst>
                                </p:cTn>
                              </p:par>
                              <p:par>
                                <p:cTn id="75" presetID="10" presetClass="entr" presetSubtype="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fade">
                                      <p:cBhvr>
                                        <p:cTn id="77" dur="500"/>
                                        <p:tgtEl>
                                          <p:spTgt spid="33"/>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fade">
                                      <p:cBhvr>
                                        <p:cTn id="80" dur="500"/>
                                        <p:tgtEl>
                                          <p:spTgt spid="3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xit" presetSubtype="0" fill="hold" grpId="1" nodeType="clickEffect">
                                  <p:stCondLst>
                                    <p:cond delay="0"/>
                                  </p:stCondLst>
                                  <p:childTnLst>
                                    <p:animEffect transition="out" filter="fade">
                                      <p:cBhvr>
                                        <p:cTn id="84" dur="500"/>
                                        <p:tgtEl>
                                          <p:spTgt spid="33"/>
                                        </p:tgtEl>
                                      </p:cBhvr>
                                    </p:animEffect>
                                    <p:set>
                                      <p:cBhvr>
                                        <p:cTn id="85" dur="1" fill="hold">
                                          <p:stCondLst>
                                            <p:cond delay="499"/>
                                          </p:stCondLst>
                                        </p:cTn>
                                        <p:tgtEl>
                                          <p:spTgt spid="33"/>
                                        </p:tgtEl>
                                        <p:attrNameLst>
                                          <p:attrName>style.visibility</p:attrName>
                                        </p:attrNameLst>
                                      </p:cBhvr>
                                      <p:to>
                                        <p:strVal val="hidden"/>
                                      </p:to>
                                    </p:set>
                                  </p:childTnLst>
                                </p:cTn>
                              </p:par>
                              <p:par>
                                <p:cTn id="86" presetID="10" presetClass="exit" presetSubtype="0" fill="hold" grpId="1" nodeType="withEffect">
                                  <p:stCondLst>
                                    <p:cond delay="0"/>
                                  </p:stCondLst>
                                  <p:childTnLst>
                                    <p:animEffect transition="out" filter="fade">
                                      <p:cBhvr>
                                        <p:cTn id="87" dur="500"/>
                                        <p:tgtEl>
                                          <p:spTgt spid="34"/>
                                        </p:tgtEl>
                                      </p:cBhvr>
                                    </p:animEffect>
                                    <p:set>
                                      <p:cBhvr>
                                        <p:cTn id="88" dur="1" fill="hold">
                                          <p:stCondLst>
                                            <p:cond delay="499"/>
                                          </p:stCondLst>
                                        </p:cTn>
                                        <p:tgtEl>
                                          <p:spTgt spid="34"/>
                                        </p:tgtEl>
                                        <p:attrNameLst>
                                          <p:attrName>style.visibility</p:attrName>
                                        </p:attrNameLst>
                                      </p:cBhvr>
                                      <p:to>
                                        <p:strVal val="hidden"/>
                                      </p:to>
                                    </p:set>
                                  </p:childTnLst>
                                </p:cTn>
                              </p:par>
                              <p:par>
                                <p:cTn id="89" presetID="10" presetClass="entr" presetSubtype="0"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fade">
                                      <p:cBhvr>
                                        <p:cTn id="91" dur="500"/>
                                        <p:tgtEl>
                                          <p:spTgt spid="35"/>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6"/>
                                        </p:tgtEl>
                                        <p:attrNameLst>
                                          <p:attrName>style.visibility</p:attrName>
                                        </p:attrNameLst>
                                      </p:cBhvr>
                                      <p:to>
                                        <p:strVal val="visible"/>
                                      </p:to>
                                    </p:set>
                                    <p:animEffect transition="in" filter="fade">
                                      <p:cBhvr>
                                        <p:cTn id="94" dur="500"/>
                                        <p:tgtEl>
                                          <p:spTgt spid="36"/>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xit" presetSubtype="0" fill="hold" grpId="1" nodeType="clickEffect">
                                  <p:stCondLst>
                                    <p:cond delay="0"/>
                                  </p:stCondLst>
                                  <p:childTnLst>
                                    <p:animEffect transition="out" filter="fade">
                                      <p:cBhvr>
                                        <p:cTn id="98" dur="500"/>
                                        <p:tgtEl>
                                          <p:spTgt spid="35"/>
                                        </p:tgtEl>
                                      </p:cBhvr>
                                    </p:animEffect>
                                    <p:set>
                                      <p:cBhvr>
                                        <p:cTn id="99" dur="1" fill="hold">
                                          <p:stCondLst>
                                            <p:cond delay="499"/>
                                          </p:stCondLst>
                                        </p:cTn>
                                        <p:tgtEl>
                                          <p:spTgt spid="35"/>
                                        </p:tgtEl>
                                        <p:attrNameLst>
                                          <p:attrName>style.visibility</p:attrName>
                                        </p:attrNameLst>
                                      </p:cBhvr>
                                      <p:to>
                                        <p:strVal val="hidden"/>
                                      </p:to>
                                    </p:set>
                                  </p:childTnLst>
                                </p:cTn>
                              </p:par>
                              <p:par>
                                <p:cTn id="100" presetID="10" presetClass="exit" presetSubtype="0" fill="hold" grpId="1" nodeType="withEffect">
                                  <p:stCondLst>
                                    <p:cond delay="0"/>
                                  </p:stCondLst>
                                  <p:childTnLst>
                                    <p:animEffect transition="out" filter="fade">
                                      <p:cBhvr>
                                        <p:cTn id="101" dur="500"/>
                                        <p:tgtEl>
                                          <p:spTgt spid="36"/>
                                        </p:tgtEl>
                                      </p:cBhvr>
                                    </p:animEffect>
                                    <p:set>
                                      <p:cBhvr>
                                        <p:cTn id="102" dur="1" fill="hold">
                                          <p:stCondLst>
                                            <p:cond delay="499"/>
                                          </p:stCondLst>
                                        </p:cTn>
                                        <p:tgtEl>
                                          <p:spTgt spid="36"/>
                                        </p:tgtEl>
                                        <p:attrNameLst>
                                          <p:attrName>style.visibility</p:attrName>
                                        </p:attrNameLst>
                                      </p:cBhvr>
                                      <p:to>
                                        <p:strVal val="hidden"/>
                                      </p:to>
                                    </p:set>
                                  </p:childTnLst>
                                </p:cTn>
                              </p:par>
                              <p:par>
                                <p:cTn id="103" presetID="10" presetClass="entr" presetSubtype="0" fill="hold" grpId="0" nodeType="withEffect">
                                  <p:stCondLst>
                                    <p:cond delay="0"/>
                                  </p:stCondLst>
                                  <p:childTnLst>
                                    <p:set>
                                      <p:cBhvr>
                                        <p:cTn id="104" dur="1" fill="hold">
                                          <p:stCondLst>
                                            <p:cond delay="0"/>
                                          </p:stCondLst>
                                        </p:cTn>
                                        <p:tgtEl>
                                          <p:spTgt spid="37"/>
                                        </p:tgtEl>
                                        <p:attrNameLst>
                                          <p:attrName>style.visibility</p:attrName>
                                        </p:attrNameLst>
                                      </p:cBhvr>
                                      <p:to>
                                        <p:strVal val="visible"/>
                                      </p:to>
                                    </p:set>
                                    <p:animEffect transition="in" filter="fade">
                                      <p:cBhvr>
                                        <p:cTn id="105" dur="500"/>
                                        <p:tgtEl>
                                          <p:spTgt spid="37"/>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8"/>
                                        </p:tgtEl>
                                        <p:attrNameLst>
                                          <p:attrName>style.visibility</p:attrName>
                                        </p:attrNameLst>
                                      </p:cBhvr>
                                      <p:to>
                                        <p:strVal val="visible"/>
                                      </p:to>
                                    </p:set>
                                    <p:animEffect transition="in" filter="fade">
                                      <p:cBhvr>
                                        <p:cTn id="108" dur="500"/>
                                        <p:tgtEl>
                                          <p:spTgt spid="3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xit" presetSubtype="0" fill="hold" grpId="1" nodeType="clickEffect">
                                  <p:stCondLst>
                                    <p:cond delay="0"/>
                                  </p:stCondLst>
                                  <p:childTnLst>
                                    <p:animEffect transition="out" filter="fade">
                                      <p:cBhvr>
                                        <p:cTn id="112" dur="500"/>
                                        <p:tgtEl>
                                          <p:spTgt spid="37"/>
                                        </p:tgtEl>
                                      </p:cBhvr>
                                    </p:animEffect>
                                    <p:set>
                                      <p:cBhvr>
                                        <p:cTn id="113" dur="1" fill="hold">
                                          <p:stCondLst>
                                            <p:cond delay="499"/>
                                          </p:stCondLst>
                                        </p:cTn>
                                        <p:tgtEl>
                                          <p:spTgt spid="37"/>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38"/>
                                        </p:tgtEl>
                                      </p:cBhvr>
                                    </p:animEffect>
                                    <p:set>
                                      <p:cBhvr>
                                        <p:cTn id="116" dur="1" fill="hold">
                                          <p:stCondLst>
                                            <p:cond delay="499"/>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6" grpId="0"/>
      <p:bldP spid="16" grpId="1"/>
      <p:bldP spid="4" grpId="0" animBg="1"/>
      <p:bldP spid="4" grpId="1" animBg="1"/>
      <p:bldP spid="13" grpId="0" animBg="1"/>
      <p:bldP spid="13" grpId="1" animBg="1"/>
      <p:bldP spid="27" grpId="0" animBg="1"/>
      <p:bldP spid="27" grpId="1" animBg="1"/>
      <p:bldP spid="28" grpId="0"/>
      <p:bldP spid="28" grpId="1"/>
      <p:bldP spid="29" grpId="0" animBg="1"/>
      <p:bldP spid="29" grpId="1" animBg="1"/>
      <p:bldP spid="30" grpId="0"/>
      <p:bldP spid="30" grpId="1"/>
      <p:bldP spid="31" grpId="0" animBg="1"/>
      <p:bldP spid="31" grpId="1" animBg="1"/>
      <p:bldP spid="32" grpId="0"/>
      <p:bldP spid="32" grpId="1"/>
      <p:bldP spid="33" grpId="0" animBg="1"/>
      <p:bldP spid="33" grpId="1" animBg="1"/>
      <p:bldP spid="34" grpId="0"/>
      <p:bldP spid="34" grpId="1"/>
      <p:bldP spid="35" grpId="0" animBg="1"/>
      <p:bldP spid="35" grpId="1" animBg="1"/>
      <p:bldP spid="36" grpId="0"/>
      <p:bldP spid="36" grpId="1"/>
      <p:bldP spid="37" grpId="0" animBg="1"/>
      <p:bldP spid="37" grpId="1" animBg="1"/>
      <p:bldP spid="38" grpId="0"/>
      <p:bldP spid="38" grpId="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539552" y="2327138"/>
            <a:ext cx="1944215" cy="2705958"/>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500" dirty="0" smtClean="0">
                <a:solidFill>
                  <a:schemeClr val="tx1"/>
                </a:solidFill>
              </a:rPr>
              <a:t>1. </a:t>
            </a:r>
            <a:r>
              <a:rPr lang="en-US" sz="1500" dirty="0" err="1" smtClean="0">
                <a:solidFill>
                  <a:schemeClr val="tx1"/>
                </a:solidFill>
              </a:rPr>
              <a:t>Cronograma</a:t>
            </a:r>
            <a:r>
              <a:rPr lang="en-US" sz="1500" dirty="0" smtClean="0">
                <a:solidFill>
                  <a:schemeClr val="tx1"/>
                </a:solidFill>
              </a:rPr>
              <a:t> do </a:t>
            </a:r>
            <a:r>
              <a:rPr lang="en-US" sz="1500" dirty="0" err="1" smtClean="0">
                <a:solidFill>
                  <a:schemeClr val="tx1"/>
                </a:solidFill>
              </a:rPr>
              <a:t>projeto</a:t>
            </a:r>
            <a:endParaRPr lang="en-US" sz="1500" dirty="0" smtClean="0">
              <a:solidFill>
                <a:schemeClr val="tx1"/>
              </a:solidFill>
            </a:endParaRPr>
          </a:p>
          <a:p>
            <a:pPr algn="ctr"/>
            <a:r>
              <a:rPr lang="en-US" sz="1500" dirty="0" smtClean="0">
                <a:solidFill>
                  <a:schemeClr val="tx1"/>
                </a:solidFill>
              </a:rPr>
              <a:t>2. </a:t>
            </a:r>
            <a:r>
              <a:rPr lang="en-US" sz="1500" dirty="0" err="1" smtClean="0">
                <a:solidFill>
                  <a:schemeClr val="tx1"/>
                </a:solidFill>
              </a:rPr>
              <a:t>Linha</a:t>
            </a:r>
            <a:r>
              <a:rPr lang="en-US" sz="1500" dirty="0" smtClean="0">
                <a:solidFill>
                  <a:schemeClr val="tx1"/>
                </a:solidFill>
              </a:rPr>
              <a:t> de base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3. Dados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4. </a:t>
            </a:r>
            <a:r>
              <a:rPr lang="en-US" sz="1500" dirty="0" err="1" smtClean="0">
                <a:solidFill>
                  <a:schemeClr val="tx1"/>
                </a:solidFill>
              </a:rPr>
              <a:t>Atualização</a:t>
            </a:r>
            <a:r>
              <a:rPr lang="en-US" sz="1500" dirty="0" smtClean="0">
                <a:solidFill>
                  <a:schemeClr val="tx1"/>
                </a:solidFill>
              </a:rPr>
              <a:t> dos </a:t>
            </a:r>
            <a:r>
              <a:rPr lang="en-US" sz="1500" dirty="0" err="1" smtClean="0">
                <a:solidFill>
                  <a:schemeClr val="tx1"/>
                </a:solidFill>
              </a:rPr>
              <a:t>documentos</a:t>
            </a:r>
            <a:r>
              <a:rPr lang="en-US" sz="1500" dirty="0" smtClean="0">
                <a:solidFill>
                  <a:schemeClr val="tx1"/>
                </a:solidFill>
              </a:rPr>
              <a:t> do </a:t>
            </a:r>
            <a:r>
              <a:rPr lang="en-US" sz="1500" dirty="0" err="1" smtClean="0">
                <a:solidFill>
                  <a:schemeClr val="tx1"/>
                </a:solidFill>
              </a:rPr>
              <a:t>projeto</a:t>
            </a:r>
            <a:endParaRPr lang="en-US" sz="1500" dirty="0" smtClean="0">
              <a:solidFill>
                <a:schemeClr val="tx1"/>
              </a:solidFill>
            </a:endParaRPr>
          </a:p>
        </p:txBody>
      </p:sp>
      <p:sp>
        <p:nvSpPr>
          <p:cNvPr id="2" name="Title 1"/>
          <p:cNvSpPr>
            <a:spLocks noGrp="1"/>
          </p:cNvSpPr>
          <p:nvPr>
            <p:ph type="title"/>
          </p:nvPr>
        </p:nvSpPr>
        <p:spPr/>
        <p:txBody>
          <a:bodyPr/>
          <a:lstStyle/>
          <a:p>
            <a:r>
              <a:rPr lang="de-DE" dirty="0" smtClean="0"/>
              <a:t>Desenvolver o Cronograma</a:t>
            </a:r>
            <a:endParaRPr lang="de-DE" dirty="0"/>
          </a:p>
        </p:txBody>
      </p:sp>
      <p:sp>
        <p:nvSpPr>
          <p:cNvPr id="13" name="Rectangle 12"/>
          <p:cNvSpPr/>
          <p:nvPr/>
        </p:nvSpPr>
        <p:spPr>
          <a:xfrm>
            <a:off x="736526" y="2608275"/>
            <a:ext cx="1584176" cy="513643"/>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16" name="TextBox 15"/>
          <p:cNvSpPr txBox="1"/>
          <p:nvPr/>
        </p:nvSpPr>
        <p:spPr>
          <a:xfrm>
            <a:off x="2915817" y="2724772"/>
            <a:ext cx="5976664" cy="2308324"/>
          </a:xfrm>
          <a:prstGeom prst="rect">
            <a:avLst/>
          </a:prstGeom>
          <a:noFill/>
        </p:spPr>
        <p:txBody>
          <a:bodyPr wrap="square" rtlCol="0">
            <a:spAutoFit/>
          </a:bodyPr>
          <a:lstStyle/>
          <a:p>
            <a:pPr marL="285750" indent="-285750">
              <a:buFont typeface="Arial" pitchFamily="34" charset="0"/>
              <a:buChar char="•"/>
            </a:pPr>
            <a:r>
              <a:rPr lang="en-US" dirty="0" err="1" smtClean="0"/>
              <a:t>Possui</a:t>
            </a:r>
            <a:r>
              <a:rPr lang="en-US" dirty="0" smtClean="0"/>
              <a:t> data de </a:t>
            </a:r>
            <a:r>
              <a:rPr lang="en-US" dirty="0" err="1" smtClean="0"/>
              <a:t>início</a:t>
            </a:r>
            <a:r>
              <a:rPr lang="en-US" dirty="0" smtClean="0"/>
              <a:t> e </a:t>
            </a:r>
            <a:r>
              <a:rPr lang="en-US" dirty="0" err="1" smtClean="0"/>
              <a:t>término</a:t>
            </a:r>
            <a:r>
              <a:rPr lang="en-US" dirty="0" smtClean="0"/>
              <a:t> </a:t>
            </a:r>
            <a:r>
              <a:rPr lang="en-US" dirty="0" err="1" smtClean="0"/>
              <a:t>planejada</a:t>
            </a:r>
            <a:r>
              <a:rPr lang="en-US" dirty="0" smtClean="0"/>
              <a:t> </a:t>
            </a:r>
            <a:r>
              <a:rPr lang="en-US" dirty="0" err="1" smtClean="0"/>
              <a:t>para</a:t>
            </a:r>
            <a:r>
              <a:rPr lang="en-US" dirty="0" smtClean="0"/>
              <a:t> </a:t>
            </a:r>
            <a:r>
              <a:rPr lang="en-US" dirty="0" err="1" smtClean="0"/>
              <a:t>cada</a:t>
            </a:r>
            <a:r>
              <a:rPr lang="en-US" dirty="0" smtClean="0"/>
              <a:t> </a:t>
            </a:r>
            <a:r>
              <a:rPr lang="en-US" dirty="0" err="1" smtClean="0"/>
              <a:t>atividade</a:t>
            </a:r>
            <a:r>
              <a:rPr lang="en-US" dirty="0" smtClean="0"/>
              <a:t>;</a:t>
            </a:r>
          </a:p>
          <a:p>
            <a:pPr marL="285750" indent="-285750">
              <a:buFont typeface="Arial" pitchFamily="34" charset="0"/>
              <a:buChar char="•"/>
            </a:pPr>
            <a:r>
              <a:rPr lang="en-US" dirty="0" err="1" smtClean="0"/>
              <a:t>Pode</a:t>
            </a:r>
            <a:r>
              <a:rPr lang="en-US" dirty="0" smtClean="0"/>
              <a:t> </a:t>
            </a:r>
            <a:r>
              <a:rPr lang="en-US" dirty="0" err="1" smtClean="0"/>
              <a:t>ser</a:t>
            </a:r>
            <a:r>
              <a:rPr lang="en-US" dirty="0" smtClean="0"/>
              <a:t> </a:t>
            </a:r>
            <a:r>
              <a:rPr lang="en-US" dirty="0" err="1" smtClean="0"/>
              <a:t>resumido</a:t>
            </a:r>
            <a:r>
              <a:rPr lang="en-US" dirty="0" smtClean="0"/>
              <a:t>, </a:t>
            </a:r>
            <a:r>
              <a:rPr lang="en-US" dirty="0" err="1" smtClean="0"/>
              <a:t>chamado</a:t>
            </a:r>
            <a:r>
              <a:rPr lang="en-US" dirty="0" smtClean="0"/>
              <a:t> de </a:t>
            </a:r>
            <a:r>
              <a:rPr lang="en-US" dirty="0" err="1" smtClean="0"/>
              <a:t>cronograma</a:t>
            </a:r>
            <a:r>
              <a:rPr lang="en-US" dirty="0" smtClean="0"/>
              <a:t> </a:t>
            </a:r>
            <a:r>
              <a:rPr lang="en-US" dirty="0" err="1" smtClean="0"/>
              <a:t>mestre</a:t>
            </a:r>
            <a:r>
              <a:rPr lang="en-US" dirty="0" smtClean="0"/>
              <a:t> </a:t>
            </a:r>
            <a:r>
              <a:rPr lang="en-US" dirty="0" err="1" smtClean="0"/>
              <a:t>ou</a:t>
            </a:r>
            <a:r>
              <a:rPr lang="en-US" dirty="0" smtClean="0"/>
              <a:t> de </a:t>
            </a:r>
            <a:r>
              <a:rPr lang="en-US" dirty="0" err="1" smtClean="0"/>
              <a:t>marcos</a:t>
            </a:r>
            <a:r>
              <a:rPr lang="en-US" dirty="0"/>
              <a:t> </a:t>
            </a:r>
            <a:r>
              <a:rPr lang="en-US" dirty="0" err="1" smtClean="0"/>
              <a:t>ou</a:t>
            </a:r>
            <a:r>
              <a:rPr lang="en-US" dirty="0" smtClean="0"/>
              <a:t> </a:t>
            </a:r>
            <a:r>
              <a:rPr lang="en-US" dirty="0" err="1" smtClean="0"/>
              <a:t>pode</a:t>
            </a:r>
            <a:r>
              <a:rPr lang="en-US" dirty="0" smtClean="0"/>
              <a:t> </a:t>
            </a:r>
            <a:r>
              <a:rPr lang="en-US" dirty="0" err="1" smtClean="0"/>
              <a:t>ser</a:t>
            </a:r>
            <a:r>
              <a:rPr lang="en-US" dirty="0" smtClean="0"/>
              <a:t> </a:t>
            </a:r>
            <a:r>
              <a:rPr lang="en-US" dirty="0" err="1" smtClean="0"/>
              <a:t>detalhado</a:t>
            </a:r>
            <a:r>
              <a:rPr lang="en-US" dirty="0" smtClean="0"/>
              <a:t>;</a:t>
            </a:r>
          </a:p>
          <a:p>
            <a:pPr marL="285750" indent="-285750">
              <a:buFont typeface="Arial" pitchFamily="34" charset="0"/>
              <a:buChar char="•"/>
            </a:pPr>
            <a:r>
              <a:rPr lang="en-US" dirty="0" err="1" smtClean="0"/>
              <a:t>Geralmente</a:t>
            </a:r>
            <a:r>
              <a:rPr lang="en-US" dirty="0" smtClean="0"/>
              <a:t> é </a:t>
            </a:r>
            <a:r>
              <a:rPr lang="en-US" dirty="0" err="1" smtClean="0"/>
              <a:t>apresentado</a:t>
            </a:r>
            <a:r>
              <a:rPr lang="en-US" dirty="0" smtClean="0"/>
              <a:t> </a:t>
            </a:r>
            <a:r>
              <a:rPr lang="en-US" dirty="0" err="1" smtClean="0"/>
              <a:t>graficamente</a:t>
            </a:r>
            <a:r>
              <a:rPr lang="en-US" dirty="0" smtClean="0"/>
              <a:t>:</a:t>
            </a:r>
          </a:p>
          <a:p>
            <a:pPr marL="742950" lvl="1" indent="-285750">
              <a:buFont typeface="Arial" pitchFamily="34" charset="0"/>
              <a:buChar char="•"/>
            </a:pPr>
            <a:r>
              <a:rPr lang="en-US" dirty="0" err="1" smtClean="0"/>
              <a:t>Gráfico</a:t>
            </a:r>
            <a:r>
              <a:rPr lang="en-US" dirty="0" smtClean="0"/>
              <a:t> de </a:t>
            </a:r>
            <a:r>
              <a:rPr lang="en-US" dirty="0" err="1" smtClean="0"/>
              <a:t>marcos</a:t>
            </a:r>
            <a:r>
              <a:rPr lang="en-US" dirty="0" smtClean="0"/>
              <a:t>;</a:t>
            </a:r>
          </a:p>
          <a:p>
            <a:pPr marL="742950" lvl="1" indent="-285750">
              <a:buFont typeface="Arial" pitchFamily="34" charset="0"/>
              <a:buChar char="•"/>
            </a:pPr>
            <a:r>
              <a:rPr lang="en-US" dirty="0" err="1" smtClean="0"/>
              <a:t>Gráfico</a:t>
            </a:r>
            <a:r>
              <a:rPr lang="en-US" dirty="0" smtClean="0"/>
              <a:t> de </a:t>
            </a:r>
            <a:r>
              <a:rPr lang="en-US" dirty="0" err="1" smtClean="0"/>
              <a:t>barras</a:t>
            </a:r>
            <a:r>
              <a:rPr lang="en-US" dirty="0" smtClean="0"/>
              <a:t>;</a:t>
            </a:r>
          </a:p>
          <a:p>
            <a:pPr marL="742950" lvl="1" indent="-285750">
              <a:buFont typeface="Arial" pitchFamily="34" charset="0"/>
              <a:buChar char="•"/>
            </a:pPr>
            <a:r>
              <a:rPr lang="en-US" dirty="0" err="1" smtClean="0"/>
              <a:t>Diagrama</a:t>
            </a:r>
            <a:r>
              <a:rPr lang="en-US" dirty="0" smtClean="0"/>
              <a:t> de </a:t>
            </a:r>
            <a:r>
              <a:rPr lang="en-US" dirty="0" err="1" smtClean="0"/>
              <a:t>rede</a:t>
            </a:r>
            <a:r>
              <a:rPr lang="en-US" dirty="0" smtClean="0"/>
              <a:t> do </a:t>
            </a:r>
            <a:r>
              <a:rPr lang="en-US" dirty="0" err="1" smtClean="0"/>
              <a:t>cronograma</a:t>
            </a:r>
            <a:r>
              <a:rPr lang="en-US" dirty="0" smtClean="0"/>
              <a:t> do </a:t>
            </a:r>
            <a:r>
              <a:rPr lang="en-US" dirty="0" err="1" smtClean="0"/>
              <a:t>projeto</a:t>
            </a:r>
            <a:r>
              <a:rPr lang="en-US" dirty="0" smtClean="0"/>
              <a:t>.</a:t>
            </a:r>
          </a:p>
        </p:txBody>
      </p:sp>
      <p:sp>
        <p:nvSpPr>
          <p:cNvPr id="26" name="TextBox 25"/>
          <p:cNvSpPr txBox="1"/>
          <p:nvPr/>
        </p:nvSpPr>
        <p:spPr>
          <a:xfrm>
            <a:off x="924487" y="1844824"/>
            <a:ext cx="1056700" cy="369332"/>
          </a:xfrm>
          <a:prstGeom prst="rect">
            <a:avLst/>
          </a:prstGeom>
          <a:noFill/>
          <a:ln>
            <a:noFill/>
          </a:ln>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SAÍDAS</a:t>
            </a:r>
            <a:endParaRPr lang="pt-BR" b="1" cap="all" dirty="0">
              <a:ln w="0"/>
              <a:solidFill>
                <a:schemeClr val="accent1">
                  <a:lumMod val="50000"/>
                </a:schemeClr>
              </a:solidFill>
              <a:effectLst/>
            </a:endParaRPr>
          </a:p>
        </p:txBody>
      </p:sp>
    </p:spTree>
    <p:extLst>
      <p:ext uri="{BB962C8B-B14F-4D97-AF65-F5344CB8AC3E}">
        <p14:creationId xmlns:p14="http://schemas.microsoft.com/office/powerpoint/2010/main" val="416508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3"/>
                                        </p:tgtEl>
                                      </p:cBhvr>
                                    </p:animEffect>
                                    <p:set>
                                      <p:cBhvr>
                                        <p:cTn id="15" dur="1" fill="hold">
                                          <p:stCondLst>
                                            <p:cond delay="499"/>
                                          </p:stCondLst>
                                        </p:cTn>
                                        <p:tgtEl>
                                          <p:spTgt spid="13"/>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16"/>
                                        </p:tgtEl>
                                      </p:cBhvr>
                                    </p:animEffect>
                                    <p:set>
                                      <p:cBhvr>
                                        <p:cTn id="18"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6" grpId="0"/>
      <p:bldP spid="16"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Desenvolver o Cronograma</a:t>
            </a:r>
            <a:endParaRPr lang="de-DE" dirty="0"/>
          </a:p>
        </p:txBody>
      </p:sp>
      <p:sp>
        <p:nvSpPr>
          <p:cNvPr id="26" name="TextBox 25"/>
          <p:cNvSpPr txBox="1"/>
          <p:nvPr/>
        </p:nvSpPr>
        <p:spPr>
          <a:xfrm>
            <a:off x="327956" y="1268760"/>
            <a:ext cx="5356979"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CRONOGRAMA  de  </a:t>
            </a:r>
            <a:r>
              <a:rPr lang="en-US" b="1" cap="all" dirty="0" err="1" smtClean="0">
                <a:ln w="0"/>
                <a:solidFill>
                  <a:schemeClr val="accent1">
                    <a:lumMod val="50000"/>
                  </a:schemeClr>
                </a:solidFill>
                <a:effectLst/>
              </a:rPr>
              <a:t>marcos</a:t>
            </a:r>
            <a:r>
              <a:rPr lang="en-US" b="1" cap="all" dirty="0" smtClean="0">
                <a:ln w="0"/>
                <a:solidFill>
                  <a:schemeClr val="accent1">
                    <a:lumMod val="50000"/>
                  </a:schemeClr>
                </a:solidFill>
                <a:effectLst/>
              </a:rPr>
              <a:t>  e  de  </a:t>
            </a:r>
            <a:r>
              <a:rPr lang="en-US" b="1" cap="all" dirty="0" err="1" smtClean="0">
                <a:ln w="0"/>
                <a:solidFill>
                  <a:schemeClr val="accent1">
                    <a:lumMod val="50000"/>
                  </a:schemeClr>
                </a:solidFill>
                <a:effectLst/>
              </a:rPr>
              <a:t>barras</a:t>
            </a:r>
            <a:endParaRPr lang="pt-BR" b="1" cap="all" dirty="0">
              <a:ln w="0"/>
              <a:solidFill>
                <a:schemeClr val="accent1">
                  <a:lumMod val="50000"/>
                </a:schemeClr>
              </a:solidFill>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1772816"/>
            <a:ext cx="7943850" cy="193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128" y="4005064"/>
            <a:ext cx="795337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0146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Por que gerenciar tempo?</a:t>
            </a:r>
            <a:endParaRPr lang="pt-BR" dirty="0"/>
          </a:p>
        </p:txBody>
      </p:sp>
      <p:sp>
        <p:nvSpPr>
          <p:cNvPr id="4" name="Content Placeholder 3"/>
          <p:cNvSpPr>
            <a:spLocks noGrp="1"/>
          </p:cNvSpPr>
          <p:nvPr>
            <p:ph sz="quarter" idx="1"/>
          </p:nvPr>
        </p:nvSpPr>
        <p:spPr/>
        <p:txBody>
          <a:bodyPr/>
          <a:lstStyle/>
          <a:p>
            <a:endParaRPr lang="pt-BR" dirty="0" smtClean="0"/>
          </a:p>
          <a:p>
            <a:r>
              <a:rPr lang="pt-BR" b="1" dirty="0" smtClean="0"/>
              <a:t>Garantir </a:t>
            </a:r>
            <a:r>
              <a:rPr lang="pt-BR" dirty="0" smtClean="0"/>
              <a:t>que o projeto </a:t>
            </a:r>
            <a:r>
              <a:rPr lang="pt-BR" b="1" dirty="0" smtClean="0"/>
              <a:t>termine</a:t>
            </a:r>
            <a:r>
              <a:rPr lang="pt-BR" dirty="0" smtClean="0"/>
              <a:t> no </a:t>
            </a:r>
            <a:r>
              <a:rPr lang="pt-BR" b="1" dirty="0" smtClean="0"/>
              <a:t>prazo</a:t>
            </a:r>
            <a:r>
              <a:rPr lang="pt-BR" dirty="0" smtClean="0"/>
              <a:t> desejado.</a:t>
            </a:r>
          </a:p>
          <a:p>
            <a:endParaRPr lang="pt-BR" dirty="0" smtClean="0"/>
          </a:p>
          <a:p>
            <a:r>
              <a:rPr lang="pt-BR" dirty="0" smtClean="0"/>
              <a:t>Projetos fora do prazo geram insatisfação, aumentam os custos e tensão na equipe.</a:t>
            </a:r>
            <a:endParaRPr lang="pt-BR" dirty="0"/>
          </a:p>
        </p:txBody>
      </p:sp>
    </p:spTree>
    <p:extLst>
      <p:ext uri="{BB962C8B-B14F-4D97-AF65-F5344CB8AC3E}">
        <p14:creationId xmlns:p14="http://schemas.microsoft.com/office/powerpoint/2010/main" val="41734177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Desenvolver o Cronograma</a:t>
            </a:r>
            <a:endParaRPr lang="de-DE" dirty="0"/>
          </a:p>
        </p:txBody>
      </p:sp>
      <p:sp>
        <p:nvSpPr>
          <p:cNvPr id="26" name="TextBox 25"/>
          <p:cNvSpPr txBox="1"/>
          <p:nvPr/>
        </p:nvSpPr>
        <p:spPr>
          <a:xfrm>
            <a:off x="327956" y="1052736"/>
            <a:ext cx="2663934"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DIAGRAMA</a:t>
            </a: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  DE  REDE</a:t>
            </a:r>
            <a:endParaRPr lang="pt-B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412776"/>
            <a:ext cx="6477777" cy="456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54334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539552" y="2327138"/>
            <a:ext cx="1944215" cy="2705958"/>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500" dirty="0" smtClean="0">
                <a:solidFill>
                  <a:schemeClr val="tx1"/>
                </a:solidFill>
              </a:rPr>
              <a:t>1. </a:t>
            </a:r>
            <a:r>
              <a:rPr lang="en-US" sz="1500" dirty="0" err="1" smtClean="0">
                <a:solidFill>
                  <a:schemeClr val="tx1"/>
                </a:solidFill>
              </a:rPr>
              <a:t>Cronograma</a:t>
            </a:r>
            <a:r>
              <a:rPr lang="en-US" sz="1500" dirty="0" smtClean="0">
                <a:solidFill>
                  <a:schemeClr val="tx1"/>
                </a:solidFill>
              </a:rPr>
              <a:t> do </a:t>
            </a:r>
            <a:r>
              <a:rPr lang="en-US" sz="1500" dirty="0" err="1" smtClean="0">
                <a:solidFill>
                  <a:schemeClr val="tx1"/>
                </a:solidFill>
              </a:rPr>
              <a:t>projeto</a:t>
            </a:r>
            <a:endParaRPr lang="en-US" sz="1500" dirty="0" smtClean="0">
              <a:solidFill>
                <a:schemeClr val="tx1"/>
              </a:solidFill>
            </a:endParaRPr>
          </a:p>
          <a:p>
            <a:pPr algn="ctr"/>
            <a:r>
              <a:rPr lang="en-US" sz="1500" dirty="0" smtClean="0">
                <a:solidFill>
                  <a:schemeClr val="tx1"/>
                </a:solidFill>
              </a:rPr>
              <a:t>2. </a:t>
            </a:r>
            <a:r>
              <a:rPr lang="en-US" sz="1500" dirty="0" err="1" smtClean="0">
                <a:solidFill>
                  <a:schemeClr val="tx1"/>
                </a:solidFill>
              </a:rPr>
              <a:t>Linha</a:t>
            </a:r>
            <a:r>
              <a:rPr lang="en-US" sz="1500" dirty="0" smtClean="0">
                <a:solidFill>
                  <a:schemeClr val="tx1"/>
                </a:solidFill>
              </a:rPr>
              <a:t> de base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3. Dados do </a:t>
            </a:r>
            <a:r>
              <a:rPr lang="en-US" sz="1500" dirty="0" err="1" smtClean="0">
                <a:solidFill>
                  <a:schemeClr val="tx1"/>
                </a:solidFill>
              </a:rPr>
              <a:t>cronograma</a:t>
            </a:r>
            <a:endParaRPr lang="en-US" sz="1500" dirty="0" smtClean="0">
              <a:solidFill>
                <a:schemeClr val="tx1"/>
              </a:solidFill>
            </a:endParaRPr>
          </a:p>
          <a:p>
            <a:pPr algn="ctr"/>
            <a:r>
              <a:rPr lang="en-US" sz="1500" dirty="0" smtClean="0">
                <a:solidFill>
                  <a:schemeClr val="tx1"/>
                </a:solidFill>
              </a:rPr>
              <a:t>4. </a:t>
            </a:r>
            <a:r>
              <a:rPr lang="en-US" sz="1500" dirty="0" err="1" smtClean="0">
                <a:solidFill>
                  <a:schemeClr val="tx1"/>
                </a:solidFill>
              </a:rPr>
              <a:t>Atualização</a:t>
            </a:r>
            <a:r>
              <a:rPr lang="en-US" sz="1500" dirty="0" smtClean="0">
                <a:solidFill>
                  <a:schemeClr val="tx1"/>
                </a:solidFill>
              </a:rPr>
              <a:t> dos </a:t>
            </a:r>
            <a:r>
              <a:rPr lang="en-US" sz="1500" dirty="0" err="1" smtClean="0">
                <a:solidFill>
                  <a:schemeClr val="tx1"/>
                </a:solidFill>
              </a:rPr>
              <a:t>documentos</a:t>
            </a:r>
            <a:r>
              <a:rPr lang="en-US" sz="1500" dirty="0" smtClean="0">
                <a:solidFill>
                  <a:schemeClr val="tx1"/>
                </a:solidFill>
              </a:rPr>
              <a:t> do </a:t>
            </a:r>
            <a:r>
              <a:rPr lang="en-US" sz="1500" dirty="0" err="1" smtClean="0">
                <a:solidFill>
                  <a:schemeClr val="tx1"/>
                </a:solidFill>
              </a:rPr>
              <a:t>projeto</a:t>
            </a:r>
            <a:endParaRPr lang="en-US" sz="1500" dirty="0" smtClean="0">
              <a:solidFill>
                <a:schemeClr val="tx1"/>
              </a:solidFill>
            </a:endParaRPr>
          </a:p>
        </p:txBody>
      </p:sp>
      <p:sp>
        <p:nvSpPr>
          <p:cNvPr id="2" name="Title 1"/>
          <p:cNvSpPr>
            <a:spLocks noGrp="1"/>
          </p:cNvSpPr>
          <p:nvPr>
            <p:ph type="title"/>
          </p:nvPr>
        </p:nvSpPr>
        <p:spPr/>
        <p:txBody>
          <a:bodyPr/>
          <a:lstStyle/>
          <a:p>
            <a:r>
              <a:rPr lang="de-DE" dirty="0" smtClean="0"/>
              <a:t>Desenvolver o Cronograma</a:t>
            </a:r>
            <a:endParaRPr lang="de-DE" dirty="0"/>
          </a:p>
        </p:txBody>
      </p:sp>
      <p:sp>
        <p:nvSpPr>
          <p:cNvPr id="15" name="Rectangle 14"/>
          <p:cNvSpPr/>
          <p:nvPr/>
        </p:nvSpPr>
        <p:spPr>
          <a:xfrm>
            <a:off x="683568" y="3120571"/>
            <a:ext cx="1656184" cy="435429"/>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18" name="TextBox 17"/>
          <p:cNvSpPr txBox="1"/>
          <p:nvPr/>
        </p:nvSpPr>
        <p:spPr>
          <a:xfrm>
            <a:off x="2915816" y="2656832"/>
            <a:ext cx="5976664" cy="2031325"/>
          </a:xfrm>
          <a:prstGeom prst="rect">
            <a:avLst/>
          </a:prstGeom>
          <a:noFill/>
        </p:spPr>
        <p:txBody>
          <a:bodyPr wrap="square" rtlCol="0">
            <a:spAutoFit/>
          </a:bodyPr>
          <a:lstStyle/>
          <a:p>
            <a:pPr marL="285750" indent="-285750">
              <a:buFont typeface="Arial" pitchFamily="34" charset="0"/>
              <a:buChar char="•"/>
            </a:pPr>
            <a:r>
              <a:rPr lang="en-US" dirty="0" err="1" smtClean="0"/>
              <a:t>Versão</a:t>
            </a:r>
            <a:r>
              <a:rPr lang="en-US" dirty="0" smtClean="0"/>
              <a:t> </a:t>
            </a:r>
            <a:r>
              <a:rPr lang="en-US" dirty="0" err="1" smtClean="0"/>
              <a:t>específica</a:t>
            </a:r>
            <a:r>
              <a:rPr lang="en-US" dirty="0" smtClean="0"/>
              <a:t> do </a:t>
            </a:r>
            <a:r>
              <a:rPr lang="en-US" dirty="0" err="1" smtClean="0"/>
              <a:t>cronograma</a:t>
            </a:r>
            <a:r>
              <a:rPr lang="en-US" dirty="0" smtClean="0"/>
              <a:t> do </a:t>
            </a:r>
            <a:r>
              <a:rPr lang="en-US" dirty="0" err="1" smtClean="0"/>
              <a:t>projeto</a:t>
            </a:r>
            <a:r>
              <a:rPr lang="en-US" dirty="0" smtClean="0"/>
              <a:t> </a:t>
            </a:r>
            <a:r>
              <a:rPr lang="en-US" dirty="0" err="1" smtClean="0"/>
              <a:t>desenvolvido</a:t>
            </a:r>
            <a:r>
              <a:rPr lang="en-US" dirty="0" smtClean="0"/>
              <a:t> a </a:t>
            </a:r>
            <a:r>
              <a:rPr lang="en-US" dirty="0" err="1" smtClean="0"/>
              <a:t>partir</a:t>
            </a:r>
            <a:r>
              <a:rPr lang="en-US" dirty="0" smtClean="0"/>
              <a:t> da </a:t>
            </a:r>
            <a:r>
              <a:rPr lang="en-US" dirty="0" err="1" smtClean="0"/>
              <a:t>análise</a:t>
            </a:r>
            <a:r>
              <a:rPr lang="en-US" dirty="0" smtClean="0"/>
              <a:t> de </a:t>
            </a:r>
            <a:r>
              <a:rPr lang="en-US" dirty="0" err="1" smtClean="0"/>
              <a:t>rede</a:t>
            </a:r>
            <a:r>
              <a:rPr lang="en-US" dirty="0" smtClean="0"/>
              <a:t> do </a:t>
            </a:r>
            <a:r>
              <a:rPr lang="en-US" dirty="0" err="1" smtClean="0"/>
              <a:t>mesmo</a:t>
            </a:r>
            <a:r>
              <a:rPr lang="en-US" dirty="0" smtClean="0"/>
              <a:t>;</a:t>
            </a:r>
          </a:p>
          <a:p>
            <a:pPr marL="285750" indent="-285750">
              <a:buFont typeface="Arial" pitchFamily="34" charset="0"/>
              <a:buChar char="•"/>
            </a:pPr>
            <a:r>
              <a:rPr lang="en-US" dirty="0" smtClean="0"/>
              <a:t>É </a:t>
            </a:r>
            <a:r>
              <a:rPr lang="en-US" dirty="0" err="1" smtClean="0"/>
              <a:t>aceita</a:t>
            </a:r>
            <a:r>
              <a:rPr lang="en-US" dirty="0" smtClean="0"/>
              <a:t> e </a:t>
            </a:r>
            <a:r>
              <a:rPr lang="en-US" dirty="0" err="1" smtClean="0"/>
              <a:t>aprovada</a:t>
            </a:r>
            <a:r>
              <a:rPr lang="en-US" dirty="0" smtClean="0"/>
              <a:t> </a:t>
            </a:r>
            <a:r>
              <a:rPr lang="en-US" dirty="0" err="1" smtClean="0"/>
              <a:t>pela</a:t>
            </a:r>
            <a:r>
              <a:rPr lang="en-US" dirty="0" smtClean="0"/>
              <a:t> </a:t>
            </a:r>
            <a:r>
              <a:rPr lang="en-US" dirty="0" err="1" smtClean="0"/>
              <a:t>equipe</a:t>
            </a:r>
            <a:r>
              <a:rPr lang="en-US" dirty="0" smtClean="0"/>
              <a:t> de </a:t>
            </a:r>
            <a:r>
              <a:rPr lang="en-US" dirty="0" err="1" smtClean="0"/>
              <a:t>gerenciamento</a:t>
            </a:r>
            <a:r>
              <a:rPr lang="en-US" dirty="0" smtClean="0"/>
              <a:t> </a:t>
            </a:r>
            <a:r>
              <a:rPr lang="en-US" dirty="0" err="1" smtClean="0"/>
              <a:t>como</a:t>
            </a:r>
            <a:r>
              <a:rPr lang="en-US" dirty="0" smtClean="0"/>
              <a:t> a </a:t>
            </a:r>
            <a:r>
              <a:rPr lang="en-US" dirty="0" err="1" smtClean="0"/>
              <a:t>linha</a:t>
            </a:r>
            <a:r>
              <a:rPr lang="en-US" dirty="0" smtClean="0"/>
              <a:t> base do </a:t>
            </a:r>
            <a:r>
              <a:rPr lang="en-US" dirty="0" err="1" smtClean="0"/>
              <a:t>cronograma</a:t>
            </a:r>
            <a:r>
              <a:rPr lang="en-US" dirty="0" smtClean="0"/>
              <a:t>;</a:t>
            </a:r>
          </a:p>
          <a:p>
            <a:pPr marL="285750" indent="-285750">
              <a:buFont typeface="Arial" pitchFamily="34" charset="0"/>
              <a:buChar char="•"/>
            </a:pPr>
            <a:r>
              <a:rPr lang="en-US" dirty="0" smtClean="0"/>
              <a:t>Com </a:t>
            </a:r>
            <a:r>
              <a:rPr lang="en-US" dirty="0" err="1" smtClean="0"/>
              <a:t>datas</a:t>
            </a:r>
            <a:r>
              <a:rPr lang="en-US" dirty="0" smtClean="0"/>
              <a:t> de </a:t>
            </a:r>
            <a:r>
              <a:rPr lang="en-US" dirty="0" err="1" smtClean="0"/>
              <a:t>início</a:t>
            </a:r>
            <a:r>
              <a:rPr lang="en-US" dirty="0" smtClean="0"/>
              <a:t> e </a:t>
            </a:r>
            <a:r>
              <a:rPr lang="en-US" dirty="0" err="1" smtClean="0"/>
              <a:t>término</a:t>
            </a:r>
            <a:r>
              <a:rPr lang="en-US" dirty="0" smtClean="0"/>
              <a:t> da </a:t>
            </a:r>
            <a:r>
              <a:rPr lang="en-US" dirty="0" err="1" smtClean="0"/>
              <a:t>linha</a:t>
            </a:r>
            <a:r>
              <a:rPr lang="en-US" dirty="0" smtClean="0"/>
              <a:t> base;</a:t>
            </a:r>
          </a:p>
          <a:p>
            <a:pPr marL="285750" indent="-285750">
              <a:buFont typeface="Arial" pitchFamily="34" charset="0"/>
              <a:buChar char="•"/>
            </a:pPr>
            <a:r>
              <a:rPr lang="en-US" dirty="0" smtClean="0"/>
              <a:t>É um </a:t>
            </a:r>
            <a:r>
              <a:rPr lang="en-US" dirty="0" err="1" smtClean="0"/>
              <a:t>componente</a:t>
            </a:r>
            <a:r>
              <a:rPr lang="en-US" dirty="0" smtClean="0"/>
              <a:t> do </a:t>
            </a:r>
            <a:r>
              <a:rPr lang="en-US" dirty="0" err="1" smtClean="0"/>
              <a:t>plano</a:t>
            </a:r>
            <a:r>
              <a:rPr lang="en-US" dirty="0" smtClean="0"/>
              <a:t> de </a:t>
            </a:r>
            <a:r>
              <a:rPr lang="en-US" dirty="0" err="1" smtClean="0"/>
              <a:t>gerenciamento</a:t>
            </a:r>
            <a:r>
              <a:rPr lang="en-US" dirty="0" smtClean="0"/>
              <a:t> do </a:t>
            </a:r>
            <a:r>
              <a:rPr lang="en-US" dirty="0" err="1" smtClean="0"/>
              <a:t>projeto</a:t>
            </a:r>
            <a:r>
              <a:rPr lang="en-US" dirty="0" smtClean="0"/>
              <a:t>.</a:t>
            </a:r>
            <a:endParaRPr lang="pt-BR" dirty="0"/>
          </a:p>
        </p:txBody>
      </p:sp>
      <p:sp>
        <p:nvSpPr>
          <p:cNvPr id="26" name="TextBox 25"/>
          <p:cNvSpPr txBox="1"/>
          <p:nvPr/>
        </p:nvSpPr>
        <p:spPr>
          <a:xfrm>
            <a:off x="924487" y="1844824"/>
            <a:ext cx="1056700"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accent1">
                    <a:lumMod val="50000"/>
                  </a:schemeClr>
                </a:solidFill>
                <a:effectLst/>
              </a:rPr>
              <a:t>SAÍDAS</a:t>
            </a:r>
            <a:endParaRPr lang="pt-BR" b="1" cap="all" dirty="0">
              <a:ln w="0"/>
              <a:solidFill>
                <a:schemeClr val="accent1">
                  <a:lumMod val="50000"/>
                </a:schemeClr>
              </a:solidFill>
              <a:effectLst/>
            </a:endParaRPr>
          </a:p>
        </p:txBody>
      </p:sp>
      <p:sp>
        <p:nvSpPr>
          <p:cNvPr id="27" name="Rectangle 26"/>
          <p:cNvSpPr/>
          <p:nvPr/>
        </p:nvSpPr>
        <p:spPr>
          <a:xfrm>
            <a:off x="683568" y="3560117"/>
            <a:ext cx="1656184" cy="513643"/>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28" name="TextBox 27"/>
          <p:cNvSpPr txBox="1"/>
          <p:nvPr/>
        </p:nvSpPr>
        <p:spPr>
          <a:xfrm>
            <a:off x="2932549" y="2872856"/>
            <a:ext cx="5959932" cy="2031325"/>
          </a:xfrm>
          <a:prstGeom prst="rect">
            <a:avLst/>
          </a:prstGeom>
          <a:noFill/>
        </p:spPr>
        <p:txBody>
          <a:bodyPr wrap="square" rtlCol="0">
            <a:spAutoFit/>
          </a:bodyPr>
          <a:lstStyle/>
          <a:p>
            <a:pPr marL="285750" indent="-285750">
              <a:buFont typeface="Arial" pitchFamily="34" charset="0"/>
              <a:buChar char="•"/>
            </a:pPr>
            <a:r>
              <a:rPr lang="en-US" dirty="0" smtClean="0"/>
              <a:t>São </a:t>
            </a:r>
            <a:r>
              <a:rPr lang="en-US" dirty="0" err="1" smtClean="0"/>
              <a:t>os</a:t>
            </a:r>
            <a:r>
              <a:rPr lang="en-US" dirty="0" smtClean="0"/>
              <a:t> dados de </a:t>
            </a:r>
            <a:r>
              <a:rPr lang="en-US" dirty="0" err="1" smtClean="0"/>
              <a:t>apoio</a:t>
            </a:r>
            <a:r>
              <a:rPr lang="en-US" dirty="0" smtClean="0"/>
              <a:t> do </a:t>
            </a:r>
            <a:r>
              <a:rPr lang="en-US" dirty="0" err="1" smtClean="0"/>
              <a:t>cronograma</a:t>
            </a:r>
            <a:r>
              <a:rPr lang="en-US" dirty="0" smtClean="0"/>
              <a:t>:</a:t>
            </a:r>
            <a:r>
              <a:rPr lang="pt-BR" dirty="0" smtClean="0"/>
              <a:t> marcos, atividades, atributos das atividades e a documentação de todas as premissas e restrições;</a:t>
            </a:r>
          </a:p>
          <a:p>
            <a:pPr marL="285750" indent="-285750">
              <a:buFont typeface="Arial" pitchFamily="34" charset="0"/>
              <a:buChar char="•"/>
            </a:pPr>
            <a:r>
              <a:rPr lang="en-US" dirty="0" err="1" smtClean="0"/>
              <a:t>Requisitos</a:t>
            </a:r>
            <a:r>
              <a:rPr lang="en-US" dirty="0" smtClean="0"/>
              <a:t> dos </a:t>
            </a:r>
            <a:r>
              <a:rPr lang="en-US" dirty="0" err="1" smtClean="0"/>
              <a:t>recursos</a:t>
            </a:r>
            <a:r>
              <a:rPr lang="en-US" dirty="0" smtClean="0"/>
              <a:t> </a:t>
            </a:r>
            <a:r>
              <a:rPr lang="en-US" dirty="0" err="1" smtClean="0"/>
              <a:t>por</a:t>
            </a:r>
            <a:r>
              <a:rPr lang="en-US" dirty="0" smtClean="0"/>
              <a:t> </a:t>
            </a:r>
            <a:r>
              <a:rPr lang="en-US" dirty="0" err="1" smtClean="0"/>
              <a:t>período</a:t>
            </a:r>
            <a:r>
              <a:rPr lang="en-US" dirty="0" smtClean="0"/>
              <a:t> de tempo (</a:t>
            </a:r>
            <a:r>
              <a:rPr lang="en-US" dirty="0" err="1" smtClean="0"/>
              <a:t>histograma</a:t>
            </a:r>
            <a:r>
              <a:rPr lang="en-US" dirty="0" smtClean="0"/>
              <a:t>);</a:t>
            </a:r>
          </a:p>
          <a:p>
            <a:pPr marL="285750" indent="-285750">
              <a:buFont typeface="Arial" pitchFamily="34" charset="0"/>
              <a:buChar char="•"/>
            </a:pPr>
            <a:r>
              <a:rPr lang="en-US" dirty="0" err="1" smtClean="0"/>
              <a:t>Cronogramas</a:t>
            </a:r>
            <a:r>
              <a:rPr lang="en-US" dirty="0" smtClean="0"/>
              <a:t> </a:t>
            </a:r>
            <a:r>
              <a:rPr lang="en-US" dirty="0" err="1" smtClean="0"/>
              <a:t>alternativos</a:t>
            </a:r>
            <a:r>
              <a:rPr lang="en-US" dirty="0" smtClean="0"/>
              <a:t>;</a:t>
            </a:r>
          </a:p>
          <a:p>
            <a:pPr marL="285750" indent="-285750">
              <a:buFont typeface="Arial" pitchFamily="34" charset="0"/>
              <a:buChar char="•"/>
            </a:pPr>
            <a:r>
              <a:rPr lang="en-US" dirty="0" err="1" smtClean="0"/>
              <a:t>Alocação</a:t>
            </a:r>
            <a:r>
              <a:rPr lang="en-US" dirty="0" smtClean="0"/>
              <a:t> das </a:t>
            </a:r>
            <a:r>
              <a:rPr lang="en-US" dirty="0" err="1" smtClean="0"/>
              <a:t>reservas</a:t>
            </a:r>
            <a:r>
              <a:rPr lang="en-US" dirty="0" smtClean="0"/>
              <a:t> </a:t>
            </a:r>
            <a:r>
              <a:rPr lang="en-US" dirty="0" err="1" smtClean="0"/>
              <a:t>para</a:t>
            </a:r>
            <a:r>
              <a:rPr lang="en-US" dirty="0" smtClean="0"/>
              <a:t> </a:t>
            </a:r>
            <a:r>
              <a:rPr lang="en-US" dirty="0" err="1" smtClean="0"/>
              <a:t>contigências</a:t>
            </a:r>
            <a:r>
              <a:rPr lang="en-US" dirty="0" smtClean="0"/>
              <a:t>.</a:t>
            </a:r>
          </a:p>
        </p:txBody>
      </p:sp>
      <p:sp>
        <p:nvSpPr>
          <p:cNvPr id="29" name="Rectangle 28"/>
          <p:cNvSpPr/>
          <p:nvPr/>
        </p:nvSpPr>
        <p:spPr>
          <a:xfrm>
            <a:off x="683006" y="4034092"/>
            <a:ext cx="1656184" cy="726594"/>
          </a:xfrm>
          <a:prstGeom prst="rect">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chemeClr val="accent1">
                  <a:lumMod val="50000"/>
                </a:schemeClr>
              </a:solidFill>
            </a:endParaRPr>
          </a:p>
        </p:txBody>
      </p:sp>
      <p:sp>
        <p:nvSpPr>
          <p:cNvPr id="30" name="TextBox 29"/>
          <p:cNvSpPr txBox="1"/>
          <p:nvPr/>
        </p:nvSpPr>
        <p:spPr>
          <a:xfrm>
            <a:off x="2932548" y="3832767"/>
            <a:ext cx="4456669" cy="1200329"/>
          </a:xfrm>
          <a:prstGeom prst="rect">
            <a:avLst/>
          </a:prstGeom>
          <a:noFill/>
        </p:spPr>
        <p:txBody>
          <a:bodyPr wrap="none" rtlCol="0">
            <a:spAutoFit/>
          </a:bodyPr>
          <a:lstStyle/>
          <a:p>
            <a:pPr marL="285750" indent="-285750">
              <a:buFont typeface="Arial" pitchFamily="34" charset="0"/>
              <a:buChar char="•"/>
            </a:pPr>
            <a:r>
              <a:rPr lang="en-US" dirty="0" err="1" smtClean="0"/>
              <a:t>Requisitos</a:t>
            </a:r>
            <a:r>
              <a:rPr lang="en-US" dirty="0" smtClean="0"/>
              <a:t> dos </a:t>
            </a:r>
            <a:r>
              <a:rPr lang="en-US" dirty="0" err="1" smtClean="0"/>
              <a:t>recursos</a:t>
            </a:r>
            <a:r>
              <a:rPr lang="en-US" dirty="0" smtClean="0"/>
              <a:t> das </a:t>
            </a:r>
            <a:r>
              <a:rPr lang="en-US" dirty="0" err="1" smtClean="0"/>
              <a:t>atividades</a:t>
            </a:r>
            <a:r>
              <a:rPr lang="en-US" dirty="0" smtClean="0"/>
              <a:t>;</a:t>
            </a:r>
          </a:p>
          <a:p>
            <a:pPr marL="285750" indent="-285750">
              <a:buFont typeface="Arial" pitchFamily="34" charset="0"/>
              <a:buChar char="•"/>
            </a:pPr>
            <a:r>
              <a:rPr lang="en-US" dirty="0" err="1" smtClean="0"/>
              <a:t>Atributos</a:t>
            </a:r>
            <a:r>
              <a:rPr lang="en-US" dirty="0" smtClean="0"/>
              <a:t> das </a:t>
            </a:r>
            <a:r>
              <a:rPr lang="en-US" dirty="0" err="1" smtClean="0"/>
              <a:t>atividades</a:t>
            </a:r>
            <a:r>
              <a:rPr lang="en-US" dirty="0" smtClean="0"/>
              <a:t>;</a:t>
            </a:r>
          </a:p>
          <a:p>
            <a:pPr marL="285750" indent="-285750">
              <a:buFont typeface="Arial" pitchFamily="34" charset="0"/>
              <a:buChar char="•"/>
            </a:pPr>
            <a:r>
              <a:rPr lang="en-US" dirty="0" err="1" smtClean="0"/>
              <a:t>Calendário</a:t>
            </a:r>
            <a:r>
              <a:rPr lang="en-US" dirty="0" smtClean="0"/>
              <a:t>;</a:t>
            </a:r>
          </a:p>
          <a:p>
            <a:pPr marL="285750" indent="-285750">
              <a:buFont typeface="Arial" pitchFamily="34" charset="0"/>
              <a:buChar char="•"/>
            </a:pPr>
            <a:r>
              <a:rPr lang="en-US" dirty="0" err="1" smtClean="0"/>
              <a:t>Registro</a:t>
            </a:r>
            <a:r>
              <a:rPr lang="en-US" dirty="0" smtClean="0"/>
              <a:t> dos </a:t>
            </a:r>
            <a:r>
              <a:rPr lang="en-US" dirty="0" err="1" smtClean="0"/>
              <a:t>riscos</a:t>
            </a:r>
            <a:r>
              <a:rPr lang="en-US" dirty="0" smtClean="0"/>
              <a:t>.</a:t>
            </a:r>
            <a:endParaRPr lang="pt-BR" dirty="0"/>
          </a:p>
        </p:txBody>
      </p:sp>
    </p:spTree>
    <p:extLst>
      <p:ext uri="{BB962C8B-B14F-4D97-AF65-F5344CB8AC3E}">
        <p14:creationId xmlns:p14="http://schemas.microsoft.com/office/powerpoint/2010/main" val="58322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5"/>
                                        </p:tgtEl>
                                      </p:cBhvr>
                                    </p:animEffect>
                                    <p:set>
                                      <p:cBhvr>
                                        <p:cTn id="15" dur="1" fill="hold">
                                          <p:stCondLst>
                                            <p:cond delay="499"/>
                                          </p:stCondLst>
                                        </p:cTn>
                                        <p:tgtEl>
                                          <p:spTgt spid="15"/>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18"/>
                                        </p:tgtEl>
                                      </p:cBhvr>
                                    </p:animEffect>
                                    <p:set>
                                      <p:cBhvr>
                                        <p:cTn id="18" dur="1" fill="hold">
                                          <p:stCondLst>
                                            <p:cond delay="499"/>
                                          </p:stCondLst>
                                        </p:cTn>
                                        <p:tgtEl>
                                          <p:spTgt spid="18"/>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27"/>
                                        </p:tgtEl>
                                      </p:cBhvr>
                                    </p:animEffect>
                                    <p:set>
                                      <p:cBhvr>
                                        <p:cTn id="29" dur="1" fill="hold">
                                          <p:stCondLst>
                                            <p:cond delay="499"/>
                                          </p:stCondLst>
                                        </p:cTn>
                                        <p:tgtEl>
                                          <p:spTgt spid="27"/>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28"/>
                                        </p:tgtEl>
                                      </p:cBhvr>
                                    </p:animEffect>
                                    <p:set>
                                      <p:cBhvr>
                                        <p:cTn id="32" dur="1" fill="hold">
                                          <p:stCondLst>
                                            <p:cond delay="499"/>
                                          </p:stCondLst>
                                        </p:cTn>
                                        <p:tgtEl>
                                          <p:spTgt spid="28"/>
                                        </p:tgtEl>
                                        <p:attrNameLst>
                                          <p:attrName>style.visibility</p:attrName>
                                        </p:attrNameLst>
                                      </p:cBhvr>
                                      <p:to>
                                        <p:strVal val="hidden"/>
                                      </p:to>
                                    </p:set>
                                  </p:childTnLst>
                                </p:cTn>
                              </p:par>
                              <p:par>
                                <p:cTn id="33" presetID="10"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fade">
                                      <p:cBhvr>
                                        <p:cTn id="38" dur="500"/>
                                        <p:tgtEl>
                                          <p:spTgt spid="3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29"/>
                                        </p:tgtEl>
                                      </p:cBhvr>
                                    </p:animEffect>
                                    <p:set>
                                      <p:cBhvr>
                                        <p:cTn id="43" dur="1" fill="hold">
                                          <p:stCondLst>
                                            <p:cond delay="499"/>
                                          </p:stCondLst>
                                        </p:cTn>
                                        <p:tgtEl>
                                          <p:spTgt spid="29"/>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30"/>
                                        </p:tgtEl>
                                      </p:cBhvr>
                                    </p:animEffect>
                                    <p:set>
                                      <p:cBhvr>
                                        <p:cTn id="46"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8" grpId="0"/>
      <p:bldP spid="18" grpId="1"/>
      <p:bldP spid="27" grpId="0" animBg="1"/>
      <p:bldP spid="27" grpId="1" animBg="1"/>
      <p:bldP spid="28" grpId="0"/>
      <p:bldP spid="28" grpId="1"/>
      <p:bldP spid="29" grpId="0" animBg="1"/>
      <p:bldP spid="29" grpId="1" animBg="1"/>
      <p:bldP spid="30" grpId="0"/>
      <p:bldP spid="30"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de-DE" dirty="0"/>
              <a:t>Controlar o </a:t>
            </a:r>
            <a:r>
              <a:rPr lang="de-DE" dirty="0" smtClean="0"/>
              <a:t>Cronograma</a:t>
            </a:r>
            <a:endParaRPr lang="pt-BR" dirty="0"/>
          </a:p>
        </p:txBody>
      </p:sp>
      <p:sp>
        <p:nvSpPr>
          <p:cNvPr id="7" name="Espaço Reservado para Texto 6"/>
          <p:cNvSpPr>
            <a:spLocks noGrp="1"/>
          </p:cNvSpPr>
          <p:nvPr>
            <p:ph type="body" idx="1"/>
          </p:nvPr>
        </p:nvSpPr>
        <p:spPr/>
        <p:txBody>
          <a:bodyPr/>
          <a:lstStyle/>
          <a:p>
            <a:r>
              <a:rPr lang="pt-BR" dirty="0" smtClean="0"/>
              <a:t>Processo 6</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62</a:t>
            </a:fld>
            <a:endParaRPr lang="pt-BR"/>
          </a:p>
        </p:txBody>
      </p:sp>
    </p:spTree>
    <p:extLst>
      <p:ext uri="{BB962C8B-B14F-4D97-AF65-F5344CB8AC3E}">
        <p14:creationId xmlns:p14="http://schemas.microsoft.com/office/powerpoint/2010/main" val="14185619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3"/>
          <p:cNvSpPr>
            <a:spLocks noGrp="1"/>
          </p:cNvSpPr>
          <p:nvPr>
            <p:ph type="title"/>
          </p:nvPr>
        </p:nvSpPr>
        <p:spPr/>
        <p:txBody>
          <a:bodyPr/>
          <a:lstStyle/>
          <a:p>
            <a:r>
              <a:rPr lang="pt-BR" dirty="0" smtClean="0"/>
              <a:t>Controlar o cronograma</a:t>
            </a:r>
            <a:endParaRPr lang="pt-BR" dirty="0"/>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63</a:t>
            </a:fld>
            <a:endParaRPr lang="pt-BR"/>
          </a:p>
        </p:txBody>
      </p:sp>
      <p:grpSp>
        <p:nvGrpSpPr>
          <p:cNvPr id="6" name="Grupo 5"/>
          <p:cNvGrpSpPr/>
          <p:nvPr/>
        </p:nvGrpSpPr>
        <p:grpSpPr>
          <a:xfrm>
            <a:off x="266328" y="1230660"/>
            <a:ext cx="8640960" cy="4600015"/>
            <a:chOff x="266328" y="1763524"/>
            <a:chExt cx="8640960" cy="4600015"/>
          </a:xfrm>
        </p:grpSpPr>
        <p:sp>
          <p:nvSpPr>
            <p:cNvPr id="7" name="Right Arrow 6"/>
            <p:cNvSpPr/>
            <p:nvPr/>
          </p:nvSpPr>
          <p:spPr>
            <a:xfrm>
              <a:off x="266328" y="2924944"/>
              <a:ext cx="8640960" cy="2664296"/>
            </a:xfrm>
            <a:prstGeom prst="rightArrow">
              <a:avLst>
                <a:gd name="adj1" fmla="val 50000"/>
                <a:gd name="adj2" fmla="val 34311"/>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pt-BR">
                <a:solidFill>
                  <a:schemeClr val="tx1"/>
                </a:solidFill>
              </a:endParaRPr>
            </a:p>
          </p:txBody>
        </p:sp>
        <p:sp>
          <p:nvSpPr>
            <p:cNvPr id="8" name="Rounded Rectangle 4"/>
            <p:cNvSpPr/>
            <p:nvPr/>
          </p:nvSpPr>
          <p:spPr>
            <a:xfrm>
              <a:off x="2843808" y="2150645"/>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lang="de-DE" sz="1400" dirty="0" smtClean="0">
                  <a:solidFill>
                    <a:schemeClr val="tx1"/>
                  </a:solidFill>
                </a:rPr>
                <a:t>1. Análise </a:t>
              </a:r>
              <a:r>
                <a:rPr lang="de-DE" sz="1400" dirty="0">
                  <a:solidFill>
                    <a:schemeClr val="tx1"/>
                  </a:solidFill>
                </a:rPr>
                <a:t>de </a:t>
              </a:r>
              <a:r>
                <a:rPr lang="de-DE" sz="1400" dirty="0" smtClean="0">
                  <a:solidFill>
                    <a:schemeClr val="tx1"/>
                  </a:solidFill>
                </a:rPr>
                <a:t>desempenho</a:t>
              </a:r>
              <a:endParaRPr lang="de-DE" sz="1400" dirty="0">
                <a:solidFill>
                  <a:schemeClr val="tx1"/>
                </a:solidFill>
              </a:endParaRPr>
            </a:p>
            <a:p>
              <a:pPr marL="0" lvl="1" algn="ctr"/>
              <a:r>
                <a:rPr lang="de-DE" sz="1400" dirty="0">
                  <a:solidFill>
                    <a:schemeClr val="tx1"/>
                  </a:solidFill>
                </a:rPr>
                <a:t>2. Análise de </a:t>
              </a:r>
              <a:r>
                <a:rPr lang="de-DE" sz="1400" dirty="0" smtClean="0">
                  <a:solidFill>
                    <a:schemeClr val="tx1"/>
                  </a:solidFill>
                </a:rPr>
                <a:t>variação</a:t>
              </a:r>
              <a:endParaRPr lang="de-DE" sz="1400" dirty="0">
                <a:solidFill>
                  <a:schemeClr val="tx1"/>
                </a:solidFill>
              </a:endParaRPr>
            </a:p>
            <a:p>
              <a:pPr marL="0" lvl="1" algn="ctr"/>
              <a:r>
                <a:rPr lang="de-DE" sz="1400" dirty="0">
                  <a:solidFill>
                    <a:schemeClr val="tx1"/>
                  </a:solidFill>
                </a:rPr>
                <a:t>3. Software de gerenciamento de </a:t>
              </a:r>
              <a:r>
                <a:rPr lang="de-DE" sz="1400" dirty="0" smtClean="0">
                  <a:solidFill>
                    <a:schemeClr val="tx1"/>
                  </a:solidFill>
                </a:rPr>
                <a:t>projetos</a:t>
              </a:r>
              <a:endParaRPr lang="de-DE" sz="1400" dirty="0">
                <a:solidFill>
                  <a:schemeClr val="tx1"/>
                </a:solidFill>
              </a:endParaRPr>
            </a:p>
            <a:p>
              <a:pPr marL="0" lvl="1" algn="ctr"/>
              <a:r>
                <a:rPr lang="de-DE" sz="1400" dirty="0">
                  <a:solidFill>
                    <a:schemeClr val="tx1"/>
                  </a:solidFill>
                </a:rPr>
                <a:t>4. Nivelamento de </a:t>
              </a:r>
              <a:r>
                <a:rPr lang="de-DE" sz="1400" dirty="0" smtClean="0">
                  <a:solidFill>
                    <a:schemeClr val="tx1"/>
                  </a:solidFill>
                </a:rPr>
                <a:t>recursos</a:t>
              </a:r>
              <a:endParaRPr lang="de-DE" sz="1400" dirty="0">
                <a:solidFill>
                  <a:schemeClr val="tx1"/>
                </a:solidFill>
              </a:endParaRPr>
            </a:p>
            <a:p>
              <a:pPr marL="0" lvl="1" algn="ctr"/>
              <a:r>
                <a:rPr lang="de-DE" sz="1400" dirty="0">
                  <a:solidFill>
                    <a:schemeClr val="tx1"/>
                  </a:solidFill>
                </a:rPr>
                <a:t>5. Análise do cenário „E-se“</a:t>
              </a:r>
            </a:p>
            <a:p>
              <a:pPr marL="0" lvl="1" algn="ctr"/>
              <a:r>
                <a:rPr lang="de-DE" sz="1400" dirty="0">
                  <a:solidFill>
                    <a:schemeClr val="tx1"/>
                  </a:solidFill>
                </a:rPr>
                <a:t>6. Ajustes de antecipações e esperas</a:t>
              </a:r>
            </a:p>
            <a:p>
              <a:pPr marL="0" lvl="1" algn="ctr"/>
              <a:r>
                <a:rPr lang="de-DE" sz="1400" dirty="0">
                  <a:solidFill>
                    <a:schemeClr val="tx1"/>
                  </a:solidFill>
                </a:rPr>
                <a:t>7. Compressão do cronograma</a:t>
              </a:r>
            </a:p>
            <a:p>
              <a:pPr marL="0" lvl="1" algn="ctr"/>
              <a:r>
                <a:rPr lang="de-DE" sz="1400" dirty="0">
                  <a:solidFill>
                    <a:schemeClr val="tx1"/>
                  </a:solidFill>
                </a:rPr>
                <a:t>8. Ferramenta para desenvolvimento do cronograma.</a:t>
              </a:r>
              <a:endParaRPr lang="en-US" sz="1400" dirty="0">
                <a:solidFill>
                  <a:schemeClr val="tx1"/>
                </a:solidFill>
              </a:endParaRPr>
            </a:p>
          </p:txBody>
        </p:sp>
        <p:sp>
          <p:nvSpPr>
            <p:cNvPr id="9" name="Rounded Rectangle 5"/>
            <p:cNvSpPr/>
            <p:nvPr/>
          </p:nvSpPr>
          <p:spPr>
            <a:xfrm>
              <a:off x="5436096" y="2150645"/>
              <a:ext cx="2448271"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lang="de-DE" sz="1400" dirty="0" smtClean="0">
                  <a:solidFill>
                    <a:schemeClr val="tx1"/>
                  </a:solidFill>
                </a:rPr>
                <a:t>1. Medição </a:t>
              </a:r>
              <a:r>
                <a:rPr lang="de-DE" sz="1400" dirty="0">
                  <a:solidFill>
                    <a:schemeClr val="tx1"/>
                  </a:solidFill>
                </a:rPr>
                <a:t>do desempenho do </a:t>
              </a:r>
              <a:r>
                <a:rPr lang="de-DE" sz="1400" dirty="0" smtClean="0">
                  <a:solidFill>
                    <a:schemeClr val="tx1"/>
                  </a:solidFill>
                </a:rPr>
                <a:t>trabalho</a:t>
              </a:r>
            </a:p>
            <a:p>
              <a:pPr marL="342900" lvl="1" indent="-342900" algn="ctr">
                <a:buAutoNum type="arabicPeriod"/>
              </a:pPr>
              <a:endParaRPr lang="de-DE" sz="1400" dirty="0">
                <a:solidFill>
                  <a:schemeClr val="tx1"/>
                </a:solidFill>
              </a:endParaRPr>
            </a:p>
            <a:p>
              <a:pPr marL="0" lvl="1" algn="ctr"/>
              <a:r>
                <a:rPr lang="de-DE" sz="1400" dirty="0">
                  <a:solidFill>
                    <a:schemeClr val="tx1"/>
                  </a:solidFill>
                </a:rPr>
                <a:t>2. Atualizações de ativos de processos </a:t>
              </a:r>
              <a:r>
                <a:rPr lang="de-DE" sz="1400" dirty="0" smtClean="0">
                  <a:solidFill>
                    <a:schemeClr val="tx1"/>
                  </a:solidFill>
                </a:rPr>
                <a:t>organizacionais</a:t>
              </a:r>
            </a:p>
            <a:p>
              <a:pPr marL="0" lvl="1" algn="ctr"/>
              <a:endParaRPr lang="de-DE" sz="1400" dirty="0">
                <a:solidFill>
                  <a:schemeClr val="tx1"/>
                </a:solidFill>
              </a:endParaRPr>
            </a:p>
            <a:p>
              <a:pPr marL="0" lvl="1" algn="ctr"/>
              <a:r>
                <a:rPr lang="de-DE" sz="1400" dirty="0">
                  <a:solidFill>
                    <a:schemeClr val="tx1"/>
                  </a:solidFill>
                </a:rPr>
                <a:t>3. Solicitações de </a:t>
              </a:r>
              <a:r>
                <a:rPr lang="de-DE" sz="1400" dirty="0" smtClean="0">
                  <a:solidFill>
                    <a:schemeClr val="tx1"/>
                  </a:solidFill>
                </a:rPr>
                <a:t>mudança</a:t>
              </a:r>
            </a:p>
            <a:p>
              <a:pPr marL="0" lvl="1" algn="ctr"/>
              <a:endParaRPr lang="de-DE" sz="1400" dirty="0">
                <a:solidFill>
                  <a:schemeClr val="tx1"/>
                </a:solidFill>
              </a:endParaRPr>
            </a:p>
            <a:p>
              <a:pPr marL="0" lvl="1" algn="ctr"/>
              <a:r>
                <a:rPr lang="de-DE" sz="1400" dirty="0">
                  <a:solidFill>
                    <a:schemeClr val="tx1"/>
                  </a:solidFill>
                </a:rPr>
                <a:t>4. Atualizações do plano de gerenciamento do </a:t>
              </a:r>
              <a:r>
                <a:rPr lang="de-DE" sz="1400" dirty="0" smtClean="0">
                  <a:solidFill>
                    <a:schemeClr val="tx1"/>
                  </a:solidFill>
                </a:rPr>
                <a:t>projeto</a:t>
              </a:r>
            </a:p>
            <a:p>
              <a:pPr marL="0" lvl="1" algn="ctr"/>
              <a:endParaRPr lang="de-DE" sz="1400" dirty="0">
                <a:solidFill>
                  <a:schemeClr val="tx1"/>
                </a:solidFill>
              </a:endParaRPr>
            </a:p>
            <a:p>
              <a:pPr marL="0" lvl="1" algn="ctr"/>
              <a:r>
                <a:rPr lang="de-DE" sz="1400" dirty="0">
                  <a:solidFill>
                    <a:schemeClr val="tx1"/>
                  </a:solidFill>
                </a:rPr>
                <a:t>5. Atualizações dos documentos do projeto.</a:t>
              </a:r>
            </a:p>
          </p:txBody>
        </p:sp>
        <p:sp>
          <p:nvSpPr>
            <p:cNvPr id="10" name="Rounded Rectangle 2"/>
            <p:cNvSpPr/>
            <p:nvPr/>
          </p:nvSpPr>
          <p:spPr>
            <a:xfrm>
              <a:off x="467544" y="2924943"/>
              <a:ext cx="2232248" cy="3053145"/>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lang="en-US" sz="1400" dirty="0" smtClean="0">
                  <a:solidFill>
                    <a:schemeClr val="tx1"/>
                  </a:solidFill>
                </a:rPr>
                <a:t>1.Plano </a:t>
              </a:r>
              <a:r>
                <a:rPr lang="en-US" sz="1400" dirty="0">
                  <a:solidFill>
                    <a:schemeClr val="tx1"/>
                  </a:solidFill>
                </a:rPr>
                <a:t>de </a:t>
              </a:r>
              <a:r>
                <a:rPr lang="en-US" sz="1400" dirty="0" err="1">
                  <a:solidFill>
                    <a:schemeClr val="tx1"/>
                  </a:solidFill>
                </a:rPr>
                <a:t>gerenciamento</a:t>
              </a:r>
              <a:r>
                <a:rPr lang="en-US" sz="1400" dirty="0">
                  <a:solidFill>
                    <a:schemeClr val="tx1"/>
                  </a:solidFill>
                </a:rPr>
                <a:t> do           </a:t>
              </a:r>
              <a:r>
                <a:rPr lang="en-US" sz="1400" dirty="0" err="1" smtClean="0">
                  <a:solidFill>
                    <a:schemeClr val="tx1"/>
                  </a:solidFill>
                </a:rPr>
                <a:t>projeto</a:t>
              </a:r>
              <a:endParaRPr lang="en-US" sz="1400" dirty="0" smtClean="0">
                <a:solidFill>
                  <a:schemeClr val="tx1"/>
                </a:solidFill>
              </a:endParaRPr>
            </a:p>
            <a:p>
              <a:pPr marL="342900" lvl="1" indent="-342900" algn="ctr">
                <a:buAutoNum type="arabicPeriod"/>
              </a:pPr>
              <a:endParaRPr lang="en-US" sz="1400" dirty="0">
                <a:solidFill>
                  <a:schemeClr val="tx1"/>
                </a:solidFill>
              </a:endParaRPr>
            </a:p>
            <a:p>
              <a:pPr marL="0" lvl="1" algn="ctr"/>
              <a:r>
                <a:rPr lang="en-US" sz="1400" dirty="0">
                  <a:solidFill>
                    <a:schemeClr val="tx1"/>
                  </a:solidFill>
                </a:rPr>
                <a:t>2. </a:t>
              </a:r>
              <a:r>
                <a:rPr lang="en-US" sz="1400" dirty="0" err="1">
                  <a:solidFill>
                    <a:schemeClr val="tx1"/>
                  </a:solidFill>
                </a:rPr>
                <a:t>Cronograma</a:t>
              </a:r>
              <a:r>
                <a:rPr lang="en-US" sz="1400" dirty="0">
                  <a:solidFill>
                    <a:schemeClr val="tx1"/>
                  </a:solidFill>
                </a:rPr>
                <a:t> do </a:t>
              </a:r>
              <a:r>
                <a:rPr lang="en-US" sz="1400" dirty="0" err="1" smtClean="0">
                  <a:solidFill>
                    <a:schemeClr val="tx1"/>
                  </a:solidFill>
                </a:rPr>
                <a:t>projeto</a:t>
              </a:r>
              <a:endParaRPr lang="en-US" sz="1400" dirty="0" smtClean="0">
                <a:solidFill>
                  <a:schemeClr val="tx1"/>
                </a:solidFill>
              </a:endParaRPr>
            </a:p>
            <a:p>
              <a:pPr marL="0" lvl="1" algn="ctr"/>
              <a:endParaRPr lang="en-US" sz="1400" dirty="0">
                <a:solidFill>
                  <a:schemeClr val="tx1"/>
                </a:solidFill>
              </a:endParaRPr>
            </a:p>
            <a:p>
              <a:pPr marL="0" lvl="1" algn="ctr"/>
              <a:r>
                <a:rPr lang="en-US" sz="1400" dirty="0">
                  <a:solidFill>
                    <a:schemeClr val="tx1"/>
                  </a:solidFill>
                </a:rPr>
                <a:t>3. </a:t>
              </a:r>
              <a:r>
                <a:rPr lang="en-US" sz="1400" dirty="0" err="1">
                  <a:solidFill>
                    <a:schemeClr val="tx1"/>
                  </a:solidFill>
                </a:rPr>
                <a:t>Informações</a:t>
              </a:r>
              <a:r>
                <a:rPr lang="en-US" sz="1400" dirty="0">
                  <a:solidFill>
                    <a:schemeClr val="tx1"/>
                  </a:solidFill>
                </a:rPr>
                <a:t> </a:t>
              </a:r>
              <a:r>
                <a:rPr lang="en-US" sz="1400" dirty="0" err="1">
                  <a:solidFill>
                    <a:schemeClr val="tx1"/>
                  </a:solidFill>
                </a:rPr>
                <a:t>sobre</a:t>
              </a:r>
              <a:r>
                <a:rPr lang="en-US" sz="1400" dirty="0">
                  <a:solidFill>
                    <a:schemeClr val="tx1"/>
                  </a:solidFill>
                </a:rPr>
                <a:t> o </a:t>
              </a:r>
              <a:r>
                <a:rPr lang="en-US" sz="1400" dirty="0" err="1">
                  <a:solidFill>
                    <a:schemeClr val="tx1"/>
                  </a:solidFill>
                </a:rPr>
                <a:t>desempenho</a:t>
              </a:r>
              <a:r>
                <a:rPr lang="en-US" sz="1400" dirty="0">
                  <a:solidFill>
                    <a:schemeClr val="tx1"/>
                  </a:solidFill>
                </a:rPr>
                <a:t> do </a:t>
              </a:r>
              <a:r>
                <a:rPr lang="en-US" sz="1400" dirty="0" err="1" smtClean="0">
                  <a:solidFill>
                    <a:schemeClr val="tx1"/>
                  </a:solidFill>
                </a:rPr>
                <a:t>trabalho</a:t>
              </a:r>
              <a:endParaRPr lang="en-US" sz="1400" dirty="0" smtClean="0">
                <a:solidFill>
                  <a:schemeClr val="tx1"/>
                </a:solidFill>
              </a:endParaRPr>
            </a:p>
            <a:p>
              <a:pPr marL="0" lvl="1" algn="ctr"/>
              <a:endParaRPr lang="en-US" sz="1400" dirty="0">
                <a:solidFill>
                  <a:schemeClr val="tx1"/>
                </a:solidFill>
              </a:endParaRPr>
            </a:p>
            <a:p>
              <a:pPr marL="0" lvl="1" algn="ctr"/>
              <a:r>
                <a:rPr lang="en-US" sz="1400" dirty="0">
                  <a:solidFill>
                    <a:schemeClr val="tx1"/>
                  </a:solidFill>
                </a:rPr>
                <a:t>4. </a:t>
              </a:r>
              <a:r>
                <a:rPr lang="en-US" sz="1400" dirty="0" err="1">
                  <a:solidFill>
                    <a:schemeClr val="tx1"/>
                  </a:solidFill>
                </a:rPr>
                <a:t>Ativos</a:t>
              </a:r>
              <a:r>
                <a:rPr lang="en-US" sz="1400" dirty="0">
                  <a:solidFill>
                    <a:schemeClr val="tx1"/>
                  </a:solidFill>
                </a:rPr>
                <a:t> de </a:t>
              </a:r>
              <a:r>
                <a:rPr lang="en-US" sz="1400" dirty="0" err="1">
                  <a:solidFill>
                    <a:schemeClr val="tx1"/>
                  </a:solidFill>
                </a:rPr>
                <a:t>processos</a:t>
              </a:r>
              <a:r>
                <a:rPr lang="en-US" sz="1400" dirty="0">
                  <a:solidFill>
                    <a:schemeClr val="tx1"/>
                  </a:solidFill>
                </a:rPr>
                <a:t> </a:t>
              </a:r>
              <a:r>
                <a:rPr lang="en-US" sz="1400" dirty="0" err="1">
                  <a:solidFill>
                    <a:schemeClr val="tx1"/>
                  </a:solidFill>
                </a:rPr>
                <a:t>organizacionais</a:t>
              </a:r>
              <a:endParaRPr lang="pt-BR" sz="1400" dirty="0">
                <a:solidFill>
                  <a:schemeClr val="tx1"/>
                </a:solidFill>
              </a:endParaRPr>
            </a:p>
          </p:txBody>
        </p:sp>
        <p:sp>
          <p:nvSpPr>
            <p:cNvPr id="11" name="TextBox 7"/>
            <p:cNvSpPr txBox="1"/>
            <p:nvPr/>
          </p:nvSpPr>
          <p:spPr>
            <a:xfrm>
              <a:off x="899592" y="2368396"/>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sp>
          <p:nvSpPr>
            <p:cNvPr id="12" name="TextBox 8"/>
            <p:cNvSpPr txBox="1"/>
            <p:nvPr/>
          </p:nvSpPr>
          <p:spPr>
            <a:xfrm>
              <a:off x="6107588" y="1792332"/>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sp>
          <p:nvSpPr>
            <p:cNvPr id="13" name="TextBox 10"/>
            <p:cNvSpPr txBox="1"/>
            <p:nvPr/>
          </p:nvSpPr>
          <p:spPr>
            <a:xfrm>
              <a:off x="2555776" y="1763524"/>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Tree>
    <p:extLst>
      <p:ext uri="{BB962C8B-B14F-4D97-AF65-F5344CB8AC3E}">
        <p14:creationId xmlns:p14="http://schemas.microsoft.com/office/powerpoint/2010/main" val="319000374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Entradas do Processo</a:t>
            </a:r>
            <a:endParaRPr lang="pt-BR" dirty="0"/>
          </a:p>
        </p:txBody>
      </p:sp>
      <p:sp>
        <p:nvSpPr>
          <p:cNvPr id="3" name="Espaço Reservado para Data 2"/>
          <p:cNvSpPr>
            <a:spLocks noGrp="1"/>
          </p:cNvSpPr>
          <p:nvPr>
            <p:ph type="dt" sz="half" idx="10"/>
          </p:nvPr>
        </p:nvSpPr>
        <p:spPr/>
        <p:txBody>
          <a:bodyPr/>
          <a:lstStyle/>
          <a:p>
            <a:pPr>
              <a:defRPr/>
            </a:pPr>
            <a:r>
              <a:rPr lang="pt-BR" smtClean="0"/>
              <a:t>18/08/2011</a:t>
            </a:r>
            <a:endParaRPr lang="pt-BR"/>
          </a:p>
        </p:txBody>
      </p:sp>
      <p:sp>
        <p:nvSpPr>
          <p:cNvPr id="4" name="Espaço Reservado para Número de Slide 3"/>
          <p:cNvSpPr>
            <a:spLocks noGrp="1"/>
          </p:cNvSpPr>
          <p:nvPr>
            <p:ph type="sldNum" sz="quarter" idx="11"/>
          </p:nvPr>
        </p:nvSpPr>
        <p:spPr/>
        <p:txBody>
          <a:bodyPr/>
          <a:lstStyle/>
          <a:p>
            <a:pPr>
              <a:defRPr/>
            </a:pPr>
            <a:fld id="{42AD79B6-C6F8-42DB-84EB-2A80C7DF43CF}" type="slidenum">
              <a:rPr lang="pt-BR" smtClean="0"/>
              <a:pPr>
                <a:defRPr/>
              </a:pPr>
              <a:t>64</a:t>
            </a:fld>
            <a:endParaRPr lang="pt-BR"/>
          </a:p>
        </p:txBody>
      </p:sp>
      <p:grpSp>
        <p:nvGrpSpPr>
          <p:cNvPr id="7" name="Grupo 6"/>
          <p:cNvGrpSpPr/>
          <p:nvPr/>
        </p:nvGrpSpPr>
        <p:grpSpPr>
          <a:xfrm>
            <a:off x="3347864" y="1158652"/>
            <a:ext cx="2520280" cy="4782145"/>
            <a:chOff x="467544" y="1158652"/>
            <a:chExt cx="2520280" cy="4782145"/>
          </a:xfrm>
        </p:grpSpPr>
        <p:sp>
          <p:nvSpPr>
            <p:cNvPr id="5" name="Rounded Rectangle 2"/>
            <p:cNvSpPr/>
            <p:nvPr/>
          </p:nvSpPr>
          <p:spPr>
            <a:xfrm>
              <a:off x="467544" y="1507659"/>
              <a:ext cx="2520280" cy="443313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lang="en-US" sz="1400" dirty="0">
                  <a:solidFill>
                    <a:schemeClr val="tx1"/>
                  </a:solidFill>
                </a:rPr>
                <a:t>1.Plano de </a:t>
              </a:r>
              <a:r>
                <a:rPr lang="en-US" sz="1400" dirty="0" err="1">
                  <a:solidFill>
                    <a:schemeClr val="tx1"/>
                  </a:solidFill>
                </a:rPr>
                <a:t>gerenciamento</a:t>
              </a:r>
              <a:r>
                <a:rPr lang="en-US" sz="1400" dirty="0">
                  <a:solidFill>
                    <a:schemeClr val="tx1"/>
                  </a:solidFill>
                </a:rPr>
                <a:t> do           </a:t>
              </a:r>
              <a:r>
                <a:rPr lang="en-US" sz="1400" dirty="0" err="1" smtClean="0">
                  <a:solidFill>
                    <a:schemeClr val="tx1"/>
                  </a:solidFill>
                </a:rPr>
                <a:t>projeto</a:t>
              </a:r>
              <a:endParaRPr lang="en-US" sz="1400" dirty="0" smtClean="0">
                <a:solidFill>
                  <a:schemeClr val="tx1"/>
                </a:solidFill>
              </a:endParaRPr>
            </a:p>
            <a:p>
              <a:pPr marL="0" lvl="1" algn="ctr"/>
              <a:endParaRPr lang="en-US" sz="1400" dirty="0">
                <a:solidFill>
                  <a:schemeClr val="tx1"/>
                </a:solidFill>
              </a:endParaRPr>
            </a:p>
            <a:p>
              <a:pPr marL="342900" lvl="1" indent="-342900" algn="ctr">
                <a:buAutoNum type="arabicPeriod"/>
              </a:pPr>
              <a:endParaRPr lang="en-US" sz="1400" dirty="0">
                <a:solidFill>
                  <a:schemeClr val="tx1"/>
                </a:solidFill>
              </a:endParaRPr>
            </a:p>
            <a:p>
              <a:pPr marL="0" lvl="1" algn="ctr"/>
              <a:r>
                <a:rPr lang="en-US" sz="1400" dirty="0">
                  <a:solidFill>
                    <a:schemeClr val="tx1"/>
                  </a:solidFill>
                </a:rPr>
                <a:t>2. </a:t>
              </a:r>
              <a:r>
                <a:rPr lang="en-US" sz="1400" dirty="0" err="1">
                  <a:solidFill>
                    <a:schemeClr val="tx1"/>
                  </a:solidFill>
                </a:rPr>
                <a:t>Cronograma</a:t>
              </a:r>
              <a:r>
                <a:rPr lang="en-US" sz="1400" dirty="0">
                  <a:solidFill>
                    <a:schemeClr val="tx1"/>
                  </a:solidFill>
                </a:rPr>
                <a:t> do </a:t>
              </a:r>
              <a:r>
                <a:rPr lang="en-US" sz="1400" dirty="0" err="1" smtClean="0">
                  <a:solidFill>
                    <a:schemeClr val="tx1"/>
                  </a:solidFill>
                </a:rPr>
                <a:t>projeto</a:t>
              </a:r>
              <a:endParaRPr lang="en-US" sz="1400" dirty="0" smtClean="0">
                <a:solidFill>
                  <a:schemeClr val="tx1"/>
                </a:solidFill>
              </a:endParaRPr>
            </a:p>
            <a:p>
              <a:pPr marL="0" lvl="1" algn="ctr"/>
              <a:endParaRPr lang="en-US" sz="1400" dirty="0">
                <a:solidFill>
                  <a:schemeClr val="tx1"/>
                </a:solidFill>
              </a:endParaRPr>
            </a:p>
            <a:p>
              <a:pPr marL="0" lvl="1" algn="ctr"/>
              <a:endParaRPr lang="en-US" sz="1400" dirty="0">
                <a:solidFill>
                  <a:schemeClr val="tx1"/>
                </a:solidFill>
              </a:endParaRPr>
            </a:p>
            <a:p>
              <a:pPr marL="0" lvl="1" algn="ctr"/>
              <a:r>
                <a:rPr lang="en-US" sz="1400" dirty="0">
                  <a:solidFill>
                    <a:schemeClr val="tx1"/>
                  </a:solidFill>
                </a:rPr>
                <a:t>3. </a:t>
              </a:r>
              <a:r>
                <a:rPr lang="en-US" sz="1400" dirty="0" err="1">
                  <a:solidFill>
                    <a:schemeClr val="tx1"/>
                  </a:solidFill>
                </a:rPr>
                <a:t>Informações</a:t>
              </a:r>
              <a:r>
                <a:rPr lang="en-US" sz="1400" dirty="0">
                  <a:solidFill>
                    <a:schemeClr val="tx1"/>
                  </a:solidFill>
                </a:rPr>
                <a:t> </a:t>
              </a:r>
              <a:r>
                <a:rPr lang="en-US" sz="1400" dirty="0" err="1">
                  <a:solidFill>
                    <a:schemeClr val="tx1"/>
                  </a:solidFill>
                </a:rPr>
                <a:t>sobre</a:t>
              </a:r>
              <a:r>
                <a:rPr lang="en-US" sz="1400" dirty="0">
                  <a:solidFill>
                    <a:schemeClr val="tx1"/>
                  </a:solidFill>
                </a:rPr>
                <a:t> o </a:t>
              </a:r>
              <a:r>
                <a:rPr lang="en-US" sz="1400" dirty="0" err="1">
                  <a:solidFill>
                    <a:schemeClr val="tx1"/>
                  </a:solidFill>
                </a:rPr>
                <a:t>desempenho</a:t>
              </a:r>
              <a:r>
                <a:rPr lang="en-US" sz="1400" dirty="0">
                  <a:solidFill>
                    <a:schemeClr val="tx1"/>
                  </a:solidFill>
                </a:rPr>
                <a:t> do </a:t>
              </a:r>
              <a:r>
                <a:rPr lang="en-US" sz="1400" dirty="0" err="1" smtClean="0">
                  <a:solidFill>
                    <a:schemeClr val="tx1"/>
                  </a:solidFill>
                </a:rPr>
                <a:t>trabalho</a:t>
              </a:r>
              <a:endParaRPr lang="en-US" sz="1400" dirty="0" smtClean="0">
                <a:solidFill>
                  <a:schemeClr val="tx1"/>
                </a:solidFill>
              </a:endParaRPr>
            </a:p>
            <a:p>
              <a:pPr marL="0" lvl="1" algn="ctr"/>
              <a:endParaRPr lang="en-US" sz="1400" dirty="0">
                <a:solidFill>
                  <a:schemeClr val="tx1"/>
                </a:solidFill>
              </a:endParaRPr>
            </a:p>
            <a:p>
              <a:pPr marL="0" lvl="1" algn="ctr"/>
              <a:endParaRPr lang="en-US" sz="1400" dirty="0">
                <a:solidFill>
                  <a:schemeClr val="tx1"/>
                </a:solidFill>
              </a:endParaRPr>
            </a:p>
            <a:p>
              <a:pPr marL="0" lvl="1" algn="ctr"/>
              <a:r>
                <a:rPr lang="en-US" sz="1400" dirty="0">
                  <a:solidFill>
                    <a:schemeClr val="tx1"/>
                  </a:solidFill>
                </a:rPr>
                <a:t>4. </a:t>
              </a:r>
              <a:r>
                <a:rPr lang="en-US" sz="1400" dirty="0" err="1">
                  <a:solidFill>
                    <a:schemeClr val="tx1"/>
                  </a:solidFill>
                </a:rPr>
                <a:t>Ativos</a:t>
              </a:r>
              <a:r>
                <a:rPr lang="en-US" sz="1400" dirty="0">
                  <a:solidFill>
                    <a:schemeClr val="tx1"/>
                  </a:solidFill>
                </a:rPr>
                <a:t> de </a:t>
              </a:r>
              <a:r>
                <a:rPr lang="en-US" sz="1400" dirty="0" err="1">
                  <a:solidFill>
                    <a:schemeClr val="tx1"/>
                  </a:solidFill>
                </a:rPr>
                <a:t>processos</a:t>
              </a:r>
              <a:r>
                <a:rPr lang="en-US" sz="1400" dirty="0">
                  <a:solidFill>
                    <a:schemeClr val="tx1"/>
                  </a:solidFill>
                </a:rPr>
                <a:t> </a:t>
              </a:r>
              <a:r>
                <a:rPr lang="en-US" sz="1400" dirty="0" err="1">
                  <a:solidFill>
                    <a:schemeClr val="tx1"/>
                  </a:solidFill>
                </a:rPr>
                <a:t>organizacionais</a:t>
              </a:r>
              <a:endParaRPr lang="pt-BR" sz="1400" dirty="0">
                <a:solidFill>
                  <a:schemeClr val="tx1"/>
                </a:solidFill>
              </a:endParaRPr>
            </a:p>
          </p:txBody>
        </p:sp>
        <p:sp>
          <p:nvSpPr>
            <p:cNvPr id="6" name="TextBox 7"/>
            <p:cNvSpPr txBox="1"/>
            <p:nvPr/>
          </p:nvSpPr>
          <p:spPr>
            <a:xfrm>
              <a:off x="994150" y="1158652"/>
              <a:ext cx="1467068"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ENTRADAS</a:t>
              </a:r>
              <a:endParaRPr lang="pt-BR" b="1" cap="all" dirty="0">
                <a:ln w="0"/>
                <a:solidFill>
                  <a:schemeClr val="tx1"/>
                </a:solidFill>
                <a:effectLst/>
              </a:endParaRPr>
            </a:p>
          </p:txBody>
        </p:sp>
      </p:grpSp>
      <p:sp>
        <p:nvSpPr>
          <p:cNvPr id="9" name="Retângulo de cantos arredondados 8"/>
          <p:cNvSpPr/>
          <p:nvPr/>
        </p:nvSpPr>
        <p:spPr bwMode="auto">
          <a:xfrm>
            <a:off x="3491880" y="1988840"/>
            <a:ext cx="2232248" cy="79208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0" name="Retângulo de cantos arredondados 9"/>
          <p:cNvSpPr/>
          <p:nvPr/>
        </p:nvSpPr>
        <p:spPr bwMode="auto">
          <a:xfrm>
            <a:off x="3491880" y="2996952"/>
            <a:ext cx="2232248" cy="648072"/>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1" name="Retângulo de cantos arredondados 10"/>
          <p:cNvSpPr/>
          <p:nvPr/>
        </p:nvSpPr>
        <p:spPr bwMode="auto">
          <a:xfrm>
            <a:off x="3491880" y="4869160"/>
            <a:ext cx="2232248" cy="720080"/>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12"/>
          <p:cNvSpPr/>
          <p:nvPr/>
        </p:nvSpPr>
        <p:spPr bwMode="auto">
          <a:xfrm>
            <a:off x="3491880" y="3861048"/>
            <a:ext cx="2232248" cy="79208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03308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13"/>
                                        </p:tgtEl>
                                      </p:cBhvr>
                                    </p:animEffect>
                                    <p:set>
                                      <p:cBhvr>
                                        <p:cTn id="28" dur="1" fill="hold">
                                          <p:stCondLst>
                                            <p:cond delay="499"/>
                                          </p:stCondLst>
                                        </p:cTn>
                                        <p:tgtEl>
                                          <p:spTgt spid="13"/>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3" grpId="0" animBg="1"/>
      <p:bldP spid="1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Ferramentas e Técnicas</a:t>
            </a:r>
            <a:endParaRPr lang="pt-BR" dirty="0"/>
          </a:p>
        </p:txBody>
      </p:sp>
      <p:sp>
        <p:nvSpPr>
          <p:cNvPr id="3" name="Espaço Reservado para Data 2"/>
          <p:cNvSpPr>
            <a:spLocks noGrp="1"/>
          </p:cNvSpPr>
          <p:nvPr>
            <p:ph type="dt" sz="half" idx="10"/>
          </p:nvPr>
        </p:nvSpPr>
        <p:spPr/>
        <p:txBody>
          <a:bodyPr/>
          <a:lstStyle/>
          <a:p>
            <a:pPr>
              <a:defRPr/>
            </a:pPr>
            <a:r>
              <a:rPr lang="pt-BR" smtClean="0"/>
              <a:t>18/08/2011</a:t>
            </a:r>
            <a:endParaRPr lang="pt-BR"/>
          </a:p>
        </p:txBody>
      </p:sp>
      <p:sp>
        <p:nvSpPr>
          <p:cNvPr id="4" name="Espaço Reservado para Número de Slide 3"/>
          <p:cNvSpPr>
            <a:spLocks noGrp="1"/>
          </p:cNvSpPr>
          <p:nvPr>
            <p:ph type="sldNum" sz="quarter" idx="11"/>
          </p:nvPr>
        </p:nvSpPr>
        <p:spPr/>
        <p:txBody>
          <a:bodyPr/>
          <a:lstStyle/>
          <a:p>
            <a:pPr>
              <a:defRPr/>
            </a:pPr>
            <a:fld id="{42AD79B6-C6F8-42DB-84EB-2A80C7DF43CF}" type="slidenum">
              <a:rPr lang="pt-BR" smtClean="0"/>
              <a:pPr>
                <a:defRPr/>
              </a:pPr>
              <a:t>65</a:t>
            </a:fld>
            <a:endParaRPr lang="pt-BR"/>
          </a:p>
        </p:txBody>
      </p:sp>
      <p:grpSp>
        <p:nvGrpSpPr>
          <p:cNvPr id="8" name="Grupo 7"/>
          <p:cNvGrpSpPr/>
          <p:nvPr/>
        </p:nvGrpSpPr>
        <p:grpSpPr>
          <a:xfrm>
            <a:off x="2627784" y="1277257"/>
            <a:ext cx="3960440" cy="4600015"/>
            <a:chOff x="2418180" y="1230660"/>
            <a:chExt cx="3960440" cy="4600015"/>
          </a:xfrm>
        </p:grpSpPr>
        <p:sp>
          <p:nvSpPr>
            <p:cNvPr id="6" name="Rounded Rectangle 4"/>
            <p:cNvSpPr/>
            <p:nvPr/>
          </p:nvSpPr>
          <p:spPr>
            <a:xfrm>
              <a:off x="2418180" y="1617781"/>
              <a:ext cx="3960440"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342900" lvl="1" indent="-342900" algn="ctr">
                <a:buAutoNum type="arabicPeriod"/>
              </a:pPr>
              <a:r>
                <a:rPr lang="de-DE" sz="1400" dirty="0" smtClean="0">
                  <a:solidFill>
                    <a:schemeClr val="tx1"/>
                  </a:solidFill>
                </a:rPr>
                <a:t>Análise </a:t>
              </a:r>
              <a:r>
                <a:rPr lang="de-DE" sz="1400" dirty="0">
                  <a:solidFill>
                    <a:schemeClr val="tx1"/>
                  </a:solidFill>
                </a:rPr>
                <a:t>de </a:t>
              </a:r>
              <a:r>
                <a:rPr lang="de-DE" sz="1400" dirty="0" smtClean="0">
                  <a:solidFill>
                    <a:schemeClr val="tx1"/>
                  </a:solidFill>
                </a:rPr>
                <a:t>desempenho</a:t>
              </a:r>
            </a:p>
            <a:p>
              <a:pPr marL="342900" lvl="1" indent="-342900" algn="ctr">
                <a:buAutoNum type="arabicPeriod"/>
              </a:pPr>
              <a:endParaRPr lang="de-DE" sz="1400" dirty="0">
                <a:solidFill>
                  <a:schemeClr val="tx1"/>
                </a:solidFill>
              </a:endParaRPr>
            </a:p>
            <a:p>
              <a:pPr marL="0" lvl="1" algn="ctr"/>
              <a:r>
                <a:rPr lang="de-DE" sz="1400" dirty="0">
                  <a:solidFill>
                    <a:schemeClr val="tx1"/>
                  </a:solidFill>
                </a:rPr>
                <a:t>2. Análise de </a:t>
              </a:r>
              <a:r>
                <a:rPr lang="de-DE" sz="1400" dirty="0" smtClean="0">
                  <a:solidFill>
                    <a:schemeClr val="tx1"/>
                  </a:solidFill>
                </a:rPr>
                <a:t>variação</a:t>
              </a:r>
            </a:p>
            <a:p>
              <a:pPr marL="0" lvl="1" algn="ctr"/>
              <a:endParaRPr lang="de-DE" sz="1400" dirty="0">
                <a:solidFill>
                  <a:schemeClr val="tx1"/>
                </a:solidFill>
              </a:endParaRPr>
            </a:p>
            <a:p>
              <a:pPr marL="0" lvl="1" algn="ctr"/>
              <a:r>
                <a:rPr lang="de-DE" sz="1400" dirty="0">
                  <a:solidFill>
                    <a:schemeClr val="tx1"/>
                  </a:solidFill>
                </a:rPr>
                <a:t>3. Software de gerenciamento de </a:t>
              </a:r>
              <a:r>
                <a:rPr lang="de-DE" sz="1400" dirty="0" smtClean="0">
                  <a:solidFill>
                    <a:schemeClr val="tx1"/>
                  </a:solidFill>
                </a:rPr>
                <a:t>projetos</a:t>
              </a:r>
            </a:p>
            <a:p>
              <a:pPr marL="0" lvl="1" algn="ctr"/>
              <a:endParaRPr lang="de-DE" sz="1400" dirty="0">
                <a:solidFill>
                  <a:schemeClr val="tx1"/>
                </a:solidFill>
              </a:endParaRPr>
            </a:p>
            <a:p>
              <a:pPr marL="0" lvl="1" algn="ctr"/>
              <a:r>
                <a:rPr lang="de-DE" sz="1400" dirty="0">
                  <a:solidFill>
                    <a:schemeClr val="tx1"/>
                  </a:solidFill>
                </a:rPr>
                <a:t>4. Nivelamento de </a:t>
              </a:r>
              <a:r>
                <a:rPr lang="de-DE" sz="1400" dirty="0" smtClean="0">
                  <a:solidFill>
                    <a:schemeClr val="tx1"/>
                  </a:solidFill>
                </a:rPr>
                <a:t>recursos</a:t>
              </a:r>
            </a:p>
            <a:p>
              <a:pPr marL="0" lvl="1" algn="ctr"/>
              <a:endParaRPr lang="de-DE" sz="1400" dirty="0">
                <a:solidFill>
                  <a:schemeClr val="tx1"/>
                </a:solidFill>
              </a:endParaRPr>
            </a:p>
            <a:p>
              <a:pPr marL="0" lvl="1" algn="ctr"/>
              <a:r>
                <a:rPr lang="de-DE" sz="1400" dirty="0">
                  <a:solidFill>
                    <a:schemeClr val="tx1"/>
                  </a:solidFill>
                </a:rPr>
                <a:t>5. Análise do cenário „E-se</a:t>
              </a:r>
              <a:r>
                <a:rPr lang="de-DE" sz="1400" dirty="0" smtClean="0">
                  <a:solidFill>
                    <a:schemeClr val="tx1"/>
                  </a:solidFill>
                </a:rPr>
                <a:t>“</a:t>
              </a:r>
            </a:p>
            <a:p>
              <a:pPr marL="0" lvl="1" algn="ctr"/>
              <a:endParaRPr lang="de-DE" sz="1400" dirty="0">
                <a:solidFill>
                  <a:schemeClr val="tx1"/>
                </a:solidFill>
              </a:endParaRPr>
            </a:p>
            <a:p>
              <a:pPr marL="0" lvl="1" algn="ctr"/>
              <a:r>
                <a:rPr lang="de-DE" sz="1400" dirty="0">
                  <a:solidFill>
                    <a:schemeClr val="tx1"/>
                  </a:solidFill>
                </a:rPr>
                <a:t>6. Ajustes de antecipações e </a:t>
              </a:r>
              <a:r>
                <a:rPr lang="de-DE" sz="1400" dirty="0" smtClean="0">
                  <a:solidFill>
                    <a:schemeClr val="tx1"/>
                  </a:solidFill>
                </a:rPr>
                <a:t>esperas</a:t>
              </a:r>
            </a:p>
            <a:p>
              <a:pPr marL="0" lvl="1" algn="ctr"/>
              <a:endParaRPr lang="de-DE" sz="1400" dirty="0">
                <a:solidFill>
                  <a:schemeClr val="tx1"/>
                </a:solidFill>
              </a:endParaRPr>
            </a:p>
            <a:p>
              <a:pPr marL="0" lvl="1" algn="ctr"/>
              <a:r>
                <a:rPr lang="de-DE" sz="1400" dirty="0">
                  <a:solidFill>
                    <a:schemeClr val="tx1"/>
                  </a:solidFill>
                </a:rPr>
                <a:t>7. Compressão do </a:t>
              </a:r>
              <a:r>
                <a:rPr lang="de-DE" sz="1400" dirty="0" smtClean="0">
                  <a:solidFill>
                    <a:schemeClr val="tx1"/>
                  </a:solidFill>
                </a:rPr>
                <a:t>cronograma</a:t>
              </a:r>
            </a:p>
            <a:p>
              <a:pPr marL="0" lvl="1" algn="ctr"/>
              <a:endParaRPr lang="de-DE" sz="1400" dirty="0">
                <a:solidFill>
                  <a:schemeClr val="tx1"/>
                </a:solidFill>
              </a:endParaRPr>
            </a:p>
            <a:p>
              <a:pPr marL="0" lvl="1" algn="ctr"/>
              <a:r>
                <a:rPr lang="de-DE" sz="1400" dirty="0">
                  <a:solidFill>
                    <a:schemeClr val="tx1"/>
                  </a:solidFill>
                </a:rPr>
                <a:t>8. Ferramenta para desenvolvimento do cronograma.</a:t>
              </a:r>
              <a:endParaRPr lang="en-US" sz="1400" dirty="0">
                <a:solidFill>
                  <a:schemeClr val="tx1"/>
                </a:solidFill>
              </a:endParaRPr>
            </a:p>
          </p:txBody>
        </p:sp>
        <p:sp>
          <p:nvSpPr>
            <p:cNvPr id="7" name="TextBox 10"/>
            <p:cNvSpPr txBox="1"/>
            <p:nvPr/>
          </p:nvSpPr>
          <p:spPr>
            <a:xfrm>
              <a:off x="2909396" y="1230660"/>
              <a:ext cx="3181192"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FERRAMENTAS/TÉCNICAS</a:t>
              </a:r>
              <a:endParaRPr lang="pt-BR" b="1" cap="all" dirty="0">
                <a:ln w="0"/>
                <a:solidFill>
                  <a:schemeClr val="tx1"/>
                </a:solidFill>
                <a:effectLst/>
              </a:endParaRPr>
            </a:p>
          </p:txBody>
        </p:sp>
      </p:grpSp>
      <p:sp>
        <p:nvSpPr>
          <p:cNvPr id="10" name="Retângulo de cantos arredondados 9"/>
          <p:cNvSpPr/>
          <p:nvPr/>
        </p:nvSpPr>
        <p:spPr bwMode="auto">
          <a:xfrm>
            <a:off x="3203848" y="1844824"/>
            <a:ext cx="2736304" cy="4320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1" name="Retângulo de cantos arredondados 10"/>
          <p:cNvSpPr/>
          <p:nvPr/>
        </p:nvSpPr>
        <p:spPr bwMode="auto">
          <a:xfrm>
            <a:off x="3131840" y="2276872"/>
            <a:ext cx="2808312" cy="4320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2" name="Retângulo de cantos arredondados 11"/>
          <p:cNvSpPr/>
          <p:nvPr/>
        </p:nvSpPr>
        <p:spPr bwMode="auto">
          <a:xfrm>
            <a:off x="3131840" y="2708920"/>
            <a:ext cx="295232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9"/>
          <p:cNvSpPr/>
          <p:nvPr/>
        </p:nvSpPr>
        <p:spPr bwMode="auto">
          <a:xfrm>
            <a:off x="3275856" y="3356992"/>
            <a:ext cx="2736304" cy="4320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4" name="Retângulo de cantos arredondados 10"/>
          <p:cNvSpPr/>
          <p:nvPr/>
        </p:nvSpPr>
        <p:spPr bwMode="auto">
          <a:xfrm>
            <a:off x="3203848" y="3789040"/>
            <a:ext cx="2808312" cy="4320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5" name="Retângulo de cantos arredondados 11"/>
          <p:cNvSpPr/>
          <p:nvPr/>
        </p:nvSpPr>
        <p:spPr bwMode="auto">
          <a:xfrm>
            <a:off x="2987824" y="4221088"/>
            <a:ext cx="3312368" cy="4320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6" name="Retângulo de cantos arredondados 9"/>
          <p:cNvSpPr/>
          <p:nvPr/>
        </p:nvSpPr>
        <p:spPr bwMode="auto">
          <a:xfrm>
            <a:off x="3203848" y="4653136"/>
            <a:ext cx="2808312" cy="43204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7" name="Retângulo de cantos arredondados 10"/>
          <p:cNvSpPr/>
          <p:nvPr/>
        </p:nvSpPr>
        <p:spPr bwMode="auto">
          <a:xfrm>
            <a:off x="2843808" y="5085184"/>
            <a:ext cx="3456384"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64919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1"/>
                                        </p:tgtEl>
                                      </p:cBhvr>
                                    </p:animEffect>
                                    <p:set>
                                      <p:cBhvr>
                                        <p:cTn id="20" dur="1" fill="hold">
                                          <p:stCondLst>
                                            <p:cond delay="499"/>
                                          </p:stCondLst>
                                        </p:cTn>
                                        <p:tgtEl>
                                          <p:spTgt spid="11"/>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12"/>
                                        </p:tgtEl>
                                      </p:cBhvr>
                                    </p:animEffect>
                                    <p:set>
                                      <p:cBhvr>
                                        <p:cTn id="28" dur="1" fill="hold">
                                          <p:stCondLst>
                                            <p:cond delay="499"/>
                                          </p:stCondLst>
                                        </p:cTn>
                                        <p:tgtEl>
                                          <p:spTgt spid="12"/>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13"/>
                                        </p:tgtEl>
                                      </p:cBhvr>
                                    </p:animEffect>
                                    <p:set>
                                      <p:cBhvr>
                                        <p:cTn id="36" dur="1" fill="hold">
                                          <p:stCondLst>
                                            <p:cond delay="499"/>
                                          </p:stCondLst>
                                        </p:cTn>
                                        <p:tgtEl>
                                          <p:spTgt spid="13"/>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14"/>
                                        </p:tgtEl>
                                      </p:cBhvr>
                                    </p:animEffect>
                                    <p:set>
                                      <p:cBhvr>
                                        <p:cTn id="44" dur="1" fill="hold">
                                          <p:stCondLst>
                                            <p:cond delay="499"/>
                                          </p:stCondLst>
                                        </p:cTn>
                                        <p:tgtEl>
                                          <p:spTgt spid="14"/>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15"/>
                                        </p:tgtEl>
                                      </p:cBhvr>
                                    </p:animEffect>
                                    <p:set>
                                      <p:cBhvr>
                                        <p:cTn id="52" dur="1" fill="hold">
                                          <p:stCondLst>
                                            <p:cond delay="499"/>
                                          </p:stCondLst>
                                        </p:cTn>
                                        <p:tgtEl>
                                          <p:spTgt spid="15"/>
                                        </p:tgtEl>
                                        <p:attrNameLst>
                                          <p:attrName>style.visibility</p:attrName>
                                        </p:attrNameLst>
                                      </p:cBhvr>
                                      <p:to>
                                        <p:strVal val="hidden"/>
                                      </p:to>
                                    </p:se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16"/>
                                        </p:tgtEl>
                                      </p:cBhvr>
                                    </p:animEffect>
                                    <p:set>
                                      <p:cBhvr>
                                        <p:cTn id="60" dur="1" fill="hold">
                                          <p:stCondLst>
                                            <p:cond delay="499"/>
                                          </p:stCondLst>
                                        </p:cTn>
                                        <p:tgtEl>
                                          <p:spTgt spid="16"/>
                                        </p:tgtEl>
                                        <p:attrNameLst>
                                          <p:attrName>style.visibility</p:attrName>
                                        </p:attrNameLst>
                                      </p:cBhvr>
                                      <p:to>
                                        <p:strVal val="hidden"/>
                                      </p:to>
                                    </p:set>
                                  </p:childTnLst>
                                </p:cTn>
                              </p:par>
                              <p:par>
                                <p:cTn id="61" presetID="10" presetClass="entr" presetSubtype="0" fill="hold" grpId="0"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500"/>
                                        <p:tgtEl>
                                          <p:spTgt spid="17"/>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grpId="1" nodeType="clickEffect">
                                  <p:stCondLst>
                                    <p:cond delay="0"/>
                                  </p:stCondLst>
                                  <p:childTnLst>
                                    <p:animEffect transition="out" filter="fade">
                                      <p:cBhvr>
                                        <p:cTn id="67" dur="500"/>
                                        <p:tgtEl>
                                          <p:spTgt spid="17"/>
                                        </p:tgtEl>
                                      </p:cBhvr>
                                    </p:animEffect>
                                    <p:set>
                                      <p:cBhvr>
                                        <p:cTn id="68"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Saídas do Processo</a:t>
            </a:r>
            <a:endParaRPr lang="pt-BR" dirty="0"/>
          </a:p>
        </p:txBody>
      </p:sp>
      <p:sp>
        <p:nvSpPr>
          <p:cNvPr id="3" name="Espaço Reservado para Data 2"/>
          <p:cNvSpPr>
            <a:spLocks noGrp="1"/>
          </p:cNvSpPr>
          <p:nvPr>
            <p:ph type="dt" sz="half" idx="10"/>
          </p:nvPr>
        </p:nvSpPr>
        <p:spPr/>
        <p:txBody>
          <a:bodyPr/>
          <a:lstStyle/>
          <a:p>
            <a:pPr>
              <a:defRPr/>
            </a:pPr>
            <a:r>
              <a:rPr lang="pt-BR" smtClean="0"/>
              <a:t>18/08/2011</a:t>
            </a:r>
            <a:endParaRPr lang="pt-BR"/>
          </a:p>
        </p:txBody>
      </p:sp>
      <p:sp>
        <p:nvSpPr>
          <p:cNvPr id="4" name="Espaço Reservado para Número de Slide 3"/>
          <p:cNvSpPr>
            <a:spLocks noGrp="1"/>
          </p:cNvSpPr>
          <p:nvPr>
            <p:ph type="sldNum" sz="quarter" idx="11"/>
          </p:nvPr>
        </p:nvSpPr>
        <p:spPr/>
        <p:txBody>
          <a:bodyPr/>
          <a:lstStyle/>
          <a:p>
            <a:pPr>
              <a:defRPr/>
            </a:pPr>
            <a:fld id="{42AD79B6-C6F8-42DB-84EB-2A80C7DF43CF}" type="slidenum">
              <a:rPr lang="pt-BR" smtClean="0"/>
              <a:pPr>
                <a:defRPr/>
              </a:pPr>
              <a:t>66</a:t>
            </a:fld>
            <a:endParaRPr lang="pt-BR"/>
          </a:p>
        </p:txBody>
      </p:sp>
      <p:grpSp>
        <p:nvGrpSpPr>
          <p:cNvPr id="5" name="Grupo 4"/>
          <p:cNvGrpSpPr/>
          <p:nvPr/>
        </p:nvGrpSpPr>
        <p:grpSpPr>
          <a:xfrm>
            <a:off x="3275856" y="1277257"/>
            <a:ext cx="2448272" cy="4600015"/>
            <a:chOff x="3275856" y="1230660"/>
            <a:chExt cx="2448272" cy="4600015"/>
          </a:xfrm>
        </p:grpSpPr>
        <p:sp>
          <p:nvSpPr>
            <p:cNvPr id="6" name="Rounded Rectangle 4"/>
            <p:cNvSpPr/>
            <p:nvPr/>
          </p:nvSpPr>
          <p:spPr>
            <a:xfrm>
              <a:off x="3275856" y="1617781"/>
              <a:ext cx="2448272" cy="421289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lang="de-DE" sz="1400" dirty="0">
                  <a:solidFill>
                    <a:schemeClr val="tx1"/>
                  </a:solidFill>
                </a:rPr>
                <a:t>1. Medição do desempenho do trabalho</a:t>
              </a:r>
            </a:p>
            <a:p>
              <a:pPr marL="342900" lvl="1" indent="-342900" algn="ctr">
                <a:buAutoNum type="arabicPeriod"/>
              </a:pPr>
              <a:endParaRPr lang="de-DE" sz="1400" dirty="0">
                <a:solidFill>
                  <a:schemeClr val="tx1"/>
                </a:solidFill>
              </a:endParaRPr>
            </a:p>
            <a:p>
              <a:pPr marL="0" lvl="1" algn="ctr"/>
              <a:r>
                <a:rPr lang="de-DE" sz="1400" dirty="0">
                  <a:solidFill>
                    <a:schemeClr val="tx1"/>
                  </a:solidFill>
                </a:rPr>
                <a:t>2. Atualizações de ativos de processos organizacionais</a:t>
              </a:r>
            </a:p>
            <a:p>
              <a:pPr marL="0" lvl="1" algn="ctr"/>
              <a:endParaRPr lang="de-DE" sz="1400" dirty="0">
                <a:solidFill>
                  <a:schemeClr val="tx1"/>
                </a:solidFill>
              </a:endParaRPr>
            </a:p>
            <a:p>
              <a:pPr marL="0" lvl="1" algn="ctr"/>
              <a:r>
                <a:rPr lang="de-DE" sz="1400" dirty="0">
                  <a:solidFill>
                    <a:schemeClr val="tx1"/>
                  </a:solidFill>
                </a:rPr>
                <a:t>3. Solicitações de mudança</a:t>
              </a:r>
            </a:p>
            <a:p>
              <a:pPr marL="0" lvl="1" algn="ctr"/>
              <a:endParaRPr lang="de-DE" sz="1400" dirty="0">
                <a:solidFill>
                  <a:schemeClr val="tx1"/>
                </a:solidFill>
              </a:endParaRPr>
            </a:p>
            <a:p>
              <a:pPr marL="0" lvl="1" algn="ctr"/>
              <a:r>
                <a:rPr lang="de-DE" sz="1400" dirty="0">
                  <a:solidFill>
                    <a:schemeClr val="tx1"/>
                  </a:solidFill>
                </a:rPr>
                <a:t>4. Atualizações do plano de gerenciamento do projeto</a:t>
              </a:r>
            </a:p>
            <a:p>
              <a:pPr marL="0" lvl="1" algn="ctr"/>
              <a:endParaRPr lang="de-DE" sz="1400" dirty="0">
                <a:solidFill>
                  <a:schemeClr val="tx1"/>
                </a:solidFill>
              </a:endParaRPr>
            </a:p>
            <a:p>
              <a:pPr marL="0" lvl="1" algn="ctr"/>
              <a:r>
                <a:rPr lang="de-DE" sz="1400" dirty="0">
                  <a:solidFill>
                    <a:schemeClr val="tx1"/>
                  </a:solidFill>
                </a:rPr>
                <a:t>5. Atualizações dos documentos do projeto.</a:t>
              </a:r>
            </a:p>
          </p:txBody>
        </p:sp>
        <p:sp>
          <p:nvSpPr>
            <p:cNvPr id="7" name="TextBox 10"/>
            <p:cNvSpPr txBox="1"/>
            <p:nvPr/>
          </p:nvSpPr>
          <p:spPr>
            <a:xfrm>
              <a:off x="3953768" y="1230660"/>
              <a:ext cx="10567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solidFill>
                    <a:schemeClr val="tx1"/>
                  </a:solidFill>
                  <a:effectLst/>
                </a:rPr>
                <a:t>SAÍDAS</a:t>
              </a:r>
              <a:endParaRPr lang="pt-BR" b="1" cap="all" dirty="0">
                <a:ln w="0"/>
                <a:solidFill>
                  <a:schemeClr val="tx1"/>
                </a:solidFill>
                <a:effectLst/>
              </a:endParaRPr>
            </a:p>
          </p:txBody>
        </p:sp>
      </p:grpSp>
      <p:sp>
        <p:nvSpPr>
          <p:cNvPr id="8" name="Retângulo de cantos arredondados 7"/>
          <p:cNvSpPr/>
          <p:nvPr/>
        </p:nvSpPr>
        <p:spPr bwMode="auto">
          <a:xfrm>
            <a:off x="3383868" y="1772816"/>
            <a:ext cx="2232248" cy="79208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9" name="Retângulo de cantos arredondados 8"/>
          <p:cNvSpPr/>
          <p:nvPr/>
        </p:nvSpPr>
        <p:spPr bwMode="auto">
          <a:xfrm>
            <a:off x="3383868" y="2683272"/>
            <a:ext cx="2232248" cy="745728"/>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1" name="Retângulo de cantos arredondados 7"/>
          <p:cNvSpPr/>
          <p:nvPr/>
        </p:nvSpPr>
        <p:spPr bwMode="auto">
          <a:xfrm>
            <a:off x="3419872" y="3429000"/>
            <a:ext cx="2232248" cy="648072"/>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2" name="Retângulo de cantos arredondados 8"/>
          <p:cNvSpPr/>
          <p:nvPr/>
        </p:nvSpPr>
        <p:spPr bwMode="auto">
          <a:xfrm>
            <a:off x="3419872" y="4123432"/>
            <a:ext cx="2232248" cy="961752"/>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
        <p:nvSpPr>
          <p:cNvPr id="13" name="Retângulo de cantos arredondados 8"/>
          <p:cNvSpPr/>
          <p:nvPr/>
        </p:nvSpPr>
        <p:spPr bwMode="auto">
          <a:xfrm>
            <a:off x="3419872" y="5157192"/>
            <a:ext cx="2232248" cy="576064"/>
          </a:xfrm>
          <a:prstGeom prst="roundRect">
            <a:avLst/>
          </a:prstGeom>
          <a:no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74520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12"/>
                                        </p:tgtEl>
                                      </p:cBhvr>
                                    </p:animEffect>
                                    <p:set>
                                      <p:cBhvr>
                                        <p:cTn id="36" dur="1" fill="hold">
                                          <p:stCondLst>
                                            <p:cond delay="499"/>
                                          </p:stCondLst>
                                        </p:cTn>
                                        <p:tgtEl>
                                          <p:spTgt spid="12"/>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1" grpId="0" animBg="1"/>
      <p:bldP spid="11" grpId="1" animBg="1"/>
      <p:bldP spid="12" grpId="0" animBg="1"/>
      <p:bldP spid="12" grpId="1" animBg="1"/>
      <p:bldP spid="1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BR" dirty="0" smtClean="0"/>
              <a:t>Referências</a:t>
            </a:r>
            <a:endParaRPr lang="pt-BR" dirty="0"/>
          </a:p>
        </p:txBody>
      </p:sp>
      <p:sp>
        <p:nvSpPr>
          <p:cNvPr id="7" name="Espaço Reservado para Texto 6"/>
          <p:cNvSpPr>
            <a:spLocks noGrp="1"/>
          </p:cNvSpPr>
          <p:nvPr>
            <p:ph type="body" idx="1"/>
          </p:nvPr>
        </p:nvSpPr>
        <p:spPr/>
        <p:txBody>
          <a:bodyPr/>
          <a:lstStyle/>
          <a:p>
            <a:endParaRPr lang="pt-B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67</a:t>
            </a:fld>
            <a:endParaRPr lang="pt-BR"/>
          </a:p>
        </p:txBody>
      </p:sp>
    </p:spTree>
    <p:extLst>
      <p:ext uri="{BB962C8B-B14F-4D97-AF65-F5344CB8AC3E}">
        <p14:creationId xmlns:p14="http://schemas.microsoft.com/office/powerpoint/2010/main" val="394078822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BR" dirty="0" smtClean="0"/>
              <a:t>Referências</a:t>
            </a:r>
            <a:endParaRPr lang="pt-BR" dirty="0"/>
          </a:p>
        </p:txBody>
      </p:sp>
      <p:sp>
        <p:nvSpPr>
          <p:cNvPr id="7" name="Espaço Reservado para Conteúdo 6"/>
          <p:cNvSpPr>
            <a:spLocks noGrp="1"/>
          </p:cNvSpPr>
          <p:nvPr>
            <p:ph idx="1"/>
          </p:nvPr>
        </p:nvSpPr>
        <p:spPr/>
        <p:txBody>
          <a:bodyPr/>
          <a:lstStyle/>
          <a:p>
            <a:r>
              <a:rPr lang="pt-BR" sz="2000" dirty="0" smtClean="0"/>
              <a:t>PMBOK®: Capítulo 6</a:t>
            </a:r>
          </a:p>
          <a:p>
            <a:endParaRPr lang="pt-BR" sz="2000" dirty="0" smtClean="0"/>
          </a:p>
          <a:p>
            <a:r>
              <a:rPr lang="pt-BR" sz="2000" dirty="0" smtClean="0"/>
              <a:t>Aula Preparatória para Certificação PMI da FCAP;</a:t>
            </a:r>
          </a:p>
          <a:p>
            <a:endParaRPr lang="pt-BR" sz="2000" dirty="0" smtClean="0"/>
          </a:p>
          <a:p>
            <a:r>
              <a:rPr lang="pt-BR" sz="2000" dirty="0" smtClean="0"/>
              <a:t>Aula de gerenciamento de tempo da cadeira PGP;</a:t>
            </a:r>
          </a:p>
          <a:p>
            <a:endParaRPr lang="pt-BR" sz="2000" dirty="0" smtClean="0"/>
          </a:p>
          <a:p>
            <a:r>
              <a:rPr lang="pt-BR" sz="2000" dirty="0" smtClean="0"/>
              <a:t>http://wpm.wikidot.com/tecnica:metodo-do-diagrama-de-precedencia-mdp</a:t>
            </a:r>
          </a:p>
          <a:p>
            <a:endParaRPr lang="pt-BR" sz="2000" dirty="0" smtClean="0"/>
          </a:p>
          <a:p>
            <a:r>
              <a:rPr lang="pt-BR" sz="2000" dirty="0" smtClean="0"/>
              <a:t>http://wpm.wikidot.com/tecnica:metodo-do-diagrama-de-setas-mds</a:t>
            </a: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B14CD71F-A261-4B9E-9481-F1C144E218E0}" type="slidenum">
              <a:rPr lang="pt-BR" smtClean="0"/>
              <a:pPr>
                <a:defRPr/>
              </a:pPr>
              <a:t>68</a:t>
            </a:fld>
            <a:endParaRPr lang="pt-BR"/>
          </a:p>
        </p:txBody>
      </p:sp>
    </p:spTree>
    <p:extLst>
      <p:ext uri="{BB962C8B-B14F-4D97-AF65-F5344CB8AC3E}">
        <p14:creationId xmlns:p14="http://schemas.microsoft.com/office/powerpoint/2010/main" val="275250602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r>
              <a:rPr lang="pt-BR" dirty="0" smtClean="0"/>
              <a:t>Dúvidas?</a:t>
            </a:r>
            <a:endParaRPr lang="pt-BR" dirty="0"/>
          </a:p>
        </p:txBody>
      </p:sp>
      <p:sp>
        <p:nvSpPr>
          <p:cNvPr id="8" name="Espaço Reservado para Texto 7"/>
          <p:cNvSpPr>
            <a:spLocks noGrp="1"/>
          </p:cNvSpPr>
          <p:nvPr>
            <p:ph type="body" idx="1"/>
          </p:nvPr>
        </p:nvSpPr>
        <p:spPr/>
        <p:txBody>
          <a:bodyPr/>
          <a:lstStyle/>
          <a:p>
            <a:endParaRPr lang="pt-BR"/>
          </a:p>
        </p:txBody>
      </p:sp>
      <p:sp>
        <p:nvSpPr>
          <p:cNvPr id="4" name="Espaço Reservado para Data 3"/>
          <p:cNvSpPr>
            <a:spLocks noGrp="1"/>
          </p:cNvSpPr>
          <p:nvPr>
            <p:ph type="dt" sz="half" idx="10"/>
          </p:nvPr>
        </p:nvSpPr>
        <p:spPr/>
        <p:txBody>
          <a:bodyPr/>
          <a:lstStyle/>
          <a:p>
            <a:pPr>
              <a:defRPr/>
            </a:pPr>
            <a:r>
              <a:rPr lang="pt-BR" smtClean="0"/>
              <a:t>18/08/2011</a:t>
            </a:r>
            <a:endParaRPr lang="pt-BR"/>
          </a:p>
        </p:txBody>
      </p:sp>
      <p:sp>
        <p:nvSpPr>
          <p:cNvPr id="5" name="Espaço Reservado para Número de Slide 4"/>
          <p:cNvSpPr>
            <a:spLocks noGrp="1"/>
          </p:cNvSpPr>
          <p:nvPr>
            <p:ph type="sldNum" sz="quarter" idx="11"/>
          </p:nvPr>
        </p:nvSpPr>
        <p:spPr/>
        <p:txBody>
          <a:bodyPr/>
          <a:lstStyle/>
          <a:p>
            <a:pPr>
              <a:defRPr/>
            </a:pPr>
            <a:fld id="{70666B61-A54B-403A-BF1D-CAFE3EC695C1}" type="slidenum">
              <a:rPr lang="pt-BR" smtClean="0"/>
              <a:pPr>
                <a:defRPr/>
              </a:pPr>
              <a:t>69</a:t>
            </a:fld>
            <a:endParaRPr lang="pt-BR"/>
          </a:p>
        </p:txBody>
      </p:sp>
      <p:pic>
        <p:nvPicPr>
          <p:cNvPr id="9" name="Picture 2" descr="http://t2.gstatic.com/images?q=tbn:ANd9GcTAAzNB5YHCrW3Glm9hqbD-I3w6PZA2X9m3kfcfaAEnpK_dhKkC"/>
          <p:cNvPicPr>
            <a:picLocks noChangeAspect="1" noChangeArrowheads="1"/>
          </p:cNvPicPr>
          <p:nvPr/>
        </p:nvPicPr>
        <p:blipFill>
          <a:blip r:embed="rId2" cstate="print"/>
          <a:srcRect/>
          <a:stretch>
            <a:fillRect/>
          </a:stretch>
        </p:blipFill>
        <p:spPr bwMode="auto">
          <a:xfrm>
            <a:off x="5508104" y="2132856"/>
            <a:ext cx="2880320" cy="2880320"/>
          </a:xfrm>
          <a:prstGeom prst="rect">
            <a:avLst/>
          </a:prstGeom>
          <a:noFill/>
        </p:spPr>
      </p:pic>
    </p:spTree>
    <p:extLst>
      <p:ext uri="{BB962C8B-B14F-4D97-AF65-F5344CB8AC3E}">
        <p14:creationId xmlns:p14="http://schemas.microsoft.com/office/powerpoint/2010/main" val="3046944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Por que gerenciar o tempo?</a:t>
            </a:r>
            <a:endParaRPr lang="pt-BR" dirty="0"/>
          </a:p>
        </p:txBody>
      </p:sp>
      <p:pic>
        <p:nvPicPr>
          <p:cNvPr id="1026" name="Picture 2"/>
          <p:cNvPicPr>
            <a:picLocks noGrp="1" noChangeAspect="1" noChangeArrowheads="1"/>
          </p:cNvPicPr>
          <p:nvPr>
            <p:ph sz="quarter" idx="1"/>
          </p:nvPr>
        </p:nvPicPr>
        <p:blipFill>
          <a:blip r:embed="rId3" cstate="print"/>
          <a:srcRect/>
          <a:stretch>
            <a:fillRect/>
          </a:stretch>
        </p:blipFill>
        <p:spPr bwMode="auto">
          <a:xfrm>
            <a:off x="786606" y="1841500"/>
            <a:ext cx="7534275" cy="3943350"/>
          </a:xfrm>
          <a:prstGeom prst="rect">
            <a:avLst/>
          </a:prstGeom>
          <a:noFill/>
          <a:ln w="9525">
            <a:noFill/>
            <a:miter lim="800000"/>
            <a:headEnd/>
            <a:tailEnd/>
          </a:ln>
        </p:spPr>
      </p:pic>
    </p:spTree>
    <p:extLst>
      <p:ext uri="{BB962C8B-B14F-4D97-AF65-F5344CB8AC3E}">
        <p14:creationId xmlns:p14="http://schemas.microsoft.com/office/powerpoint/2010/main" val="1237600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ço Reservado para Data 1"/>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pt-BR" b="0" smtClean="0"/>
              <a:t>18/08/2011</a:t>
            </a:r>
          </a:p>
        </p:txBody>
      </p:sp>
      <p:sp>
        <p:nvSpPr>
          <p:cNvPr id="41987" name="Espaço Reservado para Número de Slide 2"/>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E682B75E-78D0-4442-B18C-F2D24BE24144}" type="slidenum">
              <a:rPr lang="pt-BR" b="0" smtClean="0"/>
              <a:pPr eaLnBrk="1" hangingPunct="1"/>
              <a:t>70</a:t>
            </a:fld>
            <a:endParaRPr lang="pt-BR" b="0" smtClean="0"/>
          </a:p>
        </p:txBody>
      </p:sp>
      <p:pic>
        <p:nvPicPr>
          <p:cNvPr id="41988" name="Picture 1026" descr="power_poin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Text Box 1027"/>
          <p:cNvSpPr txBox="1">
            <a:spLocks noChangeArrowheads="1"/>
          </p:cNvSpPr>
          <p:nvPr/>
        </p:nvSpPr>
        <p:spPr bwMode="auto">
          <a:xfrm>
            <a:off x="2463800" y="2368550"/>
            <a:ext cx="4413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p>
        </p:txBody>
      </p:sp>
      <p:sp>
        <p:nvSpPr>
          <p:cNvPr id="41990" name="Text Box 1028"/>
          <p:cNvSpPr txBox="1">
            <a:spLocks noChangeArrowheads="1"/>
          </p:cNvSpPr>
          <p:nvPr/>
        </p:nvSpPr>
        <p:spPr bwMode="auto">
          <a:xfrm>
            <a:off x="1763713" y="4648200"/>
            <a:ext cx="57086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pt-BR" dirty="0">
                <a:solidFill>
                  <a:schemeClr val="bg1"/>
                </a:solidFill>
              </a:rPr>
              <a:t>Disciplina:  Planejamento e Gerenciamento de Projetos - PGP</a:t>
            </a:r>
          </a:p>
          <a:p>
            <a:pPr algn="ctr" eaLnBrk="1" hangingPunct="1"/>
            <a:endParaRPr lang="pt-BR"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 que é?</a:t>
            </a:r>
            <a:endParaRPr lang="de-DE" dirty="0"/>
          </a:p>
        </p:txBody>
      </p:sp>
      <p:sp>
        <p:nvSpPr>
          <p:cNvPr id="3" name="Content Placeholder 2"/>
          <p:cNvSpPr>
            <a:spLocks noGrp="1"/>
          </p:cNvSpPr>
          <p:nvPr>
            <p:ph sz="quarter" idx="1"/>
          </p:nvPr>
        </p:nvSpPr>
        <p:spPr>
          <a:noFill/>
          <a:ln>
            <a:noFill/>
          </a:ln>
        </p:spPr>
        <p:txBody>
          <a:bodyPr anchor="t">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indent="0">
              <a:buNone/>
            </a:pPr>
            <a:endParaRPr lang="de-DE" sz="2400" b="1" cap="all" dirty="0" smtClean="0">
              <a:ln w="0"/>
              <a:solidFill>
                <a:schemeClr val="accent1">
                  <a:lumMod val="50000"/>
                </a:schemeClr>
              </a:solidFill>
              <a:effectLst/>
            </a:endParaRPr>
          </a:p>
          <a:p>
            <a:pPr marL="0" indent="0">
              <a:buNone/>
            </a:pPr>
            <a:endParaRPr lang="de-DE" sz="2400" b="1" cap="all" dirty="0">
              <a:ln w="0"/>
              <a:solidFill>
                <a:schemeClr val="accent1">
                  <a:lumMod val="50000"/>
                </a:schemeClr>
              </a:solidFill>
              <a:effectLst/>
            </a:endParaRPr>
          </a:p>
          <a:p>
            <a:pPr marL="0" indent="0">
              <a:buNone/>
            </a:pPr>
            <a:endParaRPr lang="de-DE" sz="2400" b="1" cap="all" dirty="0" smtClean="0">
              <a:ln w="0"/>
              <a:solidFill>
                <a:schemeClr val="accent1">
                  <a:lumMod val="50000"/>
                </a:schemeClr>
              </a:solidFill>
              <a:effectLst/>
            </a:endParaRPr>
          </a:p>
          <a:p>
            <a:pPr marL="0" indent="0" algn="ctr">
              <a:buNone/>
            </a:pPr>
            <a:endParaRPr lang="de-DE" sz="2400" b="1" cap="all" dirty="0" smtClean="0">
              <a:ln w="0"/>
              <a:solidFill>
                <a:schemeClr val="accent1">
                  <a:lumMod val="50000"/>
                </a:schemeClr>
              </a:solidFill>
              <a:effectLst/>
            </a:endParaRPr>
          </a:p>
          <a:p>
            <a:pPr marL="0" indent="0" algn="ctr">
              <a:buNone/>
            </a:pPr>
            <a:r>
              <a:rPr lang="de-DE" sz="2400" b="1" cap="all" dirty="0" smtClean="0">
                <a:ln w="0"/>
                <a:solidFill>
                  <a:schemeClr val="accent1">
                    <a:lumMod val="50000"/>
                  </a:schemeClr>
                </a:solidFill>
                <a:effectLst/>
              </a:rPr>
              <a:t>O GERENCIAMENTO DO TEMPO DO PROJETO INCLUI OS PROCESSOS NECESSÁRIOS PARA GERENCIAR O TÉRMINO PONTUAL DO PROJETO.</a:t>
            </a:r>
            <a:endParaRPr lang="de-DE" sz="2400" b="1" cap="all" dirty="0">
              <a:ln w="0"/>
              <a:solidFill>
                <a:schemeClr val="accent1">
                  <a:lumMod val="50000"/>
                </a:schemeClr>
              </a:solidFill>
              <a:effectLst/>
            </a:endParaRPr>
          </a:p>
        </p:txBody>
      </p:sp>
    </p:spTree>
    <p:extLst>
      <p:ext uri="{BB962C8B-B14F-4D97-AF65-F5344CB8AC3E}">
        <p14:creationId xmlns:p14="http://schemas.microsoft.com/office/powerpoint/2010/main" val="257824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Gerenciamento de Tempo</a:t>
            </a:r>
            <a:endParaRPr lang="de-DE" dirty="0"/>
          </a:p>
        </p:txBody>
      </p:sp>
      <p:sp>
        <p:nvSpPr>
          <p:cNvPr id="5" name="Folded Corner 4"/>
          <p:cNvSpPr/>
          <p:nvPr/>
        </p:nvSpPr>
        <p:spPr>
          <a:xfrm>
            <a:off x="844352" y="1988840"/>
            <a:ext cx="1728192" cy="864096"/>
          </a:xfrm>
          <a:prstGeom prst="foldedCorner">
            <a:avLst/>
          </a:prstGeo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solidFill>
                  <a:prstClr val="white"/>
                </a:solidFill>
              </a:rPr>
              <a:t>DEFINIR</a:t>
            </a:r>
          </a:p>
          <a:p>
            <a:pPr algn="ctr"/>
            <a:r>
              <a:rPr lang="en-US" dirty="0" smtClean="0">
                <a:solidFill>
                  <a:prstClr val="white"/>
                </a:solidFill>
              </a:rPr>
              <a:t>ATIVIDADES</a:t>
            </a:r>
            <a:endParaRPr lang="pt-BR" dirty="0">
              <a:solidFill>
                <a:prstClr val="white"/>
              </a:solidFill>
            </a:endParaRPr>
          </a:p>
        </p:txBody>
      </p:sp>
      <p:sp>
        <p:nvSpPr>
          <p:cNvPr id="6" name="Folded Corner 5"/>
          <p:cNvSpPr/>
          <p:nvPr/>
        </p:nvSpPr>
        <p:spPr>
          <a:xfrm>
            <a:off x="3656856" y="1988840"/>
            <a:ext cx="1728192" cy="864096"/>
          </a:xfrm>
          <a:prstGeom prst="foldedCorner">
            <a:avLst/>
          </a:prstGeo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solidFill>
                  <a:prstClr val="white"/>
                </a:solidFill>
              </a:rPr>
              <a:t>SEQUENCIAR</a:t>
            </a:r>
          </a:p>
          <a:p>
            <a:pPr algn="ctr"/>
            <a:r>
              <a:rPr lang="en-US" dirty="0" smtClean="0">
                <a:solidFill>
                  <a:prstClr val="white"/>
                </a:solidFill>
              </a:rPr>
              <a:t>ATIVIDADES</a:t>
            </a:r>
            <a:endParaRPr lang="pt-BR" dirty="0">
              <a:solidFill>
                <a:prstClr val="white"/>
              </a:solidFill>
            </a:endParaRPr>
          </a:p>
        </p:txBody>
      </p:sp>
      <p:sp>
        <p:nvSpPr>
          <p:cNvPr id="7" name="Folded Corner 6"/>
          <p:cNvSpPr/>
          <p:nvPr/>
        </p:nvSpPr>
        <p:spPr>
          <a:xfrm>
            <a:off x="6388968" y="1988840"/>
            <a:ext cx="1728192" cy="864096"/>
          </a:xfrm>
          <a:prstGeom prst="foldedCorner">
            <a:avLst/>
          </a:prstGeo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solidFill>
                  <a:prstClr val="white"/>
                </a:solidFill>
              </a:rPr>
              <a:t>ESTIMAR</a:t>
            </a:r>
          </a:p>
          <a:p>
            <a:pPr algn="ctr"/>
            <a:r>
              <a:rPr lang="en-US" dirty="0" smtClean="0">
                <a:solidFill>
                  <a:prstClr val="white"/>
                </a:solidFill>
              </a:rPr>
              <a:t>RECURSOS</a:t>
            </a:r>
          </a:p>
        </p:txBody>
      </p:sp>
      <p:sp>
        <p:nvSpPr>
          <p:cNvPr id="8" name="Folded Corner 7"/>
          <p:cNvSpPr/>
          <p:nvPr/>
        </p:nvSpPr>
        <p:spPr>
          <a:xfrm>
            <a:off x="844352" y="4293096"/>
            <a:ext cx="1728192" cy="864096"/>
          </a:xfrm>
          <a:prstGeom prst="foldedCorner">
            <a:avLst/>
          </a:prstGeo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solidFill>
                  <a:prstClr val="white"/>
                </a:solidFill>
              </a:rPr>
              <a:t>ESTIMAR</a:t>
            </a:r>
          </a:p>
          <a:p>
            <a:pPr algn="ctr"/>
            <a:r>
              <a:rPr lang="en-US" dirty="0" smtClean="0">
                <a:solidFill>
                  <a:prstClr val="white"/>
                </a:solidFill>
              </a:rPr>
              <a:t>DURAÇÕES</a:t>
            </a:r>
            <a:endParaRPr lang="pt-BR" dirty="0">
              <a:solidFill>
                <a:prstClr val="white"/>
              </a:solidFill>
            </a:endParaRPr>
          </a:p>
        </p:txBody>
      </p:sp>
      <p:sp>
        <p:nvSpPr>
          <p:cNvPr id="9" name="Folded Corner 8"/>
          <p:cNvSpPr/>
          <p:nvPr/>
        </p:nvSpPr>
        <p:spPr>
          <a:xfrm>
            <a:off x="3517032" y="4293096"/>
            <a:ext cx="2007840" cy="864096"/>
          </a:xfrm>
          <a:prstGeom prst="foldedCorner">
            <a:avLst/>
          </a:prstGeo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solidFill>
                  <a:prstClr val="white"/>
                </a:solidFill>
              </a:rPr>
              <a:t>DESENVOLVER</a:t>
            </a:r>
            <a:endParaRPr lang="pt-BR" dirty="0" smtClean="0">
              <a:solidFill>
                <a:prstClr val="white"/>
              </a:solidFill>
            </a:endParaRPr>
          </a:p>
          <a:p>
            <a:pPr algn="ctr"/>
            <a:r>
              <a:rPr lang="en-US" dirty="0" smtClean="0">
                <a:solidFill>
                  <a:prstClr val="white"/>
                </a:solidFill>
              </a:rPr>
              <a:t>CRONOGRAMA</a:t>
            </a:r>
          </a:p>
        </p:txBody>
      </p:sp>
      <p:sp>
        <p:nvSpPr>
          <p:cNvPr id="10" name="Folded Corner 9"/>
          <p:cNvSpPr/>
          <p:nvPr/>
        </p:nvSpPr>
        <p:spPr>
          <a:xfrm>
            <a:off x="6388968" y="4293096"/>
            <a:ext cx="1973982" cy="864096"/>
          </a:xfrm>
          <a:prstGeom prst="foldedCorner">
            <a:avLst/>
          </a:prstGeo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solidFill>
                  <a:prstClr val="white"/>
                </a:solidFill>
              </a:rPr>
              <a:t>CONTROLAR</a:t>
            </a:r>
            <a:endParaRPr lang="pt-BR" dirty="0" smtClean="0">
              <a:solidFill>
                <a:prstClr val="white"/>
              </a:solidFill>
            </a:endParaRPr>
          </a:p>
          <a:p>
            <a:pPr algn="ctr"/>
            <a:r>
              <a:rPr lang="en-US" dirty="0" smtClean="0">
                <a:solidFill>
                  <a:prstClr val="white"/>
                </a:solidFill>
              </a:rPr>
              <a:t>CRONOGRAMA</a:t>
            </a:r>
          </a:p>
        </p:txBody>
      </p:sp>
      <p:cxnSp>
        <p:nvCxnSpPr>
          <p:cNvPr id="12" name="Straight Arrow Connector 11"/>
          <p:cNvCxnSpPr>
            <a:stCxn id="5" idx="3"/>
            <a:endCxn id="6" idx="1"/>
          </p:cNvCxnSpPr>
          <p:nvPr/>
        </p:nvCxnSpPr>
        <p:spPr>
          <a:xfrm>
            <a:off x="2572544" y="2420888"/>
            <a:ext cx="108431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a:stCxn id="6" idx="3"/>
            <a:endCxn id="7" idx="1"/>
          </p:cNvCxnSpPr>
          <p:nvPr/>
        </p:nvCxnSpPr>
        <p:spPr>
          <a:xfrm>
            <a:off x="5385048" y="2420888"/>
            <a:ext cx="100392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a:stCxn id="8" idx="3"/>
            <a:endCxn id="9" idx="1"/>
          </p:cNvCxnSpPr>
          <p:nvPr/>
        </p:nvCxnSpPr>
        <p:spPr>
          <a:xfrm>
            <a:off x="2572544" y="4725144"/>
            <a:ext cx="944488"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a:stCxn id="9" idx="3"/>
            <a:endCxn id="10" idx="1"/>
          </p:cNvCxnSpPr>
          <p:nvPr/>
        </p:nvCxnSpPr>
        <p:spPr>
          <a:xfrm>
            <a:off x="5524872" y="4725144"/>
            <a:ext cx="864096"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Elbow Connector 19"/>
          <p:cNvCxnSpPr>
            <a:stCxn id="7" idx="3"/>
            <a:endCxn id="8" idx="1"/>
          </p:cNvCxnSpPr>
          <p:nvPr/>
        </p:nvCxnSpPr>
        <p:spPr>
          <a:xfrm flipH="1">
            <a:off x="844352" y="2420888"/>
            <a:ext cx="7272808" cy="2304256"/>
          </a:xfrm>
          <a:prstGeom prst="bentConnector5">
            <a:avLst>
              <a:gd name="adj1" fmla="val -3143"/>
              <a:gd name="adj2" fmla="val 50000"/>
              <a:gd name="adj3" fmla="val 103143"/>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4072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up)">
                                      <p:cBhvr>
                                        <p:cTn id="27" dur="500"/>
                                        <p:tgtEl>
                                          <p:spTgt spid="20"/>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par>
                          <p:cTn id="40" fill="hold">
                            <p:stCondLst>
                              <p:cond delay="4500"/>
                            </p:stCondLst>
                            <p:childTnLst>
                              <p:par>
                                <p:cTn id="41" presetID="22" presetClass="entr" presetSubtype="8" fill="hold"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left)">
                                      <p:cBhvr>
                                        <p:cTn id="43" dur="500"/>
                                        <p:tgtEl>
                                          <p:spTgt spid="18"/>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1" i="0" u="none" strike="noStrike" cap="none" normalizeH="0" baseline="0" smtClean="0">
            <a:ln>
              <a:noFill/>
            </a:ln>
            <a:solidFill>
              <a:schemeClr val="tx1"/>
            </a:solidFill>
            <a:effectLst/>
            <a:latin typeface="Arial" charset="0"/>
          </a:defRPr>
        </a:defPPr>
      </a:lstStyle>
    </a:lnDef>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3510</Words>
  <Application>Microsoft Office PowerPoint</Application>
  <PresentationFormat>On-screen Show (4:3)</PresentationFormat>
  <Paragraphs>881</Paragraphs>
  <Slides>70</Slides>
  <Notes>7</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Design padrão</vt:lpstr>
      <vt:lpstr>PowerPoint Presentation</vt:lpstr>
      <vt:lpstr>Gerenciamento de Tempo PMBOK Guide</vt:lpstr>
      <vt:lpstr>Roteiro</vt:lpstr>
      <vt:lpstr>Introdução</vt:lpstr>
      <vt:lpstr>Introdução</vt:lpstr>
      <vt:lpstr>Por que gerenciar tempo?</vt:lpstr>
      <vt:lpstr>Por que gerenciar o tempo?</vt:lpstr>
      <vt:lpstr>O que é?</vt:lpstr>
      <vt:lpstr>Gerenciamento de Tempo</vt:lpstr>
      <vt:lpstr>Processos</vt:lpstr>
      <vt:lpstr>Plano de gerenciamento do Cronograma</vt:lpstr>
      <vt:lpstr>Definir as Atividades</vt:lpstr>
      <vt:lpstr>Definir atividades</vt:lpstr>
      <vt:lpstr>Entradas do Processo</vt:lpstr>
      <vt:lpstr>Ferramentas e Técnicas</vt:lpstr>
      <vt:lpstr>Saídas do Processo</vt:lpstr>
      <vt:lpstr>Sequenciar as Atividades</vt:lpstr>
      <vt:lpstr>Sequenciar as Atividades</vt:lpstr>
      <vt:lpstr>Sequenciar as Atividades</vt:lpstr>
      <vt:lpstr>Entradas do Processo</vt:lpstr>
      <vt:lpstr>Entradas do Processo</vt:lpstr>
      <vt:lpstr>Entradas do Processo</vt:lpstr>
      <vt:lpstr>Ferramentas e Técnicas</vt:lpstr>
      <vt:lpstr>Ferramentas e Técnicas</vt:lpstr>
      <vt:lpstr>Ferramentas e Técnicas</vt:lpstr>
      <vt:lpstr>Ferramentas e Técnicas</vt:lpstr>
      <vt:lpstr>Ferramentas e Técnicas</vt:lpstr>
      <vt:lpstr>Ferramentas e Técnicas</vt:lpstr>
      <vt:lpstr>Ferramentas e Técnicas</vt:lpstr>
      <vt:lpstr>Ferramentas e Técnicas</vt:lpstr>
      <vt:lpstr>Ferramentas e Técnicas</vt:lpstr>
      <vt:lpstr>Ferramentas e Técnicas</vt:lpstr>
      <vt:lpstr>Ferramentas e Técnicas</vt:lpstr>
      <vt:lpstr>Ferramentas e Técnicas</vt:lpstr>
      <vt:lpstr>Ferramentas e Técnicas</vt:lpstr>
      <vt:lpstr>Saídas do Processo</vt:lpstr>
      <vt:lpstr>Estimar os Recursos das Atividades </vt:lpstr>
      <vt:lpstr>Estimar os Recursos das Atividades</vt:lpstr>
      <vt:lpstr>Estimar os Recursos das Atividades</vt:lpstr>
      <vt:lpstr>Entradas do Processo</vt:lpstr>
      <vt:lpstr>Entradas do Processo</vt:lpstr>
      <vt:lpstr>Ferramentas e Técnicas</vt:lpstr>
      <vt:lpstr>Ferramentas e Técnicas</vt:lpstr>
      <vt:lpstr>Saídas do Processo</vt:lpstr>
      <vt:lpstr>Estimar a Duração das Atividades </vt:lpstr>
      <vt:lpstr>Estimar a Duração das Atividades</vt:lpstr>
      <vt:lpstr>Estimar a Duração das Atividades</vt:lpstr>
      <vt:lpstr>Entradas do Processo</vt:lpstr>
      <vt:lpstr>Entradas do Processo</vt:lpstr>
      <vt:lpstr>Ferramentas e Técnicas</vt:lpstr>
      <vt:lpstr>PowerPoint Presentation</vt:lpstr>
      <vt:lpstr>Desenvolver o Cronograma</vt:lpstr>
      <vt:lpstr>Desenvolver o Cronograma</vt:lpstr>
      <vt:lpstr>Desenvolver o Cronograma</vt:lpstr>
      <vt:lpstr>Desenvolver o Cronograma</vt:lpstr>
      <vt:lpstr>Desenvolver o Cronograma</vt:lpstr>
      <vt:lpstr>Desenvolver o Cronograma</vt:lpstr>
      <vt:lpstr>Desenvolver o Cronograma</vt:lpstr>
      <vt:lpstr>Desenvolver o Cronograma</vt:lpstr>
      <vt:lpstr>Desenvolver o Cronograma</vt:lpstr>
      <vt:lpstr>Desenvolver o Cronograma</vt:lpstr>
      <vt:lpstr>Controlar o Cronograma</vt:lpstr>
      <vt:lpstr>Controlar o cronograma</vt:lpstr>
      <vt:lpstr>Entradas do Processo</vt:lpstr>
      <vt:lpstr>Ferramentas e Técnicas</vt:lpstr>
      <vt:lpstr>Saídas do Processo</vt:lpstr>
      <vt:lpstr>Referências</vt:lpstr>
      <vt:lpstr>Referências</vt:lpstr>
      <vt:lpstr>Dúvidas?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Usuario</dc:creator>
  <cp:lastModifiedBy>Maria</cp:lastModifiedBy>
  <cp:revision>171</cp:revision>
  <dcterms:created xsi:type="dcterms:W3CDTF">2006-08-18T12:55:46Z</dcterms:created>
  <dcterms:modified xsi:type="dcterms:W3CDTF">2011-09-22T12:17:22Z</dcterms:modified>
</cp:coreProperties>
</file>