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42" r:id="rId3"/>
    <p:sldId id="345" r:id="rId4"/>
    <p:sldId id="441" r:id="rId5"/>
    <p:sldId id="443" r:id="rId6"/>
    <p:sldId id="444" r:id="rId7"/>
    <p:sldId id="445" r:id="rId8"/>
    <p:sldId id="440" r:id="rId9"/>
    <p:sldId id="348" r:id="rId10"/>
    <p:sldId id="349" r:id="rId11"/>
    <p:sldId id="350" r:id="rId12"/>
    <p:sldId id="352" r:id="rId13"/>
    <p:sldId id="361" r:id="rId14"/>
    <p:sldId id="362" r:id="rId15"/>
    <p:sldId id="356" r:id="rId16"/>
    <p:sldId id="398" r:id="rId17"/>
    <p:sldId id="399" r:id="rId18"/>
    <p:sldId id="363" r:id="rId19"/>
    <p:sldId id="364" r:id="rId20"/>
    <p:sldId id="360" r:id="rId21"/>
    <p:sldId id="376" r:id="rId22"/>
    <p:sldId id="377" r:id="rId23"/>
    <p:sldId id="378" r:id="rId24"/>
    <p:sldId id="379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400" r:id="rId38"/>
    <p:sldId id="417" r:id="rId39"/>
    <p:sldId id="418" r:id="rId40"/>
    <p:sldId id="404" r:id="rId41"/>
    <p:sldId id="405" r:id="rId42"/>
    <p:sldId id="406" r:id="rId43"/>
    <p:sldId id="408" r:id="rId44"/>
    <p:sldId id="409" r:id="rId45"/>
    <p:sldId id="410" r:id="rId46"/>
    <p:sldId id="411" r:id="rId47"/>
    <p:sldId id="412" r:id="rId48"/>
    <p:sldId id="419" r:id="rId49"/>
    <p:sldId id="420" r:id="rId50"/>
    <p:sldId id="413" r:id="rId51"/>
    <p:sldId id="415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16" r:id="rId71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5467" autoAdjust="0"/>
  </p:normalViewPr>
  <p:slideViewPr>
    <p:cSldViewPr>
      <p:cViewPr varScale="1">
        <p:scale>
          <a:sx n="54" d="100"/>
          <a:sy n="54" d="100"/>
        </p:scale>
        <p:origin x="-15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6A4AEEEF-2617-4DAD-9515-876D95780F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806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88A1A55E-A8E7-412E-BDA9-F1E8623008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95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639E9F-157C-4D0B-97BA-FA774AE723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planejamento   de   recursos humanos é  usado    para   determinar     e  identificar   recursos    humanos      com    as  habilidades </a:t>
            </a:r>
          </a:p>
          <a:p>
            <a:r>
              <a:rPr lang="pt-BR" dirty="0" smtClean="0"/>
              <a:t>necessárias     para   o  êxito   do  projeto.   O   plano  de    recursos   humanos      documenta     papéis    e </a:t>
            </a:r>
          </a:p>
          <a:p>
            <a:r>
              <a:rPr lang="pt-BR" dirty="0" smtClean="0"/>
              <a:t>responsabilidades do projeto, organogramas do projeto e o plano de gerenciamento de pessoal, </a:t>
            </a:r>
          </a:p>
          <a:p>
            <a:r>
              <a:rPr lang="pt-BR" dirty="0" smtClean="0"/>
              <a:t>incluindo     o  cronograma      para   mobilização     e  liberação    de  pessoal.   Também       pode   incluir </a:t>
            </a:r>
          </a:p>
          <a:p>
            <a:r>
              <a:rPr lang="pt-BR" dirty="0" smtClean="0"/>
              <a:t>identificação   de   necessidades   de   treinamento,   estratégias   para   construção   da   equipe,   planos </a:t>
            </a:r>
          </a:p>
          <a:p>
            <a:r>
              <a:rPr lang="pt-BR" dirty="0" smtClean="0"/>
              <a:t>para    programas      de   reconhecimento       e  recompensas,      considerações      sobre    conformidade, </a:t>
            </a:r>
          </a:p>
          <a:p>
            <a:r>
              <a:rPr lang="pt-BR" dirty="0" smtClean="0"/>
              <a:t>questões de segurança e o impacto do plano de gerenciamento de pessoal sobre a organização. </a:t>
            </a:r>
          </a:p>
          <a:p>
            <a:endParaRPr lang="pt-BR" dirty="0" smtClean="0"/>
          </a:p>
          <a:p>
            <a:r>
              <a:rPr lang="pt-BR" dirty="0" smtClean="0"/>
              <a:t>     É importante considerar a disponibilidade de recursos humanos escassos ou limitados, ou </a:t>
            </a:r>
          </a:p>
          <a:p>
            <a:r>
              <a:rPr lang="pt-BR" dirty="0" smtClean="0"/>
              <a:t>a concorrência por eles. Os papéis do projeto podem ser designados para pessoas ou grupos. </a:t>
            </a:r>
          </a:p>
          <a:p>
            <a:r>
              <a:rPr lang="pt-BR" dirty="0" smtClean="0"/>
              <a:t>As pessoas ou os grupos podem ser internos ou externos à organização executora do projeto.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planejamento de recursos humanos usa requisitos de recursos das atividades (Seção 6.3.3.1)  -&gt; Gerenciamento do tempo do projeto </a:t>
            </a:r>
          </a:p>
          <a:p>
            <a:r>
              <a:rPr lang="pt-BR" b="1" dirty="0" smtClean="0"/>
              <a:t>Estimar      os  recursos     da    atividade :</a:t>
            </a:r>
            <a:r>
              <a:rPr lang="pt-BR" b="1" baseline="0" dirty="0" smtClean="0"/>
              <a:t> </a:t>
            </a:r>
            <a:r>
              <a:rPr lang="pt-BR" b="1" dirty="0" smtClean="0"/>
              <a:t>O processo</a:t>
            </a:r>
            <a:r>
              <a:rPr lang="pt-BR" b="1" baseline="0" dirty="0" smtClean="0"/>
              <a:t> </a:t>
            </a:r>
            <a:r>
              <a:rPr lang="pt-BR" b="1" dirty="0" smtClean="0"/>
              <a:t>de   estimativa    dos    tipos   e  quantidades       de   material,    pessoas,     equipamentos       ou    suprimentos      que    serão necessários para realizar cada atividade. </a:t>
            </a:r>
          </a:p>
          <a:p>
            <a:endParaRPr lang="pt-BR" b="1" dirty="0" smtClean="0"/>
          </a:p>
          <a:p>
            <a:r>
              <a:rPr lang="pt-BR" dirty="0" smtClean="0"/>
              <a:t>para determinar as necessidades de recursos humanos do projeto. Os requisitos preliminares de </a:t>
            </a:r>
          </a:p>
          <a:p>
            <a:r>
              <a:rPr lang="pt-BR" dirty="0" smtClean="0"/>
              <a:t>pessoal e competências para os membros da equipe do projeto são elaborados progressivamente </a:t>
            </a:r>
          </a:p>
          <a:p>
            <a:r>
              <a:rPr lang="pt-BR" dirty="0" smtClean="0"/>
              <a:t>como parte do processo de planejamento de recursos humanos. </a:t>
            </a:r>
          </a:p>
          <a:p>
            <a:endParaRPr lang="pt-BR" dirty="0" smtClean="0"/>
          </a:p>
          <a:p>
            <a:r>
              <a:rPr lang="pt-BR" dirty="0" smtClean="0"/>
              <a:t>Para escolher</a:t>
            </a:r>
            <a:r>
              <a:rPr lang="pt-BR" baseline="0" dirty="0" smtClean="0"/>
              <a:t> as pessoas </a:t>
            </a:r>
            <a:r>
              <a:rPr lang="pt-BR" baseline="0" dirty="0" err="1" smtClean="0"/>
              <a:t>eh</a:t>
            </a:r>
            <a:r>
              <a:rPr lang="pt-BR" baseline="0" dirty="0" smtClean="0"/>
              <a:t> preciso levar em consideração as atividades que serão feitas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Eles  são   considerados    como    entradas   na   maioria   dos </a:t>
            </a:r>
          </a:p>
          <a:p>
            <a:r>
              <a:rPr lang="pt-BR" dirty="0" smtClean="0"/>
              <a:t>processos de planejamento. </a:t>
            </a:r>
          </a:p>
          <a:p>
            <a:r>
              <a:rPr lang="pt-BR" dirty="0" smtClean="0"/>
              <a:t>     Os fatores ambientais da empresa incluem, mas não se limitam a: </a:t>
            </a:r>
          </a:p>
          <a:p>
            <a:endParaRPr lang="pt-BR" dirty="0" smtClean="0"/>
          </a:p>
          <a:p>
            <a:r>
              <a:rPr lang="pt-BR" dirty="0" smtClean="0"/>
              <a:t>            • Cultura, estrutura e processos organizacionais; </a:t>
            </a:r>
          </a:p>
          <a:p>
            <a:r>
              <a:rPr lang="pt-BR" dirty="0" smtClean="0"/>
              <a:t>            • Normas   governamentais   ou   do   setor   (por   exemplo,   regulamentos   de   agências </a:t>
            </a:r>
          </a:p>
          <a:p>
            <a:r>
              <a:rPr lang="pt-BR" dirty="0" smtClean="0"/>
              <a:t>                 reguladoras,   códigos   de   conduta,   padrões   de   produto,   padrões   de   qualidade   e </a:t>
            </a:r>
          </a:p>
          <a:p>
            <a:r>
              <a:rPr lang="pt-BR" dirty="0" smtClean="0"/>
              <a:t>                padrões de mão-de-obra); </a:t>
            </a:r>
          </a:p>
          <a:p>
            <a:r>
              <a:rPr lang="pt-BR" dirty="0" smtClean="0"/>
              <a:t>            • </a:t>
            </a:r>
            <a:r>
              <a:rPr lang="pt-BR" dirty="0" err="1" smtClean="0"/>
              <a:t>Infra-estrutura</a:t>
            </a:r>
            <a:r>
              <a:rPr lang="pt-BR" dirty="0" smtClean="0"/>
              <a:t> (por exemplo, equipamentos e instalações existentes); </a:t>
            </a:r>
          </a:p>
          <a:p>
            <a:r>
              <a:rPr lang="pt-BR" dirty="0" smtClean="0"/>
              <a:t>            • Recursos         humanos      existentes    (por   exemplo,     habilidades,     disciplinas    e </a:t>
            </a:r>
          </a:p>
          <a:p>
            <a:r>
              <a:rPr lang="pt-BR" dirty="0" smtClean="0"/>
              <a:t>                 conhecimento,      tais  como    projeto,   desenvolvimento,      departamento      jurídico, </a:t>
            </a:r>
          </a:p>
          <a:p>
            <a:r>
              <a:rPr lang="pt-BR" dirty="0" smtClean="0"/>
              <a:t>                 contratação e compras); </a:t>
            </a:r>
          </a:p>
          <a:p>
            <a:r>
              <a:rPr lang="pt-BR" dirty="0" smtClean="0"/>
              <a:t>            • Administração   de   pessoal   (por   exemplo,  diretrizes   de   recrutamento,   retenção, </a:t>
            </a:r>
          </a:p>
          <a:p>
            <a:r>
              <a:rPr lang="pt-BR" dirty="0" smtClean="0"/>
              <a:t>                 demissão, análises de desempenho dos funcionários e registros de treinamento, </a:t>
            </a:r>
          </a:p>
          <a:p>
            <a:r>
              <a:rPr lang="pt-BR" dirty="0" smtClean="0"/>
              <a:t>                política de horas extras e controle do tempo); </a:t>
            </a:r>
          </a:p>
          <a:p>
            <a:r>
              <a:rPr lang="pt-BR" dirty="0" smtClean="0"/>
              <a:t>            • Sistemas de autorização do trabalho da empresa; </a:t>
            </a:r>
          </a:p>
          <a:p>
            <a:r>
              <a:rPr lang="pt-BR" dirty="0" smtClean="0"/>
              <a:t>            • Condições do mercado; </a:t>
            </a:r>
          </a:p>
          <a:p>
            <a:r>
              <a:rPr lang="pt-BR" dirty="0" smtClean="0"/>
              <a:t>            • Tolerância a risco das partes interessadas; </a:t>
            </a:r>
          </a:p>
          <a:p>
            <a:r>
              <a:rPr lang="pt-BR" dirty="0" smtClean="0"/>
              <a:t>            • Clima político; </a:t>
            </a:r>
          </a:p>
          <a:p>
            <a:r>
              <a:rPr lang="pt-BR" dirty="0" smtClean="0"/>
              <a:t>            • Canais de comunicação estabelecidos da organização; </a:t>
            </a:r>
          </a:p>
          <a:p>
            <a:endParaRPr lang="pt-BR" dirty="0" smtClean="0"/>
          </a:p>
          <a:p>
            <a:r>
              <a:rPr lang="pt-BR" dirty="0" smtClean="0"/>
              <a:t>.2 Fatores ambientais da empresa </a:t>
            </a:r>
          </a:p>
          <a:p>
            <a:endParaRPr lang="pt-BR" dirty="0" smtClean="0"/>
          </a:p>
          <a:p>
            <a:r>
              <a:rPr lang="pt-BR" dirty="0" smtClean="0"/>
              <a:t>Os fatores ambientais da empresa (seção 1.8) que podem influenciar o processo de desenvolver </a:t>
            </a:r>
          </a:p>
          <a:p>
            <a:r>
              <a:rPr lang="pt-BR" dirty="0" smtClean="0"/>
              <a:t>o plano de recursos humanos incluem, entre outros: </a:t>
            </a:r>
          </a:p>
          <a:p>
            <a:r>
              <a:rPr lang="pt-BR" dirty="0" smtClean="0"/>
              <a:t>    • Recursos humanos existentes;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.3 Ativos de processos organizacionais  -&gt;  políticas, procedimentos e diretrizes</a:t>
            </a:r>
          </a:p>
          <a:p>
            <a:r>
              <a:rPr lang="pt-BR" dirty="0" smtClean="0"/>
              <a:t>Os ativos de processos organizacionais (Seção 2.4.3) que podem influenciar a equipe do projeto </a:t>
            </a:r>
          </a:p>
          <a:p>
            <a:r>
              <a:rPr lang="pt-BR" dirty="0" smtClean="0"/>
              <a:t>no processo de desenvolver o plano de recursos humanos incluem, entre outros: </a:t>
            </a:r>
          </a:p>
          <a:p>
            <a:r>
              <a:rPr lang="pt-BR" dirty="0" smtClean="0"/>
              <a:t>•  Processos e políticas padrão da organização e descrições de papéis padronizados; </a:t>
            </a:r>
          </a:p>
          <a:p>
            <a:r>
              <a:rPr lang="pt-BR" dirty="0" smtClean="0"/>
              <a:t>•  Modelos para organogramas e descrições de cargos e </a:t>
            </a:r>
          </a:p>
          <a:p>
            <a:r>
              <a:rPr lang="pt-BR" dirty="0" smtClean="0"/>
              <a:t>•  Informações históricas sobre estruturas organizacionais que funcionaram em projetos </a:t>
            </a:r>
          </a:p>
          <a:p>
            <a:r>
              <a:rPr lang="pt-BR" dirty="0" smtClean="0"/>
              <a:t>anteriores.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todos os membros da equipe entendam seus papéis e </a:t>
            </a:r>
          </a:p>
          <a:p>
            <a:r>
              <a:rPr lang="pt-BR" dirty="0" smtClean="0"/>
              <a:t>responsabilidades.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hierárquicos. A estrutura de organograma tradicional pode ser usada para </a:t>
            </a:r>
          </a:p>
          <a:p>
            <a:r>
              <a:rPr lang="pt-BR" dirty="0" smtClean="0"/>
              <a:t>         mostrar posições e relações em um formato gráfico de cima para baixo.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matriciais. Uma matriz de responsabilidades (MR) é usada para ilustrar as </a:t>
            </a:r>
          </a:p>
          <a:p>
            <a:r>
              <a:rPr lang="pt-BR" dirty="0" smtClean="0"/>
              <a:t>         conexões entre pacotes de trabalho ou atividades e os membros da equipe do projeto.</a:t>
            </a:r>
          </a:p>
          <a:p>
            <a:r>
              <a:rPr lang="pt-BR" dirty="0" smtClean="0"/>
              <a:t> O   formato    matricial    mostra    todas   as </a:t>
            </a:r>
          </a:p>
          <a:p>
            <a:r>
              <a:rPr lang="pt-BR" dirty="0" smtClean="0"/>
              <a:t>         atividades   associadas   a   uma   pessoa   e   todas  as   pessoas   associadas   a   uma   atividade</a:t>
            </a:r>
          </a:p>
          <a:p>
            <a:endParaRPr lang="pt-BR" dirty="0" smtClean="0"/>
          </a:p>
          <a:p>
            <a:r>
              <a:rPr lang="pt-BR" dirty="0" smtClean="0"/>
              <a:t>Em   formatos   de   texto.  As   responsabilidades   de   membros   da   equipe   que   requerem </a:t>
            </a:r>
          </a:p>
          <a:p>
            <a:r>
              <a:rPr lang="pt-BR" dirty="0" smtClean="0"/>
              <a:t>         descrições   detalhadas   podem   ser   especificadas   em   formatos   de   texto.   Normalmente </a:t>
            </a:r>
          </a:p>
          <a:p>
            <a:r>
              <a:rPr lang="pt-BR" dirty="0" smtClean="0"/>
              <a:t>         em     forma    de   uma    lista  organizada     ou  formulário,      esses   documentos      fornecem </a:t>
            </a:r>
          </a:p>
          <a:p>
            <a:r>
              <a:rPr lang="pt-BR" dirty="0" smtClean="0"/>
              <a:t>         informações   como   responsabilidades,   autoridade,   competências   e   qualificações.   Os </a:t>
            </a:r>
          </a:p>
          <a:p>
            <a:r>
              <a:rPr lang="pt-BR" dirty="0" smtClean="0"/>
              <a:t>         documentos   são   conhecidos   por   diversos   nomes,   incluindo   descrições   de   cargos   e </a:t>
            </a:r>
          </a:p>
          <a:p>
            <a:r>
              <a:rPr lang="pt-BR" dirty="0" smtClean="0"/>
              <a:t>         formulários      de   </a:t>
            </a:r>
            <a:r>
              <a:rPr lang="pt-BR" dirty="0" err="1" smtClean="0"/>
              <a:t>papel-responsabilidade-autoridade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todos os membros da equipe entendam seus papéis e </a:t>
            </a:r>
          </a:p>
          <a:p>
            <a:r>
              <a:rPr lang="pt-BR" dirty="0" smtClean="0"/>
              <a:t>responsabilidades.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hierárquicos. A estrutura de organograma tradicional pode ser usada para </a:t>
            </a:r>
          </a:p>
          <a:p>
            <a:r>
              <a:rPr lang="pt-BR" dirty="0" smtClean="0"/>
              <a:t>         mostrar posições e relações em um formato gráfico de cima para baixo.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matriciais. Uma matriz de responsabilidades (MR) é usada para ilustrar as </a:t>
            </a:r>
          </a:p>
          <a:p>
            <a:r>
              <a:rPr lang="pt-BR" dirty="0" smtClean="0"/>
              <a:t>         conexões entre pacotes de trabalho ou atividades e os membros da equipe do projeto.</a:t>
            </a:r>
          </a:p>
          <a:p>
            <a:r>
              <a:rPr lang="pt-BR" dirty="0" smtClean="0"/>
              <a:t> O   formato    matricial    mostra    todas   as </a:t>
            </a:r>
          </a:p>
          <a:p>
            <a:r>
              <a:rPr lang="pt-BR" dirty="0" smtClean="0"/>
              <a:t>         atividades   associadas   a   uma   pessoa   e   todas  as   pessoas   associadas   a   uma   atividade</a:t>
            </a:r>
          </a:p>
          <a:p>
            <a:endParaRPr lang="pt-BR" dirty="0" smtClean="0"/>
          </a:p>
          <a:p>
            <a:r>
              <a:rPr lang="pt-BR" dirty="0" smtClean="0"/>
              <a:t>Em   formatos   de   texto.  As   responsabilidades   de   membros   da   equipe   que   requerem </a:t>
            </a:r>
          </a:p>
          <a:p>
            <a:r>
              <a:rPr lang="pt-BR" dirty="0" smtClean="0"/>
              <a:t>         descrições   detalhadas   podem   ser   especificadas   em   formatos   de   texto.   Normalmente </a:t>
            </a:r>
          </a:p>
          <a:p>
            <a:r>
              <a:rPr lang="pt-BR" dirty="0" smtClean="0"/>
              <a:t>         em     forma    de   uma    lista  organizada     ou  formulário,      esses   documentos      fornecem </a:t>
            </a:r>
          </a:p>
          <a:p>
            <a:r>
              <a:rPr lang="pt-BR" dirty="0" smtClean="0"/>
              <a:t>         informações   como   responsabilidades,   autoridade,   competências   e   qualificações.   Os </a:t>
            </a:r>
          </a:p>
          <a:p>
            <a:r>
              <a:rPr lang="pt-BR" dirty="0" smtClean="0"/>
              <a:t>         documentos   são   conhecidos   por   diversos   nomes,   incluindo   descrições   de   cargos   e </a:t>
            </a:r>
          </a:p>
          <a:p>
            <a:r>
              <a:rPr lang="pt-BR" dirty="0" smtClean="0"/>
              <a:t>         formulários      de   </a:t>
            </a:r>
            <a:r>
              <a:rPr lang="pt-BR" dirty="0" err="1" smtClean="0"/>
              <a:t>papel-responsabilidade-autoridade</a:t>
            </a:r>
            <a:r>
              <a:rPr lang="pt-BR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todos os membros da equipe entendam seus papéis e </a:t>
            </a:r>
          </a:p>
          <a:p>
            <a:r>
              <a:rPr lang="pt-BR" dirty="0" smtClean="0"/>
              <a:t>responsabilidades.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hierárquicos. A estrutura de organograma tradicional pode ser usada para </a:t>
            </a:r>
          </a:p>
          <a:p>
            <a:r>
              <a:rPr lang="pt-BR" dirty="0" smtClean="0"/>
              <a:t>         mostrar posições e relações em um formato gráfico de cima para baixo.</a:t>
            </a:r>
          </a:p>
          <a:p>
            <a:endParaRPr lang="pt-BR" dirty="0" smtClean="0"/>
          </a:p>
          <a:p>
            <a:r>
              <a:rPr lang="pt-BR" dirty="0" err="1" smtClean="0"/>
              <a:t>ráficos</a:t>
            </a:r>
            <a:r>
              <a:rPr lang="pt-BR" dirty="0" smtClean="0"/>
              <a:t> matriciais. Uma matriz de responsabilidades (MR) é usada para ilustrar as </a:t>
            </a:r>
          </a:p>
          <a:p>
            <a:r>
              <a:rPr lang="pt-BR" dirty="0" smtClean="0"/>
              <a:t>         conexões entre pacotes de trabalho ou atividades e os membros da equipe do projeto.</a:t>
            </a:r>
          </a:p>
          <a:p>
            <a:r>
              <a:rPr lang="pt-BR" dirty="0" smtClean="0"/>
              <a:t> O   formato    matricial    mostra    todas   as </a:t>
            </a:r>
          </a:p>
          <a:p>
            <a:r>
              <a:rPr lang="pt-BR" dirty="0" smtClean="0"/>
              <a:t>         atividades   associadas   a   uma   pessoa   e   todas  as   pessoas   associadas   a   uma   atividade</a:t>
            </a:r>
          </a:p>
          <a:p>
            <a:endParaRPr lang="pt-BR" dirty="0" smtClean="0"/>
          </a:p>
          <a:p>
            <a:r>
              <a:rPr lang="pt-BR" dirty="0" smtClean="0"/>
              <a:t>Em   formatos   de   texto.  As   responsabilidades   de   membros   da   equipe   que   requerem </a:t>
            </a:r>
          </a:p>
          <a:p>
            <a:r>
              <a:rPr lang="pt-BR" dirty="0" smtClean="0"/>
              <a:t>         descrições   detalhadas   podem   ser   especificadas   em   formatos   de   texto.   Normalmente </a:t>
            </a:r>
          </a:p>
          <a:p>
            <a:r>
              <a:rPr lang="pt-BR" dirty="0" smtClean="0"/>
              <a:t>         em     forma    de   uma    lista  organizada     ou  formulário,      esses   documentos      fornecem </a:t>
            </a:r>
          </a:p>
          <a:p>
            <a:r>
              <a:rPr lang="pt-BR" dirty="0" smtClean="0"/>
              <a:t>         informações   como   responsabilidades,   autoridade,   competências   e   qualificações.   Os </a:t>
            </a:r>
          </a:p>
          <a:p>
            <a:r>
              <a:rPr lang="pt-BR" dirty="0" smtClean="0"/>
              <a:t>         documentos   são   conhecidos   por   diversos   nomes,   incluindo   descrições   de   cargos   e </a:t>
            </a:r>
          </a:p>
          <a:p>
            <a:r>
              <a:rPr lang="pt-BR" dirty="0" smtClean="0"/>
              <a:t>         formulários      de   </a:t>
            </a:r>
            <a:r>
              <a:rPr lang="pt-BR" dirty="0" err="1" smtClean="0"/>
              <a:t>papel-responsabilidade-autoridade</a:t>
            </a:r>
            <a:r>
              <a:rPr lang="pt-BR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a   interação   formal   e   informal   com  outras   pessoas   na   organização,   no   setor   ou   no </a:t>
            </a:r>
          </a:p>
          <a:p>
            <a:r>
              <a:rPr lang="pt-BR" dirty="0" smtClean="0"/>
              <a:t>ambiente profissional. É uma forma construtiva de entender os fatores políticos e interpessoais que terão impacto na eficácia de diversas opções de gerenciamento de pessoal. As atividades de </a:t>
            </a:r>
          </a:p>
          <a:p>
            <a:r>
              <a:rPr lang="pt-BR" dirty="0" smtClean="0"/>
              <a:t>desenvolvimento da rede de relacionamentos em recursos humanos incluem correspondências </a:t>
            </a:r>
          </a:p>
          <a:p>
            <a:r>
              <a:rPr lang="pt-BR" dirty="0" smtClean="0"/>
              <a:t>proativas, reuniões de almoço, conversas informais durante reuniões e eventos, congressos do </a:t>
            </a:r>
          </a:p>
          <a:p>
            <a:r>
              <a:rPr lang="pt-BR" dirty="0" smtClean="0"/>
              <a:t>setor e simpósios. O desenvolvimento da rede de relacionamentos pode ser uma técnica útil no </a:t>
            </a:r>
          </a:p>
          <a:p>
            <a:r>
              <a:rPr lang="pt-BR" dirty="0" smtClean="0"/>
              <a:t>início de um projeto.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teoria organizacional fornece informações sobre a forma como as pessoas, as equipes e as </a:t>
            </a:r>
          </a:p>
          <a:p>
            <a:r>
              <a:rPr lang="pt-BR" dirty="0" smtClean="0"/>
              <a:t>unidades   organizacionais   se   comportam.   O   uso   eficaz   dessas  informações   pode   reduzir   o </a:t>
            </a:r>
          </a:p>
          <a:p>
            <a:r>
              <a:rPr lang="pt-BR" dirty="0" smtClean="0"/>
              <a:t>tempo,   o   custo   e   o   esforço   necessários   para   criar   as   saídas   do   planejamento   de   recursos </a:t>
            </a:r>
          </a:p>
          <a:p>
            <a:r>
              <a:rPr lang="pt-BR" dirty="0" smtClean="0"/>
              <a:t>humanos      e  aumentar     a  probabilidade    de   que  o   planejamento     seja   eficaz.  É  importante </a:t>
            </a:r>
          </a:p>
          <a:p>
            <a:r>
              <a:rPr lang="pt-BR" dirty="0" smtClean="0"/>
              <a:t>reconhecer     que   diferentes   estruturas   organizacionais     têm   diferentes   respostas   individuais, </a:t>
            </a:r>
          </a:p>
          <a:p>
            <a:r>
              <a:rPr lang="pt-BR" dirty="0" smtClean="0"/>
              <a:t>desempenhos individuais e características de relacionamentos pessoais.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plano de recursos humanos, como parte do plano de gerenciamento do projeto, fornece </a:t>
            </a:r>
          </a:p>
          <a:p>
            <a:r>
              <a:rPr lang="pt-BR" dirty="0" smtClean="0"/>
              <a:t>orientação sobre como os recursos humanos do projeto devem ser definidos, mobilizados, </a:t>
            </a:r>
          </a:p>
          <a:p>
            <a:r>
              <a:rPr lang="pt-BR" dirty="0" smtClean="0"/>
              <a:t>gerenciados, controlados e, por fim, liberados. O plano de recursos humanos deve incluir, entre </a:t>
            </a:r>
          </a:p>
          <a:p>
            <a:r>
              <a:rPr lang="pt-BR" dirty="0" smtClean="0"/>
              <a:t>outros itens: </a:t>
            </a:r>
          </a:p>
          <a:p>
            <a:endParaRPr lang="pt-BR" dirty="0" smtClean="0"/>
          </a:p>
          <a:p>
            <a:r>
              <a:rPr lang="pt-BR" dirty="0" err="1" smtClean="0"/>
              <a:t>apéis</a:t>
            </a:r>
            <a:r>
              <a:rPr lang="pt-BR" dirty="0" smtClean="0"/>
              <a:t>   e   responsabilidades.  É   necessário   abordar   os   seguintes   tópicos   ao   listar   os </a:t>
            </a:r>
          </a:p>
          <a:p>
            <a:r>
              <a:rPr lang="pt-BR" dirty="0" smtClean="0"/>
              <a:t>         papéis e responsabilidades necessárias para concluir um projeto: </a:t>
            </a:r>
          </a:p>
          <a:p>
            <a:r>
              <a:rPr lang="pt-BR" dirty="0" smtClean="0"/>
              <a:t>             o    Papel. A designação que descreve a parte de um projeto pela qual uma pessoa </a:t>
            </a:r>
          </a:p>
          <a:p>
            <a:r>
              <a:rPr lang="pt-BR" dirty="0" smtClean="0"/>
              <a:t>                  é responsável e responde pelos resultados. Exemplos de papéis de projeto: </a:t>
            </a:r>
          </a:p>
          <a:p>
            <a:r>
              <a:rPr lang="pt-BR" dirty="0" smtClean="0"/>
              <a:t>                  engenheiro civil, assessor jurídico, analista de negócios e coordenador de </a:t>
            </a:r>
          </a:p>
          <a:p>
            <a:r>
              <a:rPr lang="pt-BR" dirty="0" smtClean="0"/>
              <a:t>                  testes. A clareza do papel em relação a autoridade, responsabilidades e limites </a:t>
            </a:r>
          </a:p>
          <a:p>
            <a:r>
              <a:rPr lang="pt-BR" dirty="0" smtClean="0"/>
              <a:t>                  deve ser documentada. </a:t>
            </a:r>
          </a:p>
          <a:p>
            <a:r>
              <a:rPr lang="pt-BR" dirty="0" smtClean="0"/>
              <a:t>             o    Autoridade. O direito de aplicar recursos do projeto, tomar decisões e assinar </a:t>
            </a:r>
          </a:p>
          <a:p>
            <a:r>
              <a:rPr lang="pt-BR" dirty="0" smtClean="0"/>
              <a:t>                  aprovações. Exemplos de decisões que precisam de autoridade clara incluem a </a:t>
            </a:r>
          </a:p>
          <a:p>
            <a:r>
              <a:rPr lang="pt-BR" dirty="0" smtClean="0"/>
              <a:t>                  seleção de um método para concluir uma atividade, aceitação da qualidade e </a:t>
            </a:r>
          </a:p>
          <a:p>
            <a:r>
              <a:rPr lang="pt-BR" dirty="0" smtClean="0"/>
              <a:t>                  como responder às variações no projeto. Os membros da equipe atuam melhor </a:t>
            </a:r>
          </a:p>
          <a:p>
            <a:r>
              <a:rPr lang="pt-BR" dirty="0" smtClean="0"/>
              <a:t>                  quando seus níveis de autoridade individuais correspondem às suas </a:t>
            </a:r>
          </a:p>
          <a:p>
            <a:r>
              <a:rPr lang="pt-BR" dirty="0" smtClean="0"/>
              <a:t>                  responsabilidades individuais. </a:t>
            </a:r>
          </a:p>
          <a:p>
            <a:r>
              <a:rPr lang="pt-BR" dirty="0" smtClean="0"/>
              <a:t>             o    Responsabilidade. O trabalho que se espera que um membro da equipe do </a:t>
            </a:r>
          </a:p>
          <a:p>
            <a:r>
              <a:rPr lang="pt-BR" dirty="0" smtClean="0"/>
              <a:t>                  projeto execute para concluir as atividades do projeto. </a:t>
            </a:r>
          </a:p>
          <a:p>
            <a:r>
              <a:rPr lang="pt-BR" dirty="0" smtClean="0"/>
              <a:t>             o    Competência. A habilidade e a capacidade necessárias para concluir atividades </a:t>
            </a:r>
          </a:p>
          <a:p>
            <a:r>
              <a:rPr lang="pt-BR" dirty="0" smtClean="0"/>
              <a:t>                  do projeto. Se os membros da equipe do projeto não têm as competências </a:t>
            </a:r>
          </a:p>
          <a:p>
            <a:r>
              <a:rPr lang="pt-BR" dirty="0" smtClean="0"/>
              <a:t>                  necessárias, o desempenho pode ser prejudicado. Quando essas </a:t>
            </a:r>
          </a:p>
          <a:p>
            <a:r>
              <a:rPr lang="pt-BR" dirty="0" smtClean="0"/>
              <a:t>                  incompatibilidades são identificadas, respostas proativas (como treinamento, </a:t>
            </a:r>
          </a:p>
          <a:p>
            <a:r>
              <a:rPr lang="pt-BR" dirty="0" smtClean="0"/>
              <a:t>                  contratação, mudanças no cronograma ou mudanças no escopo) são iniciadas. </a:t>
            </a:r>
          </a:p>
          <a:p>
            <a:r>
              <a:rPr lang="pt-BR" dirty="0" smtClean="0"/>
              <a:t>     • Organogramas do projeto. Um organograma do projeto é uma exibição gráfica dos </a:t>
            </a:r>
          </a:p>
          <a:p>
            <a:r>
              <a:rPr lang="pt-BR" dirty="0" smtClean="0"/>
              <a:t>         membros      da   equipe   do  projeto   e  suas   relações   hierárquicas.   Pode    ser  formal   ou </a:t>
            </a:r>
          </a:p>
          <a:p>
            <a:r>
              <a:rPr lang="pt-BR" dirty="0" smtClean="0"/>
              <a:t>         informal,     altamente      detalhado     ou   amplamente       estruturado,     dependendo       das </a:t>
            </a:r>
          </a:p>
          <a:p>
            <a:r>
              <a:rPr lang="pt-BR" dirty="0" smtClean="0"/>
              <a:t>         necessidades do projeto. Por exemplo, o organograma do projeto para uma equipe de </a:t>
            </a:r>
          </a:p>
          <a:p>
            <a:r>
              <a:rPr lang="pt-BR" dirty="0" smtClean="0"/>
              <a:t>         resposta a desastres com 3.000 pessoas terá mais detalhes do que um organograma de </a:t>
            </a:r>
          </a:p>
          <a:p>
            <a:r>
              <a:rPr lang="pt-BR" dirty="0" smtClean="0"/>
              <a:t>         um projeto interno com 20 pessoas. </a:t>
            </a:r>
          </a:p>
          <a:p>
            <a:r>
              <a:rPr lang="pt-BR" dirty="0" smtClean="0"/>
              <a:t>     • Plano   de   gerenciamento   de   pessoal.  O   plano   de   gerenciamento   de   pessoal,   como </a:t>
            </a:r>
          </a:p>
          <a:p>
            <a:r>
              <a:rPr lang="pt-BR" dirty="0" smtClean="0"/>
              <a:t>         parte do plano de recursos humanos, que integra o plano de gerenciamento do projeto, descreve quando e como os requisitos de recursos humanos serão atendidos. O plano </a:t>
            </a:r>
          </a:p>
          <a:p>
            <a:r>
              <a:rPr lang="pt-BR" dirty="0" smtClean="0"/>
              <a:t>de   gerenciamento   de   pessoal   pode   ser   formal   ou   informal,   altamente   detalhado   ou </a:t>
            </a:r>
          </a:p>
          <a:p>
            <a:r>
              <a:rPr lang="pt-BR" dirty="0" smtClean="0"/>
              <a:t>amplamente       estruturado,    dependendo      das   necessidades    do   projeto.   O   plano    é </a:t>
            </a:r>
          </a:p>
          <a:p>
            <a:r>
              <a:rPr lang="pt-BR" dirty="0" smtClean="0"/>
              <a:t>atualizado   continuamente   durante  o   projeto   para   direcionar   as   ações   recorrentes   de </a:t>
            </a:r>
          </a:p>
          <a:p>
            <a:r>
              <a:rPr lang="pt-BR" dirty="0" smtClean="0"/>
              <a:t>mobilização e desenvolvimento dos membros da equipe. As informações no plano de </a:t>
            </a:r>
          </a:p>
          <a:p>
            <a:r>
              <a:rPr lang="pt-BR" dirty="0" smtClean="0"/>
              <a:t>gerenciamento de pessoal variam de acordo com a área de aplicação e o tamanho do </a:t>
            </a:r>
          </a:p>
          <a:p>
            <a:r>
              <a:rPr lang="pt-BR" dirty="0" smtClean="0"/>
              <a:t>projeto, mas os itens que devem ser considerados incluem: </a:t>
            </a:r>
          </a:p>
          <a:p>
            <a:r>
              <a:rPr lang="pt-BR" dirty="0" smtClean="0"/>
              <a:t>     o   Mobilização do pessoal. Algumas questões surgem ao planejar a mobilização </a:t>
            </a:r>
          </a:p>
          <a:p>
            <a:r>
              <a:rPr lang="pt-BR" dirty="0" smtClean="0"/>
              <a:t>         dos membros da equipe do projeto. Por exemplo, os recursos humanos virão </a:t>
            </a:r>
          </a:p>
          <a:p>
            <a:r>
              <a:rPr lang="pt-BR" dirty="0" smtClean="0"/>
              <a:t>         de dentro da organização ou de fontes externas contratadas? Os membros da </a:t>
            </a:r>
          </a:p>
          <a:p>
            <a:r>
              <a:rPr lang="pt-BR" dirty="0" smtClean="0"/>
              <a:t>         equipe precisarão trabalhar em um local central ou podem trabalhar </a:t>
            </a:r>
          </a:p>
          <a:p>
            <a:r>
              <a:rPr lang="pt-BR" dirty="0" smtClean="0"/>
              <a:t>         remotamente? Quais são os custos associados com cada nível de </a:t>
            </a:r>
          </a:p>
          <a:p>
            <a:r>
              <a:rPr lang="pt-BR" dirty="0" smtClean="0"/>
              <a:t>         conhecimentos necessário para o projeto? Quanto apoio o departamento de </a:t>
            </a:r>
          </a:p>
          <a:p>
            <a:r>
              <a:rPr lang="pt-BR" dirty="0" smtClean="0"/>
              <a:t>         recursos humanos e os gerentes funcionais da organização podem fornecer à </a:t>
            </a:r>
          </a:p>
          <a:p>
            <a:r>
              <a:rPr lang="pt-BR" dirty="0" smtClean="0"/>
              <a:t>         equipe de gerenciamento de projetos? </a:t>
            </a:r>
          </a:p>
          <a:p>
            <a:r>
              <a:rPr lang="pt-BR" dirty="0" smtClean="0"/>
              <a:t>     o   Calendários de recursos. O plano de gerenciamento de pessoal descreve os </a:t>
            </a:r>
          </a:p>
          <a:p>
            <a:r>
              <a:rPr lang="pt-BR" dirty="0" smtClean="0"/>
              <a:t>         intervalos de tempo necessários para membros da equipe do projeto, </a:t>
            </a:r>
          </a:p>
          <a:p>
            <a:r>
              <a:rPr lang="pt-BR" dirty="0" smtClean="0"/>
              <a:t>         individual ou coletivamente, e também quando as atividades de mobilização </a:t>
            </a:r>
          </a:p>
          <a:p>
            <a:r>
              <a:rPr lang="pt-BR" dirty="0" smtClean="0"/>
              <a:t>         (como o recrutamento) devem começar. Uma ferramenta para representações </a:t>
            </a:r>
          </a:p>
          <a:p>
            <a:r>
              <a:rPr lang="pt-BR" dirty="0" smtClean="0"/>
              <a:t>         gráficas de recursos humanos é um histograma de recursos. Este gráfico de </a:t>
            </a:r>
          </a:p>
          <a:p>
            <a:r>
              <a:rPr lang="pt-BR" dirty="0" smtClean="0"/>
              <a:t>         barras ilustra quantas horas uma pessoa, um departamento ou uma equipe de </a:t>
            </a:r>
          </a:p>
          <a:p>
            <a:r>
              <a:rPr lang="pt-BR" dirty="0" smtClean="0"/>
              <a:t>         projeto inteira serão necessários a cada semana ou mês durante o projeto. O </a:t>
            </a:r>
          </a:p>
          <a:p>
            <a:r>
              <a:rPr lang="pt-BR" dirty="0" smtClean="0"/>
              <a:t>         gráfico pode incluir uma linha horizontal que representa o número máximo de </a:t>
            </a:r>
          </a:p>
          <a:p>
            <a:r>
              <a:rPr lang="pt-BR" dirty="0" smtClean="0"/>
              <a:t>         horas disponíveis de um recurso específico. As barras que se estendem além </a:t>
            </a:r>
          </a:p>
          <a:p>
            <a:r>
              <a:rPr lang="pt-BR" dirty="0" smtClean="0"/>
              <a:t>         do número máximo de horas disponíveis identificam a necessidade de uma </a:t>
            </a:r>
          </a:p>
          <a:p>
            <a:r>
              <a:rPr lang="pt-BR" dirty="0" smtClean="0"/>
              <a:t>         estratégia de nivelamento de recursos; por exemplo, adicionar mais recursos </a:t>
            </a:r>
          </a:p>
          <a:p>
            <a:r>
              <a:rPr lang="pt-BR" dirty="0" smtClean="0"/>
              <a:t>         ou modificar o cronograma. Um exemplo de histograma de recursos é </a:t>
            </a:r>
          </a:p>
          <a:p>
            <a:r>
              <a:rPr lang="pt-BR" dirty="0" smtClean="0"/>
              <a:t>         ilustrado na Figura 9-6. 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 gerenciamento     dos   recursos   humanos     do  projeto   inclui  os  processos    que   organizam     e </a:t>
            </a:r>
          </a:p>
          <a:p>
            <a:r>
              <a:rPr lang="pt-BR" dirty="0" smtClean="0"/>
              <a:t>gerenciam      a  equipe   do  projeto.   A  equipe   do   projeto  consiste   nas   pessoas   com    papéis  e </a:t>
            </a:r>
          </a:p>
          <a:p>
            <a:r>
              <a:rPr lang="pt-BR" dirty="0" smtClean="0"/>
              <a:t>responsabilidades designadas para a conclusão do projeto. O tipo e o número de membros da </a:t>
            </a:r>
          </a:p>
          <a:p>
            <a:r>
              <a:rPr lang="pt-BR" dirty="0" smtClean="0"/>
              <a:t>equipe do projeto podem mudar com </a:t>
            </a:r>
            <a:r>
              <a:rPr lang="pt-BR" dirty="0" err="1" smtClean="0"/>
              <a:t>frequência</a:t>
            </a:r>
            <a:r>
              <a:rPr lang="pt-BR" dirty="0" smtClean="0"/>
              <a:t> ao longo do projeto. Os membros da equipe do </a:t>
            </a:r>
          </a:p>
          <a:p>
            <a:r>
              <a:rPr lang="pt-BR" dirty="0" smtClean="0"/>
              <a:t>projeto    também      podem     ser  referidos   como     pessoal   do   projeto.   Embora     os   papéis   e </a:t>
            </a:r>
          </a:p>
          <a:p>
            <a:r>
              <a:rPr lang="pt-BR" dirty="0" smtClean="0"/>
              <a:t>responsabilidades   específicas   para   os   membros   da   equipe   do   projeto   sejam   designadas,   o </a:t>
            </a:r>
          </a:p>
          <a:p>
            <a:r>
              <a:rPr lang="pt-BR" dirty="0" smtClean="0"/>
              <a:t>envolvimento   de   todos   os   membros   da   equipe  no   planejamento   do   projeto   e   na   tomada   de </a:t>
            </a:r>
          </a:p>
          <a:p>
            <a:r>
              <a:rPr lang="pt-BR" dirty="0" smtClean="0"/>
              <a:t>decisões pode ser benéfico. O envolvimento e a participação dos membros da equipe desde o </a:t>
            </a:r>
          </a:p>
          <a:p>
            <a:r>
              <a:rPr lang="pt-BR" dirty="0" smtClean="0"/>
              <a:t>início    agrega    seus   conhecimentos      durante   o   processo    de   planejamento      e  fortalece   o </a:t>
            </a:r>
          </a:p>
          <a:p>
            <a:r>
              <a:rPr lang="pt-BR" dirty="0" smtClean="0"/>
              <a:t>compromisso com o projeto. </a:t>
            </a:r>
          </a:p>
          <a:p>
            <a:endParaRPr lang="pt-BR" dirty="0" smtClean="0"/>
          </a:p>
          <a:p>
            <a:r>
              <a:rPr lang="pt-BR" dirty="0" smtClean="0"/>
              <a:t> A   equipe   de   gerenciamento   de   projetos    é   um   subconjunto   da   equipe   do   projeto   e   é </a:t>
            </a:r>
          </a:p>
          <a:p>
            <a:r>
              <a:rPr lang="pt-BR" dirty="0" smtClean="0"/>
              <a:t>responsável      pelas  atividades    de  gerenciamento      do   projeto   e  liderança,   como    iniciação, </a:t>
            </a:r>
          </a:p>
          <a:p>
            <a:r>
              <a:rPr lang="pt-BR" dirty="0" smtClean="0"/>
              <a:t>planejamento, execução, monitoramento, controle e encerramento das várias fases do projeto. </a:t>
            </a:r>
          </a:p>
          <a:p>
            <a:r>
              <a:rPr lang="pt-BR" dirty="0" smtClean="0"/>
              <a:t>Este grupo também pode ser chamado de equipe principal, equipe executiva, ou equipe de </a:t>
            </a:r>
          </a:p>
          <a:p>
            <a:r>
              <a:rPr lang="pt-BR" dirty="0" smtClean="0"/>
              <a:t>liderança. Para projetos menores, as responsabilidades de gerenciamento do projeto podem </a:t>
            </a:r>
          </a:p>
          <a:p>
            <a:r>
              <a:rPr lang="pt-BR" dirty="0" smtClean="0"/>
              <a:t>ser   compartilhadas      por  toda   a  equipe   ou   administradas    exclusivamente      pelo   gerente   de </a:t>
            </a:r>
          </a:p>
          <a:p>
            <a:r>
              <a:rPr lang="pt-BR" dirty="0" smtClean="0"/>
              <a:t>projetos. O patrocinador do projeto trabalha com a equipe de gerenciamento de projetos, em </a:t>
            </a:r>
          </a:p>
          <a:p>
            <a:r>
              <a:rPr lang="pt-BR" dirty="0" smtClean="0"/>
              <a:t>geral   com   apoio   em   questões   como   financiamento   do   projeto,   esclarecimento   do   escopo   e </a:t>
            </a:r>
          </a:p>
          <a:p>
            <a:r>
              <a:rPr lang="pt-BR" dirty="0" smtClean="0"/>
              <a:t>monitoramento do progresso, e influenciando outras pessoas para beneficiar o projeto. </a:t>
            </a:r>
          </a:p>
          <a:p>
            <a:endParaRPr lang="pt-BR" dirty="0" smtClean="0"/>
          </a:p>
          <a:p>
            <a:r>
              <a:rPr lang="pt-BR" dirty="0" smtClean="0"/>
              <a:t>     Gerenciar e liderar a equipe do projeto também inclui, entre outras atividades: </a:t>
            </a:r>
          </a:p>
          <a:p>
            <a:endParaRPr lang="pt-BR" dirty="0" smtClean="0"/>
          </a:p>
          <a:p>
            <a:r>
              <a:rPr lang="pt-BR" dirty="0" smtClean="0"/>
              <a:t>     • Influenciar a equipe do projeto. Conhecer, e influenciar quando possível, os fatores </a:t>
            </a:r>
          </a:p>
          <a:p>
            <a:r>
              <a:rPr lang="pt-BR" dirty="0" smtClean="0"/>
              <a:t>         de recursos humanos que podem impactar o projeto. Isso inclui o ambiente da equipe, </a:t>
            </a:r>
          </a:p>
          <a:p>
            <a:r>
              <a:rPr lang="pt-BR" dirty="0" smtClean="0"/>
              <a:t>         localizações     geográficas    dos   membros      da  equipe,    comunicações      entre   as  partes </a:t>
            </a:r>
          </a:p>
          <a:p>
            <a:r>
              <a:rPr lang="pt-BR" dirty="0" smtClean="0"/>
              <a:t>         interessadas, questões políticas internas   e externas, questões culturais, singularidade </a:t>
            </a:r>
          </a:p>
          <a:p>
            <a:r>
              <a:rPr lang="pt-BR" dirty="0" smtClean="0"/>
              <a:t>         organizacional      e  outros   fatores  de   pessoal   que   podem    alterar   o  desempenho      do </a:t>
            </a:r>
          </a:p>
          <a:p>
            <a:r>
              <a:rPr lang="pt-BR" dirty="0" smtClean="0"/>
              <a:t>         projeto. </a:t>
            </a:r>
          </a:p>
          <a:p>
            <a:endParaRPr lang="pt-BR" dirty="0" smtClean="0"/>
          </a:p>
          <a:p>
            <a:r>
              <a:rPr lang="pt-BR" dirty="0" smtClean="0"/>
              <a:t> • Comportamento profissional e ético. A equipe de gerenciamento de projetos deve </a:t>
            </a:r>
          </a:p>
          <a:p>
            <a:r>
              <a:rPr lang="pt-BR" dirty="0" smtClean="0"/>
              <a:t>         estar   ciente,   assumir   o   compromisso   e   garantir   que   todos   os   membros   da   equipe </a:t>
            </a:r>
          </a:p>
          <a:p>
            <a:r>
              <a:rPr lang="pt-BR" dirty="0" smtClean="0"/>
              <a:t>         tenham um comportamento ético. </a:t>
            </a:r>
          </a:p>
          <a:p>
            <a:r>
              <a:rPr lang="pt-BR" dirty="0" smtClean="0"/>
              <a:t>     Os   processos   de   gerenciamento   de   projetos   em   geral   são  apresentados   como   processos </a:t>
            </a:r>
          </a:p>
          <a:p>
            <a:r>
              <a:rPr lang="pt-BR" dirty="0" smtClean="0"/>
              <a:t>distintos   com   interfaces   definidas;   porém,   na  prática,   eles   se   sobrepõem   e   interagem   de </a:t>
            </a:r>
          </a:p>
          <a:p>
            <a:r>
              <a:rPr lang="pt-BR" dirty="0" smtClean="0"/>
              <a:t>formas     que   não   podem   ser    completamente       detalhadas    no   Guia   PMBOK®.        Exemplos      de </a:t>
            </a:r>
          </a:p>
          <a:p>
            <a:endParaRPr lang="pt-BR" dirty="0" smtClean="0"/>
          </a:p>
          <a:p>
            <a:r>
              <a:rPr lang="pt-BR" dirty="0" smtClean="0"/>
              <a:t>interações que exigem planejamento adicional incluem as seguintes situações: </a:t>
            </a:r>
          </a:p>
          <a:p>
            <a:endParaRPr lang="pt-BR" dirty="0" smtClean="0"/>
          </a:p>
          <a:p>
            <a:r>
              <a:rPr lang="pt-BR" dirty="0" smtClean="0"/>
              <a:t>     • Depois   que   os   membros   da   equipe   inicial  criam   uma   estrutura   analítica   do   projeto, </a:t>
            </a:r>
          </a:p>
          <a:p>
            <a:r>
              <a:rPr lang="pt-BR" dirty="0" smtClean="0"/>
              <a:t>         pode ser necessário contratar ou mobilizar pessoal adicional. </a:t>
            </a:r>
          </a:p>
          <a:p>
            <a:r>
              <a:rPr lang="pt-BR" dirty="0" smtClean="0"/>
              <a:t>     • Quando membros adicionais são incluídos na equipe, seus níveis de experiência (ou </a:t>
            </a:r>
          </a:p>
          <a:p>
            <a:r>
              <a:rPr lang="pt-BR" dirty="0" smtClean="0"/>
              <a:t>         inexperiência) podem aumentar ou reduzir o risco do projeto, criando a necessidade </a:t>
            </a:r>
          </a:p>
          <a:p>
            <a:r>
              <a:rPr lang="pt-BR" dirty="0" smtClean="0"/>
              <a:t>         de atualizações complementares no planejamento de riscos. </a:t>
            </a:r>
          </a:p>
          <a:p>
            <a:r>
              <a:rPr lang="pt-BR" dirty="0" smtClean="0"/>
              <a:t>     • Quando as durações das atividades são estimadas, orçadas, delimitadas ou planejadas </a:t>
            </a:r>
          </a:p>
          <a:p>
            <a:r>
              <a:rPr lang="pt-BR" dirty="0" smtClean="0"/>
              <a:t>         antes   da   identificação   de   todos   os   membros  da   equipe   do   projeto   e   seus   níveis   de </a:t>
            </a:r>
          </a:p>
          <a:p>
            <a:r>
              <a:rPr lang="pt-BR" dirty="0" smtClean="0"/>
              <a:t>         competências, as durações das atividades estarão sujeitas a alterações.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 gerenciamento     dos   recursos   humanos     do  projeto   inclui  os  processos    que   organizam     e </a:t>
            </a:r>
          </a:p>
          <a:p>
            <a:r>
              <a:rPr lang="pt-BR" dirty="0" smtClean="0"/>
              <a:t>gerenciam      a  equipe   do  projeto.   A  equipe   do   projeto  consiste   nas   pessoas   com    papéis  e </a:t>
            </a:r>
          </a:p>
          <a:p>
            <a:r>
              <a:rPr lang="pt-BR" dirty="0" smtClean="0"/>
              <a:t>responsabilidades designadas para a conclusão do projeto. O tipo e o número de membros da </a:t>
            </a:r>
          </a:p>
          <a:p>
            <a:r>
              <a:rPr lang="pt-BR" dirty="0" smtClean="0"/>
              <a:t>equipe do projeto podem mudar com </a:t>
            </a:r>
            <a:r>
              <a:rPr lang="pt-BR" dirty="0" err="1" smtClean="0"/>
              <a:t>frequência</a:t>
            </a:r>
            <a:r>
              <a:rPr lang="pt-BR" dirty="0" smtClean="0"/>
              <a:t> ao longo do projeto. Os membros da equipe do </a:t>
            </a:r>
          </a:p>
          <a:p>
            <a:r>
              <a:rPr lang="pt-BR" dirty="0" smtClean="0"/>
              <a:t>projeto    também      podem     ser  referidos   como     pessoal   do   projeto.   Embora     os   papéis   e </a:t>
            </a:r>
          </a:p>
          <a:p>
            <a:r>
              <a:rPr lang="pt-BR" dirty="0" smtClean="0"/>
              <a:t>responsabilidades   específicas   para   os   membros   da   equipe   do   projeto   sejam   designadas,   o </a:t>
            </a:r>
          </a:p>
          <a:p>
            <a:r>
              <a:rPr lang="pt-BR" dirty="0" smtClean="0"/>
              <a:t>envolvimento   de   todos   os   membros   da   equipe  no   planejamento   do   projeto   e   na   tomada   de </a:t>
            </a:r>
          </a:p>
          <a:p>
            <a:r>
              <a:rPr lang="pt-BR" dirty="0" smtClean="0"/>
              <a:t>decisões pode ser benéfico. O envolvimento e a participação dos membros da equipe desde o </a:t>
            </a:r>
          </a:p>
          <a:p>
            <a:r>
              <a:rPr lang="pt-BR" dirty="0" smtClean="0"/>
              <a:t>início    agrega    seus   conhecimentos      durante   o   processo    de   planejamento      e  fortalece   o </a:t>
            </a:r>
          </a:p>
          <a:p>
            <a:r>
              <a:rPr lang="pt-BR" dirty="0" smtClean="0"/>
              <a:t>compromisso com o projeto. </a:t>
            </a:r>
          </a:p>
          <a:p>
            <a:endParaRPr lang="pt-BR" dirty="0" smtClean="0"/>
          </a:p>
          <a:p>
            <a:r>
              <a:rPr lang="pt-BR" dirty="0" smtClean="0"/>
              <a:t> A   equipe   de   gerenciamento   de   projetos    é   um   subconjunto   da   equipe   do   projeto   e   é </a:t>
            </a:r>
          </a:p>
          <a:p>
            <a:r>
              <a:rPr lang="pt-BR" dirty="0" smtClean="0"/>
              <a:t>responsável      pelas  atividades    de  gerenciamento      do   projeto   e  liderança,   como    iniciação, </a:t>
            </a:r>
          </a:p>
          <a:p>
            <a:r>
              <a:rPr lang="pt-BR" dirty="0" smtClean="0"/>
              <a:t>planejamento, execução, monitoramento, controle e encerramento das várias fases do projeto. </a:t>
            </a:r>
          </a:p>
          <a:p>
            <a:r>
              <a:rPr lang="pt-BR" dirty="0" smtClean="0"/>
              <a:t>Este grupo também pode ser chamado de equipe principal, equipe executiva, ou equipe de </a:t>
            </a:r>
          </a:p>
          <a:p>
            <a:r>
              <a:rPr lang="pt-BR" dirty="0" smtClean="0"/>
              <a:t>liderança. Para projetos menores, as responsabilidades de gerenciamento do projeto podem </a:t>
            </a:r>
          </a:p>
          <a:p>
            <a:r>
              <a:rPr lang="pt-BR" dirty="0" smtClean="0"/>
              <a:t>ser   compartilhadas      por  toda   a  equipe   ou   administradas    exclusivamente      pelo   gerente   de </a:t>
            </a:r>
          </a:p>
          <a:p>
            <a:r>
              <a:rPr lang="pt-BR" dirty="0" smtClean="0"/>
              <a:t>projetos. O patrocinador do projeto trabalha com a equipe de gerenciamento de projetos, em </a:t>
            </a:r>
          </a:p>
          <a:p>
            <a:r>
              <a:rPr lang="pt-BR" dirty="0" smtClean="0"/>
              <a:t>geral   com   apoio   em   questões   como   financiamento   do   projeto,   esclarecimento   do   escopo   e </a:t>
            </a:r>
          </a:p>
          <a:p>
            <a:r>
              <a:rPr lang="pt-BR" dirty="0" smtClean="0"/>
              <a:t>monitoramento do progresso, e influenciando outras pessoas para beneficiar o projeto. </a:t>
            </a:r>
          </a:p>
          <a:p>
            <a:endParaRPr lang="pt-BR" dirty="0" smtClean="0"/>
          </a:p>
          <a:p>
            <a:r>
              <a:rPr lang="pt-BR" dirty="0" smtClean="0"/>
              <a:t>     Gerenciar e liderar a equipe do projeto também inclui, entre outras atividades: </a:t>
            </a:r>
          </a:p>
          <a:p>
            <a:endParaRPr lang="pt-BR" dirty="0" smtClean="0"/>
          </a:p>
          <a:p>
            <a:r>
              <a:rPr lang="pt-BR" dirty="0" smtClean="0"/>
              <a:t>     • Influenciar a equipe do projeto. Conhecer, e influenciar quando possível, os fatores </a:t>
            </a:r>
          </a:p>
          <a:p>
            <a:r>
              <a:rPr lang="pt-BR" dirty="0" smtClean="0"/>
              <a:t>         de recursos humanos que podem impactar o projeto. Isso inclui o ambiente da equipe, </a:t>
            </a:r>
          </a:p>
          <a:p>
            <a:r>
              <a:rPr lang="pt-BR" dirty="0" smtClean="0"/>
              <a:t>         localizações     geográficas    dos   membros      da  equipe,    comunicações      entre   as  partes </a:t>
            </a:r>
          </a:p>
          <a:p>
            <a:r>
              <a:rPr lang="pt-BR" dirty="0" smtClean="0"/>
              <a:t>         interessadas, questões políticas internas   e externas, questões culturais, singularidade </a:t>
            </a:r>
          </a:p>
          <a:p>
            <a:r>
              <a:rPr lang="pt-BR" dirty="0" smtClean="0"/>
              <a:t>         organizacional      e  outros   fatores  de   pessoal   que   podem    alterar   o  desempenho      do </a:t>
            </a:r>
          </a:p>
          <a:p>
            <a:r>
              <a:rPr lang="pt-BR" dirty="0" smtClean="0"/>
              <a:t>         projeto. </a:t>
            </a:r>
          </a:p>
          <a:p>
            <a:endParaRPr lang="pt-BR" dirty="0" smtClean="0"/>
          </a:p>
          <a:p>
            <a:r>
              <a:rPr lang="pt-BR" dirty="0" smtClean="0"/>
              <a:t> • Comportamento profissional e ético. A equipe de gerenciamento de projetos deve </a:t>
            </a:r>
          </a:p>
          <a:p>
            <a:r>
              <a:rPr lang="pt-BR" dirty="0" smtClean="0"/>
              <a:t>         estar   ciente,   assumir   o   compromisso   e   garantir   que   todos   os   membros   da   equipe </a:t>
            </a:r>
          </a:p>
          <a:p>
            <a:r>
              <a:rPr lang="pt-BR" dirty="0" smtClean="0"/>
              <a:t>         tenham um comportamento ético. </a:t>
            </a:r>
          </a:p>
          <a:p>
            <a:r>
              <a:rPr lang="pt-BR" dirty="0" smtClean="0"/>
              <a:t>     Os   processos   de   gerenciamento   de   projetos   em   geral   são  apresentados   como   processos </a:t>
            </a:r>
          </a:p>
          <a:p>
            <a:r>
              <a:rPr lang="pt-BR" dirty="0" smtClean="0"/>
              <a:t>distintos   com   interfaces   definidas;   porém,   na  prática,   eles   se   sobrepõem   e   interagem   de </a:t>
            </a:r>
          </a:p>
          <a:p>
            <a:r>
              <a:rPr lang="pt-BR" dirty="0" smtClean="0"/>
              <a:t>formas     que   não   podem   ser    completamente       detalhadas    no   Guia   PMBOK®.        Exemplos      de </a:t>
            </a:r>
          </a:p>
          <a:p>
            <a:endParaRPr lang="pt-BR" dirty="0" smtClean="0"/>
          </a:p>
          <a:p>
            <a:r>
              <a:rPr lang="pt-BR" dirty="0" smtClean="0"/>
              <a:t>interações que exigem planejamento adicional incluem as seguintes situações: </a:t>
            </a:r>
          </a:p>
          <a:p>
            <a:endParaRPr lang="pt-BR" dirty="0" smtClean="0"/>
          </a:p>
          <a:p>
            <a:r>
              <a:rPr lang="pt-BR" dirty="0" smtClean="0"/>
              <a:t>     • Depois   que   os   membros   da   equipe   inicial  criam   uma   estrutura   analítica   do   projeto, </a:t>
            </a:r>
          </a:p>
          <a:p>
            <a:r>
              <a:rPr lang="pt-BR" dirty="0" smtClean="0"/>
              <a:t>         pode ser necessário contratar ou mobilizar pessoal adicional. </a:t>
            </a:r>
          </a:p>
          <a:p>
            <a:r>
              <a:rPr lang="pt-BR" dirty="0" smtClean="0"/>
              <a:t>     • Quando membros adicionais são incluídos na equipe, seus níveis de experiência (ou </a:t>
            </a:r>
          </a:p>
          <a:p>
            <a:r>
              <a:rPr lang="pt-BR" dirty="0" smtClean="0"/>
              <a:t>         inexperiência) podem aumentar ou reduzir o risco do projeto, criando a necessidade </a:t>
            </a:r>
          </a:p>
          <a:p>
            <a:r>
              <a:rPr lang="pt-BR" dirty="0" smtClean="0"/>
              <a:t>         de atualizações complementares no planejamento de riscos. </a:t>
            </a:r>
          </a:p>
          <a:p>
            <a:r>
              <a:rPr lang="pt-BR" dirty="0" smtClean="0"/>
              <a:t>     • Quando as durações das atividades são estimadas, orçadas, delimitadas ou planejadas </a:t>
            </a:r>
          </a:p>
          <a:p>
            <a:r>
              <a:rPr lang="pt-BR" dirty="0" smtClean="0"/>
              <a:t>         antes   da   identificação   de   todos   os   membros  da   equipe   do   projeto   e   seus   níveis   de </a:t>
            </a:r>
          </a:p>
          <a:p>
            <a:r>
              <a:rPr lang="pt-BR" dirty="0" smtClean="0"/>
              <a:t>         competências, as durações das atividades estarão sujeitas a alterações.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 gerenciamento     dos   recursos   humanos     do  projeto   inclui  os  processos    que   organizam     e </a:t>
            </a:r>
          </a:p>
          <a:p>
            <a:r>
              <a:rPr lang="pt-BR" dirty="0" smtClean="0"/>
              <a:t>gerenciam      a  equipe   do  projeto.   A  equipe   do   projeto  consiste   nas   pessoas   com    papéis  e </a:t>
            </a:r>
          </a:p>
          <a:p>
            <a:r>
              <a:rPr lang="pt-BR" dirty="0" smtClean="0"/>
              <a:t>responsabilidades designadas para a conclusão do projeto. O tipo e o número de membros da </a:t>
            </a:r>
          </a:p>
          <a:p>
            <a:r>
              <a:rPr lang="pt-BR" dirty="0" smtClean="0"/>
              <a:t>equipe do projeto podem mudar com </a:t>
            </a:r>
            <a:r>
              <a:rPr lang="pt-BR" dirty="0" err="1" smtClean="0"/>
              <a:t>frequência</a:t>
            </a:r>
            <a:r>
              <a:rPr lang="pt-BR" dirty="0" smtClean="0"/>
              <a:t> ao longo do projeto. Os membros da equipe do </a:t>
            </a:r>
          </a:p>
          <a:p>
            <a:r>
              <a:rPr lang="pt-BR" dirty="0" smtClean="0"/>
              <a:t>projeto    também      podem     ser  referidos   como     pessoal   do   projeto.   Embora     os   papéis   e </a:t>
            </a:r>
          </a:p>
          <a:p>
            <a:r>
              <a:rPr lang="pt-BR" dirty="0" smtClean="0"/>
              <a:t>responsabilidades   específicas   para   os   membros   da   equipe   do   projeto   sejam   designadas,   o </a:t>
            </a:r>
          </a:p>
          <a:p>
            <a:r>
              <a:rPr lang="pt-BR" dirty="0" smtClean="0"/>
              <a:t>envolvimento   de   todos   os   membros   da   equipe  no   planejamento   do   projeto   e   na   tomada   de </a:t>
            </a:r>
          </a:p>
          <a:p>
            <a:r>
              <a:rPr lang="pt-BR" dirty="0" smtClean="0"/>
              <a:t>decisões pode ser benéfico. O envolvimento e a participação dos membros da equipe desde o </a:t>
            </a:r>
          </a:p>
          <a:p>
            <a:r>
              <a:rPr lang="pt-BR" dirty="0" smtClean="0"/>
              <a:t>início    agrega    seus   conhecimentos      durante   o   processo    de   planejamento      e  fortalece   o </a:t>
            </a:r>
          </a:p>
          <a:p>
            <a:r>
              <a:rPr lang="pt-BR" dirty="0" smtClean="0"/>
              <a:t>compromisso com o projeto. </a:t>
            </a:r>
          </a:p>
          <a:p>
            <a:endParaRPr lang="pt-BR" dirty="0" smtClean="0"/>
          </a:p>
          <a:p>
            <a:r>
              <a:rPr lang="pt-BR" dirty="0" smtClean="0"/>
              <a:t> A   equipe   de   gerenciamento   de   projetos    é   um   subconjunto   da   equipe   do   projeto   e   é </a:t>
            </a:r>
          </a:p>
          <a:p>
            <a:r>
              <a:rPr lang="pt-BR" dirty="0" smtClean="0"/>
              <a:t>responsável      pelas  atividades    de  gerenciamento      do   projeto   e  liderança,   como    iniciação, </a:t>
            </a:r>
          </a:p>
          <a:p>
            <a:r>
              <a:rPr lang="pt-BR" dirty="0" smtClean="0"/>
              <a:t>planejamento, execução, monitoramento, controle e encerramento das várias fases do projeto. </a:t>
            </a:r>
          </a:p>
          <a:p>
            <a:r>
              <a:rPr lang="pt-BR" dirty="0" smtClean="0"/>
              <a:t>Este grupo também pode ser chamado de equipe principal, equipe executiva, ou equipe de </a:t>
            </a:r>
          </a:p>
          <a:p>
            <a:r>
              <a:rPr lang="pt-BR" dirty="0" smtClean="0"/>
              <a:t>liderança. Para projetos menores, as responsabilidades de gerenciamento do projeto podem </a:t>
            </a:r>
          </a:p>
          <a:p>
            <a:r>
              <a:rPr lang="pt-BR" dirty="0" smtClean="0"/>
              <a:t>ser   compartilhadas      por  toda   a  equipe   ou   administradas    exclusivamente      pelo   gerente   de </a:t>
            </a:r>
          </a:p>
          <a:p>
            <a:r>
              <a:rPr lang="pt-BR" dirty="0" smtClean="0"/>
              <a:t>projetos. O patrocinador do projeto trabalha com a equipe de gerenciamento de projetos, em </a:t>
            </a:r>
          </a:p>
          <a:p>
            <a:r>
              <a:rPr lang="pt-BR" dirty="0" smtClean="0"/>
              <a:t>geral   com   apoio   em   questões   como   financiamento   do   projeto,   esclarecimento   do   escopo   e </a:t>
            </a:r>
          </a:p>
          <a:p>
            <a:r>
              <a:rPr lang="pt-BR" dirty="0" smtClean="0"/>
              <a:t>monitoramento do progresso, e influenciando outras pessoas para beneficiar o projeto. </a:t>
            </a:r>
          </a:p>
          <a:p>
            <a:endParaRPr lang="pt-BR" dirty="0" smtClean="0"/>
          </a:p>
          <a:p>
            <a:r>
              <a:rPr lang="pt-BR" dirty="0" smtClean="0"/>
              <a:t>     Gerenciar e liderar a equipe do projeto também inclui, entre outras atividades: </a:t>
            </a:r>
          </a:p>
          <a:p>
            <a:endParaRPr lang="pt-BR" dirty="0" smtClean="0"/>
          </a:p>
          <a:p>
            <a:r>
              <a:rPr lang="pt-BR" dirty="0" smtClean="0"/>
              <a:t>     • Influenciar a equipe do projeto. Conhecer, e influenciar quando possível, os fatores </a:t>
            </a:r>
          </a:p>
          <a:p>
            <a:r>
              <a:rPr lang="pt-BR" dirty="0" smtClean="0"/>
              <a:t>         de recursos humanos que podem impactar o projeto. Isso inclui o ambiente da equipe, </a:t>
            </a:r>
          </a:p>
          <a:p>
            <a:r>
              <a:rPr lang="pt-BR" dirty="0" smtClean="0"/>
              <a:t>         localizações     geográficas    dos   membros      da  equipe,    comunicações      entre   as  partes </a:t>
            </a:r>
          </a:p>
          <a:p>
            <a:r>
              <a:rPr lang="pt-BR" dirty="0" smtClean="0"/>
              <a:t>         interessadas, questões políticas internas   e externas, questões culturais, singularidade </a:t>
            </a:r>
          </a:p>
          <a:p>
            <a:r>
              <a:rPr lang="pt-BR" dirty="0" smtClean="0"/>
              <a:t>         organizacional      e  outros   fatores  de   pessoal   que   podem    alterar   o  desempenho      do </a:t>
            </a:r>
          </a:p>
          <a:p>
            <a:r>
              <a:rPr lang="pt-BR" dirty="0" smtClean="0"/>
              <a:t>         projeto. </a:t>
            </a:r>
          </a:p>
          <a:p>
            <a:endParaRPr lang="pt-BR" dirty="0" smtClean="0"/>
          </a:p>
          <a:p>
            <a:r>
              <a:rPr lang="pt-BR" dirty="0" smtClean="0"/>
              <a:t> • Comportamento profissional e ético. A equipe de gerenciamento de projetos deve </a:t>
            </a:r>
          </a:p>
          <a:p>
            <a:r>
              <a:rPr lang="pt-BR" dirty="0" smtClean="0"/>
              <a:t>         estar   ciente,   assumir   o   compromisso   e   garantir   que   todos   os   membros   da   equipe </a:t>
            </a:r>
          </a:p>
          <a:p>
            <a:r>
              <a:rPr lang="pt-BR" dirty="0" smtClean="0"/>
              <a:t>         tenham um comportamento ético. </a:t>
            </a:r>
          </a:p>
          <a:p>
            <a:r>
              <a:rPr lang="pt-BR" dirty="0" smtClean="0"/>
              <a:t>     Os   processos   de   gerenciamento   de   projetos   em   geral   são  apresentados   como   processos </a:t>
            </a:r>
          </a:p>
          <a:p>
            <a:r>
              <a:rPr lang="pt-BR" dirty="0" smtClean="0"/>
              <a:t>distintos   com   interfaces   definidas;   porém,   na  prática,   eles   se   sobrepõem   e   interagem   de </a:t>
            </a:r>
          </a:p>
          <a:p>
            <a:r>
              <a:rPr lang="pt-BR" dirty="0" smtClean="0"/>
              <a:t>formas     que   não   podem   ser    completamente       detalhadas    no   Guia   PMBOK®.        Exemplos      de </a:t>
            </a:r>
          </a:p>
          <a:p>
            <a:endParaRPr lang="pt-BR" dirty="0" smtClean="0"/>
          </a:p>
          <a:p>
            <a:r>
              <a:rPr lang="pt-BR" dirty="0" smtClean="0"/>
              <a:t>interações que exigem planejamento adicional incluem as seguintes situações: </a:t>
            </a:r>
          </a:p>
          <a:p>
            <a:endParaRPr lang="pt-BR" dirty="0" smtClean="0"/>
          </a:p>
          <a:p>
            <a:r>
              <a:rPr lang="pt-BR" dirty="0" smtClean="0"/>
              <a:t>     • Depois   que   os   membros   da   equipe   inicial  criam   uma   estrutura   analítica   do   projeto, </a:t>
            </a:r>
          </a:p>
          <a:p>
            <a:r>
              <a:rPr lang="pt-BR" dirty="0" smtClean="0"/>
              <a:t>         pode ser necessário contratar ou mobilizar pessoal adicional. </a:t>
            </a:r>
          </a:p>
          <a:p>
            <a:r>
              <a:rPr lang="pt-BR" dirty="0" smtClean="0"/>
              <a:t>     • Quando membros adicionais são incluídos na equipe, seus níveis de experiência (ou </a:t>
            </a:r>
          </a:p>
          <a:p>
            <a:r>
              <a:rPr lang="pt-BR" dirty="0" smtClean="0"/>
              <a:t>         inexperiência) podem aumentar ou reduzir o risco do projeto, criando a necessidade </a:t>
            </a:r>
          </a:p>
          <a:p>
            <a:r>
              <a:rPr lang="pt-BR" dirty="0" smtClean="0"/>
              <a:t>         de atualizações complementares no planejamento de riscos. </a:t>
            </a:r>
          </a:p>
          <a:p>
            <a:r>
              <a:rPr lang="pt-BR" dirty="0" smtClean="0"/>
              <a:t>     • Quando as durações das atividades são estimadas, orçadas, delimitadas ou planejadas </a:t>
            </a:r>
          </a:p>
          <a:p>
            <a:r>
              <a:rPr lang="pt-BR" dirty="0" smtClean="0"/>
              <a:t>         antes   da   identificação   de   todos   os   membros  da   equipe   do   projeto   e   seus   níveis   de </a:t>
            </a:r>
          </a:p>
          <a:p>
            <a:r>
              <a:rPr lang="pt-BR" dirty="0" smtClean="0"/>
              <a:t>         competências, as durações das atividades estarão sujeitas a alterações.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 gerenciamento     dos   recursos   humanos     do  projeto   inclui  os  processos    que   organizam     e </a:t>
            </a:r>
          </a:p>
          <a:p>
            <a:r>
              <a:rPr lang="pt-BR" dirty="0" smtClean="0"/>
              <a:t>gerenciam      a  equipe   do  projeto.   A  equipe   do   projeto  consiste   nas   pessoas   com    papéis  e </a:t>
            </a:r>
          </a:p>
          <a:p>
            <a:r>
              <a:rPr lang="pt-BR" dirty="0" smtClean="0"/>
              <a:t>responsabilidades designadas para a conclusão do projeto. O tipo e o número de membros da </a:t>
            </a:r>
          </a:p>
          <a:p>
            <a:r>
              <a:rPr lang="pt-BR" dirty="0" smtClean="0"/>
              <a:t>equipe do projeto podem mudar com </a:t>
            </a:r>
            <a:r>
              <a:rPr lang="pt-BR" dirty="0" err="1" smtClean="0"/>
              <a:t>frequência</a:t>
            </a:r>
            <a:r>
              <a:rPr lang="pt-BR" dirty="0" smtClean="0"/>
              <a:t> ao longo do projeto. Os membros da equipe do </a:t>
            </a:r>
          </a:p>
          <a:p>
            <a:r>
              <a:rPr lang="pt-BR" dirty="0" smtClean="0"/>
              <a:t>projeto    também      podem     ser  referidos   como     pessoal   do   projeto.   Embora     os   papéis   e </a:t>
            </a:r>
          </a:p>
          <a:p>
            <a:r>
              <a:rPr lang="pt-BR" dirty="0" smtClean="0"/>
              <a:t>responsabilidades   específicas   para   os   membros   da   equipe   do   projeto   sejam   designadas,   o </a:t>
            </a:r>
          </a:p>
          <a:p>
            <a:r>
              <a:rPr lang="pt-BR" dirty="0" smtClean="0"/>
              <a:t>envolvimento   de   todos   os   membros   da   equipe  no   planejamento   do   projeto   e   na   tomada   de </a:t>
            </a:r>
          </a:p>
          <a:p>
            <a:r>
              <a:rPr lang="pt-BR" dirty="0" smtClean="0"/>
              <a:t>decisões pode ser benéfico. O envolvimento e a participação dos membros da equipe desde o </a:t>
            </a:r>
          </a:p>
          <a:p>
            <a:r>
              <a:rPr lang="pt-BR" dirty="0" smtClean="0"/>
              <a:t>início    agrega    seus   conhecimentos      durante   o   processo    de   planejamento      e  fortalece   o </a:t>
            </a:r>
          </a:p>
          <a:p>
            <a:r>
              <a:rPr lang="pt-BR" dirty="0" smtClean="0"/>
              <a:t>compromisso com o projeto. </a:t>
            </a:r>
          </a:p>
          <a:p>
            <a:endParaRPr lang="pt-BR" dirty="0" smtClean="0"/>
          </a:p>
          <a:p>
            <a:r>
              <a:rPr lang="pt-BR" dirty="0" smtClean="0"/>
              <a:t> A   equipe   de   gerenciamento   de   projetos    é   um   subconjunto   da   equipe   do   projeto   e   é </a:t>
            </a:r>
          </a:p>
          <a:p>
            <a:r>
              <a:rPr lang="pt-BR" dirty="0" smtClean="0"/>
              <a:t>responsável      pelas  atividades    de  gerenciamento      do   projeto   e  liderança,   como    iniciação, </a:t>
            </a:r>
          </a:p>
          <a:p>
            <a:r>
              <a:rPr lang="pt-BR" dirty="0" smtClean="0"/>
              <a:t>planejamento, execução, monitoramento, controle e encerramento das várias fases do projeto. </a:t>
            </a:r>
          </a:p>
          <a:p>
            <a:r>
              <a:rPr lang="pt-BR" dirty="0" smtClean="0"/>
              <a:t>Este grupo também pode ser chamado de equipe principal, equipe executiva, ou equipe de </a:t>
            </a:r>
          </a:p>
          <a:p>
            <a:r>
              <a:rPr lang="pt-BR" dirty="0" smtClean="0"/>
              <a:t>liderança. Para projetos menores, as responsabilidades de gerenciamento do projeto podem </a:t>
            </a:r>
          </a:p>
          <a:p>
            <a:r>
              <a:rPr lang="pt-BR" dirty="0" smtClean="0"/>
              <a:t>ser   compartilhadas      por  toda   a  equipe   ou   administradas    exclusivamente      pelo   gerente   de </a:t>
            </a:r>
          </a:p>
          <a:p>
            <a:r>
              <a:rPr lang="pt-BR" dirty="0" smtClean="0"/>
              <a:t>projetos. O patrocinador do projeto trabalha com a equipe de gerenciamento de projetos, em </a:t>
            </a:r>
          </a:p>
          <a:p>
            <a:r>
              <a:rPr lang="pt-BR" dirty="0" smtClean="0"/>
              <a:t>geral   com   apoio   em   questões   como   financiamento   do   projeto,   esclarecimento   do   escopo   e </a:t>
            </a:r>
          </a:p>
          <a:p>
            <a:r>
              <a:rPr lang="pt-BR" dirty="0" smtClean="0"/>
              <a:t>monitoramento do progresso, e influenciando outras pessoas para beneficiar o projeto. </a:t>
            </a:r>
          </a:p>
          <a:p>
            <a:endParaRPr lang="pt-BR" dirty="0" smtClean="0"/>
          </a:p>
          <a:p>
            <a:r>
              <a:rPr lang="pt-BR" dirty="0" smtClean="0"/>
              <a:t>     Gerenciar e liderar a equipe do projeto também inclui, entre outras atividades: </a:t>
            </a:r>
          </a:p>
          <a:p>
            <a:endParaRPr lang="pt-BR" dirty="0" smtClean="0"/>
          </a:p>
          <a:p>
            <a:r>
              <a:rPr lang="pt-BR" dirty="0" smtClean="0"/>
              <a:t>     • Influenciar a equipe do projeto. Conhecer, e influenciar quando possível, os fatores </a:t>
            </a:r>
          </a:p>
          <a:p>
            <a:r>
              <a:rPr lang="pt-BR" dirty="0" smtClean="0"/>
              <a:t>         de recursos humanos que podem impactar o projeto. Isso inclui o ambiente da equipe, </a:t>
            </a:r>
          </a:p>
          <a:p>
            <a:r>
              <a:rPr lang="pt-BR" dirty="0" smtClean="0"/>
              <a:t>         localizações     geográficas    dos   membros      da  equipe,    comunicações      entre   as  partes </a:t>
            </a:r>
          </a:p>
          <a:p>
            <a:r>
              <a:rPr lang="pt-BR" dirty="0" smtClean="0"/>
              <a:t>         interessadas, questões políticas internas   e externas, questões culturais, singularidade </a:t>
            </a:r>
          </a:p>
          <a:p>
            <a:r>
              <a:rPr lang="pt-BR" dirty="0" smtClean="0"/>
              <a:t>         organizacional      e  outros   fatores  de   pessoal   que   podem    alterar   o  desempenho      do </a:t>
            </a:r>
          </a:p>
          <a:p>
            <a:r>
              <a:rPr lang="pt-BR" dirty="0" smtClean="0"/>
              <a:t>         projeto. </a:t>
            </a:r>
          </a:p>
          <a:p>
            <a:endParaRPr lang="pt-BR" dirty="0" smtClean="0"/>
          </a:p>
          <a:p>
            <a:r>
              <a:rPr lang="pt-BR" dirty="0" smtClean="0"/>
              <a:t> • Comportamento profissional e ético. A equipe de gerenciamento de projetos deve </a:t>
            </a:r>
          </a:p>
          <a:p>
            <a:r>
              <a:rPr lang="pt-BR" dirty="0" smtClean="0"/>
              <a:t>         estar   ciente,   assumir   o   compromisso   e   garantir   que   todos   os   membros   da   equipe </a:t>
            </a:r>
          </a:p>
          <a:p>
            <a:r>
              <a:rPr lang="pt-BR" dirty="0" smtClean="0"/>
              <a:t>         tenham um comportamento ético. </a:t>
            </a:r>
          </a:p>
          <a:p>
            <a:r>
              <a:rPr lang="pt-BR" dirty="0" smtClean="0"/>
              <a:t>     Os   processos   de   gerenciamento   de   projetos   em   geral   são  apresentados   como   processos </a:t>
            </a:r>
          </a:p>
          <a:p>
            <a:r>
              <a:rPr lang="pt-BR" dirty="0" smtClean="0"/>
              <a:t>distintos   com   interfaces   definidas;   porém,   na  prática,   eles   se   sobrepõem   e   interagem   de </a:t>
            </a:r>
          </a:p>
          <a:p>
            <a:r>
              <a:rPr lang="pt-BR" dirty="0" smtClean="0"/>
              <a:t>formas     que   não   podem   ser    completamente       detalhadas    no   Guia   PMBOK®.        Exemplos      de </a:t>
            </a:r>
          </a:p>
          <a:p>
            <a:endParaRPr lang="pt-BR" dirty="0" smtClean="0"/>
          </a:p>
          <a:p>
            <a:r>
              <a:rPr lang="pt-BR" dirty="0" smtClean="0"/>
              <a:t>interações que exigem planejamento adicional incluem as seguintes situações: </a:t>
            </a:r>
          </a:p>
          <a:p>
            <a:endParaRPr lang="pt-BR" dirty="0" smtClean="0"/>
          </a:p>
          <a:p>
            <a:r>
              <a:rPr lang="pt-BR" dirty="0" smtClean="0"/>
              <a:t>     • Depois   que   os   membros   da   equipe   inicial  criam   uma   estrutura   analítica   do   projeto, </a:t>
            </a:r>
          </a:p>
          <a:p>
            <a:r>
              <a:rPr lang="pt-BR" dirty="0" smtClean="0"/>
              <a:t>         pode ser necessário contratar ou mobilizar pessoal adicional. </a:t>
            </a:r>
          </a:p>
          <a:p>
            <a:r>
              <a:rPr lang="pt-BR" dirty="0" smtClean="0"/>
              <a:t>     • Quando membros adicionais são incluídos na equipe, seus níveis de experiência (ou </a:t>
            </a:r>
          </a:p>
          <a:p>
            <a:r>
              <a:rPr lang="pt-BR" dirty="0" smtClean="0"/>
              <a:t>         inexperiência) podem aumentar ou reduzir o risco do projeto, criando a necessidade </a:t>
            </a:r>
          </a:p>
          <a:p>
            <a:r>
              <a:rPr lang="pt-BR" dirty="0" smtClean="0"/>
              <a:t>         de atualizações complementares no planejamento de riscos. </a:t>
            </a:r>
          </a:p>
          <a:p>
            <a:r>
              <a:rPr lang="pt-BR" dirty="0" smtClean="0"/>
              <a:t>     • Quando as durações das atividades são estimadas, orçadas, delimitadas ou planejadas </a:t>
            </a:r>
          </a:p>
          <a:p>
            <a:r>
              <a:rPr lang="pt-BR" dirty="0" smtClean="0"/>
              <a:t>         antes   da   identificação   de   todos   os   membros  da   equipe   do   projeto   e   seus   níveis   de </a:t>
            </a:r>
          </a:p>
          <a:p>
            <a:r>
              <a:rPr lang="pt-BR" dirty="0" smtClean="0"/>
              <a:t>         competências, as durações das atividades estarão sujeitas a alterações.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As informações dos relatórios de</a:t>
            </a:r>
          </a:p>
          <a:p>
            <a:r>
              <a:rPr lang="pt-BR" dirty="0" smtClean="0"/>
              <a:t>desempenho e as previsões relacionadas ajudam a determinar os requisitos futuros de recursos</a:t>
            </a:r>
          </a:p>
          <a:p>
            <a:r>
              <a:rPr lang="pt-BR" dirty="0" smtClean="0"/>
              <a:t>humanos, reconhecimento e recompensas e atualizações do plano de gerenciamento de pessoal.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necessidade de avaliações do desempenho do projeto formais ou informais depende da</a:t>
            </a:r>
          </a:p>
          <a:p>
            <a:r>
              <a:rPr lang="pt-BR" dirty="0" smtClean="0"/>
              <a:t>duração do projeto, da complexidade do projeto, da política organizacional, de requisitos de</a:t>
            </a:r>
          </a:p>
          <a:p>
            <a:r>
              <a:rPr lang="pt-BR" dirty="0" smtClean="0"/>
              <a:t>contratos de trabalho e da quantidade e qualidade da </a:t>
            </a:r>
            <a:r>
              <a:rPr lang="pt-BR" u="none" dirty="0" smtClean="0"/>
              <a:t>comunicação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conflitos são inevitáveis em um ambiente de projeto. As origens de conflitos incluem</a:t>
            </a:r>
          </a:p>
          <a:p>
            <a:r>
              <a:rPr lang="pt-BR" dirty="0" smtClean="0"/>
              <a:t>recursos escassos, prioridades de cronograma e estilos de trabalho pessoais. As regras básicas</a:t>
            </a:r>
          </a:p>
          <a:p>
            <a:r>
              <a:rPr lang="pt-BR" dirty="0" smtClean="0"/>
              <a:t>da equipe, as normas do grupo e práticas rigorosas de gerenciamento de projetos, como</a:t>
            </a:r>
          </a:p>
          <a:p>
            <a:r>
              <a:rPr lang="pt-BR" dirty="0" smtClean="0"/>
              <a:t>planejamento das comunicações e definição de papéis, reduzem a quantidade de conflitos.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200" b="0" dirty="0" smtClean="0"/>
              <a:t>Durante o gerenciamento de uma equipe de projetos, sempre surgem questões.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Desenvolver      o   plano    de  recursos     </a:t>
            </a:r>
            <a:r>
              <a:rPr lang="pt-BR" dirty="0" err="1" smtClean="0"/>
              <a:t>humanos—O</a:t>
            </a:r>
            <a:r>
              <a:rPr lang="pt-BR" dirty="0" smtClean="0"/>
              <a:t>         processo     de  identificação    e </a:t>
            </a:r>
          </a:p>
          <a:p>
            <a:r>
              <a:rPr lang="pt-BR" dirty="0" smtClean="0"/>
              <a:t>          documentação        de  funções,    responsabilidades,     habilidades    necessárias    e  relações </a:t>
            </a:r>
          </a:p>
          <a:p>
            <a:r>
              <a:rPr lang="pt-BR" dirty="0" smtClean="0"/>
              <a:t>          hierárquicas do projeto, além da criação de um plano de gerenciamento do pessoal. </a:t>
            </a:r>
          </a:p>
          <a:p>
            <a:endParaRPr lang="pt-BR" dirty="0" smtClean="0"/>
          </a:p>
          <a:p>
            <a:r>
              <a:rPr lang="pt-BR" dirty="0" smtClean="0"/>
              <a:t>     9.2   Mobilizar a equipe do projeto—O processo de confirmação da disponibilidade dos </a:t>
            </a:r>
          </a:p>
          <a:p>
            <a:r>
              <a:rPr lang="pt-BR" dirty="0" smtClean="0"/>
              <a:t>          recursos humanos e obtenção da equipe necessária para concluir as designações do </a:t>
            </a:r>
          </a:p>
          <a:p>
            <a:r>
              <a:rPr lang="pt-BR" dirty="0" smtClean="0"/>
              <a:t>          projeto. </a:t>
            </a:r>
          </a:p>
          <a:p>
            <a:endParaRPr lang="pt-BR" dirty="0" smtClean="0"/>
          </a:p>
          <a:p>
            <a:r>
              <a:rPr lang="pt-BR" dirty="0" smtClean="0"/>
              <a:t>     9.3   Desenvolver      a  equipe    do   projeto—O       processo    de  melhoria     de  competências, </a:t>
            </a:r>
          </a:p>
          <a:p>
            <a:r>
              <a:rPr lang="pt-BR" dirty="0" smtClean="0"/>
              <a:t>          interação   da   equipe   e   ambiente   global   da  equipe   para   aprimorar   o   desempenho   do </a:t>
            </a:r>
          </a:p>
          <a:p>
            <a:r>
              <a:rPr lang="pt-BR" dirty="0" smtClean="0"/>
              <a:t>          projeto. </a:t>
            </a:r>
          </a:p>
          <a:p>
            <a:endParaRPr lang="pt-BR" dirty="0" smtClean="0"/>
          </a:p>
          <a:p>
            <a:r>
              <a:rPr lang="pt-BR" dirty="0" smtClean="0"/>
              <a:t>     9.4   Gerenciar   a   equipe   do   projeto—O   processo   de   acompanhar   o   desempenho             de </a:t>
            </a:r>
          </a:p>
          <a:p>
            <a:r>
              <a:rPr lang="pt-BR" dirty="0" smtClean="0"/>
              <a:t>          membros da equipe, </a:t>
            </a:r>
            <a:r>
              <a:rPr lang="pt-BR" dirty="0" err="1" smtClean="0"/>
              <a:t>fornecerfeedback</a:t>
            </a:r>
            <a:r>
              <a:rPr lang="pt-BR" dirty="0" smtClean="0"/>
              <a:t> , resolver questões e gerenciar mudanças para </a:t>
            </a:r>
          </a:p>
          <a:p>
            <a:r>
              <a:rPr lang="pt-BR" dirty="0" smtClean="0"/>
              <a:t>          otimizar o desempenho do projeto.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Quando as questões de pessoal atrapalham o plano de</a:t>
            </a:r>
          </a:p>
          <a:p>
            <a:r>
              <a:rPr lang="pt-BR" dirty="0" smtClean="0"/>
              <a:t>gerenciamento do projeto, como a prorrogação do prazo ou estouro do orçamento, uma</a:t>
            </a:r>
          </a:p>
          <a:p>
            <a:r>
              <a:rPr lang="pt-BR" dirty="0" smtClean="0"/>
              <a:t>solicitação de mudança pode ser executada pelo processo Realizar o controle integrado de</a:t>
            </a:r>
          </a:p>
          <a:p>
            <a:r>
              <a:rPr lang="pt-BR" dirty="0" smtClean="0"/>
              <a:t>mudanças. As mudanças de pessoal podem incluir transferência de pessoas para outras tarefas,</a:t>
            </a:r>
          </a:p>
          <a:p>
            <a:r>
              <a:rPr lang="pt-BR" dirty="0" smtClean="0"/>
              <a:t>terceirização de parte do trabalho e substituição de membros da equipe que se afastaram.</a:t>
            </a:r>
          </a:p>
          <a:p>
            <a:endParaRPr lang="pt-BR" dirty="0" smtClean="0"/>
          </a:p>
          <a:p>
            <a:r>
              <a:rPr lang="pt-BR" dirty="0" smtClean="0"/>
              <a:t>Essas ações podem incluir treinamento para reduzir</a:t>
            </a:r>
          </a:p>
          <a:p>
            <a:r>
              <a:rPr lang="pt-BR" dirty="0" smtClean="0"/>
              <a:t>os problemas durante as ausências de membros da equipe do projeto e esclarecimentos</a:t>
            </a:r>
          </a:p>
          <a:p>
            <a:r>
              <a:rPr lang="pt-BR" dirty="0" smtClean="0"/>
              <a:t>adicionais sobre os papéis para garantir que todas as responsabilidades sejam cumpridas.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planejamento   de   recursos humanos é  usado    para   determinar     e  identificar   recursos    humanos      com    as  habilidades </a:t>
            </a:r>
          </a:p>
          <a:p>
            <a:r>
              <a:rPr lang="pt-BR" dirty="0" smtClean="0"/>
              <a:t>necessárias     para   o  êxito   do  projeto.   O   plano  de    recursos   humanos      documenta     papéis    e </a:t>
            </a:r>
          </a:p>
          <a:p>
            <a:r>
              <a:rPr lang="pt-BR" dirty="0" smtClean="0"/>
              <a:t>responsabilidades do projeto, organogramas do projeto e o plano de gerenciamento de pessoal, </a:t>
            </a:r>
          </a:p>
          <a:p>
            <a:r>
              <a:rPr lang="pt-BR" dirty="0" smtClean="0"/>
              <a:t>incluindo     o  cronograma      para   mobilização     e  liberação    de  pessoal.   Também       pode   incluir </a:t>
            </a:r>
          </a:p>
          <a:p>
            <a:r>
              <a:rPr lang="pt-BR" dirty="0" smtClean="0"/>
              <a:t>identificação   de   necessidades   de   treinamento,   estratégias   para   construção   da   equipe,   planos </a:t>
            </a:r>
          </a:p>
          <a:p>
            <a:r>
              <a:rPr lang="pt-BR" dirty="0" smtClean="0"/>
              <a:t>para    programas      de   reconhecimento       e  recompensas,      considerações      sobre    conformidade, </a:t>
            </a:r>
          </a:p>
          <a:p>
            <a:r>
              <a:rPr lang="pt-BR" dirty="0" smtClean="0"/>
              <a:t>questões de segurança e o impacto do plano de gerenciamento de pessoal sobre a organização. </a:t>
            </a:r>
          </a:p>
          <a:p>
            <a:endParaRPr lang="pt-BR" dirty="0" smtClean="0"/>
          </a:p>
          <a:p>
            <a:r>
              <a:rPr lang="pt-BR" dirty="0" smtClean="0"/>
              <a:t>     É importante considerar a disponibilidade de recursos humanos escassos ou limitados, ou </a:t>
            </a:r>
          </a:p>
          <a:p>
            <a:r>
              <a:rPr lang="pt-BR" dirty="0" smtClean="0"/>
              <a:t>a concorrência por eles. Os papéis do projeto podem ser designados para pessoas ou grupos. </a:t>
            </a:r>
          </a:p>
          <a:p>
            <a:r>
              <a:rPr lang="pt-BR" dirty="0" smtClean="0"/>
              <a:t>As pessoas ou os grupos podem ser internos ou externos à organização executora do projeto.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planejamento   de   recursos humanos é  usado    para   determinar     e  identificar   recursos    humanos      com    as  habilidades </a:t>
            </a:r>
          </a:p>
          <a:p>
            <a:r>
              <a:rPr lang="pt-BR" dirty="0" smtClean="0"/>
              <a:t>necessárias     para   o  êxito   do  projeto.   O   plano  de    recursos   humanos      documenta     papéis    e </a:t>
            </a:r>
          </a:p>
          <a:p>
            <a:r>
              <a:rPr lang="pt-BR" dirty="0" smtClean="0"/>
              <a:t>responsabilidades do projeto, organogramas do projeto e o plano de gerenciamento de pessoal, </a:t>
            </a:r>
          </a:p>
          <a:p>
            <a:r>
              <a:rPr lang="pt-BR" dirty="0" smtClean="0"/>
              <a:t>incluindo     o  cronograma      para   mobilização     e  liberação    de  pessoal.   Também       pode   incluir </a:t>
            </a:r>
          </a:p>
          <a:p>
            <a:r>
              <a:rPr lang="pt-BR" dirty="0" smtClean="0"/>
              <a:t>identificação   de   necessidades   de   treinamento,   estratégias   para   construção   da   equipe,   planos </a:t>
            </a:r>
          </a:p>
          <a:p>
            <a:r>
              <a:rPr lang="pt-BR" dirty="0" smtClean="0"/>
              <a:t>para    programas      de   reconhecimento       e  recompensas,      considerações      sobre    conformidade, </a:t>
            </a:r>
          </a:p>
          <a:p>
            <a:r>
              <a:rPr lang="pt-BR" dirty="0" smtClean="0"/>
              <a:t>questões de segurança e o impacto do plano de gerenciamento de pessoal sobre a organização. </a:t>
            </a:r>
          </a:p>
          <a:p>
            <a:endParaRPr lang="pt-BR" dirty="0" smtClean="0"/>
          </a:p>
          <a:p>
            <a:r>
              <a:rPr lang="pt-BR" dirty="0" smtClean="0"/>
              <a:t>     É importante considerar a disponibilidade de recursos humanos escassos ou limitados, ou </a:t>
            </a:r>
          </a:p>
          <a:p>
            <a:r>
              <a:rPr lang="pt-BR" dirty="0" smtClean="0"/>
              <a:t>a concorrência por eles. Os papéis do projeto podem ser designados para pessoas ou grupos. </a:t>
            </a:r>
          </a:p>
          <a:p>
            <a:r>
              <a:rPr lang="pt-BR" dirty="0" smtClean="0"/>
              <a:t>As pessoas ou os grupos podem ser internos ou externos à organização executora do projeto.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  planejamento   de   recursos humanos é  usado    para   determinar     e  identificar   recursos    humanos      com    as  habilidades </a:t>
            </a:r>
          </a:p>
          <a:p>
            <a:r>
              <a:rPr lang="pt-BR" dirty="0" smtClean="0"/>
              <a:t>necessárias     para   o  êxito   do  projeto.   O   plano  de    recursos   humanos      documenta     papéis    e </a:t>
            </a:r>
          </a:p>
          <a:p>
            <a:r>
              <a:rPr lang="pt-BR" dirty="0" smtClean="0"/>
              <a:t>responsabilidades do projeto, organogramas do projeto e o plano de gerenciamento de pessoal, </a:t>
            </a:r>
          </a:p>
          <a:p>
            <a:r>
              <a:rPr lang="pt-BR" dirty="0" smtClean="0"/>
              <a:t>incluindo     o  cronograma      para   mobilização     e  liberação    de  pessoal.   Também       pode   incluir </a:t>
            </a:r>
          </a:p>
          <a:p>
            <a:r>
              <a:rPr lang="pt-BR" dirty="0" smtClean="0"/>
              <a:t>identificação   de   necessidades   de   treinamento,   estratégias   para   construção   da   equipe,   planos </a:t>
            </a:r>
          </a:p>
          <a:p>
            <a:r>
              <a:rPr lang="pt-BR" dirty="0" smtClean="0"/>
              <a:t>para    programas      de   reconhecimento       e  recompensas,      considerações      sobre    conformidade, </a:t>
            </a:r>
          </a:p>
          <a:p>
            <a:r>
              <a:rPr lang="pt-BR" dirty="0" smtClean="0"/>
              <a:t>questões de segurança e o impacto do plano de gerenciamento de pessoal sobre a organização. </a:t>
            </a:r>
          </a:p>
          <a:p>
            <a:endParaRPr lang="pt-BR" dirty="0" smtClean="0"/>
          </a:p>
          <a:p>
            <a:r>
              <a:rPr lang="pt-BR" dirty="0" smtClean="0"/>
              <a:t>     É importante considerar a disponibilidade de recursos humanos escassos ou limitados, ou </a:t>
            </a:r>
          </a:p>
          <a:p>
            <a:r>
              <a:rPr lang="pt-BR" dirty="0" smtClean="0"/>
              <a:t>a concorrência por eles. Os papéis do projeto podem ser designados para pessoas ou grupos. </a:t>
            </a:r>
          </a:p>
          <a:p>
            <a:r>
              <a:rPr lang="pt-BR" dirty="0" smtClean="0"/>
              <a:t>As pessoas ou os grupos podem ser internos ou externos à organização executora do projeto.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1A55E-A8E7-412E-BDA9-F1E8623008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A6E32-8CD4-4CAD-A8E2-FA798F9D39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028E-2A02-4732-BF36-42063D2035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68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B11C-19F3-45A0-BBA5-763B5D50CB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C082-0CC2-4D97-A75B-781851FDA7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D825-2525-4B98-A76C-A1B1A8080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CAD5-DF7F-43A7-9EF4-3AFFCFAE09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150D-6955-445F-BF46-FCAA4A7CC7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EDC3-F6C3-4629-BFB7-E65EF24AB8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E1E2-8EDB-44E9-B939-4B35F4B6E8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D653-BD43-4FD3-A535-CED2473F70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8F99-75B4-4E7E-AB0B-7E1FE2543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5986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1150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A63CA62-48DB-46C4-A757-8BD38959B5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Data 1"/>
          <p:cNvSpPr>
            <a:spLocks noGrp="1"/>
          </p:cNvSpPr>
          <p:nvPr>
            <p:ph type="dt" sz="quarter" idx="4294967295"/>
          </p:nvPr>
        </p:nvSpPr>
        <p:spPr>
          <a:xfrm>
            <a:off x="2222500" y="626586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mtClean="0"/>
              <a:t>18/08/2011</a:t>
            </a:r>
          </a:p>
        </p:txBody>
      </p:sp>
      <p:sp>
        <p:nvSpPr>
          <p:cNvPr id="2051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97338A-FE18-4AF9-B603-41885140CD68}" type="slidenum">
              <a:rPr lang="pt-BR" smtClean="0"/>
              <a:pPr/>
              <a:t>1</a:t>
            </a:fld>
            <a:endParaRPr lang="pt-BR" smtClean="0"/>
          </a:p>
        </p:txBody>
      </p:sp>
      <p:pic>
        <p:nvPicPr>
          <p:cNvPr id="2052" name="Picture 4" descr="power_poi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63800" y="2368550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63713" y="4648200"/>
            <a:ext cx="5708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Disciplina:  Planejamento e Gerenciamento de Projetos - PGP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identificar</a:t>
            </a:r>
            <a:r>
              <a:rPr lang="pt-BR" b="0" dirty="0" smtClean="0"/>
              <a:t>  e </a:t>
            </a:r>
            <a:r>
              <a:rPr lang="pt-BR" b="0" u="sng" dirty="0" smtClean="0"/>
              <a:t>documentar</a:t>
            </a:r>
            <a:r>
              <a:rPr lang="pt-BR" b="0" dirty="0" smtClean="0"/>
              <a:t>  </a:t>
            </a:r>
            <a:r>
              <a:rPr lang="pt-BR" b="0" u="sng" dirty="0" smtClean="0"/>
              <a:t>papéis</a:t>
            </a:r>
            <a:r>
              <a:rPr lang="pt-BR" b="0" dirty="0" smtClean="0"/>
              <a:t>, </a:t>
            </a:r>
            <a:r>
              <a:rPr lang="pt-BR" b="0" u="sng" dirty="0" smtClean="0"/>
              <a:t>responsabilidades</a:t>
            </a:r>
            <a:r>
              <a:rPr lang="pt-BR" b="0" dirty="0" smtClean="0"/>
              <a:t>, </a:t>
            </a:r>
            <a:r>
              <a:rPr lang="pt-BR" b="0" u="sng" dirty="0" smtClean="0"/>
              <a:t>habilidades</a:t>
            </a:r>
            <a:r>
              <a:rPr lang="pt-BR" b="0" dirty="0" smtClean="0"/>
              <a:t> necessárias e relações hierárquicas do projeto, e criar um </a:t>
            </a:r>
            <a:r>
              <a:rPr lang="pt-BR" b="0" u="sng" dirty="0" smtClean="0"/>
              <a:t>plano de gerenciamento de pessoal</a:t>
            </a:r>
            <a:r>
              <a:rPr lang="pt-BR" b="0" dirty="0" smtClean="0"/>
              <a:t>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2411760" y="306896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Estratégias para construção da equipe;</a:t>
            </a:r>
            <a:endParaRPr lang="pt-BR" sz="1600" b="0" dirty="0"/>
          </a:p>
        </p:txBody>
      </p:sp>
      <p:pic>
        <p:nvPicPr>
          <p:cNvPr id="32770" name="Picture 2" descr="http://2.bp.blogspot.com/-VmscWaSCU6A/TmDaeh7K19I/AAAAAAAAALU/J4dmWMxgJT8/s1600/16104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35104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.maisestudo.com.br/wp-content/uploads/2010/10/coach-08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4759610" cy="2592288"/>
          </a:xfrm>
          <a:prstGeom prst="rect">
            <a:avLst/>
          </a:prstGeom>
          <a:noFill/>
        </p:spPr>
      </p:pic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identificar</a:t>
            </a:r>
            <a:r>
              <a:rPr lang="pt-BR" b="0" dirty="0" smtClean="0"/>
              <a:t>  e </a:t>
            </a:r>
            <a:r>
              <a:rPr lang="pt-BR" b="0" u="sng" dirty="0" smtClean="0"/>
              <a:t>documentar</a:t>
            </a:r>
            <a:r>
              <a:rPr lang="pt-BR" b="0" dirty="0" smtClean="0"/>
              <a:t>  </a:t>
            </a:r>
            <a:r>
              <a:rPr lang="pt-BR" b="0" u="sng" dirty="0" smtClean="0"/>
              <a:t>papéis</a:t>
            </a:r>
            <a:r>
              <a:rPr lang="pt-BR" b="0" dirty="0" smtClean="0"/>
              <a:t>, </a:t>
            </a:r>
            <a:r>
              <a:rPr lang="pt-BR" b="0" u="sng" dirty="0" smtClean="0"/>
              <a:t>responsabilidades</a:t>
            </a:r>
            <a:r>
              <a:rPr lang="pt-BR" b="0" dirty="0" smtClean="0"/>
              <a:t>, </a:t>
            </a:r>
            <a:r>
              <a:rPr lang="pt-BR" b="0" u="sng" dirty="0" smtClean="0"/>
              <a:t>habilidades</a:t>
            </a:r>
            <a:r>
              <a:rPr lang="pt-BR" b="0" dirty="0" smtClean="0"/>
              <a:t> necessárias e relações hierárquicas do projeto, e criar um </a:t>
            </a:r>
            <a:r>
              <a:rPr lang="pt-BR" b="0" u="sng" dirty="0" smtClean="0"/>
              <a:t>plano de gerenciamento de pessoal</a:t>
            </a:r>
            <a:r>
              <a:rPr lang="pt-BR" b="0" dirty="0" smtClean="0"/>
              <a:t>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512168" y="306896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Planos para programas de reconhecimento e recompensas;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Requisitos de recursos das atividades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pic>
        <p:nvPicPr>
          <p:cNvPr id="36868" name="Picture 4" descr="http://www.mecomunica.com.br/wp-content/uploads/2011/09/1301331854_113776509_1-FORMADORA-DE-GESTaO-RECURSOS-HUMANOS-E-RELAcoES-PuBLICAS-Por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083" y="2420888"/>
            <a:ext cx="2448272" cy="244827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55576" y="249579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Resultado do processo de estimar os recursos das atividades (quantidades de material, pessoas, equipamentos ou suprimentos que são necessários a cada atividade).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708321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É necessário levar em consideração as tarefas que serão feitas para que seja alocadas as pessoas correspondentes.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Fatores ambientais da empresa</a:t>
            </a:r>
          </a:p>
        </p:txBody>
      </p:sp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pic>
        <p:nvPicPr>
          <p:cNvPr id="11" name="Picture 2" descr="http://www.tecsolo.com.br/images/equipe_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249" y="2051556"/>
            <a:ext cx="4286250" cy="3219451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11560" y="2681625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São considerados como entradas   na  maioria dos processos de planejamento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Envolvem , mas não se limita, a cultura, estrutura e processos da empresa. </a:t>
            </a:r>
          </a:p>
        </p:txBody>
      </p:sp>
    </p:spTree>
    <p:extLst>
      <p:ext uri="{BB962C8B-B14F-4D97-AF65-F5344CB8AC3E}">
        <p14:creationId xmlns="" xmlns:p14="http://schemas.microsoft.com/office/powerpoint/2010/main" val="11648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Ativos de processos organizacionais</a:t>
            </a:r>
          </a:p>
        </p:txBody>
      </p:sp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pic>
        <p:nvPicPr>
          <p:cNvPr id="8" name="Picture 4" descr="http://www.loyfer.com.br/img/cl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600400" cy="286722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611560" y="2681625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Políticas, procedimentos e diretrizes da empresa;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Fatores que podem influenciar no plano de recursos humanos:</a:t>
            </a:r>
          </a:p>
          <a:p>
            <a:r>
              <a:rPr lang="pt-BR" sz="1600" b="0" dirty="0" smtClean="0"/>
              <a:t>	- Descrições de papéis padronizados;</a:t>
            </a:r>
          </a:p>
          <a:p>
            <a:r>
              <a:rPr lang="pt-BR" sz="1600" b="0" dirty="0" smtClean="0"/>
              <a:t>	- Modelos de organogramas;</a:t>
            </a:r>
          </a:p>
          <a:p>
            <a:endParaRPr lang="pt-BR" sz="1600" b="0" dirty="0" smtClean="0"/>
          </a:p>
          <a:p>
            <a:endParaRPr lang="pt-BR" sz="1600" b="0" dirty="0" smtClean="0"/>
          </a:p>
          <a:p>
            <a:endParaRPr lang="pt-BR" sz="1600" b="0" dirty="0" smtClean="0"/>
          </a:p>
          <a:p>
            <a:endParaRPr lang="pt-BR" sz="16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12094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Organogramas e descrições de cargos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pic>
        <p:nvPicPr>
          <p:cNvPr id="45058" name="Picture 2" descr="http://www.elementusrh.com.br/conteudo/imagem/servicos/DescricaoCar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311" y="2276872"/>
            <a:ext cx="3465385" cy="252028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11560" y="2681625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Documentação dos papéis e responsabilidades dos membros da equipe;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Três tipos principais de formatos:  Hierárquico, matricial e em formato de texto;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É importante que todos os membros da equipe entendam seus papéis e responsabilidades;</a:t>
            </a:r>
          </a:p>
          <a:p>
            <a:endParaRPr lang="pt-BR" sz="1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Organogramas e descrições de cargos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Documentação dos papéis e responsabilidades dos membros da equipe;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Três tipos principais de formatos:  Hierárquico, matricial e em formato de texto;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É importante que todos os membros da equipe entendam seus papéis e responsabilidades;</a:t>
            </a:r>
          </a:p>
          <a:p>
            <a:endParaRPr lang="pt-BR" sz="1600" b="0" dirty="0" smtClean="0"/>
          </a:p>
        </p:txBody>
      </p:sp>
      <p:pic>
        <p:nvPicPr>
          <p:cNvPr id="41986" name="Picture 2" descr="http://blogs.msdn.com/blogfiles/project/WindowsLiveWriter/RACIchartsandProject_9B52/clip_image0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67917"/>
            <a:ext cx="3600400" cy="324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Organogramas e descrições de cargos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Documentação dos papéis e responsabilidades dos membros da equipe;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Três tipos principais de formatos:  Hierárquico, matricial e em formato de texto;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É importante que todos os membros da equipe entendam seus papéis e responsabilidades;</a:t>
            </a:r>
          </a:p>
          <a:p>
            <a:endParaRPr lang="pt-BR" sz="1600" b="0" dirty="0" smtClean="0"/>
          </a:p>
        </p:txBody>
      </p:sp>
      <p:pic>
        <p:nvPicPr>
          <p:cNvPr id="41988" name="Picture 4" descr="http://2.bp.blogspot.com/_c74ocVopox0/TOEuE58ljpI/AAAAAAAAAFI/sYomrgregEQ/s640/exemplo_descricao_car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038475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467544" y="206084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Rede de Relacionamentos</a:t>
            </a:r>
          </a:p>
        </p:txBody>
      </p:sp>
      <p:pic>
        <p:nvPicPr>
          <p:cNvPr id="8" name="Picture 2" descr="http://jpsblog.org/wp-content/uploads/2009/07/LuckyOliver-1696379-blog-networking.jpg"/>
          <p:cNvPicPr>
            <a:picLocks noChangeAspect="1" noChangeArrowheads="1"/>
          </p:cNvPicPr>
          <p:nvPr/>
        </p:nvPicPr>
        <p:blipFill rotWithShape="1">
          <a:blip r:embed="rId3" cstate="print"/>
          <a:srcRect r="8042"/>
          <a:stretch/>
        </p:blipFill>
        <p:spPr bwMode="auto">
          <a:xfrm>
            <a:off x="4800980" y="2204865"/>
            <a:ext cx="4271012" cy="309634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611560" y="2681625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Interação formal e informa com outras pessoas da organização;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Forma de entendimento dos fatores políticos e interpessoais que terão impacto na eficácia de diversas opções do gerenciamento do pessoal;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Para o desenvolvimento da rede de relacionamento pode-se lançar mão de reuniões de almoço, conversas informais, eventos e congressos. </a:t>
            </a:r>
          </a:p>
          <a:p>
            <a:endParaRPr lang="pt-BR" sz="1600" b="0" dirty="0" smtClean="0"/>
          </a:p>
          <a:p>
            <a:endParaRPr lang="pt-BR" sz="1600" b="0" dirty="0" smtClean="0"/>
          </a:p>
          <a:p>
            <a:endParaRPr lang="pt-BR" sz="16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22026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pic>
        <p:nvPicPr>
          <p:cNvPr id="9" name="Picture 2" descr="http://files.revistareciclarja.com/200001141-4d3594e2fa/Bolsa-De-Estudo-.jpg"/>
          <p:cNvPicPr>
            <a:picLocks noChangeAspect="1" noChangeArrowheads="1"/>
          </p:cNvPicPr>
          <p:nvPr/>
        </p:nvPicPr>
        <p:blipFill rotWithShape="1">
          <a:blip r:embed="rId3" cstate="print"/>
          <a:srcRect r="15344"/>
          <a:stretch/>
        </p:blipFill>
        <p:spPr bwMode="auto">
          <a:xfrm>
            <a:off x="5148064" y="2414882"/>
            <a:ext cx="3664320" cy="324636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39552" y="206084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Teoria organizacional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 teoria organizacional fornece informações sobre a forma como as pessoas, as equipes e as unidades organizacionais se comportam;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Utilizando a teoria de modo eficaz, pode-se reduzir custo, tempo e esforço necessário para produzir a saída desejada</a:t>
            </a:r>
          </a:p>
          <a:p>
            <a:endParaRPr lang="pt-BR" sz="1600" b="0" dirty="0" smtClean="0"/>
          </a:p>
          <a:p>
            <a:endParaRPr lang="pt-BR" sz="16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2923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 smtClean="0"/>
              <a:t>Gerenciamento dos Recursos Humanos do Projeto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36640"/>
            <a:ext cx="7488559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 dirty="0" smtClean="0">
                <a:solidFill>
                  <a:srgbClr val="898989"/>
                </a:solidFill>
              </a:rPr>
              <a:t>Alice Lucena/ Davi de França/ </a:t>
            </a:r>
            <a:r>
              <a:rPr lang="pt-BR" sz="1800" dirty="0" err="1" smtClean="0">
                <a:solidFill>
                  <a:srgbClr val="898989"/>
                </a:solidFill>
              </a:rPr>
              <a:t>Ellís</a:t>
            </a:r>
            <a:r>
              <a:rPr lang="pt-BR" sz="1800" dirty="0" smtClean="0">
                <a:solidFill>
                  <a:srgbClr val="898989"/>
                </a:solidFill>
              </a:rPr>
              <a:t> </a:t>
            </a:r>
            <a:r>
              <a:rPr lang="pt-BR" sz="1800" dirty="0" smtClean="0">
                <a:solidFill>
                  <a:srgbClr val="898989"/>
                </a:solidFill>
              </a:rPr>
              <a:t>Carvalho/ </a:t>
            </a:r>
            <a:r>
              <a:rPr lang="pt-BR" sz="1800" dirty="0" smtClean="0">
                <a:solidFill>
                  <a:srgbClr val="898989"/>
                </a:solidFill>
              </a:rPr>
              <a:t>Ricardo Salomão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Centro de </a:t>
            </a:r>
            <a:r>
              <a:rPr lang="en-US" sz="2000" dirty="0" err="1" smtClean="0"/>
              <a:t>Informática</a:t>
            </a:r>
            <a:r>
              <a:rPr lang="en-US" sz="2000" dirty="0" smtClean="0"/>
              <a:t> | UFPE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552" y="205155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 de recursos humanos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pic>
        <p:nvPicPr>
          <p:cNvPr id="51204" name="Picture 4" descr="http://4.bp.blogspot.com/-g-KQ2tA48nE/TZzyHo67GSI/AAAAAAAAASw/wkq2SI3b5Y0/s1600/Ivo%2BAffonso%2528processo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446" y="2636912"/>
            <a:ext cx="3316025" cy="2680039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611560" y="2681625"/>
            <a:ext cx="4752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Faz parte do plano de gerenciamento  do projeto;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Fornece informações sobre como os recursos humanos devem ser definidos, mobilizados, gerenciados e controlados;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Envolve:</a:t>
            </a:r>
          </a:p>
          <a:p>
            <a:r>
              <a:rPr lang="pt-BR" sz="1600" b="0" dirty="0" smtClean="0"/>
              <a:t>	- Papeis e responsabilidades;</a:t>
            </a:r>
          </a:p>
          <a:p>
            <a:r>
              <a:rPr lang="pt-BR" sz="1600" b="0" dirty="0" smtClean="0"/>
              <a:t>	- Competências;</a:t>
            </a:r>
          </a:p>
          <a:p>
            <a:r>
              <a:rPr lang="pt-BR" sz="1600" b="0" dirty="0" smtClean="0"/>
              <a:t>	- Plano de gerenciamento do pessoal</a:t>
            </a:r>
          </a:p>
          <a:p>
            <a:r>
              <a:rPr lang="pt-BR" sz="1600" b="0" dirty="0" smtClean="0"/>
              <a:t>		- Mobilização do pessoal;</a:t>
            </a:r>
          </a:p>
          <a:p>
            <a:r>
              <a:rPr lang="pt-BR" sz="1600" b="0" dirty="0" smtClean="0"/>
              <a:t>		- Calendários de recursos.</a:t>
            </a:r>
          </a:p>
          <a:p>
            <a:r>
              <a:rPr lang="pt-BR" sz="1600" b="0" dirty="0" smtClean="0"/>
              <a:t>	</a:t>
            </a:r>
          </a:p>
          <a:p>
            <a:endParaRPr lang="pt-BR" sz="1600" b="0" dirty="0" smtClean="0"/>
          </a:p>
          <a:p>
            <a:endParaRPr lang="pt-BR" sz="1600" b="0" dirty="0" smtClean="0"/>
          </a:p>
          <a:p>
            <a:endParaRPr lang="pt-BR" sz="1600" b="0" dirty="0" smtClean="0"/>
          </a:p>
          <a:p>
            <a:endParaRPr lang="pt-BR" sz="1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confirmação da disponibilidade dos recursos</a:t>
            </a:r>
          </a:p>
          <a:p>
            <a:pPr algn="ctr"/>
            <a:r>
              <a:rPr lang="pt-BR" b="0" u="sng" dirty="0" smtClean="0"/>
              <a:t>humanos</a:t>
            </a:r>
            <a:r>
              <a:rPr lang="pt-BR" b="0" dirty="0" smtClean="0"/>
              <a:t> e </a:t>
            </a:r>
            <a:r>
              <a:rPr lang="pt-BR" b="0" u="sng" dirty="0" smtClean="0"/>
              <a:t>obtenção da equipe</a:t>
            </a:r>
            <a:r>
              <a:rPr lang="pt-BR" b="0" dirty="0" smtClean="0"/>
              <a:t> necessária para concluir as designações do projeto.” 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619672" y="28888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Participação do gerente de projeto na seleção de pessoal</a:t>
            </a:r>
            <a:endParaRPr lang="pt-BR" sz="1600" b="0" dirty="0"/>
          </a:p>
        </p:txBody>
      </p:sp>
      <p:pic>
        <p:nvPicPr>
          <p:cNvPr id="1026" name="Picture 2" descr="http://novagp.files.wordpress.com/2010/06/trabalhecono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620" y="3284984"/>
            <a:ext cx="3317580" cy="1956712"/>
          </a:xfrm>
          <a:prstGeom prst="rect">
            <a:avLst/>
          </a:prstGeom>
          <a:noFill/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confirmação da disponibilidade dos recursos</a:t>
            </a:r>
          </a:p>
          <a:p>
            <a:pPr algn="ctr"/>
            <a:r>
              <a:rPr lang="pt-BR" b="0" u="sng" dirty="0" smtClean="0"/>
              <a:t>humanos</a:t>
            </a:r>
            <a:r>
              <a:rPr lang="pt-BR" b="0" dirty="0" smtClean="0"/>
              <a:t> e </a:t>
            </a:r>
            <a:r>
              <a:rPr lang="pt-BR" b="0" u="sng" dirty="0" smtClean="0"/>
              <a:t>obtenção da equipe</a:t>
            </a:r>
            <a:r>
              <a:rPr lang="pt-BR" b="0" dirty="0" smtClean="0"/>
              <a:t> necessária para concluir as designações do projeto.” 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487320" y="28888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Capacidade de negociação e influência do gerente de projeto</a:t>
            </a:r>
            <a:endParaRPr lang="pt-BR" sz="1600" b="0" dirty="0"/>
          </a:p>
        </p:txBody>
      </p:sp>
      <p:pic>
        <p:nvPicPr>
          <p:cNvPr id="43010" name="Picture 2" descr="http://www.sucessonews.com.br/wp-content/uploads/2011/09/post-20-imagem-destacada-negoci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680" y="3429000"/>
            <a:ext cx="4463652" cy="1799860"/>
          </a:xfrm>
          <a:prstGeom prst="rect">
            <a:avLst/>
          </a:prstGeom>
          <a:noFill/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confirmação da disponibilidade dos recursos</a:t>
            </a:r>
          </a:p>
          <a:p>
            <a:pPr algn="ctr"/>
            <a:r>
              <a:rPr lang="pt-BR" b="0" u="sng" dirty="0" smtClean="0"/>
              <a:t>humanos</a:t>
            </a:r>
            <a:r>
              <a:rPr lang="pt-BR" b="0" dirty="0" smtClean="0"/>
              <a:t> e </a:t>
            </a:r>
            <a:r>
              <a:rPr lang="pt-BR" b="0" u="sng" dirty="0" smtClean="0"/>
              <a:t>obtenção da equipe</a:t>
            </a:r>
            <a:r>
              <a:rPr lang="pt-BR" b="0" dirty="0" smtClean="0"/>
              <a:t> necessária para concluir as designações do projeto.” 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487320" y="2888848"/>
            <a:ext cx="661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Deixar de mobilizar os recursos humanos: quais os impactos?</a:t>
            </a:r>
            <a:endParaRPr lang="pt-BR" sz="1600" b="0" dirty="0"/>
          </a:p>
        </p:txBody>
      </p:sp>
      <p:sp>
        <p:nvSpPr>
          <p:cNvPr id="8" name="Retângulo 7"/>
          <p:cNvSpPr/>
          <p:nvPr/>
        </p:nvSpPr>
        <p:spPr>
          <a:xfrm>
            <a:off x="3156272" y="357301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Cronograma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86472" y="408636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Orçamento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00488" y="357301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Qualidade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14664" y="408636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Satisfação dos clientes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570829" y="459042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Riscos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255528" y="4590420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Redução da probabilidade de êxito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007416" y="508518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Cancelamento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confirmação da disponibilidade dos recursos</a:t>
            </a:r>
          </a:p>
          <a:p>
            <a:pPr algn="ctr"/>
            <a:r>
              <a:rPr lang="pt-BR" b="0" u="sng" dirty="0" smtClean="0"/>
              <a:t>humanos</a:t>
            </a:r>
            <a:r>
              <a:rPr lang="pt-BR" b="0" dirty="0" smtClean="0"/>
              <a:t> e </a:t>
            </a:r>
            <a:r>
              <a:rPr lang="pt-BR" b="0" u="sng" dirty="0" smtClean="0"/>
              <a:t>obtenção da equipe</a:t>
            </a:r>
            <a:r>
              <a:rPr lang="pt-BR" b="0" dirty="0" smtClean="0"/>
              <a:t> necessária para concluir as designações do projeto.” 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3179232" y="2888848"/>
            <a:ext cx="351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Recursos alternativos: plano  ‘B’</a:t>
            </a:r>
            <a:endParaRPr lang="pt-BR" sz="1600" b="0" dirty="0"/>
          </a:p>
        </p:txBody>
      </p:sp>
      <p:pic>
        <p:nvPicPr>
          <p:cNvPr id="47106" name="Picture 2" descr="http://static.photaki.com/Jovem--mulher-doente-com-o-term%C3%B4metro-em-repouso-na-cama-248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300" y="3578922"/>
            <a:ext cx="1895626" cy="1314302"/>
          </a:xfrm>
          <a:prstGeom prst="rect">
            <a:avLst/>
          </a:prstGeom>
          <a:noFill/>
        </p:spPr>
      </p:pic>
      <p:sp>
        <p:nvSpPr>
          <p:cNvPr id="16" name="Seta para a direita 15"/>
          <p:cNvSpPr/>
          <p:nvPr/>
        </p:nvSpPr>
        <p:spPr bwMode="auto">
          <a:xfrm>
            <a:off x="4235656" y="4173144"/>
            <a:ext cx="144016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108" name="Picture 4" descr="http://2.bp.blogspot.com/_8Mo_4w_TwVk/TOqfg9b254I/AAAAAAAAAGQ/4MAmzU2MbKQ/s1600/recursos-hum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064" y="3582436"/>
            <a:ext cx="1865784" cy="1306050"/>
          </a:xfrm>
          <a:prstGeom prst="rect">
            <a:avLst/>
          </a:prstGeom>
          <a:noFill/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pic>
        <p:nvPicPr>
          <p:cNvPr id="10" name="Picture 2" descr="http://www.tpro.es/files_tpro/02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384376" cy="2252913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95536" y="2564904"/>
            <a:ext cx="28921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Plano de recursos humanos:</a:t>
            </a:r>
          </a:p>
          <a:p>
            <a:endParaRPr lang="pt-BR" sz="1000" b="0" dirty="0" smtClean="0"/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Definição;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Mobilização;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Gerenciamento e controle;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Liberação.</a:t>
            </a:r>
            <a:endParaRPr lang="pt-BR" sz="1600" b="0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pic>
        <p:nvPicPr>
          <p:cNvPr id="10" name="Picture 2" descr="http://www.tpro.es/files_tpro/02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384376" cy="225291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95536" y="2600816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Informações importantes extraídas:</a:t>
            </a:r>
          </a:p>
          <a:p>
            <a:endParaRPr lang="pt-BR" sz="1000" b="0" dirty="0" smtClean="0"/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Papéis, responsabilidades e cargos; 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Organograma;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Plano de gerenciamento de pessoal.</a:t>
            </a:r>
            <a:endParaRPr lang="pt-BR" sz="1600" b="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Fatores ambientais da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344" y="2603718"/>
            <a:ext cx="449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Informações existentes de recursos humanos;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Políticas de administração de pessoal;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Estrutura organizacional;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Local ou vários locais.</a:t>
            </a:r>
            <a:endParaRPr lang="pt-BR" sz="1600" b="0" dirty="0"/>
          </a:p>
        </p:txBody>
      </p:sp>
      <p:pic>
        <p:nvPicPr>
          <p:cNvPr id="13" name="Picture 2" descr="http://www.romanyasociados.es/site/photos/photo_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8438"/>
            <a:ext cx="3819525" cy="2152650"/>
          </a:xfrm>
          <a:prstGeom prst="rect">
            <a:avLst/>
          </a:prstGeom>
          <a:noFill/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Ativos de processos organizacionais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2598003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Políticas; 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Processos;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Procedimentos padrão da organização.</a:t>
            </a:r>
          </a:p>
        </p:txBody>
      </p:sp>
      <p:pic>
        <p:nvPicPr>
          <p:cNvPr id="8" name="Picture 2" descr="http://mundialcontabil.com/images/Proces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600400" cy="2124144"/>
          </a:xfrm>
          <a:prstGeom prst="rect">
            <a:avLst/>
          </a:prstGeom>
          <a:noFill/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Pré-designação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“Quando os membros da equipe do projeto são selecionados com antecedência.”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3204265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Definido no termo de abertura do projeto;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Pessoas com conhecimentos específicos (projetos concorrentes).</a:t>
            </a:r>
          </a:p>
        </p:txBody>
      </p:sp>
      <p:pic>
        <p:nvPicPr>
          <p:cNvPr id="2054" name="Picture 6" descr="http://1.bp.blogspot.com/_mKdJ4_sUOVw/THGo6Lut_xI/AAAAAAAAAB8/ks4tsEt1sAw/s400/CONSTRUIR_CONHECI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104" y="1964776"/>
            <a:ext cx="3233936" cy="258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9553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“O gerenciamento dos recursos humanos do projeto inclui os processos que </a:t>
            </a:r>
            <a:r>
              <a:rPr lang="pt-BR" b="0" u="sng" dirty="0" smtClean="0"/>
              <a:t>organizam</a:t>
            </a:r>
            <a:r>
              <a:rPr lang="pt-BR" b="0" dirty="0" smtClean="0"/>
              <a:t>  e </a:t>
            </a:r>
            <a:r>
              <a:rPr lang="pt-BR" b="0" u="sng" dirty="0" smtClean="0"/>
              <a:t>gerenciam</a:t>
            </a:r>
            <a:r>
              <a:rPr lang="pt-BR" b="0" dirty="0" smtClean="0"/>
              <a:t> a </a:t>
            </a:r>
            <a:r>
              <a:rPr lang="pt-BR" b="0" u="sng" dirty="0" smtClean="0"/>
              <a:t>equipe</a:t>
            </a:r>
            <a:r>
              <a:rPr lang="pt-BR" b="0" dirty="0" smtClean="0"/>
              <a:t>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907704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Pessoas com papéis e responsabilidades</a:t>
            </a:r>
            <a:endParaRPr lang="pt-BR" sz="1600" b="0" dirty="0"/>
          </a:p>
        </p:txBody>
      </p:sp>
      <p:pic>
        <p:nvPicPr>
          <p:cNvPr id="130050" name="Picture 2" descr="http://thumbs.dreamstime.com/thumb_125/117253721544eT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Negociação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“A equipe de gerenciamento do projeto poderá precisar negociar com:”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1144" y="315263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Gerentes funcionais;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Outras equipes de gerenciamento de projetos;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Organizações, fornecedores e contratados externos.</a:t>
            </a:r>
          </a:p>
        </p:txBody>
      </p:sp>
      <p:pic>
        <p:nvPicPr>
          <p:cNvPr id="11" name="Picture 2" descr="http://www.sucessonews.com.br/wp-content/uploads/2011/09/post-20-imagem-destacada-negocia%C3%A7%C3%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384" y="2660792"/>
            <a:ext cx="2792252" cy="136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Contratação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“Quando a organização executora não tem o pessoal interno necessário para concluir um projeto...”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1144" y="320426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Recrutamento externo;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Empresas de consultoria.</a:t>
            </a:r>
          </a:p>
        </p:txBody>
      </p:sp>
      <p:pic>
        <p:nvPicPr>
          <p:cNvPr id="59394" name="Picture 2" descr="http://2.bp.blogspot.com/-VLV9aGSFFms/TgDZKey6G7I/AAAAAAAAAFY/xwPqKz0MP_g/s1600/cont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2728268" cy="271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Equipes virtuais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“Grupo de pessoas com um objetivo</a:t>
            </a:r>
          </a:p>
          <a:p>
            <a:r>
              <a:rPr lang="pt-BR" sz="1600" b="0" dirty="0" smtClean="0"/>
              <a:t>compartilhado que executam seus papéis sem se encontrarem pessoalmente na maior parte do</a:t>
            </a:r>
          </a:p>
          <a:p>
            <a:r>
              <a:rPr lang="pt-BR" sz="1600" b="0" dirty="0" smtClean="0"/>
              <a:t>tempo.”</a:t>
            </a:r>
          </a:p>
        </p:txBody>
      </p:sp>
      <p:pic>
        <p:nvPicPr>
          <p:cNvPr id="63492" name="Picture 4" descr="http://www.peppervirtualassistant.com/blog/wp-content/uploads/2011/08/pepper-virtual-teams-series-collaboration-tools-2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944" y="1628800"/>
            <a:ext cx="2271464" cy="340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Equipes virtuais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pic>
        <p:nvPicPr>
          <p:cNvPr id="63492" name="Picture 4" descr="http://www.peppervirtualassistant.com/blog/wp-content/uploads/2011/08/pepper-virtual-teams-series-collaboration-tools-2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944" y="1628800"/>
            <a:ext cx="2271464" cy="340719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95536" y="2576752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A distância geográfica não é problema;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Acréscimos de conhecimentos;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Funcionários em escritórios residenciais;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Trabalho em turnos e horários diferentes;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Inclusão de pessoas com limitações de mobilidade;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Implementação de projetos ignorados devido a custos com viagens.</a:t>
            </a:r>
          </a:p>
        </p:txBody>
      </p:sp>
      <p:pic>
        <p:nvPicPr>
          <p:cNvPr id="65538" name="Picture 2" descr="http://t2.gstatic.com/images?q=tbn:ANd9GcQ5wo85QulY4g2qtmgkjPSAUrrlkUjoJNQ83OEoN6LW2cbF7T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81128"/>
            <a:ext cx="1928524" cy="122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Designações de pessoal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pic>
        <p:nvPicPr>
          <p:cNvPr id="71682" name="Picture 2" descr="http://www.hillcollege.edu/employment/images/newpeople.jpg"/>
          <p:cNvPicPr>
            <a:picLocks noChangeAspect="1" noChangeArrowheads="1"/>
          </p:cNvPicPr>
          <p:nvPr/>
        </p:nvPicPr>
        <p:blipFill>
          <a:blip r:embed="rId3" cstate="print"/>
          <a:srcRect r="22488"/>
          <a:stretch>
            <a:fillRect/>
          </a:stretch>
        </p:blipFill>
        <p:spPr bwMode="auto">
          <a:xfrm>
            <a:off x="5868240" y="2060848"/>
            <a:ext cx="3101158" cy="266429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755576" y="249579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“O pessoal do projeto estará pronto quando pessoas apropriadas tiverem sido designadas pelos</a:t>
            </a:r>
          </a:p>
          <a:p>
            <a:r>
              <a:rPr lang="pt-BR" sz="1600" b="0" dirty="0" smtClean="0"/>
              <a:t>métodos descritos anteriormente.”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335417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Diretório da equipe de projeto;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Memorando para membros da equipe;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Inclusão de nomes em organogramas e cronogramas.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Calendários de recursos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14415" t="18597" r="14415" b="15108"/>
          <a:stretch>
            <a:fillRect/>
          </a:stretch>
        </p:blipFill>
        <p:spPr bwMode="auto">
          <a:xfrm>
            <a:off x="3955653" y="1916096"/>
            <a:ext cx="4890126" cy="30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23528" y="256490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“Mostra o tempo de cada integrante</a:t>
            </a:r>
          </a:p>
          <a:p>
            <a:r>
              <a:rPr lang="pt-BR" sz="1600" b="0" dirty="0" smtClean="0"/>
              <a:t> no projeto.”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330605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Férias;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Compromissos com outros projetos.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Atualizações no 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pic>
        <p:nvPicPr>
          <p:cNvPr id="67586" name="Picture 2" descr="http://iphonetuga.files.wordpress.com/2010/09/18upd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73008"/>
            <a:ext cx="3139728" cy="278537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323528" y="317369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Ex: Quando não há uma correspondência exata entre os requisitos de pessoal indicados no plano de recursos humanos e a pessoa.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55576" y="249579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“Entre outras atualizações, atualiza-se o plano de recursos humanos.”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Mobilizar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melhoria de competências, interação e ambiente global da equipe.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619672" y="28888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Aprimorar os conhecimentos e habilidades</a:t>
            </a:r>
            <a:endParaRPr lang="pt-BR" sz="1600" b="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t0.gstatic.com/images?q=tbn:ANd9GcRaMAowPXvJizfPic0VY_-mIrEv4Gi7Mzxq_N5Mrli8q1f9lRLf4n142E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643314"/>
            <a:ext cx="313127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melhoria de competências, interação e ambiente global da equipe.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619672" y="28888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Aprimorar os sentimentos de confiança e consenso</a:t>
            </a:r>
            <a:endParaRPr lang="pt-BR" sz="1600" b="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IAL8DASIAAhEBAxEB/8QAHAAAAgIDAQEAAAAAAAAAAAAAAAUBBgMEBwII/8QAQhAAAgEDAgQEBAQCBwUJAAAAAQIDAAQRBSEGEjFBE1FhcQciMoEUkaGxFUJSYnKCosHwFhcjM1MkNENjg8LR4fH/xAAZAQADAQEBAAAAAAAAAAAAAAAAAQMCBAX/xAAlEQACAgICAgEEAwAAAAAAAAAAAQIRAyESMQRBIhNCUWEUIzL/2gAMAwEAAhEDEQA/AO40UUUAFFFFAEYoqaigCaiipoAijFTUZoAKmiooA0tY1O10jT5ry+lEcMYyT3J8h5k1yniP4jalfw+BptpJbxu27wEtIVz/AEh0+3506+LttLPLpoOTC/NGAOzkjr9v86tI0+xsLC2jWKKNQgAyAO1YnJxWjcIKWmU3gLijiWSeJNagabTZZPCS5aIiSNj9PMe4JwNx3611IDYUuskh8PkwnKcEDbB3zTEGnFuSsU1xdBijFTUE1oyFGKKM0AFSKjNTQBGKMVNFABRRRQAUUUUAFRU0UARRU15bpQAl1/ijTdB5VvZHMrLzLFGnMxH7D7mqvYfFjSbieZJ7O6hijbAlUq4+4B2/Wub67Nd65xRNcSOJGafkVc9BkgAeSgfuax67o8OlSqsUw8V0w8Y2AzWXKjcYNo7vYcRWeo2iXVkWkgY4Dkcu9M7edZk5kPTY+hrlvwbaQ6Tf2dzA5jhkEgbm23HQCumWE6zozLG0Y2PKy4NKLd7BxSRh1iwiv/w6zxhljl5wT/Kcda0OKLL8bEgL4CnPLinrMueViPSlWoXCo7xlgshX5Q3esZFo3ifyRi07TYFNtIszObZCAAdiT3PrWtZalxAlwfx1hC9qpILxEhwPPHQ7dqnT7trCzuLm6aSXDgCONcnPpTMagizR27RSl5V5geXYD1NEXS0ayJtv2MY2DqGBypGQfMVNQgCqFAwBU1Y5xdqVzcLIlvZgeKwLFiMhR/r9qp/8b17T9Z5LqTxrbm+ZWQAY9PKrFPLcHV7w2xXnjSNVDnbpk/vRr2mS6paZidEYISCP6XaozUu0zqgopLkux1bTpcQJLGcq4zWWqxwJe3F5p04uhh4pvDPuOtWeqQlas55x4yaCpqKK0ZJoqMipzQAUUUUARRU1FABQelTUGgDnC8Pw6fr93LLbgnnZ4pCmBysc7HoSM4+1VHV7Cyk1O6udQeQDHKhAz1zXTOM7/wDDpDAn1/8AMOdhy9OtczeB+LtTi0zT5AkniZnZiRyKv1EeZ8vWozTs68clw2Xr4e6d/D+HoDBllkY5djgkA4Bq2Xt7b6TYy3l9KI4kHMxx+QA7n0rDp2kRWUEUKlvDiUBVz+9cr+MOuyXGrppEDkw2w+ZQdi5GST7AgfnVccb7IZZ+kKeOeLLjWtYiu7Gea1/Cf92MT7x+bZHc9+owAN6vvw+4qj4qtjZa4sLanbDmVuXAmToWHqO49j0NcQsn5bnHVWGDW9pl9PpWrwXNtKYpoXDRuOmfI+hGQR5GrOKaIJuLPo+8ZYFKqRsNlHUVFhcrLHzvgYPlVM069Ora3BdaXOVj1CEm5t3Yn8NcL1PsR+2R1p3xLqttwvpcZuJGnuZnCouMEgEFiB2AFSeNqSRZZVwLWjKwyDmvVJtE1GK+hjlt5VkRvI9Kc02qJp2aV3aoC1wiDxcAE+YFerFg9uCJFf27UahO0NvmNeZ2YKoqlcR8e2PBt/b2V1ZSzrKvM5gYc0Y7HB2O/qKVFL+BbdG00aYkyCTnM0rSsQMbselMwa41xH8V2u722ThwyJbRgSSyTQ8rSsf5cdlA79yR5b3zgbipOJLKVnTw7mDAkXOQQc4I9NjT40iblbLTRSvW+INL0OHxdUvI4Mj5UJy7eyjc1znXPjNbwnl0jTi4/wCpdPy5HoqnP5kUhnUmbtmoIYkFSfsaxTH1rUe5ZQQC32NIBisrocTMgGOx3r0buAdZFquzXXLkDIrQmujnqaALc1/bL1lH2BrXvta06ws5by8u44beJeZ5HOAo/wBdqqJvD60uexteILoPqhaWys3xFbZ+WSXALO3njIUf3q1GLk6MylxVlm0/4hcM6opXTdTiuJ+i2+6SOfIBsZ+1Zm420OFY0ub1FuGUEwRo8jL6bLVKu+Ibu91ZuHuGmGn2dqSlxdwxqSHHVIwdhg4GfP8AOnWlaFFAFfVtTvNWlQfJJdBQU3ycEDmIOwIJwcdM0nOEXTNxhOStDDiayTifSBdaPNm6jjYKh+UsD1Qg7qcgEZ7j1pZ8PuExodxJqWoTL+KeLkjiPWME5Yn1Owx2A9aZ3N/HaReFbRxwREAuI1C+flWCHU4WYANt61zyyxu0jqjhm40yfiKdatrCHVdF1SS1htctcIqKVK/02yCSB3Hkc9qosnCGp69LNqF/dJBczjJ8RCzjPmBgKf6ucjuB0ro808jQBUYnI3ycj2rUtC/iEMvNjduQZIP26/vWnna0kZXje5M5XP8ADniOzmBhtoLuJW2eC4VSR/ZkKn96Wazomo2OWvtOu4EGxd4Ty4/tjK/rXX7vWDOR+GQvGhO7NjJz6dOnfetaK9cElV8POw5XYH96X8tp7Q14fJXZTPhpxALDUxFM0ciMQjnmXOf5WH7H3rJxTNqHEGuXNwlvMyxkxQqsbMEUewxk9T71apLi3hkMgjtklAwJBCoYffGaXXupeJgG5kfz+bOa0/NXpAvAd7Yo0A69orCa2trsHILKU2P2rqmh6+t7Zl9Qi/BToQGSVgA23VfSuYy37dmOB5gVrHUT2b8qlLy2/tKLwUvuLieMl0u3vNR4paW3imv2WytUTxGESqAuQvTOCxz3JFcW4l1ODXdbuNTvbx8zPlIo4/oUfSCTvsP6vU084okN3pFwh3ZcSDO26nP7ZrnZfHt08gKviyc42c+fH9N0PY9Q062b5LaSXJyS7HPr0IApnacdXempIujwrZPIvK7xyEsRnOB/+5qmFyRgb+p6V5Lk9/cDaqWQoa3+q3N7O0t1KzyP1LuTn37/AJmtIykZI6k9zitbmx9JH2FRzDv+u+aAo+ypxnvil0/OMjCkehwa37iltwayM0rhyBujD3Gf2pbPNEOska+7YrenPkcH0pfcTMMjJ9s0DNK4uAqnwzk9MruKx6XILPQ/4jOxCKkl0yjuPmf9gKw6jIi2s0nhoHVGIYxrkEA4OcVr8YXSQcKXltGeXFukO3YMyIcfY1bDpSZLJtpCr4fM0WmzXUhJmeTJPcnALfq2auyX4aNWLjmbHQbZqg6Kz6faLzErG0mQ2NgT5/Y1tyaiFZhkgj+XP5V50n8merFVFD/Vr1fBzGwLhcqCccw8s+Y2qsR608ErLKd87A7Y9Kw3uoq0WC3v6Uvt7CbXVUyHwrUf+LjLv/Z8h6/l50qRS3Wi76VxKJY1IbmIPzAmnH+2KW9uViHLnYLj6f8A5rmF1w5+DQzafeTxyAD6n5g3uKUT6hqkRMb+GW6c3Kc/lmk79ME1XyR0e44thlvE/FsMucB+Xcbdz3H/ANVle+hkQFZP1NcutVlebxZ5C7+vb7U6hvSkYQnI7DyqbX7KKSfSLHeXQO3NzE9Ns1oGbnGz48wdqVteYye/vjFadxeOcjm6d6XEfKhtPdLGPr/Wl818STg0raV23Y1jZzTow5mxcXTSIyMTgjBqqSqUkZc5IOM5p+7HOaS3qlZiT3rpwOnRx+SrSZgP6+deevWpzv5CorqOQg+u/wClR7GjvUn1/WkB9k3PelNy5Gaa3J60nu+9IBfcSUquZd+tb10cUnuWxmkMX6vMRYXPzbFD1P2/zrFxNL4+lOi4IeWFc/8AqpWHV3LWFxv/ACH9s/5VqXM4Ng0hOUUo5J9HU/5GrQfwkTf+0WdbS3GnLaso5QnKxIznPWqfq+l3FrL/ANncyRjdQxwy/fy96tMd2jguN/MYrUv5IirSAbeXn6V5rZ7CWiradpvit42phlT+SFh/ib08h36nypy9+gjIhQjBPp7UpvL1nmzGEZgckuMgH2rL/EH8DDvzyHpn96y2bSSR7muppgSQW9SK0JrR5wQwAB7miS+l6cq8vZV2rWluJ5RheYL39fekZMJi8Njjf2qOZgBnBqGyPrYKT2BoHKKViol8tuRWFql5Njg59KwGQ82DQhMG6V4z/WNe8cw2rylu0knInM7kZ5UHMce1bTsRjfpS2+UkZAyR2pi/gR7S3MSk9lPiH/DkfrWDnsSrFlml5OoJEY/9xP6VbHCV2Qyzi1Qnz/oVFSwwSDsR1HSvNdRxk1FFB9c/akB9k3Pek933p5cRNvsaTXiHBpAIrrvSe6704u8gkUnut2IFZbGJr1Q8boSfmBXHvVdsJxPaGCUkqVMb59djVkugcMD09elUS8juLTV7gWs0fiGTnEMrcmQd9s7HvW8b9GZIccOX1/z3NpeYzakI0gzlvIY9t8+ophqN4SgTJAHQVowXEr2gnktmt5SyrMrHqcYVs+RAx7r6issdrdXvOYYWflUszHZVAGSWJ2Ax61x5VUj1ML/rTbFWSZHDDG+R6ipfOwBGTsAa8vZT2epSRXassoUhlYEY38vtWS4CdFbD9GrDQ0yF8KL5ZGMsg8ugrFJO75VRgdsVgzyKcGpW4aEYRVOex61mht/g9uqxLzStluy1rM8jE/LgHpXotklsYPXHWm+haKdV8V5JjFbxnBK4DO3XAJ6AZH51pL8iTb0hI7Kils/fyrYhsbuaNZBCCXYBE3LMT2286z6tpUELlYJJlwcrztzAkdOtXbgPRl121e9W5aCe1lCxQsoIDgc3Nnvg7geeCc9DuMb6MyfHsq1rbxJZWUzQRB7gyk5ycoOUL16fN4g9cV0O20+P/d7qAiSKF3s5GdgiguOUnBwN9hS3iDge+06yfUY7uK6iiUB40QqYkHQKCTkAffvuSSWms6kicK3NlDa8rPalAc/1cV2RUFE8/Jzctnz2jAFc9K2YkN5dRQRH5pWCfma02XDEeRrZ024Fpf29wRkRyBiPah9CSXJWWr4maBLpOoWt8eQxX8IYsgwPFUAOMeuzf3vSqZXafiBEmsfD3xwytJZyJcRsOpQ4Vh+TA/3a4v7Uou0UzQ4ToiivRG29BGBvt70yR9uEAjfeteezilH049q2aKVAV+/4f8XeJhnyNVu/4bvV5isTFfMDP7V0SjFJxHZxq806aInxFZcd+XNUPjvRnaGO9iQER/LJjf5SRg/Yn/GK+mpraGcYmiRx/WXNI9S4Q0u9gljMTRBwQeQ5G4I6HPmfcEg7E0uLT0Fo+V9Pu7uwnW4s5mikA5QQNsdwQdiD3BBroGl63fa/ok8OsTclokqCKCxjjtwzAEsWAUhv5djtnfsKZ6t8Jbpb+WLSrmB1jXndJiy4U9CpIOR1GMnBG5pLqsEWnaRb2tq7hEBYORysXYDmfG+DsoxvgKBuck7hBydsTlSPGt3D3eozXD/VIxYAb8o7D2GcUnnPhhSRzMzBVHn5/pk1vAyahN4tshmWQglY1LGNz1UgbjfOOxGCM9ssti/jkTqqIycltI7rytIGHNvnA6MmTtlcHGSRxuL5bO9SSghVLHn6XAPYGsKlUUkg5Pfyrbu4ZLMul1DIkynl8J0Kkt5YIzWr84+V4fmxuFbI/Ws0zXIa8PaMdZklaSYxW8WAxXHM7HfAz6b/AHH22PxUOiGSz/4xteclZNmO/XPTby/KtfQtQjtLCWG4SaOOSXxElGArggBlydh9IwTscnJGxrd1OwuLkForebwgRzzTKqgemAxA+5ptMpyUV+zHeW099ErWMM1xC7BkmWL6sZGwGc7/ALVavhwkun6rHbTEIsPjTXHN0VmVVIJ9Aij3LjtmsvDPEllZaEunW91zS28MxDFSVZyS2F9MsQPPGe9V+HW/wNneWa265uLUQF+nUklj75NXx42tnNkyx1bOiw67b6rZzR2OZIubBcr8p9qWX0AaFgRkYIrd4Otol4dsx4ajKU2mtYWBDQg59a1VOjmnNy2fLN0oF1OP/MYfqaxqMsAa2dUVV1O8VRgLO4A/vGteP66qTHUWp3r2C6dJdSmz58+GTkDbH5Y7U44c+GPEmvkNbQ28MBGRPNOOUjzAGWI+1Vu33Yb96+lfhXvocR5cYiUZx160UkNyb7KlovwIsouV9a1eadu8VqgjX25jk/oK6Fo3AvDGjIBY6LaBgMeJLGJHP95smrHgeVFIAooooAKKKKACoNFFAGvdWsNzEyToHUg9e3tXz1xXtEBiiirYumZl2UCf/mn2xTrS9UhW2jt7ovGIiwjZU51Kk5KMuc9ckEeZGO9FFRnFPspGTjtDpLrTtSZLKyineeKMvC8rFVZtgURCSF25j5k4Ax0O/wAP8K3OsXB/EQz29shIleSJlyPJcjc9vz8qKK55xXJF4zfFs39XhWwlW1uGtlt45FZpWYEBQQT8v1E4GOXGSdh2qrcW6p/G9Xe7RZFhRVit1mPO4jUYBY/0jkknzPfqSiq4YrZnyZt0YdFlCT4Hynv5Gt27Um4YjuKKK6vRx+zsXDcIj0WzU/8ASFMpIxsd9qKK5X2VPlfVd9Wvcd7iQ/4jWqn1UUVQRu2x+YH1FfTnw0iEejJy94o/2NFFN9B7LlUZoorI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IAL8DASIAAhEBAxEB/8QAHAAAAgIDAQEAAAAAAAAAAAAAAAUBBgMEBwII/8QAQhAAAgEDAgQEBAQCBwUJAAAAAQIDAAQRBSEGEjFBE1FhcQciMoEUkaGxFUJSYnKCosHwFhcjM1MkNENjg8LR4fH/xAAZAQADAQEBAAAAAAAAAAAAAAAAAQMCBAX/xAAlEQACAgICAgEEAwAAAAAAAAAAAQIRAyESMQRBIhNCUWEUIzL/2gAMAwEAAhEDEQA/AO40UUUAFFFFAEYoqaigCaiipoAijFTUZoAKmiooA0tY1O10jT5ry+lEcMYyT3J8h5k1yniP4jalfw+BptpJbxu27wEtIVz/AEh0+3506+LttLPLpoOTC/NGAOzkjr9v86tI0+xsLC2jWKKNQgAyAO1YnJxWjcIKWmU3gLijiWSeJNagabTZZPCS5aIiSNj9PMe4JwNx3611IDYUuskh8PkwnKcEDbB3zTEGnFuSsU1xdBijFTUE1oyFGKKM0AFSKjNTQBGKMVNFABRRRQAUUUUAFRU0UARRU15bpQAl1/ijTdB5VvZHMrLzLFGnMxH7D7mqvYfFjSbieZJ7O6hijbAlUq4+4B2/Wub67Nd65xRNcSOJGafkVc9BkgAeSgfuax67o8OlSqsUw8V0w8Y2AzWXKjcYNo7vYcRWeo2iXVkWkgY4Dkcu9M7edZk5kPTY+hrlvwbaQ6Tf2dzA5jhkEgbm23HQCumWE6zozLG0Y2PKy4NKLd7BxSRh1iwiv/w6zxhljl5wT/Kcda0OKLL8bEgL4CnPLinrMueViPSlWoXCo7xlgshX5Q3esZFo3ifyRi07TYFNtIszObZCAAdiT3PrWtZalxAlwfx1hC9qpILxEhwPPHQ7dqnT7trCzuLm6aSXDgCONcnPpTMagizR27RSl5V5geXYD1NEXS0ayJtv2MY2DqGBypGQfMVNQgCqFAwBU1Y5xdqVzcLIlvZgeKwLFiMhR/r9qp/8b17T9Z5LqTxrbm+ZWQAY9PKrFPLcHV7w2xXnjSNVDnbpk/vRr2mS6paZidEYISCP6XaozUu0zqgopLkux1bTpcQJLGcq4zWWqxwJe3F5p04uhh4pvDPuOtWeqQlas55x4yaCpqKK0ZJoqMipzQAUUUUARRU1FABQelTUGgDnC8Pw6fr93LLbgnnZ4pCmBysc7HoSM4+1VHV7Cyk1O6udQeQDHKhAz1zXTOM7/wDDpDAn1/8AMOdhy9OtczeB+LtTi0zT5AkniZnZiRyKv1EeZ8vWozTs68clw2Xr4e6d/D+HoDBllkY5djgkA4Bq2Xt7b6TYy3l9KI4kHMxx+QA7n0rDp2kRWUEUKlvDiUBVz+9cr+MOuyXGrppEDkw2w+ZQdi5GST7AgfnVccb7IZZ+kKeOeLLjWtYiu7Gea1/Cf92MT7x+bZHc9+owAN6vvw+4qj4qtjZa4sLanbDmVuXAmToWHqO49j0NcQsn5bnHVWGDW9pl9PpWrwXNtKYpoXDRuOmfI+hGQR5GrOKaIJuLPo+8ZYFKqRsNlHUVFhcrLHzvgYPlVM069Ora3BdaXOVj1CEm5t3Yn8NcL1PsR+2R1p3xLqttwvpcZuJGnuZnCouMEgEFiB2AFSeNqSRZZVwLWjKwyDmvVJtE1GK+hjlt5VkRvI9Kc02qJp2aV3aoC1wiDxcAE+YFerFg9uCJFf27UahO0NvmNeZ2YKoqlcR8e2PBt/b2V1ZSzrKvM5gYc0Y7HB2O/qKVFL+BbdG00aYkyCTnM0rSsQMbselMwa41xH8V2u722ThwyJbRgSSyTQ8rSsf5cdlA79yR5b3zgbipOJLKVnTw7mDAkXOQQc4I9NjT40iblbLTRSvW+INL0OHxdUvI4Mj5UJy7eyjc1znXPjNbwnl0jTi4/wCpdPy5HoqnP5kUhnUmbtmoIYkFSfsaxTH1rUe5ZQQC32NIBisrocTMgGOx3r0buAdZFquzXXLkDIrQmujnqaALc1/bL1lH2BrXvta06ws5by8u44beJeZ5HOAo/wBdqqJvD60uexteILoPqhaWys3xFbZ+WSXALO3njIUf3q1GLk6MylxVlm0/4hcM6opXTdTiuJ+i2+6SOfIBsZ+1Zm420OFY0ub1FuGUEwRo8jL6bLVKu+Ibu91ZuHuGmGn2dqSlxdwxqSHHVIwdhg4GfP8AOnWlaFFAFfVtTvNWlQfJJdBQU3ycEDmIOwIJwcdM0nOEXTNxhOStDDiayTifSBdaPNm6jjYKh+UsD1Qg7qcgEZ7j1pZ8PuExodxJqWoTL+KeLkjiPWME5Yn1Owx2A9aZ3N/HaReFbRxwREAuI1C+flWCHU4WYANt61zyyxu0jqjhm40yfiKdatrCHVdF1SS1htctcIqKVK/02yCSB3Hkc9qosnCGp69LNqF/dJBczjJ8RCzjPmBgKf6ucjuB0ro808jQBUYnI3ycj2rUtC/iEMvNjduQZIP26/vWnna0kZXje5M5XP8ADniOzmBhtoLuJW2eC4VSR/ZkKn96Wazomo2OWvtOu4EGxd4Ty4/tjK/rXX7vWDOR+GQvGhO7NjJz6dOnfetaK9cElV8POw5XYH96X8tp7Q14fJXZTPhpxALDUxFM0ciMQjnmXOf5WH7H3rJxTNqHEGuXNwlvMyxkxQqsbMEUewxk9T71apLi3hkMgjtklAwJBCoYffGaXXupeJgG5kfz+bOa0/NXpAvAd7Yo0A69orCa2trsHILKU2P2rqmh6+t7Zl9Qi/BToQGSVgA23VfSuYy37dmOB5gVrHUT2b8qlLy2/tKLwUvuLieMl0u3vNR4paW3imv2WytUTxGESqAuQvTOCxz3JFcW4l1ODXdbuNTvbx8zPlIo4/oUfSCTvsP6vU084okN3pFwh3ZcSDO26nP7ZrnZfHt08gKviyc42c+fH9N0PY9Q062b5LaSXJyS7HPr0IApnacdXempIujwrZPIvK7xyEsRnOB/+5qmFyRgb+p6V5Lk9/cDaqWQoa3+q3N7O0t1KzyP1LuTn37/AJmtIykZI6k9zitbmx9JH2FRzDv+u+aAo+ypxnvil0/OMjCkehwa37iltwayM0rhyBujD3Gf2pbPNEOska+7YrenPkcH0pfcTMMjJ9s0DNK4uAqnwzk9MruKx6XILPQ/4jOxCKkl0yjuPmf9gKw6jIi2s0nhoHVGIYxrkEA4OcVr8YXSQcKXltGeXFukO3YMyIcfY1bDpSZLJtpCr4fM0WmzXUhJmeTJPcnALfq2auyX4aNWLjmbHQbZqg6Kz6faLzErG0mQ2NgT5/Y1tyaiFZhkgj+XP5V50n8merFVFD/Vr1fBzGwLhcqCccw8s+Y2qsR608ErLKd87A7Y9Kw3uoq0WC3v6Uvt7CbXVUyHwrUf+LjLv/Z8h6/l50qRS3Wi76VxKJY1IbmIPzAmnH+2KW9uViHLnYLj6f8A5rmF1w5+DQzafeTxyAD6n5g3uKUT6hqkRMb+GW6c3Kc/lmk79ME1XyR0e44thlvE/FsMucB+Xcbdz3H/ANVle+hkQFZP1NcutVlebxZ5C7+vb7U6hvSkYQnI7DyqbX7KKSfSLHeXQO3NzE9Ns1oGbnGz48wdqVteYye/vjFadxeOcjm6d6XEfKhtPdLGPr/Wl818STg0raV23Y1jZzTow5mxcXTSIyMTgjBqqSqUkZc5IOM5p+7HOaS3qlZiT3rpwOnRx+SrSZgP6+deevWpzv5CorqOQg+u/wClR7GjvUn1/WkB9k3PelNy5Gaa3J60nu+9IBfcSUquZd+tb10cUnuWxmkMX6vMRYXPzbFD1P2/zrFxNL4+lOi4IeWFc/8AqpWHV3LWFxv/ACH9s/5VqXM4Ng0hOUUo5J9HU/5GrQfwkTf+0WdbS3GnLaso5QnKxIznPWqfq+l3FrL/ANncyRjdQxwy/fy96tMd2jguN/MYrUv5IirSAbeXn6V5rZ7CWiradpvit42phlT+SFh/ib08h36nypy9+gjIhQjBPp7UpvL1nmzGEZgckuMgH2rL/EH8DDvzyHpn96y2bSSR7muppgSQW9SK0JrR5wQwAB7miS+l6cq8vZV2rWluJ5RheYL39fekZMJi8Njjf2qOZgBnBqGyPrYKT2BoHKKViol8tuRWFql5Njg59KwGQ82DQhMG6V4z/WNe8cw2rylu0knInM7kZ5UHMce1bTsRjfpS2+UkZAyR2pi/gR7S3MSk9lPiH/DkfrWDnsSrFlml5OoJEY/9xP6VbHCV2Qyzi1Qnz/oVFSwwSDsR1HSvNdRxk1FFB9c/akB9k3Pek933p5cRNvsaTXiHBpAIrrvSe6704u8gkUnut2IFZbGJr1Q8boSfmBXHvVdsJxPaGCUkqVMb59djVkugcMD09elUS8juLTV7gWs0fiGTnEMrcmQd9s7HvW8b9GZIccOX1/z3NpeYzakI0gzlvIY9t8+ophqN4SgTJAHQVowXEr2gnktmt5SyrMrHqcYVs+RAx7r6issdrdXvOYYWflUszHZVAGSWJ2Ax61x5VUj1ML/rTbFWSZHDDG+R6ipfOwBGTsAa8vZT2epSRXassoUhlYEY38vtWS4CdFbD9GrDQ0yF8KL5ZGMsg8ugrFJO75VRgdsVgzyKcGpW4aEYRVOex61mht/g9uqxLzStluy1rM8jE/LgHpXotklsYPXHWm+haKdV8V5JjFbxnBK4DO3XAJ6AZH51pL8iTb0hI7Kils/fyrYhsbuaNZBCCXYBE3LMT2286z6tpUELlYJJlwcrztzAkdOtXbgPRl121e9W5aCe1lCxQsoIDgc3Nnvg7geeCc9DuMb6MyfHsq1rbxJZWUzQRB7gyk5ycoOUL16fN4g9cV0O20+P/d7qAiSKF3s5GdgiguOUnBwN9hS3iDge+06yfUY7uK6iiUB40QqYkHQKCTkAffvuSSWms6kicK3NlDa8rPalAc/1cV2RUFE8/Jzctnz2jAFc9K2YkN5dRQRH5pWCfma02XDEeRrZ024Fpf29wRkRyBiPah9CSXJWWr4maBLpOoWt8eQxX8IYsgwPFUAOMeuzf3vSqZXafiBEmsfD3xwytJZyJcRsOpQ4Vh+TA/3a4v7Uou0UzQ4ToiivRG29BGBvt70yR9uEAjfeteezilH049q2aKVAV+/4f8XeJhnyNVu/4bvV5isTFfMDP7V0SjFJxHZxq806aInxFZcd+XNUPjvRnaGO9iQER/LJjf5SRg/Yn/GK+mpraGcYmiRx/WXNI9S4Q0u9gljMTRBwQeQ5G4I6HPmfcEg7E0uLT0Fo+V9Pu7uwnW4s5mikA5QQNsdwQdiD3BBroGl63fa/ok8OsTclokqCKCxjjtwzAEsWAUhv5djtnfsKZ6t8Jbpb+WLSrmB1jXndJiy4U9CpIOR1GMnBG5pLqsEWnaRb2tq7hEBYORysXYDmfG+DsoxvgKBuck7hBydsTlSPGt3D3eozXD/VIxYAb8o7D2GcUnnPhhSRzMzBVHn5/pk1vAyahN4tshmWQglY1LGNz1UgbjfOOxGCM9ssti/jkTqqIycltI7rytIGHNvnA6MmTtlcHGSRxuL5bO9SSghVLHn6XAPYGsKlUUkg5Pfyrbu4ZLMul1DIkynl8J0Kkt5YIzWr84+V4fmxuFbI/Ws0zXIa8PaMdZklaSYxW8WAxXHM7HfAz6b/AHH22PxUOiGSz/4xteclZNmO/XPTby/KtfQtQjtLCWG4SaOOSXxElGArggBlydh9IwTscnJGxrd1OwuLkForebwgRzzTKqgemAxA+5ptMpyUV+zHeW099ErWMM1xC7BkmWL6sZGwGc7/ALVavhwkun6rHbTEIsPjTXHN0VmVVIJ9Aij3LjtmsvDPEllZaEunW91zS28MxDFSVZyS2F9MsQPPGe9V+HW/wNneWa265uLUQF+nUklj75NXx42tnNkyx1bOiw67b6rZzR2OZIubBcr8p9qWX0AaFgRkYIrd4Otol4dsx4ajKU2mtYWBDQg59a1VOjmnNy2fLN0oF1OP/MYfqaxqMsAa2dUVV1O8VRgLO4A/vGteP66qTHUWp3r2C6dJdSmz58+GTkDbH5Y7U44c+GPEmvkNbQ28MBGRPNOOUjzAGWI+1Vu33Yb96+lfhXvocR5cYiUZx160UkNyb7KlovwIsouV9a1eadu8VqgjX25jk/oK6Fo3AvDGjIBY6LaBgMeJLGJHP95smrHgeVFIAooooAKKKKACoNFFAGvdWsNzEyToHUg9e3tXz1xXtEBiiirYumZl2UCf/mn2xTrS9UhW2jt7ovGIiwjZU51Kk5KMuc9ckEeZGO9FFRnFPspGTjtDpLrTtSZLKyineeKMvC8rFVZtgURCSF25j5k4Ax0O/wAP8K3OsXB/EQz29shIleSJlyPJcjc9vz8qKK55xXJF4zfFs39XhWwlW1uGtlt45FZpWYEBQQT8v1E4GOXGSdh2qrcW6p/G9Xe7RZFhRVit1mPO4jUYBY/0jkknzPfqSiq4YrZnyZt0YdFlCT4Hynv5Gt27Um4YjuKKK6vRx+zsXDcIj0WzU/8ASFMpIxsd9qKK5X2VPlfVd9Wvcd7iQ/4jWqn1UUVQRu2x+YH1FfTnw0iEejJy94o/2NFFN9B7LlUZoorI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t0.gstatic.com/images?q=tbn:ANd9GcSTcIXqe-_62N7vj1xaO96Cd7BMk8hz6OU0g8tuki8IqglRkrCy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429000"/>
            <a:ext cx="331789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7C082-0CC2-4D97-A75B-781851FDA70C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4016" y="1484784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melhoria de competências, interação e ambiente global da equipe.</a:t>
            </a:r>
            <a:endParaRPr lang="pt-BR" b="0" dirty="0"/>
          </a:p>
        </p:txBody>
      </p:sp>
      <p:sp>
        <p:nvSpPr>
          <p:cNvPr id="7" name="Retângulo 6"/>
          <p:cNvSpPr/>
          <p:nvPr/>
        </p:nvSpPr>
        <p:spPr>
          <a:xfrm>
            <a:off x="1619672" y="28888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Criar uma cultura de equipe dinâmica</a:t>
            </a:r>
            <a:endParaRPr lang="pt-BR" sz="1600" b="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http://t0.gstatic.com/images?q=tbn:ANd9GcQWhuldZJyhH5TDfL1A6ivdd5bSNW_NdsuwBab_QG0J4974hOn_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405161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ZAJPLc4CqHk/SkISzNIgFsI/AAAAAAAABSk/RRrElLxmxA8/s400/EQUIPE.bmp"/>
          <p:cNvPicPr>
            <a:picLocks noChangeAspect="1" noChangeArrowheads="1"/>
          </p:cNvPicPr>
          <p:nvPr/>
        </p:nvPicPr>
        <p:blipFill>
          <a:blip r:embed="rId3" cstate="print"/>
          <a:srcRect b="11801"/>
          <a:stretch>
            <a:fillRect/>
          </a:stretch>
        </p:blipFill>
        <p:spPr bwMode="auto">
          <a:xfrm>
            <a:off x="3347864" y="3429000"/>
            <a:ext cx="2857500" cy="2520280"/>
          </a:xfrm>
          <a:prstGeom prst="rect">
            <a:avLst/>
          </a:prstGeom>
          <a:noFill/>
        </p:spPr>
      </p:pic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9553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“O gerenciamento dos recursos humanos do projeto inclui os processos que </a:t>
            </a:r>
            <a:r>
              <a:rPr lang="pt-BR" b="0" u="sng" dirty="0" smtClean="0"/>
              <a:t>organizam</a:t>
            </a:r>
            <a:r>
              <a:rPr lang="pt-BR" b="0" dirty="0" smtClean="0"/>
              <a:t>  e </a:t>
            </a:r>
            <a:r>
              <a:rPr lang="pt-BR" b="0" u="sng" dirty="0" smtClean="0"/>
              <a:t>gerenciam</a:t>
            </a:r>
            <a:r>
              <a:rPr lang="pt-BR" b="0" dirty="0" smtClean="0"/>
              <a:t> a </a:t>
            </a:r>
            <a:r>
              <a:rPr lang="pt-BR" b="0" u="sng" dirty="0" smtClean="0"/>
              <a:t>equipe</a:t>
            </a:r>
            <a:r>
              <a:rPr lang="pt-BR" b="0" dirty="0" smtClean="0"/>
              <a:t>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907704" y="306896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0" dirty="0" smtClean="0"/>
              <a:t>Envolvimento de todos os membros da equipe durante o planejamento do projeto</a:t>
            </a:r>
            <a:endParaRPr lang="pt-BR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Designações de pessoal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564904"/>
            <a:ext cx="289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Lista dos membros da equipe</a:t>
            </a:r>
            <a:endParaRPr lang="pt-BR" sz="1600" b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http://t0.gstatic.com/images?q=tbn:ANd9GcSaIMctXkdxl3QsLlZo9_CFyaJlj5JMZQtKYxrYnUGP8ZzED-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0"/>
            <a:ext cx="392509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6008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Plano de recursos humanos:             estratégias e planos de treinamento</a:t>
            </a:r>
            <a:endParaRPr lang="pt-BR" sz="1600" b="0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t1.gstatic.com/images?q=tbn:ANd9GcRZOfmrVmXCe6-SCPfIFbwFp76Rak_yI3FR_OHCOoBSoPoXGaQs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32004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Calendário de recursos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344" y="2603718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Ocasiões em que os membros podem participar das atividades</a:t>
            </a:r>
            <a:endParaRPr lang="pt-BR" sz="1600" b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AutoShape 2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6" name="AutoShape 4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0" name="AutoShape 8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2" name="AutoShape 10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4" name="AutoShape 12" descr="data:image/jpg;base64,/9j/4AAQSkZJRgABAQAAAQABAAD/2wCEAAkGBhASEBISEBAPEhIUEA8QFBQQEA8PDw8QFBAVFBQQFBQXHCYeFxkjGRQUHy8gIycpLCwsFR4xNTAqNSYrLCkBCQoKDgwOFA8PFCkYFBwpKSkpLCkpKSkpKSkpKSkpKSkpKSkpKSkpKSwpKSkpKSkpLCkpKSkpKikpKSopKSwpNf/AABEIAMIBAwMBIgACEQEDEQH/xAAcAAACAwEBAQEAAAAAAAAAAAADBAACBQEGBwj/xAA4EAACAgEDAgQDBgQGAwEAAAABAgADEQQSIQUxE0FRYSJxgTKRobHB8AYUI0JSYnKC0eEVM/Ek/8QAGQEBAQEBAQEAAAAAAAAAAAAAAAECAwQF/8QAIREBAQEAAgIBBQEAAAAAAAAAAAERAiESMQNRYaGx8CL/2gAMAwEAAhEDEQA/APmk4TCidCifP19EMS4MgWFRBJREEKJxVhESZaWUQ6CUrSMJXMVoStI3Sogq0jNVJmKpisx3T6csZNH08meg0eiAHaZTQ+n9Mm7RpwJWhMCMASsrqJfMFug7LwPOEHe2LvYTF/HyYxUIF6qY7UgEAmZdQZQyWEDZfiVZYtY0Wjl+simCxjCU58o3XRiTNANPpY9XSBOqsjPNIsQIC6/ErbfFHfMlqqXNmcp0vMZo08cWoCMNCqpAhGWWaKarU7RkwLEzsym6ouZJnYuPhWOJde0txLKv6T0oG0imFIkrSB1YwglFWGExWpBK4zWIKmjM0dNQPOYqiaajM19HofWL6faJq6WwnssxqndNSAI/WQBEFocnviNppwBljCG11AkfW+kUr1dWdoPMX6p1YVAcZ5xwJNDz3sR5wSoSfiOJjavqVhwyj4e/JxE6NddYSRnA7EDOfaNHr62rU4JmlQFPIniNN0+9wWYHnkA5GDPT9ApsRMWd5ZWa2CRBPZKvbF7XmtRZ7ZRa8zlaR2uviMHKa4cSgnHsxKLM2IndfFreqjODIG3dpndMcawmMafTyU6eO1qJZBS0bRxKU6vPBjBEXeoCKLW2TN1R3ZB84a6ycrqzIrKXo0k3lqkkw1+epde04FkLHsF+pPE9KLgeUskEKWJ5bHHlD16Me548zmRXPHHz+UPSzEcL98KmnHl54jNFPMzbF7W02nY9zx7TX02iXzyfnBaeuaVFc5WqPTUByAIv0v8Aiip7CmCuGKgngMR6R/b8JwPIzz/Tf4R/p/1mIfezrtP2CTwZJnepW2f4j+KxUQnw/tE+ntFB1yy+xUHwoykg88mDT+Gj4wY2EqU2uO270m7punIu0KoAXge0ZF1haTTX+IDtOVbBPqM957AdOFiYYdx+Mvp9PHq4ZtI6foKBNrc4jen6dWgwFEYawDnMqWlRdQBwAJR7ZRniOtrdgdhwcQps2Z7QtdHrEeiqdnxZJBwczYrERFLF2qSB2EB07W785HYx1jFkqVSSPOKGncRO62Sy7PEA0aENR0/c3HbOeDNPS6TaAISmqL6q50OeMD8ozBoBcCTMrVeGUH1lbGxLos12ItddmUe3mdSvJkErpzHqqcStNctqbtiFvQZmpATaJJmf+WJ5Ckj6SSeUTxr4Mo4l0nIStJ2ai9a8mMqn4SqJDAfnMWtCInAjFI5/frKVDy/OMKnb8fWYqm6Dj74/QeOZnofL18/SMaW0EkZB28HBzg+hx85kaItH4Qq2dolWORNLTac8GTEWrbkFiAPfiaenpH6zB6v0oJsvRSxSxWdcs25GO1uPbOfpPTqvAIljNoqiU1gfbmvuOceo9JcNJ4nP75geZ/m7XGoZd7YO0oeCDjynodG58JM8HaOPORiAeAOfxMsvMYVNxJjCUyJVDoJUSqoDJwBCjiL6vT70K5IyO4ODF+nXNs2uDlTt/wBQHYxodteJahyQQODiEd4uckwMfS3kXbdxOOD856GqqCo0qg7toz5nEbrsU9iM+0SAijEl1Ct3nS0Q6nqLVUGvBxyR5keYEuhliqjAwIrZbniY+qv3Nvy2yxBtYZ+Bx5RvpLs9alwQeQc+eD3mdXDaV5j2nqlKqowk1Ii0rYwxg+YkLwFz4+eJQp/45fJiB6ccTkX1GtYMQEJHqPlJM5Poa+KgQ6cQYl6xO1bGUw9a+vtMvWISy8rt/wALMUBPrkRnpNnJTA45yrF1+WTJZ1qb22KF8zGlHkItVGQO3lOVaYw1dteos5Z0wtmzzCdmKe4Pl7wn8N02CwOAxS9bHb/KwsOCfmp/CayaUFg20Z5GeMgHkjM1dLRgTXn16Z8TOmp7fv5CalGPpj6RWjH4fjGEbHl7cfL/AOffOanqiMc/v1EKWHH3/jFTZjjy/WcY++O//OJUw0LBBtdAGzn5/nxC0p+cC6ISR849VVj9+cHSg/OMFgAWOABkk+QA85WRAnH74lkiGn61S7itCxYqzj4HCkLjJDED1H3xpm/ftA69kU1GqVBlmAHucQj2TD/ibhEsU4dHUrtwWKsdr7VP2jjyitSb0163DAFSCD5jkGMJXPI9O6ydPuRq7DXkGsWALeSclvgHln1xPRaLrDOgdaLNp/07gc45XOZNbvw883OjtteVK9sgjjyzPP8AgWpZUEySjBThWxYh7lj24m5XqlbO3uO4Iww+k61kVz7nQlj4i7vFF6pU7bUsVmGeAeeOD84wnMo5VUMbQoA7jjjJhLNVVUP6jqvn3/SV1mgd0wlhrOQ2QBkkcgZ9MxPVqdRpLSqYuwUZcAN4iEZTPoccexhG8oGAROdjOI3HIxwDj047TllsoqzxWxyR9fulrXgwsgH9ZIYV+07C6+IKsIBApDAzo0v4anuAfmAYzVWAMAAD24EBUI3UszQeoecepTMXop9ZpU09phRNNTkHAjtKccytA4hlwBM2oKijz94dbOfpELtciDLuFHbk9z6D1l6NQGGRnHOMgg/cY0P2OD88SjOT2+f1gK7Mn74zVX+eJYF7OpV1sFIdm2l9tdb2sq/4iAOBNrT4PPljPmOCM+fM891TojG9bVQ2rtFdlQfYHwSUbkgHG48TU6FprKq9tmR/UcqpfxDXWT8KF/7sfrKlatY/f7/fMKpxAK4Eq1hx9JWS3gv/ADpsI/p/ywrByMq/i7sY9x+UcZoPxc/P29O+IvpNdXZbZUrZsq27xzxuBI+cCdQ6gtSF2BY/ZVV5Z3P2VH1mbVTb4m37WocK5LDNemrOR8Pq3GPc+0Y2i7Xf5NMgwPI3WA8/QRg9GayqwGx6za7F2QL4hrBIRASOBjHbn75HrmfFx++fv1+O6u/8tpF3WOqs3GXObbT6DzY89h6iP6FfgDbdpc7yDkFSwHBzPPmk30p4wsa/SWlHFJVbHZRjcCcfaUq/BB9I/wBGNqtaG8YUkp4Q1DbrQcHeMkk7c7cbjnvNPPeVs79j9btVE8bsVwP9Sk4xMXVtZRcLXsL1WMtLKQAtOTith7ZJUn3HpGepXeNcKV/9dbLZae4LDlKh75wT7D3j7Jnjgj/uZa5TOPHff9jyi9L1VW9E8ZnV/wD87KyigJnOywH/AHZyDnjE9rRTwM+c5TX6/SDTrFBs8NbF3ZKgYOGYd1VsYJGOwMrkfT0+kjED9Zxv+frM/qunFqruJCK29x/bYoU/C3t2P0lDGt161I1jnCKCT54A9oEaoOoZSCGUMpHmDzmeW0dgupdKrUHiXLbXUxawV1BlbY2M7c7SceW7E1Oh9Ptq3q7KUJ3IqLtVCxJZQDk4545k1caaE/XJjNacTlNUZVePxiICP3zJCmv5fhJKPhAEsFkUQoE02vQI9p6+YtSs0NOszVN0LxG6LFP2SDjvErmIQ4GTE+jLYjEMuAeSfeYg9EvAl4FXnQ8lQr1PTBkBO/4WDfB9r6SvSqn3sR4gqwMCw5bd5nnyji5PEYFioPiYD5wGaq49UpgasEAjGI4ko6hyPvid3WaVO1n5BAPBKqT2DHsIl1NHS1bw7EKdpQfZ2twT84t1OlWBUV2EN8eUONz+RMaY9F4me3pL7uO/p8xMrpRsFSCw/GAMzTrTPMrNZOh0TafU/asdNQCWLncRcnOfYFeP9svpeg6lLUtV6s+LZ4m1TusqsfccknuMAD6zdrX2jSNKaxul17NXq0OfidLRnzUrjP0ImyYjqdNXf8SWbbELKHQgkHzVh5j2i5s1ijBWhj67mXP0k3Hbnnyf6l761pO3t/3MTrfWAv8ATV1Vm43Hnwx64829BFepaPUWAG68V1KdzrTuUsoHbf3iXTqlStrQpdlNtlKFi1gRwBg+Zz7xrMk43fba6XXX4Q8FgynJ3A7izH7TE+uZo1p2++Zf8NVbVI2ONzNYzMNql2OSAvcCbm3HMOfK23t5nX6EJYM2N41lxtSwuUFNCkZXvgjHGMc5htdQrKopru2ruspeh08MXEnJZW9ye+RyZuPpkZgzIpYZKlgCV+Uux+n6Smh6XfsTxMb9o3bfslsc4+sFqLO48ue/5Sup6rUrbWsUH3PY+WT5TlmCcwgdKADChQPQAAfhGaU5glT0jVfaQFVcectKhvWVczQtv9RJAlveSQfFUWFUSiw6CabFpWPURSsxqtpmqcVxLgzMv1DAjAl9QWZQQcTODWrhlrinTgSozNiquKjN11dg2lDgA8+8vrlTaGwSzAAeeMzWeoEYMi0LxwOJlVOmDFYUZ4HnHmsi7WgccCUNvM0gxcHgjMoW7Qbv6d5j2+IGHxck/QCFbaalN2NwzNWnt9Z5NNPtRwQSxOVI9Z6bprHw13d8RGaavUshCnBI7+nvMnSlReFV/hVStmWzvczYDRZNFWCWCjJOT8/WKkCr03hXf01xXYMsB2Dj+76x8vAu8qmoUnAIMotfSHBUjIIwQfSTTaCusDYqgY8hiHRIPW0sQNrbRn4vlCCllUZJA+cvXardiCPbmYS1M+fjyEfcmfMehlulbxe5/sYA4xgK3tGrjbcekwusVP8AEy2kMcbBuKhSO/zmy9sR1VCv9oAxSMLT3li5esstg2vgZIccZ+U1+j1v4YD5yOBnvt8s/SM6bTKowoAEaSuQtRElgcTr8SEzSObpwmVJi72yAxMkW3GchrHycCGSDAhFm1GWMUwCCHrmaozICI1pdPxgwVSwo1mJkammpAEbSefPUjuA8vWbOmuysVDYaZ9/U2D4A4jm6K36fcczNoyddqHBzn5TV6fYWQZ7zj6MHvG9PWAMSwGprlT0oF9xjFSw9jYXMo6unXA4HHrDJavbImM2vfO2CJItHMamN+yyK32ttO3vOGzM4DAzvGsJ27s5Xnnzi+i3q4bng7SPb1mlpul4ctnvNOvSKPKQ2G6Tkc+ku6Agg+fEoDOkzbJajQInaWfAPAAhGsi7tIOMTOASAwiJCi1pDEQYlsyo6w4gWbEs7xa27Eg7bZFi3MDZqh84MWMewkaw5OQI07e8kD5ksKog0hVE3VGrjdSRelY7UJmqPWsG2myTDLOmwCYHE0A4zNGldomf/PgS9OvBMDTBkd8QKPmHKZEIUfXYzA0dQJeRtKSxHrDV9P5BiVW3pnyMwjHiLafgSz2yoz7qDvz5CMLXzky+6diAgMLUsHWsaRZUo1SwogkadLSsjb5VrIFrIPxYBGeczBbpdWEKIEhkgRePKV8QwhssIJ9QILYZ1kAhQrtQYm6ExuxhAEyNB10YjVdcpWIwogXXEkrJDOPk9axmtJSpYyomq0vWIzXALCq8zVHDwGoedBnHEyM/cSY1pazmWTT8x/T0ia0O6ReJoVLFaRG65EW8ESEQmYKxpBzfKloMmQGAQGGrWBQRiqaBkWFBgy0o14kiUzmUstxFn1MWe0mXTDT6kQX8yYBUjFVMmqsuTG6ajJWkMrSpqCqWwJCZRmhFi0DbbB2XQDWQuCFpzEophRIqIYYPAkyu+NDG6SL+JJGj5zWYypiiRhDNqNunVaCzLKZAYGdBlBCKJAaoRyoRSuNVmZDtTQ6PEleEFsIbNkqWi4unDfAOTJui3iEy6gwGVtlxbAIsKEjQTxDKMZNwEo1kCxnVxA74RTAMsPXF0MYQwGEMtugVaRnl1BfEgrbou90XstjVEsulRZFy8spk0No0JuiyPCboBC8ozyjPBNZAv4skWNkkDxaQ6ySToq0sskkgMsKskkzQZIwskkguZJJIRJ0SSQC1xlZJJAVJYzkkAbQTTskCohkkkgGWHWSSUXEpZJJAVsgGkkgDhUkkkBFhROSTUFXgLJJJAsZ2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66" name="Picture 14" descr="http://www.umtudo.com/wp-content/uploads/2011/01/calend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Habilidades interpessoais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Entender os sentimentos dos membros da equipe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3204265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Empatia, influência e criatividade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t0.gstatic.com/images?q=tbn:ANd9GcRPIvCVkwlSdx4InvK4zmWn9riFFSgD3NwqxjWo846VuaY502Mz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245130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zona8.com.br/rh/wp-content/uploads/2010/01/treinam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2536259" cy="214314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Treinamento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Aprimorar as competências da equipe;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Pode ocorrer em sala de aula, online, com outro membro;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Pode ser agendado, de acordo com o plano de recursos ou não-planejado, através de observações.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0" name="AutoShape 2" descr="data:image/jpg;base64,/9j/4AAQSkZJRgABAQAAAQABAAD/2wCEAAkGBhQSEBQUEhMWFRQVFhQWFhYUFxQUFhkXGB4VGBQcGBgXHzIeGhojHRUVHy8gJScqLi4sGB4yNzAqNiYsLSkBCQoKDgwOGg8PFywdFRwpKSksKSkpKSkpKSkpKSkpKSwpKSkpKSkpKSkpKSksNikpKSksKTYtNSkpKSksKSkpKf/AABEIAIcAoAMBIgACEQEDEQH/xAAcAAACAgMBAQAAAAAAAAAAAAAABgUHAgMEAQj/xABAEAACAQMCAwYDBAYJBQEAAAABAgMABBESIQUGMQcTIkFRYTJxgRRSkaEjQmKSssEIJDNygqKx0eFDY3Pw8RX/xAAYAQEBAQEBAAAAAAAAAAAAAAAAAQIDBP/EAB0RAQEAAgMBAQEAAAAAAAAAAAABAhEDEjEhUUH/2gAMAwEAAhEDEQA/ALxooooCiiigKKKKAooooCiiigKKKKCF5qvXig1IxVtaDIx0Oc9aVF5puR/1T9VT/amLno/1ZfeRf9GquJriQHwRq423Mug531bb7Db55rUSmgc33H3x+4lZrzjcfeQ/4B/I0t28hK+IaT5rq1Y3YDf3AB+tezz6VySAPcFuvkACDmrpNmhedZ/MRn/C38mpk5c4o9xEXcKCGKjSCBgY9SfPNVgJmOAV0k4JI3AUdd/Js4GMnrkZqxuSB/VAfV5D+eP5VKsT9Fc19xBIV1SHAJAHuT0FZWl6sqB0OVOd/lsayrfRRRQFFFFAUUUUBRRRQFFFa45g2cEHHXBBoNleV7RQK3aA+LeP/wAo/hc0hGdd9xtufYDrmnbtKlxbxYGT3hIHqdD4/wBar0RnI1HVo+Ak9fdvyH0z51qeM10ifPwY926r8hj4j9cDfqdq1rGRgliT7gEDPUL5gfnjHyrFmGc4HzwKweatIyE2k48vL29voM4/4q0eT5QthExIA0uxORjGpt81UhuWU5RirDoykqR5bEVYfC+VpLi1gM11L3UkSM8ShVyWAYjWACFOfIZ96zVjj5o5lgvYxHGzBQ4YTLp2K5GykYYHJG+KZ+VNC20cSMW0KPETktnct9SSceWcVWvG7dIryaOJQkaMqqqgBVARNgB0/n1qS7J752YKxPhe4Uf3c6l/2+lP4LUooorLQooooCioLjfNkds+hsltGv028XT901NRyhgGHQgEfXcUBLIFBJ2ABJPsNzUdwnj8VyWERzpCk/Js4/0NRHOPOa2rxwhNckquwB6aFwCSPPqdvY0t9n3EIbdnUFtUmMhzqYBc6Qhx0GT4T6k5q6Dzx3mOG1VTK276gijdmxjVj0xkb+4pU7NrgJ3oeUOWKKnUYVdWnUD+sS53G3QVWHbhxudOLDTKwRIYzDjoBIPGVHTxEb/IelRvZxxu5uuIxQ97gssmPCoBIRmVWwPhJABPUdaI+oVoqL5a4p39srkEMCUcH4ldDpYN+0CN/wDapPNRSh2j2srxQ91E8ul2JCDUR4cDP41XVxrj/tIZk/vxsvy+dXpSnx1vtXEbW1G8cH9cn9MqdNqh+b6nx/2wasqaVcLtW6H6HIP4GtkI1OqlgoJwWO4A8zgbnzq1OYuOwQyCOaJXOgP4lVsglhtkfsmlHnVrL7QqRINcaSLJHEqohMgXQX076kxkY82+lalTRb4rbiJiFfvF0hg2krkb9VycHY+Zq6+CRabaBfuxRD8FUVUvCUsCojuVkBPh7wyOCSdtznG+fSrhtZFKKUOVIGPlUyWKa4xc67y4b1ml/wAp0D+GmLs6ttAtW+/9s/J8j+M/hSK17qu5V9S7592kfNXFydwxRZWxKKWVWZWIBZe8JJ0nyyCKtSGE1FxcyQtIqBt2JCnyJ/5wa6OJcUjgTXI2kZwPUnyA9TVU8HtWF+sisGt45S6qDiTG+gEEY8ORvnfHlWZFXEDWi/vRFE8jfDGrO2OuFBY498Csra4V1DKcg/8Au/vVfdvFvK/Ch3RbIni1KmSWB1ADA3O5U49qioDjfHYuISRyyKUQLtobqh8QDfeXr+LetWhwXjCyou4JxsV2BA649MelfIdtxyePZJXUDyycD6HYVavZfzBOIHmZtaxSx6hj4RJqCnI/VLKUPpqU1r1Cv21K0fG7g6j4hEwOTkAouw9Bsdqi+ReISScRtY5JpdDTIpw5yNR07Zz5kUwdvEAPFVkU5E1vC67eXiUfP4aVODcJlSRJc92yMrr5tlSCu3luB1/CsWyetTG3wx9r9vIbuLvANaxmBgoPxxsSSPUMssbj2YDyqJ5QhmtLqK6AUPESVR8nJIK+IKRgYPrmpvjHFprqdp53DO2B4VCKoGcAAb4wcZJJ2GSa51WuOXL+O2PF+uhuKzl2bvpAWd5CI3eJQ8hy5VUIxk71IW/OF7H8N5N8mbX/ABg1DFhnHn86C1cu1rrqRYXKfO/ELiUq1zCEVcs00IbqcKAsZUknfzGwrKw50uLW/uVeGGeWZ1d5RJJEgjVFCYyrFY1XJwcnLN1yKW+G8DmjXvC6RFwNMb6i5HUFlX4B5jO+/QV38W5JuJ4Xkt5EnZlUSIp7t9KKSqpk4YF9OxIJwOtejGXrK8+VnaxL8ycwRXk8chjOmPIXBKllyDhvvDIBwduu25yt85crR3kffWEjLPCrtJbtnXLqZ5ZHV85Z8n4T1CgDGADWX/6txAxTvJUKkqyksMEEggqehB2xiuuw5wuEnjmMhLRkb9DpyCRtXZyclvxq4BAEsh9AWLDJBHRvZj+NfUvIeqNLi2ckm1uHiUt1MZVJIST5nQ4BPqDXzFzXGq3kpi2RyJUxsAJAHGPQDURX0FyDzJ3v2+7mljMZaByyZVEIiy0WW+IoCi6sAsc7dKgry0ts97P6yrCvzCPM38UdfQNhb93FGn3EVf3QB/KqY5ft1aHhyec95PIR6qpjjB+RCHB9jV1q1WkUX209oM0d6LQRoI4WimDeIu5KnIJBwEKsVxjPnmlez7SUBB7t0YfdZXX88Gpj+kZwrRfQTgbSwlSfVom3/wAskdVKKkq6fTnInOSzaGB8MuFYHYq/Rcj54HyI9Kk+duOSW8kWCQjI+CCR4gRnf1wR9M1U3Z7co1u6Fwki6JEJ2LKCUnTPm2NDr+0p8iaduKcYF2B3qh0yCA2488EDpnfr7mrIztTvaPdLLfs64LMqF8eb7gk+5AGak+Q+Py2SzBoFljnjaNo5GKAg9CcDIxk/vHpsatJuAWN1FpaMK6jCOgCyR/3T5j9k5FVrxDhzQTPE+7I2kkdGHVWHsQQfrXLkyuLrx4zJpmupZtBmOpo0EaHG6oCWABO/VmOc53rwR1sVKz0V5blt6pjJNRq0Vi422rfoqS4LwUTEvKxSFTglcF3broTOwOMEsegI2JIpJbdQt1N0zR3lu1l3HdRhO7Hi0rq1afj1/FqzvnPt02pDtZtH6RgCUAKqejSEgRg+2o5+lPFtY2iyg90Qg6LqZh8ypJDHfzrZxvs5huYi9hIEkBDd0W/RsQcgAneM+mcr7L1r15YeXTy45+xWkXP7Kzd7HrOTlgxUnfzzmpBO0dV8UPeJICMBiNB9QSD6e1It9bskjrIpV1ZgysMEMDggjyINc4re3PR/7QZUvYIuIRjDkiK4HmWAPdsf2vCyk+eEpN4VZrLKEYsAQ+NCd4xYAlAFyOrADOdgc+VT/DOG3C288TxsI54u8jYjwF0xKuGG2Sqtt64pe4dAzyKqAlm2AG2c7Yz5D1opruuRLmS3uJz3SiwYWso1MxZ0IGVOMEeNR8hX0HydynFY2aQpkk4eRm6vKQupiOg6AADoAPnVF8N4bf20LW57tYLqWHvpQDKVfUndBhkEDXgZxvqO9XvyteT/AGWH7UAJ9AEoGNmBIx4TjoF86DuPL0JmExjUyjpIclhtjYnpsSNvX3qTRMVrSStoNQVP/SM4cGsLeXTlo59Or0WRWyPqyR/hXz0BX2NzXyzFxC2a3nLBGKtlCFYFTkEFgR+I86pzjX9HaRSTa3SON8JMpjb2GpcqfngUFaR8RWJAYCwcHqeoBBzjG3tUjwjtAmgRY8I6LsA6kkAknAZSG8/PNbJezq5Rb7X3a/YAhlGosSXwUCYG4xk52G1KJpPi36sW17Scyowi074cKxbKnzGQDkHf8qmeaiHeOZTlZEwT6ldx/lP+U1VPD3xKhPTUM/LO9WNw7iMQV7ed8hTqO3dtHvkaSdiBkYPuQRjemU7TRjet25BWQrfd8NKLqR1mXIAWPPe4Od9HQgY3wx61Hx8SjP64B9Gypz/irx5YWex65nL5XXmo3mTj8sWhYm0rGFG2N3Ya3J9dzj6V3GTbIFLnM5GFOwOfXqMYzj6V04vlc+X7EhadpEw+NI3+hQ/ipx+VSfDu0NjcRmJdBJ0ldWoOW2XcgY3x69aruu7gz4uIT6Sxn8GWvTt5tHftNgS5ii4hEN2xHNj1H9mxx+t4WQn9lPWq8WrPblt44XgYsIrkkIZVKiOTZ1IP6y5XB2GMj1pJuOVJ1n7gBXkKhvCwxhum7Y39qtHa/MB7qEsWaSIRrG5OFiRNXgRep1FgWbzz6dZ3hvNkCWtlEzazBKsjERsdKgSHTnGTu2+Peu/kXkYOZDOn6WJlTScMEOMkehbPU/hTpw7s8VboSKqrC6SpcRB5FWbUoEeY18Ox1E5ON+lA2WdjFIFbQrA6XXWoOMgMhwejDI9wam4Yq5bS0CgAAAAAADYAAYAA9AABUhGtRWxFraKwArYKgwlquuI9pNwLm4hg4c8ptpNEj/aIo0HVlYkghQVUtudhnPSrIlWlXmLgEc0UyFVBmR0ZtIySy6QzYwWI8J3+7QfPljxq7WC+Ntb4t7xir7NKUVTIQqNncBZSCxB6DpSca+g7DlIwxxRuwfulVcqugHHU6ff8+p61VPGezK8hJKR98m+DEdTY8sp8WfkDVCkp3pwk4kXgTvnxGQCsY6uQMan8yNs6em+5pSlgZG0spUjqGBB/A1K8PtTIUAOkFlRpG+Fc9P8A5/pSIYeTbn9JMgXA8EgG22+G6euV/drVwhlSaUuVC6XB1Yx8Y9etZRcMig1DxltwhQ+NzqwMYyMYGfQe9bbfgMmzkrqG+GGoZ9z0JrSO6PhsMgDKhTP3dUTfUCojm3h6x2ylck96upmOWOVfGT7Y26Y+tT9szggPEd/1lOpfr5ijmLgrXFv3aaQwZWGo4G2oEZ8utTUXdVcayRsEEbEdKkb/AJYuYd3hfT95RrX95cio3TWVN3MPHzMGklLPMNHdsGykADBsJ95zuWf1OB51qt+YWFyLh4Ce8ULFqfRHqUjxB3XSQPwGc1L8k8oi5nHfqyooWRUI+MEalZs/qkYI9fl1s2fk5ZYmjKoysCMOCVBwdJGNwRsdiDVRA9nV1OL2aK4h0O6PcZ7wPsXVcEKNI33ycHA2G+9qW61FcscCNtawQMwYxRqpZRpUkZ3APzxv1xU9FFRW2Na3qKxRa2gVB6KyFeAVlQekVxXUFd1YOmaBaurSlzmO5+z28s2jX3S6yoIQkAjPiIIGMk9PKnue2zS1zlaSLZzNCqFwo2dO9UqSA40HYnHTII23FUVDzBz1a3dnMhV1lKeASoH3ypGhxnGwO+1LFpxFZV03EixRKFEca5IGNiNK7rqxqZupPzqzrLsqEgWW7kkmcquE/s0QEA6cDcYzjA0gY6Vz8A7PkjnlgmjSTTh43KjU0bddW2NvD9SfLFELfBbMXG8TZjiOgFAy56MAMgYGMZpnTh5po4XyJFA0jxqQZSpYE+HwggBVAwo3PrUoOA+1XYRfsJ9K8+zHOMU9HgPtWiXl72oiooefo8+NJIzkjPxjbY7rg/lUPBNbzX08s8idycMNWfG3hAAGNXk2dvL3qwOKckzXFy9urdzbIqOVjjA1FuuT0Lasn09jWni3ZSIUE1uoLRDU8U36RZFG5J1basZyNgfLBG8V5yfxqKfiLBZlLNpKiNZMsETdclQFA05ydsAAVa9tHS7y/wAk25a2uljCOqFkWPCoDKoDasKC+NwM4+VOMVtiiiKOt6LXqx1sC1AAVmBQFrLFB5XtFe0HtFFFB5ise7oooMTAPSsRZrnOkZxjOBnHlk9aKKDIW4o7gelFFB59nFH2YV7RQHcCsXtFIwVBB2IIyD8xXtFBkkAAAAAA2AG2B5YrLRRRQGmjFFFB7RiiigMUUU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12" name="AutoShape 4" descr="data:image/jpg;base64,/9j/4AAQSkZJRgABAQAAAQABAAD/2wCEAAkGBhQSEBQUEhMWFRQVFhQWFhYUFxQUFhkXGB4VGBQcGBgXHzIeGhojHRUVHy8gJScqLi4sGB4yNzAqNiYsLSkBCQoKDgwOGg8PFywdFRwpKSksKSkpKSkpKSkpKSkpKSwpKSkpKSkpKSkpKSksNikpKSksKTYtNSkpKSksKSkpKf/AABEIAIcAoAMBIgACEQEDEQH/xAAcAAACAgMBAQAAAAAAAAAAAAAABgUHAgMEAQj/xABAEAACAQMCAwYDBAYJBQEAAAABAgMABBESIQUGMQcTIkFRYTJxgRRSkaEjQmKSssEIJDNygqKx0eFDY3Pw8RX/xAAYAQEBAQEBAAAAAAAAAAAAAAAAAQIDBP/EAB0RAQEAAgMBAQEAAAAAAAAAAAABAhEDEjEhUUH/2gAMAwEAAhEDEQA/ALxooooCiiigKKKKAooooCiiigKKKKCF5qvXig1IxVtaDIx0Oc9aVF5puR/1T9VT/amLno/1ZfeRf9GquJriQHwRq423Mug531bb7Db55rUSmgc33H3x+4lZrzjcfeQ/4B/I0t28hK+IaT5rq1Y3YDf3AB+tezz6VySAPcFuvkACDmrpNmhedZ/MRn/C38mpk5c4o9xEXcKCGKjSCBgY9SfPNVgJmOAV0k4JI3AUdd/Js4GMnrkZqxuSB/VAfV5D+eP5VKsT9Fc19xBIV1SHAJAHuT0FZWl6sqB0OVOd/lsayrfRRRQFFFFAUUUUBRRRQFFFa45g2cEHHXBBoNleV7RQK3aA+LeP/wAo/hc0hGdd9xtufYDrmnbtKlxbxYGT3hIHqdD4/wBar0RnI1HVo+Ak9fdvyH0z51qeM10ifPwY926r8hj4j9cDfqdq1rGRgliT7gEDPUL5gfnjHyrFmGc4HzwKweatIyE2k48vL29voM4/4q0eT5QthExIA0uxORjGpt81UhuWU5RirDoykqR5bEVYfC+VpLi1gM11L3UkSM8ShVyWAYjWACFOfIZ96zVjj5o5lgvYxHGzBQ4YTLp2K5GykYYHJG+KZ+VNC20cSMW0KPETktnct9SSceWcVWvG7dIryaOJQkaMqqqgBVARNgB0/n1qS7J752YKxPhe4Uf3c6l/2+lP4LUooorLQooooCioLjfNkds+hsltGv028XT901NRyhgGHQgEfXcUBLIFBJ2ABJPsNzUdwnj8VyWERzpCk/Js4/0NRHOPOa2rxwhNckquwB6aFwCSPPqdvY0t9n3EIbdnUFtUmMhzqYBc6Qhx0GT4T6k5q6Dzx3mOG1VTK276gijdmxjVj0xkb+4pU7NrgJ3oeUOWKKnUYVdWnUD+sS53G3QVWHbhxudOLDTKwRIYzDjoBIPGVHTxEb/IelRvZxxu5uuIxQ97gssmPCoBIRmVWwPhJABPUdaI+oVoqL5a4p39srkEMCUcH4ldDpYN+0CN/wDapPNRSh2j2srxQ91E8ul2JCDUR4cDP41XVxrj/tIZk/vxsvy+dXpSnx1vtXEbW1G8cH9cn9MqdNqh+b6nx/2wasqaVcLtW6H6HIP4GtkI1OqlgoJwWO4A8zgbnzq1OYuOwQyCOaJXOgP4lVsglhtkfsmlHnVrL7QqRINcaSLJHEqohMgXQX076kxkY82+lalTRb4rbiJiFfvF0hg2krkb9VycHY+Zq6+CRabaBfuxRD8FUVUvCUsCojuVkBPh7wyOCSdtznG+fSrhtZFKKUOVIGPlUyWKa4xc67y4b1ml/wAp0D+GmLs6ttAtW+/9s/J8j+M/hSK17qu5V9S7592kfNXFydwxRZWxKKWVWZWIBZe8JJ0nyyCKtSGE1FxcyQtIqBt2JCnyJ/5wa6OJcUjgTXI2kZwPUnyA9TVU8HtWF+sisGt45S6qDiTG+gEEY8ORvnfHlWZFXEDWi/vRFE8jfDGrO2OuFBY498Csra4V1DKcg/8Au/vVfdvFvK/Ch3RbIni1KmSWB1ADA3O5U49qioDjfHYuISRyyKUQLtobqh8QDfeXr+LetWhwXjCyou4JxsV2BA649MelfIdtxyePZJXUDyycD6HYVavZfzBOIHmZtaxSx6hj4RJqCnI/VLKUPpqU1r1Cv21K0fG7g6j4hEwOTkAouw9Bsdqi+ReISScRtY5JpdDTIpw5yNR07Zz5kUwdvEAPFVkU5E1vC67eXiUfP4aVODcJlSRJc92yMrr5tlSCu3luB1/CsWyetTG3wx9r9vIbuLvANaxmBgoPxxsSSPUMssbj2YDyqJ5QhmtLqK6AUPESVR8nJIK+IKRgYPrmpvjHFprqdp53DO2B4VCKoGcAAb4wcZJJ2GSa51WuOXL+O2PF+uhuKzl2bvpAWd5CI3eJQ8hy5VUIxk71IW/OF7H8N5N8mbX/ABg1DFhnHn86C1cu1rrqRYXKfO/ELiUq1zCEVcs00IbqcKAsZUknfzGwrKw50uLW/uVeGGeWZ1d5RJJEgjVFCYyrFY1XJwcnLN1yKW+G8DmjXvC6RFwNMb6i5HUFlX4B5jO+/QV38W5JuJ4Xkt5EnZlUSIp7t9KKSqpk4YF9OxIJwOtejGXrK8+VnaxL8ycwRXk8chjOmPIXBKllyDhvvDIBwduu25yt85crR3kffWEjLPCrtJbtnXLqZ5ZHV85Z8n4T1CgDGADWX/6txAxTvJUKkqyksMEEggqehB2xiuuw5wuEnjmMhLRkb9DpyCRtXZyclvxq4BAEsh9AWLDJBHRvZj+NfUvIeqNLi2ckm1uHiUt1MZVJIST5nQ4BPqDXzFzXGq3kpi2RyJUxsAJAHGPQDURX0FyDzJ3v2+7mljMZaByyZVEIiy0WW+IoCi6sAsc7dKgry0ts97P6yrCvzCPM38UdfQNhb93FGn3EVf3QB/KqY5ft1aHhyec95PIR6qpjjB+RCHB9jV1q1WkUX209oM0d6LQRoI4WimDeIu5KnIJBwEKsVxjPnmlez7SUBB7t0YfdZXX88Gpj+kZwrRfQTgbSwlSfVom3/wAskdVKKkq6fTnInOSzaGB8MuFYHYq/Rcj54HyI9Kk+duOSW8kWCQjI+CCR4gRnf1wR9M1U3Z7co1u6Fwki6JEJ2LKCUnTPm2NDr+0p8iaduKcYF2B3qh0yCA2488EDpnfr7mrIztTvaPdLLfs64LMqF8eb7gk+5AGak+Q+Py2SzBoFljnjaNo5GKAg9CcDIxk/vHpsatJuAWN1FpaMK6jCOgCyR/3T5j9k5FVrxDhzQTPE+7I2kkdGHVWHsQQfrXLkyuLrx4zJpmupZtBmOpo0EaHG6oCWABO/VmOc53rwR1sVKz0V5blt6pjJNRq0Vi422rfoqS4LwUTEvKxSFTglcF3broTOwOMEsegI2JIpJbdQt1N0zR3lu1l3HdRhO7Hi0rq1afj1/FqzvnPt02pDtZtH6RgCUAKqejSEgRg+2o5+lPFtY2iyg90Qg6LqZh8ypJDHfzrZxvs5huYi9hIEkBDd0W/RsQcgAneM+mcr7L1r15YeXTy45+xWkXP7Kzd7HrOTlgxUnfzzmpBO0dV8UPeJICMBiNB9QSD6e1It9bskjrIpV1ZgysMEMDggjyINc4re3PR/7QZUvYIuIRjDkiK4HmWAPdsf2vCyk+eEpN4VZrLKEYsAQ+NCd4xYAlAFyOrADOdgc+VT/DOG3C288TxsI54u8jYjwF0xKuGG2Sqtt64pe4dAzyKqAlm2AG2c7Yz5D1opruuRLmS3uJz3SiwYWso1MxZ0IGVOMEeNR8hX0HydynFY2aQpkk4eRm6vKQupiOg6AADoAPnVF8N4bf20LW57tYLqWHvpQDKVfUndBhkEDXgZxvqO9XvyteT/AGWH7UAJ9AEoGNmBIx4TjoF86DuPL0JmExjUyjpIclhtjYnpsSNvX3qTRMVrSStoNQVP/SM4cGsLeXTlo59Or0WRWyPqyR/hXz0BX2NzXyzFxC2a3nLBGKtlCFYFTkEFgR+I86pzjX9HaRSTa3SON8JMpjb2GpcqfngUFaR8RWJAYCwcHqeoBBzjG3tUjwjtAmgRY8I6LsA6kkAknAZSG8/PNbJezq5Rb7X3a/YAhlGosSXwUCYG4xk52G1KJpPi36sW17Scyowi074cKxbKnzGQDkHf8qmeaiHeOZTlZEwT6ldx/lP+U1VPD3xKhPTUM/LO9WNw7iMQV7ed8hTqO3dtHvkaSdiBkYPuQRjemU7TRjet25BWQrfd8NKLqR1mXIAWPPe4Od9HQgY3wx61Hx8SjP64B9Gypz/irx5YWex65nL5XXmo3mTj8sWhYm0rGFG2N3Ya3J9dzj6V3GTbIFLnM5GFOwOfXqMYzj6V04vlc+X7EhadpEw+NI3+hQ/ipx+VSfDu0NjcRmJdBJ0ldWoOW2XcgY3x69aruu7gz4uIT6Sxn8GWvTt5tHftNgS5ii4hEN2xHNj1H9mxx+t4WQn9lPWq8WrPblt44XgYsIrkkIZVKiOTZ1IP6y5XB2GMj1pJuOVJ1n7gBXkKhvCwxhum7Y39qtHa/MB7qEsWaSIRrG5OFiRNXgRep1FgWbzz6dZ3hvNkCWtlEzazBKsjERsdKgSHTnGTu2+Peu/kXkYOZDOn6WJlTScMEOMkehbPU/hTpw7s8VboSKqrC6SpcRB5FWbUoEeY18Ox1E5ON+lA2WdjFIFbQrA6XXWoOMgMhwejDI9wam4Yq5bS0CgAAAAAADYAAYAA9AABUhGtRWxFraKwArYKgwlquuI9pNwLm4hg4c8ptpNEj/aIo0HVlYkghQVUtudhnPSrIlWlXmLgEc0UyFVBmR0ZtIySy6QzYwWI8J3+7QfPljxq7WC+Ntb4t7xir7NKUVTIQqNncBZSCxB6DpSca+g7DlIwxxRuwfulVcqugHHU6ff8+p61VPGezK8hJKR98m+DEdTY8sp8WfkDVCkp3pwk4kXgTvnxGQCsY6uQMan8yNs6em+5pSlgZG0spUjqGBB/A1K8PtTIUAOkFlRpG+Fc9P8A5/pSIYeTbn9JMgXA8EgG22+G6euV/drVwhlSaUuVC6XB1Yx8Y9etZRcMig1DxltwhQ+NzqwMYyMYGfQe9bbfgMmzkrqG+GGoZ9z0JrSO6PhsMgDKhTP3dUTfUCojm3h6x2ylck96upmOWOVfGT7Y26Y+tT9szggPEd/1lOpfr5ijmLgrXFv3aaQwZWGo4G2oEZ8utTUXdVcayRsEEbEdKkb/AJYuYd3hfT95RrX95cio3TWVN3MPHzMGklLPMNHdsGykADBsJ95zuWf1OB51qt+YWFyLh4Ce8ULFqfRHqUjxB3XSQPwGc1L8k8oi5nHfqyooWRUI+MEalZs/qkYI9fl1s2fk5ZYmjKoysCMOCVBwdJGNwRsdiDVRA9nV1OL2aK4h0O6PcZ7wPsXVcEKNI33ycHA2G+9qW61FcscCNtawQMwYxRqpZRpUkZ3APzxv1xU9FFRW2Na3qKxRa2gVB6KyFeAVlQekVxXUFd1YOmaBaurSlzmO5+z28s2jX3S6yoIQkAjPiIIGMk9PKnue2zS1zlaSLZzNCqFwo2dO9UqSA40HYnHTII23FUVDzBz1a3dnMhV1lKeASoH3ypGhxnGwO+1LFpxFZV03EixRKFEca5IGNiNK7rqxqZupPzqzrLsqEgWW7kkmcquE/s0QEA6cDcYzjA0gY6Vz8A7PkjnlgmjSTTh43KjU0bddW2NvD9SfLFELfBbMXG8TZjiOgFAy56MAMgYGMZpnTh5po4XyJFA0jxqQZSpYE+HwggBVAwo3PrUoOA+1XYRfsJ9K8+zHOMU9HgPtWiXl72oiooefo8+NJIzkjPxjbY7rg/lUPBNbzX08s8idycMNWfG3hAAGNXk2dvL3qwOKckzXFy9urdzbIqOVjjA1FuuT0Lasn09jWni3ZSIUE1uoLRDU8U36RZFG5J1basZyNgfLBG8V5yfxqKfiLBZlLNpKiNZMsETdclQFA05ydsAAVa9tHS7y/wAk25a2uljCOqFkWPCoDKoDasKC+NwM4+VOMVtiiiKOt6LXqx1sC1AAVmBQFrLFB5XtFe0HtFFFB5ise7oooMTAPSsRZrnOkZxjOBnHlk9aKKDIW4o7gelFFB59nFH2YV7RQHcCsXtFIwVBB2IIyD8xXtFBkkAAAAAA2AG2B5YrLRRRQGmjFFFB7RiiigMUUU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14" name="AutoShape 6" descr="data:image/jpg;base64,/9j/4AAQSkZJRgABAQAAAQABAAD/2wCEAAkGBhQSEBQUEhMWFRQVFhQWFhYUFxQUFhkXGB4VGBQcGBgXHzIeGhojHRUVHy8gJScqLi4sGB4yNzAqNiYsLSkBCQoKDgwOGg8PFywdFRwpKSksKSkpKSkpKSkpKSkpKSwpKSkpKSkpKSkpKSksNikpKSksKTYtNSkpKSksKSkpKf/AABEIAIcAoAMBIgACEQEDEQH/xAAcAAACAgMBAQAAAAAAAAAAAAAABgUHAgMEAQj/xABAEAACAQMCAwYDBAYJBQEAAAABAgMABBESIQUGMQcTIkFRYTJxgRRSkaEjQmKSssEIJDNygqKx0eFDY3Pw8RX/xAAYAQEBAQEBAAAAAAAAAAAAAAAAAQIDBP/EAB0RAQEAAgMBAQEAAAAAAAAAAAABAhEDEjEhUUH/2gAMAwEAAhEDEQA/ALxooooCiiigKKKKAooooCiiigKKKKCF5qvXig1IxVtaDIx0Oc9aVF5puR/1T9VT/amLno/1ZfeRf9GquJriQHwRq423Mug531bb7Db55rUSmgc33H3x+4lZrzjcfeQ/4B/I0t28hK+IaT5rq1Y3YDf3AB+tezz6VySAPcFuvkACDmrpNmhedZ/MRn/C38mpk5c4o9xEXcKCGKjSCBgY9SfPNVgJmOAV0k4JI3AUdd/Js4GMnrkZqxuSB/VAfV5D+eP5VKsT9Fc19xBIV1SHAJAHuT0FZWl6sqB0OVOd/lsayrfRRRQFFFFAUUUUBRRRQFFFa45g2cEHHXBBoNleV7RQK3aA+LeP/wAo/hc0hGdd9xtufYDrmnbtKlxbxYGT3hIHqdD4/wBar0RnI1HVo+Ak9fdvyH0z51qeM10ifPwY926r8hj4j9cDfqdq1rGRgliT7gEDPUL5gfnjHyrFmGc4HzwKweatIyE2k48vL29voM4/4q0eT5QthExIA0uxORjGpt81UhuWU5RirDoykqR5bEVYfC+VpLi1gM11L3UkSM8ShVyWAYjWACFOfIZ96zVjj5o5lgvYxHGzBQ4YTLp2K5GykYYHJG+KZ+VNC20cSMW0KPETktnct9SSceWcVWvG7dIryaOJQkaMqqqgBVARNgB0/n1qS7J752YKxPhe4Uf3c6l/2+lP4LUooorLQooooCioLjfNkds+hsltGv028XT901NRyhgGHQgEfXcUBLIFBJ2ABJPsNzUdwnj8VyWERzpCk/Js4/0NRHOPOa2rxwhNckquwB6aFwCSPPqdvY0t9n3EIbdnUFtUmMhzqYBc6Qhx0GT4T6k5q6Dzx3mOG1VTK276gijdmxjVj0xkb+4pU7NrgJ3oeUOWKKnUYVdWnUD+sS53G3QVWHbhxudOLDTKwRIYzDjoBIPGVHTxEb/IelRvZxxu5uuIxQ97gssmPCoBIRmVWwPhJABPUdaI+oVoqL5a4p39srkEMCUcH4ldDpYN+0CN/wDapPNRSh2j2srxQ91E8ul2JCDUR4cDP41XVxrj/tIZk/vxsvy+dXpSnx1vtXEbW1G8cH9cn9MqdNqh+b6nx/2wasqaVcLtW6H6HIP4GtkI1OqlgoJwWO4A8zgbnzq1OYuOwQyCOaJXOgP4lVsglhtkfsmlHnVrL7QqRINcaSLJHEqohMgXQX076kxkY82+lalTRb4rbiJiFfvF0hg2krkb9VycHY+Zq6+CRabaBfuxRD8FUVUvCUsCojuVkBPh7wyOCSdtznG+fSrhtZFKKUOVIGPlUyWKa4xc67y4b1ml/wAp0D+GmLs6ttAtW+/9s/J8j+M/hSK17qu5V9S7592kfNXFydwxRZWxKKWVWZWIBZe8JJ0nyyCKtSGE1FxcyQtIqBt2JCnyJ/5wa6OJcUjgTXI2kZwPUnyA9TVU8HtWF+sisGt45S6qDiTG+gEEY8ORvnfHlWZFXEDWi/vRFE8jfDGrO2OuFBY498Csra4V1DKcg/8Au/vVfdvFvK/Ch3RbIni1KmSWB1ADA3O5U49qioDjfHYuISRyyKUQLtobqh8QDfeXr+LetWhwXjCyou4JxsV2BA649MelfIdtxyePZJXUDyycD6HYVavZfzBOIHmZtaxSx6hj4RJqCnI/VLKUPpqU1r1Cv21K0fG7g6j4hEwOTkAouw9Bsdqi+ReISScRtY5JpdDTIpw5yNR07Zz5kUwdvEAPFVkU5E1vC67eXiUfP4aVODcJlSRJc92yMrr5tlSCu3luB1/CsWyetTG3wx9r9vIbuLvANaxmBgoPxxsSSPUMssbj2YDyqJ5QhmtLqK6AUPESVR8nJIK+IKRgYPrmpvjHFprqdp53DO2B4VCKoGcAAb4wcZJJ2GSa51WuOXL+O2PF+uhuKzl2bvpAWd5CI3eJQ8hy5VUIxk71IW/OF7H8N5N8mbX/ABg1DFhnHn86C1cu1rrqRYXKfO/ELiUq1zCEVcs00IbqcKAsZUknfzGwrKw50uLW/uVeGGeWZ1d5RJJEgjVFCYyrFY1XJwcnLN1yKW+G8DmjXvC6RFwNMb6i5HUFlX4B5jO+/QV38W5JuJ4Xkt5EnZlUSIp7t9KKSqpk4YF9OxIJwOtejGXrK8+VnaxL8ycwRXk8chjOmPIXBKllyDhvvDIBwduu25yt85crR3kffWEjLPCrtJbtnXLqZ5ZHV85Z8n4T1CgDGADWX/6txAxTvJUKkqyksMEEggqehB2xiuuw5wuEnjmMhLRkb9DpyCRtXZyclvxq4BAEsh9AWLDJBHRvZj+NfUvIeqNLi2ckm1uHiUt1MZVJIST5nQ4BPqDXzFzXGq3kpi2RyJUxsAJAHGPQDURX0FyDzJ3v2+7mljMZaByyZVEIiy0WW+IoCi6sAsc7dKgry0ts97P6yrCvzCPM38UdfQNhb93FGn3EVf3QB/KqY5ft1aHhyec95PIR6qpjjB+RCHB9jV1q1WkUX209oM0d6LQRoI4WimDeIu5KnIJBwEKsVxjPnmlez7SUBB7t0YfdZXX88Gpj+kZwrRfQTgbSwlSfVom3/wAskdVKKkq6fTnInOSzaGB8MuFYHYq/Rcj54HyI9Kk+duOSW8kWCQjI+CCR4gRnf1wR9M1U3Z7co1u6Fwki6JEJ2LKCUnTPm2NDr+0p8iaduKcYF2B3qh0yCA2488EDpnfr7mrIztTvaPdLLfs64LMqF8eb7gk+5AGak+Q+Py2SzBoFljnjaNo5GKAg9CcDIxk/vHpsatJuAWN1FpaMK6jCOgCyR/3T5j9k5FVrxDhzQTPE+7I2kkdGHVWHsQQfrXLkyuLrx4zJpmupZtBmOpo0EaHG6oCWABO/VmOc53rwR1sVKz0V5blt6pjJNRq0Vi422rfoqS4LwUTEvKxSFTglcF3broTOwOMEsegI2JIpJbdQt1N0zR3lu1l3HdRhO7Hi0rq1afj1/FqzvnPt02pDtZtH6RgCUAKqejSEgRg+2o5+lPFtY2iyg90Qg6LqZh8ypJDHfzrZxvs5huYi9hIEkBDd0W/RsQcgAneM+mcr7L1r15YeXTy45+xWkXP7Kzd7HrOTlgxUnfzzmpBO0dV8UPeJICMBiNB9QSD6e1It9bskjrIpV1ZgysMEMDggjyINc4re3PR/7QZUvYIuIRjDkiK4HmWAPdsf2vCyk+eEpN4VZrLKEYsAQ+NCd4xYAlAFyOrADOdgc+VT/DOG3C288TxsI54u8jYjwF0xKuGG2Sqtt64pe4dAzyKqAlm2AG2c7Yz5D1opruuRLmS3uJz3SiwYWso1MxZ0IGVOMEeNR8hX0HydynFY2aQpkk4eRm6vKQupiOg6AADoAPnVF8N4bf20LW57tYLqWHvpQDKVfUndBhkEDXgZxvqO9XvyteT/AGWH7UAJ9AEoGNmBIx4TjoF86DuPL0JmExjUyjpIclhtjYnpsSNvX3qTRMVrSStoNQVP/SM4cGsLeXTlo59Or0WRWyPqyR/hXz0BX2NzXyzFxC2a3nLBGKtlCFYFTkEFgR+I86pzjX9HaRSTa3SON8JMpjb2GpcqfngUFaR8RWJAYCwcHqeoBBzjG3tUjwjtAmgRY8I6LsA6kkAknAZSG8/PNbJezq5Rb7X3a/YAhlGosSXwUCYG4xk52G1KJpPi36sW17Scyowi074cKxbKnzGQDkHf8qmeaiHeOZTlZEwT6ldx/lP+U1VPD3xKhPTUM/LO9WNw7iMQV7ed8hTqO3dtHvkaSdiBkYPuQRjemU7TRjet25BWQrfd8NKLqR1mXIAWPPe4Od9HQgY3wx61Hx8SjP64B9Gypz/irx5YWex65nL5XXmo3mTj8sWhYm0rGFG2N3Ya3J9dzj6V3GTbIFLnM5GFOwOfXqMYzj6V04vlc+X7EhadpEw+NI3+hQ/ipx+VSfDu0NjcRmJdBJ0ldWoOW2XcgY3x69aruu7gz4uIT6Sxn8GWvTt5tHftNgS5ii4hEN2xHNj1H9mxx+t4WQn9lPWq8WrPblt44XgYsIrkkIZVKiOTZ1IP6y5XB2GMj1pJuOVJ1n7gBXkKhvCwxhum7Y39qtHa/MB7qEsWaSIRrG5OFiRNXgRep1FgWbzz6dZ3hvNkCWtlEzazBKsjERsdKgSHTnGTu2+Peu/kXkYOZDOn6WJlTScMEOMkehbPU/hTpw7s8VboSKqrC6SpcRB5FWbUoEeY18Ox1E5ON+lA2WdjFIFbQrA6XXWoOMgMhwejDI9wam4Yq5bS0CgAAAAAADYAAYAA9AABUhGtRWxFraKwArYKgwlquuI9pNwLm4hg4c8ptpNEj/aIo0HVlYkghQVUtudhnPSrIlWlXmLgEc0UyFVBmR0ZtIySy6QzYwWI8J3+7QfPljxq7WC+Ntb4t7xir7NKUVTIQqNncBZSCxB6DpSca+g7DlIwxxRuwfulVcqugHHU6ff8+p61VPGezK8hJKR98m+DEdTY8sp8WfkDVCkp3pwk4kXgTvnxGQCsY6uQMan8yNs6em+5pSlgZG0spUjqGBB/A1K8PtTIUAOkFlRpG+Fc9P8A5/pSIYeTbn9JMgXA8EgG22+G6euV/drVwhlSaUuVC6XB1Yx8Y9etZRcMig1DxltwhQ+NzqwMYyMYGfQe9bbfgMmzkrqG+GGoZ9z0JrSO6PhsMgDKhTP3dUTfUCojm3h6x2ylck96upmOWOVfGT7Y26Y+tT9szggPEd/1lOpfr5ijmLgrXFv3aaQwZWGo4G2oEZ8utTUXdVcayRsEEbEdKkb/AJYuYd3hfT95RrX95cio3TWVN3MPHzMGklLPMNHdsGykADBsJ95zuWf1OB51qt+YWFyLh4Ce8ULFqfRHqUjxB3XSQPwGc1L8k8oi5nHfqyooWRUI+MEalZs/qkYI9fl1s2fk5ZYmjKoysCMOCVBwdJGNwRsdiDVRA9nV1OL2aK4h0O6PcZ7wPsXVcEKNI33ycHA2G+9qW61FcscCNtawQMwYxRqpZRpUkZ3APzxv1xU9FFRW2Na3qKxRa2gVB6KyFeAVlQekVxXUFd1YOmaBaurSlzmO5+z28s2jX3S6yoIQkAjPiIIGMk9PKnue2zS1zlaSLZzNCqFwo2dO9UqSA40HYnHTII23FUVDzBz1a3dnMhV1lKeASoH3ypGhxnGwO+1LFpxFZV03EixRKFEca5IGNiNK7rqxqZupPzqzrLsqEgWW7kkmcquE/s0QEA6cDcYzjA0gY6Vz8A7PkjnlgmjSTTh43KjU0bddW2NvD9SfLFELfBbMXG8TZjiOgFAy56MAMgYGMZpnTh5po4XyJFA0jxqQZSpYE+HwggBVAwo3PrUoOA+1XYRfsJ9K8+zHOMU9HgPtWiXl72oiooefo8+NJIzkjPxjbY7rg/lUPBNbzX08s8idycMNWfG3hAAGNXk2dvL3qwOKckzXFy9urdzbIqOVjjA1FuuT0Lasn09jWni3ZSIUE1uoLRDU8U36RZFG5J1basZyNgfLBG8V5yfxqKfiLBZlLNpKiNZMsETdclQFA05ydsAAVa9tHS7y/wAk25a2uljCOqFkWPCoDKoDasKC+NwM4+VOMVtiiiKOt6LXqx1sC1AAVmBQFrLFB5XtFe0HtFFFB5ise7oooMTAPSsRZrnOkZxjOBnHlk9aKKDIW4o7gelFFB59nFH2YV7RQHcCsXtFIwVBB2IIyD8xXtFBkkAAAAAA2AG2B5YrLRRRQGmjFFFB7RiiigMUUU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Atividades de construção da equipe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4594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Ajudar membros individuais a trabalhar juntos num processo contínuo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Como?</a:t>
            </a:r>
          </a:p>
          <a:p>
            <a:endParaRPr lang="pt-BR" sz="1600" b="0" dirty="0" smtClean="0"/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Apresentações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Dinâmicas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Discussões</a:t>
            </a:r>
          </a:p>
          <a:p>
            <a:pPr>
              <a:buFont typeface="Arial" pitchFamily="34" charset="0"/>
              <a:buChar char="•"/>
            </a:pPr>
            <a:endParaRPr lang="pt-BR" sz="1600" b="0" dirty="0" smtClean="0"/>
          </a:p>
          <a:p>
            <a:r>
              <a:rPr lang="pt-BR" sz="1600" b="0" dirty="0" smtClean="0"/>
              <a:t>O que o gerente deve fazer?</a:t>
            </a:r>
          </a:p>
          <a:p>
            <a:endParaRPr lang="pt-BR" sz="1600" b="0" dirty="0" smtClean="0"/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Monitorar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Criar recompensas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Gerenciar conflitos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500430" y="3143248"/>
            <a:ext cx="1846262" cy="2496112"/>
            <a:chOff x="3500430" y="3143248"/>
            <a:chExt cx="1846262" cy="2496112"/>
          </a:xfrm>
        </p:grpSpPr>
        <p:pic>
          <p:nvPicPr>
            <p:cNvPr id="15361" name="Picture 1" descr="C:\Users\Admin\Desktop\Banco de Imagens 3D\Fotolia_4812277_X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0430" y="4714884"/>
              <a:ext cx="703254" cy="924476"/>
            </a:xfrm>
            <a:prstGeom prst="rect">
              <a:avLst/>
            </a:prstGeom>
            <a:noFill/>
          </p:spPr>
        </p:pic>
        <p:pic>
          <p:nvPicPr>
            <p:cNvPr id="15362" name="Picture 2" descr="C:\Users\Admin\Desktop\Banco de Imagens 3D\Fotolia_4812277_X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6" y="4429132"/>
              <a:ext cx="631816" cy="830566"/>
            </a:xfrm>
            <a:prstGeom prst="rect">
              <a:avLst/>
            </a:prstGeom>
            <a:noFill/>
          </p:spPr>
        </p:pic>
        <p:pic>
          <p:nvPicPr>
            <p:cNvPr id="15363" name="Picture 3" descr="C:\Users\Admin\Desktop\Banco de Imagens 3D\Fotolia_4812277_X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3143248"/>
              <a:ext cx="917568" cy="1206207"/>
            </a:xfrm>
            <a:prstGeom prst="rect">
              <a:avLst/>
            </a:prstGeom>
            <a:noFill/>
          </p:spPr>
        </p:pic>
      </p:grpSp>
      <p:pic>
        <p:nvPicPr>
          <p:cNvPr id="15364" name="Picture 4" descr="C:\Users\Admin\Desktop\Banco de Imagens 3D\Grupo - empresári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876"/>
            <a:ext cx="2444749" cy="1833562"/>
          </a:xfrm>
          <a:prstGeom prst="rect">
            <a:avLst/>
          </a:prstGeom>
          <a:noFill/>
        </p:spPr>
      </p:pic>
      <p:sp>
        <p:nvSpPr>
          <p:cNvPr id="26" name="Seta para a direita 25"/>
          <p:cNvSpPr/>
          <p:nvPr/>
        </p:nvSpPr>
        <p:spPr bwMode="auto">
          <a:xfrm>
            <a:off x="5500694" y="4143380"/>
            <a:ext cx="571504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Etapas de desenvolvimento:</a:t>
            </a:r>
          </a:p>
          <a:p>
            <a:endParaRPr lang="pt-BR" sz="1600" b="0" dirty="0" smtClean="0"/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Formação: membros independentes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Conflito: equipe considera decisões e o gerenciamento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Acordo: membros trabalhando juntos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Desempenho: unidade bem organizada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Dispersão: fim do projeto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Atividades de construção da equipe</a:t>
            </a:r>
          </a:p>
        </p:txBody>
      </p:sp>
      <p:pic>
        <p:nvPicPr>
          <p:cNvPr id="13316" name="Picture 4" descr="http://t1.gstatic.com/images?q=tbn:ANd9GcTTzSIii7g29B8kruJQjZcqNI0XoilZWBQyoHx23rcjl3fDvs9O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71744"/>
            <a:ext cx="235267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Regras básicas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57675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Define comportamento aceitável dos membros</a:t>
            </a:r>
          </a:p>
          <a:p>
            <a:r>
              <a:rPr lang="pt-BR" sz="1600" b="0" dirty="0" smtClean="0"/>
              <a:t>Devem ser discutidas por todos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 descr="C:\Users\Admin\Desktop\Banco de Imagens 3D\3914729909_db76af0e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111504" cy="388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Agrupamento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57675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/>
              <a:t>Colocar membros ativos no mesmo local de trabalho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Especialmente em ocasiões importantes do projeto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0594" name="Picture 2" descr="http://t2.gstatic.com/images?q=tbn:ANd9GcQ0lGkI9xtFUIoe8UzjwMc4qeG7hItzXEB1-l-SLo_xyRyFEN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Reconhecimento e Recompensas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576752"/>
            <a:ext cx="5605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Reconhecer e recompensar </a:t>
            </a:r>
            <a:r>
              <a:rPr lang="pt-BR" sz="1600" dirty="0" smtClean="0"/>
              <a:t>somente</a:t>
            </a:r>
            <a:r>
              <a:rPr lang="pt-BR" sz="1600" b="0" dirty="0" smtClean="0"/>
              <a:t> o comportamento desejável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Satisfazer necessidades do indivíduo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Considerar diferenças culturais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 Não punir por comportamento inadequado</a:t>
            </a:r>
          </a:p>
          <a:p>
            <a:endParaRPr lang="pt-BR" sz="1600" b="0" dirty="0" smtClean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42" name="AutoShape 2" descr="data:image/jpg;base64,/9j/4AAQSkZJRgABAQAAAQABAAD/2wCEAAkGBhQSERUUEhQUFBQVFBcVFhQVFBQUFBQVFBUVFRUUFBUXHCYeGBkkGRUUHy8gIycpLCwsFh4xNTAqNSYrLCkBCQoKDgwOGg8PGiwkHyQvKSwpKS0sLC80LCwsLCwsKiwvLC0sMCwpKSwqKSwpLCwsKiwsLCkpLCwsLCwsLywsLP/AABEIAOwA1gMBIgACEQEDEQH/xAAcAAABBQEBAQAAAAAAAAAAAAAAAgQFBgcDAQj/xABEEAABAwIDBAgDBQUHAwUAAAABAAIDBBEFITEGEkFRBxMiMmFxgZFSobEUI0JywUNigpLRJDNTorLh8BVz8WN0g8LS/8QAGwEAAgMBAQEAAAAAAAAAAAAABAUAAgMGAQf/xAAxEQACAgEDAgQDCAMBAQAAAAAAAQIDEQQhMRJBBRMyUWFx8CJCgaGxwdHhFJHxUiP/2gAMAwEAAhEDEQA/ANxUfjOMx0zN597k2a0C7nO5AKQKoW2sc0lXHHA4AmPtBwDmW3r3c05fqsrZ9EWzSuPVLBO0G07XtBLm3d+EgsseLQTrbxCloq9p8PPT3WeyU9VEzdfTb7Pjp3bw9YpD9HBdsNx2PeDetIdxZLaF/kGyWH8rilqvvg/f6/2EuqD4NFDgdF7dVllWQ613NOouCBwyvxtfhdP4MScJI4yQ5z87aFrAO871y0RVWsU30tNMwlS1uiXQhCNMQQhChAQvN5JMo5j3Vepe5BaEgSDmF7vL3qRBSEXQvSAhCFCAhCFCAhCFCAhCFCAhCFCAhCFCAqjV54kf3YB81blUWi+ITnkxo+iF1XpS+KNqeX8izUQ7I8VyxDB4Z22liY8H4mgn3TimHZHkuqIUV04ZlnfKM52m2adRM6ykmkZHcXicesjB4WY+4t5WUlsVC90rpZSXSOYC5x/0tH4WjQAJ70gO/szR8UrR9U2w/FBBMGu0PYJ+V7eaV3SjXqIpvbkNhmVT9y4JEsoaCXEADMkmwA5kptiOJxwxOlkcAxrd4u8PDmVhW2G3c1a8i5ZAD2YwdRzk5nw0Rt16hsuTGmiVj+Bo+O9LNNCS2EGd4+HJg/jOvoFS67pRrZT2HNiHJjbn+ZypDE9gCWW3zfcZ16auPbJLuxmokPbnld5vdb2CcUxcdXOPm4pjAxS9FClltj9w2MEuw8pd4fiPuVNUtfK3R7v5imcEKexxoJ2yXDKySfYk4dopm6kHzCdt22De+z1ChHaKKxB+S2q1t8XtJmL01UuUaFQbWU8tgJA1x/C7sn55KYDrrAquROsH22qaUgNeXsH7N93Nt4cR6J7R4hJ+tAlugxvB/wCzdEKr7MbeQVdm/wB3L/huOv5Dx+qs4KawsjNZiLJwlB4kj1CELQqCEIUICEIUICEIUIBVQw3Oqqj/AOoAPRW4qqYOPvKg853/ACJQmp+6vibVcSLUwWAHglLwL1FmJFbTYR9pp3xjJ1rtP7w0Vd2Oha9sjam32hp3XMORAGTXMGtjz5q7pjVYfGZGSFo32nJ3HMEIPUaeM2ptcG0LXGLiZf0vY4d6OkYbNY0PeObj3AfIZ+oWahWXpHcTiVRf4mgeW42yrbAl0nuN6UowSOsTU+gamkbU8hahrGERJKlbopyhCiaJqnKNiXWs1JKFqctXKELqhWZHKdyg8QkUtUuUFXuV4LcvEh6pyj5CnlU9MSUyr4IxUbiCCDYjQjUHzWl7E9IRJbDVHM5MlPHk1/j4rNGhdFvC2UJZRlbTGyOJH0c110pUTo32rMzDBIbyRjInVzOHqNFegU+ouVsciC2t1y6WeoQi63MwQhChAQhChDwqrYQO1P8A+4f8yrUVVqDKaoHKa/vmg9T935m1XDLQF6kx6DySkYYgoXaOrMfUkGw63O/Ebpy9yPZTSrPSFTk0T3tFzCRLYakNPat47tz6LOxNwaReGOpZKB0uYN97HVMzZK0McRwe0ZX82/RUJjVtVDJFXUzqd9i0tbZ44EgFj2+IWV4zgMlLMYpRYjR3B7eDm+CSTyuRxp5ZXS+wxjantO3NNmp7TFCzDESlIFN0hUHTlS9MUDNHrJeJyU5ybRvQ+VYdJmcqp6ga12qlKqRQtW5bQiaIiqlyarvOVxCPjsjw6MCU9DAkSuVeWWJDZfEzBWQvB/aBp8WvO6R81p21m3j6OQRNhDyWB4e55AzJFt0DhbmshwiEyVMLG6ulYP8AMFeelR4NTGOIiz9Xm30XQeDQU9QoSWU0xF4tLpipLk4VPSjWO7vVR/lZf5uJUbPtvWv1qJB+XdZ/pATrZTYd9YC8u6uIG29a7nkaho5Dmp6p6LGgdmSQ+Nmn5WC6W7V6HTS6ZLf4LOBHCq+xZT/PBSpMfqXd6omPnK/+q4OxCQ6ySH+N39VMYnsbJEey5snhmx3s7L5qCmhc02cC08iCEbp9Rp71mmSfy/jkxsqtr9aaFisf8b/53f1QuKEVhGWWfRxVYI3aycfE1jx7WVoVbxpu5VxO4PY5l/EZhcJql9jPs0dDVy0T1M67QuyZ4e/s25J4t4PMUzJ8gmGMO+6Pjl7ghP1HY13Gjm8Kl7xXLHsy0PUjMXxuw2cwNFmSODqZ9si0ZuhNtXt4c28yFY5o6etjMU1wQN5rvxRX4td+Jl/RSWO4RHVROilF2nMEZOY4Ztew8HA8VRPsk9NL9869gQydgAMgzO8RoH82m4OuWqWTipIMgyJx7ZWWkd2xvRnuytzY4cPI+BTCFiu+GbZgNcyazm6EOaHMdf4mjuO+R4XRU7N0stnwSdSTox5vG6/wSDRBTg0HQv7SK9RxKbpoFzdgcsJ7bDb4hm0/xBSFM1AzN3JNbHohXCVqkE1nCoo5KdRD1RUTVlTdSxQ9WxaxRomQ0y5sC7zNSY2onsei2hNqgp/DTued1jS5x0AFz7K47P8ARyARJWkAaiEHN3HtkaDwUrWWVssjBbjbox2ZIcayYWYwERb2W8Tq/PgBkFFbV1/2mse5uYuGM8Q3K/kSXH1WiCaGvh3WPtC2wfGwgOGWTCOA09FAY7UtiJYzs3G6xnEcAGjXdCaaHxBaOxy6Mt7LfH7cCfUad6rl4InDJqimjfNFUOiia/dDSOsa5xNrdWfmQp3DulB4ymiZIPjgduu9YpLfIqtbR1obDFTA5su+W2ge7MN8wDn5hV1dDo/DHbSp2Sak9/pf2LtRrFGxxik0tjbKPaahqiG77N/gyUdXJ6Nfa/ouWL7FMlB3Xbt891wDme2o9Fjjag2sbOHwuG8PQHT0UthmM1TB/ZZnxWLQWl3WxEk5AMkvbTgULq/DZULzWk0vvLZr6+bNaNTGx9MXh+z3X1+AnaHCxDNI0CzY3tYSL7u85u9YX8PZCebZxiPqod7eIDpZHcXSvIDnHxJa70sEJ/4cpPTRdkm38/8AQt1TirWopJG1qC2vh+5Eg1ieH+l7FTq41dOHscw6OaR7rm7IdcXH3GkJdMkyPwqoBPgf10UsqfgU5bZru9G4xu826fJW5jri6H0k+qGHyi9scSFKOxb9n/3Po0lSKj8UGcf5z/pctrvQykeRlKFFYhC17S14DmkWLTmCpWVRtUEqmFwKJjOzLmgCntYEDcJAcGg5hrje/ll6qIpsXFOSyQmM2dl2mxnLVzDcAnwHorxVtUNWwNeLPaHDxGYvrY6hZqfZhCQ2o9rJI7Fu80b1rNcHNIIuHCN17i2tgCPVS9NtpC/vsiccgdx3VPF+YNxfwyVJq9k2XvC8xngHDrG20tn9U2/6VO38Mb7HJwdckeTrlv8Ayyu665om6NMGKU7v8aP80Ykb7xk5JZiid3amL+Iln+oLMWtlboH58BJu256kkce6LpxT1c4IuZQPh3Huv65EfNZPSx7E6mX12Fh2TZqdx8JmX9rppPsq937WnHnM39FWTi9RYcrcYg11+ReC4NPopBmKVAbdoJ0u7qQbZXPdcD8lT/GS/wC/0X82S+v7HkOwdz26mEf9velPyGSlKbYyljze6WX2ib/+io37XO+MDrC0kC+rNdQN5v6ro+kklY1jY5ZC0kOOTQTnmXnK2ndWnkoq7Z+5Y48UigDW00LW7xte26QAbFznPzNuQC9oq2aRxaQ3O4O6HOPm9ztByCinbPTSSME8oZHnuxwgb9hbvyuub+XurhQ0jY27rAAB7nxJOpV4VqTwuxhKSis8sz7bPDYaTcDIw6SXec9xc8Gzd0NDd0iwzIt4KrDEXDNlmH4hcu9HOJPspnpBr+srXAHKJrY/Udp3zdb0Vbuu30WgojVCUoJvHcQ36q1zklJ4Fby8uvLoum4Ee3Vp2Sot50V9DI6Q/ljFh8w5VW60XZ2mETZHu0hiDD5gb7/ndJPGpvyo1rmT/Tf9cDHQR+25vsv12KjtRU71VJ+6Q32Gf+YleKLlmLnFx1cS4+ZNyhNqoKuuMF2SQDOXVJy9z6QQhC5IclTxmn6qr3h3Zxf/AOSP+rVP4XPvNty+i4bR4cZoCG99hD2H95udvXMeqjcFxIENeMg7IjkdCD5FLm/J1Hwl+oT66/iizJhin7P8/wBWuT4FM8U7rTye39R+qNs9DMI8kfKmFUFIyhMagJTMKgQlU1RFQxTtSxRNQxDhUWQ8rE3cxP5WJuWKyNMnNhPP9U7hb4N/lCRHEnsMS9KvB1h/5m7+qkIWX1F/O5+pTeCJSNPGvU2ZSO9NTtGjWjyaB+ikowm8DE7YtUYSY2j7U55NaB6nM/opCoqGxRvkd3WNLj5NF0wwkbxe/wCJx9r2HyAUN0l4r1dKIge1M6x/IyznfPdHqUR4fU7rEvd/l/xGWpn0Rz7IzKpqTI9z3d57i4+bjcrndJui6+hcHOirouk3RdQ8H2DwCSeNp03gXflb2nfIFXTGKrqsNcT3qh9vRxJd/lB91Wtlqa5kfyaI2/mkOf8AlafdSHSFWDrIqdukEYv+d4H0aB/MkVy8/wAQjDtBZfz5/gY1/wDz0zl3k/r9yqXXi8uhPRcfSyEIXHDwFUK2n+z1JbpFOS5nJsn42+uqt6j8bwsTwuZeztWO+F47pQ+pp82GFz2Nap9Mt+Awis3m7p7zPmOB/RdcTbeN3hY+xB+l1VKHEnAdZb72JxbNHxNu+P8A7BW1srZYrtO817LgjiHBU09vm14fK2Z7ZDolkj5EzmanYN2jy/8AKbyBBTRrEialii6hinJ41G1ESHwbpkJLGuIiUjJEubYVbBfJxjhTuGFdI4U7ihUPGzyGJP4Y0mKNO4o1ZIzbOkbUVkm5G4jW1h5nIfVdo2pniXafHGOJ3j5DIfqfRWm8R2KR3kPsLp92No8P/CyXbnGvtFY8g3ZH90zlZved6uv6WWkbY419kpHOabSP+7j/ADOGbv4Wgn2WK3XU+CaXoj5j+S/cU663L6fxYu6LpF0XXRCwXdF0i6fYLh/XTNae6O088mNzd75D1VLJxri5y4W5aMXJqK7l02VpGxRMdJk1jXVMnqOwP5Q33VHr64zSvld3nuLj4XOnoLD0Vt2wxLq4BCO/Oeskt+GJp7DPUj2aqRdKvC63JS1E+ZvP4Bmskk1VHiK/MXdCRdCcAJ9NoQhccPAXhXqFCFW2ooTE/wC1xgmwDZ2DVzODx+836KBxHHZaSnlNPZ0coDoXX/unP7+6OII7QHP2V7xbEI4IXyymzGNJd4jkBxJ0t4rJ8A2gjlD4pGhsMjjZl7iFziS0A/AcrHg644hB2VTpl/lQjmKa6kbxnGxeVJ79i57IYh19FC8m7t3dcSbneYd0k+Jtf1UjIoDY+nMDpqd17X61h/C4HsuI5HIEjndWCQLHUShOTnXw919fA9hGUViXIzmCZSsUhImciEN0MJIEhsCduCA1WPREcKcxxIjanDGrzBGz1jE4Y1IY1d2NV0jNsW0JlhDeskfKdL7rf+eVvcrzGakhgjZm+Q7oHgf+fVRO2uOChoxFGbSygtbza39pL87DxPgttPTLUXKEe31+S3KWTVdbkyk9IG0P2mqLWG8UN2M5Odftv9SLDwaFWLpN0XXf1VquChHhHOzk5NyYq6LpN0XWhQVdX3Z3DG00DpJuz2RJLzDR/dxD94kjLm4DgozZHZouLZpG3ubwsI7x/wAVw+AcOZHIZ8dsMfEjuoideJjrueP2svF1+LRmB6nkk2pm9Zb/AI1fpW83+31/IfUvIh5suX6V+5DYribqiZ8r9Xm9uDWjJrR4AABNLpN0XTiKUVhcALeXlirr1IuvV6eH0+hCFx48BeFeqD2y2iFFSPly37bsYPGR3d9BmT4BWjFyaiu542ksszvpZ2q6yUUsZ7ERvIR+KTg3yaD7nwVBpqksdcWPAg6OadWnwXKWUuJc4kuJJJOpJNyT43Sbrp66Iwr8vld/j7imVjc+o0zZDasb8cchJByikOpGW9FIfjb8xYq+ShYNg+KdTICRvMuN5o1y0czk8cPbQrcMOrWzQMkY7fDmjtc/McDzC4/W+HvSTfT6Huv4HVOpVyTfK5/kTImcihukbaN1FTNfH33StAB4tGbh7Zeq9wPaGOriEsZyOreLTxBS3oeMhaJEpTVz3ktr14ejmMLu1NopRcC4udBzsnTApg8Z1jCcMFszoucbU1xWUuIhZk5/ePws4k8lfOEUxl4GsVWwGWrmO7FE0hpPIZGw4k6DxKyLaHHH1c75n5Xya3gxg7rR+viSprbvasTuFPTn+zQm1x+1eMi/8ozt5k8Qqjddf4Vof8evqn6mJtZqPNliPCF3Xl0m6lsA2XnrHWhZ2QbOldcRt53dxPgLlNpTjBdUnhAai5PCIwK7bPbEbu7LVtzNjHTfidydKPwt/d1PG2insL2fp6HNlpp2i7ppLBkXMtGjR46+KrG0u2xdvR07id64kn0c8HVsfFrPHU+A1SWayzWS8rS7LvP2+X1kPjRGhdd34Ic7W7VbodBC673dmaVujRp1MduHAkZcBxVIuk3RdNNNpoaevoh/0DttlbLqkKui6TdF0SZCroSboUIfUqEIXHjwFiHSxtF19X1LT93T3b4GU98+mTfQrWNqsbFJSSzHVreyOb3dlg9yF83ySlxJcbkkkk8Scyfe6a+HVZk7H24A9VPC6UF0XSboToAFXVt6Ptq/ss3VSO+4lNjfSN/4XjkDofMHgqhdF1ldVG2DhLhloTcJdSNG2xmhr3vha4OEYtvDOzznf9FmFPW1GGzndyPFp7j28D/upXAqzqalrvwydh45O/CfW3vdPNp9p4HOMUsbH7uVw47zTyuB8lxVlcqLHVJZ+uTpISVkFOJKUPSxAW/esex3gN4ei44j0sMtaCNzj8T+yB6DVUfq6Vx7725+B+oVlwGHDmkEuc93747PsFk4wW+GWXU/Yd7JVlXLVsq5nHcbcWOQ3XZEMb+q2WAXsRodFndFiLJQ7qx2G5b1rA+QXN22FRGeqpi021LxdsYPjz8FlLd5L9LeyNNqakRM3neTW8XOOgCzDbHbDJ8ELruflPK08P8AAjPw/ERra3O7zFOsLYzLIXuO8XP3Hv6q7eyeqZrG7NuWYTfC9gqdzWyTyvYCAera5uV+G84X9LXRWgv0tdnmah8elY7+/wA/YG1NVrh019+X+xQ7qawbZGqqc44iGf4j/u4/Rx738IK0Shw+ip84acOI/aPG8R478mQ9AE1xTb6Jtw6UX+GH7x3lvmzR7py/GZ3Pp0tbfxf1+4vWhUN7ZJHPC+j6lp7Oqn9e/hGLtjv+Udp/rYeCeY9tdHA3cJ6toFmwR2EhHIgZRt/5mqLie3Er7iEdS0/ivvTO85Dp/CB5quOdcknMnMk5k+JPFWh4dfqH16uW3/lfX6Elqa6lilfiyXxnaWSo7J7EV8omk283nV58Soq6TdF07rrhVFRgsIXznKbzJ5Yq6LpN0XWhQVdF0m6LqEFXQk3QoQ+qUIXjiuQHhk3TZjl3RUrToOtk8zdsYPpvn1Cy26lNqsY+1Vk017h7zu/kb2Wf5QPdRN11Gnr8utRFFsuqbYsJlXuN8ibD680/3bDxPyH+6blqR+Jazql5UeFz8/6G2i02I9cuXx8iObibhrn5/wBU7ixRp1u0+491znw+6YTxluVkLTrbYemX4M1t0sJcon6aoAIcLOsQbDwN/wBFdsWp8Mhj650DpHygSEBpdYvzOejVmWDYdLPM2OG++48MreJWsYlhTY2MjqWP3w1rS5rtxsgtbfyNgRpmhfE9Qr+ltYkucPlGmjp8vKzt2IV2zeHTs6xjmsaRc9rcLfAgprTdGEU7eso6oEZ+IBHAkaLviWy8bG7wfKBldjoxJrxvy8bp/RbDWAEb7hwu90Qey7bXIIBs4nTLNKlOS2jJh0oRe7SEN2fqKWHdmljBJzl5R+PN3JJoaqkY6zpGmJtiLE70j+JeCLlQu0WPuqXgZtjj7LGcgMt537300URddRp/BFKtO+T6nvhY2E1viTUsVpY9y74ht3GTZsW8B3XElv8AuombbSbSNscQ5tbvO93f0Veui6ZVeF6WvdQy/jv/AEBT1l0++PkOqzEZJTeWR7/zOJHoNE3uk3RdMYxUVhIFbb3Yq6LpN0XXp4Kui6TdF1CCrouk3RdQgq6LpN0XUIKuhJuvVCH1aq9t/i32fD53g2cWdW380nYFvK5PorCsv6csTtFTwA997pCPCMbo+bz7Ll9NDrtjEb2y6YNmPrrAwZk90a+J4N9VzjYXEAanJLqZNGt0bx5ni7/nJONfqvIrwvU+P5BdJp/Nnvwge8uN10jhuvKaAlT2F4Q6Rwa0ZnwyHiVx8pHRpDGnw66Rj+C9WGh7HAyZMFrF3kti2fwCCAZDfk4uI4+CeTbNwPn+0SMDpN0NFzcNA+EaAqqbMnYuDLqHZqTD6VtU1va32l51IacshyBIupav2ypqtghrN6nlaQbg2By7zXaFp5LQ6yRhaWutukWtwss2202YmncHMbBMwNt1bhuPy4h44qjak9zxM9bgRe0Cmqxu3F2ucQLce6VacOweOJ8Tnzl7mXAjDgG5jvbuuXNZfg2wpfMGSRVFM34+sDmZcBu5q44J0ePbMd07kOhkLnOnlHw3PcaeK8cUnsyzk2tyh7Z1YbWyZXa874IyOd734HRRUdU06G3gcv8AZa1tPsFSzPZG/wC6nlB6uUaFzB/dkcraLIto9nJqKUxTNseDh3Xjm0p1pvELYJLOfg/rIBbpq5vOByvLqEjqXN0JH09k7jxM/iHqMk3q8Tg9prH5gE9HJel5JC6LrhFWNdxt4HJd0xrthZ6HkElCUPUgui68ui60KHt0XXl0XUIe3RdeXRdQh7dF15dF1CHt16k3QoQ+sVg/THiHWYjucIomM9XXkP8AqHst3K+ctpXdfiNVKc2Cd4/MWncaz13b+V1z2ilGEpWS4SGd8XNKEeWyIij3G3/E4fysP6n6eaTFTXKkW0xebnUqQp6CyTanUu6xzY4opVUFFHGgoNFM7TY5/wBNogYbddM7ca6wya3vOTKol6sDgSclXulGoLhRZ9n7OSPMuzQ9a6ppMtc8RGuB9J9XBN1j3mZpFixxsPS2iksV6aauQ/dBsTfLePuVnZRdGeVDnAF1yLezpIqtXyPeTwNgB5WXan6Spwe0ARwzI91SgV6HKrorfYurpGnUHTBu5PjdbmCCtH2X2yiqmgseCeI4j0XzVdOaLEHxHejcWO4OaSCqS00fukVufUfWTqWOXd32hxYd5hOrXaXHio3bTZaOup3McBvgXjfxa7+iyzYbpecy0dYS7MASW4HLteXNaXLt1TC461lxqL89Flhw2Z6lndHzhW0ronuY8WcxxaRyINlxur50r4S1tV17O7M1rsuZGvqqKY0VGWVkjQgOXaKqc3QlcbJTQrp43RTGdiRixDmPUJ89tj7fMXso2ggu650GZ8eQ91IEp94dO2xNzeULNXGEWlFbghCE1AQQhChAQhChAQhChD6sq6psbHPcQGtFyTyCwN1GPO5c4n4nON3OPmfkAtF6SK5944r2Y43IHGwvmqUWLhNRc19hcdzqNNUvWxjBBZPWMQWBKYgmwwrO2dSWdUBxJ+Wajsb/ALThzHNzfSPIcOPUyZtd5A5J30jZMicNQ8/RQeBV7o522tZzuqc05tcx4zaR9ETBfZUkDWPLcWVwLyyf4/RthqZY2X3WuIF+SYI1PKyBtYeD1kd/BEbNV4vQVCbCLLvRw77gMtCczYZAnVcnlDSoedzpC27gOeSdOkc8hru+3si+p/dKaRvIII1BBHmCrVhuFskxGFr7kSPY52YzJz5eCpJ4NILKyi17ZwE0zGu70VNEXcw7kVnK0bbeoJNSLAZhuXIGwWdkLCl7G81jAuOnBBSWQ5pxFou1PANUbRRO+XTEHttjUsyO0TLNt6lKQhdVTUqoKC7CKybsk5MEIQtTMEIQoQEIQoQEIQo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44" name="Picture 4" descr="http://comofas.com/wp-content/uploads/2011/03/prem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27813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9553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“O gerenciamento dos recursos humanos do projeto inclui os processos que </a:t>
            </a:r>
            <a:r>
              <a:rPr lang="pt-BR" b="0" u="sng" dirty="0" smtClean="0"/>
              <a:t>organizam</a:t>
            </a:r>
            <a:r>
              <a:rPr lang="pt-BR" b="0" dirty="0" smtClean="0"/>
              <a:t>  e </a:t>
            </a:r>
            <a:r>
              <a:rPr lang="pt-BR" b="0" u="sng" dirty="0" smtClean="0"/>
              <a:t>gerenciam</a:t>
            </a:r>
            <a:r>
              <a:rPr lang="pt-BR" b="0" dirty="0" smtClean="0"/>
              <a:t> a </a:t>
            </a:r>
            <a:r>
              <a:rPr lang="pt-BR" b="0" u="sng" dirty="0" smtClean="0"/>
              <a:t>equipe</a:t>
            </a:r>
            <a:r>
              <a:rPr lang="pt-BR" b="0" dirty="0" smtClean="0"/>
              <a:t>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907704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Conhecer e influenciar a equipe de projeto</a:t>
            </a:r>
            <a:endParaRPr lang="pt-BR" b="0" dirty="0"/>
          </a:p>
        </p:txBody>
      </p:sp>
      <p:pic>
        <p:nvPicPr>
          <p:cNvPr id="148482" name="Picture 2" descr="http://www.liberdadi.com.br/wp-content/uploads/2010/04/influ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Avaliações do desempenho da equipe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755576" y="2495798"/>
            <a:ext cx="5544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Critérios devem ser determinados pela partes apropriadas</a:t>
            </a:r>
          </a:p>
          <a:p>
            <a:r>
              <a:rPr lang="pt-BR" sz="1600" b="0" dirty="0" smtClean="0"/>
              <a:t>Desempenho em relação a cronograma e orçamento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Com a avaliação em mãos, pode-se: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Identificar treinamentos, orientações e mudanças necessárias</a:t>
            </a:r>
          </a:p>
          <a:p>
            <a:pPr>
              <a:buFont typeface="Arial" pitchFamily="34" charset="0"/>
              <a:buChar char="•"/>
            </a:pPr>
            <a:r>
              <a:rPr lang="pt-BR" sz="1600" b="0" dirty="0" smtClean="0"/>
              <a:t>Identificar recursos adequados</a:t>
            </a:r>
          </a:p>
          <a:p>
            <a:pPr>
              <a:buFont typeface="Arial" pitchFamily="34" charset="0"/>
              <a:buChar char="•"/>
            </a:pPr>
            <a:endParaRPr lang="pt-BR" sz="1600" b="0" dirty="0" smtClean="0"/>
          </a:p>
          <a:p>
            <a:r>
              <a:rPr lang="pt-BR" sz="1600" b="0" dirty="0" smtClean="0"/>
              <a:t>Importante ficar bem documentado, para realizar as possíveis mudanças.</a:t>
            </a:r>
          </a:p>
          <a:p>
            <a:endParaRPr lang="pt-BR" sz="1600" b="0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t1.gstatic.com/images?q=tbn:ANd9GcTBXi_QKFAlhRG_2Ohu3djXwWpeD_zmvxHdWjeWQG5AbsN0yj3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85992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Atualizações nos fatores ambientais da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pic>
        <p:nvPicPr>
          <p:cNvPr id="67586" name="Picture 2" descr="http://iphonetuga.files.wordpress.com/2010/09/18upd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73008"/>
            <a:ext cx="3139728" cy="27853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56778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 a equipe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projeto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5576" y="24957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Atualização nos registros de treinamento e avaliações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</a:t>
            </a:r>
            <a:r>
              <a:rPr lang="pt-BR" b="0" u="sng" dirty="0" smtClean="0"/>
              <a:t>acompanhar</a:t>
            </a:r>
            <a:r>
              <a:rPr lang="pt-BR" b="0" dirty="0" smtClean="0"/>
              <a:t> o desempenho de </a:t>
            </a:r>
            <a:r>
              <a:rPr lang="pt-BR" b="0" u="sng" dirty="0" smtClean="0"/>
              <a:t>membros</a:t>
            </a:r>
            <a:r>
              <a:rPr lang="pt-BR" b="0" dirty="0" smtClean="0"/>
              <a:t> da equipe, fornecer </a:t>
            </a:r>
            <a:r>
              <a:rPr lang="pt-BR" b="0" u="sng" dirty="0" smtClean="0"/>
              <a:t>feedback</a:t>
            </a:r>
            <a:r>
              <a:rPr lang="pt-BR" b="0" dirty="0" smtClean="0"/>
              <a:t>, </a:t>
            </a:r>
            <a:r>
              <a:rPr lang="pt-BR" b="0" u="sng" dirty="0" smtClean="0"/>
              <a:t>resolver</a:t>
            </a:r>
            <a:r>
              <a:rPr lang="pt-BR" b="0" dirty="0" smtClean="0"/>
              <a:t> questões e </a:t>
            </a:r>
            <a:r>
              <a:rPr lang="pt-BR" b="0" u="sng" dirty="0" smtClean="0"/>
              <a:t>gerenciar</a:t>
            </a:r>
            <a:r>
              <a:rPr lang="pt-BR" b="0" dirty="0" smtClean="0"/>
              <a:t> mudanças para </a:t>
            </a:r>
            <a:r>
              <a:rPr lang="pt-BR" b="0" u="sng" dirty="0" smtClean="0"/>
              <a:t>otimizar</a:t>
            </a:r>
            <a:r>
              <a:rPr lang="pt-BR" b="0" dirty="0" smtClean="0"/>
              <a:t> o desempenho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619672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Observar o comportamento da equipe. </a:t>
            </a:r>
            <a:endParaRPr lang="pt-BR" sz="1600" b="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2050" name="Picture 2" descr="http://1.bp.blogspot.com/_t8oeqF44ER4/TTy3QwNXb9I/AAAAAAAAAD0/1AMXn4TqYrI/s400/09-07-binocul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</a:t>
            </a:r>
            <a:r>
              <a:rPr lang="pt-BR" b="0" u="sng" dirty="0" smtClean="0"/>
              <a:t>acompanhar</a:t>
            </a:r>
            <a:r>
              <a:rPr lang="pt-BR" b="0" dirty="0" smtClean="0"/>
              <a:t> o desempenho de </a:t>
            </a:r>
            <a:r>
              <a:rPr lang="pt-BR" b="0" u="sng" dirty="0" smtClean="0"/>
              <a:t>membros</a:t>
            </a:r>
            <a:r>
              <a:rPr lang="pt-BR" b="0" dirty="0" smtClean="0"/>
              <a:t> da equipe, fornecer </a:t>
            </a:r>
            <a:r>
              <a:rPr lang="pt-BR" b="0" u="sng" dirty="0" smtClean="0"/>
              <a:t>feedback</a:t>
            </a:r>
            <a:r>
              <a:rPr lang="pt-BR" b="0" dirty="0" smtClean="0"/>
              <a:t>, </a:t>
            </a:r>
            <a:r>
              <a:rPr lang="pt-BR" b="0" u="sng" dirty="0" smtClean="0"/>
              <a:t>resolver</a:t>
            </a:r>
            <a:r>
              <a:rPr lang="pt-BR" b="0" dirty="0" smtClean="0"/>
              <a:t> questões e </a:t>
            </a:r>
            <a:r>
              <a:rPr lang="pt-BR" b="0" u="sng" dirty="0" smtClean="0"/>
              <a:t>gerenciar</a:t>
            </a:r>
            <a:r>
              <a:rPr lang="pt-BR" b="0" dirty="0" smtClean="0"/>
              <a:t> mudanças para </a:t>
            </a:r>
            <a:r>
              <a:rPr lang="pt-BR" b="0" u="sng" dirty="0" smtClean="0"/>
              <a:t>otimizar</a:t>
            </a:r>
            <a:r>
              <a:rPr lang="pt-BR" b="0" dirty="0" smtClean="0"/>
              <a:t> o desempenho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619672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Gerenciar conflitos.</a:t>
            </a:r>
            <a:endParaRPr lang="pt-BR" sz="1600" b="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79874" name="Picture 2" descr="http://www.primalcpd.com/images/conflict_manag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3284612" cy="217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</a:t>
            </a:r>
            <a:r>
              <a:rPr lang="pt-BR" b="0" u="sng" dirty="0" smtClean="0"/>
              <a:t>acompanhar</a:t>
            </a:r>
            <a:r>
              <a:rPr lang="pt-BR" b="0" dirty="0" smtClean="0"/>
              <a:t> o desempenho de </a:t>
            </a:r>
            <a:r>
              <a:rPr lang="pt-BR" b="0" u="sng" dirty="0" smtClean="0"/>
              <a:t>membros</a:t>
            </a:r>
            <a:r>
              <a:rPr lang="pt-BR" b="0" dirty="0" smtClean="0"/>
              <a:t> da equipe, fornecer </a:t>
            </a:r>
            <a:r>
              <a:rPr lang="pt-BR" b="0" u="sng" dirty="0" smtClean="0"/>
              <a:t>feedback</a:t>
            </a:r>
            <a:r>
              <a:rPr lang="pt-BR" b="0" dirty="0" smtClean="0"/>
              <a:t>, </a:t>
            </a:r>
            <a:r>
              <a:rPr lang="pt-BR" b="0" u="sng" dirty="0" smtClean="0"/>
              <a:t>resolver</a:t>
            </a:r>
            <a:r>
              <a:rPr lang="pt-BR" b="0" dirty="0" smtClean="0"/>
              <a:t> questões e </a:t>
            </a:r>
            <a:r>
              <a:rPr lang="pt-BR" b="0" u="sng" dirty="0" smtClean="0"/>
              <a:t>gerenciar</a:t>
            </a:r>
            <a:r>
              <a:rPr lang="pt-BR" b="0" dirty="0" smtClean="0"/>
              <a:t> mudanças para </a:t>
            </a:r>
            <a:r>
              <a:rPr lang="pt-BR" b="0" u="sng" dirty="0" smtClean="0"/>
              <a:t>otimizar</a:t>
            </a:r>
            <a:r>
              <a:rPr lang="pt-BR" b="0" dirty="0" smtClean="0"/>
              <a:t> o desempenho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619672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Resolução de questões</a:t>
            </a:r>
            <a:endParaRPr lang="pt-BR" sz="1600" b="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81922" name="Picture 2" descr="http://www.incorporationanswers.org/pic/trin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3477022" cy="229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</a:t>
            </a:r>
            <a:r>
              <a:rPr lang="pt-BR" b="0" u="sng" dirty="0" smtClean="0"/>
              <a:t>acompanhar</a:t>
            </a:r>
            <a:r>
              <a:rPr lang="pt-BR" b="0" dirty="0" smtClean="0"/>
              <a:t> o desempenho de </a:t>
            </a:r>
            <a:r>
              <a:rPr lang="pt-BR" b="0" u="sng" dirty="0" smtClean="0"/>
              <a:t>membros</a:t>
            </a:r>
            <a:r>
              <a:rPr lang="pt-BR" b="0" dirty="0" smtClean="0"/>
              <a:t> da equipe, fornecer </a:t>
            </a:r>
            <a:r>
              <a:rPr lang="pt-BR" b="0" u="sng" dirty="0" smtClean="0"/>
              <a:t>feedback</a:t>
            </a:r>
            <a:r>
              <a:rPr lang="pt-BR" b="0" dirty="0" smtClean="0"/>
              <a:t>, </a:t>
            </a:r>
            <a:r>
              <a:rPr lang="pt-BR" b="0" u="sng" dirty="0" smtClean="0"/>
              <a:t>resolver</a:t>
            </a:r>
            <a:r>
              <a:rPr lang="pt-BR" b="0" dirty="0" smtClean="0"/>
              <a:t> questões e </a:t>
            </a:r>
            <a:r>
              <a:rPr lang="pt-BR" b="0" u="sng" dirty="0" smtClean="0"/>
              <a:t>gerenciar</a:t>
            </a:r>
            <a:r>
              <a:rPr lang="pt-BR" b="0" dirty="0" smtClean="0"/>
              <a:t> mudanças para </a:t>
            </a:r>
            <a:r>
              <a:rPr lang="pt-BR" b="0" u="sng" dirty="0" smtClean="0"/>
              <a:t>otimizar</a:t>
            </a:r>
            <a:r>
              <a:rPr lang="pt-BR" b="0" dirty="0" smtClean="0"/>
              <a:t> o desempenho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619672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Avaliação de desempenho de membros da equipe.</a:t>
            </a:r>
            <a:endParaRPr lang="pt-BR" sz="1600" b="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83970" name="Picture 2" descr="http://www.conformiq.com/img/evalu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1777380" cy="23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Designações de pessoal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56490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As designações de pessoal do projeto fornecem documentação que inclui a lista de membros da equipe do projeto.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86018" name="Picture 2" descr="http://www.themarketingwire.com/Home_files/BusinessPeo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3131840" cy="236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 plano de gerenciamento do projeto contém o plano de</a:t>
            </a:r>
          </a:p>
          <a:p>
            <a:r>
              <a:rPr lang="pt-BR" sz="1600" b="0" dirty="0" smtClean="0"/>
              <a:t>gerenciamento dos recursos humanos 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429000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 plano de recursos humanos inclui, entre outros itens:</a:t>
            </a:r>
          </a:p>
          <a:p>
            <a:r>
              <a:rPr lang="pt-BR" sz="1600" b="0" dirty="0" smtClean="0"/>
              <a:t>	Papéis e responsabilidades;</a:t>
            </a:r>
          </a:p>
          <a:p>
            <a:r>
              <a:rPr lang="pt-BR" sz="1600" b="0" dirty="0" smtClean="0"/>
              <a:t>	Organização do projeto e</a:t>
            </a:r>
          </a:p>
          <a:p>
            <a:r>
              <a:rPr lang="pt-BR" sz="1600" b="0" dirty="0" smtClean="0"/>
              <a:t>	Plano de gerenciamento de pessoal.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90114" name="Picture 2" descr="http://findicons.com/files/icons/1053/project/256/project_plan_gant_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Avaliação do desempenho da equipe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 equipe de gerenciamento do projeto faz avaliações periódicas, formais ou informais, do desempenho da equipe do projeto.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708321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Ao avaliar continuamente o desempenho da equipe do projeto, é possível adotar ações para solucionar problemas, modificar a comunicação, abordar conflitos e melhorar a interação da equipe.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88068" name="Picture 4" descr="http://advanceatbrown.files.wordpress.com/2010/05/eval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21638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Relatórios de desempenho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relatórios de desempenho fornecem documentação sobre a situação atual do projeto em comparação com as previsões.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708321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As áreas de desempenho que podem ajudar o gerenciamento da equipe do projeto incluem resultados de controle do cronograma, controle de custos, controle da qualidade e verificação do escopo.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88066" name="Picture 2" descr="http://sports.thegordoninstitute.com/assets/files/4/images/building_blo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56184"/>
            <a:ext cx="262967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9553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“O gerenciamento dos recursos humanos do projeto inclui os processos que </a:t>
            </a:r>
            <a:r>
              <a:rPr lang="pt-BR" b="0" u="sng" dirty="0" smtClean="0"/>
              <a:t>organizam</a:t>
            </a:r>
            <a:r>
              <a:rPr lang="pt-BR" b="0" dirty="0" smtClean="0"/>
              <a:t>  e </a:t>
            </a:r>
            <a:r>
              <a:rPr lang="pt-BR" b="0" u="sng" dirty="0" smtClean="0"/>
              <a:t>gerenciam</a:t>
            </a:r>
            <a:r>
              <a:rPr lang="pt-BR" b="0" dirty="0" smtClean="0"/>
              <a:t> a </a:t>
            </a:r>
            <a:r>
              <a:rPr lang="pt-BR" b="0" u="sng" dirty="0" smtClean="0"/>
              <a:t>equipe</a:t>
            </a:r>
            <a:r>
              <a:rPr lang="pt-BR" b="0" dirty="0" smtClean="0"/>
              <a:t> do projeto.”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907704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Comportamento profissional e ético</a:t>
            </a:r>
            <a:endParaRPr lang="pt-BR" b="0" dirty="0"/>
          </a:p>
        </p:txBody>
      </p:sp>
      <p:pic>
        <p:nvPicPr>
          <p:cNvPr id="150530" name="Picture 2" descr="http://4.bp.blogspot.com/_urPtiXx_7JE/TP5YEcTuaeI/AAAAAAAAACc/WiyDh_Bdg8Q/s1600/etica.jpg"/>
          <p:cNvPicPr>
            <a:picLocks noChangeAspect="1" noChangeArrowheads="1"/>
          </p:cNvPicPr>
          <p:nvPr/>
        </p:nvPicPr>
        <p:blipFill>
          <a:blip r:embed="rId3" cstate="print"/>
          <a:srcRect r="833" b="5556"/>
          <a:stretch>
            <a:fillRect/>
          </a:stretch>
        </p:blipFill>
        <p:spPr bwMode="auto">
          <a:xfrm>
            <a:off x="3275856" y="371703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515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Ativos de processos organizacionais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Entradas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55576" y="249579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ativos de processos organizacionais que podem influenciar o processo de gerenciar a equipe</a:t>
            </a:r>
          </a:p>
          <a:p>
            <a:r>
              <a:rPr lang="pt-BR" sz="1600" b="0" dirty="0" smtClean="0"/>
              <a:t>do projeto incluem, entre outros: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43608" y="3371508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Certificados de reconhecimento;</a:t>
            </a:r>
          </a:p>
          <a:p>
            <a:r>
              <a:rPr lang="pt-BR" sz="1600" b="0" dirty="0" smtClean="0"/>
              <a:t>Boletins informativos;</a:t>
            </a:r>
          </a:p>
          <a:p>
            <a:r>
              <a:rPr lang="pt-BR" sz="1600" b="0" dirty="0" err="1" smtClean="0"/>
              <a:t>Websites</a:t>
            </a:r>
            <a:r>
              <a:rPr lang="pt-BR" sz="1600" b="0" dirty="0" smtClean="0"/>
              <a:t>;</a:t>
            </a:r>
          </a:p>
          <a:p>
            <a:r>
              <a:rPr lang="pt-BR" sz="1600" b="0" dirty="0" smtClean="0"/>
              <a:t>Sistemas de bônus;</a:t>
            </a:r>
          </a:p>
          <a:p>
            <a:r>
              <a:rPr lang="pt-BR" sz="1600" b="0" dirty="0" smtClean="0"/>
              <a:t>Recursos corporativos e</a:t>
            </a:r>
          </a:p>
          <a:p>
            <a:r>
              <a:rPr lang="pt-BR" sz="1600" b="0" dirty="0" smtClean="0"/>
              <a:t>Outros benefícios organizacionais.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94210" name="Picture 2" descr="http://pmexamready.com/images/Organization-Process_Ass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00808"/>
            <a:ext cx="222021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Observação e conversas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Observação e conversas são usadas para manter o contato com o trabalho e as atitudes dos</a:t>
            </a:r>
          </a:p>
          <a:p>
            <a:r>
              <a:rPr lang="pt-BR" sz="1600" b="0" dirty="0" smtClean="0"/>
              <a:t>membros da equipe do projeto.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A equipe de gerenciamento do projeto monitora o progresso em relação às entregas do projeto, realizações que são fonte de orgulho para os membros da equipe e questões interpessoais.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96258" name="Picture 2" descr="http://smartlemming.com/wp-content/uploads/2009/04/conver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178" y="2564904"/>
            <a:ext cx="3486472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Avaliações de desempenho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objetivos para realizar avaliações de desempenho ao longo de um projeto podem incluir esclarecimento de papéis e responsabilidades, feedback construtivo para os membros da equipe, descoberta de questões desconhecidas ou não resolvidas, desenvolvimento de planos de treinamento individuais e o estabelecimento de metas específicas para períodos de tempo futuros.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98306" name="Picture 2" descr="http://www.toddbrannan.com/wp-content/uploads/2011/02/iStock_000005141035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190131" cy="209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Gerenciamento de conflitos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Um gerenciamento de conflitos bem-sucedido resulta em maior produtividade e em</a:t>
            </a:r>
          </a:p>
          <a:p>
            <a:r>
              <a:rPr lang="pt-BR" sz="1600" b="0" dirty="0" smtClean="0"/>
              <a:t>relacionamentos de trabalho positivos. 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Quando o gerenciamento é adequado, as diferenças de opinião podem resultar em aumento da criatividade e melhoria no processo decisório.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102402" name="Picture 2" descr="http://t3.gstatic.com/images?q=tbn:ANd9GcQiODnTgaAg8TjeF6fGAlm9FwyO-43_FsAykBsAX3IYL8-5sK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304256" cy="229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Registro de questões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Um registro por escrito documenta e ajuda a monitorar quem é responsável por resolver questões específicas até um prazo definido. 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A resolução de questões aborda obstáculos que podem bloquear a equipe e impedir que alcance suas metas.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100354" name="Picture 2" descr="http://www.conceptdraw.com/csnews_online/img/april/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4861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0608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Habilidades interpessoais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Ferramentas e Técnicas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11560" y="2681625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gerentes de projetos usam uma combinação de habilidades técnicas, humanas e conceituais</a:t>
            </a:r>
          </a:p>
          <a:p>
            <a:r>
              <a:rPr lang="pt-BR" sz="1600" b="0" dirty="0" smtClean="0"/>
              <a:t>para analisar situações e interagir de forma apropriada com os membros da equipe. 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O uso de habilidades interpessoais apropriadas ajuda os gerentes de projetos a aproveitar ao máximo os pontos fortes de todos os membros da equipe.</a:t>
            </a:r>
          </a:p>
          <a:p>
            <a:r>
              <a:rPr lang="pt-BR" sz="1600" b="0" dirty="0" smtClean="0"/>
              <a:t>	Liderança.</a:t>
            </a:r>
          </a:p>
          <a:p>
            <a:r>
              <a:rPr lang="pt-BR" sz="1600" b="0" dirty="0" smtClean="0"/>
              <a:t>	Influência.</a:t>
            </a:r>
          </a:p>
          <a:p>
            <a:r>
              <a:rPr lang="pt-BR" sz="1600" b="0" dirty="0" smtClean="0"/>
              <a:t>	Processo decisório eficaz.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104450" name="Picture 2" descr="http://1.bp.blogspot.com/-JziJwAbsHd4/TaDHDnEj9GI/AAAAAAAAAAk/gnjeTPkWSyA/s1600/delegar-tarefas-habilidade-do-l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34666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Atualizações nos fatores ambientais da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611560" y="2681625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fatores ambientais da empresa que poderão requerer atualizações como resultado do</a:t>
            </a:r>
          </a:p>
          <a:p>
            <a:r>
              <a:rPr lang="pt-BR" sz="1600" b="0" dirty="0" smtClean="0"/>
              <a:t>processo de gerenciar a equipe do projeto incluem, entre outros: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•   Comentários para as avaliações de desempenho     </a:t>
            </a:r>
          </a:p>
          <a:p>
            <a:r>
              <a:rPr lang="pt-BR" sz="1600" b="0" dirty="0" smtClean="0"/>
              <a:t>     organizacionais e</a:t>
            </a:r>
          </a:p>
          <a:p>
            <a:r>
              <a:rPr lang="pt-BR" sz="1600" b="0" dirty="0" smtClean="0"/>
              <a:t>•   Atualizações nas habilidades do pessoal.</a:t>
            </a:r>
          </a:p>
        </p:txBody>
      </p:sp>
      <p:pic>
        <p:nvPicPr>
          <p:cNvPr id="106498" name="Picture 2" descr="http://macmagazine.com.br/wp-content/uploads/2009/04/26-software-update.png?cda6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160240" cy="2160241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Atualizações em ativos de processos organizacionais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755576" y="2708920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ativos de processos organizacionais que poderão requerer atualizações como resultado do processo de gerenciar a equipe do projeto incluem, entre outros: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•   Informações históricas e documentação de lições </a:t>
            </a:r>
          </a:p>
          <a:p>
            <a:r>
              <a:rPr lang="pt-BR" sz="1600" b="0" dirty="0" smtClean="0"/>
              <a:t>     aprendidas;</a:t>
            </a:r>
          </a:p>
          <a:p>
            <a:r>
              <a:rPr lang="pt-BR" sz="1600" b="0" dirty="0" smtClean="0"/>
              <a:t>•   Modelos e</a:t>
            </a:r>
          </a:p>
          <a:p>
            <a:r>
              <a:rPr lang="pt-BR" sz="1600" b="0" dirty="0" smtClean="0"/>
              <a:t>•   Processos padrão da empresa.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pic>
        <p:nvPicPr>
          <p:cNvPr id="108548" name="Picture 4" descr="http://www.ids-scheer.com/set/6466/thumbnails/Modeling_for_company-wide_business_process_modeling_and_business_process_analysis.png.644212.png"/>
          <p:cNvPicPr>
            <a:picLocks noChangeAspect="1" noChangeArrowheads="1"/>
          </p:cNvPicPr>
          <p:nvPr/>
        </p:nvPicPr>
        <p:blipFill>
          <a:blip r:embed="rId3" cstate="print"/>
          <a:srcRect l="24104" t="17513" r="17827"/>
          <a:stretch>
            <a:fillRect/>
          </a:stretch>
        </p:blipFill>
        <p:spPr bwMode="auto">
          <a:xfrm>
            <a:off x="6732240" y="2420888"/>
            <a:ext cx="1872208" cy="199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Solicitações de mudanças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755576" y="270892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As mudanças de pessoal, seja por opção ou por eventos incontroláveis, podem afetar o restante do plano de gerenciamento do projeto.</a:t>
            </a:r>
          </a:p>
          <a:p>
            <a:endParaRPr lang="pt-BR" sz="1600" b="0" dirty="0" smtClean="0"/>
          </a:p>
          <a:p>
            <a:r>
              <a:rPr lang="pt-BR" sz="1600" b="0" dirty="0" smtClean="0"/>
              <a:t>Ações preventivas podem ser desenvolvidas para reduzir a probabilidade e/ou o impacto dos problemas antes que esses ocorram.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sp>
        <p:nvSpPr>
          <p:cNvPr id="110594" name="AutoShape 2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96" name="AutoShape 4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98" name="AutoShape 6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0600" name="Picture 8" descr="http://3.bp.blogspot.com/-kNY4MVYo7eE/TVM1cDrT2BI/AAAAAAAAAOg/IvF46ipFL2o/s1600/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47931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205155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Atualizações no plano de gerenciamento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Saídas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755576" y="270892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/>
              <a:t>Os elementos do plano de gerenciamento do projeto que podem ser atualizados incluem, entre outros, o plano de gerenciamento de pessoal.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51520" y="260648"/>
            <a:ext cx="4392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Gerenciar a equipe do projeto</a:t>
            </a:r>
          </a:p>
        </p:txBody>
      </p:sp>
      <p:sp>
        <p:nvSpPr>
          <p:cNvPr id="110594" name="AutoShape 2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96" name="AutoShape 4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98" name="AutoShape 6" descr="data:image/jpg;base64,/9j/4AAQSkZJRgABAQAAAQABAAD/2wCEAAkGBhQSEBQUEhQVFBQUFxUUFBQUFBcUFBUUFRQXFRQUFBQXHCYeFxkkHBQVHy8gJCcpLCwsFR4xNTAqNSYsLCkBCQoKDgwOGg8PGiolHyA1Li0vLCwsKSo0KSksKSwsLDQpLyksMCwtNCwsLCwwLCwsKSwpLCwsLiksLCwsLCwsLP/AABEIALcBEwMBIgACEQEDEQH/xAAcAAABBQEBAQAAAAAAAAAAAAABAAIDBgcEBQj/xABLEAABAwIBBggHDQcDBQAAAAABAAIDBBESBQYHITFREyJBYXGBkaEkUnJzsbLBIyUyMzRCYoKSorPC0RQ1Q1Njg+EVo/AXdJPS8f/EABsBAQACAwEBAAAAAAAAAAAAAAAEBQIDBgEH/8QAOxEAAgEDAQMHCAkFAQAAAAAAAAECAwQRBRIhMRNBYXGBkbEGIjM0UaHB8BQVIzJCUrLR4SRicoLCNf/aAAwDAQACEQMRAD8AyI3TQwheqaNJ1GgOSOuc0akx2WHa9ZT5qey8qpZYoDplriVJR5Vcw3BXl3SugLbFnlKBa6hqM6Xu2qs40LoDurMoF51lcJKSSASSSSAIKQKLWE7Au+kyG99tbWg8pKA5GoPCtdLm9RsYDPUku1gsjAuN28r16bOLJNO2zKAVDvHmce65PoQGeQ0znmzGucdzQXHsCseS9GOUqjXHSSgbbyDghbfeQi/UrTPptqWgNpYoKZrRazIwbjkvfV3Kt5V0iV9QTwtVKQfmtdwbeX5rLDlKA9n/AKLyxa6yrpKYBuIh0uJ4FwPgjnNtV06CkyXRY8NbPO8tAvAx0Tbk2PHNjYbbDaL6wbKiSTlxuTcnaTrPamXQFmrM5YwQYWvvxdb3WOzjAlpxOFybHEL2BI+aPImy1I7lsLuO/wCFtuTe+wLgQQD3Tk8vP/lMukkgEkkigGopIoAJJJIBJJJIAJJFJAJJJBAXc0yH7Ou8RoPYgPHqaZeJXUytEzF5VbCgKq4WSXVWQ61zBiAainiNERoCOyIYpQEUA1sSe1gQSQEwmtsQM5PKo7I2QBL0ErI4UAEkbI4UA1KyfhSwoBtkrJ9krIBlkrJ+FKyAZZKyfZKyAZZKydZKyAbZBOQIQAQRQQASSSQCSSQQGkSztC4qjKTQqvNlZ5XLJUuPKgPcqMsBeZUZSuuDCUsCAT5Lpt0/AjgQESNlJgTgxARWRwqURp3BoCEMRDFNgRwoCEMRwKXClhQEeFLCpcKQagI8KNl6mVs26ilEZniMYkF2Xtr2XBsTY6xqOvWvOwrCE4zW1Bpr2reetNbmMshZSBqvWYujf9raJ6kuZATaNrSA+WxsXYiOKwG4vtPJbatN1dUrWnylV4Xj1GUIObxEoVkMK1DN/RvT1WTmSXcydzpQJASW8SRzW4ozqIsOSxWfZWyVJTzPilFnsNjyg8oLTytIIIPOtdvfUbipOnB+dFtNPoeMroPZ0pQSk+DOCyVk6yQU01no5vZvS1k7YYbYjrLjqa1o2uctDpNCbB8bVOPNHEG97nH0JmhSAXqn8oDGg8xxErTVxWsavc0rmVGjLCjjmW9tZ5yyt7eEobUinUuiSgZ8ITSeVLbuYAvYpMyKCP4NLF0vBkP3yV7N0VzlS/uan3qku9kxUYLgjyctZpU9TTvhMUbCQeDc1jWlj7cVwIG+1xyi4XznNGWkg6iCQRzg2I7l9RiQN1k2DdZO4DWSvmGumD5XvGxz3uHQ5xI9K6nyYq1JKpGTylh9rz+xAvYpYZylBOIQK68gAKCJQQASRsggOlwSsjZGyAaAkGp+FFoQDAxPDFo2jvMZlRHw0zcQJIaDssNRNum/YurP/MOOKAzQtDcGsgbC3YdXNt6lUPV7dXP0bfnOM82SSraWxt9uOgzOGmc84WtLjyAC57AhJCWktcCCNoIsR2rQdENC11RKXC+FgtfnJv6AotJNA1uUog0Wxtjv/wCQj0LP6xX0x2uOCzn3nnIfZ7efngVitzVqIYWzSRkRutruLi+zEOTaF5eFbzn1EP8AS5xbZGCOqxCwuyw0m/le0pTmkmnjd2HtxSVOSSPQzXzfNZVMhBw4rlzttmjap88c1jQ1HBYsbXND2utYkEkEHnBCs2iGlvVyP8SPvcf8KfTFBd9M/e2RnY5pHrFaZX1T6zVtnzccOnDZkqS5Db5/5wZs1qs+jjJbZsoxNeA5rcUhB2EtGq/Wb9SrojVy0Tj3wHm5PyqdqUnC0qtcdl+BporNRHXpgyS1s0MzGhvCNcx+EWBcwggm3Lhdb6qqGbFMH1tM1w1GaO43jED7Fquk+h4SgLuWJ7H9RJjd64PUs0zOZ74UvnWKs0uu56a9++Kku5ZXuaJFeGzXXTg0XS9GDRAna2dlutkgPs7FjpYtl0r/ACH+/H6JAsfwrPye9TXW/gY3npO47c3cjGqqoYBccI8AkfNYNcjupoJ6V9BRRtaGtYA1jA1jGjYGt1ABZfogob1E8x/hRYW8zpXW1dTHDrVi0hZ2OpImsiNppb2dqOBjbXeAeW5AHWeRVOsqpeXsbWn+Fe972+7BItdmnSdSR6GYP7uj5pKgf771XdLeRA6FlS0caMiOQ743niE9D9X9xVzR9na+CoZE9xMErsJDjfA951PaeTjHWNhuTtC1LOOg4akni8aN4HlAYmH7Qao9eFTT9SVR8JPPY3v7s+DM4ONahsrmPnpzE3Cpj/lRld6VJqWhb4uq6Y/QVeMs5chpIuFncWtxBos0uJcQSAAOZpPUqPoW+Lq+mP0Fdml8+Axefb+FKuAvaEbjVnSlwbXD/FFvTk4W+0iaXS9RDY2od0Rtb6z1xy6aacfBppj0vY30XWRkIELoY+T1kuKb7X8MEJ3dRl9zn0syVMDoYYuBa8YXuL8by07WiwAF9hO5Z+UUCrW2tKNrDYoxwvn2midSU3mQ0oIlBSTAaUE4oIAWSSSQHQCnpgKcCgHApzE1qkgbdwG8oD6BzUiEFDEDqsxt+zWuvK8TZ6V4Gtr2HvFl4uXagx5PeRyRm32SuzNKTFk2G/8ALb6F8tqU5Yd1nftfyX+5PZ+fYUnQ4LTT+S0d7k3SV+86foj/ABSurRSy1VV82z7b1zaRx76U/RH+KV0uc6xN/wBv/KISX2C+fxF2z2HvbUea/RYUQt2z2/d1T5o+xYUtvkz6vP8Ay+CNd795Gm6IILR1D95a3sF/apdK9Pemhd4shHU5h/8AVQaLpZIopC9h4B5uJPFcBYkjxdSm0nSPfSs4MYoQ8OfINl/gsA3i7tZ6OdQ239cN551v/wBcY6+bHtJCX9N2GX2Vw0UN98P7b/yqouVx0UDw7+2/2Lo9V9Tq9TK+h6RGl5YoeGp5ov5jHsHSWnD32WM5mfvGlv8AzW+grcVktHQcDl5rALAVBc3yXgyN7nBc3pVTZoVqfti37mn4osbuPnwl04LbpT+Qnz0f51kBC17Sn8hPno/Q9ZFaytvJ71PtfgiJe+l7EaloijtS1DvGmY3qay/5iqhpJq+EyhIOSNrIx1MD3fekcrrooHgEv/cH8Jiz/PY++FT5w9zWhR7FbWqV5Pm/hGdXdbxR4XRqP/LL6MpJ+Ejif/MjjefrNBK+dbLfcg1jXUdM8EYRBFc7sLBiv0LX5SQzGk+lrvx+x7YvzmYHUR4XOG4lvYbexQlTzyYnOd4xLu039qgK6pcN5Xmo6F/i6rpZ6CunS8fA4vPj8KRQ6GG+41R+kwfdU2lxvgcXNMPw5FxUt+svrX6UWsfVWZCU0p5TS1dsVQwhApxTCgAU1OKagAUESggAkkkgJgU4FR3TwUA9q6KX4TekekLlBXTQ65GeU31gvHwPUbXnZ+75PNu9VU/IOkMQUYhc0lzAQ22wi+rXybbdSuOeQtk6XzZ9CyymzTqJIOGa3iWuN5A5QFx+lUreratXGMbW7fjfgtbiU41E6fs+JdND7ryVLjtIaT0kuPtVzynm3T1EzJZWFz2WwnE4bDcagbHWqZoaHyg8zPatG4Mqs1ao6eoTcW1wW7d+FG22SdJZ+d542e8nvdU+bt3gLDiVtmfWrJtT5I9YLEmDE4DeQO3/AOq+8m8K3nj83wRDvvvpL2G6Zm04jydADsLMR69ZUOX4g/JDw0auALgOdnG/Ku2ufwFC8jVwdO4jpEZXPkE8NkyMePE9na0j2rlNp7f0n+9PxZPaWNjoMQKueif5c7zT/SFR2f8AOlXnRKPDX80TvSF32rbrKr1FRb+kRqQOu3LYm3LYbTbrCo+XaHDluhkGyWwPlR4h6rmdi9qsyhweVaVpOqSGZp6S9pHqld+UMlCSaneSAaeUv18rSxzXNHPfAfqriaFV0HmXCcJe9SXikXE1ym5czRX9KnyL++z1ZFkb9q1jSs/wNvPOz8OVZRZdXoC/o11v4FZe+l7jWtFY97n887vw2LO88jfKFT51/ctG0YNtk4nfPJ3NaFm+dp8PqvPSdzrKPpv/AKNx886Mq3oIfPMePdelDnNUMp3UzZCInXBbYXsdbmhxFwDc3A8Y8hKsua+jb9ppmzyymMPLuDa1oJLWnCXkuOoXBAFuS/Kps4NGAgp5JYpnPMYxlrmNF2N1usQdRAueeysKmo2U6nIzabT502lLuxufOao0KuztpbvgUBxTLpzkwq2IxrGhseD1J+m0fdH6q9OjBFiARuIBHYVR9DjfA6g/1QPuNV5BXzrUWvp1XPtXgi+tV9khogaNjWjoa0exCWBrmlrmtc0ixa5oLSNxBT7pKFJx4ok4RgGeORhS1s0TfgAhzOXiPaHtHPa9upeGVbdJ1SH5SmtrwCOM+U1gxdhJHUqmV9Ispynb05T4tLPcc5VSU2kMKCJQUo1jSgiUCgBZJJJAOBTgVHdEFASArsyYfdo/LZ6wXCCp6WXC9p3EHsIK8kspo9XE3XPdvvbL5s+henm/SgZOiBH8JvoC6ZMntqaTCdYey3URYp2VHCnon7o4j91v+F8rdbapRoLjtZ8EXz+9kouh0fKj9JvZrshpByjI3KVKxkj2tIju1ri0G8hBuBqOoI6FR7lUH6TfVC48/jfLVMNwh/EcV0WFLV6ud+Iv9KIaf2MezxLhpDNsmVHks9dqx3N2DhKuBm+Rncb+xa/pLdbJk/8AbH+41ZrozpuEyjF9AOf2C3tWzRanJ6bWn7HL9KMa6zWiurxNgy7kw1FPLC04eEbweLcCRc9gKhzYyUaanEDnYuDcLO2Xa4ajbqK9E1Ia5rSbF5cB0hpKZFUAySMB1tbGT0ku1d4XJcpU5J0vw/e7eBPaWcnz7lKLg55WeLJI37L3D2K5aH9dXL5o+sq3nxBgylVDfIXfbAf+ZWXQ38qm81+Yr6DqM9vTJT9sU+/BU0litjr+J3aQq3gso0T/ABGh3VwpB7rrQpjrvvse0XWWaXj4XCP6HpketCzfreGo6eTxo2g+U3UVzF7SxZW9Xoa9+V8SwoT+2misaVz4JFzzDuik/VZYStP0tO8GgG+Y90bv1WWrp9C9TXW/Eg3vpWbLo2HvYznlmPeB7Fl+dLvDqnz8v4hWo6N/3XH5ya/21lmdTbV1SD/Ol75HEKFpfr9x1v8AUZ1/QQNkzUeDk6jLdnAtH1hqd13uuzKEWOGRp2OY9v2mEe1Y7m3nzUUjBEzA+PFcMe0kjEeMGFpBF+sXK2nKIDRJuDXHsbdUOo2dS0r5lwk2138/eTbetGpT2fYj5yvqTCUb6h0D0IFfRijNe0QDwGY75vyMXfnxnQ+hhjfGxjnSPLePcgANxbARr2Lj0SNtk6TnmPqtXn6Yne4U3nJO5jf1XBcnGtq0oTWU5P3RLhScLbKPIGmGp5Yac9Ug/OlNpjqC0hsMLHEancd2E7w0mxPSqCSm3XVfVNnnPJr3/uV30mr+YdNMXOLnElziXOJ1kkm5JO+6jKJKarM0AKbdEoFABNKJQQCQRSQARSxIhAIIgohqIYgPoHRvnEyahiBcMTBgdr13bq9Fj1rg0sZwNjojE13GlIZq3bXHs1dYWL0GU5YD7k9zd9jq6whXZRlmcHSuLiBYX5BzLmIaBGN59I2vNznHTxJruVsYxvNY0Jn3Go342+qF5ueLsWX4Ru4Ad7iqlmhnlJQOeWDE19rtJtrGwg9a56rOOSSs/anfDxteByANtZvYFuWnVVfVa/4ZRaXW0l8By0eTiudM2PSm62TJud0Q/wBxqpuhqmvUzP8AEjAH1if0UGfWkZlZSthia4Eua6QuFrYdYA367diZomy/FTzysmeGCVos5xsMTSTYnrUCjZ16Gk1acovabzjo3fszY5xlXi8/O89rS7lN0bqVrHFrhwkl2mxGtrR+ZSaIq90hqcbi5xs4lxuTs/RVTSZl1lTXXicHMjY2MOGsEglziDuu63UvV0OVYFVKwmxfHq58JWypa7Gj4a85LPT97J4qmbjju/g8/SnDhyk8+PHE77uD8i9jQsPCKg/0x6xXnaXZgcoBo2shjDukue63Y4dq9HQo8ftE45TG23aVurtvRd/5Y+KMI+sd/gcul93h0Y/oM75JFaNFldjoHM5YZSPqvGIekqoaXZL5RA8WGMd73e0Lt0OV9p54eSSPGB9KM/o7uWmvR29Gg/ypS+exszpzxcvpPS0vO9wpx/Ueexg/VZfdaVphd7nSj6Ux7GxfqsyurPQ1/RQ7f1M03fpmbDopqcWT3t5Y53dj2NcO+6puk3JZirXPtxZ2iQH6QAY8dN2g/XC9PQ9lK088BPxzA9g3viNyBzlrj9lXTPDJUc9HLwjb8GySVjhqc17GOIIPVYjYVSyrfQdVk2t0/CWP+iVGHLW+FxRk+Y+RzU18LLcVrhLJuEcZDnX3XOFv1lsGdlbgo6mT+lJbpc0sb3uC5czc34qWljMY488cckrzrc4ubiwg8jBfUB13Xi6VsqcHSMhB40zwSOXBHZx+8Y+9aLiv9Y6hCMV5qeO55k/d7jKnDkaEpPizJXFMuiShdd0VJs2idvvYeeZ/sXk6ZD7nS+XN6sa9vRYz3rHnZD329i8/StkeaeOnMMT5MDpcXBtLy3EI8NwNduKexcHRnFaw3J4W1LwZbyTdthdHwMgKRXZUZHnZ8OGVvlRPHpC43ttt1dOpd1GSlwZUtNcRqBRKaVkeDSgiUCgAgiggAkkkgIkrqdzFHwSAaJE4TFNLELICdlSpmVQ5QuFK6A9HhmpwLd6826cHID0DCgYiuISnepBUnegOnCVLTVTo3B7HFjhsc02I6wuRtYVKKwbl40msMJ4Jamoc9xe9xc5xu5zjdxO8nlXdm9nDJRziaIjEAQQ7W1wO0FeaJmneliG9YzpwnBwktz3Y6D1SaeTty1liSqnfPKRjebmwsAAAA0DkAAAXXmll4UdZFOQS1pIeBtLHCzrc+u/UvGKOFYSowlSdLHm4xjoxg9UmpbXOW/SJnZHWzRiDFwUTXWLhhLnPILjhOwANYNfOqjiTUl5b0IW9NUocEezm5ycmduScqPp545ozx43BzdxttB5iLg8xK2zKeWY6nJdRUQm7HU81xyxv4J2KN+4gnrFiNRWDKenyhJG17WSOa2RuCRrXEB7dzhsIUG/02N3KFRPEovvWeH7fybaNd001zM+hYKhkVJC97gxjKeIuc42DQIxrKxHO/OI1lU6TWGDiRNO0Rg3F/pEkk+VbkXFlDOOonYxk0z3sYAGsJs0YRZvFFgSBynWvNJWjTNJVpKVSbzJ+5GVa4dSKiuCJLpuJAlAFXhFNz0Xi2Smc8knruVnComiLLbH0rqYuAkjeXsaTrc12s23679yvpaRtC+X6nCULyqpc7b7HvRf27TpoIkO89qa8B3wg13lNB9KSKrjdhFI0lZnwyUj54o2MlhGMljQ3HGDxw4DaQDiB5udYs5fRudUwZQVbnbOAlHW5haB2kL5ycu88nK06lCUZPKi93dw+faU97FKawNKaiUF0pCAUESmoBJJJICUoJWRAQDUgxPa1ODEBFwaHAqcNSwoDm4FDg11YU4MQHFgSsu3gkjAgOK6Icup0CYadAQhyIcn/ALPuKaYSgEHJwlKjsldATtnsjw657o3QE/Co41z3RugOhJQByONATEoXUeNIPQEofY3Go7x7F6tHnbVxfF1MzbcnCOcOxxIXi40cSwnThUWJpPrWT1Sa4MudLpXr2bZGSeciae9tivYpdNcg+Npo3c7HuZ3G6zO6V1AqaTZ1ONNdm7wwblcVFwZd88tJbq2EQxx8DGSHSXdic8t1tbcAANB185A3KkEoXQJUq3tqVtDk6SwjXOcpvMglNKV0lIMAIIlBAJJJJAT2TgELpByAIRDU0ORxIA2T1HiRxoB4CICjxoh6AkRuo8aONASBCRMxpPegOSU61PTXK55V00aA7Y6a+4qR2Sr/ADT1a1LTr2KNAVz/AElp+dh8oJhyG75pB61fYomkcYA9Iug/NyB/zcJ3tJCAzuXJcjdrSucxkci0KfM0/wAOZw3B4uO0Lx67NWqA1Na+xvxDt33abXCAqaV16tTTluqSN0Z5xYdV1zOp2nZqQHHdK6mdTqLgygFdK6BCCAddK6bdK6AdiSxJt0roB10Lpt0roBySaldAOSTbpICQvQxpJIAiREPQSQEjBdSmBJJAObT3UUjSEkkA3GjjSSQBD0i9JJAc7110iSSA9SAr1qR9kkkB1iuPIpocoFFJAehBlTeu6OrDkUkA97A4WIBG4i47CvMqs2Kd+2MNO9nF7tncikgPHqswh/DkI5nj8zf0XjV2as8QxFrS0cocCOw2PckkgPGkhHKOxRGAFJJARmn3JhiKCSAbZBJJAK6V0kkArpJJIBJ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44" name="Picture 4" descr="http://www.charmainelurch.com/wp-content/uploads/2011/04/Business-Pla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2088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395536" y="-99392"/>
            <a:ext cx="604867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pt-BR" sz="2400" b="0" dirty="0" smtClean="0"/>
              <a:t>Processos de gerenciamento dos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77281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Desenvolver  o plano de recursos humanos;</a:t>
            </a:r>
          </a:p>
          <a:p>
            <a:endParaRPr lang="pt-BR" sz="2000" dirty="0" smtClean="0"/>
          </a:p>
          <a:p>
            <a:r>
              <a:rPr lang="pt-BR" sz="2000" dirty="0" smtClean="0"/>
              <a:t>Mobilizar a equipe do projeto;</a:t>
            </a:r>
          </a:p>
          <a:p>
            <a:endParaRPr lang="pt-BR" sz="2000" dirty="0" smtClean="0"/>
          </a:p>
          <a:p>
            <a:r>
              <a:rPr lang="pt-BR" sz="2000" dirty="0" smtClean="0"/>
              <a:t>Desenvolver a equipe do projeto;</a:t>
            </a:r>
          </a:p>
          <a:p>
            <a:endParaRPr lang="pt-BR" sz="2000" dirty="0" smtClean="0"/>
          </a:p>
          <a:p>
            <a:r>
              <a:rPr lang="pt-BR" sz="2000" dirty="0" smtClean="0"/>
              <a:t>Gerenciar a equipe </a:t>
            </a:r>
            <a:r>
              <a:rPr lang="pt-BR" sz="2000" smtClean="0"/>
              <a:t>do projeto.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DB820D-9B96-487C-84D1-8C6D8E660401}" type="slidenum">
              <a:rPr lang="pt-BR" smtClean="0"/>
              <a:pPr/>
              <a:t>70</a:t>
            </a:fld>
            <a:endParaRPr lang="pt-BR" smtClean="0"/>
          </a:p>
        </p:txBody>
      </p:sp>
      <p:pic>
        <p:nvPicPr>
          <p:cNvPr id="41988" name="Picture 1026" descr="power_poi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27"/>
          <p:cNvSpPr txBox="1">
            <a:spLocks noChangeArrowheads="1"/>
          </p:cNvSpPr>
          <p:nvPr/>
        </p:nvSpPr>
        <p:spPr bwMode="auto">
          <a:xfrm>
            <a:off x="2463800" y="2368550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Text Box 1028"/>
          <p:cNvSpPr txBox="1">
            <a:spLocks noChangeArrowheads="1"/>
          </p:cNvSpPr>
          <p:nvPr/>
        </p:nvSpPr>
        <p:spPr bwMode="auto">
          <a:xfrm>
            <a:off x="1763713" y="4648200"/>
            <a:ext cx="570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Disciplina:  Planejamento e Gerenciamento de Projetos - PGP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identificar</a:t>
            </a:r>
            <a:r>
              <a:rPr lang="pt-BR" b="0" dirty="0" smtClean="0"/>
              <a:t>  e </a:t>
            </a:r>
            <a:r>
              <a:rPr lang="pt-BR" b="0" u="sng" dirty="0" smtClean="0"/>
              <a:t>documentar</a:t>
            </a:r>
            <a:r>
              <a:rPr lang="pt-BR" b="0" dirty="0" smtClean="0"/>
              <a:t>  </a:t>
            </a:r>
            <a:r>
              <a:rPr lang="pt-BR" b="0" u="sng" dirty="0" smtClean="0"/>
              <a:t>papéis</a:t>
            </a:r>
            <a:r>
              <a:rPr lang="pt-BR" b="0" dirty="0" smtClean="0"/>
              <a:t>, </a:t>
            </a:r>
            <a:r>
              <a:rPr lang="pt-BR" b="0" u="sng" dirty="0" smtClean="0"/>
              <a:t>responsabilidades</a:t>
            </a:r>
            <a:r>
              <a:rPr lang="pt-BR" b="0" dirty="0" smtClean="0"/>
              <a:t>, </a:t>
            </a:r>
            <a:r>
              <a:rPr lang="pt-BR" b="0" u="sng" dirty="0" smtClean="0"/>
              <a:t>habilidades</a:t>
            </a:r>
            <a:r>
              <a:rPr lang="pt-BR" b="0" dirty="0" smtClean="0"/>
              <a:t> necessárias e relações hierárquicas do projeto, e criar um </a:t>
            </a:r>
            <a:r>
              <a:rPr lang="pt-BR" b="0" u="sng" dirty="0" smtClean="0"/>
              <a:t>plano de gerenciamento de pessoal</a:t>
            </a:r>
            <a:r>
              <a:rPr lang="pt-BR" b="0" dirty="0" smtClean="0"/>
              <a:t>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1619672" y="30689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O cronograma para mobilização e liberação de pessoal;</a:t>
            </a:r>
            <a:endParaRPr lang="pt-BR" sz="16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464096" y="-993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Desenvolver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plano de recursos humanos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156956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/>
              <a:t>“É o processo de </a:t>
            </a:r>
            <a:r>
              <a:rPr lang="pt-BR" b="0" u="sng" dirty="0" smtClean="0"/>
              <a:t>identificar</a:t>
            </a:r>
            <a:r>
              <a:rPr lang="pt-BR" b="0" dirty="0" smtClean="0"/>
              <a:t>  e </a:t>
            </a:r>
            <a:r>
              <a:rPr lang="pt-BR" b="0" u="sng" dirty="0" smtClean="0"/>
              <a:t>documentar</a:t>
            </a:r>
            <a:r>
              <a:rPr lang="pt-BR" b="0" dirty="0" smtClean="0"/>
              <a:t>  </a:t>
            </a:r>
            <a:r>
              <a:rPr lang="pt-BR" b="0" u="sng" dirty="0" smtClean="0"/>
              <a:t>papéis</a:t>
            </a:r>
            <a:r>
              <a:rPr lang="pt-BR" b="0" dirty="0" smtClean="0"/>
              <a:t>, </a:t>
            </a:r>
            <a:r>
              <a:rPr lang="pt-BR" b="0" u="sng" dirty="0" smtClean="0"/>
              <a:t>responsabilidades</a:t>
            </a:r>
            <a:r>
              <a:rPr lang="pt-BR" b="0" dirty="0" smtClean="0"/>
              <a:t>, </a:t>
            </a:r>
            <a:r>
              <a:rPr lang="pt-BR" b="0" u="sng" dirty="0" smtClean="0"/>
              <a:t>habilidades</a:t>
            </a:r>
            <a:r>
              <a:rPr lang="pt-BR" b="0" dirty="0" smtClean="0"/>
              <a:t> necessárias e relações hierárquicas do projeto, e criar um </a:t>
            </a:r>
            <a:r>
              <a:rPr lang="pt-BR" b="0" u="sng" dirty="0" smtClean="0"/>
              <a:t>plano de gerenciamento de pessoal</a:t>
            </a:r>
            <a:r>
              <a:rPr lang="pt-BR" b="0" dirty="0" smtClean="0"/>
              <a:t>” </a:t>
            </a:r>
            <a:endParaRPr lang="pt-BR" b="0" dirty="0"/>
          </a:p>
        </p:txBody>
      </p:sp>
      <p:sp>
        <p:nvSpPr>
          <p:cNvPr id="9" name="Retângulo 8"/>
          <p:cNvSpPr/>
          <p:nvPr/>
        </p:nvSpPr>
        <p:spPr>
          <a:xfrm>
            <a:off x="2195736" y="306896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/>
              <a:t>Identificação  de necessidades de treinamento;</a:t>
            </a:r>
            <a:endParaRPr lang="pt-BR" sz="1600" b="0" dirty="0"/>
          </a:p>
        </p:txBody>
      </p:sp>
      <p:pic>
        <p:nvPicPr>
          <p:cNvPr id="30722" name="Picture 2" descr="http://www.brunorusso.eti.br/imagem/treinam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2016224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7759</Words>
  <Application>Microsoft Office PowerPoint</Application>
  <PresentationFormat>Apresentação na tela (4:3)</PresentationFormat>
  <Paragraphs>925</Paragraphs>
  <Slides>70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1" baseType="lpstr">
      <vt:lpstr>Design padrão</vt:lpstr>
      <vt:lpstr>Slide 1</vt:lpstr>
      <vt:lpstr>Gerenciamento dos Recursos Humanos do Projeto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Alice</cp:lastModifiedBy>
  <cp:revision>201</cp:revision>
  <dcterms:created xsi:type="dcterms:W3CDTF">2006-08-18T12:55:46Z</dcterms:created>
  <dcterms:modified xsi:type="dcterms:W3CDTF">2011-09-19T11:11:53Z</dcterms:modified>
</cp:coreProperties>
</file>