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notesMasterIdLst>
    <p:notesMasterId r:id="rId27"/>
  </p:notesMasterIdLst>
  <p:handoutMasterIdLst>
    <p:handoutMasterId r:id="rId28"/>
  </p:handoutMasterIdLst>
  <p:sldIdLst>
    <p:sldId id="332" r:id="rId2"/>
    <p:sldId id="277" r:id="rId3"/>
    <p:sldId id="337" r:id="rId4"/>
    <p:sldId id="338" r:id="rId5"/>
    <p:sldId id="339" r:id="rId6"/>
    <p:sldId id="340" r:id="rId7"/>
    <p:sldId id="333" r:id="rId8"/>
    <p:sldId id="347" r:id="rId9"/>
    <p:sldId id="352" r:id="rId10"/>
    <p:sldId id="348" r:id="rId11"/>
    <p:sldId id="334" r:id="rId12"/>
    <p:sldId id="354" r:id="rId13"/>
    <p:sldId id="336" r:id="rId14"/>
    <p:sldId id="349" r:id="rId15"/>
    <p:sldId id="335" r:id="rId16"/>
    <p:sldId id="350" r:id="rId17"/>
    <p:sldId id="297" r:id="rId18"/>
    <p:sldId id="353" r:id="rId19"/>
    <p:sldId id="342" r:id="rId20"/>
    <p:sldId id="343" r:id="rId21"/>
    <p:sldId id="344" r:id="rId22"/>
    <p:sldId id="345" r:id="rId23"/>
    <p:sldId id="346" r:id="rId24"/>
    <p:sldId id="351" r:id="rId25"/>
    <p:sldId id="341" r:id="rId2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603" autoAdjust="0"/>
    <p:restoredTop sz="98592" autoAdjust="0"/>
  </p:normalViewPr>
  <p:slideViewPr>
    <p:cSldViewPr>
      <p:cViewPr varScale="1">
        <p:scale>
          <a:sx n="68" d="100"/>
          <a:sy n="68" d="100"/>
        </p:scale>
        <p:origin x="-16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AC0B4EC-5670-4D7D-9031-147B132A6D6D}" type="datetimeFigureOut">
              <a:rPr lang="pt-BR"/>
              <a:pPr>
                <a:defRPr/>
              </a:pPr>
              <a:t>15/09/2011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FC9FAED-B52C-488D-861A-3D7768D3AE7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 latinLnBrk="0">
              <a:spcBef>
                <a:spcPts val="0"/>
              </a:spcBef>
              <a:spcAft>
                <a:spcPts val="0"/>
              </a:spcAft>
              <a:defRPr lang="pt-BR"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 latinLnBrk="0">
              <a:spcBef>
                <a:spcPts val="0"/>
              </a:spcBef>
              <a:spcAft>
                <a:spcPts val="0"/>
              </a:spcAft>
              <a:defRPr lang="pt-BR"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C70361F-4426-4EBE-8A78-85A996FF26E6}" type="datetimeFigureOut">
              <a:rPr/>
              <a:pPr>
                <a:defRPr/>
              </a:pPr>
              <a:t>14/09/2011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/>
              <a:t>Clique para editar 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 latinLnBrk="0">
              <a:spcBef>
                <a:spcPts val="0"/>
              </a:spcBef>
              <a:spcAft>
                <a:spcPts val="0"/>
              </a:spcAft>
              <a:defRPr lang="pt-BR"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 latinLnBrk="0">
              <a:spcBef>
                <a:spcPts val="0"/>
              </a:spcBef>
              <a:spcAft>
                <a:spcPts val="0"/>
              </a:spcAft>
              <a:defRPr lang="pt-BR"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EEF3D62-9ED6-4A0A-B8D1-8F22A2BF70D4}" type="slidenum">
              <a:rPr/>
              <a:pPr>
                <a:defRPr/>
              </a:pPr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lang="pt-B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lang="pt-B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lang="pt-B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lang="pt-B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lang="pt-B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smtClean="0"/>
          </a:p>
        </p:txBody>
      </p:sp>
      <p:sp>
        <p:nvSpPr>
          <p:cNvPr id="16387" name="Espaço Reservado para Número de Slid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6F3412D-2B1E-4716-B8E0-A2067EFA044A}" type="slidenum">
              <a:rPr lang="en-US" sz="1200"/>
              <a:pPr algn="r"/>
              <a:t>1</a:t>
            </a:fld>
            <a:endParaRPr 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smtClean="0"/>
          </a:p>
        </p:txBody>
      </p:sp>
      <p:sp>
        <p:nvSpPr>
          <p:cNvPr id="32771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F9ABE73-726C-4085-9439-F3B7BCB9D979}" type="slidenum">
              <a:rPr lang="pt-BR" sz="1200">
                <a:latin typeface="Calibri" pitchFamily="34" charset="0"/>
              </a:rPr>
              <a:pPr algn="r"/>
              <a:t>10</a:t>
            </a:fld>
            <a:endParaRPr lang="pt-B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smtClean="0"/>
          </a:p>
        </p:txBody>
      </p:sp>
      <p:sp>
        <p:nvSpPr>
          <p:cNvPr id="3481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E5A4ADA-3FFA-43BD-8807-C451237A1F23}" type="slidenum">
              <a:rPr lang="pt-BR" sz="1200">
                <a:latin typeface="Calibri" pitchFamily="34" charset="0"/>
              </a:rPr>
              <a:pPr algn="r"/>
              <a:t>11</a:t>
            </a:fld>
            <a:endParaRPr lang="pt-B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smtClean="0"/>
          </a:p>
        </p:txBody>
      </p:sp>
      <p:sp>
        <p:nvSpPr>
          <p:cNvPr id="3481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E5A4ADA-3FFA-43BD-8807-C451237A1F23}" type="slidenum">
              <a:rPr lang="pt-BR" sz="1200">
                <a:latin typeface="Calibri" pitchFamily="34" charset="0"/>
              </a:rPr>
              <a:pPr algn="r"/>
              <a:t>12</a:t>
            </a:fld>
            <a:endParaRPr lang="pt-B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smtClean="0"/>
          </a:p>
        </p:txBody>
      </p:sp>
      <p:sp>
        <p:nvSpPr>
          <p:cNvPr id="36867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F91A2F5-8F09-4137-A03A-1FDDAC3FF14E}" type="slidenum">
              <a:rPr lang="pt-BR" sz="1200">
                <a:latin typeface="Calibri" pitchFamily="34" charset="0"/>
              </a:rPr>
              <a:pPr algn="r"/>
              <a:t>13</a:t>
            </a:fld>
            <a:endParaRPr lang="pt-B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smtClean="0"/>
          </a:p>
        </p:txBody>
      </p:sp>
      <p:sp>
        <p:nvSpPr>
          <p:cNvPr id="3891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5B8DECD-7748-48FF-89D0-DB37D57C6219}" type="slidenum">
              <a:rPr lang="pt-BR" sz="1200">
                <a:latin typeface="Calibri" pitchFamily="34" charset="0"/>
              </a:rPr>
              <a:pPr algn="r"/>
              <a:t>14</a:t>
            </a:fld>
            <a:endParaRPr lang="pt-B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smtClean="0"/>
          </a:p>
        </p:txBody>
      </p:sp>
      <p:sp>
        <p:nvSpPr>
          <p:cNvPr id="40963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0595C15-C26D-46CF-99BE-5D869C0CD03F}" type="slidenum">
              <a:rPr lang="pt-BR" sz="1200">
                <a:latin typeface="Calibri" pitchFamily="34" charset="0"/>
              </a:rPr>
              <a:pPr algn="r"/>
              <a:t>15</a:t>
            </a:fld>
            <a:endParaRPr lang="pt-B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smtClean="0"/>
          </a:p>
        </p:txBody>
      </p:sp>
      <p:sp>
        <p:nvSpPr>
          <p:cNvPr id="43011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C7FA242-4849-4C1E-B121-B2F1C595BEE9}" type="slidenum">
              <a:rPr lang="pt-BR" sz="1200">
                <a:latin typeface="Calibri" pitchFamily="34" charset="0"/>
              </a:rPr>
              <a:pPr algn="r"/>
              <a:t>16</a:t>
            </a:fld>
            <a:endParaRPr lang="pt-B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3D626A-6674-45F3-982E-C7CE895CB602}" type="slidenum">
              <a:rPr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smtClean="0"/>
          </a:p>
        </p:txBody>
      </p:sp>
      <p:sp>
        <p:nvSpPr>
          <p:cNvPr id="3379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2E2C1B6C-744C-4BED-8738-11F290C97AC2}" type="slidenum">
              <a:rPr lang="pt-BR" sz="1200">
                <a:latin typeface="+mn-lt"/>
              </a:rPr>
              <a:pPr algn="r">
                <a:defRPr/>
              </a:pPr>
              <a:t>18</a:t>
            </a:fld>
            <a:endParaRPr lang="pt-BR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smtClean="0"/>
          </a:p>
        </p:txBody>
      </p:sp>
      <p:sp>
        <p:nvSpPr>
          <p:cNvPr id="3379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9CF9E802-2B26-4842-A4C3-B5BEDF2B62B9}" type="slidenum">
              <a:rPr lang="pt-BR" sz="1200">
                <a:latin typeface="+mn-lt"/>
              </a:rPr>
              <a:pPr algn="r">
                <a:defRPr/>
              </a:pPr>
              <a:t>19</a:t>
            </a:fld>
            <a:endParaRPr lang="pt-BR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81671B-D937-493F-B552-24D8EF3E43BD}" type="slidenum">
              <a:rPr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smtClean="0"/>
          </a:p>
        </p:txBody>
      </p:sp>
      <p:sp>
        <p:nvSpPr>
          <p:cNvPr id="3379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B80F895D-DE77-4B9E-8456-CB0DC4214168}" type="slidenum">
              <a:rPr lang="pt-BR" sz="1200">
                <a:latin typeface="+mn-lt"/>
              </a:rPr>
              <a:pPr algn="r">
                <a:defRPr/>
              </a:pPr>
              <a:t>20</a:t>
            </a:fld>
            <a:endParaRPr lang="pt-BR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smtClean="0"/>
          </a:p>
        </p:txBody>
      </p:sp>
      <p:sp>
        <p:nvSpPr>
          <p:cNvPr id="3379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832B251-FC08-45BA-950C-64FF26249342}" type="slidenum">
              <a:rPr lang="pt-BR" sz="1200">
                <a:latin typeface="+mn-lt"/>
              </a:rPr>
              <a:pPr algn="r">
                <a:defRPr/>
              </a:pPr>
              <a:t>21</a:t>
            </a:fld>
            <a:endParaRPr lang="pt-BR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smtClean="0"/>
          </a:p>
        </p:txBody>
      </p:sp>
      <p:sp>
        <p:nvSpPr>
          <p:cNvPr id="3379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E6D133B5-264B-494A-8701-82815B1953E3}" type="slidenum">
              <a:rPr lang="pt-BR" sz="1200">
                <a:latin typeface="+mn-lt"/>
              </a:rPr>
              <a:pPr algn="r">
                <a:defRPr/>
              </a:pPr>
              <a:t>22</a:t>
            </a:fld>
            <a:endParaRPr lang="pt-BR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smtClean="0"/>
          </a:p>
        </p:txBody>
      </p:sp>
      <p:sp>
        <p:nvSpPr>
          <p:cNvPr id="3379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942BF870-5B96-4B02-8A84-C5FB3CC0A603}" type="slidenum">
              <a:rPr lang="pt-BR" sz="1200">
                <a:latin typeface="+mn-lt"/>
              </a:rPr>
              <a:pPr algn="r">
                <a:defRPr/>
              </a:pPr>
              <a:t>23</a:t>
            </a:fld>
            <a:endParaRPr lang="pt-BR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smtClean="0"/>
          </a:p>
        </p:txBody>
      </p:sp>
      <p:sp>
        <p:nvSpPr>
          <p:cNvPr id="3379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6C566AB9-835E-4C1F-8B82-39D0B9B0CD5B}" type="slidenum">
              <a:rPr lang="pt-BR" sz="1200">
                <a:latin typeface="+mn-lt"/>
              </a:rPr>
              <a:pPr algn="r">
                <a:defRPr/>
              </a:pPr>
              <a:t>24</a:t>
            </a:fld>
            <a:endParaRPr lang="pt-BR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smtClean="0"/>
          </a:p>
        </p:txBody>
      </p:sp>
      <p:sp>
        <p:nvSpPr>
          <p:cNvPr id="3379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9FFD8407-0207-4899-B4DE-2E3E51E03AE7}" type="slidenum">
              <a:rPr lang="pt-BR" sz="1200">
                <a:latin typeface="+mn-lt"/>
              </a:rPr>
              <a:pPr algn="r">
                <a:defRPr/>
              </a:pPr>
              <a:t>25</a:t>
            </a:fld>
            <a:endParaRPr lang="pt-BR" sz="1200">
              <a:latin typeface="+mn-lt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smtClean="0"/>
          </a:p>
        </p:txBody>
      </p:sp>
      <p:sp>
        <p:nvSpPr>
          <p:cNvPr id="20483" name="Espaço Reservado para Número de Slid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68549DD-4ED7-4EC7-9496-4DDF4E058871}" type="slidenum">
              <a:rPr lang="en-US" sz="1200"/>
              <a:pPr algn="r"/>
              <a:t>3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0817A13-FD82-4304-A54F-282A0E314156}" type="slidenum">
              <a:rPr lang="en-US" sz="1200"/>
              <a:pPr algn="r"/>
              <a:t>4</a:t>
            </a:fld>
            <a:endParaRPr lang="en-US" sz="120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smtClean="0"/>
              <a:t>O gerenciamento dos custos do projeto trata principalmente do custo dos recursos necessários para terminar as atividades do cronograma.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smtClean="0"/>
          </a:p>
        </p:txBody>
      </p:sp>
      <p:sp>
        <p:nvSpPr>
          <p:cNvPr id="24579" name="Espaço Reservado para Número de Slid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FB8E74E-3AC0-4194-A8FE-0487C6815271}" type="slidenum">
              <a:rPr lang="en-US" sz="1200"/>
              <a:pPr algn="r"/>
              <a:t>5</a:t>
            </a:fld>
            <a:endParaRPr 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smtClean="0"/>
          </a:p>
        </p:txBody>
      </p:sp>
      <p:sp>
        <p:nvSpPr>
          <p:cNvPr id="26627" name="Espaço Reservado para Número de Slid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90FEDBB-C100-41E7-B98E-6EDCE8F10D39}" type="slidenum">
              <a:rPr lang="en-US" sz="1200"/>
              <a:pPr algn="r"/>
              <a:t>6</a:t>
            </a:fld>
            <a:endParaRPr 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smtClean="0"/>
          </a:p>
        </p:txBody>
      </p:sp>
      <p:sp>
        <p:nvSpPr>
          <p:cNvPr id="2867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C413C04-79E8-441F-9DE6-2A4E9D17A2A0}" type="slidenum">
              <a:rPr lang="pt-BR" sz="1200">
                <a:latin typeface="Calibri" pitchFamily="34" charset="0"/>
              </a:rPr>
              <a:pPr algn="r"/>
              <a:t>7</a:t>
            </a:fld>
            <a:endParaRPr lang="pt-B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smtClean="0"/>
          </a:p>
        </p:txBody>
      </p:sp>
      <p:sp>
        <p:nvSpPr>
          <p:cNvPr id="30723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CA8A88B-D9CE-48CD-9364-6543AEB8E38C}" type="slidenum">
              <a:rPr lang="pt-BR" sz="1200">
                <a:latin typeface="Calibri" pitchFamily="34" charset="0"/>
              </a:rPr>
              <a:pPr algn="r"/>
              <a:t>8</a:t>
            </a:fld>
            <a:endParaRPr lang="pt-B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smtClean="0"/>
          </a:p>
        </p:txBody>
      </p:sp>
      <p:sp>
        <p:nvSpPr>
          <p:cNvPr id="6144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D1652B5-6FD8-4C9B-BCAD-AD65EBFD1053}" type="slidenum">
              <a:rPr lang="pt-BR" sz="1200">
                <a:latin typeface="Calibri" pitchFamily="34" charset="0"/>
              </a:rPr>
              <a:pPr algn="r"/>
              <a:t>9</a:t>
            </a:fld>
            <a:endParaRPr lang="pt-B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15/01/2007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774D5-E8CA-4441-AD12-9330B815426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Clique para editar os estilos do texto mestre</a:t>
            </a:r>
          </a:p>
          <a:p>
            <a:pPr lvl="1"/>
            <a:r>
              <a:rPr lang="en-US"/>
              <a:t>Segundo nível</a:t>
            </a:r>
          </a:p>
          <a:p>
            <a:pPr lvl="2"/>
            <a:r>
              <a:rPr lang="en-US"/>
              <a:t>Terceiro nível</a:t>
            </a:r>
          </a:p>
          <a:p>
            <a:pPr lvl="3"/>
            <a:r>
              <a:rPr lang="en-US"/>
              <a:t>Quarto nível</a:t>
            </a:r>
          </a:p>
          <a:p>
            <a:pPr lvl="4"/>
            <a:r>
              <a:rPr lang="en-US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15/01/2007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C88FC-0330-4937-8439-168614FDBD8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40513" y="260350"/>
            <a:ext cx="2057400" cy="5689600"/>
          </a:xfrm>
        </p:spPr>
        <p:txBody>
          <a:bodyPr vert="eaVert"/>
          <a:lstStyle/>
          <a:p>
            <a:r>
              <a:rPr lang="en-US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68313" y="260350"/>
            <a:ext cx="6019800" cy="5689600"/>
          </a:xfrm>
        </p:spPr>
        <p:txBody>
          <a:bodyPr vert="eaVert"/>
          <a:lstStyle/>
          <a:p>
            <a:pPr lvl="0"/>
            <a:r>
              <a:rPr lang="en-US"/>
              <a:t>Clique para editar os estilos do texto mestre</a:t>
            </a:r>
          </a:p>
          <a:p>
            <a:pPr lvl="1"/>
            <a:r>
              <a:rPr lang="en-US"/>
              <a:t>Segundo nível</a:t>
            </a:r>
          </a:p>
          <a:p>
            <a:pPr lvl="2"/>
            <a:r>
              <a:rPr lang="en-US"/>
              <a:t>Terceiro nível</a:t>
            </a:r>
          </a:p>
          <a:p>
            <a:pPr lvl="3"/>
            <a:r>
              <a:rPr lang="en-US"/>
              <a:t>Quarto nível</a:t>
            </a:r>
          </a:p>
          <a:p>
            <a:pPr lvl="4"/>
            <a:r>
              <a:rPr lang="en-US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15/01/2007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B64DD-73B9-4D70-A530-6D0DABAE798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Clique para editar os estilos do texto mestre</a:t>
            </a:r>
          </a:p>
          <a:p>
            <a:pPr lvl="1"/>
            <a:r>
              <a:rPr lang="en-US"/>
              <a:t>Segundo nível</a:t>
            </a:r>
          </a:p>
          <a:p>
            <a:pPr lvl="2"/>
            <a:r>
              <a:rPr lang="en-US"/>
              <a:t>Terceiro nível</a:t>
            </a:r>
          </a:p>
          <a:p>
            <a:pPr lvl="3"/>
            <a:r>
              <a:rPr lang="en-US"/>
              <a:t>Quarto nível</a:t>
            </a:r>
          </a:p>
          <a:p>
            <a:pPr lvl="4"/>
            <a:r>
              <a:rPr lang="en-US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15/01/2007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1D1E3-1CB9-43D0-8866-9806CFFAE86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15/01/2007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A9D389-4221-40D6-A18A-D7E3B019238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038600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Clique para editar os estilos do texto mestre</a:t>
            </a:r>
          </a:p>
          <a:p>
            <a:pPr lvl="1"/>
            <a:r>
              <a:rPr lang="en-US"/>
              <a:t>Segundo nível</a:t>
            </a:r>
          </a:p>
          <a:p>
            <a:pPr lvl="2"/>
            <a:r>
              <a:rPr lang="en-US"/>
              <a:t>Terceiro nível</a:t>
            </a:r>
          </a:p>
          <a:p>
            <a:pPr lvl="3"/>
            <a:r>
              <a:rPr lang="en-US"/>
              <a:t>Quarto nível</a:t>
            </a:r>
          </a:p>
          <a:p>
            <a:pPr lvl="4"/>
            <a:r>
              <a:rPr lang="en-US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59313" y="1557338"/>
            <a:ext cx="4038600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Clique para editar os estilos do texto mestre</a:t>
            </a:r>
          </a:p>
          <a:p>
            <a:pPr lvl="1"/>
            <a:r>
              <a:rPr lang="en-US"/>
              <a:t>Segundo nível</a:t>
            </a:r>
          </a:p>
          <a:p>
            <a:pPr lvl="2"/>
            <a:r>
              <a:rPr lang="en-US"/>
              <a:t>Terceiro nível</a:t>
            </a:r>
          </a:p>
          <a:p>
            <a:pPr lvl="3"/>
            <a:r>
              <a:rPr lang="en-US"/>
              <a:t>Quarto nível</a:t>
            </a:r>
          </a:p>
          <a:p>
            <a:pPr lvl="4"/>
            <a:r>
              <a:rPr lang="en-US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15/01/2007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9D3EC-D33B-47DD-A249-16CB417646A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Clique para editar os estilos do texto mestre</a:t>
            </a:r>
          </a:p>
          <a:p>
            <a:pPr lvl="1"/>
            <a:r>
              <a:rPr lang="en-US"/>
              <a:t>Segundo nível</a:t>
            </a:r>
          </a:p>
          <a:p>
            <a:pPr lvl="2"/>
            <a:r>
              <a:rPr lang="en-US"/>
              <a:t>Terceiro nível</a:t>
            </a:r>
          </a:p>
          <a:p>
            <a:pPr lvl="3"/>
            <a:r>
              <a:rPr lang="en-US"/>
              <a:t>Quarto nível</a:t>
            </a:r>
          </a:p>
          <a:p>
            <a:pPr lvl="4"/>
            <a:r>
              <a:rPr lang="en-US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Clique para editar os estilos do texto mestre</a:t>
            </a:r>
          </a:p>
          <a:p>
            <a:pPr lvl="1"/>
            <a:r>
              <a:rPr lang="en-US"/>
              <a:t>Segundo nível</a:t>
            </a:r>
          </a:p>
          <a:p>
            <a:pPr lvl="2"/>
            <a:r>
              <a:rPr lang="en-US"/>
              <a:t>Terceiro nível</a:t>
            </a:r>
          </a:p>
          <a:p>
            <a:pPr lvl="3"/>
            <a:r>
              <a:rPr lang="en-US"/>
              <a:t>Quarto nível</a:t>
            </a:r>
          </a:p>
          <a:p>
            <a:pPr lvl="4"/>
            <a:r>
              <a:rPr lang="en-US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15/01/2007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EFAC9-0555-4D33-85C0-39B80B6007C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15/01/2007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52BCAE-152D-431E-877B-67BC9A054C2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15/01/2007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6E039C-F96E-4D28-9B16-1909EA5CF8E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Clique para editar os estilos do texto mestre</a:t>
            </a:r>
          </a:p>
          <a:p>
            <a:pPr lvl="1"/>
            <a:r>
              <a:rPr lang="en-US"/>
              <a:t>Segundo nível</a:t>
            </a:r>
          </a:p>
          <a:p>
            <a:pPr lvl="2"/>
            <a:r>
              <a:rPr lang="en-US"/>
              <a:t>Terceiro nível</a:t>
            </a:r>
          </a:p>
          <a:p>
            <a:pPr lvl="3"/>
            <a:r>
              <a:rPr lang="en-US"/>
              <a:t>Quarto nível</a:t>
            </a:r>
          </a:p>
          <a:p>
            <a:pPr lvl="4"/>
            <a:r>
              <a:rPr lang="en-US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15/01/2007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08054A-78CA-40F4-B9EF-F278E0B869A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15/01/2007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9F73C-7E36-4C14-A8C4-F9E91415716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260350"/>
            <a:ext cx="59864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57338"/>
            <a:ext cx="8229600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22500" y="62658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pt-BR"/>
              <a:t>15/01/2007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391150" y="62658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459B93FF-3D72-43D3-B2B9-F71A514B996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2" r:id="rId3"/>
    <p:sldLayoutId id="2147483671" r:id="rId4"/>
    <p:sldLayoutId id="2147483670" r:id="rId5"/>
    <p:sldLayoutId id="2147483669" r:id="rId6"/>
    <p:sldLayoutId id="2147483668" r:id="rId7"/>
    <p:sldLayoutId id="2147483667" r:id="rId8"/>
    <p:sldLayoutId id="2147483666" r:id="rId9"/>
    <p:sldLayoutId id="2147483665" r:id="rId10"/>
    <p:sldLayoutId id="2147483664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5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6.png"/><Relationship Id="rId4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n.ufpe.br/~if717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Espaço Reservado para Data 1"/>
          <p:cNvSpPr txBox="1">
            <a:spLocks noGrp="1"/>
          </p:cNvSpPr>
          <p:nvPr/>
        </p:nvSpPr>
        <p:spPr bwMode="auto">
          <a:xfrm>
            <a:off x="2222500" y="62658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400"/>
              <a:t>15/01/2007</a:t>
            </a:r>
          </a:p>
        </p:txBody>
      </p:sp>
      <p:sp>
        <p:nvSpPr>
          <p:cNvPr id="15362" name="Espaço Reservado para Número de Slide 2"/>
          <p:cNvSpPr txBox="1">
            <a:spLocks noGrp="1"/>
          </p:cNvSpPr>
          <p:nvPr/>
        </p:nvSpPr>
        <p:spPr bwMode="auto">
          <a:xfrm>
            <a:off x="5391150" y="62658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272736B6-84ED-4127-B911-41A027EE9DDC}" type="slidenum">
              <a:rPr lang="pt-BR" sz="1400"/>
              <a:pPr algn="r"/>
              <a:t>1</a:t>
            </a:fld>
            <a:endParaRPr lang="pt-BR" sz="1400"/>
          </a:p>
        </p:txBody>
      </p:sp>
      <p:pic>
        <p:nvPicPr>
          <p:cNvPr id="15363" name="Picture 4" descr="power_point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2463800" y="2368550"/>
            <a:ext cx="4413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b="1"/>
          </a:p>
        </p:txBody>
      </p:sp>
      <p:sp>
        <p:nvSpPr>
          <p:cNvPr id="15365" name="Text Box 6"/>
          <p:cNvSpPr txBox="1">
            <a:spLocks noChangeArrowheads="1"/>
          </p:cNvSpPr>
          <p:nvPr/>
        </p:nvSpPr>
        <p:spPr bwMode="auto">
          <a:xfrm>
            <a:off x="1357290" y="4648200"/>
            <a:ext cx="657229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3200" b="1" dirty="0">
                <a:solidFill>
                  <a:schemeClr val="bg1"/>
                </a:solidFill>
              </a:rPr>
              <a:t>Gerenciamento </a:t>
            </a:r>
            <a:r>
              <a:rPr lang="pt-BR" sz="3200" b="1" dirty="0" smtClean="0">
                <a:solidFill>
                  <a:schemeClr val="bg1"/>
                </a:solidFill>
              </a:rPr>
              <a:t>de </a:t>
            </a:r>
            <a:r>
              <a:rPr lang="pt-BR" sz="3200" b="1" dirty="0">
                <a:solidFill>
                  <a:schemeClr val="bg1"/>
                </a:solidFill>
              </a:rPr>
              <a:t>Custos do Projeto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8"/>
          <p:cNvSpPr>
            <a:spLocks/>
          </p:cNvSpPr>
          <p:nvPr/>
        </p:nvSpPr>
        <p:spPr bwMode="auto">
          <a:xfrm>
            <a:off x="436563" y="292100"/>
            <a:ext cx="8402637" cy="685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4000" b="1">
                <a:solidFill>
                  <a:srgbClr val="262626"/>
                </a:solidFill>
                <a:latin typeface="Calibri" pitchFamily="34" charset="0"/>
              </a:rPr>
              <a:t>7.1 – Estimar os Custos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23850" y="1052513"/>
            <a:ext cx="8496300" cy="337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just">
              <a:lnSpc>
                <a:spcPct val="114000"/>
              </a:lnSpc>
            </a:pPr>
            <a:endParaRPr lang="pt-BR" dirty="0">
              <a:solidFill>
                <a:srgbClr val="262626"/>
              </a:solidFill>
              <a:latin typeface="Calibri" pitchFamily="34" charset="0"/>
            </a:endParaRPr>
          </a:p>
          <a:p>
            <a:pPr marL="0" lvl="1" algn="just">
              <a:lnSpc>
                <a:spcPct val="114000"/>
              </a:lnSpc>
            </a:pPr>
            <a:endParaRPr lang="pt-BR" sz="2800" dirty="0">
              <a:solidFill>
                <a:srgbClr val="262626"/>
              </a:solidFill>
              <a:latin typeface="Calibri" pitchFamily="34" charset="0"/>
            </a:endParaRPr>
          </a:p>
          <a:p>
            <a:pPr marL="0" lvl="1" algn="just">
              <a:lnSpc>
                <a:spcPct val="114000"/>
              </a:lnSpc>
            </a:pPr>
            <a:r>
              <a:rPr lang="pt-BR" sz="2800" dirty="0">
                <a:solidFill>
                  <a:srgbClr val="262626"/>
                </a:solidFill>
                <a:latin typeface="Calibri" pitchFamily="34" charset="0"/>
              </a:rPr>
              <a:t>“É o processo responsável pelo desenvolvimento de uma estimativa dos custos dos recursos necessários para terminar as atividades do projeto.” </a:t>
            </a:r>
          </a:p>
          <a:p>
            <a:pPr marL="0" lvl="1" algn="r">
              <a:lnSpc>
                <a:spcPct val="114000"/>
              </a:lnSpc>
            </a:pPr>
            <a:r>
              <a:rPr lang="pt-BR" sz="2800" dirty="0">
                <a:solidFill>
                  <a:srgbClr val="262626"/>
                </a:solidFill>
                <a:latin typeface="Calibri" pitchFamily="34" charset="0"/>
              </a:rPr>
              <a:t>(Guia PMBOK® - Quarta Edição)</a:t>
            </a:r>
          </a:p>
          <a:p>
            <a:pPr marL="0" lvl="1" algn="just">
              <a:lnSpc>
                <a:spcPct val="114000"/>
              </a:lnSpc>
            </a:pPr>
            <a:endParaRPr lang="pt-BR" dirty="0">
              <a:solidFill>
                <a:srgbClr val="262626"/>
              </a:solidFill>
              <a:latin typeface="Calibri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8"/>
          <p:cNvSpPr>
            <a:spLocks/>
          </p:cNvSpPr>
          <p:nvPr/>
        </p:nvSpPr>
        <p:spPr bwMode="auto">
          <a:xfrm>
            <a:off x="468313" y="260350"/>
            <a:ext cx="8402637" cy="685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4000" b="1">
                <a:solidFill>
                  <a:srgbClr val="262626"/>
                </a:solidFill>
                <a:latin typeface="Calibri" pitchFamily="34" charset="0"/>
              </a:rPr>
              <a:t>7.1 – Estimar os Custos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4788" y="1074738"/>
            <a:ext cx="8688387" cy="503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23850" y="765175"/>
            <a:ext cx="8496300" cy="554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just">
              <a:lnSpc>
                <a:spcPct val="114000"/>
              </a:lnSpc>
            </a:pPr>
            <a:endParaRPr lang="pt-BR">
              <a:solidFill>
                <a:srgbClr val="262626"/>
              </a:solidFill>
              <a:latin typeface="Calibri" pitchFamily="34" charset="0"/>
            </a:endParaRPr>
          </a:p>
        </p:txBody>
      </p:sp>
      <p:sp>
        <p:nvSpPr>
          <p:cNvPr id="8" name="Texto explicativo retangular 7"/>
          <p:cNvSpPr/>
          <p:nvPr/>
        </p:nvSpPr>
        <p:spPr>
          <a:xfrm>
            <a:off x="0" y="1077913"/>
            <a:ext cx="2233613" cy="3095625"/>
          </a:xfrm>
          <a:prstGeom prst="wedgeRectCallout">
            <a:avLst>
              <a:gd name="adj1" fmla="val 59984"/>
              <a:gd name="adj2" fmla="val -11114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buFont typeface="Arial" charset="0"/>
              <a:buChar char="•"/>
            </a:pPr>
            <a:r>
              <a:rPr lang="pt-BR" sz="1300" b="1">
                <a:solidFill>
                  <a:schemeClr val="tx1"/>
                </a:solidFill>
              </a:rPr>
              <a:t>Declaração do Escopo do Projeto: </a:t>
            </a:r>
            <a:r>
              <a:rPr lang="pt-BR" sz="1300">
                <a:solidFill>
                  <a:schemeClr val="tx1"/>
                </a:solidFill>
              </a:rPr>
              <a:t>descreve a necessidade de negócios, a justificativa, os requisitos e os limites atuais do projeto.</a:t>
            </a:r>
          </a:p>
          <a:p>
            <a:pPr algn="just">
              <a:buFont typeface="Arial" charset="0"/>
              <a:buChar char="•"/>
            </a:pPr>
            <a:r>
              <a:rPr lang="pt-BR" sz="1300" b="1">
                <a:solidFill>
                  <a:schemeClr val="tx1"/>
                </a:solidFill>
              </a:rPr>
              <a:t>EAP: </a:t>
            </a:r>
            <a:r>
              <a:rPr lang="pt-BR" sz="1300">
                <a:solidFill>
                  <a:schemeClr val="tx1"/>
                </a:solidFill>
              </a:rPr>
              <a:t>fornece a relação entre todos os componentes do projeto e as entregas do projeto.</a:t>
            </a:r>
          </a:p>
          <a:p>
            <a:pPr algn="just">
              <a:buFont typeface="Arial" charset="0"/>
              <a:buChar char="•"/>
            </a:pPr>
            <a:r>
              <a:rPr lang="pt-BR" sz="1300" b="1">
                <a:solidFill>
                  <a:schemeClr val="tx1"/>
                </a:solidFill>
              </a:rPr>
              <a:t>Dicionário da EAP: </a:t>
            </a:r>
            <a:r>
              <a:rPr lang="pt-BR" sz="1300">
                <a:solidFill>
                  <a:schemeClr val="tx1"/>
                </a:solidFill>
              </a:rPr>
              <a:t>fornecem uma identificação das entregas e uma descrição do trabalho de cada componente da EAP.</a:t>
            </a:r>
          </a:p>
        </p:txBody>
      </p:sp>
      <p:sp>
        <p:nvSpPr>
          <p:cNvPr id="19" name="Texto explicativo retangular 18"/>
          <p:cNvSpPr/>
          <p:nvPr/>
        </p:nvSpPr>
        <p:spPr>
          <a:xfrm>
            <a:off x="34925" y="1577975"/>
            <a:ext cx="2233613" cy="1296988"/>
          </a:xfrm>
          <a:prstGeom prst="wedgeRectCallout">
            <a:avLst>
              <a:gd name="adj1" fmla="val 59984"/>
              <a:gd name="adj2" fmla="val 15089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buFont typeface="Arial" charset="0"/>
              <a:buChar char="•"/>
            </a:pPr>
            <a:r>
              <a:rPr lang="pt-BR" sz="1300">
                <a:solidFill>
                  <a:schemeClr val="tx1"/>
                </a:solidFill>
              </a:rPr>
              <a:t>Tipo e quantidade de recursos;</a:t>
            </a:r>
          </a:p>
          <a:p>
            <a:pPr algn="just">
              <a:buFont typeface="Arial" charset="0"/>
              <a:buChar char="•"/>
            </a:pPr>
            <a:r>
              <a:rPr lang="pt-BR" sz="1300">
                <a:solidFill>
                  <a:schemeClr val="tx1"/>
                </a:solidFill>
              </a:rPr>
              <a:t>Quantidade de tempo que os recursos são aplicados para completar o trabalho do projeto.</a:t>
            </a:r>
          </a:p>
        </p:txBody>
      </p:sp>
      <p:sp>
        <p:nvSpPr>
          <p:cNvPr id="23" name="Texto explicativo retangular 22"/>
          <p:cNvSpPr/>
          <p:nvPr/>
        </p:nvSpPr>
        <p:spPr>
          <a:xfrm>
            <a:off x="52371" y="2009775"/>
            <a:ext cx="2233613" cy="1584325"/>
          </a:xfrm>
          <a:prstGeom prst="wedgeRectCallout">
            <a:avLst>
              <a:gd name="adj1" fmla="val 61154"/>
              <a:gd name="adj2" fmla="val -12947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buFont typeface="Arial" charset="0"/>
              <a:buChar char="•"/>
            </a:pPr>
            <a:r>
              <a:rPr lang="pt-BR" sz="1300" dirty="0">
                <a:solidFill>
                  <a:schemeClr val="tx1"/>
                </a:solidFill>
              </a:rPr>
              <a:t>Atributos de recrutamento do projeto;</a:t>
            </a:r>
          </a:p>
          <a:p>
            <a:pPr algn="just">
              <a:buFont typeface="Arial" charset="0"/>
              <a:buChar char="•"/>
            </a:pPr>
            <a:r>
              <a:rPr lang="pt-BR" sz="1300" dirty="0">
                <a:solidFill>
                  <a:schemeClr val="tx1"/>
                </a:solidFill>
              </a:rPr>
              <a:t>Índices de pessoal;</a:t>
            </a:r>
          </a:p>
          <a:p>
            <a:pPr algn="just">
              <a:buFont typeface="Arial" charset="0"/>
              <a:buChar char="•"/>
            </a:pPr>
            <a:r>
              <a:rPr lang="pt-BR" sz="1300" dirty="0">
                <a:solidFill>
                  <a:schemeClr val="tx1"/>
                </a:solidFill>
              </a:rPr>
              <a:t>Reconhecimentos/prêmios </a:t>
            </a:r>
            <a:r>
              <a:rPr lang="pt-BR" sz="1300" dirty="0" smtClean="0">
                <a:solidFill>
                  <a:schemeClr val="tx1"/>
                </a:solidFill>
              </a:rPr>
              <a:t>relacionados</a:t>
            </a:r>
            <a:endParaRPr lang="pt-BR" sz="1300" b="1" dirty="0">
              <a:solidFill>
                <a:srgbClr val="FF0000"/>
              </a:solidFill>
            </a:endParaRPr>
          </a:p>
        </p:txBody>
      </p:sp>
      <p:sp>
        <p:nvSpPr>
          <p:cNvPr id="24" name="Texto explicativo retangular 23"/>
          <p:cNvSpPr/>
          <p:nvPr/>
        </p:nvSpPr>
        <p:spPr>
          <a:xfrm>
            <a:off x="34925" y="2443163"/>
            <a:ext cx="2233613" cy="792162"/>
          </a:xfrm>
          <a:prstGeom prst="wedgeRectCallout">
            <a:avLst>
              <a:gd name="adj1" fmla="val 59984"/>
              <a:gd name="adj2" fmla="val 6843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buFont typeface="Arial" charset="0"/>
              <a:buChar char="•"/>
            </a:pPr>
            <a:r>
              <a:rPr lang="pt-BR" sz="1300">
                <a:solidFill>
                  <a:schemeClr val="tx1"/>
                </a:solidFill>
              </a:rPr>
              <a:t>Custos de mitigação de riscos (Reserva de Contingência).</a:t>
            </a:r>
            <a:endParaRPr lang="pt-BR" sz="1300" b="1">
              <a:solidFill>
                <a:srgbClr val="FF0000"/>
              </a:solidFill>
            </a:endParaRPr>
          </a:p>
        </p:txBody>
      </p:sp>
      <p:sp>
        <p:nvSpPr>
          <p:cNvPr id="25" name="Texto explicativo retangular 24"/>
          <p:cNvSpPr/>
          <p:nvPr/>
        </p:nvSpPr>
        <p:spPr>
          <a:xfrm>
            <a:off x="34925" y="2801938"/>
            <a:ext cx="2233613" cy="792162"/>
          </a:xfrm>
          <a:prstGeom prst="wedgeRectCallout">
            <a:avLst>
              <a:gd name="adj1" fmla="val 60569"/>
              <a:gd name="adj2" fmla="val -16245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buFont typeface="Arial" charset="0"/>
              <a:buChar char="•"/>
            </a:pPr>
            <a:r>
              <a:rPr lang="pt-BR" sz="1300">
                <a:solidFill>
                  <a:schemeClr val="tx1"/>
                </a:solidFill>
              </a:rPr>
              <a:t>Condições de Mercado;</a:t>
            </a:r>
          </a:p>
          <a:p>
            <a:pPr algn="just">
              <a:buFont typeface="Arial" charset="0"/>
              <a:buChar char="•"/>
            </a:pPr>
            <a:r>
              <a:rPr lang="pt-BR" sz="1300">
                <a:solidFill>
                  <a:schemeClr val="tx1"/>
                </a:solidFill>
              </a:rPr>
              <a:t>Informações comerciais publicadas.</a:t>
            </a:r>
            <a:endParaRPr lang="pt-BR" sz="1300">
              <a:solidFill>
                <a:srgbClr val="FF0000"/>
              </a:solidFill>
            </a:endParaRPr>
          </a:p>
        </p:txBody>
      </p:sp>
      <p:sp>
        <p:nvSpPr>
          <p:cNvPr id="26" name="Texto explicativo retangular 25"/>
          <p:cNvSpPr/>
          <p:nvPr/>
        </p:nvSpPr>
        <p:spPr>
          <a:xfrm>
            <a:off x="34925" y="3162300"/>
            <a:ext cx="2233613" cy="936625"/>
          </a:xfrm>
          <a:prstGeom prst="wedgeRectCallout">
            <a:avLst>
              <a:gd name="adj1" fmla="val 62325"/>
              <a:gd name="adj2" fmla="val -46945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buFont typeface="Arial" charset="0"/>
              <a:buChar char="•"/>
            </a:pPr>
            <a:r>
              <a:rPr lang="pt-BR" sz="1300">
                <a:solidFill>
                  <a:schemeClr val="tx1"/>
                </a:solidFill>
              </a:rPr>
              <a:t>Políticas e Modelos de estimativas de custos;</a:t>
            </a:r>
          </a:p>
          <a:p>
            <a:pPr algn="just">
              <a:buFont typeface="Arial" charset="0"/>
              <a:buChar char="•"/>
            </a:pPr>
            <a:r>
              <a:rPr lang="pt-BR" sz="1300">
                <a:solidFill>
                  <a:schemeClr val="tx1"/>
                </a:solidFill>
              </a:rPr>
              <a:t>Informações Históricas e Lições Aprendidas.</a:t>
            </a:r>
            <a:endParaRPr lang="pt-BR" sz="1300">
              <a:solidFill>
                <a:srgbClr val="FF0000"/>
              </a:solidFill>
            </a:endParaRPr>
          </a:p>
        </p:txBody>
      </p:sp>
      <p:sp>
        <p:nvSpPr>
          <p:cNvPr id="28" name="Texto explicativo retangular 27"/>
          <p:cNvSpPr/>
          <p:nvPr/>
        </p:nvSpPr>
        <p:spPr>
          <a:xfrm>
            <a:off x="6875463" y="1074738"/>
            <a:ext cx="2233612" cy="1150937"/>
          </a:xfrm>
          <a:prstGeom prst="wedgeRectCallout">
            <a:avLst>
              <a:gd name="adj1" fmla="val -61735"/>
              <a:gd name="adj2" fmla="val -547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buFont typeface="Arial" charset="0"/>
              <a:buChar char="•"/>
            </a:pPr>
            <a:r>
              <a:rPr lang="pt-BR" sz="1300">
                <a:solidFill>
                  <a:schemeClr val="tx1"/>
                </a:solidFill>
              </a:rPr>
              <a:t>Informações de projetos passados similares sobre taxas de mão de obra, custo de materiais, fatores de riscos e outras.</a:t>
            </a:r>
            <a:endParaRPr lang="pt-BR" sz="1300">
              <a:solidFill>
                <a:srgbClr val="FF0000"/>
              </a:solidFill>
            </a:endParaRPr>
          </a:p>
        </p:txBody>
      </p:sp>
      <p:sp>
        <p:nvSpPr>
          <p:cNvPr id="29" name="Texto explicativo retangular 28"/>
          <p:cNvSpPr/>
          <p:nvPr/>
        </p:nvSpPr>
        <p:spPr>
          <a:xfrm>
            <a:off x="6875463" y="1435100"/>
            <a:ext cx="2233612" cy="2879725"/>
          </a:xfrm>
          <a:prstGeom prst="wedgeRectCallout">
            <a:avLst>
              <a:gd name="adj1" fmla="val -68757"/>
              <a:gd name="adj2" fmla="val -33654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buFont typeface="Arial" charset="0"/>
              <a:buChar char="•"/>
            </a:pPr>
            <a:r>
              <a:rPr lang="pt-BR" sz="1300">
                <a:solidFill>
                  <a:schemeClr val="tx1"/>
                </a:solidFill>
              </a:rPr>
              <a:t>Usa os valores de parâmetros de um projeto anterior semelhante como base para estimar o mesmo parâmetro ou medida para um projeto atual;</a:t>
            </a:r>
          </a:p>
          <a:p>
            <a:pPr algn="just">
              <a:buFont typeface="Arial" charset="0"/>
              <a:buChar char="•"/>
            </a:pPr>
            <a:r>
              <a:rPr lang="pt-BR" sz="1300">
                <a:solidFill>
                  <a:schemeClr val="tx1"/>
                </a:solidFill>
              </a:rPr>
              <a:t>Abordagem que estima o valor bruto;</a:t>
            </a:r>
          </a:p>
          <a:p>
            <a:pPr algn="just">
              <a:buFont typeface="Arial" charset="0"/>
              <a:buChar char="•"/>
            </a:pPr>
            <a:r>
              <a:rPr lang="pt-BR" sz="1300">
                <a:solidFill>
                  <a:schemeClr val="tx1"/>
                </a:solidFill>
              </a:rPr>
              <a:t>Frequentemente usada para estimar quando não há informações suficientes;</a:t>
            </a:r>
          </a:p>
          <a:p>
            <a:pPr algn="just">
              <a:buFont typeface="Arial" charset="0"/>
              <a:buChar char="•"/>
            </a:pPr>
            <a:r>
              <a:rPr lang="pt-BR" sz="1300">
                <a:solidFill>
                  <a:schemeClr val="tx1"/>
                </a:solidFill>
              </a:rPr>
              <a:t>Menor precisão;</a:t>
            </a:r>
          </a:p>
          <a:p>
            <a:pPr algn="just">
              <a:buFont typeface="Arial" charset="0"/>
              <a:buChar char="•"/>
            </a:pPr>
            <a:r>
              <a:rPr lang="pt-BR" sz="1300">
                <a:solidFill>
                  <a:schemeClr val="tx1"/>
                </a:solidFill>
              </a:rPr>
              <a:t>Menor esforço.</a:t>
            </a:r>
            <a:endParaRPr lang="pt-BR" sz="1300">
              <a:solidFill>
                <a:srgbClr val="FF0000"/>
              </a:solidFill>
            </a:endParaRPr>
          </a:p>
        </p:txBody>
      </p:sp>
      <p:sp>
        <p:nvSpPr>
          <p:cNvPr id="30" name="Texto explicativo retangular 29"/>
          <p:cNvSpPr/>
          <p:nvPr/>
        </p:nvSpPr>
        <p:spPr>
          <a:xfrm>
            <a:off x="6875463" y="1866900"/>
            <a:ext cx="2233612" cy="719138"/>
          </a:xfrm>
          <a:prstGeom prst="wedgeRectCallout">
            <a:avLst>
              <a:gd name="adj1" fmla="val -59394"/>
              <a:gd name="adj2" fmla="val -11885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buFont typeface="Arial" charset="0"/>
              <a:buChar char="•"/>
            </a:pPr>
            <a:r>
              <a:rPr lang="pt-BR" sz="1300">
                <a:solidFill>
                  <a:schemeClr val="tx1"/>
                </a:solidFill>
              </a:rPr>
              <a:t>Usa uma relação estatística entre dados históricos e outras variáveis.</a:t>
            </a:r>
          </a:p>
        </p:txBody>
      </p:sp>
      <p:sp>
        <p:nvSpPr>
          <p:cNvPr id="31" name="Texto explicativo retangular 30"/>
          <p:cNvSpPr/>
          <p:nvPr/>
        </p:nvSpPr>
        <p:spPr>
          <a:xfrm>
            <a:off x="6910420" y="2298700"/>
            <a:ext cx="2233612" cy="2232025"/>
          </a:xfrm>
          <a:prstGeom prst="wedgeRectCallout">
            <a:avLst>
              <a:gd name="adj1" fmla="val -64076"/>
              <a:gd name="adj2" fmla="val -50043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buFont typeface="Arial" charset="0"/>
              <a:buChar char="•"/>
            </a:pPr>
            <a:r>
              <a:rPr lang="pt-BR" sz="1300" dirty="0">
                <a:solidFill>
                  <a:schemeClr val="tx1"/>
                </a:solidFill>
              </a:rPr>
              <a:t>Método para estimar um componente de trabalho;</a:t>
            </a:r>
          </a:p>
          <a:p>
            <a:pPr algn="just">
              <a:buFont typeface="Arial" charset="0"/>
              <a:buChar char="•"/>
            </a:pPr>
            <a:r>
              <a:rPr lang="pt-BR" sz="1300" dirty="0">
                <a:solidFill>
                  <a:schemeClr val="tx1"/>
                </a:solidFill>
              </a:rPr>
              <a:t>Maior nível de detalhes especificado;</a:t>
            </a:r>
          </a:p>
          <a:p>
            <a:pPr algn="just">
              <a:buFont typeface="Arial" charset="0"/>
              <a:buChar char="•"/>
            </a:pPr>
            <a:r>
              <a:rPr lang="pt-BR" sz="1300" dirty="0">
                <a:solidFill>
                  <a:schemeClr val="tx1"/>
                </a:solidFill>
              </a:rPr>
              <a:t>O custo e a precisão são influenciados pelo tamanho ou complexidade da atividade individual ou pacote de trabalho.</a:t>
            </a:r>
          </a:p>
          <a:p>
            <a:pPr algn="just"/>
            <a:endParaRPr lang="pt-BR" sz="1300" b="1" dirty="0">
              <a:solidFill>
                <a:srgbClr val="FF0000"/>
              </a:solidFill>
            </a:endParaRPr>
          </a:p>
        </p:txBody>
      </p:sp>
      <p:sp>
        <p:nvSpPr>
          <p:cNvPr id="32" name="Texto explicativo retangular 31"/>
          <p:cNvSpPr/>
          <p:nvPr/>
        </p:nvSpPr>
        <p:spPr>
          <a:xfrm>
            <a:off x="6910420" y="2659063"/>
            <a:ext cx="2233612" cy="1366837"/>
          </a:xfrm>
          <a:prstGeom prst="wedgeRectCallout">
            <a:avLst>
              <a:gd name="adj1" fmla="val -67002"/>
              <a:gd name="adj2" fmla="val -62455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buFont typeface="Arial" charset="0"/>
              <a:buChar char="•"/>
            </a:pPr>
            <a:r>
              <a:rPr lang="pt-BR" sz="1300" dirty="0">
                <a:solidFill>
                  <a:schemeClr val="tx1"/>
                </a:solidFill>
              </a:rPr>
              <a:t>Considera os cenários mais provável, otimista e pessimista para os custos do projeto</a:t>
            </a:r>
            <a:r>
              <a:rPr lang="pt-BR" sz="1300" dirty="0" smtClean="0">
                <a:solidFill>
                  <a:schemeClr val="tx1"/>
                </a:solidFill>
              </a:rPr>
              <a:t>.</a:t>
            </a:r>
            <a:endParaRPr lang="pt-BR" sz="1300" b="1" dirty="0">
              <a:solidFill>
                <a:srgbClr val="FF0000"/>
              </a:solidFill>
            </a:endParaRPr>
          </a:p>
        </p:txBody>
      </p:sp>
      <p:sp>
        <p:nvSpPr>
          <p:cNvPr id="33" name="Texto explicativo retangular 32"/>
          <p:cNvSpPr/>
          <p:nvPr/>
        </p:nvSpPr>
        <p:spPr>
          <a:xfrm>
            <a:off x="6875463" y="3017838"/>
            <a:ext cx="2233612" cy="504825"/>
          </a:xfrm>
          <a:prstGeom prst="wedgeRectCallout">
            <a:avLst>
              <a:gd name="adj1" fmla="val -68758"/>
              <a:gd name="adj2" fmla="val -129835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buFont typeface="Arial" charset="0"/>
              <a:buChar char="•"/>
            </a:pPr>
            <a:r>
              <a:rPr lang="pt-BR" sz="1300" dirty="0">
                <a:solidFill>
                  <a:schemeClr val="tx1"/>
                </a:solidFill>
              </a:rPr>
              <a:t>Reserva de Contingência</a:t>
            </a:r>
          </a:p>
          <a:p>
            <a:pPr algn="just">
              <a:buFont typeface="Arial" charset="0"/>
              <a:buChar char="•"/>
            </a:pPr>
            <a:r>
              <a:rPr lang="pt-BR" sz="1300" dirty="0">
                <a:solidFill>
                  <a:schemeClr val="tx1"/>
                </a:solidFill>
              </a:rPr>
              <a:t>Reserva Gerencial</a:t>
            </a:r>
            <a:endParaRPr lang="pt-BR" sz="1300" dirty="0">
              <a:solidFill>
                <a:srgbClr val="FF0000"/>
              </a:solidFill>
            </a:endParaRPr>
          </a:p>
        </p:txBody>
      </p:sp>
      <p:sp>
        <p:nvSpPr>
          <p:cNvPr id="34" name="Texto explicativo retangular 33"/>
          <p:cNvSpPr/>
          <p:nvPr/>
        </p:nvSpPr>
        <p:spPr>
          <a:xfrm>
            <a:off x="6875463" y="3378200"/>
            <a:ext cx="2233612" cy="2592388"/>
          </a:xfrm>
          <a:prstGeom prst="wedgeRectCallout">
            <a:avLst>
              <a:gd name="adj1" fmla="val -69344"/>
              <a:gd name="adj2" fmla="val -73397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buFont typeface="Arial" charset="0"/>
              <a:buChar char="•"/>
            </a:pPr>
            <a:r>
              <a:rPr lang="pt-BR" sz="1300" dirty="0">
                <a:solidFill>
                  <a:schemeClr val="tx1"/>
                </a:solidFill>
              </a:rPr>
              <a:t>Trabalho adicionado ao projeto para garantir que o planejamento da qualidade deveria ser considerado na estimativa do projeto.</a:t>
            </a:r>
          </a:p>
          <a:p>
            <a:pPr algn="just">
              <a:buFont typeface="Arial" charset="0"/>
              <a:buChar char="•"/>
            </a:pPr>
            <a:r>
              <a:rPr lang="pt-BR" sz="1300" b="1" dirty="0">
                <a:solidFill>
                  <a:schemeClr val="tx1"/>
                </a:solidFill>
              </a:rPr>
              <a:t>Custo de conformidade </a:t>
            </a:r>
            <a:r>
              <a:rPr lang="pt-BR" sz="1300" dirty="0">
                <a:solidFill>
                  <a:schemeClr val="tx1"/>
                </a:solidFill>
              </a:rPr>
              <a:t>(prevenção de custos e custos de avaliação de qualidade) e </a:t>
            </a:r>
            <a:r>
              <a:rPr lang="pt-BR" sz="1300" b="1" dirty="0">
                <a:solidFill>
                  <a:schemeClr val="tx1"/>
                </a:solidFill>
              </a:rPr>
              <a:t>Custo de falta de conformidade </a:t>
            </a:r>
            <a:r>
              <a:rPr lang="pt-BR" sz="1300" dirty="0">
                <a:solidFill>
                  <a:schemeClr val="tx1"/>
                </a:solidFill>
              </a:rPr>
              <a:t>(internos – retrabalho; Externos – Garantia).</a:t>
            </a:r>
            <a:endParaRPr lang="pt-BR" sz="1300" dirty="0">
              <a:solidFill>
                <a:srgbClr val="FF0000"/>
              </a:solidFill>
            </a:endParaRPr>
          </a:p>
        </p:txBody>
      </p:sp>
      <p:sp>
        <p:nvSpPr>
          <p:cNvPr id="35" name="Texto explicativo retangular 34"/>
          <p:cNvSpPr/>
          <p:nvPr/>
        </p:nvSpPr>
        <p:spPr>
          <a:xfrm>
            <a:off x="6875463" y="3738563"/>
            <a:ext cx="2233612" cy="1295400"/>
          </a:xfrm>
          <a:prstGeom prst="wedgeRectCallout">
            <a:avLst>
              <a:gd name="adj1" fmla="val -68174"/>
              <a:gd name="adj2" fmla="val -107663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buFont typeface="Arial" charset="0"/>
              <a:buChar char="•"/>
            </a:pPr>
            <a:r>
              <a:rPr lang="pt-BR" sz="1300" dirty="0">
                <a:solidFill>
                  <a:schemeClr val="tx1"/>
                </a:solidFill>
              </a:rPr>
              <a:t>Aplicativos de software para estimativa de custos;</a:t>
            </a:r>
          </a:p>
          <a:p>
            <a:pPr algn="just">
              <a:buFont typeface="Arial" charset="0"/>
              <a:buChar char="•"/>
            </a:pPr>
            <a:r>
              <a:rPr lang="pt-BR" sz="1300" dirty="0">
                <a:solidFill>
                  <a:schemeClr val="tx1"/>
                </a:solidFill>
              </a:rPr>
              <a:t>Planilhas computadorizadas;</a:t>
            </a:r>
          </a:p>
          <a:p>
            <a:pPr algn="just">
              <a:buFont typeface="Arial" charset="0"/>
              <a:buChar char="•"/>
            </a:pPr>
            <a:r>
              <a:rPr lang="pt-BR" sz="1300" dirty="0">
                <a:solidFill>
                  <a:schemeClr val="tx1"/>
                </a:solidFill>
              </a:rPr>
              <a:t>Ferramentas estatísticas de simulação.</a:t>
            </a:r>
            <a:endParaRPr lang="pt-BR" sz="1300" dirty="0">
              <a:solidFill>
                <a:srgbClr val="FF0000"/>
              </a:solidFill>
            </a:endParaRPr>
          </a:p>
        </p:txBody>
      </p:sp>
      <p:sp>
        <p:nvSpPr>
          <p:cNvPr id="36" name="Texto explicativo retangular 35"/>
          <p:cNvSpPr/>
          <p:nvPr/>
        </p:nvSpPr>
        <p:spPr>
          <a:xfrm>
            <a:off x="6875463" y="4098925"/>
            <a:ext cx="2233612" cy="1295400"/>
          </a:xfrm>
          <a:prstGeom prst="wedgeRectCallout">
            <a:avLst>
              <a:gd name="adj1" fmla="val -73441"/>
              <a:gd name="adj2" fmla="val -119757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buFont typeface="Arial" charset="0"/>
              <a:buChar char="•"/>
            </a:pPr>
            <a:r>
              <a:rPr lang="pt-BR" sz="1300" dirty="0">
                <a:solidFill>
                  <a:schemeClr val="tx1"/>
                </a:solidFill>
              </a:rPr>
              <a:t>Análise de quanto o projeto custaria baseado nas respostas das cotações dos fornecedores qualificados.</a:t>
            </a:r>
            <a:endParaRPr lang="pt-BR" sz="1300" dirty="0">
              <a:solidFill>
                <a:srgbClr val="FF0000"/>
              </a:solidFill>
            </a:endParaRPr>
          </a:p>
        </p:txBody>
      </p:sp>
      <p:sp>
        <p:nvSpPr>
          <p:cNvPr id="37" name="Texto explicativo retangular 36"/>
          <p:cNvSpPr/>
          <p:nvPr/>
        </p:nvSpPr>
        <p:spPr>
          <a:xfrm>
            <a:off x="2051050" y="4251325"/>
            <a:ext cx="2233613" cy="1071563"/>
          </a:xfrm>
          <a:prstGeom prst="wedgeRectCallout">
            <a:avLst>
              <a:gd name="adj1" fmla="val 74612"/>
              <a:gd name="adj2" fmla="val 44661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buFont typeface="Arial" charset="0"/>
              <a:buChar char="•"/>
            </a:pPr>
            <a:r>
              <a:rPr lang="pt-BR" sz="1300">
                <a:solidFill>
                  <a:schemeClr val="tx1"/>
                </a:solidFill>
              </a:rPr>
              <a:t>Avaliações quantitativas dos prováveis custos necessários para executar o trabalho do projeto.</a:t>
            </a:r>
            <a:endParaRPr lang="pt-BR" sz="1300">
              <a:solidFill>
                <a:srgbClr val="FF0000"/>
              </a:solidFill>
            </a:endParaRPr>
          </a:p>
        </p:txBody>
      </p:sp>
      <p:sp>
        <p:nvSpPr>
          <p:cNvPr id="38" name="Texto explicativo retangular 37"/>
          <p:cNvSpPr/>
          <p:nvPr/>
        </p:nvSpPr>
        <p:spPr>
          <a:xfrm>
            <a:off x="2051050" y="4611688"/>
            <a:ext cx="2233613" cy="1547812"/>
          </a:xfrm>
          <a:prstGeom prst="wedgeRectCallout">
            <a:avLst>
              <a:gd name="adj1" fmla="val 75197"/>
              <a:gd name="adj2" fmla="val 11759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buFont typeface="Arial" charset="0"/>
              <a:buChar char="•"/>
            </a:pPr>
            <a:r>
              <a:rPr lang="pt-BR" sz="1300">
                <a:solidFill>
                  <a:schemeClr val="tx1"/>
                </a:solidFill>
              </a:rPr>
              <a:t>Documentação de apoio à estimativa de custos das atividades;</a:t>
            </a:r>
          </a:p>
          <a:p>
            <a:pPr algn="just">
              <a:buFont typeface="Arial" charset="0"/>
              <a:buChar char="•"/>
            </a:pPr>
            <a:r>
              <a:rPr lang="pt-BR" sz="1300">
                <a:solidFill>
                  <a:schemeClr val="tx1"/>
                </a:solidFill>
              </a:rPr>
              <a:t>Deve fornecer uma imagem clara, profissional e completa do que originou a estimativa dos custos.</a:t>
            </a:r>
            <a:endParaRPr lang="pt-BR" sz="1300">
              <a:solidFill>
                <a:srgbClr val="FF0000"/>
              </a:solidFill>
            </a:endParaRPr>
          </a:p>
        </p:txBody>
      </p:sp>
      <p:sp>
        <p:nvSpPr>
          <p:cNvPr id="39" name="Texto explicativo retangular 38"/>
          <p:cNvSpPr/>
          <p:nvPr/>
        </p:nvSpPr>
        <p:spPr>
          <a:xfrm>
            <a:off x="2051050" y="4926013"/>
            <a:ext cx="2233613" cy="612775"/>
          </a:xfrm>
          <a:prstGeom prst="wedgeRectCallout">
            <a:avLst>
              <a:gd name="adj1" fmla="val 72271"/>
              <a:gd name="adj2" fmla="val 88561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buFont typeface="Arial" charset="0"/>
              <a:buChar char="•"/>
            </a:pPr>
            <a:r>
              <a:rPr lang="pt-BR" sz="1300">
                <a:solidFill>
                  <a:schemeClr val="tx1"/>
                </a:solidFill>
              </a:rPr>
              <a:t>Registro dos riscos</a:t>
            </a:r>
            <a:endParaRPr lang="pt-BR" sz="1300">
              <a:solidFill>
                <a:srgbClr val="FF0000"/>
              </a:solidFill>
            </a:endParaRPr>
          </a:p>
        </p:txBody>
      </p:sp>
    </p:spTree>
    <p:custDataLst>
      <p:tags r:id="rId2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1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4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7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8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9" grpId="0" animBg="1"/>
      <p:bldP spid="19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8"/>
          <p:cNvSpPr>
            <a:spLocks/>
          </p:cNvSpPr>
          <p:nvPr/>
        </p:nvSpPr>
        <p:spPr bwMode="auto">
          <a:xfrm>
            <a:off x="468313" y="260350"/>
            <a:ext cx="8402637" cy="685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4000" b="1">
                <a:solidFill>
                  <a:srgbClr val="262626"/>
                </a:solidFill>
                <a:latin typeface="Calibri" pitchFamily="34" charset="0"/>
              </a:rPr>
              <a:t>7.1 – Estimar os Custos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47700" y="642918"/>
            <a:ext cx="8496300" cy="554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just">
              <a:lnSpc>
                <a:spcPct val="114000"/>
              </a:lnSpc>
            </a:pPr>
            <a:endParaRPr lang="pt-BR">
              <a:solidFill>
                <a:srgbClr val="262626"/>
              </a:solidFill>
              <a:latin typeface="Calibri" pitchFamily="34" charset="0"/>
            </a:endParaRPr>
          </a:p>
        </p:txBody>
      </p:sp>
      <p:sp>
        <p:nvSpPr>
          <p:cNvPr id="27" name="TextBox 10"/>
          <p:cNvSpPr txBox="1">
            <a:spLocks noChangeArrowheads="1"/>
          </p:cNvSpPr>
          <p:nvPr/>
        </p:nvSpPr>
        <p:spPr bwMode="auto">
          <a:xfrm>
            <a:off x="714348" y="2071678"/>
            <a:ext cx="7643866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ctr">
              <a:lnSpc>
                <a:spcPct val="114000"/>
              </a:lnSpc>
            </a:pPr>
            <a:r>
              <a:rPr lang="pt-BR" sz="2800" dirty="0" smtClean="0">
                <a:solidFill>
                  <a:srgbClr val="FF0000"/>
                </a:solidFill>
                <a:latin typeface="Calibri" pitchFamily="34" charset="0"/>
              </a:rPr>
              <a:t>“Não esqueça que os </a:t>
            </a:r>
            <a:r>
              <a:rPr lang="pt-BR" sz="2800" b="1" dirty="0" smtClean="0">
                <a:solidFill>
                  <a:srgbClr val="FF0000"/>
                </a:solidFill>
                <a:latin typeface="Calibri" pitchFamily="34" charset="0"/>
              </a:rPr>
              <a:t>custos </a:t>
            </a:r>
            <a:r>
              <a:rPr lang="pt-BR" sz="2800" b="1" dirty="0">
                <a:solidFill>
                  <a:srgbClr val="FF0000"/>
                </a:solidFill>
                <a:latin typeface="Calibri" pitchFamily="34" charset="0"/>
              </a:rPr>
              <a:t>de gerenciamento de projetos são parte das despesas do projeto e devem ser incluídos nas </a:t>
            </a:r>
            <a:r>
              <a:rPr lang="pt-BR" sz="2800" b="1" dirty="0" smtClean="0">
                <a:solidFill>
                  <a:srgbClr val="FF0000"/>
                </a:solidFill>
                <a:latin typeface="Calibri" pitchFamily="34" charset="0"/>
              </a:rPr>
              <a:t>estimativas</a:t>
            </a:r>
            <a:r>
              <a:rPr lang="pt-BR" sz="2800" dirty="0" smtClean="0">
                <a:solidFill>
                  <a:srgbClr val="FF0000"/>
                </a:solidFill>
                <a:latin typeface="Calibri" pitchFamily="34" charset="0"/>
              </a:rPr>
              <a:t>”.</a:t>
            </a:r>
            <a:endParaRPr lang="pt-BR" sz="2800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8"/>
          <p:cNvSpPr>
            <a:spLocks/>
          </p:cNvSpPr>
          <p:nvPr/>
        </p:nvSpPr>
        <p:spPr bwMode="auto">
          <a:xfrm>
            <a:off x="252413" y="241300"/>
            <a:ext cx="6708775" cy="685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4000" b="1">
                <a:solidFill>
                  <a:srgbClr val="262626"/>
                </a:solidFill>
                <a:latin typeface="Calibri" pitchFamily="34" charset="0"/>
              </a:rPr>
              <a:t>7.2 – Determinar o Orçamento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23850" y="1014413"/>
            <a:ext cx="8496300" cy="3414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just">
              <a:lnSpc>
                <a:spcPct val="114000"/>
              </a:lnSpc>
            </a:pPr>
            <a:endParaRPr lang="pt-BR" sz="2800">
              <a:solidFill>
                <a:srgbClr val="262626"/>
              </a:solidFill>
              <a:latin typeface="Calibri" pitchFamily="34" charset="0"/>
            </a:endParaRPr>
          </a:p>
          <a:p>
            <a:pPr marL="0" lvl="1" algn="just">
              <a:lnSpc>
                <a:spcPct val="114000"/>
              </a:lnSpc>
            </a:pPr>
            <a:endParaRPr lang="pt-BR" sz="2800">
              <a:solidFill>
                <a:srgbClr val="262626"/>
              </a:solidFill>
              <a:latin typeface="Calibri" pitchFamily="34" charset="0"/>
            </a:endParaRPr>
          </a:p>
          <a:p>
            <a:pPr marL="0" lvl="1" algn="just">
              <a:lnSpc>
                <a:spcPct val="114000"/>
              </a:lnSpc>
            </a:pPr>
            <a:r>
              <a:rPr lang="pt-BR" sz="2800">
                <a:solidFill>
                  <a:srgbClr val="262626"/>
                </a:solidFill>
                <a:latin typeface="Calibri" pitchFamily="34" charset="0"/>
              </a:rPr>
              <a:t>“É o processo responsável pela agregação dos custos estimados de atividades individuais ou pacotes de trabalho para estabelecer uma linha de base dos custos.”</a:t>
            </a:r>
          </a:p>
          <a:p>
            <a:pPr marL="0" lvl="1" algn="just">
              <a:lnSpc>
                <a:spcPct val="114000"/>
              </a:lnSpc>
            </a:pPr>
            <a:r>
              <a:rPr lang="pt-BR" sz="2800">
                <a:solidFill>
                  <a:srgbClr val="262626"/>
                </a:solidFill>
                <a:latin typeface="Calibri" pitchFamily="34" charset="0"/>
              </a:rPr>
              <a:t>                                              (Guia PMBOK® - Quarta Edição)</a:t>
            </a:r>
          </a:p>
          <a:p>
            <a:pPr marL="0" lvl="1" algn="just">
              <a:lnSpc>
                <a:spcPct val="114000"/>
              </a:lnSpc>
            </a:pPr>
            <a:endParaRPr lang="pt-BR">
              <a:solidFill>
                <a:srgbClr val="262626"/>
              </a:solidFill>
              <a:latin typeface="Calibri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8"/>
          <p:cNvSpPr>
            <a:spLocks/>
          </p:cNvSpPr>
          <p:nvPr/>
        </p:nvSpPr>
        <p:spPr bwMode="auto">
          <a:xfrm>
            <a:off x="252413" y="241300"/>
            <a:ext cx="6708775" cy="685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4000" b="1">
                <a:solidFill>
                  <a:srgbClr val="262626"/>
                </a:solidFill>
                <a:latin typeface="Calibri" pitchFamily="34" charset="0"/>
              </a:rPr>
              <a:t>7.2 – Determinar o Orçamento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3" y="1433513"/>
            <a:ext cx="8943975" cy="456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23850" y="1014413"/>
            <a:ext cx="8496300" cy="554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just">
              <a:lnSpc>
                <a:spcPct val="114000"/>
              </a:lnSpc>
            </a:pPr>
            <a:endParaRPr lang="pt-BR" sz="1400" i="1">
              <a:solidFill>
                <a:srgbClr val="262626"/>
              </a:solidFill>
              <a:latin typeface="Calibri" pitchFamily="34" charset="0"/>
            </a:endParaRPr>
          </a:p>
          <a:p>
            <a:pPr marL="0" lvl="1" algn="just">
              <a:lnSpc>
                <a:spcPct val="114000"/>
              </a:lnSpc>
            </a:pPr>
            <a:endParaRPr lang="pt-BR">
              <a:solidFill>
                <a:srgbClr val="262626"/>
              </a:solidFill>
              <a:latin typeface="Calibri" pitchFamily="34" charset="0"/>
            </a:endParaRPr>
          </a:p>
        </p:txBody>
      </p:sp>
      <p:sp>
        <p:nvSpPr>
          <p:cNvPr id="8" name="Texto explicativo retangular 7"/>
          <p:cNvSpPr>
            <a:spLocks noChangeArrowheads="1"/>
          </p:cNvSpPr>
          <p:nvPr/>
        </p:nvSpPr>
        <p:spPr bwMode="auto">
          <a:xfrm>
            <a:off x="34925" y="1316038"/>
            <a:ext cx="2233613" cy="1295400"/>
          </a:xfrm>
          <a:prstGeom prst="wedgeRectCallout">
            <a:avLst>
              <a:gd name="adj1" fmla="val 63505"/>
              <a:gd name="adj2" fmla="val 5023"/>
            </a:avLst>
          </a:prstGeom>
          <a:solidFill>
            <a:schemeClr val="bg2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just">
              <a:buFont typeface="Arial" charset="0"/>
              <a:buChar char="•"/>
            </a:pPr>
            <a:r>
              <a:rPr lang="pt-BR" sz="1300"/>
              <a:t>As estimativas para cada atividade dentro de um pacote de trabalho são agregados para obter uma estimativa de custos para cada pacote.</a:t>
            </a:r>
          </a:p>
        </p:txBody>
      </p:sp>
      <p:sp>
        <p:nvSpPr>
          <p:cNvPr id="19" name="Texto explicativo retangular 18"/>
          <p:cNvSpPr>
            <a:spLocks noChangeArrowheads="1"/>
          </p:cNvSpPr>
          <p:nvPr/>
        </p:nvSpPr>
        <p:spPr bwMode="auto">
          <a:xfrm>
            <a:off x="34925" y="1819275"/>
            <a:ext cx="2233613" cy="1296988"/>
          </a:xfrm>
          <a:prstGeom prst="wedgeRectCallout">
            <a:avLst>
              <a:gd name="adj1" fmla="val 62935"/>
              <a:gd name="adj2" fmla="val -13157"/>
            </a:avLst>
          </a:prstGeom>
          <a:solidFill>
            <a:schemeClr val="bg2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just">
              <a:buFont typeface="Arial" charset="0"/>
              <a:buChar char="•"/>
            </a:pPr>
            <a:r>
              <a:rPr lang="pt-BR" sz="1300"/>
              <a:t>Detalhes de suporte para as estimativas;</a:t>
            </a:r>
          </a:p>
          <a:p>
            <a:pPr algn="just">
              <a:buFont typeface="Arial" charset="0"/>
              <a:buChar char="•"/>
            </a:pPr>
            <a:r>
              <a:rPr lang="pt-BR" sz="1300"/>
              <a:t>Quaisquer premissas básicas sobre a inclusão ou exclusão de custos indiretos no projeto.</a:t>
            </a:r>
          </a:p>
        </p:txBody>
      </p:sp>
      <p:sp>
        <p:nvSpPr>
          <p:cNvPr id="23" name="Texto explicativo retangular 22"/>
          <p:cNvSpPr>
            <a:spLocks noChangeArrowheads="1"/>
          </p:cNvSpPr>
          <p:nvPr/>
        </p:nvSpPr>
        <p:spPr bwMode="auto">
          <a:xfrm>
            <a:off x="34925" y="2251075"/>
            <a:ext cx="2233613" cy="1584325"/>
          </a:xfrm>
          <a:prstGeom prst="wedgeRectCallout">
            <a:avLst>
              <a:gd name="adj1" fmla="val 63505"/>
              <a:gd name="adj2" fmla="val -37676"/>
            </a:avLst>
          </a:prstGeom>
          <a:solidFill>
            <a:schemeClr val="bg2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just">
              <a:buFont typeface="Arial" charset="0"/>
              <a:buChar char="•"/>
            </a:pPr>
            <a:r>
              <a:rPr lang="pt-BR" sz="1300" b="1"/>
              <a:t>Declaração do Escopo </a:t>
            </a:r>
            <a:r>
              <a:rPr lang="pt-BR" sz="1300"/>
              <a:t>(Limitações formais e Restrições dos recursos);</a:t>
            </a:r>
          </a:p>
          <a:p>
            <a:pPr algn="just">
              <a:buFont typeface="Arial" charset="0"/>
              <a:buChar char="•"/>
            </a:pPr>
            <a:r>
              <a:rPr lang="pt-BR" sz="1300" b="1"/>
              <a:t>EAP </a:t>
            </a:r>
            <a:r>
              <a:rPr lang="pt-BR" sz="1300"/>
              <a:t>(Relações entre todas as entregas do projeto e seus componentes);</a:t>
            </a:r>
          </a:p>
          <a:p>
            <a:pPr algn="just">
              <a:buFont typeface="Arial" charset="0"/>
              <a:buChar char="•"/>
            </a:pPr>
            <a:r>
              <a:rPr lang="pt-BR" sz="1300" b="1"/>
              <a:t>Dicionário da EAP.</a:t>
            </a:r>
            <a:endParaRPr lang="pt-BR" sz="1300" b="1">
              <a:solidFill>
                <a:srgbClr val="FF0000"/>
              </a:solidFill>
            </a:endParaRPr>
          </a:p>
        </p:txBody>
      </p:sp>
      <p:sp>
        <p:nvSpPr>
          <p:cNvPr id="24" name="Texto explicativo retangular 23"/>
          <p:cNvSpPr>
            <a:spLocks noChangeArrowheads="1"/>
          </p:cNvSpPr>
          <p:nvPr/>
        </p:nvSpPr>
        <p:spPr bwMode="auto">
          <a:xfrm>
            <a:off x="34925" y="2684463"/>
            <a:ext cx="2233613" cy="863600"/>
          </a:xfrm>
          <a:prstGeom prst="wedgeRectCallout">
            <a:avLst>
              <a:gd name="adj1" fmla="val 64074"/>
              <a:gd name="adj2" fmla="val -56065"/>
            </a:avLst>
          </a:prstGeom>
          <a:solidFill>
            <a:schemeClr val="bg2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just">
              <a:buFont typeface="Arial" charset="0"/>
              <a:buChar char="•"/>
            </a:pPr>
            <a:r>
              <a:rPr lang="pt-BR" sz="1300"/>
              <a:t>Possui as datas de início e término planejadas dos componentes para os quais os custos serão alocados.</a:t>
            </a:r>
            <a:endParaRPr lang="pt-BR" sz="1300" b="1">
              <a:solidFill>
                <a:srgbClr val="FF0000"/>
              </a:solidFill>
            </a:endParaRPr>
          </a:p>
        </p:txBody>
      </p:sp>
      <p:sp>
        <p:nvSpPr>
          <p:cNvPr id="25" name="Texto explicativo retangular 24"/>
          <p:cNvSpPr>
            <a:spLocks noChangeArrowheads="1"/>
          </p:cNvSpPr>
          <p:nvPr/>
        </p:nvSpPr>
        <p:spPr bwMode="auto">
          <a:xfrm>
            <a:off x="34925" y="3043238"/>
            <a:ext cx="2233613" cy="865187"/>
          </a:xfrm>
          <a:prstGeom prst="wedgeRectCallout">
            <a:avLst>
              <a:gd name="adj1" fmla="val 64639"/>
              <a:gd name="adj2" fmla="val -82477"/>
            </a:avLst>
          </a:prstGeom>
          <a:solidFill>
            <a:schemeClr val="bg2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just">
              <a:buFont typeface="Arial" charset="0"/>
              <a:buChar char="•"/>
            </a:pPr>
            <a:r>
              <a:rPr lang="pt-BR" sz="1300"/>
              <a:t>Informações sobre quais recursos são designados para o projeto e quando os mesmos serão alocados.</a:t>
            </a:r>
            <a:endParaRPr lang="pt-BR" sz="1300">
              <a:solidFill>
                <a:srgbClr val="FF0000"/>
              </a:solidFill>
            </a:endParaRPr>
          </a:p>
        </p:txBody>
      </p:sp>
      <p:sp>
        <p:nvSpPr>
          <p:cNvPr id="26" name="Texto explicativo retangular 25"/>
          <p:cNvSpPr>
            <a:spLocks noChangeArrowheads="1"/>
          </p:cNvSpPr>
          <p:nvPr/>
        </p:nvSpPr>
        <p:spPr bwMode="auto">
          <a:xfrm>
            <a:off x="34925" y="3403600"/>
            <a:ext cx="2233613" cy="1081088"/>
          </a:xfrm>
          <a:prstGeom prst="wedgeRectCallout">
            <a:avLst>
              <a:gd name="adj1" fmla="val 64639"/>
              <a:gd name="adj2" fmla="val -100222"/>
            </a:avLst>
          </a:prstGeom>
          <a:solidFill>
            <a:schemeClr val="bg2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just">
              <a:buFont typeface="Arial" charset="0"/>
              <a:buChar char="•"/>
            </a:pPr>
            <a:r>
              <a:rPr lang="pt-BR" sz="1300"/>
              <a:t>Informações contratuais relevantes e custos relacionados a produtos, serviços ou resultados que foram comprados.</a:t>
            </a:r>
            <a:endParaRPr lang="pt-BR" sz="1300">
              <a:solidFill>
                <a:srgbClr val="FF0000"/>
              </a:solidFill>
            </a:endParaRPr>
          </a:p>
        </p:txBody>
      </p:sp>
      <p:sp>
        <p:nvSpPr>
          <p:cNvPr id="28" name="Texto explicativo retangular 27"/>
          <p:cNvSpPr>
            <a:spLocks noChangeArrowheads="1"/>
          </p:cNvSpPr>
          <p:nvPr/>
        </p:nvSpPr>
        <p:spPr bwMode="auto">
          <a:xfrm>
            <a:off x="34925" y="3763963"/>
            <a:ext cx="2233613" cy="1511300"/>
          </a:xfrm>
          <a:prstGeom prst="wedgeRectCallout">
            <a:avLst>
              <a:gd name="adj1" fmla="val 63505"/>
              <a:gd name="adj2" fmla="val -93593"/>
            </a:avLst>
          </a:prstGeom>
          <a:solidFill>
            <a:schemeClr val="bg2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just">
              <a:buFont typeface="Arial" charset="0"/>
              <a:buChar char="•"/>
            </a:pPr>
            <a:r>
              <a:rPr lang="pt-BR" sz="1300"/>
              <a:t>Políticas, procedimentos e diretrizes relacionadas ao orçamento de custos;</a:t>
            </a:r>
          </a:p>
          <a:p>
            <a:pPr algn="just">
              <a:buFont typeface="Arial" charset="0"/>
              <a:buChar char="•"/>
            </a:pPr>
            <a:r>
              <a:rPr lang="pt-BR" sz="1300"/>
              <a:t>Ferramentas para orçamento de custos;</a:t>
            </a:r>
          </a:p>
          <a:p>
            <a:pPr algn="just">
              <a:buFont typeface="Arial" charset="0"/>
              <a:buChar char="•"/>
            </a:pPr>
            <a:r>
              <a:rPr lang="pt-BR" sz="1300"/>
              <a:t>Métodos de elaboração de relatórios.</a:t>
            </a:r>
            <a:endParaRPr lang="pt-BR" sz="1300">
              <a:solidFill>
                <a:srgbClr val="FF0000"/>
              </a:solidFill>
            </a:endParaRPr>
          </a:p>
        </p:txBody>
      </p:sp>
      <p:sp>
        <p:nvSpPr>
          <p:cNvPr id="29" name="Texto explicativo retangular 28"/>
          <p:cNvSpPr>
            <a:spLocks noChangeArrowheads="1"/>
          </p:cNvSpPr>
          <p:nvPr/>
        </p:nvSpPr>
        <p:spPr bwMode="auto">
          <a:xfrm>
            <a:off x="6948488" y="1316038"/>
            <a:ext cx="2160587" cy="1584325"/>
          </a:xfrm>
          <a:prstGeom prst="wedgeRectCallout">
            <a:avLst>
              <a:gd name="adj1" fmla="val -67634"/>
              <a:gd name="adj2" fmla="val -301"/>
            </a:avLst>
          </a:prstGeom>
          <a:solidFill>
            <a:schemeClr val="bg2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just">
              <a:buFont typeface="Arial" charset="0"/>
              <a:buChar char="•"/>
            </a:pPr>
            <a:r>
              <a:rPr lang="pt-BR" sz="1300"/>
              <a:t>As estimativas de custos são agregadas por pacotes de trabalho de acordo com a EAP, para os níveis de componentes mais altos da EAP (contas de controle) e para o projeto todo.</a:t>
            </a:r>
          </a:p>
        </p:txBody>
      </p:sp>
      <p:sp>
        <p:nvSpPr>
          <p:cNvPr id="30" name="Texto explicativo retangular 29"/>
          <p:cNvSpPr>
            <a:spLocks noChangeArrowheads="1"/>
          </p:cNvSpPr>
          <p:nvPr/>
        </p:nvSpPr>
        <p:spPr bwMode="auto">
          <a:xfrm>
            <a:off x="6948488" y="1747838"/>
            <a:ext cx="2160587" cy="1728787"/>
          </a:xfrm>
          <a:prstGeom prst="wedgeRectCallout">
            <a:avLst>
              <a:gd name="adj1" fmla="val -67046"/>
              <a:gd name="adj2" fmla="val -20981"/>
            </a:avLst>
          </a:prstGeom>
          <a:solidFill>
            <a:schemeClr val="bg2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just">
              <a:buFont typeface="Arial" charset="0"/>
              <a:buChar char="•"/>
            </a:pPr>
            <a:r>
              <a:rPr lang="pt-BR" sz="1300"/>
              <a:t>As reservas de contingência são somadas para alcançar a linha de base de custos;</a:t>
            </a:r>
          </a:p>
          <a:p>
            <a:pPr algn="just">
              <a:buFont typeface="Arial" charset="0"/>
              <a:buChar char="•"/>
            </a:pPr>
            <a:r>
              <a:rPr lang="pt-BR" sz="1300"/>
              <a:t>Na etapa final, as reservas de gerenciamento são adicionadas para obter o custo orçado do projeto.</a:t>
            </a:r>
          </a:p>
        </p:txBody>
      </p:sp>
      <p:sp>
        <p:nvSpPr>
          <p:cNvPr id="31" name="Texto explicativo retangular 30"/>
          <p:cNvSpPr>
            <a:spLocks noChangeArrowheads="1"/>
          </p:cNvSpPr>
          <p:nvPr/>
        </p:nvSpPr>
        <p:spPr bwMode="auto">
          <a:xfrm>
            <a:off x="6948488" y="2179638"/>
            <a:ext cx="2160587" cy="576262"/>
          </a:xfrm>
          <a:prstGeom prst="wedgeRectCallout">
            <a:avLst>
              <a:gd name="adj1" fmla="val -62199"/>
              <a:gd name="adj2" fmla="val -4269"/>
            </a:avLst>
          </a:prstGeom>
          <a:solidFill>
            <a:schemeClr val="bg2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just">
              <a:buFont typeface="Arial" charset="0"/>
              <a:buChar char="•"/>
            </a:pPr>
            <a:r>
              <a:rPr lang="pt-BR" sz="1300"/>
              <a:t>Consultores de setores econômicos.</a:t>
            </a:r>
            <a:endParaRPr lang="pt-BR" sz="1300" b="1">
              <a:solidFill>
                <a:srgbClr val="FF0000"/>
              </a:solidFill>
            </a:endParaRPr>
          </a:p>
        </p:txBody>
      </p:sp>
      <p:sp>
        <p:nvSpPr>
          <p:cNvPr id="32" name="Texto explicativo retangular 31"/>
          <p:cNvSpPr>
            <a:spLocks noChangeArrowheads="1"/>
          </p:cNvSpPr>
          <p:nvPr/>
        </p:nvSpPr>
        <p:spPr bwMode="auto">
          <a:xfrm>
            <a:off x="6948488" y="2611438"/>
            <a:ext cx="2160587" cy="792162"/>
          </a:xfrm>
          <a:prstGeom prst="wedgeRectCallout">
            <a:avLst>
              <a:gd name="adj1" fmla="val -67046"/>
              <a:gd name="adj2" fmla="val -50602"/>
            </a:avLst>
          </a:prstGeom>
          <a:solidFill>
            <a:schemeClr val="bg2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just">
              <a:buFont typeface="Arial" charset="0"/>
              <a:buChar char="•"/>
            </a:pPr>
            <a:r>
              <a:rPr lang="pt-BR" sz="1300"/>
              <a:t>Estimativas paramétricas ou análogas com projetos similares do passado.</a:t>
            </a:r>
            <a:endParaRPr lang="pt-BR" sz="1300" b="1">
              <a:solidFill>
                <a:srgbClr val="FF0000"/>
              </a:solidFill>
            </a:endParaRPr>
          </a:p>
        </p:txBody>
      </p:sp>
      <p:sp>
        <p:nvSpPr>
          <p:cNvPr id="33" name="Texto explicativo retangular 32"/>
          <p:cNvSpPr>
            <a:spLocks noChangeArrowheads="1"/>
          </p:cNvSpPr>
          <p:nvPr/>
        </p:nvSpPr>
        <p:spPr bwMode="auto">
          <a:xfrm>
            <a:off x="6948488" y="2971800"/>
            <a:ext cx="2160587" cy="1152525"/>
          </a:xfrm>
          <a:prstGeom prst="wedgeRectCallout">
            <a:avLst>
              <a:gd name="adj1" fmla="val -73954"/>
              <a:gd name="adj2" fmla="val -57574"/>
            </a:avLst>
          </a:prstGeom>
          <a:solidFill>
            <a:schemeClr val="bg2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just">
              <a:buFont typeface="Arial" charset="0"/>
              <a:buChar char="•"/>
            </a:pPr>
            <a:r>
              <a:rPr lang="pt-BR" sz="1300" dirty="0"/>
              <a:t>Alinhamento do gasto planejado para o projeto com o limite financeiro disponível;</a:t>
            </a:r>
          </a:p>
          <a:p>
            <a:pPr algn="just">
              <a:buFont typeface="Arial" charset="0"/>
              <a:buChar char="•"/>
            </a:pPr>
            <a:r>
              <a:rPr lang="pt-BR" sz="1300" dirty="0"/>
              <a:t>Fluxo de caixa.</a:t>
            </a:r>
            <a:endParaRPr lang="pt-BR" sz="1300" dirty="0">
              <a:solidFill>
                <a:srgbClr val="FF0000"/>
              </a:solidFill>
            </a:endParaRPr>
          </a:p>
        </p:txBody>
      </p:sp>
      <p:sp>
        <p:nvSpPr>
          <p:cNvPr id="37" name="Texto explicativo retangular 36"/>
          <p:cNvSpPr>
            <a:spLocks noChangeArrowheads="1"/>
          </p:cNvSpPr>
          <p:nvPr/>
        </p:nvSpPr>
        <p:spPr bwMode="auto">
          <a:xfrm>
            <a:off x="1476375" y="4492625"/>
            <a:ext cx="3024188" cy="1071563"/>
          </a:xfrm>
          <a:prstGeom prst="wedgeRectCallout">
            <a:avLst>
              <a:gd name="adj1" fmla="val 64486"/>
              <a:gd name="adj2" fmla="val 6889"/>
            </a:avLst>
          </a:prstGeom>
          <a:solidFill>
            <a:schemeClr val="bg2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just">
              <a:buFont typeface="Arial" charset="0"/>
              <a:buChar char="•"/>
            </a:pPr>
            <a:r>
              <a:rPr lang="pt-BR" sz="1300"/>
              <a:t>Orçamento no Término (ONT);</a:t>
            </a:r>
          </a:p>
          <a:p>
            <a:pPr algn="just">
              <a:buFont typeface="Arial" charset="0"/>
              <a:buChar char="•"/>
            </a:pPr>
            <a:r>
              <a:rPr lang="pt-BR" sz="1300"/>
              <a:t>Dividido em fases, usado como base em relação a como será medido, monitorado e controlado o desempenho geral no projeto.</a:t>
            </a:r>
            <a:endParaRPr lang="pt-BR" sz="1300">
              <a:solidFill>
                <a:srgbClr val="FF0000"/>
              </a:solidFill>
            </a:endParaRPr>
          </a:p>
        </p:txBody>
      </p:sp>
      <p:sp>
        <p:nvSpPr>
          <p:cNvPr id="39" name="Texto explicativo retangular 38"/>
          <p:cNvSpPr>
            <a:spLocks noChangeArrowheads="1"/>
          </p:cNvSpPr>
          <p:nvPr/>
        </p:nvSpPr>
        <p:spPr bwMode="auto">
          <a:xfrm>
            <a:off x="1476375" y="5167313"/>
            <a:ext cx="3024188" cy="1044575"/>
          </a:xfrm>
          <a:prstGeom prst="wedgeRectCallout">
            <a:avLst>
              <a:gd name="adj1" fmla="val 63282"/>
              <a:gd name="adj2" fmla="val -27509"/>
            </a:avLst>
          </a:prstGeom>
          <a:solidFill>
            <a:schemeClr val="bg2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just">
              <a:buFont typeface="Arial" charset="0"/>
              <a:buChar char="•"/>
            </a:pPr>
            <a:r>
              <a:rPr lang="pt-BR" sz="1300"/>
              <a:t>A necessidade de financiamento é derivada da linha de base dos custos e pode-se definir uma margem para prever um início mais acelerado ou estouro nos custos do projeto.</a:t>
            </a:r>
            <a:endParaRPr lang="pt-BR" sz="1300">
              <a:solidFill>
                <a:srgbClr val="FF0000"/>
              </a:solidFill>
            </a:endParaRPr>
          </a:p>
        </p:txBody>
      </p:sp>
      <p:sp>
        <p:nvSpPr>
          <p:cNvPr id="38" name="Texto explicativo retangular 37"/>
          <p:cNvSpPr>
            <a:spLocks noChangeArrowheads="1"/>
          </p:cNvSpPr>
          <p:nvPr/>
        </p:nvSpPr>
        <p:spPr bwMode="auto">
          <a:xfrm>
            <a:off x="1476375" y="5564188"/>
            <a:ext cx="3024188" cy="647700"/>
          </a:xfrm>
          <a:prstGeom prst="wedgeRectCallout">
            <a:avLst>
              <a:gd name="adj1" fmla="val 62653"/>
              <a:gd name="adj2" fmla="val -26718"/>
            </a:avLst>
          </a:prstGeom>
          <a:solidFill>
            <a:schemeClr val="bg2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just">
              <a:buFont typeface="Arial" charset="0"/>
              <a:buChar char="•"/>
            </a:pPr>
            <a:r>
              <a:rPr lang="pt-BR" sz="1300"/>
              <a:t>Registro dos riscos;</a:t>
            </a:r>
          </a:p>
          <a:p>
            <a:pPr algn="just">
              <a:buFont typeface="Arial" charset="0"/>
              <a:buChar char="•"/>
            </a:pPr>
            <a:r>
              <a:rPr lang="pt-BR" sz="1300"/>
              <a:t>Estimativa de custos;</a:t>
            </a:r>
          </a:p>
          <a:p>
            <a:pPr algn="just">
              <a:buFont typeface="Arial" charset="0"/>
              <a:buChar char="•"/>
            </a:pPr>
            <a:r>
              <a:rPr lang="pt-BR" sz="1300"/>
              <a:t>Cronograma do projeto.</a:t>
            </a:r>
            <a:endParaRPr lang="pt-BR" sz="130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1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3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4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9" grpId="0" animBg="1"/>
      <p:bldP spid="19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7" grpId="0" animBg="1"/>
      <p:bldP spid="37" grpId="1" animBg="1"/>
      <p:bldP spid="39" grpId="0" animBg="1"/>
      <p:bldP spid="39" grpId="1" animBg="1"/>
      <p:bldP spid="38" grpId="0" animBg="1"/>
      <p:bldP spid="38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8"/>
          <p:cNvSpPr>
            <a:spLocks/>
          </p:cNvSpPr>
          <p:nvPr/>
        </p:nvSpPr>
        <p:spPr bwMode="auto">
          <a:xfrm>
            <a:off x="430213" y="254000"/>
            <a:ext cx="5654675" cy="685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4000" b="1">
                <a:solidFill>
                  <a:srgbClr val="262626"/>
                </a:solidFill>
                <a:latin typeface="Calibri" pitchFamily="34" charset="0"/>
              </a:rPr>
              <a:t>7.3 – Controlar os Custos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23850" y="1052513"/>
            <a:ext cx="8496300" cy="554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just">
              <a:lnSpc>
                <a:spcPct val="114000"/>
              </a:lnSpc>
            </a:pPr>
            <a:endParaRPr lang="pt-BR" sz="2800">
              <a:solidFill>
                <a:srgbClr val="262626"/>
              </a:solidFill>
              <a:latin typeface="Calibri" pitchFamily="34" charset="0"/>
            </a:endParaRPr>
          </a:p>
          <a:p>
            <a:pPr marL="0" lvl="1" algn="just">
              <a:lnSpc>
                <a:spcPct val="114000"/>
              </a:lnSpc>
            </a:pPr>
            <a:endParaRPr lang="pt-BR" sz="2800">
              <a:solidFill>
                <a:srgbClr val="262626"/>
              </a:solidFill>
              <a:latin typeface="Calibri" pitchFamily="34" charset="0"/>
            </a:endParaRPr>
          </a:p>
          <a:p>
            <a:pPr marL="0" lvl="1" algn="just">
              <a:lnSpc>
                <a:spcPct val="114000"/>
              </a:lnSpc>
            </a:pPr>
            <a:r>
              <a:rPr lang="pt-BR" sz="2800">
                <a:solidFill>
                  <a:srgbClr val="262626"/>
                </a:solidFill>
                <a:latin typeface="Calibri" pitchFamily="34" charset="0"/>
              </a:rPr>
              <a:t>“Monitoramento do andamento do projeto para atualização do seu orçamento e gerenciamento das mudanças feitas na linha de base dos custos.”</a:t>
            </a:r>
          </a:p>
          <a:p>
            <a:pPr marL="0" lvl="1" algn="just">
              <a:lnSpc>
                <a:spcPct val="114000"/>
              </a:lnSpc>
            </a:pPr>
            <a:r>
              <a:rPr lang="pt-BR" sz="2800">
                <a:solidFill>
                  <a:srgbClr val="262626"/>
                </a:solidFill>
                <a:latin typeface="Calibri" pitchFamily="34" charset="0"/>
              </a:rPr>
              <a:t>                                              (Guia PMBOK® - Quarta Edição)</a:t>
            </a:r>
          </a:p>
          <a:p>
            <a:pPr marL="0" lvl="1" algn="just">
              <a:lnSpc>
                <a:spcPct val="114000"/>
              </a:lnSpc>
            </a:pPr>
            <a:endParaRPr lang="pt-BR">
              <a:solidFill>
                <a:srgbClr val="262626"/>
              </a:solidFill>
              <a:latin typeface="Calibri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8"/>
          <p:cNvSpPr>
            <a:spLocks/>
          </p:cNvSpPr>
          <p:nvPr/>
        </p:nvSpPr>
        <p:spPr bwMode="auto">
          <a:xfrm>
            <a:off x="430213" y="254000"/>
            <a:ext cx="5654675" cy="685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4000" b="1">
                <a:solidFill>
                  <a:srgbClr val="262626"/>
                </a:solidFill>
                <a:latin typeface="Calibri" pitchFamily="34" charset="0"/>
              </a:rPr>
              <a:t>7.3 – Controlar os Custos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850" y="1116013"/>
            <a:ext cx="8413750" cy="507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o explicativo retangular 28"/>
          <p:cNvSpPr/>
          <p:nvPr/>
        </p:nvSpPr>
        <p:spPr>
          <a:xfrm>
            <a:off x="6875463" y="1150938"/>
            <a:ext cx="2233612" cy="2951162"/>
          </a:xfrm>
          <a:prstGeom prst="wedgeRectCallout">
            <a:avLst>
              <a:gd name="adj1" fmla="val -76257"/>
              <a:gd name="adj2" fmla="val -29564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buFont typeface="Arial" charset="0"/>
              <a:buChar char="•"/>
              <a:defRPr/>
            </a:pPr>
            <a:r>
              <a:rPr lang="pt-BR" sz="1300">
                <a:solidFill>
                  <a:schemeClr val="tx1"/>
                </a:solidFill>
              </a:rPr>
              <a:t>Método de medição de desempenho que:</a:t>
            </a:r>
          </a:p>
          <a:p>
            <a:pPr algn="just">
              <a:defRPr/>
            </a:pPr>
            <a:r>
              <a:rPr lang="pt-BR" sz="1300">
                <a:solidFill>
                  <a:schemeClr val="tx1"/>
                </a:solidFill>
              </a:rPr>
              <a:t>  - ajuda a perceber o real status do projeto;</a:t>
            </a:r>
          </a:p>
          <a:p>
            <a:pPr algn="just">
              <a:defRPr/>
            </a:pPr>
            <a:r>
              <a:rPr lang="pt-BR" sz="1300">
                <a:solidFill>
                  <a:schemeClr val="tx1"/>
                </a:solidFill>
              </a:rPr>
              <a:t>  - auxilia na previsão do projeto baseado em seu desempenho atual;</a:t>
            </a:r>
          </a:p>
          <a:p>
            <a:pPr algn="just">
              <a:defRPr/>
            </a:pPr>
            <a:r>
              <a:rPr lang="pt-BR" sz="1300">
                <a:solidFill>
                  <a:schemeClr val="tx1"/>
                </a:solidFill>
              </a:rPr>
              <a:t>  - permite analisar facilmente a variação entre o que foi planejado e o que foi realizado.</a:t>
            </a:r>
          </a:p>
          <a:p>
            <a:pPr algn="just">
              <a:buFont typeface="Arial" charset="0"/>
              <a:buChar char="•"/>
              <a:defRPr/>
            </a:pPr>
            <a:r>
              <a:rPr lang="pt-BR" sz="1300" b="1">
                <a:solidFill>
                  <a:schemeClr val="tx1"/>
                </a:solidFill>
              </a:rPr>
              <a:t>Integra as medidas de escopo, cronograma e custos.</a:t>
            </a:r>
          </a:p>
        </p:txBody>
      </p:sp>
      <p:sp>
        <p:nvSpPr>
          <p:cNvPr id="8" name="Texto explicativo retangular 7"/>
          <p:cNvSpPr/>
          <p:nvPr/>
        </p:nvSpPr>
        <p:spPr>
          <a:xfrm>
            <a:off x="34925" y="1150938"/>
            <a:ext cx="2233613" cy="1008062"/>
          </a:xfrm>
          <a:prstGeom prst="wedgeRectCallout">
            <a:avLst>
              <a:gd name="adj1" fmla="val 62325"/>
              <a:gd name="adj2" fmla="val 36397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buFont typeface="Arial" charset="0"/>
              <a:buChar char="•"/>
              <a:defRPr/>
            </a:pPr>
            <a:r>
              <a:rPr lang="pt-BR" sz="1300">
                <a:solidFill>
                  <a:schemeClr val="tx1"/>
                </a:solidFill>
              </a:rPr>
              <a:t>Linha de base do desempenho de custos;</a:t>
            </a:r>
          </a:p>
          <a:p>
            <a:pPr algn="just">
              <a:buFont typeface="Arial" charset="0"/>
              <a:buChar char="•"/>
              <a:defRPr/>
            </a:pPr>
            <a:r>
              <a:rPr lang="pt-BR" sz="1300">
                <a:solidFill>
                  <a:schemeClr val="tx1"/>
                </a:solidFill>
              </a:rPr>
              <a:t>Plano de gerenciamento dos custos.</a:t>
            </a:r>
          </a:p>
        </p:txBody>
      </p:sp>
      <p:sp>
        <p:nvSpPr>
          <p:cNvPr id="23" name="Texto explicativo retangular 22"/>
          <p:cNvSpPr/>
          <p:nvPr/>
        </p:nvSpPr>
        <p:spPr>
          <a:xfrm>
            <a:off x="34925" y="1654175"/>
            <a:ext cx="2233613" cy="1008063"/>
          </a:xfrm>
          <a:prstGeom prst="wedgeRectCallout">
            <a:avLst>
              <a:gd name="adj1" fmla="val 64080"/>
              <a:gd name="adj2" fmla="val 45127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buFont typeface="Arial" charset="0"/>
              <a:buChar char="•"/>
              <a:defRPr/>
            </a:pPr>
            <a:r>
              <a:rPr lang="pt-BR" sz="1300">
                <a:solidFill>
                  <a:schemeClr val="tx1"/>
                </a:solidFill>
              </a:rPr>
              <a:t>Informações relativas ao andamento e aos custos das atividades do projeto que estão sendo realizadas.</a:t>
            </a:r>
            <a:endParaRPr lang="pt-BR" sz="1300">
              <a:solidFill>
                <a:srgbClr val="FF0000"/>
              </a:solidFill>
            </a:endParaRPr>
          </a:p>
        </p:txBody>
      </p:sp>
      <p:sp>
        <p:nvSpPr>
          <p:cNvPr id="28" name="Texto explicativo retangular 27"/>
          <p:cNvSpPr/>
          <p:nvPr/>
        </p:nvSpPr>
        <p:spPr>
          <a:xfrm>
            <a:off x="34925" y="2230438"/>
            <a:ext cx="2233613" cy="2232025"/>
          </a:xfrm>
          <a:prstGeom prst="wedgeRectCallout">
            <a:avLst>
              <a:gd name="adj1" fmla="val 64080"/>
              <a:gd name="adj2" fmla="val -19904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buFont typeface="Arial" charset="0"/>
              <a:buChar char="•"/>
              <a:defRPr/>
            </a:pPr>
            <a:r>
              <a:rPr lang="pt-BR" sz="1300">
                <a:solidFill>
                  <a:schemeClr val="tx1"/>
                </a:solidFill>
              </a:rPr>
              <a:t>Políticas, procedimentos e diretrizes existentes relacionadas ao controle de custos;</a:t>
            </a:r>
          </a:p>
          <a:p>
            <a:pPr algn="just">
              <a:buFont typeface="Arial" charset="0"/>
              <a:buChar char="•"/>
              <a:defRPr/>
            </a:pPr>
            <a:r>
              <a:rPr lang="pt-BR" sz="1300">
                <a:solidFill>
                  <a:schemeClr val="tx1"/>
                </a:solidFill>
              </a:rPr>
              <a:t>Ferramentas de controle de custos;</a:t>
            </a:r>
          </a:p>
          <a:p>
            <a:pPr algn="just">
              <a:buFont typeface="Arial" charset="0"/>
              <a:buChar char="•"/>
              <a:defRPr/>
            </a:pPr>
            <a:r>
              <a:rPr lang="pt-BR" sz="1300">
                <a:solidFill>
                  <a:schemeClr val="tx1"/>
                </a:solidFill>
              </a:rPr>
              <a:t>Métodos de monitoramento e relato de informações a serem utilizados.</a:t>
            </a:r>
            <a:endParaRPr lang="pt-BR" sz="1300">
              <a:solidFill>
                <a:srgbClr val="FF0000"/>
              </a:solidFill>
            </a:endParaRPr>
          </a:p>
        </p:txBody>
      </p:sp>
      <p:sp>
        <p:nvSpPr>
          <p:cNvPr id="37" name="Texto explicativo retangular 36"/>
          <p:cNvSpPr/>
          <p:nvPr/>
        </p:nvSpPr>
        <p:spPr>
          <a:xfrm>
            <a:off x="1331913" y="4246563"/>
            <a:ext cx="3024187" cy="504825"/>
          </a:xfrm>
          <a:prstGeom prst="wedgeRectCallout">
            <a:avLst>
              <a:gd name="adj1" fmla="val 65373"/>
              <a:gd name="adj2" fmla="val 117095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buFont typeface="Arial" charset="0"/>
              <a:buChar char="•"/>
              <a:defRPr/>
            </a:pPr>
            <a:r>
              <a:rPr lang="pt-BR" sz="1300">
                <a:solidFill>
                  <a:schemeClr val="tx1"/>
                </a:solidFill>
              </a:rPr>
              <a:t>Valores extraídos dos indicadores da análise de valor agregado.</a:t>
            </a:r>
            <a:endParaRPr lang="pt-BR" sz="1300">
              <a:solidFill>
                <a:srgbClr val="FF0000"/>
              </a:solidFill>
            </a:endParaRPr>
          </a:p>
        </p:txBody>
      </p:sp>
      <p:sp>
        <p:nvSpPr>
          <p:cNvPr id="30" name="Texto explicativo retangular 29"/>
          <p:cNvSpPr/>
          <p:nvPr/>
        </p:nvSpPr>
        <p:spPr>
          <a:xfrm>
            <a:off x="6910420" y="1582738"/>
            <a:ext cx="2233612" cy="863600"/>
          </a:xfrm>
          <a:prstGeom prst="wedgeRectCallout">
            <a:avLst>
              <a:gd name="adj1" fmla="val -85891"/>
              <a:gd name="adj2" fmla="val -479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buFont typeface="Arial" charset="0"/>
              <a:buChar char="•"/>
              <a:defRPr/>
            </a:pPr>
            <a:r>
              <a:rPr lang="pt-BR" sz="1300" dirty="0">
                <a:solidFill>
                  <a:schemeClr val="tx1"/>
                </a:solidFill>
              </a:rPr>
              <a:t>Conforme o projeto progride, previsões para a estimativa no término </a:t>
            </a:r>
            <a:r>
              <a:rPr lang="pt-BR" sz="1300" dirty="0" smtClean="0">
                <a:solidFill>
                  <a:schemeClr val="tx1"/>
                </a:solidFill>
              </a:rPr>
              <a:t> </a:t>
            </a:r>
            <a:r>
              <a:rPr lang="pt-BR" sz="1300" dirty="0">
                <a:solidFill>
                  <a:schemeClr val="tx1"/>
                </a:solidFill>
              </a:rPr>
              <a:t>podem ser elaboradas.</a:t>
            </a:r>
          </a:p>
        </p:txBody>
      </p:sp>
      <p:sp>
        <p:nvSpPr>
          <p:cNvPr id="31" name="Texto explicativo retangular 30"/>
          <p:cNvSpPr/>
          <p:nvPr/>
        </p:nvSpPr>
        <p:spPr>
          <a:xfrm>
            <a:off x="6840538" y="2014538"/>
            <a:ext cx="2268537" cy="1296987"/>
          </a:xfrm>
          <a:prstGeom prst="wedgeRectCallout">
            <a:avLst>
              <a:gd name="adj1" fmla="val -73129"/>
              <a:gd name="adj2" fmla="val -32576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buFont typeface="Arial" charset="0"/>
              <a:buChar char="•"/>
              <a:defRPr/>
            </a:pPr>
            <a:r>
              <a:rPr lang="pt-BR" sz="1300">
                <a:solidFill>
                  <a:schemeClr val="tx1"/>
                </a:solidFill>
              </a:rPr>
              <a:t>Projeção calculada do desempenho de custos que deve ser atingido no trabalho restante para alcançar um objetivo especificado.</a:t>
            </a:r>
            <a:endParaRPr lang="pt-BR" sz="1300" b="1">
              <a:solidFill>
                <a:srgbClr val="FF0000"/>
              </a:solidFill>
            </a:endParaRPr>
          </a:p>
        </p:txBody>
      </p:sp>
      <p:sp>
        <p:nvSpPr>
          <p:cNvPr id="32" name="Texto explicativo retangular 31"/>
          <p:cNvSpPr/>
          <p:nvPr/>
        </p:nvSpPr>
        <p:spPr>
          <a:xfrm>
            <a:off x="6875463" y="2446338"/>
            <a:ext cx="2233612" cy="3097212"/>
          </a:xfrm>
          <a:prstGeom prst="wedgeRectCallout">
            <a:avLst>
              <a:gd name="adj1" fmla="val -69421"/>
              <a:gd name="adj2" fmla="val -43880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buFont typeface="Arial" charset="0"/>
              <a:buChar char="•"/>
              <a:defRPr/>
            </a:pPr>
            <a:r>
              <a:rPr lang="pt-BR" sz="1300">
                <a:solidFill>
                  <a:schemeClr val="tx1"/>
                </a:solidFill>
              </a:rPr>
              <a:t>Comparam o desempenho de custos através do tempo:</a:t>
            </a:r>
          </a:p>
          <a:p>
            <a:pPr algn="just">
              <a:buFont typeface="Arial" charset="0"/>
              <a:buChar char="•"/>
              <a:defRPr/>
            </a:pPr>
            <a:r>
              <a:rPr lang="pt-BR" sz="1300" b="1">
                <a:solidFill>
                  <a:schemeClr val="tx1"/>
                </a:solidFill>
              </a:rPr>
              <a:t>Análise de variação </a:t>
            </a:r>
            <a:r>
              <a:rPr lang="pt-BR" sz="1300">
                <a:solidFill>
                  <a:schemeClr val="tx1"/>
                </a:solidFill>
              </a:rPr>
              <a:t>(compara o desempenho real do projeto ao planejado);</a:t>
            </a:r>
          </a:p>
          <a:p>
            <a:pPr algn="just">
              <a:buFont typeface="Arial" charset="0"/>
              <a:buChar char="•"/>
              <a:defRPr/>
            </a:pPr>
            <a:r>
              <a:rPr lang="pt-BR" sz="1300" b="1">
                <a:solidFill>
                  <a:schemeClr val="tx1"/>
                </a:solidFill>
              </a:rPr>
              <a:t>Análise das tendências </a:t>
            </a:r>
            <a:r>
              <a:rPr lang="pt-BR" sz="1300">
                <a:solidFill>
                  <a:schemeClr val="tx1"/>
                </a:solidFill>
              </a:rPr>
              <a:t>(examina o desempenho do projeto  através do tempo);</a:t>
            </a:r>
          </a:p>
          <a:p>
            <a:pPr algn="just">
              <a:buFont typeface="Arial" charset="0"/>
              <a:buChar char="•"/>
              <a:defRPr/>
            </a:pPr>
            <a:r>
              <a:rPr lang="pt-BR" sz="1300" b="1">
                <a:solidFill>
                  <a:schemeClr val="tx1"/>
                </a:solidFill>
              </a:rPr>
              <a:t>Desempenho do valor agregado </a:t>
            </a:r>
            <a:r>
              <a:rPr lang="pt-BR" sz="1300">
                <a:solidFill>
                  <a:schemeClr val="tx1"/>
                </a:solidFill>
              </a:rPr>
              <a:t>(compara o plano da linha de base com o prazo real e desempenho de custos).</a:t>
            </a:r>
          </a:p>
        </p:txBody>
      </p:sp>
      <p:sp>
        <p:nvSpPr>
          <p:cNvPr id="33" name="Texto explicativo retangular 32"/>
          <p:cNvSpPr/>
          <p:nvPr/>
        </p:nvSpPr>
        <p:spPr>
          <a:xfrm>
            <a:off x="6875463" y="2878138"/>
            <a:ext cx="2233612" cy="1441450"/>
          </a:xfrm>
          <a:prstGeom prst="wedgeRectCallout">
            <a:avLst>
              <a:gd name="adj1" fmla="val -78023"/>
              <a:gd name="adj2" fmla="val -54195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buFont typeface="Arial" charset="0"/>
              <a:buChar char="•"/>
              <a:defRPr/>
            </a:pPr>
            <a:r>
              <a:rPr lang="pt-BR" sz="1300">
                <a:solidFill>
                  <a:schemeClr val="tx1"/>
                </a:solidFill>
              </a:rPr>
              <a:t>Usado para monitorar os custos do projeto e mostrar tendências gráficas para prever uma variedade de resultados finais possíveis do projeto.</a:t>
            </a:r>
            <a:endParaRPr lang="pt-BR" sz="1300">
              <a:solidFill>
                <a:srgbClr val="FF0000"/>
              </a:solidFill>
            </a:endParaRPr>
          </a:p>
        </p:txBody>
      </p:sp>
      <p:sp>
        <p:nvSpPr>
          <p:cNvPr id="39" name="Texto explicativo retangular 38"/>
          <p:cNvSpPr/>
          <p:nvPr/>
        </p:nvSpPr>
        <p:spPr>
          <a:xfrm>
            <a:off x="1331913" y="4751388"/>
            <a:ext cx="3024187" cy="1044575"/>
          </a:xfrm>
          <a:prstGeom prst="wedgeRectCallout">
            <a:avLst>
              <a:gd name="adj1" fmla="val 63700"/>
              <a:gd name="adj2" fmla="val 2596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buFont typeface="Arial" charset="0"/>
              <a:buChar char="•"/>
              <a:defRPr/>
            </a:pPr>
            <a:r>
              <a:rPr lang="pt-BR" sz="1300">
                <a:solidFill>
                  <a:schemeClr val="tx1"/>
                </a:solidFill>
              </a:rPr>
              <a:t>Causas das diferenças;</a:t>
            </a:r>
          </a:p>
          <a:p>
            <a:pPr algn="just">
              <a:buFont typeface="Arial" charset="0"/>
              <a:buChar char="•"/>
              <a:defRPr/>
            </a:pPr>
            <a:r>
              <a:rPr lang="pt-BR" sz="1300">
                <a:solidFill>
                  <a:schemeClr val="tx1"/>
                </a:solidFill>
              </a:rPr>
              <a:t>Ação corretiva escolhida e suas razões;</a:t>
            </a:r>
          </a:p>
          <a:p>
            <a:pPr algn="just">
              <a:buFont typeface="Arial" charset="0"/>
              <a:buChar char="•"/>
              <a:defRPr/>
            </a:pPr>
            <a:r>
              <a:rPr lang="pt-BR" sz="1300">
                <a:solidFill>
                  <a:schemeClr val="tx1"/>
                </a:solidFill>
              </a:rPr>
              <a:t>Outros tipos de lições aprendidas a partir do controle de custos do projeto.</a:t>
            </a:r>
            <a:endParaRPr lang="pt-BR" sz="1300">
              <a:solidFill>
                <a:srgbClr val="FF0000"/>
              </a:solidFill>
            </a:endParaRPr>
          </a:p>
        </p:txBody>
      </p:sp>
      <p:sp>
        <p:nvSpPr>
          <p:cNvPr id="38" name="Texto explicativo retangular 37"/>
          <p:cNvSpPr/>
          <p:nvPr/>
        </p:nvSpPr>
        <p:spPr>
          <a:xfrm>
            <a:off x="1331913" y="5110163"/>
            <a:ext cx="3024187" cy="649287"/>
          </a:xfrm>
          <a:prstGeom prst="wedgeRectCallout">
            <a:avLst>
              <a:gd name="adj1" fmla="val 64831"/>
              <a:gd name="adj2" fmla="val 1681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buFont typeface="Arial" charset="0"/>
              <a:buChar char="•"/>
              <a:defRPr/>
            </a:pPr>
            <a:r>
              <a:rPr lang="pt-BR" sz="1300">
                <a:solidFill>
                  <a:schemeClr val="tx1"/>
                </a:solidFill>
              </a:rPr>
              <a:t>As mudanças solicitadas podem exigir um aumento ou uma diminuição do orçamento.</a:t>
            </a:r>
            <a:endParaRPr lang="pt-BR" sz="1300">
              <a:solidFill>
                <a:srgbClr val="FF0000"/>
              </a:solidFill>
            </a:endParaRPr>
          </a:p>
        </p:txBody>
      </p:sp>
      <p:sp>
        <p:nvSpPr>
          <p:cNvPr id="21" name="Texto explicativo retangular 20"/>
          <p:cNvSpPr/>
          <p:nvPr/>
        </p:nvSpPr>
        <p:spPr>
          <a:xfrm>
            <a:off x="1331913" y="5327650"/>
            <a:ext cx="3024187" cy="647700"/>
          </a:xfrm>
          <a:prstGeom prst="wedgeRectCallout">
            <a:avLst>
              <a:gd name="adj1" fmla="val 64831"/>
              <a:gd name="adj2" fmla="val 1681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buFont typeface="Arial" charset="0"/>
              <a:buChar char="•"/>
              <a:defRPr/>
            </a:pPr>
            <a:r>
              <a:rPr lang="pt-BR" sz="1300">
                <a:solidFill>
                  <a:schemeClr val="tx1"/>
                </a:solidFill>
              </a:rPr>
              <a:t>Linha de base do desempenho de custos;</a:t>
            </a:r>
          </a:p>
          <a:p>
            <a:pPr algn="just">
              <a:buFont typeface="Arial" charset="0"/>
              <a:buChar char="•"/>
              <a:defRPr/>
            </a:pPr>
            <a:r>
              <a:rPr lang="pt-BR" sz="1300">
                <a:solidFill>
                  <a:schemeClr val="tx1"/>
                </a:solidFill>
              </a:rPr>
              <a:t>Plano de gerenciamento de custos.</a:t>
            </a:r>
            <a:endParaRPr lang="pt-BR" sz="1300">
              <a:solidFill>
                <a:srgbClr val="FF0000"/>
              </a:solidFill>
            </a:endParaRPr>
          </a:p>
        </p:txBody>
      </p:sp>
      <p:sp>
        <p:nvSpPr>
          <p:cNvPr id="22" name="Texto explicativo retangular 21"/>
          <p:cNvSpPr/>
          <p:nvPr/>
        </p:nvSpPr>
        <p:spPr>
          <a:xfrm>
            <a:off x="1331913" y="5543550"/>
            <a:ext cx="3024187" cy="503238"/>
          </a:xfrm>
          <a:prstGeom prst="wedgeRectCallout">
            <a:avLst>
              <a:gd name="adj1" fmla="val 64831"/>
              <a:gd name="adj2" fmla="val 29324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buFont typeface="Arial" charset="0"/>
              <a:buChar char="•"/>
              <a:defRPr/>
            </a:pPr>
            <a:r>
              <a:rPr lang="pt-BR" sz="1300">
                <a:solidFill>
                  <a:schemeClr val="tx1"/>
                </a:solidFill>
              </a:rPr>
              <a:t>Estimativa de custos;</a:t>
            </a:r>
          </a:p>
          <a:p>
            <a:pPr algn="just">
              <a:buFont typeface="Arial" charset="0"/>
              <a:buChar char="•"/>
              <a:defRPr/>
            </a:pPr>
            <a:r>
              <a:rPr lang="pt-BR" sz="1300">
                <a:solidFill>
                  <a:schemeClr val="tx1"/>
                </a:solidFill>
              </a:rPr>
              <a:t>Base de estimativas.</a:t>
            </a:r>
            <a:endParaRPr lang="pt-BR" sz="130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8" grpId="0" animBg="1"/>
      <p:bldP spid="8" grpId="1" animBg="1"/>
      <p:bldP spid="23" grpId="0" animBg="1"/>
      <p:bldP spid="23" grpId="1" animBg="1"/>
      <p:bldP spid="28" grpId="0" animBg="1"/>
      <p:bldP spid="28" grpId="1" animBg="1"/>
      <p:bldP spid="37" grpId="0" animBg="1"/>
      <p:bldP spid="37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9" grpId="0" animBg="1"/>
      <p:bldP spid="39" grpId="1" animBg="1"/>
      <p:bldP spid="38" grpId="0" animBg="1"/>
      <p:bldP spid="38" grpId="1" animBg="1"/>
      <p:bldP spid="21" grpId="0" animBg="1"/>
      <p:bldP spid="21" grpId="1" animBg="1"/>
      <p:bldP spid="22" grpId="0" animBg="1"/>
      <p:bldP spid="22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CaixaDeTexto 3"/>
          <p:cNvSpPr txBox="1">
            <a:spLocks noChangeArrowheads="1"/>
          </p:cNvSpPr>
          <p:nvPr/>
        </p:nvSpPr>
        <p:spPr bwMode="auto">
          <a:xfrm>
            <a:off x="1143000" y="571500"/>
            <a:ext cx="6786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44034" name="Espaço Reservado para Texto 5"/>
          <p:cNvSpPr>
            <a:spLocks noGrp="1"/>
          </p:cNvSpPr>
          <p:nvPr>
            <p:ph type="body" sz="quarter" idx="4294967295"/>
          </p:nvPr>
        </p:nvSpPr>
        <p:spPr>
          <a:xfrm>
            <a:off x="395288" y="188913"/>
            <a:ext cx="5105400" cy="785812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pt-BR" sz="4000" b="1" smtClean="0">
                <a:solidFill>
                  <a:srgbClr val="262626"/>
                </a:solidFill>
                <a:latin typeface="Calibri" pitchFamily="34" charset="0"/>
              </a:rPr>
              <a:t>Exercícios</a:t>
            </a:r>
          </a:p>
        </p:txBody>
      </p:sp>
      <p:pic>
        <p:nvPicPr>
          <p:cNvPr id="44038" name="Picture 6" descr="Exercicios_gatinh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39975" y="1989138"/>
            <a:ext cx="3887788" cy="2900362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CaixaDeTexto 3"/>
          <p:cNvSpPr txBox="1">
            <a:spLocks noChangeArrowheads="1"/>
          </p:cNvSpPr>
          <p:nvPr/>
        </p:nvSpPr>
        <p:spPr bwMode="auto">
          <a:xfrm>
            <a:off x="1143000" y="571500"/>
            <a:ext cx="6786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62467" name="Espaço Reservado para Texto 5"/>
          <p:cNvSpPr>
            <a:spLocks noGrp="1"/>
          </p:cNvSpPr>
          <p:nvPr>
            <p:ph type="body" sz="quarter" idx="4294967295"/>
          </p:nvPr>
        </p:nvSpPr>
        <p:spPr>
          <a:xfrm>
            <a:off x="395288" y="188913"/>
            <a:ext cx="5105400" cy="785812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pt-BR" sz="4000" b="1" smtClean="0">
                <a:solidFill>
                  <a:srgbClr val="262626"/>
                </a:solidFill>
                <a:latin typeface="Calibri" pitchFamily="34" charset="0"/>
              </a:rPr>
              <a:t>Exercícios</a:t>
            </a:r>
          </a:p>
        </p:txBody>
      </p:sp>
      <p:sp>
        <p:nvSpPr>
          <p:cNvPr id="10" name="TextBox 2"/>
          <p:cNvSpPr txBox="1">
            <a:spLocks noChangeArrowheads="1"/>
          </p:cNvSpPr>
          <p:nvPr/>
        </p:nvSpPr>
        <p:spPr bwMode="auto">
          <a:xfrm>
            <a:off x="323850" y="1052513"/>
            <a:ext cx="8591550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pt-BR" sz="2000">
                <a:solidFill>
                  <a:srgbClr val="262626"/>
                </a:solidFill>
                <a:latin typeface="Calibri" pitchFamily="34" charset="0"/>
              </a:rPr>
              <a:t>01. O foco principal do custeio do ciclo de vida é:</a:t>
            </a:r>
            <a:endParaRPr lang="pt-BR" sz="2400">
              <a:solidFill>
                <a:srgbClr val="262626"/>
              </a:solidFill>
              <a:latin typeface="Calibri" pitchFamily="34" charset="0"/>
            </a:endParaRPr>
          </a:p>
          <a:p>
            <a:pPr lvl="1" algn="just"/>
            <a:r>
              <a:rPr lang="pt-BR" sz="2000">
                <a:solidFill>
                  <a:srgbClr val="262626"/>
                </a:solidFill>
                <a:latin typeface="Calibri" pitchFamily="34" charset="0"/>
              </a:rPr>
              <a:t>A. Estimar os custos de instalação.</a:t>
            </a:r>
          </a:p>
          <a:p>
            <a:pPr lvl="1" algn="just"/>
            <a:r>
              <a:rPr lang="pt-BR" sz="2000">
                <a:solidFill>
                  <a:srgbClr val="262626"/>
                </a:solidFill>
                <a:latin typeface="Calibri" pitchFamily="34" charset="0"/>
              </a:rPr>
              <a:t>B. Estimar o custo de operações e manutenção.</a:t>
            </a:r>
          </a:p>
          <a:p>
            <a:pPr lvl="1" algn="just"/>
            <a:r>
              <a:rPr lang="pt-BR" sz="2000">
                <a:solidFill>
                  <a:srgbClr val="262626"/>
                </a:solidFill>
                <a:latin typeface="Calibri" pitchFamily="34" charset="0"/>
              </a:rPr>
              <a:t>C. Considerar os custos de instalação ao planejar os custos do projeto.</a:t>
            </a:r>
          </a:p>
          <a:p>
            <a:pPr lvl="1" algn="just"/>
            <a:r>
              <a:rPr lang="pt-BR" sz="2000">
                <a:solidFill>
                  <a:srgbClr val="262626"/>
                </a:solidFill>
                <a:latin typeface="Calibri" pitchFamily="34" charset="0"/>
              </a:rPr>
              <a:t>D. Considerar os custos de operações e manutenção ao tomar decisões de projetos.</a:t>
            </a:r>
          </a:p>
          <a:p>
            <a:pPr algn="just"/>
            <a:endParaRPr lang="pt-BR" sz="2000">
              <a:solidFill>
                <a:srgbClr val="262626"/>
              </a:solidFill>
              <a:latin typeface="Calibri" pitchFamily="34" charset="0"/>
            </a:endParaRPr>
          </a:p>
          <a:p>
            <a:pPr algn="just"/>
            <a:r>
              <a:rPr lang="pt-BR" sz="2000">
                <a:latin typeface="Calibri" pitchFamily="34" charset="0"/>
              </a:rPr>
              <a:t>Resposta: D. </a:t>
            </a:r>
          </a:p>
          <a:p>
            <a:pPr algn="just"/>
            <a:r>
              <a:rPr lang="pt-BR" sz="2000">
                <a:latin typeface="Calibri" pitchFamily="34" charset="0"/>
              </a:rPr>
              <a:t>Justificativa: O custeio do ciclo de vida analisa os custos de operações e manutenção, equilibra-os em relação aos custos do projeto para tentar reduzir os custos durante todo ciclo de vida do projeto.</a:t>
            </a:r>
            <a:endParaRPr lang="pt-BR" sz="2400">
              <a:solidFill>
                <a:srgbClr val="262626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CaixaDeTexto 3"/>
          <p:cNvSpPr txBox="1">
            <a:spLocks noChangeArrowheads="1"/>
          </p:cNvSpPr>
          <p:nvPr/>
        </p:nvSpPr>
        <p:spPr bwMode="auto">
          <a:xfrm>
            <a:off x="1143000" y="571500"/>
            <a:ext cx="6786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10" name="TextBox 2"/>
          <p:cNvSpPr txBox="1">
            <a:spLocks noChangeArrowheads="1"/>
          </p:cNvSpPr>
          <p:nvPr/>
        </p:nvSpPr>
        <p:spPr bwMode="auto">
          <a:xfrm>
            <a:off x="323850" y="1052513"/>
            <a:ext cx="8591550" cy="374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pt-BR" sz="2000">
                <a:solidFill>
                  <a:srgbClr val="262626"/>
                </a:solidFill>
                <a:latin typeface="Calibri" pitchFamily="34" charset="0"/>
              </a:rPr>
              <a:t>02. Os custos de preparação do projeto são um exemplo de:</a:t>
            </a:r>
            <a:endParaRPr lang="pt-BR" sz="2400">
              <a:solidFill>
                <a:srgbClr val="262626"/>
              </a:solidFill>
              <a:latin typeface="Calibri" pitchFamily="34" charset="0"/>
            </a:endParaRPr>
          </a:p>
          <a:p>
            <a:pPr lvl="1" algn="just"/>
            <a:r>
              <a:rPr lang="pt-BR" sz="2000">
                <a:solidFill>
                  <a:srgbClr val="262626"/>
                </a:solidFill>
                <a:latin typeface="Calibri" pitchFamily="34" charset="0"/>
              </a:rPr>
              <a:t>A. Custos variáveis.</a:t>
            </a:r>
          </a:p>
          <a:p>
            <a:pPr lvl="1" algn="just"/>
            <a:r>
              <a:rPr lang="pt-BR" sz="2000">
                <a:solidFill>
                  <a:srgbClr val="262626"/>
                </a:solidFill>
                <a:latin typeface="Calibri" pitchFamily="34" charset="0"/>
              </a:rPr>
              <a:t>B. Custos fixos.</a:t>
            </a:r>
          </a:p>
          <a:p>
            <a:pPr lvl="1" algn="just"/>
            <a:r>
              <a:rPr lang="pt-BR" sz="2000">
                <a:solidFill>
                  <a:srgbClr val="262626"/>
                </a:solidFill>
                <a:latin typeface="Calibri" pitchFamily="34" charset="0"/>
              </a:rPr>
              <a:t>C. Despesas administrativas.</a:t>
            </a:r>
          </a:p>
          <a:p>
            <a:pPr lvl="1" algn="just"/>
            <a:r>
              <a:rPr lang="pt-BR" sz="2000">
                <a:solidFill>
                  <a:srgbClr val="262626"/>
                </a:solidFill>
                <a:latin typeface="Calibri" pitchFamily="34" charset="0"/>
              </a:rPr>
              <a:t>D. Custos de oportunidade.</a:t>
            </a:r>
          </a:p>
          <a:p>
            <a:pPr algn="just"/>
            <a:endParaRPr lang="pt-BR" sz="2000">
              <a:solidFill>
                <a:srgbClr val="262626"/>
              </a:solidFill>
              <a:latin typeface="Calibri" pitchFamily="34" charset="0"/>
            </a:endParaRPr>
          </a:p>
          <a:p>
            <a:pPr algn="just"/>
            <a:r>
              <a:rPr lang="pt-BR" sz="2000">
                <a:latin typeface="Calibri" pitchFamily="34" charset="0"/>
              </a:rPr>
              <a:t>Resposta: B. </a:t>
            </a:r>
          </a:p>
          <a:p>
            <a:pPr algn="just"/>
            <a:r>
              <a:rPr lang="pt-BR" sz="2000">
                <a:latin typeface="Calibri" pitchFamily="34" charset="0"/>
              </a:rPr>
              <a:t>Justificativa: Os custos de preparação não mudam conforme a produção do projeto muda. Portanto, são custos fixos.</a:t>
            </a:r>
            <a:endParaRPr lang="pt-BR" sz="2400">
              <a:solidFill>
                <a:srgbClr val="262626"/>
              </a:solidFill>
              <a:latin typeface="Calibri" pitchFamily="34" charset="0"/>
            </a:endParaRPr>
          </a:p>
        </p:txBody>
      </p:sp>
      <p:sp>
        <p:nvSpPr>
          <p:cNvPr id="46083" name="Espaço Reservado para Texto 5"/>
          <p:cNvSpPr>
            <a:spLocks/>
          </p:cNvSpPr>
          <p:nvPr/>
        </p:nvSpPr>
        <p:spPr bwMode="auto">
          <a:xfrm>
            <a:off x="395288" y="188913"/>
            <a:ext cx="5105400" cy="7858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4000" b="1">
                <a:solidFill>
                  <a:srgbClr val="262626"/>
                </a:solidFill>
                <a:latin typeface="Calibri" pitchFamily="34" charset="0"/>
              </a:rPr>
              <a:t>Exercícios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1"/>
          <p:cNvSpPr txBox="1">
            <a:spLocks noChangeArrowheads="1"/>
          </p:cNvSpPr>
          <p:nvPr/>
        </p:nvSpPr>
        <p:spPr bwMode="auto">
          <a:xfrm>
            <a:off x="611188" y="333375"/>
            <a:ext cx="2520950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4000" b="1">
                <a:solidFill>
                  <a:srgbClr val="262626"/>
                </a:solidFill>
                <a:latin typeface="Calibri" pitchFamily="34" charset="0"/>
              </a:rPr>
              <a:t>Equipe</a:t>
            </a:r>
            <a:endParaRPr lang="pt-BR" sz="400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17410" name="CaixaDeTexto 6"/>
          <p:cNvSpPr txBox="1">
            <a:spLocks noChangeArrowheads="1"/>
          </p:cNvSpPr>
          <p:nvPr/>
        </p:nvSpPr>
        <p:spPr bwMode="auto">
          <a:xfrm>
            <a:off x="323850" y="1196975"/>
            <a:ext cx="39608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pt-BR" sz="2800">
                <a:solidFill>
                  <a:srgbClr val="262626"/>
                </a:solidFill>
                <a:latin typeface="Calibri" pitchFamily="34" charset="0"/>
              </a:rPr>
              <a:t>  Bruno Sabino</a:t>
            </a:r>
          </a:p>
          <a:p>
            <a:pPr>
              <a:buFont typeface="Arial" charset="0"/>
              <a:buChar char="•"/>
            </a:pPr>
            <a:r>
              <a:rPr lang="pt-BR" sz="2800">
                <a:solidFill>
                  <a:srgbClr val="262626"/>
                </a:solidFill>
                <a:latin typeface="Calibri" pitchFamily="34" charset="0"/>
              </a:rPr>
              <a:t>  Durval Augusto Lira</a:t>
            </a:r>
          </a:p>
          <a:p>
            <a:pPr>
              <a:buFont typeface="Arial" charset="0"/>
              <a:buChar char="•"/>
            </a:pPr>
            <a:r>
              <a:rPr lang="pt-BR" sz="2800">
                <a:solidFill>
                  <a:srgbClr val="262626"/>
                </a:solidFill>
                <a:latin typeface="Calibri" pitchFamily="34" charset="0"/>
              </a:rPr>
              <a:t>  Fabiana Leonel</a:t>
            </a:r>
          </a:p>
          <a:p>
            <a:pPr>
              <a:buFont typeface="Arial" charset="0"/>
              <a:buChar char="•"/>
            </a:pPr>
            <a:r>
              <a:rPr lang="pt-BR" sz="2800">
                <a:solidFill>
                  <a:srgbClr val="262626"/>
                </a:solidFill>
                <a:latin typeface="Calibri" pitchFamily="34" charset="0"/>
              </a:rPr>
              <a:t>  Luiz Sérgio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CaixaDeTexto 3"/>
          <p:cNvSpPr txBox="1">
            <a:spLocks noChangeArrowheads="1"/>
          </p:cNvSpPr>
          <p:nvPr/>
        </p:nvSpPr>
        <p:spPr bwMode="auto">
          <a:xfrm>
            <a:off x="1143000" y="571500"/>
            <a:ext cx="6786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10" name="TextBox 2"/>
          <p:cNvSpPr txBox="1">
            <a:spLocks noChangeArrowheads="1"/>
          </p:cNvSpPr>
          <p:nvPr/>
        </p:nvSpPr>
        <p:spPr bwMode="auto">
          <a:xfrm>
            <a:off x="323850" y="1052513"/>
            <a:ext cx="8591550" cy="331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pt-BR" sz="2000">
                <a:solidFill>
                  <a:srgbClr val="262626"/>
                </a:solidFill>
                <a:latin typeface="Calibri" pitchFamily="34" charset="0"/>
              </a:rPr>
              <a:t>03. Um plano de gerenciamento dos custos contém uma descrição:</a:t>
            </a:r>
            <a:endParaRPr lang="pt-BR" sz="2400">
              <a:solidFill>
                <a:srgbClr val="262626"/>
              </a:solidFill>
              <a:latin typeface="Calibri" pitchFamily="34" charset="0"/>
            </a:endParaRPr>
          </a:p>
          <a:p>
            <a:pPr lvl="1" algn="just"/>
            <a:r>
              <a:rPr lang="pt-BR" sz="2000">
                <a:solidFill>
                  <a:srgbClr val="262626"/>
                </a:solidFill>
                <a:latin typeface="Calibri" pitchFamily="34" charset="0"/>
              </a:rPr>
              <a:t>A. Dos custos do projeto.</a:t>
            </a:r>
          </a:p>
          <a:p>
            <a:pPr lvl="1" algn="just"/>
            <a:r>
              <a:rPr lang="pt-BR" sz="2000">
                <a:solidFill>
                  <a:srgbClr val="262626"/>
                </a:solidFill>
                <a:latin typeface="Calibri" pitchFamily="34" charset="0"/>
              </a:rPr>
              <a:t>B. De como os recursos serão alocados.</a:t>
            </a:r>
          </a:p>
          <a:p>
            <a:pPr lvl="1" algn="just"/>
            <a:r>
              <a:rPr lang="pt-BR" sz="2000">
                <a:solidFill>
                  <a:srgbClr val="262626"/>
                </a:solidFill>
                <a:latin typeface="Calibri" pitchFamily="34" charset="0"/>
              </a:rPr>
              <a:t>C. Dos orçamentos e de como foram calculados.</a:t>
            </a:r>
          </a:p>
          <a:p>
            <a:pPr lvl="1" algn="just"/>
            <a:r>
              <a:rPr lang="pt-BR" sz="2000">
                <a:solidFill>
                  <a:srgbClr val="262626"/>
                </a:solidFill>
                <a:latin typeface="Calibri" pitchFamily="34" charset="0"/>
              </a:rPr>
              <a:t>D. Do nível da EAP no qual será calculado o valor agregado.</a:t>
            </a:r>
          </a:p>
          <a:p>
            <a:pPr algn="just"/>
            <a:endParaRPr lang="pt-BR" sz="2000">
              <a:solidFill>
                <a:srgbClr val="262626"/>
              </a:solidFill>
              <a:latin typeface="Calibri" pitchFamily="34" charset="0"/>
            </a:endParaRPr>
          </a:p>
          <a:p>
            <a:pPr algn="just"/>
            <a:r>
              <a:rPr lang="pt-BR" sz="2000">
                <a:latin typeface="Calibri" pitchFamily="34" charset="0"/>
              </a:rPr>
              <a:t>Resposta: D. </a:t>
            </a:r>
          </a:p>
          <a:p>
            <a:pPr algn="just"/>
            <a:endParaRPr lang="pt-BR" sz="2400">
              <a:solidFill>
                <a:srgbClr val="262626"/>
              </a:solidFill>
              <a:latin typeface="Calibri" pitchFamily="34" charset="0"/>
            </a:endParaRPr>
          </a:p>
        </p:txBody>
      </p:sp>
      <p:sp>
        <p:nvSpPr>
          <p:cNvPr id="48131" name="Espaço Reservado para Texto 5"/>
          <p:cNvSpPr>
            <a:spLocks/>
          </p:cNvSpPr>
          <p:nvPr/>
        </p:nvSpPr>
        <p:spPr bwMode="auto">
          <a:xfrm>
            <a:off x="395288" y="188913"/>
            <a:ext cx="5105400" cy="7858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4000" b="1">
                <a:solidFill>
                  <a:srgbClr val="262626"/>
                </a:solidFill>
                <a:latin typeface="Calibri" pitchFamily="34" charset="0"/>
              </a:rPr>
              <a:t>Exercícios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CaixaDeTexto 3"/>
          <p:cNvSpPr txBox="1">
            <a:spLocks noChangeArrowheads="1"/>
          </p:cNvSpPr>
          <p:nvPr/>
        </p:nvSpPr>
        <p:spPr bwMode="auto">
          <a:xfrm>
            <a:off x="1143000" y="571500"/>
            <a:ext cx="6786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10" name="TextBox 2"/>
          <p:cNvSpPr txBox="1">
            <a:spLocks noChangeArrowheads="1"/>
          </p:cNvSpPr>
          <p:nvPr/>
        </p:nvSpPr>
        <p:spPr bwMode="auto">
          <a:xfrm>
            <a:off x="323850" y="1052513"/>
            <a:ext cx="8591550" cy="345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pt-BR" sz="2000">
                <a:solidFill>
                  <a:srgbClr val="262626"/>
                </a:solidFill>
                <a:latin typeface="Calibri" pitchFamily="34" charset="0"/>
              </a:rPr>
              <a:t>04. Risco de custos significa que:</a:t>
            </a:r>
            <a:endParaRPr lang="pt-BR" sz="2400">
              <a:solidFill>
                <a:srgbClr val="262626"/>
              </a:solidFill>
              <a:latin typeface="Calibri" pitchFamily="34" charset="0"/>
            </a:endParaRPr>
          </a:p>
          <a:p>
            <a:pPr lvl="1" algn="just"/>
            <a:r>
              <a:rPr lang="pt-BR" sz="2000">
                <a:solidFill>
                  <a:srgbClr val="262626"/>
                </a:solidFill>
                <a:latin typeface="Calibri" pitchFamily="34" charset="0"/>
              </a:rPr>
              <a:t>A. Há riscos que custarão dinheiro ao projeto.</a:t>
            </a:r>
          </a:p>
          <a:p>
            <a:pPr lvl="1" algn="just"/>
            <a:r>
              <a:rPr lang="pt-BR" sz="2000">
                <a:solidFill>
                  <a:srgbClr val="262626"/>
                </a:solidFill>
                <a:latin typeface="Calibri" pitchFamily="34" charset="0"/>
              </a:rPr>
              <a:t>B. O projeto é muito arriscado do ponto de vista de custo.</a:t>
            </a:r>
          </a:p>
          <a:p>
            <a:pPr lvl="1" algn="just"/>
            <a:r>
              <a:rPr lang="pt-BR" sz="2000">
                <a:solidFill>
                  <a:srgbClr val="262626"/>
                </a:solidFill>
                <a:latin typeface="Calibri" pitchFamily="34" charset="0"/>
              </a:rPr>
              <a:t>C. Há um risco de que os custos do projeto sejam mais altos do que o planejado.</a:t>
            </a:r>
          </a:p>
          <a:p>
            <a:pPr lvl="1" algn="just"/>
            <a:r>
              <a:rPr lang="pt-BR" sz="2000">
                <a:solidFill>
                  <a:srgbClr val="262626"/>
                </a:solidFill>
                <a:latin typeface="Calibri" pitchFamily="34" charset="0"/>
              </a:rPr>
              <a:t>D. Há um risco de que os custos do projeto sejam mais baixos do que o planejado.</a:t>
            </a:r>
          </a:p>
          <a:p>
            <a:pPr algn="just"/>
            <a:endParaRPr lang="pt-BR" sz="2000">
              <a:solidFill>
                <a:srgbClr val="262626"/>
              </a:solidFill>
              <a:latin typeface="Calibri" pitchFamily="34" charset="0"/>
            </a:endParaRPr>
          </a:p>
          <a:p>
            <a:pPr algn="just"/>
            <a:r>
              <a:rPr lang="pt-BR" sz="2000">
                <a:latin typeface="Calibri" pitchFamily="34" charset="0"/>
              </a:rPr>
              <a:t>Resposta: C. </a:t>
            </a:r>
          </a:p>
          <a:p>
            <a:pPr algn="just"/>
            <a:endParaRPr lang="pt-BR" sz="2400">
              <a:solidFill>
                <a:srgbClr val="262626"/>
              </a:solidFill>
              <a:latin typeface="Calibri" pitchFamily="34" charset="0"/>
            </a:endParaRPr>
          </a:p>
        </p:txBody>
      </p:sp>
      <p:sp>
        <p:nvSpPr>
          <p:cNvPr id="50179" name="Espaço Reservado para Texto 5"/>
          <p:cNvSpPr>
            <a:spLocks/>
          </p:cNvSpPr>
          <p:nvPr/>
        </p:nvSpPr>
        <p:spPr bwMode="auto">
          <a:xfrm>
            <a:off x="395288" y="188913"/>
            <a:ext cx="5105400" cy="7858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4000" b="1">
                <a:solidFill>
                  <a:srgbClr val="262626"/>
                </a:solidFill>
                <a:latin typeface="Calibri" pitchFamily="34" charset="0"/>
              </a:rPr>
              <a:t>Exercícios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CaixaDeTexto 3"/>
          <p:cNvSpPr txBox="1">
            <a:spLocks noChangeArrowheads="1"/>
          </p:cNvSpPr>
          <p:nvPr/>
        </p:nvSpPr>
        <p:spPr bwMode="auto">
          <a:xfrm>
            <a:off x="1143000" y="571500"/>
            <a:ext cx="6786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10" name="TextBox 2"/>
          <p:cNvSpPr txBox="1">
            <a:spLocks noChangeArrowheads="1"/>
          </p:cNvSpPr>
          <p:nvPr/>
        </p:nvSpPr>
        <p:spPr bwMode="auto">
          <a:xfrm>
            <a:off x="323850" y="1052513"/>
            <a:ext cx="85915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pt-BR" sz="2000">
                <a:solidFill>
                  <a:srgbClr val="262626"/>
                </a:solidFill>
                <a:latin typeface="Calibri" pitchFamily="34" charset="0"/>
              </a:rPr>
              <a:t>05. Estimativa paramétrica envolve:</a:t>
            </a:r>
            <a:endParaRPr lang="pt-BR" sz="2400">
              <a:solidFill>
                <a:srgbClr val="262626"/>
              </a:solidFill>
              <a:latin typeface="Calibri" pitchFamily="34" charset="0"/>
            </a:endParaRPr>
          </a:p>
          <a:p>
            <a:pPr lvl="1" algn="just"/>
            <a:r>
              <a:rPr lang="pt-BR" sz="2000">
                <a:solidFill>
                  <a:srgbClr val="262626"/>
                </a:solidFill>
                <a:latin typeface="Calibri" pitchFamily="34" charset="0"/>
              </a:rPr>
              <a:t>A. Definição de parâmetros de custo ou a duração do ciclo de vida do projeto.</a:t>
            </a:r>
          </a:p>
          <a:p>
            <a:pPr lvl="1" algn="just"/>
            <a:r>
              <a:rPr lang="pt-BR" sz="2000">
                <a:solidFill>
                  <a:srgbClr val="262626"/>
                </a:solidFill>
                <a:latin typeface="Calibri" pitchFamily="34" charset="0"/>
              </a:rPr>
              <a:t>B. Cálculo do custo individual e as estimativas de duração de cada pacote de trabalho e integrá-los para obter o custo total ou a duração do projeto.</a:t>
            </a:r>
          </a:p>
          <a:p>
            <a:pPr lvl="1" algn="just"/>
            <a:r>
              <a:rPr lang="pt-BR" sz="2000">
                <a:solidFill>
                  <a:srgbClr val="262626"/>
                </a:solidFill>
                <a:latin typeface="Calibri" pitchFamily="34" charset="0"/>
              </a:rPr>
              <a:t>C. Usando uma relação estatística entre dados históricos e outras variáveis ​​para calcular uma estimativa para os parâmetros de atividade, tais como custo, orçamento e duração.</a:t>
            </a:r>
          </a:p>
          <a:p>
            <a:pPr lvl="1" algn="just"/>
            <a:r>
              <a:rPr lang="pt-BR" sz="2000">
                <a:solidFill>
                  <a:srgbClr val="262626"/>
                </a:solidFill>
                <a:latin typeface="Calibri" pitchFamily="34" charset="0"/>
              </a:rPr>
              <a:t>D. Utilização do custo real ou a duração de um projeto similar anterior para estimar o custo ou a duração do projeto atual.</a:t>
            </a:r>
          </a:p>
          <a:p>
            <a:pPr algn="just"/>
            <a:endParaRPr lang="pt-BR" sz="2000">
              <a:solidFill>
                <a:srgbClr val="262626"/>
              </a:solidFill>
              <a:latin typeface="Calibri" pitchFamily="34" charset="0"/>
            </a:endParaRPr>
          </a:p>
          <a:p>
            <a:pPr algn="just"/>
            <a:r>
              <a:rPr lang="pt-BR" sz="2000">
                <a:latin typeface="Calibri" pitchFamily="34" charset="0"/>
              </a:rPr>
              <a:t>Resposta: C. </a:t>
            </a:r>
          </a:p>
          <a:p>
            <a:pPr algn="just"/>
            <a:r>
              <a:rPr lang="pt-BR" sz="2000">
                <a:latin typeface="Calibri" pitchFamily="34" charset="0"/>
              </a:rPr>
              <a:t>Justificativa: </a:t>
            </a:r>
            <a:r>
              <a:rPr lang="fr-FR" sz="2000">
                <a:latin typeface="Calibri" pitchFamily="34" charset="0"/>
              </a:rPr>
              <a:t>PMBOK Guide, page 172, Section 7.1.2.3</a:t>
            </a:r>
            <a:r>
              <a:rPr lang="pt-BR" sz="2000">
                <a:latin typeface="Calibri" pitchFamily="34" charset="0"/>
              </a:rPr>
              <a:t>.</a:t>
            </a:r>
            <a:endParaRPr lang="pt-BR" sz="2400">
              <a:solidFill>
                <a:srgbClr val="262626"/>
              </a:solidFill>
              <a:latin typeface="Calibri" pitchFamily="34" charset="0"/>
            </a:endParaRPr>
          </a:p>
        </p:txBody>
      </p:sp>
      <p:sp>
        <p:nvSpPr>
          <p:cNvPr id="52227" name="Espaço Reservado para Texto 5"/>
          <p:cNvSpPr>
            <a:spLocks/>
          </p:cNvSpPr>
          <p:nvPr/>
        </p:nvSpPr>
        <p:spPr bwMode="auto">
          <a:xfrm>
            <a:off x="395288" y="188913"/>
            <a:ext cx="5105400" cy="7858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4000" b="1">
                <a:solidFill>
                  <a:srgbClr val="262626"/>
                </a:solidFill>
                <a:latin typeface="Calibri" pitchFamily="34" charset="0"/>
              </a:rPr>
              <a:t>Exercícios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CaixaDeTexto 3"/>
          <p:cNvSpPr txBox="1">
            <a:spLocks noChangeArrowheads="1"/>
          </p:cNvSpPr>
          <p:nvPr/>
        </p:nvSpPr>
        <p:spPr bwMode="auto">
          <a:xfrm>
            <a:off x="1143000" y="571500"/>
            <a:ext cx="6786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10" name="TextBox 2"/>
          <p:cNvSpPr txBox="1">
            <a:spLocks noChangeArrowheads="1"/>
          </p:cNvSpPr>
          <p:nvPr/>
        </p:nvSpPr>
        <p:spPr bwMode="auto">
          <a:xfrm>
            <a:off x="323850" y="1052513"/>
            <a:ext cx="8591550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pt-BR" sz="2000">
                <a:solidFill>
                  <a:srgbClr val="262626"/>
                </a:solidFill>
                <a:latin typeface="Calibri" pitchFamily="34" charset="0"/>
              </a:rPr>
              <a:t>06. A linha de base de desempenho de custo tem todas as seguintes características, EXCETO:</a:t>
            </a:r>
            <a:endParaRPr lang="pt-BR" sz="2400">
              <a:solidFill>
                <a:srgbClr val="262626"/>
              </a:solidFill>
              <a:latin typeface="Calibri" pitchFamily="34" charset="0"/>
            </a:endParaRPr>
          </a:p>
          <a:p>
            <a:pPr lvl="1" algn="just"/>
            <a:r>
              <a:rPr lang="pt-BR" sz="2000">
                <a:solidFill>
                  <a:srgbClr val="262626"/>
                </a:solidFill>
                <a:latin typeface="Calibri" pitchFamily="34" charset="0"/>
              </a:rPr>
              <a:t>A. É uma fase autorizada do orçamento na conclusão (ONT) utilizado para medir, monitorar e controlar o desempenho do custo total do projeto.</a:t>
            </a:r>
          </a:p>
          <a:p>
            <a:pPr lvl="1" algn="just"/>
            <a:r>
              <a:rPr lang="pt-BR" sz="2000">
                <a:solidFill>
                  <a:srgbClr val="262626"/>
                </a:solidFill>
                <a:latin typeface="Calibri" pitchFamily="34" charset="0"/>
              </a:rPr>
              <a:t>B. Ele mostra o custo real das despesas ao longo da vida do projeto.</a:t>
            </a:r>
          </a:p>
          <a:p>
            <a:pPr lvl="1" algn="just"/>
            <a:r>
              <a:rPr lang="pt-BR" sz="2000">
                <a:solidFill>
                  <a:srgbClr val="262626"/>
                </a:solidFill>
                <a:latin typeface="Calibri" pitchFamily="34" charset="0"/>
              </a:rPr>
              <a:t>C. É desenvolvido como um somatório dos orçamentos aprovados por período de tempo.</a:t>
            </a:r>
          </a:p>
          <a:p>
            <a:pPr lvl="1" algn="just"/>
            <a:r>
              <a:rPr lang="pt-BR" sz="2000">
                <a:solidFill>
                  <a:srgbClr val="262626"/>
                </a:solidFill>
                <a:latin typeface="Calibri" pitchFamily="34" charset="0"/>
              </a:rPr>
              <a:t>D. Ele é geralmente apresentado na forma de uma curva em S.</a:t>
            </a:r>
          </a:p>
          <a:p>
            <a:pPr algn="just"/>
            <a:endParaRPr lang="pt-BR" sz="2000">
              <a:solidFill>
                <a:srgbClr val="262626"/>
              </a:solidFill>
              <a:latin typeface="Calibri" pitchFamily="34" charset="0"/>
            </a:endParaRPr>
          </a:p>
          <a:p>
            <a:pPr algn="just"/>
            <a:r>
              <a:rPr lang="pt-BR" sz="2000">
                <a:latin typeface="Calibri" pitchFamily="34" charset="0"/>
              </a:rPr>
              <a:t>Resposta: B. </a:t>
            </a:r>
          </a:p>
          <a:p>
            <a:pPr algn="just"/>
            <a:r>
              <a:rPr lang="pt-BR" sz="2000">
                <a:latin typeface="Calibri" pitchFamily="34" charset="0"/>
              </a:rPr>
              <a:t>Justificativa: </a:t>
            </a:r>
            <a:r>
              <a:rPr lang="fr-FR" sz="2000">
                <a:latin typeface="Calibri" pitchFamily="34" charset="0"/>
              </a:rPr>
              <a:t>PMBOK Guide, </a:t>
            </a:r>
            <a:r>
              <a:rPr lang="en-US" sz="2000">
                <a:latin typeface="Calibri" pitchFamily="34" charset="0"/>
              </a:rPr>
              <a:t>page 178, Section 7.2.3.1, and Figure 7-6</a:t>
            </a:r>
            <a:endParaRPr lang="pt-BR" sz="2400">
              <a:solidFill>
                <a:srgbClr val="262626"/>
              </a:solidFill>
              <a:latin typeface="Calibri" pitchFamily="34" charset="0"/>
            </a:endParaRPr>
          </a:p>
        </p:txBody>
      </p:sp>
      <p:sp>
        <p:nvSpPr>
          <p:cNvPr id="54275" name="Espaço Reservado para Texto 5"/>
          <p:cNvSpPr>
            <a:spLocks/>
          </p:cNvSpPr>
          <p:nvPr/>
        </p:nvSpPr>
        <p:spPr bwMode="auto">
          <a:xfrm>
            <a:off x="395288" y="188913"/>
            <a:ext cx="5105400" cy="7858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4000" b="1">
                <a:solidFill>
                  <a:srgbClr val="262626"/>
                </a:solidFill>
                <a:latin typeface="Calibri" pitchFamily="34" charset="0"/>
              </a:rPr>
              <a:t>Exercícios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CaixaDeTexto 3"/>
          <p:cNvSpPr txBox="1">
            <a:spLocks noChangeArrowheads="1"/>
          </p:cNvSpPr>
          <p:nvPr/>
        </p:nvSpPr>
        <p:spPr bwMode="auto">
          <a:xfrm>
            <a:off x="1143000" y="571500"/>
            <a:ext cx="6786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56322" name="Espaço Reservado para Texto 5"/>
          <p:cNvSpPr>
            <a:spLocks/>
          </p:cNvSpPr>
          <p:nvPr/>
        </p:nvSpPr>
        <p:spPr bwMode="auto">
          <a:xfrm>
            <a:off x="395288" y="188913"/>
            <a:ext cx="5105400" cy="7858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pt-BR" sz="4000" b="1">
                <a:solidFill>
                  <a:srgbClr val="262626"/>
                </a:solidFill>
                <a:latin typeface="Calibri" pitchFamily="34" charset="0"/>
              </a:rPr>
              <a:t>Dúvidas</a:t>
            </a:r>
          </a:p>
        </p:txBody>
      </p:sp>
      <p:pic>
        <p:nvPicPr>
          <p:cNvPr id="56324" name="Picture 4" descr="Dúvida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00338" y="1557338"/>
            <a:ext cx="4033837" cy="4033837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CaixaDeTexto 3"/>
          <p:cNvSpPr txBox="1">
            <a:spLocks noChangeArrowheads="1"/>
          </p:cNvSpPr>
          <p:nvPr/>
        </p:nvSpPr>
        <p:spPr bwMode="auto">
          <a:xfrm>
            <a:off x="1143000" y="571500"/>
            <a:ext cx="6786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58370" name="Título 4"/>
          <p:cNvSpPr>
            <a:spLocks noGrp="1"/>
          </p:cNvSpPr>
          <p:nvPr>
            <p:ph type="title" idx="4294967295"/>
          </p:nvPr>
        </p:nvSpPr>
        <p:spPr>
          <a:xfrm>
            <a:off x="323850" y="1268413"/>
            <a:ext cx="7343775" cy="720725"/>
          </a:xfrm>
        </p:spPr>
        <p:txBody>
          <a:bodyPr anchor="b"/>
          <a:lstStyle/>
          <a:p>
            <a:pPr algn="l" eaLnBrk="1" hangingPunct="1">
              <a:buFontTx/>
              <a:buChar char="•"/>
            </a:pPr>
            <a:r>
              <a:rPr lang="pt-BR" sz="1800" b="1" smtClean="0">
                <a:solidFill>
                  <a:schemeClr val="tx1"/>
                </a:solidFill>
              </a:rPr>
              <a:t>PMBoK 4º Edição, PMI – Project Management Insitute PMBoK 2008</a:t>
            </a:r>
            <a:r>
              <a:rPr lang="pt-BR" sz="2400" b="1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8371" name="Espaço Reservado para Texto 5"/>
          <p:cNvSpPr>
            <a:spLocks noGrp="1"/>
          </p:cNvSpPr>
          <p:nvPr>
            <p:ph type="body" sz="quarter" idx="4294967295"/>
          </p:nvPr>
        </p:nvSpPr>
        <p:spPr>
          <a:xfrm>
            <a:off x="141288" y="277813"/>
            <a:ext cx="6807200" cy="785812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pt-BR" sz="4000" b="1" smtClean="0">
                <a:solidFill>
                  <a:srgbClr val="262626"/>
                </a:solidFill>
                <a:latin typeface="Calibri" pitchFamily="34" charset="0"/>
              </a:rPr>
              <a:t>REFERÊNCIAS BIBLIOGRÁFICAS</a:t>
            </a:r>
          </a:p>
        </p:txBody>
      </p:sp>
      <p:sp>
        <p:nvSpPr>
          <p:cNvPr id="58372" name="CaixaDeTexto 7"/>
          <p:cNvSpPr txBox="1">
            <a:spLocks noChangeArrowheads="1"/>
          </p:cNvSpPr>
          <p:nvPr/>
        </p:nvSpPr>
        <p:spPr bwMode="auto">
          <a:xfrm>
            <a:off x="395288" y="2060575"/>
            <a:ext cx="82804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pt-BR" sz="2000" b="1"/>
              <a:t>Rational Unified Process®, Version 2002.05.00. </a:t>
            </a:r>
            <a:r>
              <a:rPr lang="en-US" sz="2000" b="1"/>
              <a:t>Rational Software Corporation, 2001.</a:t>
            </a:r>
          </a:p>
          <a:p>
            <a:pPr>
              <a:buFont typeface="Arial" charset="0"/>
              <a:buChar char="•"/>
            </a:pPr>
            <a:endParaRPr lang="pt-BR" sz="2000" b="1"/>
          </a:p>
        </p:txBody>
      </p:sp>
      <p:sp>
        <p:nvSpPr>
          <p:cNvPr id="58373" name="CaixaDeTexto 8"/>
          <p:cNvSpPr txBox="1">
            <a:spLocks noChangeArrowheads="1"/>
          </p:cNvSpPr>
          <p:nvPr/>
        </p:nvSpPr>
        <p:spPr bwMode="auto">
          <a:xfrm>
            <a:off x="395288" y="2997200"/>
            <a:ext cx="81375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pt-BR" sz="2000">
                <a:latin typeface="Calibri" pitchFamily="34" charset="0"/>
              </a:rPr>
              <a:t>Disciplina Planejamento e Gerenciamento de Projetos UFPE/Cin &lt;http:\\</a:t>
            </a:r>
            <a:r>
              <a:rPr lang="pt-BR" sz="2000">
                <a:latin typeface="Calibri" pitchFamily="34" charset="0"/>
                <a:hlinkClick r:id="rId3"/>
              </a:rPr>
              <a:t>www.cin.ufpe.br/~if717 </a:t>
            </a:r>
            <a:r>
              <a:rPr lang="pt-BR" sz="2000">
                <a:latin typeface="Calibri" pitchFamily="34" charset="0"/>
              </a:rPr>
              <a:t> &gt; Acesso em: 05 set 2011.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t"/>
          <a:lstStyle/>
          <a:p>
            <a:pPr algn="l" eaLnBrk="1" hangingPunct="1"/>
            <a:r>
              <a:rPr lang="pt-BR" b="1" smtClean="0">
                <a:solidFill>
                  <a:srgbClr val="262626"/>
                </a:solidFill>
                <a:latin typeface="Calibri" pitchFamily="34" charset="0"/>
              </a:rPr>
              <a:t>Objetivo:</a:t>
            </a:r>
            <a:endParaRPr lang="en-US" b="1" smtClean="0">
              <a:solidFill>
                <a:srgbClr val="262626"/>
              </a:solidFill>
              <a:latin typeface="Calibri" pitchFamily="34" charset="0"/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268413"/>
            <a:ext cx="8229600" cy="1800225"/>
          </a:xfrm>
        </p:spPr>
        <p:txBody>
          <a:bodyPr/>
          <a:lstStyle/>
          <a:p>
            <a:pPr algn="just" eaLnBrk="1" hangingPunct="1"/>
            <a:r>
              <a:rPr lang="pt-BR" smtClean="0">
                <a:solidFill>
                  <a:srgbClr val="262626"/>
                </a:solidFill>
                <a:latin typeface="Calibri" pitchFamily="34" charset="0"/>
              </a:rPr>
              <a:t>Apresentar os processos, ferramentas e técnicas utilizadas para gerenciar os custos de um projeto na visão do PMBOK</a:t>
            </a:r>
            <a:endParaRPr lang="en-US" smtClean="0"/>
          </a:p>
        </p:txBody>
      </p:sp>
      <p:pic>
        <p:nvPicPr>
          <p:cNvPr id="19459" name="Picture 7" descr="CapaPMBOK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51175" y="2657475"/>
            <a:ext cx="2735263" cy="38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557338"/>
            <a:ext cx="8229600" cy="1439862"/>
          </a:xfrm>
        </p:spPr>
        <p:txBody>
          <a:bodyPr/>
          <a:lstStyle/>
          <a:p>
            <a:pPr algn="just" eaLnBrk="1" hangingPunct="1"/>
            <a:r>
              <a:rPr lang="pt-BR" smtClean="0">
                <a:solidFill>
                  <a:srgbClr val="262626"/>
                </a:solidFill>
                <a:latin typeface="Calibri" pitchFamily="34" charset="0"/>
              </a:rPr>
              <a:t>A Gerencia de Custos do projeto tem como principal objetivo garantir que o projeto seja executado dentro do orçamento aprovado para o projeto.</a:t>
            </a:r>
            <a:endParaRPr lang="en-US" smtClean="0">
              <a:solidFill>
                <a:srgbClr val="262626"/>
              </a:solidFill>
              <a:latin typeface="Calibri" pitchFamily="34" charset="0"/>
            </a:endParaRPr>
          </a:p>
        </p:txBody>
      </p:sp>
      <p:sp>
        <p:nvSpPr>
          <p:cNvPr id="21506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577850" y="260350"/>
            <a:ext cx="5649913" cy="647700"/>
          </a:xfrm>
        </p:spPr>
        <p:txBody>
          <a:bodyPr anchor="t"/>
          <a:lstStyle/>
          <a:p>
            <a:pPr algn="l" eaLnBrk="1" hangingPunct="1"/>
            <a:r>
              <a:rPr lang="pt-BR" b="1" smtClean="0">
                <a:solidFill>
                  <a:srgbClr val="262626"/>
                </a:solidFill>
                <a:latin typeface="Calibri" pitchFamily="34" charset="0"/>
              </a:rPr>
              <a:t>Introdução</a:t>
            </a:r>
            <a:endParaRPr lang="en-US" b="1" smtClean="0">
              <a:solidFill>
                <a:srgbClr val="262626"/>
              </a:solidFill>
              <a:latin typeface="Calibri" pitchFamily="34" charset="0"/>
            </a:endParaRPr>
          </a:p>
        </p:txBody>
      </p:sp>
      <p:pic>
        <p:nvPicPr>
          <p:cNvPr id="21507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3573463"/>
            <a:ext cx="3619500" cy="188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260350"/>
            <a:ext cx="7994650" cy="647700"/>
          </a:xfrm>
        </p:spPr>
        <p:txBody>
          <a:bodyPr anchor="t"/>
          <a:lstStyle/>
          <a:p>
            <a:pPr algn="l" eaLnBrk="1" hangingPunct="1"/>
            <a:r>
              <a:rPr lang="pt-BR" b="1" smtClean="0">
                <a:solidFill>
                  <a:srgbClr val="262626"/>
                </a:solidFill>
                <a:latin typeface="Calibri" pitchFamily="34" charset="0"/>
              </a:rPr>
              <a:t>Pontos importantes</a:t>
            </a:r>
            <a:endParaRPr lang="en-US" b="1" smtClean="0">
              <a:solidFill>
                <a:srgbClr val="262626"/>
              </a:solidFill>
              <a:latin typeface="Calibri" pitchFamily="34" charset="0"/>
            </a:endParaRP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 eaLnBrk="1" hangingPunct="1"/>
            <a:r>
              <a:rPr lang="pt-BR" smtClean="0">
                <a:solidFill>
                  <a:srgbClr val="262626"/>
                </a:solidFill>
                <a:latin typeface="Calibri" pitchFamily="34" charset="0"/>
              </a:rPr>
              <a:t>O foco principal é no custo dos recursos necessários para finalizar as atividades do projeto</a:t>
            </a:r>
          </a:p>
          <a:p>
            <a:pPr algn="just" eaLnBrk="1" hangingPunct="1"/>
            <a:r>
              <a:rPr lang="pt-BR" smtClean="0">
                <a:solidFill>
                  <a:srgbClr val="262626"/>
                </a:solidFill>
                <a:latin typeface="Calibri" pitchFamily="34" charset="0"/>
              </a:rPr>
              <a:t>A estimativa deve ser baseada na EAP (Estrutura Analítica do Projeto)</a:t>
            </a:r>
          </a:p>
          <a:p>
            <a:pPr algn="just" eaLnBrk="1" hangingPunct="1"/>
            <a:r>
              <a:rPr lang="pt-BR" smtClean="0">
                <a:solidFill>
                  <a:srgbClr val="262626"/>
                </a:solidFill>
                <a:latin typeface="Calibri" pitchFamily="34" charset="0"/>
              </a:rPr>
              <a:t>A estimativa deve ser realizada por quem irá realizar o trabalho</a:t>
            </a:r>
          </a:p>
          <a:p>
            <a:pPr algn="just" eaLnBrk="1" hangingPunct="1"/>
            <a:r>
              <a:rPr lang="pt-BR" smtClean="0">
                <a:solidFill>
                  <a:srgbClr val="262626"/>
                </a:solidFill>
                <a:latin typeface="Calibri" pitchFamily="34" charset="0"/>
              </a:rPr>
              <a:t>Informações históricas são extremamente importantes</a:t>
            </a:r>
            <a:endParaRPr lang="en-US" smtClean="0">
              <a:solidFill>
                <a:srgbClr val="262626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260350"/>
            <a:ext cx="7994650" cy="647700"/>
          </a:xfrm>
        </p:spPr>
        <p:txBody>
          <a:bodyPr anchor="t"/>
          <a:lstStyle/>
          <a:p>
            <a:pPr algn="l" eaLnBrk="1" hangingPunct="1"/>
            <a:r>
              <a:rPr lang="pt-BR" b="1" smtClean="0">
                <a:solidFill>
                  <a:srgbClr val="262626"/>
                </a:solidFill>
                <a:latin typeface="Calibri" pitchFamily="34" charset="0"/>
              </a:rPr>
              <a:t>Pontos importantes</a:t>
            </a:r>
            <a:endParaRPr lang="en-US" b="1" smtClean="0">
              <a:solidFill>
                <a:srgbClr val="262626"/>
              </a:solidFill>
              <a:latin typeface="Calibri" pitchFamily="34" charset="0"/>
            </a:endParaRP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557338"/>
            <a:ext cx="8229600" cy="2159000"/>
          </a:xfrm>
        </p:spPr>
        <p:txBody>
          <a:bodyPr/>
          <a:lstStyle/>
          <a:p>
            <a:pPr algn="just" eaLnBrk="1" hangingPunct="1"/>
            <a:r>
              <a:rPr lang="pt-BR" smtClean="0">
                <a:solidFill>
                  <a:srgbClr val="262626"/>
                </a:solidFill>
                <a:latin typeface="Calibri" pitchFamily="34" charset="0"/>
              </a:rPr>
              <a:t>Um custo base deve ser estimado e aprovado, </a:t>
            </a:r>
            <a:r>
              <a:rPr lang="pt-BR" b="1" smtClean="0">
                <a:solidFill>
                  <a:srgbClr val="262626"/>
                </a:solidFill>
                <a:latin typeface="Calibri" pitchFamily="34" charset="0"/>
              </a:rPr>
              <a:t>só podendo sofrer alterações sob autorização</a:t>
            </a:r>
          </a:p>
          <a:p>
            <a:pPr algn="just" eaLnBrk="1" hangingPunct="1"/>
            <a:r>
              <a:rPr lang="pt-BR" smtClean="0">
                <a:solidFill>
                  <a:srgbClr val="262626"/>
                </a:solidFill>
                <a:latin typeface="Calibri" pitchFamily="34" charset="0"/>
              </a:rPr>
              <a:t>Ações corretivas devem ser tomadas para garantir o custo durante a execução</a:t>
            </a:r>
            <a:endParaRPr lang="en-US" smtClean="0">
              <a:solidFill>
                <a:srgbClr val="262626"/>
              </a:solidFill>
              <a:latin typeface="Calibri" pitchFamily="34" charset="0"/>
            </a:endParaRP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611188" y="4221163"/>
            <a:ext cx="7991475" cy="9159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b="1">
                <a:effectLst>
                  <a:outerShdw blurRad="38100" dist="38100" dir="2700000" algn="tl">
                    <a:srgbClr val="C0C0C0"/>
                  </a:outerShdw>
                </a:effectLst>
              </a:rPr>
              <a:t>O gerente de projetos sempre deve analisar e discutir as reais necessidades do projeto (custo, tempo, etc) independente que essas sejam impostas pela alta gerência!!!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8"/>
          <p:cNvSpPr>
            <a:spLocks/>
          </p:cNvSpPr>
          <p:nvPr/>
        </p:nvSpPr>
        <p:spPr bwMode="auto">
          <a:xfrm>
            <a:off x="442913" y="355600"/>
            <a:ext cx="5784850" cy="5016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2800" b="1">
                <a:solidFill>
                  <a:srgbClr val="262626"/>
                </a:solidFill>
                <a:latin typeface="Calibri" pitchFamily="34" charset="0"/>
              </a:rPr>
              <a:t>Gerenciamento dos Custos do Projeto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23850" y="1500188"/>
            <a:ext cx="8496300" cy="350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just">
              <a:lnSpc>
                <a:spcPct val="114000"/>
              </a:lnSpc>
            </a:pPr>
            <a:endParaRPr lang="pt-BR" sz="2800">
              <a:solidFill>
                <a:srgbClr val="262626"/>
              </a:solidFill>
              <a:latin typeface="Calibri" pitchFamily="34" charset="0"/>
            </a:endParaRPr>
          </a:p>
          <a:p>
            <a:pPr marL="0" lvl="1" algn="just">
              <a:lnSpc>
                <a:spcPct val="114000"/>
              </a:lnSpc>
            </a:pPr>
            <a:r>
              <a:rPr lang="pt-BR" sz="2800">
                <a:solidFill>
                  <a:srgbClr val="262626"/>
                </a:solidFill>
                <a:latin typeface="Calibri" pitchFamily="34" charset="0"/>
              </a:rPr>
              <a:t>“Inclui os processos envolvidos em estimativas, orçamentos e controle dos custos, de modo que o projeto possa ser terminado dentro do orçamento aprovado.” </a:t>
            </a:r>
            <a:endParaRPr lang="pt-BR" sz="2800" i="1">
              <a:solidFill>
                <a:srgbClr val="262626"/>
              </a:solidFill>
              <a:latin typeface="Calibri" pitchFamily="34" charset="0"/>
            </a:endParaRPr>
          </a:p>
          <a:p>
            <a:pPr marL="0" lvl="1" algn="r">
              <a:lnSpc>
                <a:spcPct val="114000"/>
              </a:lnSpc>
            </a:pPr>
            <a:r>
              <a:rPr lang="pt-BR" sz="2800" i="1">
                <a:solidFill>
                  <a:srgbClr val="262626"/>
                </a:solidFill>
                <a:latin typeface="Calibri" pitchFamily="34" charset="0"/>
              </a:rPr>
              <a:t>(Guia PMBOK® - Quarta Edição) </a:t>
            </a:r>
            <a:endParaRPr lang="pt-BR" sz="2800">
              <a:solidFill>
                <a:srgbClr val="262626"/>
              </a:solidFill>
              <a:latin typeface="Calibri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8"/>
          <p:cNvSpPr>
            <a:spLocks/>
          </p:cNvSpPr>
          <p:nvPr/>
        </p:nvSpPr>
        <p:spPr bwMode="auto">
          <a:xfrm>
            <a:off x="442913" y="355600"/>
            <a:ext cx="5784850" cy="5016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2800" b="1">
                <a:solidFill>
                  <a:srgbClr val="262626"/>
                </a:solidFill>
                <a:latin typeface="Calibri" pitchFamily="34" charset="0"/>
              </a:rPr>
              <a:t>Gerenciamento dos Custos do Projeto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84438" y="1773238"/>
            <a:ext cx="4535487" cy="311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 explicativo retangular 6"/>
          <p:cNvSpPr>
            <a:spLocks noChangeArrowheads="1"/>
          </p:cNvSpPr>
          <p:nvPr/>
        </p:nvSpPr>
        <p:spPr bwMode="auto">
          <a:xfrm>
            <a:off x="539750" y="2636838"/>
            <a:ext cx="1871663" cy="936625"/>
          </a:xfrm>
          <a:prstGeom prst="wedgeRectCallout">
            <a:avLst>
              <a:gd name="adj1" fmla="val 58227"/>
              <a:gd name="adj2" fmla="val 70847"/>
            </a:avLst>
          </a:prstGeom>
          <a:solidFill>
            <a:schemeClr val="accent1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1600">
                <a:solidFill>
                  <a:srgbClr val="262626"/>
                </a:solidFill>
              </a:rPr>
              <a:t>A estimativa do custo deve ser baseada na EAP</a:t>
            </a:r>
            <a:endParaRPr lang="pt-BR" sz="1600">
              <a:solidFill>
                <a:srgbClr val="FFFFFF"/>
              </a:solidFill>
            </a:endParaRPr>
          </a:p>
        </p:txBody>
      </p:sp>
      <p:sp>
        <p:nvSpPr>
          <p:cNvPr id="8" name="Texto explicativo retangular 7"/>
          <p:cNvSpPr/>
          <p:nvPr/>
        </p:nvSpPr>
        <p:spPr>
          <a:xfrm>
            <a:off x="7308850" y="3644900"/>
            <a:ext cx="1619250" cy="1655763"/>
          </a:xfrm>
          <a:prstGeom prst="wedgeRectCallout">
            <a:avLst>
              <a:gd name="adj1" fmla="val -66776"/>
              <a:gd name="adj2" fmla="val 38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1600">
                <a:solidFill>
                  <a:srgbClr val="262626"/>
                </a:solidFill>
              </a:rPr>
              <a:t>O controle dos custos podem ser feitos em nível de conta de controle na EAP.</a:t>
            </a:r>
            <a:endParaRPr lang="pt-BR" sz="1600">
              <a:solidFill>
                <a:srgbClr val="FFFFFF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8"/>
          <p:cNvSpPr>
            <a:spLocks/>
          </p:cNvSpPr>
          <p:nvPr/>
        </p:nvSpPr>
        <p:spPr bwMode="auto">
          <a:xfrm>
            <a:off x="442913" y="355600"/>
            <a:ext cx="5784850" cy="5016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2800" b="1">
                <a:solidFill>
                  <a:srgbClr val="262626"/>
                </a:solidFill>
                <a:latin typeface="Calibri" pitchFamily="34" charset="0"/>
              </a:rPr>
              <a:t>Gerenciamento dos Custos do Projeto</a:t>
            </a:r>
          </a:p>
        </p:txBody>
      </p:sp>
      <p:sp>
        <p:nvSpPr>
          <p:cNvPr id="10" name="TextBox 10"/>
          <p:cNvSpPr txBox="1">
            <a:spLocks noChangeArrowheads="1"/>
          </p:cNvSpPr>
          <p:nvPr/>
        </p:nvSpPr>
        <p:spPr bwMode="auto">
          <a:xfrm>
            <a:off x="250825" y="1700213"/>
            <a:ext cx="8497888" cy="324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just">
              <a:lnSpc>
                <a:spcPct val="104000"/>
              </a:lnSpc>
            </a:pPr>
            <a:r>
              <a:rPr lang="pt-BR" sz="2400">
                <a:solidFill>
                  <a:srgbClr val="262626"/>
                </a:solidFill>
                <a:latin typeface="Calibri" pitchFamily="34" charset="0"/>
              </a:rPr>
              <a:t>Também devem ser considerados:</a:t>
            </a:r>
          </a:p>
          <a:p>
            <a:pPr marL="457200" lvl="2" algn="just">
              <a:lnSpc>
                <a:spcPct val="104000"/>
              </a:lnSpc>
              <a:buFont typeface="Arial" charset="0"/>
              <a:buChar char="•"/>
            </a:pPr>
            <a:r>
              <a:rPr lang="pt-BR" sz="2400">
                <a:solidFill>
                  <a:srgbClr val="262626"/>
                </a:solidFill>
                <a:latin typeface="Calibri" pitchFamily="34" charset="0"/>
              </a:rPr>
              <a:t> O efeito das decisões do projeto sobre o custo de utilização;</a:t>
            </a:r>
          </a:p>
          <a:p>
            <a:pPr marL="457200" lvl="2" algn="just">
              <a:lnSpc>
                <a:spcPct val="104000"/>
              </a:lnSpc>
              <a:buFont typeface="Arial" charset="0"/>
              <a:buChar char="•"/>
            </a:pPr>
            <a:r>
              <a:rPr lang="pt-BR" sz="2400">
                <a:solidFill>
                  <a:srgbClr val="262626"/>
                </a:solidFill>
                <a:latin typeface="Calibri" pitchFamily="34" charset="0"/>
              </a:rPr>
              <a:t> Manutenção e suporte do produto, serviço ou deliverable do projeto.</a:t>
            </a:r>
          </a:p>
          <a:p>
            <a:pPr marL="0" lvl="1" algn="ctr">
              <a:lnSpc>
                <a:spcPct val="104000"/>
              </a:lnSpc>
            </a:pPr>
            <a:endParaRPr lang="pt-BR" sz="2400" b="1">
              <a:solidFill>
                <a:srgbClr val="FF0000"/>
              </a:solidFill>
              <a:latin typeface="Calibri" pitchFamily="34" charset="0"/>
            </a:endParaRPr>
          </a:p>
          <a:p>
            <a:pPr marL="0" lvl="1" algn="ctr">
              <a:lnSpc>
                <a:spcPct val="104000"/>
              </a:lnSpc>
            </a:pPr>
            <a:r>
              <a:rPr lang="pt-BR" sz="2400" b="1">
                <a:solidFill>
                  <a:srgbClr val="FF0000"/>
                </a:solidFill>
                <a:latin typeface="Calibri" pitchFamily="34" charset="0"/>
              </a:rPr>
              <a:t>A capacidade de influenciar o custo é maior nos estágios iniciais do projeto, esse é o motivo pelo qual a definição do escopo logo no início é </a:t>
            </a:r>
            <a:r>
              <a:rPr lang="pt-BR" sz="3200" b="1">
                <a:solidFill>
                  <a:srgbClr val="FF0000"/>
                </a:solidFill>
                <a:latin typeface="Calibri" pitchFamily="34" charset="0"/>
              </a:rPr>
              <a:t>essencial</a:t>
            </a:r>
            <a:r>
              <a:rPr lang="pt-BR" sz="2400" b="1">
                <a:solidFill>
                  <a:srgbClr val="FF0000"/>
                </a:solidFill>
                <a:latin typeface="Calibri" pitchFamily="34" charset="0"/>
              </a:rPr>
              <a:t>.</a:t>
            </a: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"/>
</p:tagLst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sign padrão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1989</Words>
  <Application>Microsoft Office PowerPoint</Application>
  <PresentationFormat>Apresentação na tela (4:3)</PresentationFormat>
  <Paragraphs>226</Paragraphs>
  <Slides>25</Slides>
  <Notes>25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6" baseType="lpstr">
      <vt:lpstr>Design padrão</vt:lpstr>
      <vt:lpstr>Slide 1</vt:lpstr>
      <vt:lpstr>Slide 2</vt:lpstr>
      <vt:lpstr>Objetivo:</vt:lpstr>
      <vt:lpstr>Introdução</vt:lpstr>
      <vt:lpstr>Pontos importantes</vt:lpstr>
      <vt:lpstr>Pontos importantes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PMBoK 4º Edição, PMI – Project Management Insitute PMBoK 2008.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Cap. 7 - Custo</dc:title>
  <dc:creator/>
  <cp:lastModifiedBy/>
  <cp:revision>28</cp:revision>
  <dcterms:created xsi:type="dcterms:W3CDTF">2011-05-22T23:34:54Z</dcterms:created>
  <dcterms:modified xsi:type="dcterms:W3CDTF">2011-09-15T10:53:03Z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TC016745519991</vt:lpwstr>
  </property>
</Properties>
</file>