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3"/>
  </p:notesMasterIdLst>
  <p:sldIdLst>
    <p:sldId id="256" r:id="rId2"/>
    <p:sldId id="263" r:id="rId3"/>
    <p:sldId id="264" r:id="rId4"/>
    <p:sldId id="276" r:id="rId5"/>
    <p:sldId id="257" r:id="rId6"/>
    <p:sldId id="290" r:id="rId7"/>
    <p:sldId id="295" r:id="rId8"/>
    <p:sldId id="291" r:id="rId9"/>
    <p:sldId id="296" r:id="rId10"/>
    <p:sldId id="293" r:id="rId11"/>
    <p:sldId id="286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69" autoAdjust="0"/>
    <p:restoredTop sz="71147" autoAdjust="0"/>
  </p:normalViewPr>
  <p:slideViewPr>
    <p:cSldViewPr>
      <p:cViewPr varScale="1">
        <p:scale>
          <a:sx n="52" d="100"/>
          <a:sy n="52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91A602A-DCF5-4DD1-A439-5DF6A5E998B6}" type="slidenum">
              <a:rPr lang="pt-BR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AC7EF0-8E81-49E1-B856-0192B8B2CE96}" type="slidenum">
              <a:rPr lang="pt-BR"/>
              <a:pPr/>
              <a:t>5</a:t>
            </a:fld>
            <a:endParaRPr lang="pt-BR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pt-BR"/>
              <a:t>No nosso caso S=0 (zero) porque nos temos informação perfeita  logo, temos a equação simplificada para E/H, para conseguir aumentar devemos </a:t>
            </a:r>
          </a:p>
          <a:p>
            <a:pPr marL="228600" indent="-228600">
              <a:buFontTx/>
              <a:buAutoNum type="arabicParenR"/>
            </a:pPr>
            <a:r>
              <a:rPr lang="pt-BR"/>
              <a:t> Diminuir o tempo de viagem (buscar as minas mais pertos do CC)</a:t>
            </a:r>
          </a:p>
          <a:p>
            <a:pPr marL="228600" indent="-228600">
              <a:buFontTx/>
              <a:buAutoNum type="arabicParenR"/>
            </a:pPr>
            <a:r>
              <a:rPr lang="pt-BR"/>
              <a:t> Transportar o máximo a cada viagem, para aumentar E</a:t>
            </a:r>
          </a:p>
          <a:p>
            <a:pPr marL="228600" indent="-228600">
              <a:buFontTx/>
              <a:buAutoNum type="arabicParenR"/>
            </a:pPr>
            <a:endParaRPr lang="pt-BR"/>
          </a:p>
          <a:p>
            <a:pPr marL="228600" indent="-228600"/>
            <a:r>
              <a:rPr lang="pt-BR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946400"/>
            <a:ext cx="6934200" cy="86677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860800"/>
            <a:ext cx="69342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b="1"/>
            </a:lvl1pPr>
          </a:lstStyle>
          <a:p>
            <a:r>
              <a:rPr lang="en-US"/>
              <a:t>Click to edit subtitle style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CEF60F0-B018-4931-BA1F-77CCFAA3EC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A568C-E983-4C88-A792-7CAFB39072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0663" y="476250"/>
            <a:ext cx="196215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476250"/>
            <a:ext cx="573405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2F89C-387A-4AB2-8D2D-A7DEA54530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099F76-CAAA-41D5-96CB-0752EB447A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12625-8154-4BF3-B2DB-826DD26EF3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701800"/>
            <a:ext cx="384810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1701800"/>
            <a:ext cx="384810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D6C88-6562-4F00-AFBB-F2B7BBCE09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10B9E-848C-4058-B4EB-F0413CD24E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790F4-25C1-4599-AD0A-90E36A0CC7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C4272-612C-46E7-988E-2D56A0E180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D4A90-E884-44DB-BBCB-4D7435418E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ACD7D-1AED-44CB-82AC-E0852BFF1F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3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76250"/>
            <a:ext cx="78486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701800"/>
            <a:ext cx="78486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		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B2903AAA-1413-4528-AEF8-BDF38761EB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Foraging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/>
              <a:t>Agentes Autônomos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Falhas	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Path Finding Custoso (Não guardava caminhos)</a:t>
            </a:r>
          </a:p>
          <a:p>
            <a:r>
              <a:rPr lang="pt-BR"/>
              <a:t>Maneira não muito eficiente de escolher a mina mais próxima</a:t>
            </a:r>
          </a:p>
          <a:p>
            <a:r>
              <a:rPr lang="pt-BR"/>
              <a:t>Muitas Colisões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Dúvidas</a:t>
            </a:r>
          </a:p>
        </p:txBody>
      </p:sp>
      <p:pic>
        <p:nvPicPr>
          <p:cNvPr id="47111" name="Picture 7" descr="MPj0382673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1628775"/>
            <a:ext cx="3389312" cy="4745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Definição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O ato de procurar por recursos (comida, ouro, madeira, ...)</a:t>
            </a:r>
          </a:p>
          <a:p>
            <a:r>
              <a:rPr lang="pt-BR"/>
              <a:t>Usado por robôs para coletar materiais em locais perigosos, resgate de vítimas.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3976688"/>
            <a:ext cx="3024188" cy="25669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Central Place Foraging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“Describes the behaviour of a forager that must return to a particular place”</a:t>
            </a:r>
          </a:p>
          <a:p>
            <a:r>
              <a:rPr lang="pt-BR"/>
              <a:t>Formigas</a:t>
            </a:r>
          </a:p>
          <a:p>
            <a:r>
              <a:rPr lang="pt-BR"/>
              <a:t>Abelhas</a:t>
            </a:r>
          </a:p>
          <a:p>
            <a:r>
              <a:rPr lang="pt-BR"/>
              <a:t>Pássaros</a:t>
            </a:r>
          </a:p>
          <a:p>
            <a:r>
              <a:rPr lang="pt-BR"/>
              <a:t>Jogos 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Problema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Sincronismo entre os agentes</a:t>
            </a:r>
          </a:p>
          <a:p>
            <a:r>
              <a:rPr lang="pt-BR"/>
              <a:t>Coletar o máximo de recurso</a:t>
            </a:r>
          </a:p>
          <a:p>
            <a:r>
              <a:rPr lang="pt-BR"/>
              <a:t>Utilizar a capacidade máxima dos agentes</a:t>
            </a:r>
          </a:p>
          <a:p>
            <a:r>
              <a:rPr lang="pt-BR"/>
              <a:t>Comunicação entre os agentes através do ambiente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Optimal Foraging Theory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Maximizar E/(h+s)</a:t>
            </a:r>
          </a:p>
          <a:p>
            <a:r>
              <a:rPr lang="pt-BR"/>
              <a:t>E = itens coletados</a:t>
            </a:r>
          </a:p>
          <a:p>
            <a:r>
              <a:rPr lang="pt-BR"/>
              <a:t>H = tempo de coleta(ida e volta)</a:t>
            </a:r>
          </a:p>
          <a:p>
            <a:r>
              <a:rPr lang="pt-BR"/>
              <a:t>S = Tempo de busca.</a:t>
            </a:r>
          </a:p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Optimal Foraging Theory</a:t>
            </a:r>
          </a:p>
        </p:txBody>
      </p:sp>
      <p:graphicFrame>
        <p:nvGraphicFramePr>
          <p:cNvPr id="53251" name="Object 3"/>
          <p:cNvGraphicFramePr>
            <a:graphicFrameLocks noChangeAspect="1"/>
          </p:cNvGraphicFramePr>
          <p:nvPr>
            <p:ph idx="1"/>
          </p:nvPr>
        </p:nvGraphicFramePr>
        <p:xfrm>
          <a:off x="468313" y="1989138"/>
          <a:ext cx="5049837" cy="4064000"/>
        </p:xfrm>
        <a:graphic>
          <a:graphicData uri="http://schemas.openxmlformats.org/presentationml/2006/ole">
            <p:oleObj spid="_x0000_s53251" name="Equation" r:id="rId3" imgW="520560" imgH="419040" progId="Equation.3">
              <p:embed/>
            </p:oleObj>
          </a:graphicData>
        </a:graphic>
      </p:graphicFrame>
      <p:sp>
        <p:nvSpPr>
          <p:cNvPr id="53252" name="Line 4"/>
          <p:cNvSpPr>
            <a:spLocks noChangeShapeType="1"/>
          </p:cNvSpPr>
          <p:nvPr/>
        </p:nvSpPr>
        <p:spPr bwMode="auto">
          <a:xfrm flipH="1">
            <a:off x="1258888" y="4149725"/>
            <a:ext cx="1079500" cy="1439863"/>
          </a:xfrm>
          <a:prstGeom prst="line">
            <a:avLst/>
          </a:prstGeom>
          <a:noFill/>
          <a:ln w="1143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4716463" y="4292600"/>
            <a:ext cx="0" cy="1441450"/>
          </a:xfrm>
          <a:prstGeom prst="line">
            <a:avLst/>
          </a:prstGeom>
          <a:noFill/>
          <a:ln w="114300" cap="sq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 flipV="1">
            <a:off x="3708400" y="2060575"/>
            <a:ext cx="0" cy="1512888"/>
          </a:xfrm>
          <a:prstGeom prst="line">
            <a:avLst/>
          </a:prstGeom>
          <a:noFill/>
          <a:ln w="114300" cap="sq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4140200" y="2636838"/>
            <a:ext cx="4006850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t-BR"/>
              <a:t>Carregar o máximo de recursos</a:t>
            </a:r>
          </a:p>
          <a:p>
            <a:r>
              <a:rPr lang="pt-BR"/>
              <a:t> em cada viagem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507038" y="4508500"/>
            <a:ext cx="2736850" cy="8223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pt-BR"/>
              <a:t>Trazer do local que leva menos tempo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 animBg="1"/>
      <p:bldP spid="53253" grpId="0" animBg="1"/>
      <p:bldP spid="53254" grpId="0" animBg="1"/>
      <p:bldP spid="53255" grpId="0"/>
      <p:bldP spid="532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Uma abordagem eficiente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/>
              <a:t>Máquina de estados finita</a:t>
            </a:r>
          </a:p>
          <a:p>
            <a:pPr lvl="1"/>
            <a:r>
              <a:rPr lang="pt-BR"/>
              <a:t>Idle</a:t>
            </a:r>
          </a:p>
          <a:p>
            <a:pPr lvl="1"/>
            <a:r>
              <a:rPr lang="pt-BR"/>
              <a:t>Going to Mine</a:t>
            </a:r>
          </a:p>
          <a:p>
            <a:pPr lvl="1"/>
            <a:r>
              <a:rPr lang="pt-BR"/>
              <a:t>Mining</a:t>
            </a:r>
          </a:p>
          <a:p>
            <a:pPr lvl="1"/>
            <a:r>
              <a:rPr lang="pt-BR"/>
              <a:t>Going to Deliver</a:t>
            </a:r>
          </a:p>
          <a:p>
            <a:pPr lvl="1"/>
            <a:r>
              <a:rPr lang="pt-BR"/>
              <a:t>Evade</a:t>
            </a:r>
          </a:p>
          <a:p>
            <a:pPr lvl="1"/>
            <a:endParaRPr lang="pt-BR"/>
          </a:p>
          <a:p>
            <a:pPr lvl="1"/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Estados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881063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1763713" y="1628775"/>
          <a:ext cx="5286375" cy="5095875"/>
        </p:xfrm>
        <a:graphic>
          <a:graphicData uri="http://schemas.openxmlformats.org/presentationml/2006/ole">
            <p:oleObj spid="_x0000_s54276" name="Visio" r:id="rId3" imgW="5282946" imgH="5090973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Função de decisão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Cada agente coleta o recurso onde ele pode chegar mais rápido.</a:t>
            </a:r>
          </a:p>
          <a:p>
            <a:r>
              <a:rPr lang="pt-BR"/>
              <a:t>Tabela de alocação de Mining Points</a:t>
            </a:r>
          </a:p>
          <a:p>
            <a:r>
              <a:rPr lang="pt-BR"/>
              <a:t>Função de decisão:</a:t>
            </a:r>
          </a:p>
          <a:p>
            <a:pPr lvl="1"/>
            <a:r>
              <a:rPr lang="pt-BR"/>
              <a:t>“Se o tempo que eu vou levar para chegar ao ponto de mineração for menor que o tempo que a mina vai ser liberada, eu vou”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6666"/>
      </a:dk1>
      <a:lt1>
        <a:srgbClr val="FFFFFF"/>
      </a:lt1>
      <a:dk2>
        <a:srgbClr val="006666"/>
      </a:dk2>
      <a:lt2>
        <a:srgbClr val="220011"/>
      </a:lt2>
      <a:accent1>
        <a:srgbClr val="009900"/>
      </a:accent1>
      <a:accent2>
        <a:srgbClr val="669900"/>
      </a:accent2>
      <a:accent3>
        <a:srgbClr val="FFFFFF"/>
      </a:accent3>
      <a:accent4>
        <a:srgbClr val="005656"/>
      </a:accent4>
      <a:accent5>
        <a:srgbClr val="AACAAA"/>
      </a:accent5>
      <a:accent6>
        <a:srgbClr val="5C8A00"/>
      </a:accent6>
      <a:hlink>
        <a:srgbClr val="99CC00"/>
      </a:hlink>
      <a:folHlink>
        <a:srgbClr val="CCFF3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FFFFFF"/>
        </a:lt1>
        <a:dk2>
          <a:srgbClr val="003366"/>
        </a:dk2>
        <a:lt2>
          <a:srgbClr val="FFFFFF"/>
        </a:lt2>
        <a:accent1>
          <a:srgbClr val="87B0C7"/>
        </a:accent1>
        <a:accent2>
          <a:srgbClr val="68BEC0"/>
        </a:accent2>
        <a:accent3>
          <a:srgbClr val="AAADB8"/>
        </a:accent3>
        <a:accent4>
          <a:srgbClr val="DADADA"/>
        </a:accent4>
        <a:accent5>
          <a:srgbClr val="C3D4E0"/>
        </a:accent5>
        <a:accent6>
          <a:srgbClr val="5EACAE"/>
        </a:accent6>
        <a:hlink>
          <a:srgbClr val="D99A45"/>
        </a:hlink>
        <a:folHlink>
          <a:srgbClr val="B9B39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6666"/>
        </a:dk1>
        <a:lt1>
          <a:srgbClr val="FFFFFF"/>
        </a:lt1>
        <a:dk2>
          <a:srgbClr val="006666"/>
        </a:dk2>
        <a:lt2>
          <a:srgbClr val="220011"/>
        </a:lt2>
        <a:accent1>
          <a:srgbClr val="009900"/>
        </a:accent1>
        <a:accent2>
          <a:srgbClr val="669900"/>
        </a:accent2>
        <a:accent3>
          <a:srgbClr val="FFFFFF"/>
        </a:accent3>
        <a:accent4>
          <a:srgbClr val="005656"/>
        </a:accent4>
        <a:accent5>
          <a:srgbClr val="AACAAA"/>
        </a:accent5>
        <a:accent6>
          <a:srgbClr val="5C8A00"/>
        </a:accent6>
        <a:hlink>
          <a:srgbClr val="99CC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01140807</Template>
  <TotalTime>1064</TotalTime>
  <Words>270</Words>
  <Application>Microsoft Office PowerPoint</Application>
  <PresentationFormat>On-screen Show (4:3)</PresentationFormat>
  <Paragraphs>49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Wingdings</vt:lpstr>
      <vt:lpstr>Default Design</vt:lpstr>
      <vt:lpstr>Microsoft Equation 3.0</vt:lpstr>
      <vt:lpstr>Microsoft Visio Drawing</vt:lpstr>
      <vt:lpstr>Foraging</vt:lpstr>
      <vt:lpstr>Definição</vt:lpstr>
      <vt:lpstr>Central Place Foraging</vt:lpstr>
      <vt:lpstr>O Problema</vt:lpstr>
      <vt:lpstr>Optimal Foraging Theory</vt:lpstr>
      <vt:lpstr>Optimal Foraging Theory</vt:lpstr>
      <vt:lpstr>Uma abordagem eficiente</vt:lpstr>
      <vt:lpstr>Estados</vt:lpstr>
      <vt:lpstr>Função de decisão</vt:lpstr>
      <vt:lpstr>Falhas </vt:lpstr>
      <vt:lpstr>Dúvidas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Junior</dc:creator>
  <cp:lastModifiedBy>Patricia Tedesco</cp:lastModifiedBy>
  <cp:revision>16</cp:revision>
  <dcterms:created xsi:type="dcterms:W3CDTF">2006-08-13T20:31:24Z</dcterms:created>
  <dcterms:modified xsi:type="dcterms:W3CDTF">2008-05-23T17:41:50Z</dcterms:modified>
</cp:coreProperties>
</file>