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3" r:id="rId3"/>
    <p:sldId id="277" r:id="rId4"/>
    <p:sldId id="259" r:id="rId5"/>
    <p:sldId id="270" r:id="rId6"/>
    <p:sldId id="258" r:id="rId7"/>
    <p:sldId id="272" r:id="rId8"/>
    <p:sldId id="262" r:id="rId9"/>
    <p:sldId id="263" r:id="rId10"/>
    <p:sldId id="282" r:id="rId11"/>
    <p:sldId id="317" r:id="rId12"/>
    <p:sldId id="284" r:id="rId13"/>
    <p:sldId id="285" r:id="rId14"/>
    <p:sldId id="287" r:id="rId15"/>
    <p:sldId id="273" r:id="rId16"/>
    <p:sldId id="289" r:id="rId17"/>
    <p:sldId id="290" r:id="rId18"/>
    <p:sldId id="288" r:id="rId19"/>
    <p:sldId id="295" r:id="rId20"/>
    <p:sldId id="296" r:id="rId21"/>
    <p:sldId id="303" r:id="rId22"/>
    <p:sldId id="304" r:id="rId23"/>
    <p:sldId id="305" r:id="rId24"/>
    <p:sldId id="306" r:id="rId25"/>
    <p:sldId id="307" r:id="rId26"/>
    <p:sldId id="299" r:id="rId27"/>
    <p:sldId id="300" r:id="rId28"/>
    <p:sldId id="308" r:id="rId29"/>
    <p:sldId id="297" r:id="rId30"/>
    <p:sldId id="293" r:id="rId31"/>
    <p:sldId id="298" r:id="rId32"/>
    <p:sldId id="280" r:id="rId33"/>
    <p:sldId id="279" r:id="rId34"/>
    <p:sldId id="310" r:id="rId35"/>
    <p:sldId id="311" r:id="rId36"/>
    <p:sldId id="278" r:id="rId37"/>
    <p:sldId id="261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405C-A207-EE4E-8533-EB6465328AED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1960-A9A5-0041-9A2A-E16F1A09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www.monitis.com</a:t>
            </a:r>
            <a:r>
              <a:rPr lang="en-US" dirty="0" smtClean="0"/>
              <a:t>/blog/big-data-plus-the-internet-of-things-equals-big-revenues/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the remarkable photograph below from the 1896 Olympics, taken at the starting line of the 100-meter dash. Only one of the runners, Thomas Burke, crouched in the now-standard four-point stance. The race began in the next moment, and 12 seconds later Burke took the gold; the time saved by his stance helped him do it. Today, sprinters start in this way as a matter of course—a good analogy for the business world, where rivals adopt best practices rapidly and competitive advantages are difficult to sustain.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: http://</a:t>
            </a:r>
            <a:r>
              <a:rPr lang="en-US" dirty="0" err="1" smtClean="0"/>
              <a:t>www.worldwidewebsize.com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Duas características importantes sustentam essas competências: uma estratégia clara de como usar dados e análises para competir e a implantação da arquitetura e das capacidades tecnológicas corretas.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 como as plantas e projetos estão para a construção de uma casa ou prédio, uma arquitetura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modelo conceitual ou gráfico de como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outras informações importantes serão capturados, armazenados, gerenciados e tornados acessíveis a diferentes tipos e grupos de usuários e aplicações.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 como as plantas e projetos estão para a construção de uma casa ou prédio, uma arquitetura </a:t>
            </a:r>
            <a:r>
              <a:rPr lang="pt-B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 um modelo conceitual ou gráfico de como </a:t>
            </a:r>
            <a:r>
              <a:rPr lang="pt-BR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</a:t>
            </a:r>
            <a:r>
              <a:rPr lang="pt-B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outras informações importantes serão capturados, armazenados, gerenciados e tornados acessíveis a diferentes tipos e grupos de usuários e aplicações.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Kafka is an open-source stream processing</a:t>
            </a:r>
          </a:p>
          <a:p>
            <a:r>
              <a:rPr lang="en-US" dirty="0" smtClean="0"/>
              <a:t>Apache </a:t>
            </a:r>
            <a:r>
              <a:rPr lang="en-US" dirty="0" err="1" smtClean="0"/>
              <a:t>Sqoop</a:t>
            </a:r>
            <a:r>
              <a:rPr lang="en-US" dirty="0" smtClean="0"/>
              <a:t>(TM) is a tool designed for efficiently transferring bulk data</a:t>
            </a:r>
          </a:p>
          <a:p>
            <a:r>
              <a:rPr lang="en-US" dirty="0" smtClean="0"/>
              <a:t>Apache Spark is a fast and general engine for big data processing, with built-in modules for streaming, SQL, machine learning and graph processing</a:t>
            </a:r>
          </a:p>
          <a:p>
            <a:r>
              <a:rPr lang="en-US" dirty="0" smtClean="0"/>
              <a:t>Apache </a:t>
            </a:r>
            <a:r>
              <a:rPr lang="en-US" dirty="0" err="1" smtClean="0"/>
              <a:t>HBase</a:t>
            </a:r>
            <a:r>
              <a:rPr lang="en-US" dirty="0" smtClean="0"/>
              <a:t> is an open-source, distributed, versioned, non-relational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Apache Hive ™ data warehouse software facilitates reading, writing, and managing large datasets residing in distributed storage using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6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techblog.netflix.com</a:t>
            </a:r>
            <a:r>
              <a:rPr lang="en-US" dirty="0" smtClean="0"/>
              <a:t>/2013/03/system-architectures-</a:t>
            </a:r>
            <a:r>
              <a:rPr lang="en-US" dirty="0" err="1" smtClean="0"/>
              <a:t>for.html</a:t>
            </a:r>
            <a:endParaRPr lang="en-US" dirty="0" smtClean="0"/>
          </a:p>
          <a:p>
            <a:r>
              <a:rPr lang="en-US" dirty="0" smtClean="0"/>
              <a:t>Apache Pig is a platform for analyzing large data sets that consists of a high-level language for expressing data analysis programs, coupled with infrastructure for evaluating these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www.linkedin.com</a:t>
            </a:r>
            <a:r>
              <a:rPr lang="en-US" dirty="0" smtClean="0"/>
              <a:t>/pulse/big-data-analytics-reference-architectures-</a:t>
            </a:r>
            <a:r>
              <a:rPr lang="en-US" dirty="0" err="1" smtClean="0"/>
              <a:t>facebook</a:t>
            </a:r>
            <a:r>
              <a:rPr lang="en-US" dirty="0" smtClean="0"/>
              <a:t>-</a:t>
            </a:r>
            <a:r>
              <a:rPr lang="en-US" dirty="0" err="1" smtClean="0"/>
              <a:t>sahu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1960-A9A5-0041-9A2A-E16F1A09E1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kinsey.com/business-functions/digital-mckinsey/our-insights/three-keys-to-building-a-data-driven-strategy" TargetMode="External"/><Relationship Id="rId4" Type="http://schemas.openxmlformats.org/officeDocument/2006/relationships/hyperlink" Target="http://www.mckinsey.com/business-functions/digital-mckinsey/our-insights/making-data-analytics-work-for-you-instead-of-the-other-way-around" TargetMode="External"/><Relationship Id="rId5" Type="http://schemas.openxmlformats.org/officeDocument/2006/relationships/hyperlink" Target="http://www.infoworld.com/article/3055714/analytics/5-steps-to-a-modern-data-architecture.html" TargetMode="External"/><Relationship Id="rId6" Type="http://schemas.openxmlformats.org/officeDocument/2006/relationships/hyperlink" Target="http://www.cisco.com/c/en/us/solutions/collateral/service-provider/visual-networking-index-vni/complete-white-paper-c11-481360.html" TargetMode="External"/><Relationship Id="rId7" Type="http://schemas.openxmlformats.org/officeDocument/2006/relationships/hyperlink" Target="http://www.zoomdata.com/blog/big-data-data-driven-organization/" TargetMode="External"/><Relationship Id="rId8" Type="http://schemas.openxmlformats.org/officeDocument/2006/relationships/hyperlink" Target="http://www.business2community.com/big-data/become-data-driven-business-01626595%23dUdJzu2PXEzMJoag.97" TargetMode="External"/><Relationship Id="rId9" Type="http://schemas.openxmlformats.org/officeDocument/2006/relationships/hyperlink" Target="https://www.linkedin.com/pulse/your-enterprise-data-platform-ready-dive-digital-chatterje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terpriseappstoday.com/business-intelligence/3-rules-for-data-driven-architectur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Arquitetura orientada a dados para 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Eduardo Oliveira – </a:t>
            </a:r>
            <a:r>
              <a:rPr lang="en-US" dirty="0" err="1" smtClean="0"/>
              <a:t>ehro@cin.ufpe.br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Desafios</a:t>
            </a:r>
            <a:r>
              <a:rPr lang="en-US" dirty="0" smtClean="0"/>
              <a:t> com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se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competitivo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legados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integrar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gerenciar</a:t>
            </a:r>
            <a:r>
              <a:rPr lang="en-US" dirty="0" smtClean="0"/>
              <a:t> </a:t>
            </a:r>
            <a:r>
              <a:rPr lang="en-US" dirty="0" err="1" smtClean="0"/>
              <a:t>tantos</a:t>
            </a:r>
            <a:r>
              <a:rPr lang="en-US" dirty="0" smtClean="0"/>
              <a:t> dados?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Quais os objetivos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70094"/>
            <a:ext cx="7945439" cy="3553244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Quais </a:t>
            </a:r>
            <a:r>
              <a:rPr lang="pt-BR" dirty="0"/>
              <a:t>as </a:t>
            </a:r>
            <a:r>
              <a:rPr lang="pt-BR" u="sng" dirty="0"/>
              <a:t>fontes</a:t>
            </a:r>
            <a:r>
              <a:rPr lang="pt-BR" dirty="0"/>
              <a:t> de dados existentes e quais </a:t>
            </a:r>
            <a:r>
              <a:rPr lang="pt-BR" u="sng" dirty="0"/>
              <a:t>sistemas</a:t>
            </a:r>
            <a:r>
              <a:rPr lang="pt-BR" dirty="0"/>
              <a:t> podem ser </a:t>
            </a:r>
            <a:r>
              <a:rPr lang="pt-BR" u="sng" dirty="0"/>
              <a:t>plugados</a:t>
            </a:r>
            <a:r>
              <a:rPr lang="pt-BR" dirty="0"/>
              <a:t> a uma arquitetura integrada para big data</a:t>
            </a:r>
            <a:r>
              <a:rPr lang="pt-BR" dirty="0" smtClean="0"/>
              <a:t>?</a:t>
            </a:r>
          </a:p>
          <a:p>
            <a:r>
              <a:rPr lang="pt-BR" dirty="0" smtClean="0"/>
              <a:t>Como </a:t>
            </a:r>
            <a:r>
              <a:rPr lang="pt-BR" dirty="0"/>
              <a:t>os </a:t>
            </a:r>
            <a:r>
              <a:rPr lang="pt-BR" u="sng" dirty="0"/>
              <a:t>problemas</a:t>
            </a:r>
            <a:r>
              <a:rPr lang="pt-BR" dirty="0"/>
              <a:t> de negócios e operações da organização se enquadram nas </a:t>
            </a:r>
            <a:r>
              <a:rPr lang="pt-BR" u="sng" dirty="0"/>
              <a:t>estratégias</a:t>
            </a:r>
            <a:r>
              <a:rPr lang="pt-BR" dirty="0"/>
              <a:t> para big data?</a:t>
            </a:r>
          </a:p>
          <a:p>
            <a:r>
              <a:rPr lang="pt-BR" dirty="0" smtClean="0"/>
              <a:t>Que </a:t>
            </a:r>
            <a:r>
              <a:rPr lang="pt-BR" u="sng" dirty="0"/>
              <a:t>objetivos</a:t>
            </a:r>
            <a:r>
              <a:rPr lang="pt-BR" dirty="0"/>
              <a:t> da empresa se esperam ser </a:t>
            </a:r>
            <a:r>
              <a:rPr lang="pt-BR" u="sng" dirty="0"/>
              <a:t>concretizados</a:t>
            </a:r>
            <a:r>
              <a:rPr lang="pt-BR" dirty="0"/>
              <a:t> utilizando-se big data?</a:t>
            </a:r>
          </a:p>
          <a:p>
            <a:r>
              <a:rPr lang="pt-BR" dirty="0" smtClean="0"/>
              <a:t>Como </a:t>
            </a:r>
            <a:r>
              <a:rPr lang="pt-BR" dirty="0"/>
              <a:t>levar em consideração </a:t>
            </a:r>
            <a:r>
              <a:rPr lang="pt-BR" u="sng" dirty="0"/>
              <a:t>novos</a:t>
            </a:r>
            <a:r>
              <a:rPr lang="pt-BR" dirty="0"/>
              <a:t> conjuntos e novas fontes de dados (por exemplo, internet das coisas)?</a:t>
            </a:r>
          </a:p>
          <a:p>
            <a:r>
              <a:rPr lang="pt-BR" dirty="0" smtClean="0"/>
              <a:t>Como </a:t>
            </a:r>
            <a:r>
              <a:rPr lang="pt-BR" dirty="0"/>
              <a:t>uma arquitetura big data pode trazer o </a:t>
            </a:r>
            <a:r>
              <a:rPr lang="pt-BR" u="sng" dirty="0"/>
              <a:t>pensamento orientado a dados</a:t>
            </a:r>
            <a:r>
              <a:rPr lang="pt-BR" dirty="0"/>
              <a:t> e análises para o centro do negócio?</a:t>
            </a:r>
          </a:p>
          <a:p>
            <a:r>
              <a:rPr lang="pt-BR" dirty="0" smtClean="0"/>
              <a:t>Quais </a:t>
            </a:r>
            <a:r>
              <a:rPr lang="pt-BR" dirty="0"/>
              <a:t>são os componentes necessários para </a:t>
            </a:r>
            <a:r>
              <a:rPr lang="pt-BR" u="sng" dirty="0"/>
              <a:t>concretizar</a:t>
            </a:r>
            <a:r>
              <a:rPr lang="pt-BR" dirty="0"/>
              <a:t> e </a:t>
            </a:r>
            <a:r>
              <a:rPr lang="pt-BR" u="sng" dirty="0"/>
              <a:t>operacionalizar</a:t>
            </a:r>
            <a:r>
              <a:rPr lang="pt-BR" dirty="0"/>
              <a:t> soluções big data e de análise além de </a:t>
            </a:r>
            <a:r>
              <a:rPr lang="pt-BR" u="sng" dirty="0"/>
              <a:t>protótipo</a:t>
            </a:r>
            <a:r>
              <a:rPr lang="pt-BR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orientada</a:t>
            </a:r>
            <a:r>
              <a:rPr lang="en-US" dirty="0" smtClean="0"/>
              <a:t> a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7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orientada</a:t>
            </a:r>
            <a:r>
              <a:rPr lang="en-US" dirty="0" smtClean="0"/>
              <a:t> a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/ Plano</a:t>
            </a:r>
          </a:p>
          <a:p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contemplar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Gerenciamento</a:t>
            </a:r>
            <a:r>
              <a:rPr lang="en-US" dirty="0" smtClean="0"/>
              <a:t> dos dados</a:t>
            </a:r>
          </a:p>
          <a:p>
            <a:pPr lvl="1"/>
            <a:r>
              <a:rPr lang="en-US" dirty="0" err="1" smtClean="0"/>
              <a:t>Integração</a:t>
            </a:r>
            <a:r>
              <a:rPr lang="en-US" dirty="0" smtClean="0"/>
              <a:t> entre </a:t>
            </a:r>
            <a:r>
              <a:rPr lang="en-US" dirty="0" err="1" smtClean="0"/>
              <a:t>aplicações</a:t>
            </a:r>
            <a:r>
              <a:rPr lang="en-US" dirty="0" smtClean="0"/>
              <a:t> (APIs, </a:t>
            </a:r>
            <a:r>
              <a:rPr lang="en-US" dirty="0" err="1" smtClean="0"/>
              <a:t>protocolos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Segurança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 smtClean="0"/>
          </a:p>
          <a:p>
            <a:pPr lvl="1"/>
            <a:r>
              <a:rPr lang="en-US" dirty="0" err="1" smtClean="0"/>
              <a:t>Governan</a:t>
            </a:r>
            <a:r>
              <a:rPr lang="en-US" dirty="0" err="1" smtClean="0"/>
              <a:t>ça</a:t>
            </a:r>
            <a:r>
              <a:rPr lang="en-US" dirty="0" smtClean="0"/>
              <a:t> dos dados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Fontes</a:t>
            </a:r>
            <a:r>
              <a:rPr lang="en-US" dirty="0"/>
              <a:t> de dados</a:t>
            </a:r>
            <a:r>
              <a:rPr lang="en-US" dirty="0" smtClean="0"/>
              <a:t>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Formatos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Estruturadas</a:t>
            </a:r>
            <a:r>
              <a:rPr lang="en-US" dirty="0" smtClean="0"/>
              <a:t> (BD </a:t>
            </a:r>
            <a:r>
              <a:rPr lang="en-US" dirty="0" err="1" smtClean="0"/>
              <a:t>relacionais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Semi-</a:t>
            </a:r>
            <a:r>
              <a:rPr lang="en-US" dirty="0" err="1" smtClean="0"/>
              <a:t>estruturados</a:t>
            </a:r>
            <a:r>
              <a:rPr lang="en-US" dirty="0" smtClean="0"/>
              <a:t> (JSON, XML,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Não-estruturados</a:t>
            </a:r>
            <a:r>
              <a:rPr lang="en-US" dirty="0" smtClean="0"/>
              <a:t> (e-mails, </a:t>
            </a:r>
            <a:r>
              <a:rPr lang="en-US" dirty="0" err="1" smtClean="0"/>
              <a:t>mensagens,PDFs</a:t>
            </a:r>
            <a:r>
              <a:rPr lang="en-US" dirty="0" smtClean="0"/>
              <a:t>.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Dados </a:t>
            </a:r>
            <a:r>
              <a:rPr lang="en-US" dirty="0" err="1" smtClean="0"/>
              <a:t>ambíguos</a:t>
            </a:r>
            <a:endParaRPr lang="en-US" dirty="0" smtClean="0"/>
          </a:p>
          <a:p>
            <a:pPr lvl="1"/>
            <a:r>
              <a:rPr lang="en-US" dirty="0" err="1" smtClean="0"/>
              <a:t>Tipos</a:t>
            </a:r>
            <a:r>
              <a:rPr lang="en-US" dirty="0" smtClean="0"/>
              <a:t>, </a:t>
            </a:r>
            <a:r>
              <a:rPr lang="en-US" dirty="0" err="1" smtClean="0"/>
              <a:t>nomes</a:t>
            </a:r>
            <a:r>
              <a:rPr lang="en-US" dirty="0" smtClean="0"/>
              <a:t>, </a:t>
            </a:r>
            <a:r>
              <a:rPr lang="en-US" dirty="0" err="1" smtClean="0"/>
              <a:t>precisão</a:t>
            </a:r>
            <a:r>
              <a:rPr lang="en-US" dirty="0" smtClean="0"/>
              <a:t>, </a:t>
            </a:r>
            <a:r>
              <a:rPr lang="pt-BR" dirty="0"/>
              <a:t>sistema </a:t>
            </a:r>
            <a:r>
              <a:rPr lang="pt-BR" dirty="0" smtClean="0"/>
              <a:t>métrico, ...</a:t>
            </a:r>
          </a:p>
          <a:p>
            <a:r>
              <a:rPr lang="en-US" dirty="0" err="1"/>
              <a:t>Camadas</a:t>
            </a:r>
            <a:r>
              <a:rPr lang="en-US" dirty="0"/>
              <a:t> de </a:t>
            </a:r>
            <a:r>
              <a:rPr lang="en-US" dirty="0" err="1" smtClean="0"/>
              <a:t>hierarquia</a:t>
            </a:r>
            <a:endParaRPr lang="en-US" dirty="0"/>
          </a:p>
          <a:p>
            <a:r>
              <a:rPr lang="x-none" dirty="0"/>
              <a:t>Falta </a:t>
            </a:r>
            <a:r>
              <a:rPr lang="x-none" dirty="0" smtClean="0"/>
              <a:t>de metadados</a:t>
            </a:r>
            <a:endParaRPr lang="pt-BR" dirty="0"/>
          </a:p>
          <a:p>
            <a:pPr marL="349250" lvl="1" indent="0">
              <a:buNone/>
            </a:pP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dados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Dados </a:t>
            </a:r>
            <a:r>
              <a:rPr lang="en-US" dirty="0" err="1" smtClean="0"/>
              <a:t>importantes</a:t>
            </a:r>
            <a:r>
              <a:rPr lang="en-US" dirty="0" smtClean="0"/>
              <a:t> (core)</a:t>
            </a:r>
          </a:p>
          <a:p>
            <a:r>
              <a:rPr lang="en-US" dirty="0" smtClean="0"/>
              <a:t>Dados </a:t>
            </a:r>
            <a:r>
              <a:rPr lang="en-US" dirty="0" err="1" smtClean="0"/>
              <a:t>comuns</a:t>
            </a:r>
            <a:r>
              <a:rPr lang="en-US" dirty="0" smtClean="0"/>
              <a:t> (</a:t>
            </a:r>
            <a:r>
              <a:rPr lang="en-US" dirty="0" err="1" smtClean="0"/>
              <a:t>compartilhado</a:t>
            </a:r>
            <a:r>
              <a:rPr lang="en-US" dirty="0" smtClean="0"/>
              <a:t> entre </a:t>
            </a:r>
            <a:r>
              <a:rPr lang="en-US" dirty="0" err="1" smtClean="0"/>
              <a:t>sistemas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Segurança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endParaRPr lang="en-US" dirty="0" smtClean="0"/>
          </a:p>
          <a:p>
            <a:pPr lvl="1"/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usuários</a:t>
            </a:r>
            <a:endParaRPr lang="en-US" dirty="0" smtClean="0"/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plicações</a:t>
            </a:r>
            <a:endParaRPr lang="en-US" dirty="0" smtClean="0"/>
          </a:p>
          <a:p>
            <a:r>
              <a:rPr lang="en-US" dirty="0" err="1" smtClean="0"/>
              <a:t>Regras</a:t>
            </a:r>
            <a:r>
              <a:rPr lang="en-US" dirty="0" smtClean="0"/>
              <a:t> e </a:t>
            </a:r>
            <a:r>
              <a:rPr lang="en-US" dirty="0" err="1" smtClean="0"/>
              <a:t>processos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86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 e os </a:t>
            </a:r>
            <a:r>
              <a:rPr lang="en-US" dirty="0"/>
              <a:t>m</a:t>
            </a:r>
            <a:r>
              <a:rPr lang="en-US" dirty="0" smtClean="0"/>
              <a:t>etadados!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Metadados </a:t>
            </a:r>
            <a:r>
              <a:rPr lang="en-US" dirty="0" err="1" smtClean="0"/>
              <a:t>mudam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tempo!</a:t>
            </a:r>
          </a:p>
          <a:p>
            <a:pPr lvl="1"/>
            <a:r>
              <a:rPr lang="en-US" dirty="0" err="1" smtClean="0"/>
              <a:t>Fusões</a:t>
            </a:r>
            <a:r>
              <a:rPr lang="en-US" dirty="0" smtClean="0"/>
              <a:t> / </a:t>
            </a:r>
            <a:r>
              <a:rPr lang="en-US" dirty="0" err="1" smtClean="0"/>
              <a:t>aquisições</a:t>
            </a:r>
            <a:endParaRPr lang="en-US" dirty="0" smtClean="0"/>
          </a:p>
          <a:p>
            <a:pPr lvl="1"/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endParaRPr lang="en-US" dirty="0" smtClean="0"/>
          </a:p>
          <a:p>
            <a:pPr lvl="1"/>
            <a:r>
              <a:rPr lang="en-US" dirty="0" err="1" smtClean="0"/>
              <a:t>Integração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legados</a:t>
            </a:r>
            <a:endParaRPr lang="en-US" dirty="0" smtClean="0"/>
          </a:p>
          <a:p>
            <a:pPr lvl="1"/>
            <a:r>
              <a:rPr lang="en-US" dirty="0" err="1"/>
              <a:t>Recuperar</a:t>
            </a:r>
            <a:r>
              <a:rPr lang="en-US" dirty="0"/>
              <a:t> backup</a:t>
            </a:r>
          </a:p>
          <a:p>
            <a:pPr lvl="1"/>
            <a:r>
              <a:rPr lang="en-US" dirty="0"/>
              <a:t>BD </a:t>
            </a:r>
            <a:r>
              <a:rPr lang="en-US" dirty="0" err="1" smtClean="0"/>
              <a:t>arquivado</a:t>
            </a:r>
            <a:endParaRPr lang="en-US" dirty="0" smtClean="0"/>
          </a:p>
          <a:p>
            <a:r>
              <a:rPr lang="en-US" dirty="0" smtClean="0"/>
              <a:t>Metadados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tão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dados</a:t>
            </a:r>
          </a:p>
          <a:p>
            <a:pPr lvl="1"/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rastreamento</a:t>
            </a:r>
            <a:endParaRPr lang="en-US" dirty="0" smtClean="0"/>
          </a:p>
          <a:p>
            <a:pPr lvl="1"/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históricas</a:t>
            </a:r>
            <a:r>
              <a:rPr lang="en-US" dirty="0"/>
              <a:t> de </a:t>
            </a:r>
            <a:r>
              <a:rPr lang="en-US" dirty="0" err="1"/>
              <a:t>tipos</a:t>
            </a:r>
            <a:r>
              <a:rPr lang="en-US" dirty="0"/>
              <a:t>, </a:t>
            </a:r>
            <a:r>
              <a:rPr lang="en-US" dirty="0" err="1"/>
              <a:t>tamanhos</a:t>
            </a:r>
            <a:r>
              <a:rPr lang="en-US" dirty="0"/>
              <a:t>, </a:t>
            </a:r>
            <a:r>
              <a:rPr lang="en-US" dirty="0" err="1"/>
              <a:t>restrições</a:t>
            </a:r>
            <a:r>
              <a:rPr lang="is-IS" dirty="0"/>
              <a:t>…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</a:t>
            </a:r>
            <a:r>
              <a:rPr lang="en-US" dirty="0" err="1" smtClean="0"/>
              <a:t>etadados</a:t>
            </a:r>
            <a:r>
              <a:rPr lang="en-US" dirty="0" smtClean="0"/>
              <a:t> -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custa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Custo de comissionamento de novas aplicações;</a:t>
            </a:r>
          </a:p>
          <a:p>
            <a:r>
              <a:rPr lang="pt-BR" dirty="0" smtClean="0"/>
              <a:t>Curva </a:t>
            </a:r>
            <a:r>
              <a:rPr lang="pt-BR" dirty="0"/>
              <a:t>de aprendizagem para novos empregados;</a:t>
            </a:r>
          </a:p>
          <a:p>
            <a:r>
              <a:rPr lang="pt-BR" dirty="0" smtClean="0"/>
              <a:t>Solução </a:t>
            </a:r>
            <a:r>
              <a:rPr lang="pt-BR" dirty="0"/>
              <a:t>de problemas nas aplicações;</a:t>
            </a:r>
          </a:p>
          <a:p>
            <a:r>
              <a:rPr lang="pt-BR" dirty="0" smtClean="0"/>
              <a:t>Criação </a:t>
            </a:r>
            <a:r>
              <a:rPr lang="pt-BR" dirty="0"/>
              <a:t>de novas aplicações de BI (business </a:t>
            </a:r>
            <a:r>
              <a:rPr lang="pt-BR" dirty="0" err="1"/>
              <a:t>intelligence</a:t>
            </a:r>
            <a:r>
              <a:rPr lang="pt-BR" dirty="0"/>
              <a:t>) e </a:t>
            </a:r>
            <a:r>
              <a:rPr lang="pt-BR" dirty="0" err="1"/>
              <a:t>analyses</a:t>
            </a:r>
            <a:r>
              <a:rPr lang="pt-BR" dirty="0"/>
              <a:t>;</a:t>
            </a:r>
          </a:p>
          <a:p>
            <a:r>
              <a:rPr lang="pt-BR" dirty="0" smtClean="0"/>
              <a:t>Auditoria </a:t>
            </a:r>
            <a:r>
              <a:rPr lang="pt-BR" dirty="0"/>
              <a:t>de dados;</a:t>
            </a:r>
          </a:p>
          <a:p>
            <a:r>
              <a:rPr lang="pt-BR" dirty="0" smtClean="0"/>
              <a:t>Auditoria </a:t>
            </a:r>
            <a:r>
              <a:rPr lang="pt-BR" dirty="0"/>
              <a:t>de conformidade (</a:t>
            </a:r>
            <a:r>
              <a:rPr lang="pt-BR" dirty="0" err="1"/>
              <a:t>compliance</a:t>
            </a:r>
            <a:r>
              <a:rPr lang="pt-BR" dirty="0"/>
              <a:t>).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eduardooliveira:Desktop:Captura de Tela 2016-11-16 às 08.25.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57" y="4759519"/>
            <a:ext cx="4157469" cy="209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Processar</a:t>
            </a:r>
            <a:r>
              <a:rPr lang="en-US" dirty="0" smtClean="0"/>
              <a:t> Big Data - </a:t>
            </a:r>
            <a:r>
              <a:rPr lang="en-US" dirty="0" err="1" smtClean="0"/>
              <a:t>Etapas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2145436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Obter</a:t>
            </a:r>
            <a:r>
              <a:rPr lang="en-US" sz="1400" dirty="0" smtClean="0"/>
              <a:t>: </a:t>
            </a:r>
          </a:p>
          <a:p>
            <a:pPr lvl="1"/>
            <a:r>
              <a:rPr lang="en-US" sz="1400" dirty="0" err="1"/>
              <a:t>F</a:t>
            </a:r>
            <a:r>
              <a:rPr lang="en-US" sz="1400" dirty="0" err="1" smtClean="0"/>
              <a:t>ontes</a:t>
            </a:r>
            <a:r>
              <a:rPr lang="en-US" sz="1400" dirty="0" smtClean="0"/>
              <a:t> de dados </a:t>
            </a:r>
            <a:r>
              <a:rPr lang="en-US" sz="1400" dirty="0" err="1" smtClean="0"/>
              <a:t>internas</a:t>
            </a:r>
            <a:r>
              <a:rPr lang="en-US" sz="1400" dirty="0" smtClean="0"/>
              <a:t> e </a:t>
            </a:r>
            <a:r>
              <a:rPr lang="en-US" sz="1400" dirty="0" err="1" smtClean="0"/>
              <a:t>externas</a:t>
            </a:r>
            <a:endParaRPr lang="en-US" sz="1400" dirty="0" smtClean="0"/>
          </a:p>
          <a:p>
            <a:pPr lvl="1"/>
            <a:r>
              <a:rPr lang="en-US" sz="1400" dirty="0" err="1" smtClean="0"/>
              <a:t>Em</a:t>
            </a:r>
            <a:r>
              <a:rPr lang="en-US" sz="1400" dirty="0" smtClean="0"/>
              <a:t> tempo real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lote</a:t>
            </a:r>
            <a:endParaRPr lang="en-US" sz="1400" dirty="0" smtClean="0"/>
          </a:p>
          <a:p>
            <a:r>
              <a:rPr lang="en-US" sz="1400" dirty="0" err="1" smtClean="0"/>
              <a:t>Analisar</a:t>
            </a:r>
            <a:endParaRPr lang="en-US" sz="1400" dirty="0"/>
          </a:p>
          <a:p>
            <a:pPr lvl="1"/>
            <a:r>
              <a:rPr lang="pt-BR" sz="1400" dirty="0" smtClean="0"/>
              <a:t>classificar</a:t>
            </a:r>
            <a:r>
              <a:rPr lang="pt-BR" sz="1400" dirty="0"/>
              <a:t>, rotular e </a:t>
            </a:r>
            <a:r>
              <a:rPr lang="pt-BR" sz="1400" dirty="0" smtClean="0"/>
              <a:t>categorizar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2145436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Processar</a:t>
            </a:r>
            <a:endParaRPr lang="en-US" sz="1400" dirty="0"/>
          </a:p>
          <a:p>
            <a:pPr lvl="1"/>
            <a:r>
              <a:rPr lang="en-US" sz="1400" dirty="0" err="1" smtClean="0"/>
              <a:t>Padronizar</a:t>
            </a:r>
            <a:r>
              <a:rPr lang="en-US" sz="1400" dirty="0" smtClean="0"/>
              <a:t> </a:t>
            </a:r>
            <a:r>
              <a:rPr lang="en-US" sz="1400" dirty="0" smtClean="0"/>
              <a:t>dados</a:t>
            </a:r>
            <a:endParaRPr lang="en-US" sz="1400" dirty="0"/>
          </a:p>
          <a:p>
            <a:pPr lvl="1"/>
            <a:r>
              <a:rPr lang="en-US" sz="1400" dirty="0"/>
              <a:t>Metadados</a:t>
            </a:r>
          </a:p>
          <a:p>
            <a:pPr lvl="1"/>
            <a:r>
              <a:rPr lang="en-US" sz="1400" dirty="0" err="1"/>
              <a:t>Semântica</a:t>
            </a:r>
            <a:endParaRPr lang="en-US" sz="1400" dirty="0"/>
          </a:p>
          <a:p>
            <a:r>
              <a:rPr lang="en-US" sz="1400" dirty="0" err="1"/>
              <a:t>Distribuir</a:t>
            </a:r>
            <a:endParaRPr lang="en-US" sz="1400" dirty="0"/>
          </a:p>
          <a:p>
            <a:pPr lvl="1"/>
            <a:r>
              <a:rPr lang="en-US" sz="1400" dirty="0" err="1"/>
              <a:t>Disponibilizar</a:t>
            </a:r>
            <a:r>
              <a:rPr lang="en-US" sz="1400" dirty="0"/>
              <a:t> dados </a:t>
            </a:r>
            <a:r>
              <a:rPr lang="en-US" sz="1400" dirty="0" err="1"/>
              <a:t>para</a:t>
            </a:r>
            <a:r>
              <a:rPr lang="en-US" sz="1400" dirty="0"/>
              <a:t> </a:t>
            </a:r>
            <a:r>
              <a:rPr lang="en-US" sz="1400" dirty="0" err="1"/>
              <a:t>consumo</a:t>
            </a:r>
            <a:r>
              <a:rPr lang="en-US" sz="1400" dirty="0"/>
              <a:t> (</a:t>
            </a:r>
            <a:r>
              <a:rPr lang="en-US" sz="1400" dirty="0" err="1"/>
              <a:t>aplicações</a:t>
            </a:r>
            <a:r>
              <a:rPr lang="en-US" sz="1400" dirty="0"/>
              <a:t> </a:t>
            </a:r>
            <a:r>
              <a:rPr lang="en-US" sz="1400" dirty="0" err="1"/>
              <a:t>analísticas</a:t>
            </a:r>
            <a:r>
              <a:rPr lang="en-US" sz="1400" dirty="0"/>
              <a:t> e </a:t>
            </a:r>
            <a:r>
              <a:rPr lang="en-US" sz="1400" dirty="0" err="1"/>
              <a:t>relatórios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541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Conhecimento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1339635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desenvolvimento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Macintosh HD:Users:eduardooliveira:Desktop:Captura de Tela 2016-11-15 às 07.20.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69" y="3880432"/>
            <a:ext cx="4704301" cy="297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Roteiro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Motiva</a:t>
            </a:r>
            <a:r>
              <a:rPr lang="en-US" dirty="0" err="1" smtClean="0"/>
              <a:t>ção</a:t>
            </a:r>
            <a:endParaRPr lang="en-US" dirty="0" smtClean="0"/>
          </a:p>
          <a:p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err="1" smtClean="0"/>
              <a:t>Conceitos</a:t>
            </a:r>
            <a:endParaRPr lang="en-US" dirty="0" smtClean="0"/>
          </a:p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 smtClean="0"/>
          </a:p>
          <a:p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aplica</a:t>
            </a:r>
            <a:r>
              <a:rPr lang="en-US" dirty="0" err="1" smtClean="0"/>
              <a:t>ção</a:t>
            </a:r>
            <a:endParaRPr lang="en-US" dirty="0" smtClean="0"/>
          </a:p>
          <a:p>
            <a:r>
              <a:rPr lang="en-US" dirty="0" err="1" smtClean="0"/>
              <a:t>Referências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5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>
            <a:off x="732206" y="3432576"/>
            <a:ext cx="320341" cy="28032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90309" y="2675329"/>
            <a:ext cx="5918133" cy="22104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2485" y="2936781"/>
            <a:ext cx="681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Data-as-a-Service (</a:t>
            </a:r>
            <a:r>
              <a:rPr lang="pt-BR" b="1" dirty="0" err="1"/>
              <a:t>DaaS</a:t>
            </a:r>
            <a:r>
              <a:rPr lang="pt-BR" b="1" dirty="0"/>
              <a:t>)</a:t>
            </a:r>
            <a:r>
              <a:rPr lang="pt-BR" dirty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pt-BR" dirty="0"/>
              <a:t>componentes de carregamento e ingestão de dados</a:t>
            </a:r>
          </a:p>
          <a:p>
            <a:pPr marL="742950" lvl="1" indent="-285750">
              <a:buFont typeface="Arial"/>
              <a:buChar char="•"/>
            </a:pPr>
            <a:r>
              <a:rPr lang="pt-BR" dirty="0"/>
              <a:t>repositório de dados e serviços de dados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90309" y="6199871"/>
            <a:ext cx="4736270" cy="10694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90309" y="2675329"/>
            <a:ext cx="5918133" cy="1184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0308" y="4974007"/>
            <a:ext cx="5609437" cy="2295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572" y="5397327"/>
            <a:ext cx="681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Information-as-a-Service (</a:t>
            </a:r>
            <a:r>
              <a:rPr lang="en-US" b="1" dirty="0" err="1"/>
              <a:t>IaaS</a:t>
            </a:r>
            <a:r>
              <a:rPr lang="en-US" b="1" dirty="0"/>
              <a:t>)</a:t>
            </a:r>
            <a:r>
              <a:rPr lang="pt-BR" dirty="0" smtClean="0"/>
              <a:t>: </a:t>
            </a:r>
            <a:endParaRPr lang="pt-BR" dirty="0"/>
          </a:p>
          <a:p>
            <a:pPr marL="742950" lvl="1" indent="-285750">
              <a:buFont typeface="Arial"/>
              <a:buChar char="•"/>
            </a:pPr>
            <a:r>
              <a:rPr lang="pt-BR" dirty="0"/>
              <a:t>componentes de processamento em lote e em tempo </a:t>
            </a:r>
            <a:r>
              <a:rPr lang="pt-BR" dirty="0" smtClean="0"/>
              <a:t>real</a:t>
            </a:r>
            <a:endParaRPr lang="pt-BR" dirty="0"/>
          </a:p>
          <a:p>
            <a:pPr marL="742950" lvl="1" indent="-285750">
              <a:buFont typeface="Arial"/>
              <a:buChar char="•"/>
            </a:pPr>
            <a:r>
              <a:rPr lang="pt-BR" dirty="0" smtClean="0"/>
              <a:t>repositório </a:t>
            </a:r>
            <a:r>
              <a:rPr lang="pt-BR" dirty="0"/>
              <a:t>de conhecimento e serviços de </a:t>
            </a:r>
            <a:r>
              <a:rPr lang="pt-BR" dirty="0" smtClean="0"/>
              <a:t>informação</a:t>
            </a:r>
          </a:p>
          <a:p>
            <a:pPr marL="742950" lvl="1" indent="-285750">
              <a:buFont typeface="Arial"/>
              <a:buChar char="•"/>
            </a:pPr>
            <a:r>
              <a:rPr lang="pt-BR" dirty="0"/>
              <a:t>manter e disponibilizar a informação atualizada para os usuários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7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90309" y="2675329"/>
            <a:ext cx="5918133" cy="5524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0308" y="3871612"/>
            <a:ext cx="5918134" cy="33007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572" y="3999605"/>
            <a:ext cx="68122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Knowledge-as-a-Service (</a:t>
            </a:r>
            <a:r>
              <a:rPr lang="en-US" b="1" dirty="0" err="1"/>
              <a:t>KaaS</a:t>
            </a:r>
            <a:r>
              <a:rPr lang="en-US" b="1" dirty="0"/>
              <a:t>)</a:t>
            </a:r>
            <a:r>
              <a:rPr lang="pt-BR" dirty="0" smtClean="0"/>
              <a:t>: </a:t>
            </a:r>
            <a:endParaRPr lang="pt-BR" dirty="0"/>
          </a:p>
          <a:p>
            <a:pPr marL="742950" lvl="1" indent="-285750">
              <a:buFont typeface="Arial"/>
              <a:buChar char="•"/>
            </a:pPr>
            <a:r>
              <a:rPr lang="pt-BR" dirty="0"/>
              <a:t>serviços de conhecimento dando suporte as atividades organizacionais tais </a:t>
            </a:r>
            <a:r>
              <a:rPr lang="pt-BR" dirty="0" smtClean="0"/>
              <a:t>como:</a:t>
            </a:r>
          </a:p>
          <a:p>
            <a:pPr marL="1200150" lvl="2" indent="-285750">
              <a:buFont typeface="Arial"/>
              <a:buChar char="•"/>
            </a:pPr>
            <a:r>
              <a:rPr lang="pt-BR" dirty="0" smtClean="0"/>
              <a:t>descoberta </a:t>
            </a:r>
            <a:r>
              <a:rPr lang="pt-BR" dirty="0"/>
              <a:t>de </a:t>
            </a:r>
            <a:r>
              <a:rPr lang="pt-BR" dirty="0" smtClean="0"/>
              <a:t>conhecimento</a:t>
            </a:r>
            <a:endParaRPr lang="pt-BR" dirty="0"/>
          </a:p>
          <a:p>
            <a:pPr marL="1200150" lvl="2" indent="-285750">
              <a:buFont typeface="Arial"/>
              <a:buChar char="•"/>
            </a:pPr>
            <a:r>
              <a:rPr lang="pt-BR" dirty="0" smtClean="0"/>
              <a:t>colaboração</a:t>
            </a:r>
          </a:p>
          <a:p>
            <a:pPr marL="1200150" lvl="2" indent="-285750">
              <a:buFont typeface="Arial"/>
              <a:buChar char="•"/>
            </a:pPr>
            <a:r>
              <a:rPr lang="pt-BR" dirty="0" smtClean="0"/>
              <a:t>aprendizagem</a:t>
            </a:r>
          </a:p>
          <a:p>
            <a:pPr marL="1200150" lvl="2" indent="-285750">
              <a:buFont typeface="Arial"/>
              <a:buChar char="•"/>
            </a:pPr>
            <a:r>
              <a:rPr lang="pt-BR" dirty="0" smtClean="0"/>
              <a:t>tomada </a:t>
            </a:r>
            <a:r>
              <a:rPr lang="pt-BR" dirty="0"/>
              <a:t>de </a:t>
            </a:r>
            <a:r>
              <a:rPr lang="pt-BR" dirty="0" smtClean="0"/>
              <a:t>decisão</a:t>
            </a:r>
          </a:p>
          <a:p>
            <a:pPr marL="1200150" lvl="2" indent="-285750">
              <a:buFont typeface="Arial"/>
              <a:buChar char="•"/>
            </a:pPr>
            <a:r>
              <a:rPr lang="pt-BR" dirty="0" smtClean="0"/>
              <a:t>serviços </a:t>
            </a:r>
            <a:r>
              <a:rPr lang="pt-BR" dirty="0"/>
              <a:t>de controle </a:t>
            </a:r>
            <a:endParaRPr lang="pt-BR" dirty="0" smtClean="0"/>
          </a:p>
          <a:p>
            <a:pPr marL="742950" lvl="1" indent="-285750">
              <a:buFont typeface="Arial"/>
              <a:buChar char="•"/>
            </a:pPr>
            <a:r>
              <a:rPr lang="pt-BR" dirty="0"/>
              <a:t>conhecimento gerado é então salvo no repositório de conhecimento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090308" y="3254271"/>
            <a:ext cx="5918134" cy="3918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572" y="4056815"/>
            <a:ext cx="681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Process-as-a-Service layer (</a:t>
            </a:r>
            <a:r>
              <a:rPr lang="en-US" b="1" dirty="0" err="1"/>
              <a:t>BPaaS</a:t>
            </a:r>
            <a:r>
              <a:rPr lang="en-US" b="1" dirty="0"/>
              <a:t>)</a:t>
            </a:r>
            <a:r>
              <a:rPr lang="pt-BR" dirty="0" smtClean="0"/>
              <a:t>: </a:t>
            </a:r>
            <a:endParaRPr lang="pt-BR" dirty="0"/>
          </a:p>
          <a:p>
            <a:pPr marL="742950" lvl="1" indent="-285750">
              <a:buFont typeface="Arial"/>
              <a:buChar char="•"/>
            </a:pPr>
            <a:r>
              <a:rPr lang="pt-BR" dirty="0" smtClean="0"/>
              <a:t>entrega </a:t>
            </a:r>
            <a:r>
              <a:rPr lang="pt-BR" dirty="0"/>
              <a:t>os serviços para as aplicações, combinando-as  com processos de conhecimento intensivo do negócio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1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endParaRPr lang="en-US" dirty="0"/>
          </a:p>
        </p:txBody>
      </p:sp>
      <p:pic>
        <p:nvPicPr>
          <p:cNvPr id="5" name="Picture 4" descr="Macintosh HD:Users:eduardooliveira:Desktop:Captura de Tela 2016-11-15 às 10.26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73" y="2675329"/>
            <a:ext cx="575056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>
            <a:off x="732206" y="3432576"/>
            <a:ext cx="320341" cy="28032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889857"/>
          </a:xfrm>
        </p:spPr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ferramenta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de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respostas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12" y="3686989"/>
            <a:ext cx="5183879" cy="29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3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Ecossistema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0304"/>
            <a:ext cx="914400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0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arquitetura</a:t>
            </a:r>
            <a:r>
              <a:rPr lang="en-US" dirty="0" smtClean="0"/>
              <a:t> - </a:t>
            </a:r>
            <a:r>
              <a:rPr lang="en-US" dirty="0" err="1" smtClean="0"/>
              <a:t>Ferramentas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cintosh HD:Users:eduardooliveira:Desktop:Captura de Tela 2016-11-14 às 21.48.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38" y="1796942"/>
            <a:ext cx="5750560" cy="495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80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pic>
        <p:nvPicPr>
          <p:cNvPr id="4" name="Picture 3" descr="Captura de Tela 2016-11-16 às 09.0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81" y="1362774"/>
            <a:ext cx="6653811" cy="4471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01" y="5749284"/>
            <a:ext cx="7662864" cy="11087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gerada</a:t>
            </a:r>
            <a:r>
              <a:rPr lang="en-US" dirty="0" smtClean="0"/>
              <a:t> no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de um </a:t>
            </a:r>
            <a:r>
              <a:rPr lang="en-US" dirty="0" err="1" smtClean="0"/>
              <a:t>bebê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equivalente</a:t>
            </a:r>
            <a:r>
              <a:rPr lang="en-US" dirty="0" smtClean="0"/>
              <a:t> a 70 </a:t>
            </a:r>
            <a:r>
              <a:rPr lang="en-US" dirty="0" err="1" smtClean="0"/>
              <a:t>vezes</a:t>
            </a:r>
            <a:r>
              <a:rPr lang="en-US" dirty="0" smtClean="0"/>
              <a:t>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contida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do </a:t>
            </a:r>
            <a:r>
              <a:rPr lang="en-US" dirty="0" err="1" smtClean="0"/>
              <a:t>congresso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. </a:t>
            </a:r>
            <a:r>
              <a:rPr lang="en-US" sz="1000" dirty="0" smtClean="0"/>
              <a:t>(</a:t>
            </a:r>
            <a:r>
              <a:rPr lang="en-US" sz="1000" dirty="0" err="1" smtClean="0"/>
              <a:t>Fonte</a:t>
            </a:r>
            <a:r>
              <a:rPr lang="en-US" sz="1000" dirty="0" smtClean="0"/>
              <a:t>: PBS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8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95159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natureza off-line </a:t>
            </a:r>
            <a:r>
              <a:rPr lang="pt-BR" dirty="0" smtClean="0"/>
              <a:t>impõe </a:t>
            </a:r>
            <a:r>
              <a:rPr lang="pt-BR" dirty="0"/>
              <a:t>latência no sistema </a:t>
            </a:r>
            <a:r>
              <a:rPr lang="pt-BR" dirty="0" smtClean="0"/>
              <a:t>(em </a:t>
            </a:r>
            <a:r>
              <a:rPr lang="pt-BR" dirty="0"/>
              <a:t>horas ou dias) </a:t>
            </a:r>
            <a:r>
              <a:rPr lang="pt-BR" dirty="0" smtClean="0"/>
              <a:t>antes </a:t>
            </a:r>
            <a:r>
              <a:rPr lang="pt-BR" dirty="0"/>
              <a:t>que relatórios ou painéis possam ser visualizados com os dados mais </a:t>
            </a:r>
            <a:r>
              <a:rPr lang="pt-BR" dirty="0" smtClean="0"/>
              <a:t>recentes (?!).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82" y="4531502"/>
            <a:ext cx="5756275" cy="218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12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0"/>
            <a:ext cx="9144000" cy="63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1" y="2621348"/>
            <a:ext cx="7662864" cy="2779237"/>
          </a:xfrm>
        </p:spPr>
        <p:txBody>
          <a:bodyPr>
            <a:norm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bilh</a:t>
            </a:r>
            <a:r>
              <a:rPr lang="en-US" dirty="0" err="1" smtClean="0"/>
              <a:t>ões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/</a:t>
            </a:r>
            <a:r>
              <a:rPr lang="en-US" dirty="0" err="1" smtClean="0"/>
              <a:t>dia</a:t>
            </a:r>
            <a:endParaRPr lang="en-US" dirty="0" smtClean="0"/>
          </a:p>
          <a:p>
            <a:pPr lvl="1"/>
            <a:r>
              <a:rPr lang="en-US" dirty="0" smtClean="0"/>
              <a:t>Pico: 8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/s</a:t>
            </a:r>
          </a:p>
          <a:p>
            <a:r>
              <a:rPr lang="en-US" dirty="0" smtClean="0"/>
              <a:t>1.3 </a:t>
            </a:r>
            <a:r>
              <a:rPr lang="sk-SK" dirty="0" smtClean="0"/>
              <a:t>petabyte dados/dia (</a:t>
            </a:r>
            <a:r>
              <a:rPr lang="nb-NO" dirty="0" smtClean="0"/>
              <a:t>1.000.000 GB)</a:t>
            </a:r>
          </a:p>
          <a:p>
            <a:pPr lvl="1"/>
            <a:r>
              <a:rPr lang="nb-NO" dirty="0" smtClean="0"/>
              <a:t>Pico: 24 GB/s</a:t>
            </a:r>
          </a:p>
          <a:p>
            <a:r>
              <a:rPr lang="nb-NO" dirty="0" smtClean="0"/>
              <a:t>Uso </a:t>
            </a:r>
            <a:r>
              <a:rPr lang="nb-NO" dirty="0" err="1" smtClean="0"/>
              <a:t>intenso</a:t>
            </a:r>
            <a:r>
              <a:rPr lang="nb-NO" dirty="0" smtClean="0"/>
              <a:t> de </a:t>
            </a:r>
            <a:r>
              <a:rPr lang="nb-NO" dirty="0" err="1" smtClean="0"/>
              <a:t>aprendizagem</a:t>
            </a:r>
            <a:r>
              <a:rPr lang="nb-NO" dirty="0" smtClean="0"/>
              <a:t> de </a:t>
            </a:r>
            <a:br>
              <a:rPr lang="nb-NO" dirty="0" smtClean="0"/>
            </a:br>
            <a:r>
              <a:rPr lang="nb-NO" dirty="0" err="1" smtClean="0"/>
              <a:t>máquina</a:t>
            </a:r>
            <a:r>
              <a:rPr lang="nb-NO" dirty="0" smtClean="0"/>
              <a:t> (</a:t>
            </a:r>
            <a:r>
              <a:rPr lang="nb-NO" dirty="0" err="1" smtClean="0"/>
              <a:t>todas</a:t>
            </a:r>
            <a:r>
              <a:rPr lang="nb-NO" dirty="0" smtClean="0"/>
              <a:t> as </a:t>
            </a:r>
            <a:r>
              <a:rPr lang="nb-NO" dirty="0" err="1" smtClean="0"/>
              <a:t>camadas</a:t>
            </a:r>
            <a:r>
              <a:rPr lang="nb-NO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81" y="4259291"/>
            <a:ext cx="3546789" cy="22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622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~320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usuários</a:t>
            </a:r>
            <a:endParaRPr lang="en-US" dirty="0" smtClean="0"/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milhões</a:t>
            </a:r>
            <a:r>
              <a:rPr lang="en-US" dirty="0" smtClean="0"/>
              <a:t> </a:t>
            </a:r>
            <a:r>
              <a:rPr lang="en-US" dirty="0" err="1" smtClean="0"/>
              <a:t>ativos</a:t>
            </a:r>
            <a:r>
              <a:rPr lang="en-US" dirty="0" smtClean="0"/>
              <a:t>/</a:t>
            </a:r>
            <a:r>
              <a:rPr lang="en-US" dirty="0" err="1" smtClean="0"/>
              <a:t>dia</a:t>
            </a:r>
            <a:endParaRPr lang="en-US" dirty="0" smtClean="0"/>
          </a:p>
          <a:p>
            <a:r>
              <a:rPr lang="en-US" dirty="0" smtClean="0"/>
              <a:t>500 </a:t>
            </a:r>
            <a:r>
              <a:rPr lang="en-US" dirty="0" err="1" smtClean="0"/>
              <a:t>milh</a:t>
            </a:r>
            <a:r>
              <a:rPr lang="en-US" dirty="0" err="1" smtClean="0"/>
              <a:t>ões</a:t>
            </a:r>
            <a:r>
              <a:rPr lang="en-US" dirty="0" smtClean="0"/>
              <a:t> de tweets/</a:t>
            </a:r>
            <a:r>
              <a:rPr lang="en-US" dirty="0" err="1" smtClean="0"/>
              <a:t>dia</a:t>
            </a:r>
            <a:endParaRPr lang="en-US" dirty="0" smtClean="0"/>
          </a:p>
          <a:p>
            <a:pPr lvl="1"/>
            <a:r>
              <a:rPr lang="en-US" dirty="0" smtClean="0"/>
              <a:t>6 mil/s</a:t>
            </a:r>
          </a:p>
          <a:p>
            <a:pPr lvl="1"/>
            <a:r>
              <a:rPr lang="en-US" dirty="0" smtClean="0"/>
              <a:t>Pico</a:t>
            </a:r>
            <a:r>
              <a:rPr lang="en-US" dirty="0"/>
              <a:t>: </a:t>
            </a:r>
            <a:r>
              <a:rPr lang="en-US" dirty="0" smtClean="0"/>
              <a:t>618.725 </a:t>
            </a:r>
            <a:r>
              <a:rPr lang="en-US" dirty="0" err="1" smtClean="0"/>
              <a:t>em</a:t>
            </a:r>
            <a:r>
              <a:rPr lang="en-US" dirty="0" smtClean="0"/>
              <a:t> 60 </a:t>
            </a:r>
            <a:r>
              <a:rPr lang="en-US" dirty="0" err="1" smtClean="0"/>
              <a:t>segundos</a:t>
            </a:r>
            <a:r>
              <a:rPr lang="en-US" dirty="0" smtClean="0"/>
              <a:t> (</a:t>
            </a:r>
            <a:r>
              <a:rPr lang="en-US" dirty="0" err="1" smtClean="0"/>
              <a:t>após</a:t>
            </a:r>
            <a:r>
              <a:rPr lang="en-US" dirty="0" smtClean="0"/>
              <a:t> final da </a:t>
            </a:r>
            <a:r>
              <a:rPr lang="en-US" dirty="0" err="1" smtClean="0"/>
              <a:t>copa</a:t>
            </a:r>
            <a:r>
              <a:rPr lang="en-US" dirty="0" smtClean="0"/>
              <a:t> 2014)</a:t>
            </a:r>
          </a:p>
          <a:p>
            <a:pPr lvl="1"/>
            <a:r>
              <a:rPr lang="en-US" dirty="0" err="1" smtClean="0"/>
              <a:t>Brasil</a:t>
            </a:r>
            <a:r>
              <a:rPr lang="en-US" dirty="0" smtClean="0"/>
              <a:t> x </a:t>
            </a:r>
            <a:r>
              <a:rPr lang="en-US" dirty="0" err="1" smtClean="0"/>
              <a:t>Alemanha</a:t>
            </a:r>
            <a:r>
              <a:rPr lang="en-US" dirty="0" smtClean="0"/>
              <a:t>: </a:t>
            </a:r>
            <a:r>
              <a:rPr lang="nb-NO" dirty="0" smtClean="0"/>
              <a:t>35.6 </a:t>
            </a:r>
            <a:r>
              <a:rPr lang="nb-NO" dirty="0" err="1" smtClean="0"/>
              <a:t>milhões</a:t>
            </a:r>
            <a:r>
              <a:rPr lang="nb-NO" dirty="0" smtClean="0"/>
              <a:t> de </a:t>
            </a:r>
            <a:r>
              <a:rPr lang="nb-NO" dirty="0" err="1" smtClean="0"/>
              <a:t>tweets</a:t>
            </a:r>
            <a:r>
              <a:rPr lang="nb-NO" dirty="0" smtClean="0"/>
              <a:t> (</a:t>
            </a:r>
            <a:r>
              <a:rPr lang="nb-NO" dirty="0" err="1" smtClean="0"/>
              <a:t>pula</a:t>
            </a:r>
            <a:r>
              <a:rPr lang="nb-NO" dirty="0" smtClean="0"/>
              <a:t> essa</a:t>
            </a:r>
            <a:r>
              <a:rPr lang="is-IS" dirty="0" smtClean="0"/>
              <a:t>…)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685800"/>
            <a:ext cx="7683500" cy="5486400"/>
          </a:xfrm>
          <a:prstGeom prst="rect">
            <a:avLst/>
          </a:prstGeom>
        </p:spPr>
      </p:pic>
      <p:sp>
        <p:nvSpPr>
          <p:cNvPr id="8" name="Left Arrow Callout 7"/>
          <p:cNvSpPr/>
          <p:nvPr/>
        </p:nvSpPr>
        <p:spPr>
          <a:xfrm>
            <a:off x="8019949" y="1979452"/>
            <a:ext cx="961021" cy="640747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Input Tweets</a:t>
            </a:r>
            <a:endParaRPr lang="en-US" sz="1100" dirty="0"/>
          </a:p>
        </p:txBody>
      </p:sp>
      <p:sp>
        <p:nvSpPr>
          <p:cNvPr id="10" name="Right Arrow Callout 9"/>
          <p:cNvSpPr/>
          <p:nvPr/>
        </p:nvSpPr>
        <p:spPr>
          <a:xfrm>
            <a:off x="102967" y="2379919"/>
            <a:ext cx="1304242" cy="52632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Entrada</a:t>
            </a:r>
            <a:endParaRPr lang="en-US" sz="1000" dirty="0"/>
          </a:p>
          <a:p>
            <a:pPr algn="ctr"/>
            <a:r>
              <a:rPr lang="en-US" sz="1000" dirty="0" err="1" smtClean="0"/>
              <a:t>Requisi</a:t>
            </a:r>
            <a:r>
              <a:rPr lang="en-US" sz="1000" dirty="0" err="1" smtClean="0"/>
              <a:t>ções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651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menor vantagem pode fazer a maior diferença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083" b="12083"/>
          <a:stretch>
            <a:fillRect/>
          </a:stretch>
        </p:blipFill>
        <p:spPr>
          <a:xfrm>
            <a:off x="124736" y="2611331"/>
            <a:ext cx="8810898" cy="375664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373205"/>
            <a:ext cx="7662864" cy="292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</a:t>
            </a:r>
            <a:r>
              <a:rPr lang="en-US" dirty="0" err="1" smtClean="0"/>
              <a:t>mundo</a:t>
            </a:r>
            <a:r>
              <a:rPr lang="en-US" dirty="0" smtClean="0"/>
              <a:t> dos </a:t>
            </a:r>
            <a:r>
              <a:rPr lang="en-US" dirty="0" err="1" smtClean="0"/>
              <a:t>negócios</a:t>
            </a:r>
            <a:r>
              <a:rPr lang="en-US" dirty="0" smtClean="0"/>
              <a:t>, </a:t>
            </a:r>
            <a:r>
              <a:rPr lang="en-US" dirty="0" err="1" smtClean="0"/>
              <a:t>vantagens</a:t>
            </a:r>
            <a:r>
              <a:rPr lang="en-US" dirty="0" smtClean="0"/>
              <a:t> </a:t>
            </a:r>
            <a:r>
              <a:rPr lang="en-US" dirty="0" err="1" smtClean="0"/>
              <a:t>competitivas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dificéis</a:t>
            </a:r>
            <a:r>
              <a:rPr lang="en-US" dirty="0" smtClean="0"/>
              <a:t> de se </a:t>
            </a:r>
            <a:r>
              <a:rPr lang="en-US" dirty="0" err="1" smtClean="0"/>
              <a:t>sustentar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tempo.</a:t>
            </a:r>
            <a:endParaRPr lang="en-US" dirty="0"/>
          </a:p>
        </p:txBody>
      </p:sp>
      <p:pic>
        <p:nvPicPr>
          <p:cNvPr id="3" name="Picture 2" descr="Captura de Tela 2016-11-16 às 21.36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03" y="2360188"/>
            <a:ext cx="3103296" cy="15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Dúvidas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</a:t>
            </a:r>
            <a:r>
              <a:rPr lang="en-US" dirty="0" err="1" smtClean="0"/>
              <a:t>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8666"/>
            <a:ext cx="8229600" cy="4119090"/>
          </a:xfrm>
        </p:spPr>
        <p:txBody>
          <a:bodyPr>
            <a:noAutofit/>
          </a:bodyPr>
          <a:lstStyle/>
          <a:p>
            <a:r>
              <a:rPr lang="en-US" sz="1200" dirty="0">
                <a:hlinkClick r:id="rId2"/>
              </a:rPr>
              <a:t>http://www.enterpriseappstoday.com/business-intelligence/3-rules-for-data-driven-</a:t>
            </a:r>
            <a:r>
              <a:rPr lang="en-US" sz="1200" dirty="0" smtClean="0">
                <a:hlinkClick r:id="rId2"/>
              </a:rPr>
              <a:t>architecture.html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://www.mckinsey.com/business-functions/digital-mckinsey/our-insights/three-keys-to-building-a-data-driven-</a:t>
            </a:r>
            <a:r>
              <a:rPr lang="en-US" sz="1200" dirty="0" smtClean="0">
                <a:hlinkClick r:id="rId3"/>
              </a:rPr>
              <a:t>strategy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://www.mckinsey.com/business-functions/digital-mckinsey/our-insights/making-data-analytics-work-for-you-instead-of-the-other-way-</a:t>
            </a:r>
            <a:r>
              <a:rPr lang="en-US" sz="1200" dirty="0" smtClean="0">
                <a:hlinkClick r:id="rId4"/>
              </a:rPr>
              <a:t>around</a:t>
            </a:r>
            <a:endParaRPr lang="en-US" sz="1200" dirty="0"/>
          </a:p>
          <a:p>
            <a:r>
              <a:rPr lang="en-US" sz="1200" dirty="0">
                <a:hlinkClick r:id="rId5"/>
              </a:rPr>
              <a:t>http://www.infoworld.com/article/3055714/analytics/5-steps-to-a-modern-data-</a:t>
            </a:r>
            <a:r>
              <a:rPr lang="en-US" sz="1200" dirty="0" smtClean="0">
                <a:hlinkClick r:id="rId5"/>
              </a:rPr>
              <a:t>architecture.html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err="1">
                <a:hlinkClick r:id="rId6"/>
              </a:rPr>
              <a:t>www.cisco.com</a:t>
            </a:r>
            <a:r>
              <a:rPr lang="en-US" sz="1200" dirty="0">
                <a:hlinkClick r:id="rId6"/>
              </a:rPr>
              <a:t>/c/en/us/solutions/collateral/service-provider/visual-networking-index-</a:t>
            </a:r>
            <a:r>
              <a:rPr lang="en-US" sz="1200" dirty="0" err="1">
                <a:hlinkClick r:id="rId6"/>
              </a:rPr>
              <a:t>vni</a:t>
            </a:r>
            <a:r>
              <a:rPr lang="en-US" sz="1200" dirty="0">
                <a:hlinkClick r:id="rId6"/>
              </a:rPr>
              <a:t>/complete-white-paper-c11-481360.</a:t>
            </a:r>
            <a:r>
              <a:rPr lang="en-US" sz="1200" dirty="0" smtClean="0">
                <a:hlinkClick r:id="rId6"/>
              </a:rPr>
              <a:t>html</a:t>
            </a:r>
            <a:endParaRPr lang="en-US" sz="1200" dirty="0"/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://www.zoomdata.com/blog/big-data-data-driven-organization</a:t>
            </a:r>
            <a:r>
              <a:rPr lang="en-US" sz="1200" dirty="0" smtClean="0">
                <a:hlinkClick r:id="rId7"/>
              </a:rPr>
              <a:t>/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http://www.business2community.com/big-data/become-data-driven-business-01626595#dUdJzu2PXEzMJoag.</a:t>
            </a:r>
            <a:r>
              <a:rPr lang="en-US" sz="1200" dirty="0" smtClean="0">
                <a:hlinkClick r:id="rId8"/>
              </a:rPr>
              <a:t>97</a:t>
            </a:r>
            <a:endParaRPr lang="en-US" sz="1200" dirty="0"/>
          </a:p>
          <a:p>
            <a:r>
              <a:rPr lang="en-US" sz="1200" dirty="0" smtClean="0">
                <a:hlinkClick r:id="rId9"/>
              </a:rPr>
              <a:t>https</a:t>
            </a:r>
            <a:r>
              <a:rPr lang="en-US" sz="1200" dirty="0">
                <a:hlinkClick r:id="rId9"/>
              </a:rPr>
              <a:t>://www.linkedin.com/pulse/your-enterprise-data-platform-ready-dive-digital-</a:t>
            </a:r>
            <a:r>
              <a:rPr lang="en-US" sz="1200" dirty="0" smtClean="0">
                <a:hlinkClick r:id="rId9"/>
              </a:rPr>
              <a:t>chatterjee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374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da web?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608040"/>
            <a:ext cx="6985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12"/>
            <a:ext cx="9144000" cy="53788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10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da web?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5" y="2328625"/>
            <a:ext cx="7926406" cy="45293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61235" y="6596471"/>
            <a:ext cx="2393937" cy="347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sz="600" dirty="0" smtClean="0"/>
              <a:t>(Fonte: </a:t>
            </a:r>
            <a:r>
              <a:rPr lang="en-US" sz="600" dirty="0" err="1" smtClean="0"/>
              <a:t>www.worldwidewebsize.com</a:t>
            </a:r>
            <a:r>
              <a:rPr lang="en-US" sz="600" dirty="0" smtClean="0"/>
              <a:t>)</a:t>
            </a:r>
            <a:endParaRPr lang="en-US" sz="1050" dirty="0" smtClean="0"/>
          </a:p>
          <a:p>
            <a:pPr marL="349250" lvl="1" indent="0">
              <a:buNone/>
            </a:pPr>
            <a:r>
              <a:rPr lang="en-US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9661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Muita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informação</a:t>
            </a:r>
            <a:r>
              <a:rPr lang="en-US" sz="4000" dirty="0" smtClean="0"/>
              <a:t> x </a:t>
            </a:r>
            <a:r>
              <a:rPr lang="en-US" sz="4000" dirty="0" err="1" smtClean="0"/>
              <a:t>pouca</a:t>
            </a:r>
            <a:r>
              <a:rPr lang="en-US" sz="4000" dirty="0" smtClean="0"/>
              <a:t> </a:t>
            </a:r>
            <a:r>
              <a:rPr lang="en-US" sz="4000" dirty="0" err="1" smtClean="0"/>
              <a:t>atenção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Abundância</a:t>
            </a:r>
            <a:r>
              <a:rPr lang="en-US" dirty="0" smtClean="0"/>
              <a:t> de </a:t>
            </a:r>
            <a:r>
              <a:rPr lang="en-US" dirty="0" err="1" smtClean="0"/>
              <a:t>fontes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endParaRPr lang="en-US" dirty="0" smtClean="0"/>
          </a:p>
          <a:p>
            <a:pPr lvl="1"/>
            <a:r>
              <a:rPr lang="en-US" dirty="0" err="1" smtClean="0"/>
              <a:t>Empresas</a:t>
            </a:r>
            <a:r>
              <a:rPr lang="en-US" dirty="0" smtClean="0"/>
              <a:t> tem </a:t>
            </a:r>
            <a:r>
              <a:rPr lang="en-US" dirty="0" err="1" smtClean="0"/>
              <a:t>mais</a:t>
            </a:r>
            <a:r>
              <a:rPr lang="en-US" dirty="0" smtClean="0"/>
              <a:t> dados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gerenciar</a:t>
            </a:r>
            <a:endParaRPr lang="en-US" dirty="0" smtClean="0"/>
          </a:p>
          <a:p>
            <a:pPr lvl="1"/>
            <a:r>
              <a:rPr lang="en-US" dirty="0" err="1" smtClean="0"/>
              <a:t>Pobreza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: Para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olhar</a:t>
            </a:r>
            <a:r>
              <a:rPr lang="en-US" dirty="0" smtClean="0"/>
              <a:t>?!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focar</a:t>
            </a:r>
            <a:r>
              <a:rPr lang="en-US" dirty="0" smtClean="0"/>
              <a:t> a </a:t>
            </a:r>
            <a:r>
              <a:rPr lang="en-US" dirty="0" err="1" smtClean="0"/>
              <a:t>atenção</a:t>
            </a:r>
            <a:r>
              <a:rPr lang="en-US" dirty="0" smtClean="0"/>
              <a:t> de forma </a:t>
            </a:r>
            <a:r>
              <a:rPr lang="en-US" dirty="0" err="1" smtClean="0"/>
              <a:t>eficiente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r>
              <a:rPr lang="en-US" dirty="0" smtClean="0"/>
              <a:t> com base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certa</a:t>
            </a:r>
            <a:endParaRPr lang="en-US" dirty="0" smtClean="0"/>
          </a:p>
          <a:p>
            <a:r>
              <a:rPr lang="en-US" dirty="0" err="1" smtClean="0"/>
              <a:t>Gerenciamento</a:t>
            </a:r>
            <a:r>
              <a:rPr lang="en-US" dirty="0" smtClean="0"/>
              <a:t> </a:t>
            </a:r>
            <a:r>
              <a:rPr lang="en-US" dirty="0" err="1" smtClean="0"/>
              <a:t>correto</a:t>
            </a:r>
            <a:r>
              <a:rPr lang="en-US" dirty="0" smtClean="0"/>
              <a:t> das </a:t>
            </a:r>
            <a:r>
              <a:rPr lang="en-US" dirty="0" err="1" smtClean="0"/>
              <a:t>informações</a:t>
            </a:r>
            <a:endParaRPr lang="en-US" dirty="0" smtClean="0"/>
          </a:p>
          <a:p>
            <a:pPr lvl="1"/>
            <a:r>
              <a:rPr lang="en-US" dirty="0" err="1" smtClean="0"/>
              <a:t>Obtenção</a:t>
            </a:r>
            <a:r>
              <a:rPr lang="en-US" dirty="0" smtClean="0"/>
              <a:t>, </a:t>
            </a:r>
            <a:r>
              <a:rPr lang="en-US" dirty="0" err="1" smtClean="0"/>
              <a:t>processamento</a:t>
            </a:r>
            <a:r>
              <a:rPr lang="en-US" dirty="0" smtClean="0"/>
              <a:t>, </a:t>
            </a:r>
            <a:r>
              <a:rPr lang="en-US" dirty="0" err="1" smtClean="0"/>
              <a:t>armazenamento</a:t>
            </a:r>
            <a:r>
              <a:rPr lang="en-US" dirty="0" smtClean="0"/>
              <a:t> e </a:t>
            </a:r>
            <a:r>
              <a:rPr lang="en-US" dirty="0" err="1" smtClean="0"/>
              <a:t>distribuição</a:t>
            </a:r>
            <a:endParaRPr lang="en-US" dirty="0" smtClean="0"/>
          </a:p>
          <a:p>
            <a:pPr lvl="1"/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legados</a:t>
            </a:r>
            <a:endParaRPr lang="en-US" dirty="0" smtClean="0"/>
          </a:p>
          <a:p>
            <a:pPr marL="34925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126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fr-FR" dirty="0" smtClean="0"/>
              <a:t>que </a:t>
            </a:r>
            <a:r>
              <a:rPr lang="fr-FR" dirty="0" err="1" smtClean="0"/>
              <a:t>significa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"</a:t>
            </a:r>
            <a:r>
              <a:rPr lang="fr-FR" dirty="0" err="1" smtClean="0"/>
              <a:t>orientado</a:t>
            </a:r>
            <a:r>
              <a:rPr lang="fr-FR" dirty="0" smtClean="0"/>
              <a:t> a </a:t>
            </a:r>
            <a:r>
              <a:rPr lang="fr-FR" dirty="0" err="1" smtClean="0"/>
              <a:t>dados</a:t>
            </a:r>
            <a:r>
              <a:rPr lang="fr-FR" dirty="0" smtClean="0"/>
              <a:t>"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Dados = </a:t>
            </a:r>
            <a:r>
              <a:rPr lang="en-US" dirty="0" err="1"/>
              <a:t>ativos</a:t>
            </a:r>
            <a:r>
              <a:rPr lang="en-US" dirty="0"/>
              <a:t> </a:t>
            </a:r>
            <a:r>
              <a:rPr lang="en-US" dirty="0" err="1"/>
              <a:t>valiosos</a:t>
            </a:r>
            <a:endParaRPr lang="en-US" dirty="0"/>
          </a:p>
          <a:p>
            <a:pPr lvl="1"/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 e </a:t>
            </a:r>
            <a:r>
              <a:rPr lang="en-US" dirty="0" err="1" smtClean="0"/>
              <a:t>decisões</a:t>
            </a:r>
            <a:endParaRPr lang="en-US" dirty="0" smtClean="0"/>
          </a:p>
          <a:p>
            <a:r>
              <a:rPr lang="en-US" dirty="0"/>
              <a:t>Big Data</a:t>
            </a:r>
          </a:p>
          <a:p>
            <a:pPr lvl="1"/>
            <a:r>
              <a:rPr lang="en-US" dirty="0"/>
              <a:t>Big Money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Big Mess?</a:t>
            </a:r>
          </a:p>
          <a:p>
            <a:r>
              <a:rPr lang="en-US" dirty="0" smtClean="0"/>
              <a:t>Dados no </a:t>
            </a:r>
            <a:r>
              <a:rPr lang="en-US" dirty="0" err="1" smtClean="0"/>
              <a:t>centro</a:t>
            </a:r>
            <a:r>
              <a:rPr lang="en-US" dirty="0" smtClean="0"/>
              <a:t> das </a:t>
            </a:r>
            <a:r>
              <a:rPr lang="en-US" dirty="0" err="1" smtClean="0"/>
              <a:t>arquiteturas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endParaRPr lang="en-US" dirty="0" smtClean="0"/>
          </a:p>
          <a:p>
            <a:pPr lvl="1"/>
            <a:r>
              <a:rPr lang="en-US" dirty="0" err="1" smtClean="0"/>
              <a:t>Auxiliar</a:t>
            </a:r>
            <a:r>
              <a:rPr lang="en-US" dirty="0" smtClean="0"/>
              <a:t> a t</a:t>
            </a:r>
            <a:r>
              <a:rPr lang="pt-BR" dirty="0" err="1" smtClean="0"/>
              <a:t>omada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decisões</a:t>
            </a:r>
            <a:r>
              <a:rPr lang="pt-BR" dirty="0"/>
              <a:t> </a:t>
            </a:r>
            <a:endParaRPr lang="pt-BR" dirty="0" smtClean="0"/>
          </a:p>
          <a:p>
            <a:pPr lvl="1"/>
            <a:r>
              <a:rPr lang="pt-BR" dirty="0" smtClean="0"/>
              <a:t>Facilitar o aprendizado (novos conhecimentos)</a:t>
            </a:r>
          </a:p>
          <a:p>
            <a:pPr lvl="1"/>
            <a:r>
              <a:rPr lang="pt-BR" dirty="0" smtClean="0"/>
              <a:t>Qualidade </a:t>
            </a:r>
            <a:r>
              <a:rPr lang="pt-BR" dirty="0" err="1" smtClean="0"/>
              <a:t>x</a:t>
            </a:r>
            <a:r>
              <a:rPr lang="pt-BR" dirty="0" smtClean="0"/>
              <a:t> quantidade (mais não significa melhor</a:t>
            </a:r>
            <a:r>
              <a:rPr lang="pt-BR" dirty="0" smtClean="0"/>
              <a:t>)</a:t>
            </a:r>
            <a:endParaRPr lang="pt-BR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4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O </a:t>
            </a:r>
            <a:r>
              <a:rPr lang="fr-FR" dirty="0"/>
              <a:t>q</a:t>
            </a:r>
            <a:r>
              <a:rPr lang="x-none" dirty="0" smtClean="0"/>
              <a:t>ue as empresas buscam com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Usar</a:t>
            </a:r>
            <a:r>
              <a:rPr lang="en-US" dirty="0" smtClean="0"/>
              <a:t> dados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r>
              <a:rPr lang="en-US" dirty="0" smtClean="0"/>
              <a:t> (</a:t>
            </a:r>
            <a:r>
              <a:rPr lang="en-US" dirty="0" err="1" smtClean="0"/>
              <a:t>objetivo</a:t>
            </a:r>
            <a:r>
              <a:rPr lang="en-US" dirty="0" smtClean="0"/>
              <a:t> principal)</a:t>
            </a:r>
          </a:p>
          <a:p>
            <a:pPr lvl="1"/>
            <a:r>
              <a:rPr lang="en-US" dirty="0" smtClean="0"/>
              <a:t>Dados -&gt; </a:t>
            </a:r>
            <a:r>
              <a:rPr lang="en-US" dirty="0" err="1" smtClean="0"/>
              <a:t>Informações</a:t>
            </a:r>
            <a:r>
              <a:rPr lang="en-US" dirty="0" smtClean="0"/>
              <a:t> -&gt; </a:t>
            </a:r>
            <a:r>
              <a:rPr lang="en-US" dirty="0" err="1" smtClean="0"/>
              <a:t>Conhecimento</a:t>
            </a:r>
            <a:r>
              <a:rPr lang="en-US" dirty="0" smtClean="0"/>
              <a:t> -&gt; </a:t>
            </a:r>
            <a:r>
              <a:rPr lang="en-US" dirty="0" err="1" smtClean="0"/>
              <a:t>Decisões</a:t>
            </a:r>
            <a:endParaRPr lang="en-US" dirty="0" smtClean="0"/>
          </a:p>
          <a:p>
            <a:r>
              <a:rPr lang="en-US" dirty="0" smtClean="0"/>
              <a:t>“Self-service” dos dados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atingir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endParaRPr lang="en-US" dirty="0" smtClean="0"/>
          </a:p>
          <a:p>
            <a:pPr lvl="1"/>
            <a:r>
              <a:rPr lang="en-US" dirty="0" err="1" smtClean="0"/>
              <a:t>Usuário</a:t>
            </a:r>
            <a:r>
              <a:rPr lang="en-US" dirty="0" smtClean="0"/>
              <a:t> define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smtClean="0"/>
              <a:t>dado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relevante</a:t>
            </a:r>
            <a:endParaRPr lang="en-US" dirty="0" smtClean="0"/>
          </a:p>
          <a:p>
            <a:r>
              <a:rPr lang="en-US" dirty="0" smtClean="0"/>
              <a:t>Dados “frescos”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tão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dirty="0" smtClean="0"/>
              <a:t> o volume.</a:t>
            </a:r>
          </a:p>
          <a:p>
            <a:pPr lvl="1"/>
            <a:r>
              <a:rPr lang="en-US" dirty="0" smtClean="0"/>
              <a:t>Dados </a:t>
            </a:r>
            <a:r>
              <a:rPr lang="en-US" dirty="0" err="1" smtClean="0"/>
              <a:t>em</a:t>
            </a:r>
            <a:r>
              <a:rPr lang="en-US" dirty="0" smtClean="0"/>
              <a:t> tempo real</a:t>
            </a:r>
          </a:p>
          <a:p>
            <a:pPr lvl="1"/>
            <a:r>
              <a:rPr lang="en-US" dirty="0" smtClean="0"/>
              <a:t>90% dos dados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antigos</a:t>
            </a:r>
            <a:r>
              <a:rPr lang="en-US" dirty="0" smtClean="0"/>
              <a:t> e com </a:t>
            </a:r>
            <a:r>
              <a:rPr lang="en-US" dirty="0" err="1" smtClean="0"/>
              <a:t>pouco</a:t>
            </a:r>
            <a:r>
              <a:rPr lang="en-US" dirty="0" smtClean="0"/>
              <a:t> valor</a:t>
            </a:r>
          </a:p>
          <a:p>
            <a:r>
              <a:rPr lang="en-US" dirty="0" smtClean="0"/>
              <a:t>Dados </a:t>
            </a:r>
            <a:r>
              <a:rPr lang="en-US" dirty="0" err="1" smtClean="0"/>
              <a:t>personalizados</a:t>
            </a:r>
            <a:endParaRPr lang="en-US" dirty="0" smtClean="0"/>
          </a:p>
          <a:p>
            <a:pPr lvl="1"/>
            <a:r>
              <a:rPr lang="en-US" dirty="0" smtClean="0"/>
              <a:t>Dados </a:t>
            </a:r>
            <a:r>
              <a:rPr lang="en-US" dirty="0" err="1" smtClean="0"/>
              <a:t>genéricos</a:t>
            </a:r>
            <a:r>
              <a:rPr lang="en-US" dirty="0" smtClean="0"/>
              <a:t> -&gt;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copiados</a:t>
            </a:r>
            <a:endParaRPr lang="en-US" dirty="0" smtClean="0"/>
          </a:p>
          <a:p>
            <a:pPr lvl="1"/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recomendação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5969</TotalTime>
  <Words>1624</Words>
  <Application>Microsoft Macintosh PowerPoint</Application>
  <PresentationFormat>On-screen Show (4:3)</PresentationFormat>
  <Paragraphs>196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Genesis</vt:lpstr>
      <vt:lpstr>Arquitetura orientada a dados para Big Data</vt:lpstr>
      <vt:lpstr>Roteiro</vt:lpstr>
      <vt:lpstr>Big data</vt:lpstr>
      <vt:lpstr>Qual o tamanho da web?</vt:lpstr>
      <vt:lpstr>PowerPoint Presentation</vt:lpstr>
      <vt:lpstr>Qual o tamanho da web?</vt:lpstr>
      <vt:lpstr>Muita informação x pouca atenção</vt:lpstr>
      <vt:lpstr>O que significa  "orientado a dados" ?</vt:lpstr>
      <vt:lpstr>O que as empresas buscam com Big Data?</vt:lpstr>
      <vt:lpstr>Desafios com Big data</vt:lpstr>
      <vt:lpstr>Quais os objetivos?</vt:lpstr>
      <vt:lpstr>Arquitetura orientada a Big Data</vt:lpstr>
      <vt:lpstr>Arquitetura orientada a big data</vt:lpstr>
      <vt:lpstr>Fontes de dados big data</vt:lpstr>
      <vt:lpstr>Entender os dados…</vt:lpstr>
      <vt:lpstr>… e os metadados!</vt:lpstr>
      <vt:lpstr>Metadados - Quanto custa?</vt:lpstr>
      <vt:lpstr>Processar Big Data - Etapas</vt:lpstr>
      <vt:lpstr>Conhecimento</vt:lpstr>
      <vt:lpstr>Modelo de arquitetura</vt:lpstr>
      <vt:lpstr>Modelo de arquitetura</vt:lpstr>
      <vt:lpstr>Modelo de arquitetura</vt:lpstr>
      <vt:lpstr>Modelo de arquitetura</vt:lpstr>
      <vt:lpstr>Modelo de arquitetura</vt:lpstr>
      <vt:lpstr>Modelo de arquitetura</vt:lpstr>
      <vt:lpstr>Quais ferramentas usar?</vt:lpstr>
      <vt:lpstr>PowerPoint Presentation</vt:lpstr>
      <vt:lpstr>Ecossistema Hadoop</vt:lpstr>
      <vt:lpstr>Modelo de arquitetura - Ferramentas</vt:lpstr>
      <vt:lpstr>Modelo Tradicional</vt:lpstr>
      <vt:lpstr>PowerPoint Presentation</vt:lpstr>
      <vt:lpstr>Netflix</vt:lpstr>
      <vt:lpstr>PowerPoint Presentation</vt:lpstr>
      <vt:lpstr>Twitter</vt:lpstr>
      <vt:lpstr>PowerPoint Presentation</vt:lpstr>
      <vt:lpstr>A menor vantagem pode fazer a maior diferença</vt:lpstr>
      <vt:lpstr>Dúvidas?</vt:lpstr>
      <vt:lpstr>Referências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</dc:creator>
  <cp:lastModifiedBy>EO</cp:lastModifiedBy>
  <cp:revision>222</cp:revision>
  <dcterms:created xsi:type="dcterms:W3CDTF">2016-11-12T21:06:18Z</dcterms:created>
  <dcterms:modified xsi:type="dcterms:W3CDTF">2016-11-17T00:53:19Z</dcterms:modified>
</cp:coreProperties>
</file>