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6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86410"/>
  </p:normalViewPr>
  <p:slideViewPr>
    <p:cSldViewPr snapToGrid="0">
      <p:cViewPr varScale="1">
        <p:scale>
          <a:sx n="63" d="100"/>
          <a:sy n="63" d="100"/>
        </p:scale>
        <p:origin x="240" y="7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FCBC-1EED-4345-8341-CCE94F56BDAB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D6B70-5C7E-4F50-AC79-844224718E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417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D6B70-5C7E-4F50-AC79-844224718E1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726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D6B70-5C7E-4F50-AC79-844224718E19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60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90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941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59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753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82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95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3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49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04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05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11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7C1A0F-5540-43BD-B600-6C866EC6D411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0B9B8B-5520-4683-8BE7-26F8CA5CC8A6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14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Linguagem de Consulta SPARQL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Gedson santos de melo</a:t>
            </a:r>
          </a:p>
        </p:txBody>
      </p:sp>
    </p:spTree>
    <p:extLst>
      <p:ext uri="{BB962C8B-B14F-4D97-AF65-F5344CB8AC3E}">
        <p14:creationId xmlns:p14="http://schemas.microsoft.com/office/powerpoint/2010/main" val="19370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Aplicação do SPARQL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485" y="1492428"/>
            <a:ext cx="3810000" cy="3810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6499" y="2438697"/>
            <a:ext cx="3132702" cy="1566351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485" y="4758668"/>
            <a:ext cx="2387301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Apache Jena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Apache Jena é um framework de código aberto para Java que tem aplicação a Web </a:t>
            </a:r>
            <a:r>
              <a:rPr lang="pt-BR" sz="2400" dirty="0" smtClean="0"/>
              <a:t>Semântica.</a:t>
            </a:r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Ele fornece uma API para extrair e escrever dados de gráficos </a:t>
            </a:r>
            <a:r>
              <a:rPr lang="pt-BR" sz="2400" dirty="0" smtClean="0"/>
              <a:t>RDF.</a:t>
            </a:r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Jena é semelhante ao Eclipse RDF4J (anteriormente conhecido como </a:t>
            </a:r>
            <a:r>
              <a:rPr lang="pt-BR" sz="2400" dirty="0" err="1"/>
              <a:t>Sesame</a:t>
            </a:r>
            <a:r>
              <a:rPr lang="pt-BR" sz="2400" dirty="0" smtClean="0"/>
              <a:t>).</a:t>
            </a:r>
            <a:endParaRPr lang="pt-B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Jena fornece suporte para OWL (Web Ontology </a:t>
            </a:r>
            <a:r>
              <a:rPr lang="pt-BR" sz="2400" dirty="0" err="1"/>
              <a:t>Language</a:t>
            </a:r>
            <a:r>
              <a:rPr lang="pt-BR" sz="2400" dirty="0" smtClean="0"/>
              <a:t>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25105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Roteiro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3200" dirty="0" smtClean="0"/>
              <a:t>Introdução</a:t>
            </a:r>
            <a:endParaRPr lang="pt-BR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pt-BR" sz="3200" dirty="0"/>
              <a:t>RDF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dirty="0"/>
              <a:t>Modelo RDF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dirty="0"/>
              <a:t>SPARQL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dirty="0"/>
              <a:t>Aplicação do SPARQL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pt-BR" sz="3200" dirty="0"/>
              <a:t>Apache Jena</a:t>
            </a:r>
          </a:p>
        </p:txBody>
      </p:sp>
    </p:spTree>
    <p:extLst>
      <p:ext uri="{BB962C8B-B14F-4D97-AF65-F5344CB8AC3E}">
        <p14:creationId xmlns:p14="http://schemas.microsoft.com/office/powerpoint/2010/main" val="41432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SPARQL é uma recomendação do W3C a partir de Janeiro de 2008.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Seu propósito é permitir que arquivos RDF sejam consultados através de uma linguagem parecida com SQL</a:t>
            </a:r>
            <a:r>
              <a:rPr lang="pt-BR" sz="2400" i="1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Permite ao usuário combinar dados de arquivos </a:t>
            </a:r>
            <a:r>
              <a:rPr lang="pt-BR" sz="2400" dirty="0" smtClean="0"/>
              <a:t>RDF </a:t>
            </a:r>
            <a:r>
              <a:rPr lang="pt-BR" sz="2400" dirty="0"/>
              <a:t>provenientes de diferentes fontes.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SPARQL é uma linguagem orientada a dados, ou seja, recupera dados armazenados em arquivos RDF.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958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RDF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O </a:t>
            </a:r>
            <a:r>
              <a:rPr lang="pt-BR" b="1" dirty="0" smtClean="0"/>
              <a:t>RDF </a:t>
            </a:r>
            <a:r>
              <a:rPr lang="pt-BR" dirty="0" smtClean="0"/>
              <a:t>(</a:t>
            </a:r>
            <a:r>
              <a:rPr lang="pt-BR" b="1" dirty="0"/>
              <a:t>Resource Description Framework</a:t>
            </a:r>
            <a:r>
              <a:rPr lang="pt-BR" dirty="0"/>
              <a:t>) é uma linguagem para representar informação na Internet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Os arquivos RDF têm três componentes </a:t>
            </a:r>
            <a:r>
              <a:rPr lang="pt-BR" dirty="0" smtClean="0"/>
              <a:t>básicos que tornam </a:t>
            </a:r>
            <a:r>
              <a:rPr lang="pt-BR" dirty="0"/>
              <a:t>a linguagem altamente </a:t>
            </a:r>
            <a:r>
              <a:rPr lang="pt-BR" dirty="0" smtClean="0"/>
              <a:t>escalável:</a:t>
            </a:r>
            <a:endParaRPr lang="pt-B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pt-BR" b="1" dirty="0"/>
              <a:t>Recurso</a:t>
            </a:r>
            <a:r>
              <a:rPr lang="pt-BR" dirty="0"/>
              <a:t>: Qualquer coisa que pode conter um URI (</a:t>
            </a:r>
            <a:r>
              <a:rPr lang="pt-BR" i="1" dirty="0"/>
              <a:t>Uniform Resource Identifier</a:t>
            </a:r>
            <a:r>
              <a:rPr lang="pt-BR" dirty="0"/>
              <a:t>), incluindo as páginas da web, assim como elementos de um documento XML.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b="1" dirty="0"/>
              <a:t>Propriedade</a:t>
            </a:r>
            <a:r>
              <a:rPr lang="pt-BR" dirty="0"/>
              <a:t>: Um recurso que </a:t>
            </a:r>
            <a:r>
              <a:rPr lang="pt-BR" dirty="0" smtClean="0"/>
              <a:t>tem </a:t>
            </a:r>
            <a:r>
              <a:rPr lang="pt-BR" dirty="0"/>
              <a:t>um determinado nome e possa ser utilizado como uma propriedade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b="1" dirty="0"/>
              <a:t>Indicação</a:t>
            </a:r>
            <a:r>
              <a:rPr lang="pt-BR" dirty="0"/>
              <a:t>: </a:t>
            </a:r>
            <a:r>
              <a:rPr lang="pt-BR" dirty="0" smtClean="0"/>
              <a:t>Consiste </a:t>
            </a:r>
            <a:r>
              <a:rPr lang="pt-BR" dirty="0"/>
              <a:t>na combinação de um recurso, de uma propriedade, e de um valor.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677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RDF</a:t>
            </a:r>
          </a:p>
        </p:txBody>
      </p:sp>
      <p:sp>
        <p:nvSpPr>
          <p:cNvPr id="4" name="Oval 3"/>
          <p:cNvSpPr/>
          <p:nvPr/>
        </p:nvSpPr>
        <p:spPr>
          <a:xfrm>
            <a:off x="4850970" y="2045776"/>
            <a:ext cx="3037668" cy="10073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http://.../JohnSmith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5953" y="5098942"/>
            <a:ext cx="2867187" cy="8679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John Smith</a:t>
            </a:r>
            <a:endParaRPr lang="pt-BR" dirty="0"/>
          </a:p>
        </p:txBody>
      </p:sp>
      <p:sp>
        <p:nvSpPr>
          <p:cNvPr id="10" name="Arrow: Down 9"/>
          <p:cNvSpPr/>
          <p:nvPr/>
        </p:nvSpPr>
        <p:spPr>
          <a:xfrm>
            <a:off x="6230319" y="3053166"/>
            <a:ext cx="325464" cy="20457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TextBox 10"/>
          <p:cNvSpPr txBox="1"/>
          <p:nvPr/>
        </p:nvSpPr>
        <p:spPr>
          <a:xfrm>
            <a:off x="6555783" y="3783136"/>
            <a:ext cx="1027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Vcard:FN</a:t>
            </a:r>
          </a:p>
        </p:txBody>
      </p:sp>
      <p:sp>
        <p:nvSpPr>
          <p:cNvPr id="12" name="Arrow: Right 11"/>
          <p:cNvSpPr/>
          <p:nvPr/>
        </p:nvSpPr>
        <p:spPr>
          <a:xfrm>
            <a:off x="1828800" y="2301498"/>
            <a:ext cx="2650210" cy="4959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Recurso </a:t>
            </a:r>
            <a:r>
              <a:rPr lang="pt-BR" dirty="0">
                <a:solidFill>
                  <a:schemeClr val="bg1"/>
                </a:solidFill>
              </a:rPr>
              <a:t>ou Sujeito</a:t>
            </a:r>
          </a:p>
        </p:txBody>
      </p:sp>
      <p:sp>
        <p:nvSpPr>
          <p:cNvPr id="13" name="Arrow: Right 12"/>
          <p:cNvSpPr/>
          <p:nvPr/>
        </p:nvSpPr>
        <p:spPr>
          <a:xfrm>
            <a:off x="2355742" y="3764536"/>
            <a:ext cx="2727703" cy="4959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Propriedade ou Predicado</a:t>
            </a:r>
          </a:p>
        </p:txBody>
      </p:sp>
      <p:sp>
        <p:nvSpPr>
          <p:cNvPr id="14" name="Arrow: Right 13"/>
          <p:cNvSpPr/>
          <p:nvPr/>
        </p:nvSpPr>
        <p:spPr>
          <a:xfrm>
            <a:off x="1828800" y="5284921"/>
            <a:ext cx="2650210" cy="49594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Indicação ou Objeto</a:t>
            </a:r>
          </a:p>
        </p:txBody>
      </p:sp>
    </p:spTree>
    <p:extLst>
      <p:ext uri="{BB962C8B-B14F-4D97-AF65-F5344CB8AC3E}">
        <p14:creationId xmlns:p14="http://schemas.microsoft.com/office/powerpoint/2010/main" val="19996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SPARQL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O </a:t>
            </a:r>
            <a:r>
              <a:rPr lang="pt-BR" b="1" dirty="0"/>
              <a:t>SPARQL</a:t>
            </a:r>
            <a:r>
              <a:rPr lang="pt-BR" dirty="0"/>
              <a:t> é um conjunto de especificações que fornecem linguagens e protocolos para consultar e manipular o conteúdo publicado em RDF na Web.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Uma consulta SPARQL é </a:t>
            </a:r>
            <a:r>
              <a:rPr lang="pt-BR" dirty="0" smtClean="0"/>
              <a:t>composta </a:t>
            </a:r>
            <a:r>
              <a:rPr lang="pt-BR" dirty="0"/>
              <a:t>por: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Declarações de prefixos, para abreviar URIs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Definição do conjunto de dados, informando quais grafo(s) RDF estão sendo consultados.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A cláusula de resultado, identificando </a:t>
            </a:r>
            <a:r>
              <a:rPr lang="pt-BR" dirty="0" smtClean="0"/>
              <a:t>qual </a:t>
            </a:r>
            <a:r>
              <a:rPr lang="pt-BR" dirty="0"/>
              <a:t>informação deve ser retornada a partir da consulta.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O padrão de consulta, especificando o que consultar dentro do conjunto de dados.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pt-BR" dirty="0"/>
              <a:t>Modificadores de consulta, limites, ordenação, e outros que podem modificar o resultado final.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98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SPARQL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40000"/>
          </a:xfrm>
        </p:spPr>
        <p:txBody>
          <a:bodyPr>
            <a:normAutofit/>
          </a:bodyPr>
          <a:lstStyle/>
          <a:p>
            <a:pPr marL="0" indent="0">
              <a:lnSpc>
                <a:spcPct val="20000"/>
              </a:lnSpc>
              <a:buNone/>
            </a:pPr>
            <a:endParaRPr lang="pt-BR" sz="2200" dirty="0"/>
          </a:p>
          <a:p>
            <a:pPr marL="0" indent="0">
              <a:lnSpc>
                <a:spcPct val="20000"/>
              </a:lnSpc>
              <a:buNone/>
            </a:pPr>
            <a:r>
              <a:rPr lang="pt-BR" sz="2200" b="1" dirty="0"/>
              <a:t>Estrutura padrão de uma consulta SPARQL</a:t>
            </a:r>
          </a:p>
          <a:p>
            <a:pPr marL="0" indent="0">
              <a:lnSpc>
                <a:spcPct val="20000"/>
              </a:lnSpc>
              <a:buNone/>
            </a:pPr>
            <a:endParaRPr lang="pt-BR" sz="2200" dirty="0"/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 			# declarações de prefixo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</a:t>
            </a:r>
            <a:r>
              <a:rPr lang="pt-BR" sz="2200" b="1" dirty="0">
                <a:solidFill>
                  <a:srgbClr val="0070C0"/>
                </a:solidFill>
              </a:rPr>
              <a:t>PREFIX</a:t>
            </a:r>
            <a:r>
              <a:rPr lang="pt-BR" sz="2200" dirty="0"/>
              <a:t> foo: &lt;http://example.com/resources/&gt;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	       ...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# definição de conjunto de dados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</a:t>
            </a:r>
            <a:r>
              <a:rPr lang="pt-BR" sz="2200" b="1" dirty="0">
                <a:solidFill>
                  <a:srgbClr val="0070C0"/>
                </a:solidFill>
              </a:rPr>
              <a:t>FROM</a:t>
            </a:r>
            <a:r>
              <a:rPr lang="pt-BR" sz="2200" dirty="0"/>
              <a:t> ...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# cláusula de resultado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</a:t>
            </a:r>
            <a:r>
              <a:rPr lang="pt-BR" sz="2200" b="1" dirty="0">
                <a:solidFill>
                  <a:srgbClr val="0070C0"/>
                </a:solidFill>
              </a:rPr>
              <a:t>SELECT</a:t>
            </a:r>
            <a:r>
              <a:rPr lang="pt-BR" sz="2200" dirty="0"/>
              <a:t> ...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# padrão de consulta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</a:t>
            </a:r>
            <a:r>
              <a:rPr lang="pt-BR" sz="2200" b="1" dirty="0">
                <a:solidFill>
                  <a:srgbClr val="0070C0"/>
                </a:solidFill>
              </a:rPr>
              <a:t>WHERE</a:t>
            </a:r>
            <a:r>
              <a:rPr lang="pt-BR" sz="2200" dirty="0"/>
              <a:t> {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	...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}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# modificadores de consulta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pt-BR" sz="2200" dirty="0"/>
              <a:t>			</a:t>
            </a:r>
            <a:r>
              <a:rPr lang="pt-BR" sz="2200" b="1" dirty="0">
                <a:solidFill>
                  <a:srgbClr val="0070C0"/>
                </a:solidFill>
              </a:rPr>
              <a:t>ORDER BY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264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SPARQL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Algumas cláusulas específicas da SPARQL:</a:t>
            </a:r>
            <a:r>
              <a:rPr lang="pt-BR" sz="2400" dirty="0"/>
              <a:t> </a:t>
            </a:r>
          </a:p>
          <a:p>
            <a:pPr lvl="1"/>
            <a:r>
              <a:rPr lang="pt-BR" sz="2000" b="1" i="1" dirty="0">
                <a:solidFill>
                  <a:srgbClr val="0070C0"/>
                </a:solidFill>
              </a:rPr>
              <a:t>BASE</a:t>
            </a:r>
            <a:r>
              <a:rPr lang="pt-BR" sz="2000" dirty="0"/>
              <a:t>: define a URI base de um recurso;</a:t>
            </a:r>
          </a:p>
          <a:p>
            <a:pPr lvl="1"/>
            <a:r>
              <a:rPr lang="pt-BR" sz="2000" b="1" i="1" dirty="0">
                <a:solidFill>
                  <a:srgbClr val="0070C0"/>
                </a:solidFill>
              </a:rPr>
              <a:t>FILTER</a:t>
            </a:r>
            <a:r>
              <a:rPr lang="pt-BR" sz="2000" dirty="0"/>
              <a:t>: aplica um filtro sobre as linhas recuperadas pela consulta;</a:t>
            </a:r>
          </a:p>
          <a:p>
            <a:pPr lvl="1"/>
            <a:r>
              <a:rPr lang="pt-BR" sz="2000" b="1" i="1" dirty="0">
                <a:solidFill>
                  <a:srgbClr val="0070C0"/>
                </a:solidFill>
              </a:rPr>
              <a:t>LIMIT</a:t>
            </a:r>
            <a:r>
              <a:rPr lang="pt-BR" sz="2000" dirty="0"/>
              <a:t>: limita a quantidade de linhas recuperadas da consulta;</a:t>
            </a:r>
          </a:p>
          <a:p>
            <a:pPr lvl="1"/>
            <a:r>
              <a:rPr lang="pt-BR" sz="2000" b="1" i="1" dirty="0">
                <a:solidFill>
                  <a:srgbClr val="0070C0"/>
                </a:solidFill>
              </a:rPr>
              <a:t>OFFSET</a:t>
            </a:r>
            <a:r>
              <a:rPr lang="pt-BR" sz="2000" dirty="0"/>
              <a:t>: permite que seja aplicado um deslocamento sobre o conjunto de linhas recuperadas pela consulta;</a:t>
            </a:r>
          </a:p>
          <a:p>
            <a:pPr lvl="1"/>
            <a:r>
              <a:rPr lang="pt-BR" sz="2000" b="1" i="1" dirty="0">
                <a:solidFill>
                  <a:srgbClr val="0070C0"/>
                </a:solidFill>
              </a:rPr>
              <a:t>OPTIONAL</a:t>
            </a:r>
            <a:r>
              <a:rPr lang="pt-BR" sz="2000" dirty="0"/>
              <a:t>: permite que uma linha seja recuperada mesmo que não exista o valor de uma propriedade do RDF;</a:t>
            </a:r>
          </a:p>
          <a:p>
            <a:pPr lvl="1"/>
            <a:r>
              <a:rPr lang="pt-BR" sz="2000" b="1" i="1" dirty="0">
                <a:solidFill>
                  <a:srgbClr val="0070C0"/>
                </a:solidFill>
              </a:rPr>
              <a:t>PREFIX</a:t>
            </a:r>
            <a:r>
              <a:rPr lang="pt-BR" sz="2000" dirty="0"/>
              <a:t>: cria um “apelido” para a URI de um arquivo </a:t>
            </a:r>
            <a:r>
              <a:rPr lang="pt-BR" sz="2000" dirty="0" smtClean="0"/>
              <a:t>RDF/OWL.</a:t>
            </a:r>
            <a:endParaRPr lang="pt-BR" sz="2000" i="1" dirty="0"/>
          </a:p>
          <a:p>
            <a:r>
              <a:rPr lang="pt-BR" sz="2400" dirty="0"/>
              <a:t>Variáveis são identificadas com os símbolos “?” e/ou “$”.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048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SPARQL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0"/>
              </a:lnSpc>
            </a:pPr>
            <a:endParaRPr lang="pt-BR" sz="2400" b="1" dirty="0"/>
          </a:p>
          <a:p>
            <a:pPr>
              <a:lnSpc>
                <a:spcPct val="0"/>
              </a:lnSpc>
            </a:pPr>
            <a:endParaRPr lang="pt-BR" sz="2400" b="1" dirty="0"/>
          </a:p>
          <a:p>
            <a:pPr>
              <a:lnSpc>
                <a:spcPct val="0"/>
              </a:lnSpc>
            </a:pPr>
            <a:r>
              <a:rPr lang="pt-BR" sz="2400" b="1" dirty="0"/>
              <a:t>Um exemplo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400" b="1" dirty="0"/>
              <a:t>	</a:t>
            </a:r>
            <a:r>
              <a:rPr lang="pt-BR" sz="2200" dirty="0"/>
              <a:t>			 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</a:t>
            </a:r>
            <a:r>
              <a:rPr lang="pt-BR" sz="2200" b="1" dirty="0">
                <a:solidFill>
                  <a:srgbClr val="0070C0"/>
                </a:solidFill>
              </a:rPr>
              <a:t>SELECT</a:t>
            </a:r>
            <a:r>
              <a:rPr lang="pt-BR" sz="2200" dirty="0"/>
              <a:t> ?x ?desc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</a:t>
            </a:r>
            <a:r>
              <a:rPr lang="pt-BR" sz="2200" b="1" dirty="0">
                <a:solidFill>
                  <a:srgbClr val="0070C0"/>
                </a:solidFill>
              </a:rPr>
              <a:t>WHERE</a:t>
            </a:r>
            <a:r>
              <a:rPr lang="pt-BR" sz="2200" dirty="0"/>
              <a:t> {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	?x a dbo:Band .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	?x foaf:name ?name .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	?x dbo:abstract ?desc .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 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	</a:t>
            </a:r>
            <a:r>
              <a:rPr lang="pt-BR" sz="2200" b="1" dirty="0">
                <a:solidFill>
                  <a:srgbClr val="0070C0"/>
                </a:solidFill>
              </a:rPr>
              <a:t>FILTER</a:t>
            </a:r>
            <a:r>
              <a:rPr lang="pt-BR" sz="2200" dirty="0"/>
              <a:t> (lcase(str(?name)) = "iron maiden")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	</a:t>
            </a:r>
            <a:r>
              <a:rPr lang="pt-BR" sz="2200" b="1" dirty="0">
                <a:solidFill>
                  <a:srgbClr val="0070C0"/>
                </a:solidFill>
              </a:rPr>
              <a:t>FILTER</a:t>
            </a:r>
            <a:r>
              <a:rPr lang="pt-BR" sz="2200" dirty="0"/>
              <a:t> (langMatches(lang(?desc), "PT"))</a:t>
            </a:r>
          </a:p>
          <a:p>
            <a:pPr marL="0" indent="0">
              <a:lnSpc>
                <a:spcPct val="30000"/>
              </a:lnSpc>
              <a:buNone/>
            </a:pPr>
            <a:r>
              <a:rPr lang="pt-BR" sz="2200" dirty="0"/>
              <a:t>			}</a:t>
            </a:r>
          </a:p>
          <a:p>
            <a:pPr>
              <a:lnSpc>
                <a:spcPct val="0"/>
              </a:lnSpc>
            </a:pP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3403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676</TotalTime>
  <Words>372</Words>
  <Application>Microsoft Office PowerPoint</Application>
  <PresentationFormat>Widescreen</PresentationFormat>
  <Paragraphs>83</Paragraphs>
  <Slides>11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Wingdings</vt:lpstr>
      <vt:lpstr>Retrospect</vt:lpstr>
      <vt:lpstr>Linguagem de Consulta SPARQL</vt:lpstr>
      <vt:lpstr>Roteiro</vt:lpstr>
      <vt:lpstr>Introdução</vt:lpstr>
      <vt:lpstr>RDF</vt:lpstr>
      <vt:lpstr>Modelo RDF</vt:lpstr>
      <vt:lpstr>SPARQL</vt:lpstr>
      <vt:lpstr>SPARQL</vt:lpstr>
      <vt:lpstr>SPARQL</vt:lpstr>
      <vt:lpstr>SPARQL</vt:lpstr>
      <vt:lpstr>Aplicação do SPARQL</vt:lpstr>
      <vt:lpstr>Apache Jena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Linguagem de Consulta SPARQL</dc:title>
  <dc:creator>Gedson Melo</dc:creator>
  <cp:lastModifiedBy>Carol Medeiros</cp:lastModifiedBy>
  <cp:revision>20</cp:revision>
  <dcterms:created xsi:type="dcterms:W3CDTF">2016-10-15T17:52:03Z</dcterms:created>
  <dcterms:modified xsi:type="dcterms:W3CDTF">2016-10-19T20:53:34Z</dcterms:modified>
</cp:coreProperties>
</file>