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64" r:id="rId4"/>
    <p:sldId id="291" r:id="rId5"/>
    <p:sldId id="292" r:id="rId6"/>
    <p:sldId id="294" r:id="rId7"/>
    <p:sldId id="296" r:id="rId8"/>
    <p:sldId id="265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00" r:id="rId21"/>
    <p:sldId id="301" r:id="rId22"/>
    <p:sldId id="302" r:id="rId23"/>
    <p:sldId id="303" r:id="rId24"/>
    <p:sldId id="263" r:id="rId25"/>
    <p:sldId id="305" r:id="rId26"/>
    <p:sldId id="313" r:id="rId27"/>
    <p:sldId id="277" r:id="rId28"/>
    <p:sldId id="269" r:id="rId29"/>
    <p:sldId id="288" r:id="rId30"/>
    <p:sldId id="272" r:id="rId31"/>
    <p:sldId id="284" r:id="rId32"/>
    <p:sldId id="286" r:id="rId33"/>
    <p:sldId id="287" r:id="rId34"/>
    <p:sldId id="271" r:id="rId35"/>
    <p:sldId id="282" r:id="rId36"/>
    <p:sldId id="314" r:id="rId37"/>
    <p:sldId id="281" r:id="rId38"/>
    <p:sldId id="315" r:id="rId39"/>
    <p:sldId id="283" r:id="rId40"/>
    <p:sldId id="280" r:id="rId41"/>
    <p:sldId id="316" r:id="rId42"/>
    <p:sldId id="274" r:id="rId43"/>
    <p:sldId id="289" r:id="rId44"/>
    <p:sldId id="273" r:id="rId45"/>
    <p:sldId id="304" r:id="rId46"/>
    <p:sldId id="328" r:id="rId4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137"/>
    <a:srgbClr val="E0D1A8"/>
    <a:srgbClr val="AE3C44"/>
    <a:srgbClr val="9232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6" autoAdjust="0"/>
    <p:restoredTop sz="79856" autoAdjust="0"/>
  </p:normalViewPr>
  <p:slideViewPr>
    <p:cSldViewPr>
      <p:cViewPr>
        <p:scale>
          <a:sx n="66" d="100"/>
          <a:sy n="66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1FDDF3-6DF8-47B6-83FB-ACB2C827C8A3}" type="datetimeFigureOut">
              <a:rPr lang="pt-BR"/>
              <a:pPr>
                <a:defRPr/>
              </a:pPr>
              <a:t>08/11/2011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4881CE-A640-45AF-82F8-84DC064676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1901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OpenG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t.wikipedia.org/wiki/Multiplataforma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papervision3d.org/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jeraman-lab.googlecode.com/files/ra-diminuida.zip" TargetMode="External"/><Relationship Id="rId4" Type="http://schemas.openxmlformats.org/officeDocument/2006/relationships/hyperlink" Target="http://www.libspark.org/wiki/saqoosha/FLARToolKit/en" TargetMode="Externa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Talvés pode falar sobre (que não foi abordado nesse slides):</a:t>
            </a:r>
          </a:p>
          <a:p>
            <a:pPr>
              <a:spcBef>
                <a:spcPct val="0"/>
              </a:spcBef>
            </a:pPr>
            <a:r>
              <a:rPr lang="pt-BR" smtClean="0"/>
              <a:t>Realidade aumentada </a:t>
            </a:r>
          </a:p>
          <a:p>
            <a:pPr>
              <a:spcBef>
                <a:spcPct val="0"/>
              </a:spcBef>
            </a:pPr>
            <a:r>
              <a:rPr lang="pt-BR" smtClean="0"/>
              <a:t>Calibragem da câmera</a:t>
            </a:r>
          </a:p>
          <a:p>
            <a:pPr>
              <a:spcBef>
                <a:spcPct val="0"/>
              </a:spcBef>
            </a:pPr>
            <a:r>
              <a:rPr lang="pt-BR" smtClean="0"/>
              <a:t>Marcadores</a:t>
            </a:r>
          </a:p>
          <a:p>
            <a:pPr>
              <a:spcBef>
                <a:spcPct val="0"/>
              </a:spcBef>
            </a:pPr>
            <a:r>
              <a:rPr lang="pt-BR" smtClean="0"/>
              <a:t>Extração de Imagem</a:t>
            </a:r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FDABDD-4398-497E-AFB0-236D82DD50CE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 smtClean="0"/>
              <a:t>PASSO 1: </a:t>
            </a:r>
            <a:r>
              <a:rPr lang="pt-PT" dirty="0" smtClean="0"/>
              <a:t>1. A câmera captura de vídeo do mundo real e envia para o computador.</a:t>
            </a:r>
            <a:r>
              <a:rPr lang="pt-BR" dirty="0" smtClean="0"/>
              <a:t> A imagem real de vídeo é transformada em imagem binária e formas </a:t>
            </a:r>
            <a:r>
              <a:rPr lang="pt-BR" dirty="0" err="1" smtClean="0"/>
              <a:t>quadraticas</a:t>
            </a:r>
            <a:r>
              <a:rPr lang="pt-BR" dirty="0" smtClean="0"/>
              <a:t> são identificados.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2: A imagem é delimitada em regiões quadráticas. Essas regiões são chamadas de marcadores. Suas posições são calculadas em relação à câmera 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3: Os símbolos contidos nos marcadores são mapeados como </a:t>
            </a:r>
            <a:r>
              <a:rPr lang="pt-BR" dirty="0" err="1" smtClean="0"/>
              <a:t>templates</a:t>
            </a:r>
            <a:r>
              <a:rPr lang="pt-BR" dirty="0" smtClean="0"/>
              <a:t> na memória.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4: é construído o objeto virtual e a posição dos marcadores é usada para alinhar os objetos 3D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5: Os objetos virtuais serão desenhados no </a:t>
            </a:r>
            <a:r>
              <a:rPr lang="pt-BR" dirty="0" err="1" smtClean="0"/>
              <a:t>video</a:t>
            </a:r>
            <a:r>
              <a:rPr lang="pt-BR" dirty="0" smtClean="0"/>
              <a:t> frame na parte superior do marcador. 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*************************************************************************************************************************************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Captura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entrada</a:t>
            </a:r>
            <a:r>
              <a:rPr lang="en-GB" dirty="0" smtClean="0">
                <a:latin typeface="Tahoma" pitchFamily="34" charset="0"/>
              </a:rPr>
              <a:t>	</a:t>
            </a: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Sequência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câmera</a:t>
            </a:r>
            <a:r>
              <a:rPr lang="en-GB" dirty="0" smtClean="0">
                <a:latin typeface="Tahoma" pitchFamily="34" charset="0"/>
              </a:rPr>
              <a:t> de video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Busca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pelos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smtClean="0">
                <a:latin typeface="Tahoma" pitchFamily="34" charset="0"/>
              </a:rPr>
              <a:t>As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capturadas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são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convertidas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uma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binária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a </a:t>
            </a:r>
            <a:r>
              <a:rPr lang="en-GB" dirty="0" err="1" smtClean="0">
                <a:latin typeface="Tahoma" pitchFamily="34" charset="0"/>
              </a:rPr>
              <a:t>identificação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padrões</a:t>
            </a:r>
            <a:r>
              <a:rPr lang="en-GB" dirty="0" smtClean="0">
                <a:latin typeface="Tahoma" pitchFamily="34" charset="0"/>
              </a:rPr>
              <a:t> (</a:t>
            </a:r>
            <a:r>
              <a:rPr lang="en-GB" dirty="0" err="1" smtClean="0">
                <a:latin typeface="Tahoma" pitchFamily="34" charset="0"/>
              </a:rPr>
              <a:t>quadrados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pretos</a:t>
            </a:r>
            <a:r>
              <a:rPr lang="en-GB" dirty="0" smtClean="0">
                <a:latin typeface="Tahoma" pitchFamily="34" charset="0"/>
              </a:rPr>
              <a:t>)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Cálculo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posição</a:t>
            </a:r>
            <a:r>
              <a:rPr lang="en-GB" dirty="0" smtClean="0">
                <a:latin typeface="Tahoma" pitchFamily="34" charset="0"/>
              </a:rPr>
              <a:t>/</a:t>
            </a:r>
            <a:r>
              <a:rPr lang="en-GB" dirty="0" err="1" smtClean="0">
                <a:latin typeface="Tahoma" pitchFamily="34" charset="0"/>
              </a:rPr>
              <a:t>orientação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câmera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Relativas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aos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quadrados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pretos</a:t>
            </a:r>
            <a:endParaRPr lang="en-GB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Identificação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Verifica</a:t>
            </a:r>
            <a:r>
              <a:rPr lang="en-GB" dirty="0" smtClean="0">
                <a:latin typeface="Tahoma" pitchFamily="34" charset="0"/>
              </a:rPr>
              <a:t> se o </a:t>
            </a:r>
            <a:r>
              <a:rPr lang="en-GB" dirty="0" err="1" smtClean="0">
                <a:latin typeface="Tahoma" pitchFamily="34" charset="0"/>
              </a:rPr>
              <a:t>símbolo</a:t>
            </a:r>
            <a:r>
              <a:rPr lang="en-GB" dirty="0" smtClean="0">
                <a:latin typeface="Tahoma" pitchFamily="34" charset="0"/>
              </a:rPr>
              <a:t> dos </a:t>
            </a:r>
            <a:r>
              <a:rPr lang="en-GB" dirty="0" err="1" smtClean="0">
                <a:latin typeface="Tahoma" pitchFamily="34" charset="0"/>
              </a:rPr>
              <a:t>marcador</a:t>
            </a:r>
            <a:r>
              <a:rPr lang="en-GB" dirty="0" smtClean="0">
                <a:latin typeface="Tahoma" pitchFamily="34" charset="0"/>
              </a:rPr>
              <a:t> casa com </a:t>
            </a:r>
            <a:r>
              <a:rPr lang="en-GB" dirty="0" err="1" smtClean="0">
                <a:latin typeface="Tahoma" pitchFamily="34" charset="0"/>
              </a:rPr>
              <a:t>algum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padrão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na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memória</a:t>
            </a:r>
            <a:r>
              <a:rPr lang="en-GB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Inserção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virtuais</a:t>
            </a:r>
            <a:endParaRPr lang="en-GB" dirty="0" smtClean="0">
              <a:latin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Usando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transformações</a:t>
            </a:r>
            <a:r>
              <a:rPr lang="en-GB" dirty="0" smtClean="0">
                <a:latin typeface="Tahoma" pitchFamily="34" charset="0"/>
              </a:rPr>
              <a:t> 3D, a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é </a:t>
            </a:r>
            <a:r>
              <a:rPr lang="en-GB" dirty="0" err="1" smtClean="0">
                <a:latin typeface="Tahoma" pitchFamily="34" charset="0"/>
              </a:rPr>
              <a:t>orientada</a:t>
            </a:r>
            <a:r>
              <a:rPr lang="en-GB" dirty="0" smtClean="0">
                <a:latin typeface="Tahoma" pitchFamily="34" charset="0"/>
              </a:rPr>
              <a:t> e </a:t>
            </a:r>
            <a:r>
              <a:rPr lang="en-GB" dirty="0" err="1" smtClean="0">
                <a:latin typeface="Tahoma" pitchFamily="34" charset="0"/>
              </a:rPr>
              <a:t>posicionada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ser </a:t>
            </a:r>
            <a:r>
              <a:rPr lang="en-GB" dirty="0" err="1" smtClean="0">
                <a:latin typeface="Tahoma" pitchFamily="34" charset="0"/>
              </a:rPr>
              <a:t>posta</a:t>
            </a:r>
            <a:r>
              <a:rPr lang="en-GB" dirty="0" smtClean="0">
                <a:latin typeface="Tahoma" pitchFamily="34" charset="0"/>
              </a:rPr>
              <a:t> no </a:t>
            </a:r>
            <a:r>
              <a:rPr lang="en-GB" dirty="0" err="1" smtClean="0">
                <a:latin typeface="Tahoma" pitchFamily="34" charset="0"/>
              </a:rPr>
              <a:t>marcador</a:t>
            </a:r>
            <a:r>
              <a:rPr lang="en-GB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Renderização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final</a:t>
            </a:r>
          </a:p>
          <a:p>
            <a:pPr lvl="1">
              <a:spcBef>
                <a:spcPct val="0"/>
              </a:spcBef>
            </a:pPr>
            <a:r>
              <a:rPr lang="en-GB" dirty="0" smtClean="0">
                <a:latin typeface="Tahoma" pitchFamily="34" charset="0"/>
              </a:rPr>
              <a:t>A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é </a:t>
            </a:r>
            <a:r>
              <a:rPr lang="en-GB" dirty="0" err="1" smtClean="0">
                <a:latin typeface="Tahoma" pitchFamily="34" charset="0"/>
              </a:rPr>
              <a:t>renderizada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cima</a:t>
            </a:r>
            <a:r>
              <a:rPr lang="en-GB" dirty="0" smtClean="0">
                <a:latin typeface="Tahoma" pitchFamily="34" charset="0"/>
              </a:rPr>
              <a:t> do </a:t>
            </a:r>
            <a:r>
              <a:rPr lang="en-GB" dirty="0" err="1" smtClean="0">
                <a:latin typeface="Tahoma" pitchFamily="34" charset="0"/>
              </a:rPr>
              <a:t>marcador</a:t>
            </a:r>
            <a:endParaRPr lang="en-GB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Usa algoritmos com conceitos de cálculo de matrizes (álgebra)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Calcula a posição no espaço real da câmera e sua orientação em relação à marcadores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Programador preocupar-se apenas em sobrepor cenários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Abstração dos cálculos de mapeamento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78DCD6-2C1C-49D6-85D8-27E6054A77B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2: A imagem é delimitada em regiões quadráticas. Essas regiões são chamadas de marcadores. Suas posições são calculadas em relação à câmera 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3: Os símbolos contidos nos marcadores são mapeados como </a:t>
            </a:r>
            <a:r>
              <a:rPr lang="pt-BR" dirty="0" err="1" smtClean="0"/>
              <a:t>templates</a:t>
            </a:r>
            <a:r>
              <a:rPr lang="pt-BR" dirty="0" smtClean="0"/>
              <a:t> na memória.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4: é construído o objeto virtual e a posição dos marcadores é usada para alinhar os objetos 3D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5: Os objetos virtuais serão desenhados no </a:t>
            </a:r>
            <a:r>
              <a:rPr lang="pt-BR" dirty="0" err="1" smtClean="0"/>
              <a:t>video</a:t>
            </a:r>
            <a:r>
              <a:rPr lang="pt-BR" dirty="0" smtClean="0"/>
              <a:t> frame na parte superior do marcador. 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*************************************************************************************************************************************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Captura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entrada</a:t>
            </a:r>
            <a:r>
              <a:rPr lang="en-GB" dirty="0" smtClean="0">
                <a:latin typeface="Tahoma" pitchFamily="34" charset="0"/>
              </a:rPr>
              <a:t>	</a:t>
            </a: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Sequência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câmera</a:t>
            </a:r>
            <a:r>
              <a:rPr lang="en-GB" dirty="0" smtClean="0">
                <a:latin typeface="Tahoma" pitchFamily="34" charset="0"/>
              </a:rPr>
              <a:t> de video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Busca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pelos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smtClean="0">
                <a:latin typeface="Tahoma" pitchFamily="34" charset="0"/>
              </a:rPr>
              <a:t>As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capturadas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são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convertidas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uma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binária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a </a:t>
            </a:r>
            <a:r>
              <a:rPr lang="en-GB" dirty="0" err="1" smtClean="0">
                <a:latin typeface="Tahoma" pitchFamily="34" charset="0"/>
              </a:rPr>
              <a:t>identificação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padrões</a:t>
            </a:r>
            <a:r>
              <a:rPr lang="en-GB" dirty="0" smtClean="0">
                <a:latin typeface="Tahoma" pitchFamily="34" charset="0"/>
              </a:rPr>
              <a:t> (</a:t>
            </a:r>
            <a:r>
              <a:rPr lang="en-GB" dirty="0" err="1" smtClean="0">
                <a:latin typeface="Tahoma" pitchFamily="34" charset="0"/>
              </a:rPr>
              <a:t>quadrados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pretos</a:t>
            </a:r>
            <a:r>
              <a:rPr lang="en-GB" dirty="0" smtClean="0">
                <a:latin typeface="Tahoma" pitchFamily="34" charset="0"/>
              </a:rPr>
              <a:t>)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Cálculo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posição</a:t>
            </a:r>
            <a:r>
              <a:rPr lang="en-GB" dirty="0" smtClean="0">
                <a:latin typeface="Tahoma" pitchFamily="34" charset="0"/>
              </a:rPr>
              <a:t>/</a:t>
            </a:r>
            <a:r>
              <a:rPr lang="en-GB" dirty="0" err="1" smtClean="0">
                <a:latin typeface="Tahoma" pitchFamily="34" charset="0"/>
              </a:rPr>
              <a:t>orientação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câmera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Relativas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aos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quadrados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pretos</a:t>
            </a:r>
            <a:endParaRPr lang="en-GB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Identificação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Verifica</a:t>
            </a:r>
            <a:r>
              <a:rPr lang="en-GB" dirty="0" smtClean="0">
                <a:latin typeface="Tahoma" pitchFamily="34" charset="0"/>
              </a:rPr>
              <a:t> se o </a:t>
            </a:r>
            <a:r>
              <a:rPr lang="en-GB" dirty="0" err="1" smtClean="0">
                <a:latin typeface="Tahoma" pitchFamily="34" charset="0"/>
              </a:rPr>
              <a:t>símbolo</a:t>
            </a:r>
            <a:r>
              <a:rPr lang="en-GB" dirty="0" smtClean="0">
                <a:latin typeface="Tahoma" pitchFamily="34" charset="0"/>
              </a:rPr>
              <a:t> dos </a:t>
            </a:r>
            <a:r>
              <a:rPr lang="en-GB" dirty="0" err="1" smtClean="0">
                <a:latin typeface="Tahoma" pitchFamily="34" charset="0"/>
              </a:rPr>
              <a:t>marcador</a:t>
            </a:r>
            <a:r>
              <a:rPr lang="en-GB" dirty="0" smtClean="0">
                <a:latin typeface="Tahoma" pitchFamily="34" charset="0"/>
              </a:rPr>
              <a:t> casa com </a:t>
            </a:r>
            <a:r>
              <a:rPr lang="en-GB" dirty="0" err="1" smtClean="0">
                <a:latin typeface="Tahoma" pitchFamily="34" charset="0"/>
              </a:rPr>
              <a:t>algum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padrão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na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memória</a:t>
            </a:r>
            <a:r>
              <a:rPr lang="en-GB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Inserção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virtuais</a:t>
            </a:r>
            <a:endParaRPr lang="en-GB" dirty="0" smtClean="0">
              <a:latin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Usando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transformações</a:t>
            </a:r>
            <a:r>
              <a:rPr lang="en-GB" dirty="0" smtClean="0">
                <a:latin typeface="Tahoma" pitchFamily="34" charset="0"/>
              </a:rPr>
              <a:t> 3D, a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é </a:t>
            </a:r>
            <a:r>
              <a:rPr lang="en-GB" dirty="0" err="1" smtClean="0">
                <a:latin typeface="Tahoma" pitchFamily="34" charset="0"/>
              </a:rPr>
              <a:t>orientada</a:t>
            </a:r>
            <a:r>
              <a:rPr lang="en-GB" dirty="0" smtClean="0">
                <a:latin typeface="Tahoma" pitchFamily="34" charset="0"/>
              </a:rPr>
              <a:t> e </a:t>
            </a:r>
            <a:r>
              <a:rPr lang="en-GB" dirty="0" err="1" smtClean="0">
                <a:latin typeface="Tahoma" pitchFamily="34" charset="0"/>
              </a:rPr>
              <a:t>posicionada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ser </a:t>
            </a:r>
            <a:r>
              <a:rPr lang="en-GB" dirty="0" err="1" smtClean="0">
                <a:latin typeface="Tahoma" pitchFamily="34" charset="0"/>
              </a:rPr>
              <a:t>posta</a:t>
            </a:r>
            <a:r>
              <a:rPr lang="en-GB" dirty="0" smtClean="0">
                <a:latin typeface="Tahoma" pitchFamily="34" charset="0"/>
              </a:rPr>
              <a:t> no </a:t>
            </a:r>
            <a:r>
              <a:rPr lang="en-GB" dirty="0" err="1" smtClean="0">
                <a:latin typeface="Tahoma" pitchFamily="34" charset="0"/>
              </a:rPr>
              <a:t>marcador</a:t>
            </a:r>
            <a:r>
              <a:rPr lang="en-GB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Renderização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final</a:t>
            </a:r>
          </a:p>
          <a:p>
            <a:pPr lvl="1">
              <a:spcBef>
                <a:spcPct val="0"/>
              </a:spcBef>
            </a:pPr>
            <a:r>
              <a:rPr lang="en-GB" dirty="0" smtClean="0">
                <a:latin typeface="Tahoma" pitchFamily="34" charset="0"/>
              </a:rPr>
              <a:t>A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é </a:t>
            </a:r>
            <a:r>
              <a:rPr lang="en-GB" dirty="0" err="1" smtClean="0">
                <a:latin typeface="Tahoma" pitchFamily="34" charset="0"/>
              </a:rPr>
              <a:t>renderizada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cima</a:t>
            </a:r>
            <a:r>
              <a:rPr lang="en-GB" dirty="0" smtClean="0">
                <a:latin typeface="Tahoma" pitchFamily="34" charset="0"/>
              </a:rPr>
              <a:t> do </a:t>
            </a:r>
            <a:r>
              <a:rPr lang="en-GB" dirty="0" err="1" smtClean="0">
                <a:latin typeface="Tahoma" pitchFamily="34" charset="0"/>
              </a:rPr>
              <a:t>marcador</a:t>
            </a:r>
            <a:endParaRPr lang="en-GB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Usa algoritmos com conceitos de cálculo de matrizes (álgebra)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Calcula a posição no espaço real da câmera e sua orientação em relação à marcadores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Programador preocupar-se apenas em sobrepor cenários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Abstração dos cálculos de mapeamento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78DCD6-2C1C-49D6-85D8-27E6054A77B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 smtClean="0"/>
              <a:t>PASSO 1: </a:t>
            </a:r>
            <a:r>
              <a:rPr lang="pt-PT" dirty="0" smtClean="0"/>
              <a:t>1. A câmera captura de vídeo do mundo real e envia para o computador.</a:t>
            </a:r>
            <a:r>
              <a:rPr lang="pt-BR" dirty="0" smtClean="0"/>
              <a:t> A imagem real de vídeo é transformada em imagem binária e formas </a:t>
            </a:r>
            <a:r>
              <a:rPr lang="pt-BR" dirty="0" err="1" smtClean="0"/>
              <a:t>quadraticas</a:t>
            </a:r>
            <a:r>
              <a:rPr lang="pt-BR" dirty="0" smtClean="0"/>
              <a:t> são identificados.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2: A imagem é delimitada em regiões quadráticas. Essas regiões são chamadas de marcadores. Suas posições são calculadas em relação à câmera 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3: Os símbolos contidos nos marcadores são mapeados como </a:t>
            </a:r>
            <a:r>
              <a:rPr lang="pt-BR" dirty="0" err="1" smtClean="0"/>
              <a:t>templates</a:t>
            </a:r>
            <a:r>
              <a:rPr lang="pt-BR" dirty="0" smtClean="0"/>
              <a:t> na memória.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4: é construído o objeto virtual e a posição dos marcadores é usada para alinhar os objetos 3D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5: Os objetos virtuais serão desenhados no </a:t>
            </a:r>
            <a:r>
              <a:rPr lang="pt-BR" dirty="0" err="1" smtClean="0"/>
              <a:t>video</a:t>
            </a:r>
            <a:r>
              <a:rPr lang="pt-BR" dirty="0" smtClean="0"/>
              <a:t> frame na parte superior do marcador. 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*************************************************************************************************************************************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Captura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entrada</a:t>
            </a:r>
            <a:r>
              <a:rPr lang="en-GB" dirty="0" smtClean="0">
                <a:latin typeface="Tahoma" pitchFamily="34" charset="0"/>
              </a:rPr>
              <a:t>	</a:t>
            </a: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Sequência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câmera</a:t>
            </a:r>
            <a:r>
              <a:rPr lang="en-GB" dirty="0" smtClean="0">
                <a:latin typeface="Tahoma" pitchFamily="34" charset="0"/>
              </a:rPr>
              <a:t> de video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Busca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pelos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smtClean="0">
                <a:latin typeface="Tahoma" pitchFamily="34" charset="0"/>
              </a:rPr>
              <a:t>As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capturadas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são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convertidas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uma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binária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a </a:t>
            </a:r>
            <a:r>
              <a:rPr lang="en-GB" dirty="0" err="1" smtClean="0">
                <a:latin typeface="Tahoma" pitchFamily="34" charset="0"/>
              </a:rPr>
              <a:t>identificação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padrões</a:t>
            </a:r>
            <a:r>
              <a:rPr lang="en-GB" dirty="0" smtClean="0">
                <a:latin typeface="Tahoma" pitchFamily="34" charset="0"/>
              </a:rPr>
              <a:t> (</a:t>
            </a:r>
            <a:r>
              <a:rPr lang="en-GB" dirty="0" err="1" smtClean="0">
                <a:latin typeface="Tahoma" pitchFamily="34" charset="0"/>
              </a:rPr>
              <a:t>quadrados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pretos</a:t>
            </a:r>
            <a:r>
              <a:rPr lang="en-GB" dirty="0" smtClean="0">
                <a:latin typeface="Tahoma" pitchFamily="34" charset="0"/>
              </a:rPr>
              <a:t>)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Cálculo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posição</a:t>
            </a:r>
            <a:r>
              <a:rPr lang="en-GB" dirty="0" smtClean="0">
                <a:latin typeface="Tahoma" pitchFamily="34" charset="0"/>
              </a:rPr>
              <a:t>/</a:t>
            </a:r>
            <a:r>
              <a:rPr lang="en-GB" dirty="0" err="1" smtClean="0">
                <a:latin typeface="Tahoma" pitchFamily="34" charset="0"/>
              </a:rPr>
              <a:t>orientação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câmera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Relativas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aos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quadrados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pretos</a:t>
            </a:r>
            <a:endParaRPr lang="en-GB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Identificação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Verifica</a:t>
            </a:r>
            <a:r>
              <a:rPr lang="en-GB" dirty="0" smtClean="0">
                <a:latin typeface="Tahoma" pitchFamily="34" charset="0"/>
              </a:rPr>
              <a:t> se o </a:t>
            </a:r>
            <a:r>
              <a:rPr lang="en-GB" dirty="0" err="1" smtClean="0">
                <a:latin typeface="Tahoma" pitchFamily="34" charset="0"/>
              </a:rPr>
              <a:t>símbolo</a:t>
            </a:r>
            <a:r>
              <a:rPr lang="en-GB" dirty="0" smtClean="0">
                <a:latin typeface="Tahoma" pitchFamily="34" charset="0"/>
              </a:rPr>
              <a:t> dos </a:t>
            </a:r>
            <a:r>
              <a:rPr lang="en-GB" dirty="0" err="1" smtClean="0">
                <a:latin typeface="Tahoma" pitchFamily="34" charset="0"/>
              </a:rPr>
              <a:t>marcador</a:t>
            </a:r>
            <a:r>
              <a:rPr lang="en-GB" dirty="0" smtClean="0">
                <a:latin typeface="Tahoma" pitchFamily="34" charset="0"/>
              </a:rPr>
              <a:t> casa com </a:t>
            </a:r>
            <a:r>
              <a:rPr lang="en-GB" dirty="0" err="1" smtClean="0">
                <a:latin typeface="Tahoma" pitchFamily="34" charset="0"/>
              </a:rPr>
              <a:t>algum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padrão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na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memória</a:t>
            </a:r>
            <a:r>
              <a:rPr lang="en-GB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Inserção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virtuais</a:t>
            </a:r>
            <a:endParaRPr lang="en-GB" dirty="0" smtClean="0">
              <a:latin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Usando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transformações</a:t>
            </a:r>
            <a:r>
              <a:rPr lang="en-GB" dirty="0" smtClean="0">
                <a:latin typeface="Tahoma" pitchFamily="34" charset="0"/>
              </a:rPr>
              <a:t> 3D, a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é </a:t>
            </a:r>
            <a:r>
              <a:rPr lang="en-GB" dirty="0" err="1" smtClean="0">
                <a:latin typeface="Tahoma" pitchFamily="34" charset="0"/>
              </a:rPr>
              <a:t>orientada</a:t>
            </a:r>
            <a:r>
              <a:rPr lang="en-GB" dirty="0" smtClean="0">
                <a:latin typeface="Tahoma" pitchFamily="34" charset="0"/>
              </a:rPr>
              <a:t> e </a:t>
            </a:r>
            <a:r>
              <a:rPr lang="en-GB" dirty="0" err="1" smtClean="0">
                <a:latin typeface="Tahoma" pitchFamily="34" charset="0"/>
              </a:rPr>
              <a:t>posicionada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ser </a:t>
            </a:r>
            <a:r>
              <a:rPr lang="en-GB" dirty="0" err="1" smtClean="0">
                <a:latin typeface="Tahoma" pitchFamily="34" charset="0"/>
              </a:rPr>
              <a:t>posta</a:t>
            </a:r>
            <a:r>
              <a:rPr lang="en-GB" dirty="0" smtClean="0">
                <a:latin typeface="Tahoma" pitchFamily="34" charset="0"/>
              </a:rPr>
              <a:t> no </a:t>
            </a:r>
            <a:r>
              <a:rPr lang="en-GB" dirty="0" err="1" smtClean="0">
                <a:latin typeface="Tahoma" pitchFamily="34" charset="0"/>
              </a:rPr>
              <a:t>marcador</a:t>
            </a:r>
            <a:r>
              <a:rPr lang="en-GB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Renderização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final</a:t>
            </a:r>
          </a:p>
          <a:p>
            <a:pPr lvl="1">
              <a:spcBef>
                <a:spcPct val="0"/>
              </a:spcBef>
            </a:pPr>
            <a:r>
              <a:rPr lang="en-GB" dirty="0" smtClean="0">
                <a:latin typeface="Tahoma" pitchFamily="34" charset="0"/>
              </a:rPr>
              <a:t>A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é </a:t>
            </a:r>
            <a:r>
              <a:rPr lang="en-GB" dirty="0" err="1" smtClean="0">
                <a:latin typeface="Tahoma" pitchFamily="34" charset="0"/>
              </a:rPr>
              <a:t>renderizada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cima</a:t>
            </a:r>
            <a:r>
              <a:rPr lang="en-GB" dirty="0" smtClean="0">
                <a:latin typeface="Tahoma" pitchFamily="34" charset="0"/>
              </a:rPr>
              <a:t> do </a:t>
            </a:r>
            <a:r>
              <a:rPr lang="en-GB" dirty="0" err="1" smtClean="0">
                <a:latin typeface="Tahoma" pitchFamily="34" charset="0"/>
              </a:rPr>
              <a:t>marcador</a:t>
            </a:r>
            <a:endParaRPr lang="en-GB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Usa algoritmos com conceitos de cálculo de matrizes (álgebra)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Calcula a posição no espaço real da câmera e sua orientação em relação à marcadores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Programador preocupar-se apenas em sobrepor cenários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Abstração dos cálculos de mapeamento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78DCD6-2C1C-49D6-85D8-27E6054A77B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 smtClean="0"/>
              <a:t>PASSO 3: Os símbolos contidos nos marcadores são mapeados como </a:t>
            </a:r>
            <a:r>
              <a:rPr lang="pt-BR" dirty="0" err="1" smtClean="0"/>
              <a:t>templates</a:t>
            </a:r>
            <a:r>
              <a:rPr lang="pt-BR" dirty="0" smtClean="0"/>
              <a:t> na memória.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4: é construído o objeto virtual e a posição dos marcadores é usada para alinhar os objetos 3D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5: Os objetos virtuais serão desenhados no </a:t>
            </a:r>
            <a:r>
              <a:rPr lang="pt-BR" dirty="0" err="1" smtClean="0"/>
              <a:t>video</a:t>
            </a:r>
            <a:r>
              <a:rPr lang="pt-BR" dirty="0" smtClean="0"/>
              <a:t> frame na parte superior do marcador. 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*************************************************************************************************************************************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Captura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entrada</a:t>
            </a:r>
            <a:r>
              <a:rPr lang="en-GB" dirty="0" smtClean="0">
                <a:latin typeface="Tahoma" pitchFamily="34" charset="0"/>
              </a:rPr>
              <a:t>	</a:t>
            </a: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Sequência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câmera</a:t>
            </a:r>
            <a:r>
              <a:rPr lang="en-GB" dirty="0" smtClean="0">
                <a:latin typeface="Tahoma" pitchFamily="34" charset="0"/>
              </a:rPr>
              <a:t> de video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Busca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pelos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smtClean="0">
                <a:latin typeface="Tahoma" pitchFamily="34" charset="0"/>
              </a:rPr>
              <a:t>As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capturadas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são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convertidas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uma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binária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a </a:t>
            </a:r>
            <a:r>
              <a:rPr lang="en-GB" dirty="0" err="1" smtClean="0">
                <a:latin typeface="Tahoma" pitchFamily="34" charset="0"/>
              </a:rPr>
              <a:t>identificação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padrões</a:t>
            </a:r>
            <a:r>
              <a:rPr lang="en-GB" dirty="0" smtClean="0">
                <a:latin typeface="Tahoma" pitchFamily="34" charset="0"/>
              </a:rPr>
              <a:t> (</a:t>
            </a:r>
            <a:r>
              <a:rPr lang="en-GB" dirty="0" err="1" smtClean="0">
                <a:latin typeface="Tahoma" pitchFamily="34" charset="0"/>
              </a:rPr>
              <a:t>quadrados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pretos</a:t>
            </a:r>
            <a:r>
              <a:rPr lang="en-GB" dirty="0" smtClean="0">
                <a:latin typeface="Tahoma" pitchFamily="34" charset="0"/>
              </a:rPr>
              <a:t>)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Cálculo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posição</a:t>
            </a:r>
            <a:r>
              <a:rPr lang="en-GB" dirty="0" smtClean="0">
                <a:latin typeface="Tahoma" pitchFamily="34" charset="0"/>
              </a:rPr>
              <a:t>/</a:t>
            </a:r>
            <a:r>
              <a:rPr lang="en-GB" dirty="0" err="1" smtClean="0">
                <a:latin typeface="Tahoma" pitchFamily="34" charset="0"/>
              </a:rPr>
              <a:t>orientação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câmera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Relativas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aos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quadrados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pretos</a:t>
            </a:r>
            <a:endParaRPr lang="en-GB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Identificação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Verifica</a:t>
            </a:r>
            <a:r>
              <a:rPr lang="en-GB" dirty="0" smtClean="0">
                <a:latin typeface="Tahoma" pitchFamily="34" charset="0"/>
              </a:rPr>
              <a:t> se o </a:t>
            </a:r>
            <a:r>
              <a:rPr lang="en-GB" dirty="0" err="1" smtClean="0">
                <a:latin typeface="Tahoma" pitchFamily="34" charset="0"/>
              </a:rPr>
              <a:t>símbolo</a:t>
            </a:r>
            <a:r>
              <a:rPr lang="en-GB" dirty="0" smtClean="0">
                <a:latin typeface="Tahoma" pitchFamily="34" charset="0"/>
              </a:rPr>
              <a:t> dos </a:t>
            </a:r>
            <a:r>
              <a:rPr lang="en-GB" dirty="0" err="1" smtClean="0">
                <a:latin typeface="Tahoma" pitchFamily="34" charset="0"/>
              </a:rPr>
              <a:t>marcador</a:t>
            </a:r>
            <a:r>
              <a:rPr lang="en-GB" dirty="0" smtClean="0">
                <a:latin typeface="Tahoma" pitchFamily="34" charset="0"/>
              </a:rPr>
              <a:t> casa com </a:t>
            </a:r>
            <a:r>
              <a:rPr lang="en-GB" dirty="0" err="1" smtClean="0">
                <a:latin typeface="Tahoma" pitchFamily="34" charset="0"/>
              </a:rPr>
              <a:t>algum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padrão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na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memória</a:t>
            </a:r>
            <a:r>
              <a:rPr lang="en-GB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Inserção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virtuais</a:t>
            </a:r>
            <a:endParaRPr lang="en-GB" dirty="0" smtClean="0">
              <a:latin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Usando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transformações</a:t>
            </a:r>
            <a:r>
              <a:rPr lang="en-GB" dirty="0" smtClean="0">
                <a:latin typeface="Tahoma" pitchFamily="34" charset="0"/>
              </a:rPr>
              <a:t> 3D, a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é </a:t>
            </a:r>
            <a:r>
              <a:rPr lang="en-GB" dirty="0" err="1" smtClean="0">
                <a:latin typeface="Tahoma" pitchFamily="34" charset="0"/>
              </a:rPr>
              <a:t>orientada</a:t>
            </a:r>
            <a:r>
              <a:rPr lang="en-GB" dirty="0" smtClean="0">
                <a:latin typeface="Tahoma" pitchFamily="34" charset="0"/>
              </a:rPr>
              <a:t> e </a:t>
            </a:r>
            <a:r>
              <a:rPr lang="en-GB" dirty="0" err="1" smtClean="0">
                <a:latin typeface="Tahoma" pitchFamily="34" charset="0"/>
              </a:rPr>
              <a:t>posicionada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ser </a:t>
            </a:r>
            <a:r>
              <a:rPr lang="en-GB" dirty="0" err="1" smtClean="0">
                <a:latin typeface="Tahoma" pitchFamily="34" charset="0"/>
              </a:rPr>
              <a:t>posta</a:t>
            </a:r>
            <a:r>
              <a:rPr lang="en-GB" dirty="0" smtClean="0">
                <a:latin typeface="Tahoma" pitchFamily="34" charset="0"/>
              </a:rPr>
              <a:t> no </a:t>
            </a:r>
            <a:r>
              <a:rPr lang="en-GB" dirty="0" err="1" smtClean="0">
                <a:latin typeface="Tahoma" pitchFamily="34" charset="0"/>
              </a:rPr>
              <a:t>marcador</a:t>
            </a:r>
            <a:r>
              <a:rPr lang="en-GB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Renderização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final</a:t>
            </a:r>
          </a:p>
          <a:p>
            <a:pPr lvl="1">
              <a:spcBef>
                <a:spcPct val="0"/>
              </a:spcBef>
            </a:pPr>
            <a:r>
              <a:rPr lang="en-GB" dirty="0" smtClean="0">
                <a:latin typeface="Tahoma" pitchFamily="34" charset="0"/>
              </a:rPr>
              <a:t>A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é </a:t>
            </a:r>
            <a:r>
              <a:rPr lang="en-GB" dirty="0" err="1" smtClean="0">
                <a:latin typeface="Tahoma" pitchFamily="34" charset="0"/>
              </a:rPr>
              <a:t>renderizada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cima</a:t>
            </a:r>
            <a:r>
              <a:rPr lang="en-GB" dirty="0" smtClean="0">
                <a:latin typeface="Tahoma" pitchFamily="34" charset="0"/>
              </a:rPr>
              <a:t> do </a:t>
            </a:r>
            <a:r>
              <a:rPr lang="en-GB" dirty="0" err="1" smtClean="0">
                <a:latin typeface="Tahoma" pitchFamily="34" charset="0"/>
              </a:rPr>
              <a:t>marcador</a:t>
            </a:r>
            <a:endParaRPr lang="en-GB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Usa algoritmos com conceitos de cálculo de matrizes (álgebra)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Calcula a posição no espaço real da câmera e sua orientação em relação à marcadores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Programador preocupar-se apenas em sobrepor cenários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Abstração dos cálculos de mapeamento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78DCD6-2C1C-49D6-85D8-27E6054A77B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 smtClean="0"/>
              <a:t>PASSO 1: </a:t>
            </a:r>
            <a:r>
              <a:rPr lang="pt-PT" dirty="0" smtClean="0"/>
              <a:t>1. A câmera captura de vídeo do mundo real e envia para o computador.</a:t>
            </a:r>
            <a:r>
              <a:rPr lang="pt-BR" dirty="0" smtClean="0"/>
              <a:t> A imagem real de vídeo é transformada em imagem binária e formas </a:t>
            </a:r>
            <a:r>
              <a:rPr lang="pt-BR" dirty="0" err="1" smtClean="0"/>
              <a:t>quadraticas</a:t>
            </a:r>
            <a:r>
              <a:rPr lang="pt-BR" dirty="0" smtClean="0"/>
              <a:t> são identificados.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2: A imagem é delimitada em regiões quadráticas. Essas regiões são chamadas de marcadores. Suas posições são calculadas em relação à câmera 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3: Os símbolos contidos nos marcadores são mapeados como </a:t>
            </a:r>
            <a:r>
              <a:rPr lang="pt-BR" dirty="0" err="1" smtClean="0"/>
              <a:t>templates</a:t>
            </a:r>
            <a:r>
              <a:rPr lang="pt-BR" dirty="0" smtClean="0"/>
              <a:t> na memória.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4: é construído o objeto virtual e a posição dos marcadores é usada para alinhar os objetos 3D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5: Os objetos virtuais serão desenhados no </a:t>
            </a:r>
            <a:r>
              <a:rPr lang="pt-BR" dirty="0" err="1" smtClean="0"/>
              <a:t>video</a:t>
            </a:r>
            <a:r>
              <a:rPr lang="pt-BR" dirty="0" smtClean="0"/>
              <a:t> frame na parte superior do marcador. 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*************************************************************************************************************************************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Captura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entrada</a:t>
            </a:r>
            <a:r>
              <a:rPr lang="en-GB" dirty="0" smtClean="0">
                <a:latin typeface="Tahoma" pitchFamily="34" charset="0"/>
              </a:rPr>
              <a:t>	</a:t>
            </a: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Sequência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câmera</a:t>
            </a:r>
            <a:r>
              <a:rPr lang="en-GB" dirty="0" smtClean="0">
                <a:latin typeface="Tahoma" pitchFamily="34" charset="0"/>
              </a:rPr>
              <a:t> de video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Busca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pelos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smtClean="0">
                <a:latin typeface="Tahoma" pitchFamily="34" charset="0"/>
              </a:rPr>
              <a:t>As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capturadas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são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convertidas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uma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binária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a </a:t>
            </a:r>
            <a:r>
              <a:rPr lang="en-GB" dirty="0" err="1" smtClean="0">
                <a:latin typeface="Tahoma" pitchFamily="34" charset="0"/>
              </a:rPr>
              <a:t>identificação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padrões</a:t>
            </a:r>
            <a:r>
              <a:rPr lang="en-GB" dirty="0" smtClean="0">
                <a:latin typeface="Tahoma" pitchFamily="34" charset="0"/>
              </a:rPr>
              <a:t> (</a:t>
            </a:r>
            <a:r>
              <a:rPr lang="en-GB" dirty="0" err="1" smtClean="0">
                <a:latin typeface="Tahoma" pitchFamily="34" charset="0"/>
              </a:rPr>
              <a:t>quadrados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pretos</a:t>
            </a:r>
            <a:r>
              <a:rPr lang="en-GB" dirty="0" smtClean="0">
                <a:latin typeface="Tahoma" pitchFamily="34" charset="0"/>
              </a:rPr>
              <a:t>)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Cálculo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posição</a:t>
            </a:r>
            <a:r>
              <a:rPr lang="en-GB" dirty="0" smtClean="0">
                <a:latin typeface="Tahoma" pitchFamily="34" charset="0"/>
              </a:rPr>
              <a:t>/</a:t>
            </a:r>
            <a:r>
              <a:rPr lang="en-GB" dirty="0" err="1" smtClean="0">
                <a:latin typeface="Tahoma" pitchFamily="34" charset="0"/>
              </a:rPr>
              <a:t>orientação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câmera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Relativas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aos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quadrados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pretos</a:t>
            </a:r>
            <a:endParaRPr lang="en-GB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Identificação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Verifica</a:t>
            </a:r>
            <a:r>
              <a:rPr lang="en-GB" dirty="0" smtClean="0">
                <a:latin typeface="Tahoma" pitchFamily="34" charset="0"/>
              </a:rPr>
              <a:t> se o </a:t>
            </a:r>
            <a:r>
              <a:rPr lang="en-GB" dirty="0" err="1" smtClean="0">
                <a:latin typeface="Tahoma" pitchFamily="34" charset="0"/>
              </a:rPr>
              <a:t>símbolo</a:t>
            </a:r>
            <a:r>
              <a:rPr lang="en-GB" dirty="0" smtClean="0">
                <a:latin typeface="Tahoma" pitchFamily="34" charset="0"/>
              </a:rPr>
              <a:t> dos </a:t>
            </a:r>
            <a:r>
              <a:rPr lang="en-GB" dirty="0" err="1" smtClean="0">
                <a:latin typeface="Tahoma" pitchFamily="34" charset="0"/>
              </a:rPr>
              <a:t>marcador</a:t>
            </a:r>
            <a:r>
              <a:rPr lang="en-GB" dirty="0" smtClean="0">
                <a:latin typeface="Tahoma" pitchFamily="34" charset="0"/>
              </a:rPr>
              <a:t> casa com </a:t>
            </a:r>
            <a:r>
              <a:rPr lang="en-GB" dirty="0" err="1" smtClean="0">
                <a:latin typeface="Tahoma" pitchFamily="34" charset="0"/>
              </a:rPr>
              <a:t>algum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padrão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na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memória</a:t>
            </a:r>
            <a:r>
              <a:rPr lang="en-GB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Inserção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virtuais</a:t>
            </a:r>
            <a:endParaRPr lang="en-GB" dirty="0" smtClean="0">
              <a:latin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Usando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transformações</a:t>
            </a:r>
            <a:r>
              <a:rPr lang="en-GB" dirty="0" smtClean="0">
                <a:latin typeface="Tahoma" pitchFamily="34" charset="0"/>
              </a:rPr>
              <a:t> 3D, a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é </a:t>
            </a:r>
            <a:r>
              <a:rPr lang="en-GB" dirty="0" err="1" smtClean="0">
                <a:latin typeface="Tahoma" pitchFamily="34" charset="0"/>
              </a:rPr>
              <a:t>orientada</a:t>
            </a:r>
            <a:r>
              <a:rPr lang="en-GB" dirty="0" smtClean="0">
                <a:latin typeface="Tahoma" pitchFamily="34" charset="0"/>
              </a:rPr>
              <a:t> e </a:t>
            </a:r>
            <a:r>
              <a:rPr lang="en-GB" dirty="0" err="1" smtClean="0">
                <a:latin typeface="Tahoma" pitchFamily="34" charset="0"/>
              </a:rPr>
              <a:t>posicionada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ser </a:t>
            </a:r>
            <a:r>
              <a:rPr lang="en-GB" dirty="0" err="1" smtClean="0">
                <a:latin typeface="Tahoma" pitchFamily="34" charset="0"/>
              </a:rPr>
              <a:t>posta</a:t>
            </a:r>
            <a:r>
              <a:rPr lang="en-GB" dirty="0" smtClean="0">
                <a:latin typeface="Tahoma" pitchFamily="34" charset="0"/>
              </a:rPr>
              <a:t> no </a:t>
            </a:r>
            <a:r>
              <a:rPr lang="en-GB" dirty="0" err="1" smtClean="0">
                <a:latin typeface="Tahoma" pitchFamily="34" charset="0"/>
              </a:rPr>
              <a:t>marcador</a:t>
            </a:r>
            <a:r>
              <a:rPr lang="en-GB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Renderização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final</a:t>
            </a:r>
          </a:p>
          <a:p>
            <a:pPr lvl="1">
              <a:spcBef>
                <a:spcPct val="0"/>
              </a:spcBef>
            </a:pPr>
            <a:r>
              <a:rPr lang="en-GB" dirty="0" smtClean="0">
                <a:latin typeface="Tahoma" pitchFamily="34" charset="0"/>
              </a:rPr>
              <a:t>A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é </a:t>
            </a:r>
            <a:r>
              <a:rPr lang="en-GB" dirty="0" err="1" smtClean="0">
                <a:latin typeface="Tahoma" pitchFamily="34" charset="0"/>
              </a:rPr>
              <a:t>renderizada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cima</a:t>
            </a:r>
            <a:r>
              <a:rPr lang="en-GB" dirty="0" smtClean="0">
                <a:latin typeface="Tahoma" pitchFamily="34" charset="0"/>
              </a:rPr>
              <a:t> do </a:t>
            </a:r>
            <a:r>
              <a:rPr lang="en-GB" dirty="0" err="1" smtClean="0">
                <a:latin typeface="Tahoma" pitchFamily="34" charset="0"/>
              </a:rPr>
              <a:t>marcador</a:t>
            </a:r>
            <a:endParaRPr lang="en-GB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Usa algoritmos com conceitos de cálculo de matrizes (álgebra)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Calcula a posição no espaço real da câmera e sua orientação em relação à marcadores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Programador preocupar-se apenas em sobrepor cenários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Abstração dos cálculos de mapeamento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78DCD6-2C1C-49D6-85D8-27E6054A77B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 smtClean="0"/>
              <a:t>*** </a:t>
            </a:r>
            <a:r>
              <a:rPr lang="pt-BR" dirty="0" err="1" smtClean="0"/>
              <a:t>ARToolKit</a:t>
            </a:r>
            <a:r>
              <a:rPr lang="pt-BR" baseline="0" dirty="0" smtClean="0"/>
              <a:t> usa homografia mas não consegui encaixar no slide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4: é construído o objeto virtual e a posição dos marcadores é usada para alinhar os objetos 3D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78DCD6-2C1C-49D6-85D8-27E6054A77B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 smtClean="0"/>
              <a:t>PASSO 1: </a:t>
            </a:r>
            <a:r>
              <a:rPr lang="pt-PT" dirty="0" smtClean="0"/>
              <a:t>1. A câmera captura de vídeo do mundo real e envia para o computador.</a:t>
            </a:r>
            <a:r>
              <a:rPr lang="pt-BR" dirty="0" smtClean="0"/>
              <a:t> A imagem real de vídeo é transformada em imagem binária e formas </a:t>
            </a:r>
            <a:r>
              <a:rPr lang="pt-BR" dirty="0" err="1" smtClean="0"/>
              <a:t>quadraticas</a:t>
            </a:r>
            <a:r>
              <a:rPr lang="pt-BR" dirty="0" smtClean="0"/>
              <a:t> são identificados.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2: A imagem é delimitada em regiões quadráticas. Essas regiões são chamadas de marcadores. Suas posições são calculadas em relação à câmera 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3: Os símbolos contidos nos marcadores são mapeados como </a:t>
            </a:r>
            <a:r>
              <a:rPr lang="pt-BR" dirty="0" err="1" smtClean="0"/>
              <a:t>templates</a:t>
            </a:r>
            <a:r>
              <a:rPr lang="pt-BR" dirty="0" smtClean="0"/>
              <a:t> na memória.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4: é construído o objeto virtual e a posição dos marcadores é usada para alinhar os objetos 3D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5: Os objetos virtuais serão desenhados no </a:t>
            </a:r>
            <a:r>
              <a:rPr lang="pt-BR" dirty="0" err="1" smtClean="0"/>
              <a:t>video</a:t>
            </a:r>
            <a:r>
              <a:rPr lang="pt-BR" dirty="0" smtClean="0"/>
              <a:t> frame na parte superior do marcador. 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*************************************************************************************************************************************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Captura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entrada</a:t>
            </a:r>
            <a:r>
              <a:rPr lang="en-GB" dirty="0" smtClean="0">
                <a:latin typeface="Tahoma" pitchFamily="34" charset="0"/>
              </a:rPr>
              <a:t>	</a:t>
            </a: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Sequência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câmera</a:t>
            </a:r>
            <a:r>
              <a:rPr lang="en-GB" dirty="0" smtClean="0">
                <a:latin typeface="Tahoma" pitchFamily="34" charset="0"/>
              </a:rPr>
              <a:t> de video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Busca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pelos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smtClean="0">
                <a:latin typeface="Tahoma" pitchFamily="34" charset="0"/>
              </a:rPr>
              <a:t>As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capturadas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são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convertidas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uma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binária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a </a:t>
            </a:r>
            <a:r>
              <a:rPr lang="en-GB" dirty="0" err="1" smtClean="0">
                <a:latin typeface="Tahoma" pitchFamily="34" charset="0"/>
              </a:rPr>
              <a:t>identificação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padrões</a:t>
            </a:r>
            <a:r>
              <a:rPr lang="en-GB" dirty="0" smtClean="0">
                <a:latin typeface="Tahoma" pitchFamily="34" charset="0"/>
              </a:rPr>
              <a:t> (</a:t>
            </a:r>
            <a:r>
              <a:rPr lang="en-GB" dirty="0" err="1" smtClean="0">
                <a:latin typeface="Tahoma" pitchFamily="34" charset="0"/>
              </a:rPr>
              <a:t>quadrados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pretos</a:t>
            </a:r>
            <a:r>
              <a:rPr lang="en-GB" dirty="0" smtClean="0">
                <a:latin typeface="Tahoma" pitchFamily="34" charset="0"/>
              </a:rPr>
              <a:t>)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Cálculo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posição</a:t>
            </a:r>
            <a:r>
              <a:rPr lang="en-GB" dirty="0" smtClean="0">
                <a:latin typeface="Tahoma" pitchFamily="34" charset="0"/>
              </a:rPr>
              <a:t>/</a:t>
            </a:r>
            <a:r>
              <a:rPr lang="en-GB" dirty="0" err="1" smtClean="0">
                <a:latin typeface="Tahoma" pitchFamily="34" charset="0"/>
              </a:rPr>
              <a:t>orientação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câmera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Relativas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aos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quadrados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pretos</a:t>
            </a:r>
            <a:endParaRPr lang="en-GB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Identificação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Verifica</a:t>
            </a:r>
            <a:r>
              <a:rPr lang="en-GB" dirty="0" smtClean="0">
                <a:latin typeface="Tahoma" pitchFamily="34" charset="0"/>
              </a:rPr>
              <a:t> se o </a:t>
            </a:r>
            <a:r>
              <a:rPr lang="en-GB" dirty="0" err="1" smtClean="0">
                <a:latin typeface="Tahoma" pitchFamily="34" charset="0"/>
              </a:rPr>
              <a:t>símbolo</a:t>
            </a:r>
            <a:r>
              <a:rPr lang="en-GB" dirty="0" smtClean="0">
                <a:latin typeface="Tahoma" pitchFamily="34" charset="0"/>
              </a:rPr>
              <a:t> dos </a:t>
            </a:r>
            <a:r>
              <a:rPr lang="en-GB" dirty="0" err="1" smtClean="0">
                <a:latin typeface="Tahoma" pitchFamily="34" charset="0"/>
              </a:rPr>
              <a:t>marcador</a:t>
            </a:r>
            <a:r>
              <a:rPr lang="en-GB" dirty="0" smtClean="0">
                <a:latin typeface="Tahoma" pitchFamily="34" charset="0"/>
              </a:rPr>
              <a:t> casa com </a:t>
            </a:r>
            <a:r>
              <a:rPr lang="en-GB" dirty="0" err="1" smtClean="0">
                <a:latin typeface="Tahoma" pitchFamily="34" charset="0"/>
              </a:rPr>
              <a:t>algum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padrão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na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memória</a:t>
            </a:r>
            <a:r>
              <a:rPr lang="en-GB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Inserção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virtuais</a:t>
            </a:r>
            <a:endParaRPr lang="en-GB" dirty="0" smtClean="0">
              <a:latin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Usando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transformações</a:t>
            </a:r>
            <a:r>
              <a:rPr lang="en-GB" dirty="0" smtClean="0">
                <a:latin typeface="Tahoma" pitchFamily="34" charset="0"/>
              </a:rPr>
              <a:t> 3D, a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é </a:t>
            </a:r>
            <a:r>
              <a:rPr lang="en-GB" dirty="0" err="1" smtClean="0">
                <a:latin typeface="Tahoma" pitchFamily="34" charset="0"/>
              </a:rPr>
              <a:t>orientada</a:t>
            </a:r>
            <a:r>
              <a:rPr lang="en-GB" dirty="0" smtClean="0">
                <a:latin typeface="Tahoma" pitchFamily="34" charset="0"/>
              </a:rPr>
              <a:t> e </a:t>
            </a:r>
            <a:r>
              <a:rPr lang="en-GB" dirty="0" err="1" smtClean="0">
                <a:latin typeface="Tahoma" pitchFamily="34" charset="0"/>
              </a:rPr>
              <a:t>posicionada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ser </a:t>
            </a:r>
            <a:r>
              <a:rPr lang="en-GB" dirty="0" err="1" smtClean="0">
                <a:latin typeface="Tahoma" pitchFamily="34" charset="0"/>
              </a:rPr>
              <a:t>posta</a:t>
            </a:r>
            <a:r>
              <a:rPr lang="en-GB" dirty="0" smtClean="0">
                <a:latin typeface="Tahoma" pitchFamily="34" charset="0"/>
              </a:rPr>
              <a:t> no </a:t>
            </a:r>
            <a:r>
              <a:rPr lang="en-GB" dirty="0" err="1" smtClean="0">
                <a:latin typeface="Tahoma" pitchFamily="34" charset="0"/>
              </a:rPr>
              <a:t>marcador</a:t>
            </a:r>
            <a:r>
              <a:rPr lang="en-GB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Renderização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final</a:t>
            </a:r>
          </a:p>
          <a:p>
            <a:pPr lvl="1">
              <a:spcBef>
                <a:spcPct val="0"/>
              </a:spcBef>
            </a:pPr>
            <a:r>
              <a:rPr lang="en-GB" dirty="0" smtClean="0">
                <a:latin typeface="Tahoma" pitchFamily="34" charset="0"/>
              </a:rPr>
              <a:t>A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é </a:t>
            </a:r>
            <a:r>
              <a:rPr lang="en-GB" dirty="0" err="1" smtClean="0">
                <a:latin typeface="Tahoma" pitchFamily="34" charset="0"/>
              </a:rPr>
              <a:t>renderizada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cima</a:t>
            </a:r>
            <a:r>
              <a:rPr lang="en-GB" dirty="0" smtClean="0">
                <a:latin typeface="Tahoma" pitchFamily="34" charset="0"/>
              </a:rPr>
              <a:t> do </a:t>
            </a:r>
            <a:r>
              <a:rPr lang="en-GB" dirty="0" err="1" smtClean="0">
                <a:latin typeface="Tahoma" pitchFamily="34" charset="0"/>
              </a:rPr>
              <a:t>marcador</a:t>
            </a:r>
            <a:endParaRPr lang="en-GB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Usa algoritmos com conceitos de cálculo de matrizes (álgebra)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Calcula a posição no espaço real da câmera e sua orientação em relação à marcadores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Programador preocupar-se apenas em sobrepor cenários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Abstração dos cálculos de mapeamento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78DCD6-2C1C-49D6-85D8-27E6054A77B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 smtClean="0"/>
              <a:t>PASSO 1: </a:t>
            </a:r>
            <a:r>
              <a:rPr lang="pt-PT" dirty="0" smtClean="0"/>
              <a:t>1. A câmera captura de vídeo do mundo real e envia para o computador.</a:t>
            </a:r>
            <a:r>
              <a:rPr lang="pt-BR" dirty="0" smtClean="0"/>
              <a:t> A imagem real de vídeo é transformada em imagem binária e formas </a:t>
            </a:r>
            <a:r>
              <a:rPr lang="pt-BR" dirty="0" err="1" smtClean="0"/>
              <a:t>quadraticas</a:t>
            </a:r>
            <a:r>
              <a:rPr lang="pt-BR" dirty="0" smtClean="0"/>
              <a:t> são identificados.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2: A imagem é delimitada em regiões quadráticas. Essas regiões são chamadas de marcadores. Suas posições são calculadas em relação à câmera 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3: Os símbolos contidos nos marcadores são mapeados como </a:t>
            </a:r>
            <a:r>
              <a:rPr lang="pt-BR" dirty="0" err="1" smtClean="0"/>
              <a:t>templates</a:t>
            </a:r>
            <a:r>
              <a:rPr lang="pt-BR" dirty="0" smtClean="0"/>
              <a:t> na memória.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4: é construído o objeto virtual e a posição dos marcadores é usada para alinhar os objetos 3D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5: Os objetos virtuais serão desenhados no </a:t>
            </a:r>
            <a:r>
              <a:rPr lang="pt-BR" dirty="0" err="1" smtClean="0"/>
              <a:t>video</a:t>
            </a:r>
            <a:r>
              <a:rPr lang="pt-BR" dirty="0" smtClean="0"/>
              <a:t> frame na parte superior do marcador. 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*************************************************************************************************************************************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Captura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entrada</a:t>
            </a:r>
            <a:r>
              <a:rPr lang="en-GB" dirty="0" smtClean="0">
                <a:latin typeface="Tahoma" pitchFamily="34" charset="0"/>
              </a:rPr>
              <a:t>	</a:t>
            </a: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Sequência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câmera</a:t>
            </a:r>
            <a:r>
              <a:rPr lang="en-GB" dirty="0" smtClean="0">
                <a:latin typeface="Tahoma" pitchFamily="34" charset="0"/>
              </a:rPr>
              <a:t> de video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Busca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pelos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smtClean="0">
                <a:latin typeface="Tahoma" pitchFamily="34" charset="0"/>
              </a:rPr>
              <a:t>As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capturadas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são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convertidas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uma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binária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a </a:t>
            </a:r>
            <a:r>
              <a:rPr lang="en-GB" dirty="0" err="1" smtClean="0">
                <a:latin typeface="Tahoma" pitchFamily="34" charset="0"/>
              </a:rPr>
              <a:t>identificação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padrões</a:t>
            </a:r>
            <a:r>
              <a:rPr lang="en-GB" dirty="0" smtClean="0">
                <a:latin typeface="Tahoma" pitchFamily="34" charset="0"/>
              </a:rPr>
              <a:t> (</a:t>
            </a:r>
            <a:r>
              <a:rPr lang="en-GB" dirty="0" err="1" smtClean="0">
                <a:latin typeface="Tahoma" pitchFamily="34" charset="0"/>
              </a:rPr>
              <a:t>quadrados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pretos</a:t>
            </a:r>
            <a:r>
              <a:rPr lang="en-GB" dirty="0" smtClean="0">
                <a:latin typeface="Tahoma" pitchFamily="34" charset="0"/>
              </a:rPr>
              <a:t>)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Cálculo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posição</a:t>
            </a:r>
            <a:r>
              <a:rPr lang="en-GB" dirty="0" smtClean="0">
                <a:latin typeface="Tahoma" pitchFamily="34" charset="0"/>
              </a:rPr>
              <a:t>/</a:t>
            </a:r>
            <a:r>
              <a:rPr lang="en-GB" dirty="0" err="1" smtClean="0">
                <a:latin typeface="Tahoma" pitchFamily="34" charset="0"/>
              </a:rPr>
              <a:t>orientação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câmera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Relativas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aos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quadrados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pretos</a:t>
            </a:r>
            <a:endParaRPr lang="en-GB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Identificação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Verifica</a:t>
            </a:r>
            <a:r>
              <a:rPr lang="en-GB" dirty="0" smtClean="0">
                <a:latin typeface="Tahoma" pitchFamily="34" charset="0"/>
              </a:rPr>
              <a:t> se o </a:t>
            </a:r>
            <a:r>
              <a:rPr lang="en-GB" dirty="0" err="1" smtClean="0">
                <a:latin typeface="Tahoma" pitchFamily="34" charset="0"/>
              </a:rPr>
              <a:t>símbolo</a:t>
            </a:r>
            <a:r>
              <a:rPr lang="en-GB" dirty="0" smtClean="0">
                <a:latin typeface="Tahoma" pitchFamily="34" charset="0"/>
              </a:rPr>
              <a:t> dos </a:t>
            </a:r>
            <a:r>
              <a:rPr lang="en-GB" dirty="0" err="1" smtClean="0">
                <a:latin typeface="Tahoma" pitchFamily="34" charset="0"/>
              </a:rPr>
              <a:t>marcador</a:t>
            </a:r>
            <a:r>
              <a:rPr lang="en-GB" dirty="0" smtClean="0">
                <a:latin typeface="Tahoma" pitchFamily="34" charset="0"/>
              </a:rPr>
              <a:t> casa com </a:t>
            </a:r>
            <a:r>
              <a:rPr lang="en-GB" dirty="0" err="1" smtClean="0">
                <a:latin typeface="Tahoma" pitchFamily="34" charset="0"/>
              </a:rPr>
              <a:t>algum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padrão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na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memória</a:t>
            </a:r>
            <a:r>
              <a:rPr lang="en-GB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Inserção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virtuais</a:t>
            </a:r>
            <a:endParaRPr lang="en-GB" dirty="0" smtClean="0">
              <a:latin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Usando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transformações</a:t>
            </a:r>
            <a:r>
              <a:rPr lang="en-GB" dirty="0" smtClean="0">
                <a:latin typeface="Tahoma" pitchFamily="34" charset="0"/>
              </a:rPr>
              <a:t> 3D, a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é </a:t>
            </a:r>
            <a:r>
              <a:rPr lang="en-GB" dirty="0" err="1" smtClean="0">
                <a:latin typeface="Tahoma" pitchFamily="34" charset="0"/>
              </a:rPr>
              <a:t>orientada</a:t>
            </a:r>
            <a:r>
              <a:rPr lang="en-GB" dirty="0" smtClean="0">
                <a:latin typeface="Tahoma" pitchFamily="34" charset="0"/>
              </a:rPr>
              <a:t> e </a:t>
            </a:r>
            <a:r>
              <a:rPr lang="en-GB" dirty="0" err="1" smtClean="0">
                <a:latin typeface="Tahoma" pitchFamily="34" charset="0"/>
              </a:rPr>
              <a:t>posicionada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ser </a:t>
            </a:r>
            <a:r>
              <a:rPr lang="en-GB" dirty="0" err="1" smtClean="0">
                <a:latin typeface="Tahoma" pitchFamily="34" charset="0"/>
              </a:rPr>
              <a:t>posta</a:t>
            </a:r>
            <a:r>
              <a:rPr lang="en-GB" dirty="0" smtClean="0">
                <a:latin typeface="Tahoma" pitchFamily="34" charset="0"/>
              </a:rPr>
              <a:t> no </a:t>
            </a:r>
            <a:r>
              <a:rPr lang="en-GB" dirty="0" err="1" smtClean="0">
                <a:latin typeface="Tahoma" pitchFamily="34" charset="0"/>
              </a:rPr>
              <a:t>marcador</a:t>
            </a:r>
            <a:r>
              <a:rPr lang="en-GB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Renderização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final</a:t>
            </a:r>
          </a:p>
          <a:p>
            <a:pPr lvl="1">
              <a:spcBef>
                <a:spcPct val="0"/>
              </a:spcBef>
            </a:pPr>
            <a:r>
              <a:rPr lang="en-GB" dirty="0" smtClean="0">
                <a:latin typeface="Tahoma" pitchFamily="34" charset="0"/>
              </a:rPr>
              <a:t>A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é </a:t>
            </a:r>
            <a:r>
              <a:rPr lang="en-GB" dirty="0" err="1" smtClean="0">
                <a:latin typeface="Tahoma" pitchFamily="34" charset="0"/>
              </a:rPr>
              <a:t>renderizada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cima</a:t>
            </a:r>
            <a:r>
              <a:rPr lang="en-GB" dirty="0" smtClean="0">
                <a:latin typeface="Tahoma" pitchFamily="34" charset="0"/>
              </a:rPr>
              <a:t> do </a:t>
            </a:r>
            <a:r>
              <a:rPr lang="en-GB" dirty="0" err="1" smtClean="0">
                <a:latin typeface="Tahoma" pitchFamily="34" charset="0"/>
              </a:rPr>
              <a:t>marcador</a:t>
            </a:r>
            <a:endParaRPr lang="en-GB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Usa algoritmos com conceitos de cálculo de matrizes (álgebra)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Calcula a posição no espaço real da câmera e sua orientação em relação à marcadores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Programador preocupar-se apenas em sobrepor cenários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Abstração dos cálculos de mapeamento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78DCD6-2C1C-49D6-85D8-27E6054A77B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 smtClean="0"/>
              <a:t>PASSO 1: </a:t>
            </a:r>
            <a:r>
              <a:rPr lang="pt-PT" dirty="0" smtClean="0"/>
              <a:t>1. A câmera captura de vídeo do mundo real e envia para o computador.</a:t>
            </a:r>
            <a:r>
              <a:rPr lang="pt-BR" dirty="0" smtClean="0"/>
              <a:t> A imagem real de vídeo é transformada em imagem binária e formas </a:t>
            </a:r>
            <a:r>
              <a:rPr lang="pt-BR" dirty="0" err="1" smtClean="0"/>
              <a:t>quadraticas</a:t>
            </a:r>
            <a:r>
              <a:rPr lang="pt-BR" dirty="0" smtClean="0"/>
              <a:t> são identificados.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2: A imagem é delimitada em regiões quadráticas. Essas regiões são chamadas de marcadores. Suas posições são calculadas em relação à câmera 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3: Os símbolos contidos nos marcadores são mapeados como </a:t>
            </a:r>
            <a:r>
              <a:rPr lang="pt-BR" dirty="0" err="1" smtClean="0"/>
              <a:t>templates</a:t>
            </a:r>
            <a:r>
              <a:rPr lang="pt-BR" dirty="0" smtClean="0"/>
              <a:t> na memória.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4: é construído o objeto virtual e a posição dos marcadores é usada para alinhar os objetos 3D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5: Os objetos virtuais serão desenhados no </a:t>
            </a:r>
            <a:r>
              <a:rPr lang="pt-BR" dirty="0" err="1" smtClean="0"/>
              <a:t>video</a:t>
            </a:r>
            <a:r>
              <a:rPr lang="pt-BR" dirty="0" smtClean="0"/>
              <a:t> frame na parte superior do marcador. 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*************************************************************************************************************************************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Captura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entrada</a:t>
            </a:r>
            <a:r>
              <a:rPr lang="en-GB" dirty="0" smtClean="0">
                <a:latin typeface="Tahoma" pitchFamily="34" charset="0"/>
              </a:rPr>
              <a:t>	</a:t>
            </a: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Sequência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câmera</a:t>
            </a:r>
            <a:r>
              <a:rPr lang="en-GB" dirty="0" smtClean="0">
                <a:latin typeface="Tahoma" pitchFamily="34" charset="0"/>
              </a:rPr>
              <a:t> de video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Busca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pelos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smtClean="0">
                <a:latin typeface="Tahoma" pitchFamily="34" charset="0"/>
              </a:rPr>
              <a:t>As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capturadas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são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convertidas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uma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binária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a </a:t>
            </a:r>
            <a:r>
              <a:rPr lang="en-GB" dirty="0" err="1" smtClean="0">
                <a:latin typeface="Tahoma" pitchFamily="34" charset="0"/>
              </a:rPr>
              <a:t>identificação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padrões</a:t>
            </a:r>
            <a:r>
              <a:rPr lang="en-GB" dirty="0" smtClean="0">
                <a:latin typeface="Tahoma" pitchFamily="34" charset="0"/>
              </a:rPr>
              <a:t> (</a:t>
            </a:r>
            <a:r>
              <a:rPr lang="en-GB" dirty="0" err="1" smtClean="0">
                <a:latin typeface="Tahoma" pitchFamily="34" charset="0"/>
              </a:rPr>
              <a:t>quadrados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pretos</a:t>
            </a:r>
            <a:r>
              <a:rPr lang="en-GB" dirty="0" smtClean="0">
                <a:latin typeface="Tahoma" pitchFamily="34" charset="0"/>
              </a:rPr>
              <a:t>)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Cálculo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posição</a:t>
            </a:r>
            <a:r>
              <a:rPr lang="en-GB" dirty="0" smtClean="0">
                <a:latin typeface="Tahoma" pitchFamily="34" charset="0"/>
              </a:rPr>
              <a:t>/</a:t>
            </a:r>
            <a:r>
              <a:rPr lang="en-GB" dirty="0" err="1" smtClean="0">
                <a:latin typeface="Tahoma" pitchFamily="34" charset="0"/>
              </a:rPr>
              <a:t>orientação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câmera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Relativas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aos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quadrados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pretos</a:t>
            </a:r>
            <a:endParaRPr lang="en-GB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Identificação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Verifica</a:t>
            </a:r>
            <a:r>
              <a:rPr lang="en-GB" dirty="0" smtClean="0">
                <a:latin typeface="Tahoma" pitchFamily="34" charset="0"/>
              </a:rPr>
              <a:t> se o </a:t>
            </a:r>
            <a:r>
              <a:rPr lang="en-GB" dirty="0" err="1" smtClean="0">
                <a:latin typeface="Tahoma" pitchFamily="34" charset="0"/>
              </a:rPr>
              <a:t>símbolo</a:t>
            </a:r>
            <a:r>
              <a:rPr lang="en-GB" dirty="0" smtClean="0">
                <a:latin typeface="Tahoma" pitchFamily="34" charset="0"/>
              </a:rPr>
              <a:t> dos </a:t>
            </a:r>
            <a:r>
              <a:rPr lang="en-GB" dirty="0" err="1" smtClean="0">
                <a:latin typeface="Tahoma" pitchFamily="34" charset="0"/>
              </a:rPr>
              <a:t>marcador</a:t>
            </a:r>
            <a:r>
              <a:rPr lang="en-GB" dirty="0" smtClean="0">
                <a:latin typeface="Tahoma" pitchFamily="34" charset="0"/>
              </a:rPr>
              <a:t> casa com </a:t>
            </a:r>
            <a:r>
              <a:rPr lang="en-GB" dirty="0" err="1" smtClean="0">
                <a:latin typeface="Tahoma" pitchFamily="34" charset="0"/>
              </a:rPr>
              <a:t>algum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padrão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na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memória</a:t>
            </a:r>
            <a:r>
              <a:rPr lang="en-GB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Inserção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virtuais</a:t>
            </a:r>
            <a:endParaRPr lang="en-GB" dirty="0" smtClean="0">
              <a:latin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Usando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transformações</a:t>
            </a:r>
            <a:r>
              <a:rPr lang="en-GB" dirty="0" smtClean="0">
                <a:latin typeface="Tahoma" pitchFamily="34" charset="0"/>
              </a:rPr>
              <a:t> 3D, a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é </a:t>
            </a:r>
            <a:r>
              <a:rPr lang="en-GB" dirty="0" err="1" smtClean="0">
                <a:latin typeface="Tahoma" pitchFamily="34" charset="0"/>
              </a:rPr>
              <a:t>orientada</a:t>
            </a:r>
            <a:r>
              <a:rPr lang="en-GB" dirty="0" smtClean="0">
                <a:latin typeface="Tahoma" pitchFamily="34" charset="0"/>
              </a:rPr>
              <a:t> e </a:t>
            </a:r>
            <a:r>
              <a:rPr lang="en-GB" dirty="0" err="1" smtClean="0">
                <a:latin typeface="Tahoma" pitchFamily="34" charset="0"/>
              </a:rPr>
              <a:t>posicionada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ser </a:t>
            </a:r>
            <a:r>
              <a:rPr lang="en-GB" dirty="0" err="1" smtClean="0">
                <a:latin typeface="Tahoma" pitchFamily="34" charset="0"/>
              </a:rPr>
              <a:t>posta</a:t>
            </a:r>
            <a:r>
              <a:rPr lang="en-GB" dirty="0" smtClean="0">
                <a:latin typeface="Tahoma" pitchFamily="34" charset="0"/>
              </a:rPr>
              <a:t> no </a:t>
            </a:r>
            <a:r>
              <a:rPr lang="en-GB" dirty="0" err="1" smtClean="0">
                <a:latin typeface="Tahoma" pitchFamily="34" charset="0"/>
              </a:rPr>
              <a:t>marcador</a:t>
            </a:r>
            <a:r>
              <a:rPr lang="en-GB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Renderização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final</a:t>
            </a:r>
          </a:p>
          <a:p>
            <a:pPr lvl="1">
              <a:spcBef>
                <a:spcPct val="0"/>
              </a:spcBef>
            </a:pPr>
            <a:r>
              <a:rPr lang="en-GB" dirty="0" smtClean="0">
                <a:latin typeface="Tahoma" pitchFamily="34" charset="0"/>
              </a:rPr>
              <a:t>A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é </a:t>
            </a:r>
            <a:r>
              <a:rPr lang="en-GB" dirty="0" err="1" smtClean="0">
                <a:latin typeface="Tahoma" pitchFamily="34" charset="0"/>
              </a:rPr>
              <a:t>renderizada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cima</a:t>
            </a:r>
            <a:r>
              <a:rPr lang="en-GB" dirty="0" smtClean="0">
                <a:latin typeface="Tahoma" pitchFamily="34" charset="0"/>
              </a:rPr>
              <a:t> do </a:t>
            </a:r>
            <a:r>
              <a:rPr lang="en-GB" dirty="0" err="1" smtClean="0">
                <a:latin typeface="Tahoma" pitchFamily="34" charset="0"/>
              </a:rPr>
              <a:t>marcador</a:t>
            </a:r>
            <a:endParaRPr lang="en-GB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Usa algoritmos com conceitos de cálculo de matrizes (álgebra)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Calcula a posição no espaço real da câmera e sua orientação em relação à marcadores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Programador preocupar-se apenas em sobrepor cenários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Abstração dos cálculos de mapeamento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78DCD6-2C1C-49D6-85D8-27E6054A77B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É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desejável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 saber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os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parâmetros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da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câmera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para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posicionar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 com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mais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precisão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os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objetos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virtuais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sobre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 a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cena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Lucida Sans Unicode" charset="0"/>
                <a:cs typeface="Lucida Sans Unicode" charset="0"/>
              </a:rPr>
              <a:t> real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dirty="0" smtClean="0">
                <a:latin typeface="Arial" charset="0"/>
                <a:ea typeface="Lucida Sans Unicode" charset="0"/>
                <a:cs typeface="Lucida Sans Unicode" charset="0"/>
              </a:rPr>
              <a:t>Calibração da câmera é um processo pelo qual se estima o posicionamento e a orientação da mesma na cena.</a:t>
            </a:r>
            <a:endParaRPr lang="pt-BR" sz="1100" dirty="0" smtClean="0">
              <a:ea typeface="Lucida Sans Unicode" charset="0"/>
              <a:cs typeface="Lucida Sans Unicode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dirty="0" smtClean="0">
                <a:latin typeface="Calibri" pitchFamily="32" charset="0"/>
                <a:ea typeface="Lucida Sans Unicode" charset="0"/>
                <a:cs typeface="Lucida Sans Unicode" charset="0"/>
              </a:rPr>
              <a:t>No </a:t>
            </a:r>
            <a:r>
              <a:rPr lang="pt-BR" sz="1200" dirty="0" err="1" smtClean="0">
                <a:latin typeface="Calibri" pitchFamily="32" charset="0"/>
                <a:ea typeface="Lucida Sans Unicode" charset="0"/>
                <a:cs typeface="Lucida Sans Unicode" charset="0"/>
              </a:rPr>
              <a:t>ARToolKit</a:t>
            </a:r>
            <a:r>
              <a:rPr lang="pt-BR" sz="1200" dirty="0" smtClean="0">
                <a:latin typeface="Calibri" pitchFamily="32" charset="0"/>
                <a:ea typeface="Lucida Sans Unicode" charset="0"/>
                <a:cs typeface="Lucida Sans Unicode" charset="0"/>
              </a:rPr>
              <a:t> as propriedades da câmera estão contidas no arquivo “camera_para.dat”, que é lido toda vez que uma aplicação é inicializada.</a:t>
            </a: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dirty="0" smtClean="0">
                <a:latin typeface="Calibri" pitchFamily="32" charset="0"/>
                <a:ea typeface="Lucida Sans Unicode" charset="0"/>
                <a:cs typeface="Lucida Sans Unicode" charset="0"/>
              </a:rPr>
              <a:t>Utilizando métodos de calibração de câmera é possível gerar um arquivo de parâmetros para câmeras específicas.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******************************************************************************************************************</a:t>
            </a:r>
          </a:p>
          <a:p>
            <a:pPr>
              <a:spcBef>
                <a:spcPct val="0"/>
              </a:spcBef>
            </a:pPr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software ARToolKit atual, propriedades padrão da câmera estão contidos no arquivo da câmera camera_para.dat parâmetro, que é lida em cada vez que um aplicativo é iniciado. </a:t>
            </a:r>
            <a:r>
              <a:rPr lang="pt-PT" dirty="0" smtClean="0"/>
              <a:t>Os parâmetros devem ser suficientes para uma ampla gama de câmeras diferentes. No entanto utilizando uma técnica relativamente simples de calibração da câmera, é possível gerar um arquivo de parâmetro separado para as câmeras específicas que estão sendo usados. Em um vídeo-ver através de interface AR, se os parâmetros da câmera são conhecidos, então a imagem de vídeo pode ser desvirtuada para eliminar as distorções da câmera.</a:t>
            </a:r>
          </a:p>
          <a:p>
            <a:pPr>
              <a:spcBef>
                <a:spcPct val="0"/>
              </a:spcBef>
            </a:pPr>
            <a:endParaRPr lang="pt-PT" dirty="0" smtClean="0"/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78DCD6-2C1C-49D6-85D8-27E6054A77B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*acredito que o foco do seminário deve ser nesses dois tópicos, expandí-los ao máximo</a:t>
            </a:r>
            <a:br>
              <a:rPr lang="pt-BR" smtClean="0"/>
            </a:br>
            <a:endParaRPr lang="pt-BR" smtClean="0"/>
          </a:p>
          <a:p>
            <a:pPr>
              <a:spcBef>
                <a:spcPct val="0"/>
              </a:spcBef>
            </a:pPr>
            <a:r>
              <a:rPr lang="pt-BR" smtClean="0"/>
              <a:t>obs.: talvez valha a pena recapitular os tópicos que foram diluídos de maneira concisa no final da apresentação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4102E2-B15A-4A1C-9B4B-5D6B385B5FE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dirty="0" smtClean="0"/>
              <a:t>A primeira figura sumariza a relação entre aplicação, </a:t>
            </a:r>
            <a:r>
              <a:rPr lang="pt-BR" dirty="0" err="1" smtClean="0"/>
              <a:t>ARtoolKit</a:t>
            </a:r>
            <a:r>
              <a:rPr lang="pt-BR" dirty="0" smtClean="0"/>
              <a:t> e outra bibliotecas.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pt-BR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dirty="0" smtClean="0"/>
              <a:t>Nessa segunda figura, mostramos elementos principais do </a:t>
            </a:r>
            <a:r>
              <a:rPr lang="pt-BR" dirty="0" err="1" smtClean="0"/>
              <a:t>ARToolKit</a:t>
            </a:r>
            <a:r>
              <a:rPr lang="pt-BR" dirty="0" smtClean="0"/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dirty="0" smtClean="0"/>
              <a:t>O </a:t>
            </a:r>
            <a:r>
              <a:rPr lang="pt-BR" dirty="0" err="1" smtClean="0"/>
              <a:t>ARToolKit</a:t>
            </a:r>
            <a:r>
              <a:rPr lang="pt-BR" dirty="0" smtClean="0"/>
              <a:t> consiste de 3 módulos: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dirty="0" smtClean="0"/>
              <a:t>AR Module: módulo principal com rotinas de rastreamento de marcadores e calibração e conjunto de parâmetros (</a:t>
            </a:r>
            <a:r>
              <a:rPr lang="pt-BR" dirty="0" err="1" smtClean="0"/>
              <a:t>parameter</a:t>
            </a:r>
            <a:r>
              <a:rPr lang="pt-BR" dirty="0" smtClean="0"/>
              <a:t> </a:t>
            </a:r>
            <a:r>
              <a:rPr lang="pt-BR" dirty="0" err="1" smtClean="0"/>
              <a:t>collection</a:t>
            </a:r>
            <a:r>
              <a:rPr lang="pt-BR" dirty="0" smtClean="0"/>
              <a:t>).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dirty="0" err="1" smtClean="0"/>
              <a:t>Video</a:t>
            </a:r>
            <a:r>
              <a:rPr lang="pt-BR" dirty="0" smtClean="0"/>
              <a:t> Module: conjunto de rotinas que encapsulam a captura de frames de vídeo padrão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dirty="0" err="1" smtClean="0"/>
              <a:t>Gsub</a:t>
            </a:r>
            <a:r>
              <a:rPr lang="pt-BR" dirty="0" smtClean="0"/>
              <a:t> Module: conjunto de rotinas gráficas baseadas nas bibliotecas </a:t>
            </a:r>
            <a:r>
              <a:rPr lang="pt-BR" dirty="0" err="1" smtClean="0"/>
              <a:t>OpenGL</a:t>
            </a:r>
            <a:r>
              <a:rPr lang="pt-BR" dirty="0" smtClean="0"/>
              <a:t> e GLUT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PT" dirty="0" smtClean="0"/>
              <a:t>Gsub_Lite módulo: substitui gsub com uma coleção de rotinas mais eficientes de gráficos, com uma maior independencia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pt-BR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b="1" dirty="0" smtClean="0"/>
              <a:t>GLUT</a:t>
            </a:r>
            <a:r>
              <a:rPr lang="pt-BR" dirty="0" smtClean="0"/>
              <a:t> (</a:t>
            </a:r>
            <a:r>
              <a:rPr lang="pt-BR" dirty="0" err="1" smtClean="0"/>
              <a:t>Open</a:t>
            </a:r>
            <a:r>
              <a:rPr lang="pt-BR" b="1" dirty="0" err="1" smtClean="0"/>
              <a:t>GL</a:t>
            </a:r>
            <a:r>
              <a:rPr lang="pt-BR" dirty="0" smtClean="0"/>
              <a:t> </a:t>
            </a:r>
            <a:r>
              <a:rPr lang="pt-BR" b="1" dirty="0" err="1" smtClean="0"/>
              <a:t>U</a:t>
            </a:r>
            <a:r>
              <a:rPr lang="pt-BR" dirty="0" err="1" smtClean="0"/>
              <a:t>tility</a:t>
            </a:r>
            <a:r>
              <a:rPr lang="pt-BR" dirty="0" smtClean="0"/>
              <a:t> </a:t>
            </a:r>
            <a:r>
              <a:rPr lang="pt-BR" b="1" dirty="0" smtClean="0"/>
              <a:t>T</a:t>
            </a:r>
            <a:r>
              <a:rPr lang="pt-BR" dirty="0" smtClean="0"/>
              <a:t>oolkit) é uma biblioteca de funcionalidades para </a:t>
            </a:r>
            <a:r>
              <a:rPr lang="pt-BR" dirty="0" err="1" smtClean="0">
                <a:hlinkClick r:id="rId3" tooltip="OpenGL"/>
              </a:rPr>
              <a:t>OpenGL</a:t>
            </a:r>
            <a:r>
              <a:rPr lang="pt-BR" dirty="0" smtClean="0"/>
              <a:t> cujo principal objetivo é a abstração do sistema operacional fazendo com que os aplicativos sejam </a:t>
            </a:r>
            <a:r>
              <a:rPr lang="pt-BR" dirty="0" err="1" smtClean="0">
                <a:hlinkClick r:id="rId4" tooltip="Multiplataforma"/>
              </a:rPr>
              <a:t>multiplataforma</a:t>
            </a:r>
            <a:r>
              <a:rPr lang="pt-BR" dirty="0" smtClean="0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dirty="0" smtClean="0"/>
              <a:t>*Tem que saber mais sobre a arquitetura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pt-BR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dirty="0" smtClean="0"/>
              <a:t>AR Module: módulo principal com rotinas de rastreamento de marcadores e calibração.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dirty="0" err="1" smtClean="0"/>
              <a:t>Video</a:t>
            </a:r>
            <a:r>
              <a:rPr lang="pt-BR" dirty="0" smtClean="0"/>
              <a:t> Module: conjunto de rotinas que encapsulam a captura de frames de vídeo padrão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dirty="0" err="1" smtClean="0"/>
              <a:t>Gsub</a:t>
            </a:r>
            <a:r>
              <a:rPr lang="pt-BR" dirty="0" smtClean="0"/>
              <a:t> Module: conjunto de rotinas gráficas baseadas nas bibliotecas </a:t>
            </a:r>
            <a:r>
              <a:rPr lang="pt-BR" dirty="0" err="1" smtClean="0"/>
              <a:t>OpenGL</a:t>
            </a:r>
            <a:r>
              <a:rPr lang="pt-BR" dirty="0" smtClean="0"/>
              <a:t> e GLUT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BFB604-FB51-444B-A657-3C9ECB3E41E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1000" smtClean="0">
                <a:latin typeface="Tahoma" pitchFamily="34" charset="0"/>
              </a:rPr>
              <a:t>Esse modo de dividir em</a:t>
            </a: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1000" smtClean="0">
                <a:latin typeface="Tahoma" pitchFamily="34" charset="0"/>
              </a:rPr>
              <a:t>Video -&gt; Tracking -&gt; Display</a:t>
            </a: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1000" smtClean="0">
                <a:latin typeface="Tahoma" pitchFamily="34" charset="0"/>
              </a:rPr>
              <a:t>Permite fácil troca de módulos</a:t>
            </a: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1000" smtClean="0">
                <a:latin typeface="Tahoma" pitchFamily="34" charset="0"/>
              </a:rPr>
              <a:t>Por ex.: podemos substituir Gsub por o open inventor renderer</a:t>
            </a: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1000" smtClean="0">
              <a:latin typeface="Tahoma" pitchFamily="34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000" smtClean="0">
                <a:latin typeface="Tahoma" pitchFamily="34" charset="0"/>
              </a:rPr>
              <a:t>***********************************************************************************</a:t>
            </a: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000" smtClean="0">
                <a:latin typeface="Tahoma" pitchFamily="34" charset="0"/>
              </a:rPr>
              <a:t>Pipeline</a:t>
            </a: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000" smtClean="0">
                <a:latin typeface="Tahoma" pitchFamily="34" charset="0"/>
              </a:rPr>
              <a:t>Video -&gt; Tracking -&gt; Display</a:t>
            </a: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000" smtClean="0">
                <a:latin typeface="Tahoma" pitchFamily="34" charset="0"/>
              </a:rPr>
              <a:t>Permite fácil troca de módulos</a:t>
            </a: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000" smtClean="0">
              <a:latin typeface="Tahoma" pitchFamily="34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000" smtClean="0">
              <a:latin typeface="Tahoma" pitchFamily="34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000" smtClean="0">
                <a:latin typeface="Tahoma" pitchFamily="34" charset="0"/>
              </a:rPr>
              <a:t>Inicialização </a:t>
            </a:r>
          </a:p>
          <a:p>
            <a:pPr lvl="1"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000" smtClean="0">
                <a:latin typeface="Tahoma" pitchFamily="34" charset="0"/>
              </a:rPr>
              <a:t>Inicializa a captura de video, lê os marcadores e os parametros de câmera</a:t>
            </a: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000" smtClean="0">
                <a:latin typeface="Tahoma" pitchFamily="34" charset="0"/>
              </a:rPr>
              <a:t>Loop principal</a:t>
            </a:r>
          </a:p>
          <a:p>
            <a:pPr lvl="1"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000" smtClean="0">
                <a:latin typeface="Tahoma" pitchFamily="34" charset="0"/>
              </a:rPr>
              <a:t>Recebe os frames de entrada</a:t>
            </a:r>
          </a:p>
          <a:p>
            <a:pPr lvl="1"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000" smtClean="0">
                <a:latin typeface="Tahoma" pitchFamily="34" charset="0"/>
              </a:rPr>
              <a:t>Detecta e reconhece os marcadores dos frames</a:t>
            </a:r>
          </a:p>
          <a:p>
            <a:pPr lvl="1"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000" smtClean="0">
                <a:latin typeface="Tahoma" pitchFamily="34" charset="0"/>
              </a:rPr>
              <a:t>Calcula as transformações de câmera em relação aos marcadores</a:t>
            </a:r>
          </a:p>
          <a:p>
            <a:pPr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1000" smtClean="0"/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000" smtClean="0">
                <a:latin typeface="Tahoma" pitchFamily="34" charset="0"/>
              </a:rPr>
              <a:t>Loop principal (cont.)</a:t>
            </a:r>
          </a:p>
          <a:p>
            <a:pPr lvl="1"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000" smtClean="0">
                <a:latin typeface="Tahoma" pitchFamily="34" charset="0"/>
              </a:rPr>
              <a:t>Desenha os objetos virtuais nos marcadores</a:t>
            </a: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000" smtClean="0">
                <a:latin typeface="Tahoma" pitchFamily="34" charset="0"/>
              </a:rPr>
              <a:t>Finalização</a:t>
            </a:r>
          </a:p>
          <a:p>
            <a:pPr lvl="1"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000" smtClean="0">
                <a:latin typeface="Tahoma" pitchFamily="34" charset="0"/>
              </a:rPr>
              <a:t>Encerra a captura dos frames</a:t>
            </a:r>
          </a:p>
          <a:p>
            <a:pPr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1000" smtClean="0"/>
          </a:p>
          <a:p>
            <a:pPr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1000" smtClean="0"/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EB21DA-78BA-47E6-A661-30ABAF3725A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latin typeface="Tahoma" pitchFamily="34" charset="0"/>
              </a:rPr>
              <a:t>Colocar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frases</a:t>
            </a:r>
            <a:r>
              <a:rPr lang="en-GB" baseline="0" dirty="0" smtClean="0">
                <a:latin typeface="Tahoma" pitchFamily="34" charset="0"/>
              </a:rPr>
              <a:t> </a:t>
            </a:r>
            <a:r>
              <a:rPr lang="en-GB" baseline="0" dirty="0" err="1" smtClean="0">
                <a:latin typeface="Tahoma" pitchFamily="34" charset="0"/>
              </a:rPr>
              <a:t>nesse</a:t>
            </a:r>
            <a:r>
              <a:rPr lang="en-GB" baseline="0" dirty="0" smtClean="0">
                <a:latin typeface="Tahoma" pitchFamily="34" charset="0"/>
              </a:rPr>
              <a:t> slide</a:t>
            </a:r>
            <a:endParaRPr lang="en-GB" dirty="0" smtClean="0">
              <a:latin typeface="Tahoma" pitchFamily="34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Tahoma" pitchFamily="34" charset="0"/>
              </a:rPr>
              <a:t>***********************************************************************************</a:t>
            </a: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>
              <a:latin typeface="Tahoma" pitchFamily="34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latin typeface="Tahoma" pitchFamily="34" charset="0"/>
              </a:rPr>
              <a:t>Inicialização</a:t>
            </a:r>
            <a:r>
              <a:rPr lang="en-GB" dirty="0" smtClean="0">
                <a:latin typeface="Tahoma" pitchFamily="34" charset="0"/>
              </a:rPr>
              <a:t> </a:t>
            </a:r>
          </a:p>
          <a:p>
            <a:pPr lvl="1"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latin typeface="Tahoma" pitchFamily="34" charset="0"/>
              </a:rPr>
              <a:t>Inicializa</a:t>
            </a:r>
            <a:r>
              <a:rPr lang="en-GB" dirty="0" smtClean="0">
                <a:latin typeface="Tahoma" pitchFamily="34" charset="0"/>
              </a:rPr>
              <a:t> a </a:t>
            </a:r>
            <a:r>
              <a:rPr lang="en-GB" dirty="0" err="1" smtClean="0">
                <a:latin typeface="Tahoma" pitchFamily="34" charset="0"/>
              </a:rPr>
              <a:t>captura</a:t>
            </a:r>
            <a:r>
              <a:rPr lang="en-GB" dirty="0" smtClean="0">
                <a:latin typeface="Tahoma" pitchFamily="34" charset="0"/>
              </a:rPr>
              <a:t> de video, </a:t>
            </a:r>
            <a:r>
              <a:rPr lang="en-GB" dirty="0" err="1" smtClean="0">
                <a:latin typeface="Tahoma" pitchFamily="34" charset="0"/>
              </a:rPr>
              <a:t>lê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padrões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marcadores</a:t>
            </a:r>
            <a:r>
              <a:rPr lang="en-GB" dirty="0" smtClean="0">
                <a:latin typeface="Tahoma" pitchFamily="34" charset="0"/>
              </a:rPr>
              <a:t> e </a:t>
            </a:r>
            <a:r>
              <a:rPr lang="en-GB" dirty="0" err="1" smtClean="0">
                <a:latin typeface="Tahoma" pitchFamily="34" charset="0"/>
              </a:rPr>
              <a:t>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parametros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câmera</a:t>
            </a:r>
            <a:endParaRPr lang="en-GB" dirty="0" smtClean="0">
              <a:latin typeface="Tahoma" pitchFamily="34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Tahoma" pitchFamily="34" charset="0"/>
              </a:rPr>
              <a:t>Loop principal</a:t>
            </a:r>
          </a:p>
          <a:p>
            <a:pPr lvl="1"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latin typeface="Tahoma" pitchFamily="34" charset="0"/>
              </a:rPr>
              <a:t>Recebe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os</a:t>
            </a:r>
            <a:r>
              <a:rPr lang="en-GB" dirty="0" smtClean="0">
                <a:latin typeface="Tahoma" pitchFamily="34" charset="0"/>
              </a:rPr>
              <a:t> frames de </a:t>
            </a:r>
            <a:r>
              <a:rPr lang="en-GB" dirty="0" err="1" smtClean="0">
                <a:latin typeface="Tahoma" pitchFamily="34" charset="0"/>
              </a:rPr>
              <a:t>entrada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latin typeface="Tahoma" pitchFamily="34" charset="0"/>
              </a:rPr>
              <a:t>Detecta</a:t>
            </a:r>
            <a:r>
              <a:rPr lang="en-GB" dirty="0" smtClean="0">
                <a:latin typeface="Tahoma" pitchFamily="34" charset="0"/>
              </a:rPr>
              <a:t> e </a:t>
            </a:r>
            <a:r>
              <a:rPr lang="en-GB" dirty="0" err="1" smtClean="0">
                <a:latin typeface="Tahoma" pitchFamily="34" charset="0"/>
              </a:rPr>
              <a:t>reconhece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marcadores</a:t>
            </a:r>
            <a:r>
              <a:rPr lang="en-GB" dirty="0" smtClean="0">
                <a:latin typeface="Tahoma" pitchFamily="34" charset="0"/>
              </a:rPr>
              <a:t> dos frames</a:t>
            </a:r>
          </a:p>
          <a:p>
            <a:pPr lvl="1"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latin typeface="Tahoma" pitchFamily="34" charset="0"/>
              </a:rPr>
              <a:t>Calcula</a:t>
            </a:r>
            <a:r>
              <a:rPr lang="en-GB" dirty="0" smtClean="0">
                <a:latin typeface="Tahoma" pitchFamily="34" charset="0"/>
              </a:rPr>
              <a:t> as </a:t>
            </a:r>
            <a:r>
              <a:rPr lang="en-GB" dirty="0" err="1" smtClean="0">
                <a:latin typeface="Tahoma" pitchFamily="34" charset="0"/>
              </a:rPr>
              <a:t>transformações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câmera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relação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aos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marcadores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detectados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latin typeface="Tahoma" pitchFamily="34" charset="0"/>
              </a:rPr>
              <a:t>Desenha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objetos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virtuais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nos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>
              <a:latin typeface="Tahoma" pitchFamily="34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latin typeface="Tahoma" pitchFamily="34" charset="0"/>
              </a:rPr>
              <a:t>Finalização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latin typeface="Tahoma" pitchFamily="34" charset="0"/>
              </a:rPr>
              <a:t>Encerra</a:t>
            </a:r>
            <a:r>
              <a:rPr lang="en-GB" dirty="0" smtClean="0">
                <a:latin typeface="Tahoma" pitchFamily="34" charset="0"/>
              </a:rPr>
              <a:t> a </a:t>
            </a:r>
            <a:r>
              <a:rPr lang="en-GB" dirty="0" err="1" smtClean="0">
                <a:latin typeface="Tahoma" pitchFamily="34" charset="0"/>
              </a:rPr>
              <a:t>captura</a:t>
            </a:r>
            <a:r>
              <a:rPr lang="en-GB" dirty="0" smtClean="0">
                <a:latin typeface="Tahoma" pitchFamily="34" charset="0"/>
              </a:rPr>
              <a:t> dos frames</a:t>
            </a:r>
          </a:p>
          <a:p>
            <a:pPr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dirty="0" smtClean="0"/>
          </a:p>
          <a:p>
            <a:pPr>
              <a:spcBef>
                <a:spcPct val="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dirty="0" smtClean="0"/>
          </a:p>
        </p:txBody>
      </p:sp>
      <p:sp>
        <p:nvSpPr>
          <p:cNvPr id="35844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E7C3C0-B9E8-4865-8D24-B29E4A931EE5}" type="slidenum">
              <a:rPr lang="pt-BR" sz="1200">
                <a:latin typeface="Calibri" pitchFamily="34" charset="0"/>
              </a:rPr>
              <a:pPr algn="r"/>
              <a:t>23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 smtClean="0"/>
              <a:t>Marcadores devem estar sempre e totalmente a mostra, limitando o tamanho e o movimento dos objetos virtuais</a:t>
            </a:r>
          </a:p>
          <a:p>
            <a:pPr>
              <a:spcBef>
                <a:spcPct val="0"/>
              </a:spcBef>
            </a:pPr>
            <a:r>
              <a:rPr lang="pt-BR" dirty="0" smtClean="0"/>
              <a:t>Orientação do marcador relativa a câmera</a:t>
            </a:r>
          </a:p>
          <a:p>
            <a:pPr>
              <a:spcBef>
                <a:spcPct val="0"/>
              </a:spcBef>
            </a:pPr>
            <a:r>
              <a:rPr lang="pt-BR" dirty="0" smtClean="0"/>
              <a:t>Quanto mais horizontal o marcador, menos visível é o centro da imagem.</a:t>
            </a:r>
          </a:p>
          <a:p>
            <a:pPr marL="0" lvl="1">
              <a:spcBef>
                <a:spcPct val="0"/>
              </a:spcBef>
            </a:pPr>
            <a:r>
              <a:rPr lang="en-GB" sz="2800" dirty="0" err="1" smtClean="0">
                <a:latin typeface="Tahoma" pitchFamily="34" charset="0"/>
              </a:rPr>
              <a:t>Deve</a:t>
            </a:r>
            <a:r>
              <a:rPr lang="en-GB" sz="2800" dirty="0" smtClean="0">
                <a:latin typeface="Tahoma" pitchFamily="34" charset="0"/>
              </a:rPr>
              <a:t>-se </a:t>
            </a:r>
            <a:r>
              <a:rPr lang="en-GB" sz="2800" dirty="0" err="1" smtClean="0">
                <a:latin typeface="Tahoma" pitchFamily="34" charset="0"/>
              </a:rPr>
              <a:t>evitar</a:t>
            </a:r>
            <a:r>
              <a:rPr lang="en-GB" sz="2800" dirty="0" smtClean="0">
                <a:latin typeface="Tahoma" pitchFamily="34" charset="0"/>
              </a:rPr>
              <a:t> </a:t>
            </a:r>
            <a:r>
              <a:rPr lang="en-GB" sz="2800" dirty="0" err="1" smtClean="0">
                <a:latin typeface="Tahoma" pitchFamily="34" charset="0"/>
              </a:rPr>
              <a:t>reflexões</a:t>
            </a:r>
            <a:r>
              <a:rPr lang="en-GB" sz="2800" dirty="0" smtClean="0">
                <a:latin typeface="Tahoma" pitchFamily="34" charset="0"/>
              </a:rPr>
              <a:t> </a:t>
            </a:r>
            <a:r>
              <a:rPr lang="en-GB" sz="2800" dirty="0" err="1" smtClean="0">
                <a:latin typeface="Tahoma" pitchFamily="34" charset="0"/>
              </a:rPr>
              <a:t>da</a:t>
            </a:r>
            <a:r>
              <a:rPr lang="en-GB" sz="2800" dirty="0" smtClean="0">
                <a:latin typeface="Tahoma" pitchFamily="34" charset="0"/>
              </a:rPr>
              <a:t> </a:t>
            </a:r>
            <a:r>
              <a:rPr lang="en-GB" sz="2800" dirty="0" err="1" smtClean="0">
                <a:latin typeface="Tahoma" pitchFamily="34" charset="0"/>
              </a:rPr>
              <a:t>luz</a:t>
            </a:r>
            <a:r>
              <a:rPr lang="en-GB" sz="2800" dirty="0" smtClean="0">
                <a:latin typeface="Tahoma" pitchFamily="34" charset="0"/>
              </a:rPr>
              <a:t> no </a:t>
            </a:r>
            <a:r>
              <a:rPr lang="en-GB" sz="2800" dirty="0" err="1" smtClean="0">
                <a:latin typeface="Tahoma" pitchFamily="34" charset="0"/>
              </a:rPr>
              <a:t>marcador</a:t>
            </a:r>
            <a:endParaRPr lang="en-GB" sz="28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Marcadores devem estar sempre e totalmente a mostra, limitando o tamanho e o movimento dos objetos virtuais</a:t>
            </a:r>
          </a:p>
          <a:p>
            <a:pPr>
              <a:spcBef>
                <a:spcPct val="0"/>
              </a:spcBef>
            </a:pPr>
            <a:r>
              <a:rPr lang="pt-BR" smtClean="0"/>
              <a:t>Orientação do marcador relativa a câmera</a:t>
            </a:r>
          </a:p>
          <a:p>
            <a:pPr>
              <a:spcBef>
                <a:spcPct val="0"/>
              </a:spcBef>
            </a:pPr>
            <a:r>
              <a:rPr lang="pt-BR" smtClean="0"/>
              <a:t>Quanto mais horizontal o marcador, menos visível é o centro da imagem.</a:t>
            </a:r>
          </a:p>
          <a:p>
            <a:pPr marL="0" lvl="1">
              <a:spcBef>
                <a:spcPct val="0"/>
              </a:spcBef>
            </a:pPr>
            <a:r>
              <a:rPr lang="en-GB" sz="2800" smtClean="0">
                <a:latin typeface="Tahoma" pitchFamily="34" charset="0"/>
              </a:rPr>
              <a:t>Deve-se evitar reflexões da luz no marcador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Marcadores devem estar sempre e totalmente a mostra, limitando o tamanho e o movimento dos objetos virtuais</a:t>
            </a:r>
          </a:p>
          <a:p>
            <a:pPr>
              <a:spcBef>
                <a:spcPct val="0"/>
              </a:spcBef>
            </a:pPr>
            <a:r>
              <a:rPr lang="pt-BR" smtClean="0"/>
              <a:t>Orientação do marcador relativa a câmera</a:t>
            </a:r>
          </a:p>
          <a:p>
            <a:pPr>
              <a:spcBef>
                <a:spcPct val="0"/>
              </a:spcBef>
            </a:pPr>
            <a:r>
              <a:rPr lang="pt-BR" smtClean="0"/>
              <a:t>Quanto mais horizontal o marcador, menos visível é o centro da imagem.</a:t>
            </a:r>
          </a:p>
          <a:p>
            <a:pPr marL="0" lvl="1">
              <a:spcBef>
                <a:spcPct val="0"/>
              </a:spcBef>
            </a:pPr>
            <a:r>
              <a:rPr lang="en-GB" sz="2800" smtClean="0">
                <a:latin typeface="Tahoma" pitchFamily="34" charset="0"/>
              </a:rPr>
              <a:t>Deve-se evitar reflexões da luz no marcador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Marcadores devem estar sempre e totalmente a mostra, limitando o tamanho e o movimento dos objetos virtuais</a:t>
            </a:r>
          </a:p>
          <a:p>
            <a:pPr>
              <a:spcBef>
                <a:spcPct val="0"/>
              </a:spcBef>
            </a:pPr>
            <a:r>
              <a:rPr lang="pt-BR" smtClean="0"/>
              <a:t>Orientação do marcador relativa a câmera</a:t>
            </a:r>
          </a:p>
          <a:p>
            <a:pPr>
              <a:spcBef>
                <a:spcPct val="0"/>
              </a:spcBef>
            </a:pPr>
            <a:r>
              <a:rPr lang="pt-BR" smtClean="0"/>
              <a:t>Quanto mais horizontal o marcador, menos visível é o centro da imagem.</a:t>
            </a:r>
          </a:p>
          <a:p>
            <a:pPr marL="0" lvl="1">
              <a:spcBef>
                <a:spcPct val="0"/>
              </a:spcBef>
            </a:pPr>
            <a:r>
              <a:rPr lang="en-GB" sz="2800" smtClean="0">
                <a:latin typeface="Tahoma" pitchFamily="34" charset="0"/>
              </a:rPr>
              <a:t>Deve-se evitar reflexões da luz no marcador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empreendimento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Fibrasa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Connection, localizado em Vitória, recebeu o título de maior marcador de realidade aumentada do mundo pelo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Guiness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World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 livro dos recordes. O projeto da Rossi Residencial é assinado pelo escritório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Königsberger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Vannucchi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t-BR" dirty="0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sz="1600" smtClean="0"/>
          </a:p>
          <a:p>
            <a:pPr algn="just"/>
            <a:r>
              <a:rPr lang="pt-BR" sz="1600" smtClean="0"/>
              <a:t>***********************************************************************************</a:t>
            </a:r>
          </a:p>
          <a:p>
            <a:pPr algn="just"/>
            <a:r>
              <a:rPr lang="pt-BR" sz="1600" smtClean="0"/>
              <a:t>De acordo com </a:t>
            </a:r>
            <a:r>
              <a:rPr lang="pt-BR" sz="1600" i="1" smtClean="0"/>
              <a:t>Ronald Azuma</a:t>
            </a:r>
            <a:r>
              <a:rPr lang="pt-BR" sz="1600" smtClean="0"/>
              <a:t>, Realidade Aumentada é definida como um ambiente onde ocorre a sobreposição de objetos virtuais tridimensionais, gerados por computador, com um ambiente real, criando um ambiente misto em tempo real.</a:t>
            </a:r>
          </a:p>
          <a:p>
            <a:r>
              <a:rPr lang="pt-BR" smtClean="0"/>
              <a:t>combina elementos virtuais com o ambiente real</a:t>
            </a:r>
          </a:p>
          <a:p>
            <a:r>
              <a:rPr lang="pt-BR" smtClean="0"/>
              <a:t>é interativo e tem processamento em tempo real</a:t>
            </a:r>
          </a:p>
          <a:p>
            <a:r>
              <a:rPr lang="pt-BR" smtClean="0"/>
              <a:t>é concebido em 3 dimensões</a:t>
            </a:r>
          </a:p>
          <a:p>
            <a:endParaRPr lang="pt-BR" smtClean="0"/>
          </a:p>
          <a:p>
            <a:r>
              <a:rPr lang="pt-BR" smtClean="0"/>
              <a:t>A visão da realidade é modificada (possivelmente até</a:t>
            </a:r>
          </a:p>
          <a:p>
            <a:r>
              <a:rPr lang="pt-BR" smtClean="0"/>
              <a:t>diminuída, ao invés de aumentada) por meio dos objetos</a:t>
            </a:r>
          </a:p>
          <a:p>
            <a:r>
              <a:rPr lang="pt-BR" smtClean="0"/>
              <a:t>virtuais criados pelo computador, aumentando a percepção</a:t>
            </a:r>
          </a:p>
          <a:p>
            <a:r>
              <a:rPr lang="pt-BR" smtClean="0"/>
              <a:t>atual da realidade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Marcadores devem estar sempre e totalmente a mostra, limitando o tamanho e o movimento dos objetos virtuais</a:t>
            </a:r>
          </a:p>
          <a:p>
            <a:pPr>
              <a:spcBef>
                <a:spcPct val="0"/>
              </a:spcBef>
            </a:pPr>
            <a:r>
              <a:rPr lang="pt-BR" smtClean="0"/>
              <a:t>Orientação do marcador relativa a câmera</a:t>
            </a:r>
          </a:p>
          <a:p>
            <a:pPr>
              <a:spcBef>
                <a:spcPct val="0"/>
              </a:spcBef>
            </a:pPr>
            <a:r>
              <a:rPr lang="pt-BR" smtClean="0"/>
              <a:t>Quanto mais horizontal o marcador, menos visível é o centro da imagem.</a:t>
            </a:r>
          </a:p>
          <a:p>
            <a:pPr marL="0" lvl="1">
              <a:spcBef>
                <a:spcPct val="0"/>
              </a:spcBef>
            </a:pPr>
            <a:r>
              <a:rPr lang="en-GB" sz="2800" smtClean="0">
                <a:latin typeface="Tahoma" pitchFamily="34" charset="0"/>
              </a:rPr>
              <a:t>Deve-se evitar reflexões da luz no marcador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Marcadores devem estar sempre e totalmente a mostra, limitando o tamanho e o movimento dos objetos virtuais</a:t>
            </a:r>
          </a:p>
          <a:p>
            <a:pPr>
              <a:spcBef>
                <a:spcPct val="0"/>
              </a:spcBef>
            </a:pPr>
            <a:r>
              <a:rPr lang="pt-BR" smtClean="0"/>
              <a:t>Orientação do marcador relativa a câmera</a:t>
            </a:r>
          </a:p>
          <a:p>
            <a:pPr>
              <a:spcBef>
                <a:spcPct val="0"/>
              </a:spcBef>
            </a:pPr>
            <a:r>
              <a:rPr lang="pt-BR" smtClean="0"/>
              <a:t>Quanto mais horizontal o marcador, menos visível é o centro da imagem.</a:t>
            </a:r>
          </a:p>
          <a:p>
            <a:pPr marL="0" lvl="1">
              <a:spcBef>
                <a:spcPct val="0"/>
              </a:spcBef>
            </a:pPr>
            <a:r>
              <a:rPr lang="en-GB" sz="2800" smtClean="0">
                <a:latin typeface="Tahoma" pitchFamily="34" charset="0"/>
              </a:rPr>
              <a:t>Deve-se evitar reflexões da luz no marcador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Marcadores devem estar sempre e totalmente a mostra, limitando o tamanho e o movimento dos objetos virtuais</a:t>
            </a:r>
          </a:p>
          <a:p>
            <a:pPr>
              <a:spcBef>
                <a:spcPct val="0"/>
              </a:spcBef>
            </a:pPr>
            <a:r>
              <a:rPr lang="pt-BR" smtClean="0"/>
              <a:t>Orientação do marcador relativa a câmera</a:t>
            </a:r>
          </a:p>
          <a:p>
            <a:pPr>
              <a:spcBef>
                <a:spcPct val="0"/>
              </a:spcBef>
            </a:pPr>
            <a:r>
              <a:rPr lang="pt-BR" smtClean="0"/>
              <a:t>Quanto mais horizontal o marcador, menos visível é o centro da imagem.</a:t>
            </a:r>
          </a:p>
          <a:p>
            <a:pPr marL="0" lvl="1">
              <a:spcBef>
                <a:spcPct val="0"/>
              </a:spcBef>
            </a:pPr>
            <a:r>
              <a:rPr lang="en-GB" sz="2800" smtClean="0">
                <a:latin typeface="Tahoma" pitchFamily="34" charset="0"/>
              </a:rPr>
              <a:t>Deve-se evitar reflexões da luz no marcador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Marcadores devem estar sempre e totalmente a mostra, limitando o tamanho e o movimento dos objetos virtuais</a:t>
            </a:r>
          </a:p>
          <a:p>
            <a:pPr>
              <a:spcBef>
                <a:spcPct val="0"/>
              </a:spcBef>
            </a:pPr>
            <a:r>
              <a:rPr lang="pt-BR" smtClean="0"/>
              <a:t>Orientação do marcador relativa a câmera</a:t>
            </a:r>
          </a:p>
          <a:p>
            <a:pPr>
              <a:spcBef>
                <a:spcPct val="0"/>
              </a:spcBef>
            </a:pPr>
            <a:r>
              <a:rPr lang="pt-BR" smtClean="0"/>
              <a:t>Quanto mais horizontal o marcador, menos visível é o centro da imagem.</a:t>
            </a:r>
          </a:p>
          <a:p>
            <a:pPr marL="0" lvl="1">
              <a:spcBef>
                <a:spcPct val="0"/>
              </a:spcBef>
            </a:pPr>
            <a:r>
              <a:rPr lang="en-GB" sz="2800" smtClean="0">
                <a:latin typeface="Tahoma" pitchFamily="34" charset="0"/>
              </a:rPr>
              <a:t>Deve-se evitar reflexões da luz no marcador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Marcadores devem estar sempre e totalmente a mostra, limitando o tamanho e o movimento dos objetos virtuais</a:t>
            </a:r>
          </a:p>
          <a:p>
            <a:pPr>
              <a:spcBef>
                <a:spcPct val="0"/>
              </a:spcBef>
            </a:pPr>
            <a:r>
              <a:rPr lang="pt-BR" smtClean="0"/>
              <a:t>Orientação do marcador relativa a câmera</a:t>
            </a:r>
          </a:p>
          <a:p>
            <a:pPr>
              <a:spcBef>
                <a:spcPct val="0"/>
              </a:spcBef>
            </a:pPr>
            <a:r>
              <a:rPr lang="pt-BR" smtClean="0"/>
              <a:t>Quanto mais horizontal o marcador, menos visível é o centro da imagem.</a:t>
            </a:r>
          </a:p>
          <a:p>
            <a:pPr marL="0" lvl="1">
              <a:spcBef>
                <a:spcPct val="0"/>
              </a:spcBef>
            </a:pPr>
            <a:r>
              <a:rPr lang="en-GB" sz="2800" smtClean="0">
                <a:latin typeface="Tahoma" pitchFamily="34" charset="0"/>
              </a:rPr>
              <a:t>Deve-se evitar reflexões da luz no marcador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Marcadores devem estar sempre e totalmente a mostra, limitando o tamanho e o movimento dos objetos virtuais</a:t>
            </a:r>
          </a:p>
          <a:p>
            <a:pPr>
              <a:spcBef>
                <a:spcPct val="0"/>
              </a:spcBef>
            </a:pPr>
            <a:r>
              <a:rPr lang="pt-BR" smtClean="0"/>
              <a:t>Orientação do marcador relativa a câmera</a:t>
            </a:r>
          </a:p>
          <a:p>
            <a:pPr>
              <a:spcBef>
                <a:spcPct val="0"/>
              </a:spcBef>
            </a:pPr>
            <a:r>
              <a:rPr lang="pt-BR" smtClean="0"/>
              <a:t>Quanto mais horizontal o marcador, menos visível é o centro da imagem.</a:t>
            </a:r>
          </a:p>
          <a:p>
            <a:pPr marL="0" lvl="1">
              <a:spcBef>
                <a:spcPct val="0"/>
              </a:spcBef>
            </a:pPr>
            <a:r>
              <a:rPr lang="en-GB" sz="2800" smtClean="0">
                <a:latin typeface="Tahoma" pitchFamily="34" charset="0"/>
              </a:rPr>
              <a:t>Deve-se evitar reflexões da luz no marcador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Marcadores devem estar sempre e totalmente a mostra, limitando o tamanho e o movimento dos objetos virtuais</a:t>
            </a:r>
          </a:p>
          <a:p>
            <a:pPr>
              <a:spcBef>
                <a:spcPct val="0"/>
              </a:spcBef>
            </a:pPr>
            <a:r>
              <a:rPr lang="pt-BR" smtClean="0"/>
              <a:t>Orientação do marcador relativa a câmera</a:t>
            </a:r>
          </a:p>
          <a:p>
            <a:pPr>
              <a:spcBef>
                <a:spcPct val="0"/>
              </a:spcBef>
            </a:pPr>
            <a:r>
              <a:rPr lang="pt-BR" smtClean="0"/>
              <a:t>Quanto mais horizontal o marcador, menos visível é o centro da imagem.</a:t>
            </a:r>
          </a:p>
          <a:p>
            <a:pPr marL="0" lvl="1">
              <a:spcBef>
                <a:spcPct val="0"/>
              </a:spcBef>
            </a:pPr>
            <a:r>
              <a:rPr lang="en-GB" sz="2800" smtClean="0">
                <a:latin typeface="Tahoma" pitchFamily="34" charset="0"/>
              </a:rPr>
              <a:t>Deve-se evitar reflexões da luz no marcador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Marcadores devem estar sempre e totalmente a mostra, limitando o tamanho e o movimento dos objetos virtuais</a:t>
            </a:r>
          </a:p>
          <a:p>
            <a:pPr>
              <a:spcBef>
                <a:spcPct val="0"/>
              </a:spcBef>
            </a:pPr>
            <a:r>
              <a:rPr lang="pt-BR" smtClean="0"/>
              <a:t>Orientação do marcador relativa a câmera</a:t>
            </a:r>
          </a:p>
          <a:p>
            <a:pPr>
              <a:spcBef>
                <a:spcPct val="0"/>
              </a:spcBef>
            </a:pPr>
            <a:r>
              <a:rPr lang="pt-BR" smtClean="0"/>
              <a:t>Quanto mais horizontal o marcador, menos visível é o centro da imagem.</a:t>
            </a:r>
          </a:p>
          <a:p>
            <a:pPr marL="0" lvl="1">
              <a:spcBef>
                <a:spcPct val="0"/>
              </a:spcBef>
            </a:pPr>
            <a:r>
              <a:rPr lang="en-GB" sz="2800" smtClean="0">
                <a:latin typeface="Tahoma" pitchFamily="34" charset="0"/>
              </a:rPr>
              <a:t>Deve-se evitar reflexões da luz no marcador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3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Muitos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efeitos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especiais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de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filmes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recorrem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à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composição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de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imagens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reais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e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virtuais</a:t>
            </a:r>
            <a:endParaRPr lang="en-US" sz="1600" dirty="0" smtClean="0">
              <a:latin typeface="Arial" charset="0"/>
              <a:ea typeface="Lucida Sans Unicode" charset="0"/>
              <a:cs typeface="Lucida Sans Unicode" charset="0"/>
            </a:endParaRPr>
          </a:p>
          <a:p>
            <a:pPr eaLnBrk="1" hangingPunct="1">
              <a:lnSpc>
                <a:spcPct val="89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Mas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:</a:t>
            </a:r>
          </a:p>
          <a:p>
            <a:pPr eaLnBrk="1" hangingPunct="1">
              <a:lnSpc>
                <a:spcPct val="89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Os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efeitos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especiais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são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aplicados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quadro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a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quadro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sobre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um “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produto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acabado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”.</a:t>
            </a:r>
          </a:p>
          <a:p>
            <a:pPr eaLnBrk="1" hangingPunct="1">
              <a:lnSpc>
                <a:spcPct val="89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O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espectador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não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pode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interagir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 com o </a:t>
            </a:r>
            <a:r>
              <a:rPr lang="en-US" sz="1600" dirty="0" err="1" smtClean="0">
                <a:latin typeface="Arial" charset="0"/>
                <a:ea typeface="Lucida Sans Unicode" charset="0"/>
                <a:cs typeface="Lucida Sans Unicode" charset="0"/>
              </a:rPr>
              <a:t>filme</a:t>
            </a:r>
            <a:r>
              <a:rPr lang="en-US" sz="1600" dirty="0" smtClean="0">
                <a:latin typeface="Arial" charset="0"/>
                <a:ea typeface="Lucida Sans Unicode" charset="0"/>
                <a:cs typeface="Lucida Sans Unicode" charset="0"/>
              </a:rPr>
              <a:t>.</a:t>
            </a:r>
          </a:p>
          <a:p>
            <a:pPr eaLnBrk="1" hangingPunct="1">
              <a:lnSpc>
                <a:spcPct val="89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 smtClean="0">
                <a:latin typeface="Arial" charset="0"/>
                <a:ea typeface="Lucida Sans Unicode" charset="0"/>
                <a:cs typeface="Lucida Sans Unicode" charset="0"/>
              </a:rPr>
              <a:t>Não</a:t>
            </a:r>
            <a:r>
              <a:rPr lang="en-US" sz="1600" b="1" dirty="0" smtClean="0">
                <a:latin typeface="Arial" charset="0"/>
                <a:ea typeface="Lucida Sans Unicode" charset="0"/>
                <a:cs typeface="Lucida Sans Unicode" charset="0"/>
              </a:rPr>
              <a:t> é </a:t>
            </a:r>
            <a:r>
              <a:rPr lang="en-US" sz="1600" b="1" dirty="0" err="1" smtClean="0">
                <a:latin typeface="Arial" charset="0"/>
                <a:ea typeface="Lucida Sans Unicode" charset="0"/>
                <a:cs typeface="Lucida Sans Unicode" charset="0"/>
              </a:rPr>
              <a:t>Realidade</a:t>
            </a:r>
            <a:r>
              <a:rPr lang="en-US" sz="1600" b="1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600" b="1" dirty="0" err="1" smtClean="0">
                <a:latin typeface="Arial" charset="0"/>
                <a:ea typeface="Lucida Sans Unicode" charset="0"/>
                <a:cs typeface="Lucida Sans Unicode" charset="0"/>
              </a:rPr>
              <a:t>Aumentada</a:t>
            </a:r>
            <a:endParaRPr lang="en-US" sz="1600" b="1" dirty="0" smtClean="0">
              <a:latin typeface="Arial" charset="0"/>
              <a:ea typeface="Lucida Sans Unicode" charset="0"/>
              <a:cs typeface="Lucida Sans Unicode" charset="0"/>
            </a:endParaRP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***********************************************************************************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Marcadores devem estar sempre e totalmente a mostra, limitando o tamanho e o movimento dos objetos virtuais</a:t>
            </a:r>
          </a:p>
          <a:p>
            <a:pPr>
              <a:spcBef>
                <a:spcPct val="0"/>
              </a:spcBef>
            </a:pPr>
            <a:r>
              <a:rPr lang="pt-BR" smtClean="0"/>
              <a:t>Orientação do marcador relativa a câmera</a:t>
            </a:r>
          </a:p>
          <a:p>
            <a:pPr>
              <a:spcBef>
                <a:spcPct val="0"/>
              </a:spcBef>
            </a:pPr>
            <a:r>
              <a:rPr lang="pt-BR" smtClean="0"/>
              <a:t>Quanto mais horizontal o marcador, menos visível é o centro da imagem.</a:t>
            </a:r>
          </a:p>
          <a:p>
            <a:pPr marL="0" lvl="1">
              <a:spcBef>
                <a:spcPct val="0"/>
              </a:spcBef>
            </a:pPr>
            <a:r>
              <a:rPr lang="en-GB" sz="2800" smtClean="0">
                <a:latin typeface="Tahoma" pitchFamily="34" charset="0"/>
              </a:rPr>
              <a:t>Deve-se evitar reflexões da luz no marcador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desenvolvido em flash 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 trabalho foi possível graças a duas tecnologias para Flash bem interessantes; o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PaperVision3D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 o </a:t>
            </a:r>
            <a:r>
              <a:rPr lang="pt-BR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Flartoolkit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spcBef>
                <a:spcPct val="0"/>
              </a:spcBef>
            </a:pP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código fonte está disponível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aqui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 é livre para ser estudado/modificado/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pregado-na-parede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que-quer-que-seja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t-BR" dirty="0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Marcadores devem estar sempre e totalmente a mostra, limitando o tamanho e o movimento dos objetos virtuais</a:t>
            </a:r>
          </a:p>
          <a:p>
            <a:pPr>
              <a:spcBef>
                <a:spcPct val="0"/>
              </a:spcBef>
            </a:pPr>
            <a:r>
              <a:rPr lang="pt-BR" smtClean="0"/>
              <a:t>Orientação do marcador relativa a câmera</a:t>
            </a:r>
          </a:p>
          <a:p>
            <a:pPr>
              <a:spcBef>
                <a:spcPct val="0"/>
              </a:spcBef>
            </a:pPr>
            <a:r>
              <a:rPr lang="pt-BR" smtClean="0"/>
              <a:t>Quanto mais horizontal o marcador, menos visível é o centro da imagem.</a:t>
            </a:r>
          </a:p>
          <a:p>
            <a:pPr marL="0" lvl="1">
              <a:spcBef>
                <a:spcPct val="0"/>
              </a:spcBef>
            </a:pPr>
            <a:r>
              <a:rPr lang="en-GB" sz="2800" smtClean="0">
                <a:latin typeface="Tahoma" pitchFamily="34" charset="0"/>
              </a:rPr>
              <a:t>Deve-se evitar reflexões da luz no marcador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Marcadores devem estar sempre e totalmente a mostra, limitando o tamanho e o movimento dos objetos virtuais</a:t>
            </a:r>
          </a:p>
          <a:p>
            <a:pPr>
              <a:spcBef>
                <a:spcPct val="0"/>
              </a:spcBef>
            </a:pPr>
            <a:r>
              <a:rPr lang="pt-BR" smtClean="0"/>
              <a:t>Orientação do marcador relativa a câmera</a:t>
            </a:r>
          </a:p>
          <a:p>
            <a:pPr>
              <a:spcBef>
                <a:spcPct val="0"/>
              </a:spcBef>
            </a:pPr>
            <a:r>
              <a:rPr lang="pt-BR" smtClean="0"/>
              <a:t>Quanto mais horizontal o marcador, menos visível é o centro da imagem.</a:t>
            </a:r>
          </a:p>
          <a:p>
            <a:pPr marL="0" lvl="1">
              <a:spcBef>
                <a:spcPct val="0"/>
              </a:spcBef>
            </a:pPr>
            <a:r>
              <a:rPr lang="en-GB" sz="2800" smtClean="0">
                <a:latin typeface="Tahoma" pitchFamily="34" charset="0"/>
              </a:rPr>
              <a:t>Deve-se evitar reflexões da luz no marcador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Marcadores devem estar sempre e totalmente a mostra, limitando o tamanho e o movimento dos objetos virtuais</a:t>
            </a:r>
          </a:p>
          <a:p>
            <a:pPr>
              <a:spcBef>
                <a:spcPct val="0"/>
              </a:spcBef>
            </a:pPr>
            <a:r>
              <a:rPr lang="pt-BR" smtClean="0"/>
              <a:t>Orientação do marcador relativa a câmera</a:t>
            </a:r>
          </a:p>
          <a:p>
            <a:pPr>
              <a:spcBef>
                <a:spcPct val="0"/>
              </a:spcBef>
            </a:pPr>
            <a:r>
              <a:rPr lang="pt-BR" smtClean="0"/>
              <a:t>Quanto mais horizontal o marcador, menos visível é o centro da imagem.</a:t>
            </a:r>
          </a:p>
          <a:p>
            <a:pPr marL="0" lvl="1">
              <a:spcBef>
                <a:spcPct val="0"/>
              </a:spcBef>
            </a:pPr>
            <a:r>
              <a:rPr lang="en-GB" sz="2800" smtClean="0">
                <a:latin typeface="Tahoma" pitchFamily="34" charset="0"/>
              </a:rPr>
              <a:t>Deve-se evitar reflexões da luz no marcador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DE754-D3E6-46B4-A175-5E28CE04FB0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*acredito que o foco do seminário deve ser nesses dois tópicos, expandí-los ao máximo</a:t>
            </a:r>
            <a:br>
              <a:rPr lang="pt-BR" smtClean="0"/>
            </a:br>
            <a:endParaRPr lang="pt-BR" smtClean="0"/>
          </a:p>
          <a:p>
            <a:pPr>
              <a:spcBef>
                <a:spcPct val="0"/>
              </a:spcBef>
            </a:pPr>
            <a:r>
              <a:rPr lang="pt-BR" smtClean="0"/>
              <a:t>obs.: talvez valha a pena recapitular os tópicos que foram diluídos de maneira concisa no final da apresentação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4102E2-B15A-4A1C-9B4B-5D6B385B5FE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*acredito que o foco do seminário deve ser nesses dois tópicos, expandí-los ao máximo</a:t>
            </a:r>
            <a:br>
              <a:rPr lang="pt-BR" smtClean="0"/>
            </a:br>
            <a:endParaRPr lang="pt-BR" smtClean="0"/>
          </a:p>
          <a:p>
            <a:pPr>
              <a:spcBef>
                <a:spcPct val="0"/>
              </a:spcBef>
            </a:pPr>
            <a:r>
              <a:rPr lang="pt-BR" smtClean="0"/>
              <a:t>obs.: talvez valha a pena recapitular os tópicos que foram diluídos de maneira concisa no final da apresentação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4102E2-B15A-4A1C-9B4B-5D6B385B5FE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pt-BR" sz="1000" dirty="0" err="1" smtClean="0"/>
              <a:t>ARToolKit</a:t>
            </a:r>
            <a:r>
              <a:rPr lang="pt-BR" sz="1000" dirty="0" smtClean="0"/>
              <a:t> foi originalmente desenvolvido por </a:t>
            </a:r>
            <a:r>
              <a:rPr lang="pt-BR" sz="1000" dirty="0" err="1" smtClean="0"/>
              <a:t>Hirokazu</a:t>
            </a:r>
            <a:r>
              <a:rPr lang="pt-BR" sz="1000" dirty="0" smtClean="0"/>
              <a:t> Kato do Instituto Nara de Ciência e Tecnologia em 1999.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pt-BR" sz="1000" dirty="0" smtClean="0"/>
              <a:t>É atualmente distribuída por duas </a:t>
            </a:r>
            <a:r>
              <a:rPr lang="pt-BR" sz="1000" dirty="0" err="1" smtClean="0"/>
              <a:t>universidadas</a:t>
            </a:r>
            <a:r>
              <a:rPr lang="pt-BR" sz="1000" dirty="0" smtClean="0"/>
              <a:t> (</a:t>
            </a:r>
            <a:r>
              <a:rPr lang="en-GB" sz="1000" dirty="0" err="1" smtClean="0">
                <a:latin typeface="Tahoma" pitchFamily="34" charset="0"/>
              </a:rPr>
              <a:t>universidade</a:t>
            </a:r>
            <a:r>
              <a:rPr lang="en-GB" sz="1000" dirty="0" smtClean="0">
                <a:latin typeface="Tahoma" pitchFamily="34" charset="0"/>
              </a:rPr>
              <a:t> de </a:t>
            </a:r>
            <a:r>
              <a:rPr lang="pt-BR" sz="1000" dirty="0" err="1" smtClean="0"/>
              <a:t>Canterbury</a:t>
            </a:r>
            <a:r>
              <a:rPr lang="en-GB" sz="1000" dirty="0" smtClean="0">
                <a:latin typeface="Tahoma" pitchFamily="34" charset="0"/>
              </a:rPr>
              <a:t>, </a:t>
            </a:r>
            <a:r>
              <a:rPr lang="pt-BR" sz="1000" dirty="0" smtClean="0"/>
              <a:t>Universidade de Washington) pelo seus</a:t>
            </a:r>
            <a:r>
              <a:rPr lang="pt-BR" sz="1000" baseline="0" dirty="0" smtClean="0"/>
              <a:t> </a:t>
            </a:r>
            <a:r>
              <a:rPr lang="pt-BR" sz="1000" baseline="0" dirty="0" err="1" smtClean="0"/>
              <a:t>repesctivos</a:t>
            </a:r>
            <a:r>
              <a:rPr lang="pt-BR" sz="1000" baseline="0" dirty="0" smtClean="0"/>
              <a:t> </a:t>
            </a:r>
            <a:r>
              <a:rPr lang="pt-BR" sz="1000" dirty="0" smtClean="0"/>
              <a:t>laboratório </a:t>
            </a:r>
            <a:r>
              <a:rPr lang="pt-BR" sz="1600" dirty="0" smtClean="0"/>
              <a:t>Tecnológico de Interface.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pt-BR" sz="16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pt-BR" sz="1600" dirty="0" smtClean="0"/>
          </a:p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GB" sz="1600" dirty="0" err="1" smtClean="0">
                <a:latin typeface="Tahoma" pitchFamily="34" charset="0"/>
              </a:rPr>
              <a:t>Primeiramente</a:t>
            </a:r>
            <a:r>
              <a:rPr lang="en-GB" sz="1600" dirty="0" smtClean="0">
                <a:latin typeface="Tahoma" pitchFamily="34" charset="0"/>
              </a:rPr>
              <a:t> </a:t>
            </a:r>
            <a:r>
              <a:rPr lang="en-GB" sz="1600" dirty="0" err="1" smtClean="0">
                <a:latin typeface="Tahoma" pitchFamily="34" charset="0"/>
              </a:rPr>
              <a:t>desenvolvido</a:t>
            </a:r>
            <a:r>
              <a:rPr lang="en-GB" sz="1600" dirty="0" smtClean="0">
                <a:latin typeface="Tahoma" pitchFamily="34" charset="0"/>
              </a:rPr>
              <a:t> </a:t>
            </a:r>
            <a:r>
              <a:rPr lang="en-GB" sz="1600" dirty="0" err="1" smtClean="0">
                <a:latin typeface="Tahoma" pitchFamily="34" charset="0"/>
              </a:rPr>
              <a:t>pelo</a:t>
            </a:r>
            <a:r>
              <a:rPr lang="en-GB" sz="1600" dirty="0" smtClean="0">
                <a:latin typeface="Tahoma" pitchFamily="34" charset="0"/>
              </a:rPr>
              <a:t> Dr. </a:t>
            </a:r>
            <a:r>
              <a:rPr lang="en-GB" sz="1600" dirty="0" err="1" smtClean="0">
                <a:latin typeface="Tahoma" pitchFamily="34" charset="0"/>
              </a:rPr>
              <a:t>Hirokazu</a:t>
            </a:r>
            <a:r>
              <a:rPr lang="en-GB" sz="1600" dirty="0" smtClean="0">
                <a:latin typeface="Tahoma" pitchFamily="34" charset="0"/>
              </a:rPr>
              <a:t> Kato </a:t>
            </a:r>
            <a:r>
              <a:rPr lang="en-GB" sz="1600" dirty="0" err="1" smtClean="0">
                <a:latin typeface="Tahoma" pitchFamily="34" charset="0"/>
              </a:rPr>
              <a:t>da</a:t>
            </a:r>
            <a:r>
              <a:rPr lang="en-GB" sz="1600" dirty="0" smtClean="0">
                <a:latin typeface="Tahoma" pitchFamily="34" charset="0"/>
              </a:rPr>
              <a:t> </a:t>
            </a:r>
            <a:r>
              <a:rPr lang="en-GB" sz="1600" dirty="0" err="1" smtClean="0">
                <a:latin typeface="Tahoma" pitchFamily="34" charset="0"/>
              </a:rPr>
              <a:t>universidade</a:t>
            </a:r>
            <a:r>
              <a:rPr lang="en-GB" sz="1600" dirty="0" smtClean="0">
                <a:latin typeface="Tahoma" pitchFamily="34" charset="0"/>
              </a:rPr>
              <a:t> de Osaka, </a:t>
            </a:r>
            <a:r>
              <a:rPr lang="en-GB" sz="1600" dirty="0" err="1" smtClean="0">
                <a:latin typeface="Tahoma" pitchFamily="34" charset="0"/>
              </a:rPr>
              <a:t>Japão</a:t>
            </a:r>
            <a:r>
              <a:rPr lang="en-GB" sz="1600" dirty="0" smtClean="0">
                <a:latin typeface="Tahoma" pitchFamily="34" charset="0"/>
              </a:rPr>
              <a:t>.</a:t>
            </a:r>
          </a:p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GB" sz="1600" dirty="0" err="1" smtClean="0">
                <a:latin typeface="Tahoma" pitchFamily="34" charset="0"/>
              </a:rPr>
              <a:t>Hoje</a:t>
            </a:r>
            <a:r>
              <a:rPr lang="en-GB" sz="1600" dirty="0" smtClean="0">
                <a:latin typeface="Tahoma" pitchFamily="34" charset="0"/>
              </a:rPr>
              <a:t> é </a:t>
            </a:r>
            <a:r>
              <a:rPr lang="en-GB" sz="1600" dirty="0" err="1" smtClean="0">
                <a:latin typeface="Tahoma" pitchFamily="34" charset="0"/>
              </a:rPr>
              <a:t>mantido</a:t>
            </a:r>
            <a:r>
              <a:rPr lang="en-GB" sz="1600" dirty="0" smtClean="0">
                <a:latin typeface="Tahoma" pitchFamily="34" charset="0"/>
              </a:rPr>
              <a:t> </a:t>
            </a:r>
            <a:r>
              <a:rPr lang="en-GB" sz="1600" dirty="0" err="1" smtClean="0">
                <a:latin typeface="Tahoma" pitchFamily="34" charset="0"/>
              </a:rPr>
              <a:t>pelo</a:t>
            </a:r>
            <a:r>
              <a:rPr lang="en-GB" sz="1600" dirty="0" smtClean="0">
                <a:latin typeface="Tahoma" pitchFamily="34" charset="0"/>
              </a:rPr>
              <a:t> </a:t>
            </a:r>
            <a:r>
              <a:rPr lang="en-GB" sz="1600" dirty="0" err="1" smtClean="0">
                <a:latin typeface="Tahoma" pitchFamily="34" charset="0"/>
              </a:rPr>
              <a:t>HITLab</a:t>
            </a:r>
            <a:r>
              <a:rPr lang="en-GB" sz="1600" dirty="0" smtClean="0">
                <a:latin typeface="Tahoma" pitchFamily="34" charset="0"/>
              </a:rPr>
              <a:t>(Human Interface Technology Laboratory) </a:t>
            </a:r>
            <a:r>
              <a:rPr lang="en-GB" sz="1600" dirty="0" err="1" smtClean="0">
                <a:latin typeface="Tahoma" pitchFamily="34" charset="0"/>
              </a:rPr>
              <a:t>na</a:t>
            </a:r>
            <a:r>
              <a:rPr lang="en-GB" sz="1600" dirty="0" smtClean="0">
                <a:latin typeface="Tahoma" pitchFamily="34" charset="0"/>
              </a:rPr>
              <a:t> </a:t>
            </a:r>
            <a:r>
              <a:rPr lang="en-GB" sz="1600" dirty="0" err="1" smtClean="0">
                <a:latin typeface="Tahoma" pitchFamily="34" charset="0"/>
              </a:rPr>
              <a:t>universidade</a:t>
            </a:r>
            <a:r>
              <a:rPr lang="en-GB" sz="1600" dirty="0" smtClean="0">
                <a:latin typeface="Tahoma" pitchFamily="34" charset="0"/>
              </a:rPr>
              <a:t> Washington e </a:t>
            </a:r>
            <a:r>
              <a:rPr lang="en-GB" sz="1600" dirty="0" err="1" smtClean="0">
                <a:latin typeface="Tahoma" pitchFamily="34" charset="0"/>
              </a:rPr>
              <a:t>pelo</a:t>
            </a:r>
            <a:r>
              <a:rPr lang="en-GB" sz="1600" dirty="0" smtClean="0">
                <a:latin typeface="Tahoma" pitchFamily="34" charset="0"/>
              </a:rPr>
              <a:t> </a:t>
            </a:r>
            <a:r>
              <a:rPr lang="en-GB" sz="1600" dirty="0" err="1" smtClean="0">
                <a:latin typeface="Tahoma" pitchFamily="34" charset="0"/>
              </a:rPr>
              <a:t>HITLab</a:t>
            </a:r>
            <a:r>
              <a:rPr lang="en-GB" sz="1600" dirty="0" smtClean="0">
                <a:latin typeface="Tahoma" pitchFamily="34" charset="0"/>
              </a:rPr>
              <a:t> NZ </a:t>
            </a:r>
            <a:r>
              <a:rPr lang="en-GB" sz="1600" dirty="0" err="1" smtClean="0">
                <a:latin typeface="Tahoma" pitchFamily="34" charset="0"/>
              </a:rPr>
              <a:t>na</a:t>
            </a:r>
            <a:r>
              <a:rPr lang="en-GB" sz="1600" dirty="0" smtClean="0">
                <a:latin typeface="Tahoma" pitchFamily="34" charset="0"/>
              </a:rPr>
              <a:t> </a:t>
            </a:r>
            <a:r>
              <a:rPr lang="en-GB" sz="1600" dirty="0" err="1" smtClean="0">
                <a:latin typeface="Tahoma" pitchFamily="34" charset="0"/>
              </a:rPr>
              <a:t>universidade</a:t>
            </a:r>
            <a:r>
              <a:rPr lang="en-GB" sz="1600" dirty="0" smtClean="0">
                <a:latin typeface="Tahoma" pitchFamily="34" charset="0"/>
              </a:rPr>
              <a:t> de </a:t>
            </a:r>
            <a:r>
              <a:rPr lang="en-GB" sz="1600" dirty="0" err="1" smtClean="0">
                <a:latin typeface="Tahoma" pitchFamily="34" charset="0"/>
              </a:rPr>
              <a:t>Catembury</a:t>
            </a:r>
            <a:r>
              <a:rPr lang="en-GB" sz="1600" dirty="0" smtClean="0">
                <a:latin typeface="Tahoma" pitchFamily="34" charset="0"/>
              </a:rPr>
              <a:t>, Nova </a:t>
            </a:r>
            <a:r>
              <a:rPr lang="en-GB" sz="1600" dirty="0" err="1" smtClean="0">
                <a:latin typeface="Tahoma" pitchFamily="34" charset="0"/>
              </a:rPr>
              <a:t>Zelândia</a:t>
            </a:r>
            <a:r>
              <a:rPr lang="en-GB" sz="1600" dirty="0" smtClean="0">
                <a:latin typeface="Tahoma" pitchFamily="34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pt-BR" sz="16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pt-BR" sz="10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pt-BR" sz="1000" dirty="0" smtClean="0"/>
              <a:t>***********************************************************************************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pt-BR" sz="1000" dirty="0" err="1" smtClean="0"/>
              <a:t>ARToolKit</a:t>
            </a:r>
            <a:r>
              <a:rPr lang="pt-BR" sz="1000" dirty="0" smtClean="0"/>
              <a:t> foi originalmente desenvolvido por </a:t>
            </a:r>
            <a:r>
              <a:rPr lang="pt-BR" sz="1000" dirty="0" err="1" smtClean="0"/>
              <a:t>Hirokazu</a:t>
            </a:r>
            <a:r>
              <a:rPr lang="pt-BR" sz="1000" dirty="0" smtClean="0"/>
              <a:t> Kato do Instituto Nara de Ciência e Tecnologia em 1999 [1] e foi lançado pela Universidade de Washington HIT Lab. Atualmente ele é mantido como um projeto </a:t>
            </a:r>
            <a:r>
              <a:rPr lang="pt-BR" sz="1000" dirty="0" err="1" smtClean="0"/>
              <a:t>opensource</a:t>
            </a:r>
            <a:r>
              <a:rPr lang="pt-BR" sz="1000" dirty="0" smtClean="0"/>
              <a:t> hospedado no </a:t>
            </a:r>
            <a:r>
              <a:rPr lang="pt-BR" sz="1000" dirty="0" err="1" smtClean="0"/>
              <a:t>SourceForge</a:t>
            </a:r>
            <a:r>
              <a:rPr lang="pt-BR" sz="1000" dirty="0" smtClean="0"/>
              <a:t> [2] com licenças comerciais disponíveis a partir de </a:t>
            </a:r>
            <a:r>
              <a:rPr lang="pt-BR" sz="1000" dirty="0" err="1" smtClean="0"/>
              <a:t>ARToolWorks</a:t>
            </a:r>
            <a:r>
              <a:rPr lang="pt-BR" sz="1000" dirty="0" smtClean="0"/>
              <a:t> [3]. </a:t>
            </a:r>
            <a:r>
              <a:rPr lang="pt-BR" sz="1000" dirty="0" err="1" smtClean="0"/>
              <a:t>ARToolKit</a:t>
            </a:r>
            <a:r>
              <a:rPr lang="pt-BR" sz="1000" dirty="0" smtClean="0"/>
              <a:t> é um AR muito utilizado rastreamento biblioteca com mais de 160.000 downloads desde 2004 [4].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pt-BR" sz="1000" dirty="0" smtClean="0"/>
          </a:p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GB" sz="1000" dirty="0" err="1" smtClean="0">
                <a:latin typeface="Tahoma" pitchFamily="34" charset="0"/>
              </a:rPr>
              <a:t>Primeiramente</a:t>
            </a:r>
            <a:r>
              <a:rPr lang="en-GB" sz="1000" dirty="0" smtClean="0">
                <a:latin typeface="Tahoma" pitchFamily="34" charset="0"/>
              </a:rPr>
              <a:t> </a:t>
            </a:r>
            <a:r>
              <a:rPr lang="en-GB" sz="1000" dirty="0" err="1" smtClean="0">
                <a:latin typeface="Tahoma" pitchFamily="34" charset="0"/>
              </a:rPr>
              <a:t>desenvolvido</a:t>
            </a:r>
            <a:r>
              <a:rPr lang="en-GB" sz="1000" dirty="0" smtClean="0">
                <a:latin typeface="Tahoma" pitchFamily="34" charset="0"/>
              </a:rPr>
              <a:t> </a:t>
            </a:r>
            <a:r>
              <a:rPr lang="en-GB" sz="1000" dirty="0" err="1" smtClean="0">
                <a:latin typeface="Tahoma" pitchFamily="34" charset="0"/>
              </a:rPr>
              <a:t>pelo</a:t>
            </a:r>
            <a:r>
              <a:rPr lang="en-GB" sz="1000" dirty="0" smtClean="0">
                <a:latin typeface="Tahoma" pitchFamily="34" charset="0"/>
              </a:rPr>
              <a:t> Dr. </a:t>
            </a:r>
            <a:r>
              <a:rPr lang="en-GB" sz="1000" dirty="0" err="1" smtClean="0">
                <a:latin typeface="Tahoma" pitchFamily="34" charset="0"/>
              </a:rPr>
              <a:t>Hirokazu</a:t>
            </a:r>
            <a:r>
              <a:rPr lang="en-GB" sz="1000" dirty="0" smtClean="0">
                <a:latin typeface="Tahoma" pitchFamily="34" charset="0"/>
              </a:rPr>
              <a:t> Kato </a:t>
            </a:r>
            <a:r>
              <a:rPr lang="en-GB" sz="1000" dirty="0" err="1" smtClean="0">
                <a:latin typeface="Tahoma" pitchFamily="34" charset="0"/>
              </a:rPr>
              <a:t>da</a:t>
            </a:r>
            <a:r>
              <a:rPr lang="en-GB" sz="1000" dirty="0" smtClean="0">
                <a:latin typeface="Tahoma" pitchFamily="34" charset="0"/>
              </a:rPr>
              <a:t> </a:t>
            </a:r>
            <a:r>
              <a:rPr lang="en-GB" sz="1000" dirty="0" err="1" smtClean="0">
                <a:latin typeface="Tahoma" pitchFamily="34" charset="0"/>
              </a:rPr>
              <a:t>universidade</a:t>
            </a:r>
            <a:r>
              <a:rPr lang="en-GB" sz="1000" dirty="0" smtClean="0">
                <a:latin typeface="Tahoma" pitchFamily="34" charset="0"/>
              </a:rPr>
              <a:t> de Osaka, </a:t>
            </a:r>
            <a:r>
              <a:rPr lang="en-GB" sz="1000" dirty="0" err="1" smtClean="0">
                <a:latin typeface="Tahoma" pitchFamily="34" charset="0"/>
              </a:rPr>
              <a:t>Japão</a:t>
            </a:r>
            <a:r>
              <a:rPr lang="en-GB" sz="1000" dirty="0" smtClean="0">
                <a:latin typeface="Tahoma" pitchFamily="34" charset="0"/>
              </a:rPr>
              <a:t>.</a:t>
            </a:r>
          </a:p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en-GB" sz="1000" dirty="0" err="1" smtClean="0">
                <a:latin typeface="Tahoma" pitchFamily="34" charset="0"/>
              </a:rPr>
              <a:t>Hoje</a:t>
            </a:r>
            <a:r>
              <a:rPr lang="en-GB" sz="1000" dirty="0" smtClean="0">
                <a:latin typeface="Tahoma" pitchFamily="34" charset="0"/>
              </a:rPr>
              <a:t> é </a:t>
            </a:r>
            <a:r>
              <a:rPr lang="en-GB" sz="1000" dirty="0" err="1" smtClean="0">
                <a:latin typeface="Tahoma" pitchFamily="34" charset="0"/>
              </a:rPr>
              <a:t>mantido</a:t>
            </a:r>
            <a:r>
              <a:rPr lang="en-GB" sz="1000" dirty="0" smtClean="0">
                <a:latin typeface="Tahoma" pitchFamily="34" charset="0"/>
              </a:rPr>
              <a:t> </a:t>
            </a:r>
            <a:r>
              <a:rPr lang="en-GB" sz="1000" dirty="0" err="1" smtClean="0">
                <a:latin typeface="Tahoma" pitchFamily="34" charset="0"/>
              </a:rPr>
              <a:t>pelo</a:t>
            </a:r>
            <a:r>
              <a:rPr lang="en-GB" sz="1000" dirty="0" smtClean="0">
                <a:latin typeface="Tahoma" pitchFamily="34" charset="0"/>
              </a:rPr>
              <a:t> </a:t>
            </a:r>
            <a:r>
              <a:rPr lang="en-GB" sz="1000" dirty="0" err="1" smtClean="0">
                <a:latin typeface="Tahoma" pitchFamily="34" charset="0"/>
              </a:rPr>
              <a:t>HITLab</a:t>
            </a:r>
            <a:r>
              <a:rPr lang="en-GB" sz="1000" dirty="0" smtClean="0">
                <a:latin typeface="Tahoma" pitchFamily="34" charset="0"/>
              </a:rPr>
              <a:t>(Human Interface Technology Laboratory) </a:t>
            </a:r>
            <a:r>
              <a:rPr lang="en-GB" sz="1000" dirty="0" err="1" smtClean="0">
                <a:latin typeface="Tahoma" pitchFamily="34" charset="0"/>
              </a:rPr>
              <a:t>na</a:t>
            </a:r>
            <a:r>
              <a:rPr lang="en-GB" sz="1000" dirty="0" smtClean="0">
                <a:latin typeface="Tahoma" pitchFamily="34" charset="0"/>
              </a:rPr>
              <a:t> </a:t>
            </a:r>
            <a:r>
              <a:rPr lang="en-GB" sz="1000" dirty="0" err="1" smtClean="0">
                <a:latin typeface="Tahoma" pitchFamily="34" charset="0"/>
              </a:rPr>
              <a:t>universidade</a:t>
            </a:r>
            <a:r>
              <a:rPr lang="en-GB" sz="1000" dirty="0" smtClean="0">
                <a:latin typeface="Tahoma" pitchFamily="34" charset="0"/>
              </a:rPr>
              <a:t> Washington e </a:t>
            </a:r>
            <a:r>
              <a:rPr lang="en-GB" sz="1000" dirty="0" err="1" smtClean="0">
                <a:latin typeface="Tahoma" pitchFamily="34" charset="0"/>
              </a:rPr>
              <a:t>pelo</a:t>
            </a:r>
            <a:r>
              <a:rPr lang="en-GB" sz="1000" dirty="0" smtClean="0">
                <a:latin typeface="Tahoma" pitchFamily="34" charset="0"/>
              </a:rPr>
              <a:t> </a:t>
            </a:r>
            <a:r>
              <a:rPr lang="en-GB" sz="1000" dirty="0" err="1" smtClean="0">
                <a:latin typeface="Tahoma" pitchFamily="34" charset="0"/>
              </a:rPr>
              <a:t>HITLab</a:t>
            </a:r>
            <a:r>
              <a:rPr lang="en-GB" sz="1000" dirty="0" smtClean="0">
                <a:latin typeface="Tahoma" pitchFamily="34" charset="0"/>
              </a:rPr>
              <a:t> NZ </a:t>
            </a:r>
            <a:r>
              <a:rPr lang="en-GB" sz="1000" dirty="0" err="1" smtClean="0">
                <a:latin typeface="Tahoma" pitchFamily="34" charset="0"/>
              </a:rPr>
              <a:t>na</a:t>
            </a:r>
            <a:r>
              <a:rPr lang="en-GB" sz="1000" dirty="0" smtClean="0">
                <a:latin typeface="Tahoma" pitchFamily="34" charset="0"/>
              </a:rPr>
              <a:t> </a:t>
            </a:r>
            <a:r>
              <a:rPr lang="en-GB" sz="1000" dirty="0" err="1" smtClean="0">
                <a:latin typeface="Tahoma" pitchFamily="34" charset="0"/>
              </a:rPr>
              <a:t>universidade</a:t>
            </a:r>
            <a:r>
              <a:rPr lang="en-GB" sz="1000" dirty="0" smtClean="0">
                <a:latin typeface="Tahoma" pitchFamily="34" charset="0"/>
              </a:rPr>
              <a:t> de </a:t>
            </a:r>
            <a:r>
              <a:rPr lang="en-GB" sz="1000" dirty="0" err="1" smtClean="0">
                <a:latin typeface="Tahoma" pitchFamily="34" charset="0"/>
              </a:rPr>
              <a:t>Catembury</a:t>
            </a:r>
            <a:r>
              <a:rPr lang="en-GB" sz="1000" dirty="0" smtClean="0">
                <a:latin typeface="Tahoma" pitchFamily="34" charset="0"/>
              </a:rPr>
              <a:t>, Nova </a:t>
            </a:r>
            <a:r>
              <a:rPr lang="en-GB" sz="1000" dirty="0" err="1" smtClean="0">
                <a:latin typeface="Tahoma" pitchFamily="34" charset="0"/>
              </a:rPr>
              <a:t>Zelândia</a:t>
            </a:r>
            <a:r>
              <a:rPr lang="en-GB" sz="1000" dirty="0" smtClean="0">
                <a:latin typeface="Tahoma" pitchFamily="34" charset="0"/>
              </a:rPr>
              <a:t>  </a:t>
            </a:r>
          </a:p>
          <a:p>
            <a:pPr>
              <a:lnSpc>
                <a:spcPct val="93000"/>
              </a:lnSpc>
              <a:spcBef>
                <a:spcPct val="0"/>
              </a:spcBef>
            </a:pPr>
            <a:endParaRPr lang="en-GB" sz="10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1600" i="1" dirty="0" smtClean="0"/>
              <a:t> </a:t>
            </a:r>
            <a:r>
              <a:rPr lang="pt-BR" sz="1600" i="1" dirty="0" err="1" smtClean="0"/>
              <a:t>ARToolKit</a:t>
            </a:r>
            <a:r>
              <a:rPr lang="pt-BR" sz="1600" dirty="0" smtClean="0"/>
              <a:t>  é um </a:t>
            </a:r>
            <a:r>
              <a:rPr lang="pt-BR" sz="1600" i="1" dirty="0" smtClean="0"/>
              <a:t>software</a:t>
            </a:r>
            <a:r>
              <a:rPr lang="pt-BR" sz="1600" dirty="0" smtClean="0"/>
              <a:t> livre implementando pelo Dr. </a:t>
            </a:r>
            <a:r>
              <a:rPr lang="pt-BR" sz="1600" dirty="0" err="1" smtClean="0"/>
              <a:t>Hirokazu</a:t>
            </a:r>
            <a:r>
              <a:rPr lang="pt-BR" sz="1600" dirty="0" smtClean="0"/>
              <a:t> Kato, utilizado atualmente por pesquisadores do Laboratório Tecnológico de Interface Humana (</a:t>
            </a:r>
            <a:r>
              <a:rPr lang="pt-BR" sz="1600" i="1" dirty="0" smtClean="0"/>
              <a:t>HITL</a:t>
            </a:r>
            <a:r>
              <a:rPr lang="pt-BR" sz="1600" dirty="0" smtClean="0"/>
              <a:t>), na Universidade de </a:t>
            </a:r>
            <a:r>
              <a:rPr lang="pt-BR" sz="1600" i="1" dirty="0" smtClean="0"/>
              <a:t>Washington</a:t>
            </a:r>
            <a:r>
              <a:rPr lang="pt-BR" sz="16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pt-BR" sz="1600" dirty="0" smtClean="0"/>
              <a:t>Construído para o desenvolvimento de aplicações de Realidade Aumentada, o </a:t>
            </a:r>
            <a:r>
              <a:rPr lang="pt-BR" sz="1600" i="1" dirty="0" err="1" smtClean="0"/>
              <a:t>ARToolKit</a:t>
            </a:r>
            <a:r>
              <a:rPr lang="pt-BR" sz="1600" dirty="0" smtClean="0"/>
              <a:t> opera através de técnicas de visão computacional, processamento de imagens e programação.</a:t>
            </a:r>
          </a:p>
          <a:p>
            <a:pPr>
              <a:lnSpc>
                <a:spcPct val="93000"/>
              </a:lnSpc>
              <a:spcBef>
                <a:spcPct val="0"/>
              </a:spcBef>
            </a:pPr>
            <a:endParaRPr lang="en-GB" sz="10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pt-BR" sz="1000" dirty="0" smtClean="0"/>
          </a:p>
        </p:txBody>
      </p:sp>
      <p:sp>
        <p:nvSpPr>
          <p:cNvPr id="194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A5E65B-7209-4FEF-B7C2-13279DDFC36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 smtClean="0"/>
              <a:t>PASSO 1: </a:t>
            </a:r>
            <a:r>
              <a:rPr lang="pt-PT" dirty="0" smtClean="0"/>
              <a:t>1. A câmera captura de vídeo do mundo real e envia para o computador.</a:t>
            </a:r>
            <a:r>
              <a:rPr lang="pt-BR" dirty="0" smtClean="0"/>
              <a:t> A imagem real de vídeo é transformada em imagem binária e formas </a:t>
            </a:r>
            <a:r>
              <a:rPr lang="pt-BR" dirty="0" err="1" smtClean="0"/>
              <a:t>quadraticas</a:t>
            </a:r>
            <a:r>
              <a:rPr lang="pt-BR" dirty="0" smtClean="0"/>
              <a:t> são identificados.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2: A imagem é delimitada em regiões quadráticas. Essas regiões são chamadas de marcadores. Suas posições são calculadas em relação à câmera 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3: Os símbolos contidos nos marcadores são mapeados como </a:t>
            </a:r>
            <a:r>
              <a:rPr lang="pt-BR" dirty="0" err="1" smtClean="0"/>
              <a:t>templates</a:t>
            </a:r>
            <a:r>
              <a:rPr lang="pt-BR" dirty="0" smtClean="0"/>
              <a:t> na memória.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4: é construído o objeto virtual e a posição dos marcadores é usada para alinhar os objetos 3D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5: Os objetos virtuais serão desenhados no </a:t>
            </a:r>
            <a:r>
              <a:rPr lang="pt-BR" dirty="0" err="1" smtClean="0"/>
              <a:t>video</a:t>
            </a:r>
            <a:r>
              <a:rPr lang="pt-BR" dirty="0" smtClean="0"/>
              <a:t> frame na parte superior do marcador. 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*************************************************************************************************************************************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Captura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entrada</a:t>
            </a:r>
            <a:r>
              <a:rPr lang="en-GB" dirty="0" smtClean="0">
                <a:latin typeface="Tahoma" pitchFamily="34" charset="0"/>
              </a:rPr>
              <a:t>	</a:t>
            </a: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Sequência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câmera</a:t>
            </a:r>
            <a:r>
              <a:rPr lang="en-GB" dirty="0" smtClean="0">
                <a:latin typeface="Tahoma" pitchFamily="34" charset="0"/>
              </a:rPr>
              <a:t> de video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Busca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pelos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smtClean="0">
                <a:latin typeface="Tahoma" pitchFamily="34" charset="0"/>
              </a:rPr>
              <a:t>As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capturadas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são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convertidas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uma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binária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a </a:t>
            </a:r>
            <a:r>
              <a:rPr lang="en-GB" dirty="0" err="1" smtClean="0">
                <a:latin typeface="Tahoma" pitchFamily="34" charset="0"/>
              </a:rPr>
              <a:t>identificação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padrões</a:t>
            </a:r>
            <a:r>
              <a:rPr lang="en-GB" dirty="0" smtClean="0">
                <a:latin typeface="Tahoma" pitchFamily="34" charset="0"/>
              </a:rPr>
              <a:t> (</a:t>
            </a:r>
            <a:r>
              <a:rPr lang="en-GB" dirty="0" err="1" smtClean="0">
                <a:latin typeface="Tahoma" pitchFamily="34" charset="0"/>
              </a:rPr>
              <a:t>quadrados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pretos</a:t>
            </a:r>
            <a:r>
              <a:rPr lang="en-GB" dirty="0" smtClean="0">
                <a:latin typeface="Tahoma" pitchFamily="34" charset="0"/>
              </a:rPr>
              <a:t>)</a:t>
            </a:r>
          </a:p>
          <a:p>
            <a:pPr>
              <a:lnSpc>
                <a:spcPct val="101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Cálculo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posição</a:t>
            </a:r>
            <a:r>
              <a:rPr lang="en-GB" dirty="0" smtClean="0">
                <a:latin typeface="Tahoma" pitchFamily="34" charset="0"/>
              </a:rPr>
              <a:t>/</a:t>
            </a:r>
            <a:r>
              <a:rPr lang="en-GB" dirty="0" err="1" smtClean="0">
                <a:latin typeface="Tahoma" pitchFamily="34" charset="0"/>
              </a:rPr>
              <a:t>orientação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câmera</a:t>
            </a:r>
            <a:endParaRPr lang="en-GB" dirty="0" smtClean="0">
              <a:latin typeface="Tahoma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Relativas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aos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quadrados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pretos</a:t>
            </a:r>
            <a:endParaRPr lang="en-GB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Identificação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marcadores</a:t>
            </a:r>
            <a:endParaRPr lang="en-GB" dirty="0" smtClean="0">
              <a:latin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Verifica</a:t>
            </a:r>
            <a:r>
              <a:rPr lang="en-GB" dirty="0" smtClean="0">
                <a:latin typeface="Tahoma" pitchFamily="34" charset="0"/>
              </a:rPr>
              <a:t> se o </a:t>
            </a:r>
            <a:r>
              <a:rPr lang="en-GB" dirty="0" err="1" smtClean="0">
                <a:latin typeface="Tahoma" pitchFamily="34" charset="0"/>
              </a:rPr>
              <a:t>símbolo</a:t>
            </a:r>
            <a:r>
              <a:rPr lang="en-GB" dirty="0" smtClean="0">
                <a:latin typeface="Tahoma" pitchFamily="34" charset="0"/>
              </a:rPr>
              <a:t> dos </a:t>
            </a:r>
            <a:r>
              <a:rPr lang="en-GB" dirty="0" err="1" smtClean="0">
                <a:latin typeface="Tahoma" pitchFamily="34" charset="0"/>
              </a:rPr>
              <a:t>marcador</a:t>
            </a:r>
            <a:r>
              <a:rPr lang="en-GB" dirty="0" smtClean="0">
                <a:latin typeface="Tahoma" pitchFamily="34" charset="0"/>
              </a:rPr>
              <a:t> casa com </a:t>
            </a:r>
            <a:r>
              <a:rPr lang="en-GB" dirty="0" err="1" smtClean="0">
                <a:latin typeface="Tahoma" pitchFamily="34" charset="0"/>
              </a:rPr>
              <a:t>algum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padrão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na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memória</a:t>
            </a:r>
            <a:r>
              <a:rPr lang="en-GB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Inserção</a:t>
            </a:r>
            <a:r>
              <a:rPr lang="en-GB" dirty="0" smtClean="0">
                <a:latin typeface="Tahoma" pitchFamily="34" charset="0"/>
              </a:rPr>
              <a:t> de </a:t>
            </a:r>
            <a:r>
              <a:rPr lang="en-GB" dirty="0" err="1" smtClean="0">
                <a:latin typeface="Tahoma" pitchFamily="34" charset="0"/>
              </a:rPr>
              <a:t>imagens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virtuais</a:t>
            </a:r>
            <a:endParaRPr lang="en-GB" dirty="0" smtClean="0">
              <a:latin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Usando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transformações</a:t>
            </a:r>
            <a:r>
              <a:rPr lang="en-GB" dirty="0" smtClean="0">
                <a:latin typeface="Tahoma" pitchFamily="34" charset="0"/>
              </a:rPr>
              <a:t> 3D, a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é </a:t>
            </a:r>
            <a:r>
              <a:rPr lang="en-GB" dirty="0" err="1" smtClean="0">
                <a:latin typeface="Tahoma" pitchFamily="34" charset="0"/>
              </a:rPr>
              <a:t>orientada</a:t>
            </a:r>
            <a:r>
              <a:rPr lang="en-GB" dirty="0" smtClean="0">
                <a:latin typeface="Tahoma" pitchFamily="34" charset="0"/>
              </a:rPr>
              <a:t> e </a:t>
            </a:r>
            <a:r>
              <a:rPr lang="en-GB" dirty="0" err="1" smtClean="0">
                <a:latin typeface="Tahoma" pitchFamily="34" charset="0"/>
              </a:rPr>
              <a:t>posicionada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para</a:t>
            </a:r>
            <a:r>
              <a:rPr lang="en-GB" dirty="0" smtClean="0">
                <a:latin typeface="Tahoma" pitchFamily="34" charset="0"/>
              </a:rPr>
              <a:t> ser </a:t>
            </a:r>
            <a:r>
              <a:rPr lang="en-GB" dirty="0" err="1" smtClean="0">
                <a:latin typeface="Tahoma" pitchFamily="34" charset="0"/>
              </a:rPr>
              <a:t>posta</a:t>
            </a:r>
            <a:r>
              <a:rPr lang="en-GB" dirty="0" smtClean="0">
                <a:latin typeface="Tahoma" pitchFamily="34" charset="0"/>
              </a:rPr>
              <a:t> no </a:t>
            </a:r>
            <a:r>
              <a:rPr lang="en-GB" dirty="0" err="1" smtClean="0">
                <a:latin typeface="Tahoma" pitchFamily="34" charset="0"/>
              </a:rPr>
              <a:t>marcador</a:t>
            </a:r>
            <a:r>
              <a:rPr lang="en-GB" dirty="0" smtClean="0">
                <a:latin typeface="Tahoma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Tahoma" pitchFamily="34" charset="0"/>
              </a:rPr>
              <a:t>Renderização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final</a:t>
            </a:r>
          </a:p>
          <a:p>
            <a:pPr lvl="1">
              <a:spcBef>
                <a:spcPct val="0"/>
              </a:spcBef>
            </a:pPr>
            <a:r>
              <a:rPr lang="en-GB" dirty="0" smtClean="0">
                <a:latin typeface="Tahoma" pitchFamily="34" charset="0"/>
              </a:rPr>
              <a:t>A </a:t>
            </a:r>
            <a:r>
              <a:rPr lang="en-GB" dirty="0" err="1" smtClean="0">
                <a:latin typeface="Tahoma" pitchFamily="34" charset="0"/>
              </a:rPr>
              <a:t>imagem</a:t>
            </a:r>
            <a:r>
              <a:rPr lang="en-GB" dirty="0" smtClean="0">
                <a:latin typeface="Tahoma" pitchFamily="34" charset="0"/>
              </a:rPr>
              <a:t> é </a:t>
            </a:r>
            <a:r>
              <a:rPr lang="en-GB" dirty="0" err="1" smtClean="0">
                <a:latin typeface="Tahoma" pitchFamily="34" charset="0"/>
              </a:rPr>
              <a:t>renderizada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em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cima</a:t>
            </a:r>
            <a:r>
              <a:rPr lang="en-GB" dirty="0" smtClean="0">
                <a:latin typeface="Tahoma" pitchFamily="34" charset="0"/>
              </a:rPr>
              <a:t> do </a:t>
            </a:r>
            <a:r>
              <a:rPr lang="en-GB" dirty="0" err="1" smtClean="0">
                <a:latin typeface="Tahoma" pitchFamily="34" charset="0"/>
              </a:rPr>
              <a:t>marcador</a:t>
            </a:r>
            <a:endParaRPr lang="en-GB" dirty="0" smtClean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***********************************************************************************************************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Usa algoritmos com conceitos de cálculo de matrizes (álgebra)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Calcula a posição no espaço real da câmera e sua orientação em relação à marcadores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Programador preocupar-se apenas em sobrepor cenários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dirty="0" smtClean="0">
                <a:solidFill>
                  <a:srgbClr val="376092"/>
                </a:solidFill>
                <a:latin typeface="Constantia" pitchFamily="18" charset="0"/>
              </a:rPr>
              <a:t>Abstração dos cálculos de mapeamento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78DCD6-2C1C-49D6-85D8-27E6054A77B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 smtClean="0"/>
              <a:t>http://www.hitl.washington.edu/artoolkit/documentation/vision.htm</a:t>
            </a:r>
          </a:p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r>
              <a:rPr lang="pt-BR" dirty="0" smtClean="0"/>
              <a:t>PASSO 1: </a:t>
            </a:r>
            <a:r>
              <a:rPr lang="pt-PT" dirty="0" smtClean="0"/>
              <a:t>1. A câmera captura de vídeo do mundo real e envia para o computador.</a:t>
            </a:r>
            <a:r>
              <a:rPr lang="pt-BR" dirty="0" smtClean="0"/>
              <a:t> A imagem real de vídeo é transformada em imagem binária e formas </a:t>
            </a:r>
            <a:r>
              <a:rPr lang="pt-BR" dirty="0" err="1" smtClean="0"/>
              <a:t>quadraticas</a:t>
            </a:r>
            <a:r>
              <a:rPr lang="pt-BR" dirty="0" smtClean="0"/>
              <a:t> são identificados.</a:t>
            </a:r>
          </a:p>
          <a:p>
            <a:pPr>
              <a:spcBef>
                <a:spcPct val="0"/>
              </a:spcBef>
            </a:pPr>
            <a:r>
              <a:rPr lang="pt-BR" dirty="0" smtClean="0"/>
              <a:t>*** ATENÇÂO ***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dirty="0" smtClean="0"/>
              <a:t>Identificação de </a:t>
            </a:r>
            <a:r>
              <a:rPr lang="pt-BR" dirty="0" err="1" smtClean="0"/>
              <a:t>retangulos</a:t>
            </a:r>
            <a:endParaRPr lang="pt-BR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 smtClean="0"/>
              <a:t>1Limiarização, etiquetagem,</a:t>
            </a:r>
            <a:br>
              <a:rPr lang="pt-BR" dirty="0" smtClean="0"/>
            </a:br>
            <a:r>
              <a:rPr lang="pt-BR" dirty="0" smtClean="0"/>
              <a:t>Extração de recursos (área, localização)</a:t>
            </a:r>
            <a:br>
              <a:rPr lang="pt-BR" dirty="0" smtClean="0"/>
            </a:br>
            <a:r>
              <a:rPr lang="pt-BR" dirty="0" smtClean="0"/>
              <a:t>-2. Extração de Contorno</a:t>
            </a:r>
            <a:br>
              <a:rPr lang="pt-BR" dirty="0" smtClean="0"/>
            </a:br>
            <a:r>
              <a:rPr lang="pt-BR" dirty="0" smtClean="0"/>
              <a:t>-3. Quatro linhas retas montagem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 smtClean="0"/>
              <a:t>pequena quantidade </a:t>
            </a:r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 de montagem =&gt; Rectangle.</a:t>
            </a:r>
            <a:endParaRPr lang="pt-BR" dirty="0" smtClean="0"/>
          </a:p>
          <a:p>
            <a:pPr>
              <a:spcBef>
                <a:spcPct val="0"/>
              </a:spcBef>
              <a:buFontTx/>
              <a:buChar char="-"/>
            </a:pPr>
            <a:endParaRPr lang="pt-BR" dirty="0" smtClean="0"/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78DCD6-2C1C-49D6-85D8-27E6054A77B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8915400" cy="18288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pic>
        <p:nvPicPr>
          <p:cNvPr id="23" name="Picture 14" descr="uf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6113" y="5638800"/>
            <a:ext cx="5730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5" descr="marca_c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2" y="6013450"/>
            <a:ext cx="181768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>
          <a:xfrm>
            <a:off x="3581400" y="6324600"/>
            <a:ext cx="2133600" cy="365125"/>
          </a:xfrm>
        </p:spPr>
        <p:txBody>
          <a:bodyPr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069C948-9F4F-4A19-947F-753A72F542F7}" type="datetimeFigureOut">
              <a:rPr lang="pt-BR" smtClean="0"/>
              <a:pPr>
                <a:defRPr/>
              </a:pPr>
              <a:t>08/11/2011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 rot="16200000">
            <a:off x="-3314700" y="3314700"/>
            <a:ext cx="6858000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228600" y="0"/>
            <a:ext cx="8915400" cy="2133600"/>
          </a:xfrm>
          <a:prstGeom prst="rect">
            <a:avLst/>
          </a:prstGeom>
          <a:gradFill>
            <a:gsLst>
              <a:gs pos="0">
                <a:schemeClr val="tx1"/>
              </a:gs>
              <a:gs pos="35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3" descr="marca grvm_branco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71775" y="320675"/>
            <a:ext cx="3600000" cy="14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133600"/>
            <a:ext cx="9144000" cy="14509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anchor="ctr"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5B4F23-E780-45BF-89A6-DF93FB3FFDD8}" type="datetimeFigureOut">
              <a:rPr lang="pt-BR" smtClean="0"/>
              <a:pPr>
                <a:defRPr/>
              </a:pPr>
              <a:t>08/11/2011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2ED35-04BA-4D73-866F-8415B6168C5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 rot="16200000">
            <a:off x="-3314700" y="3314700"/>
            <a:ext cx="6858000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38200"/>
          </a:xfrm>
          <a:prstGeom prst="rect">
            <a:avLst/>
          </a:prstGeom>
          <a:gradFill>
            <a:gsLst>
              <a:gs pos="0">
                <a:schemeClr val="tx1"/>
              </a:gs>
              <a:gs pos="35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def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F0D05A-FC40-4C8F-A35C-618895D95A5C}" type="datetimeFigureOut">
              <a:rPr lang="pt-BR" smtClean="0"/>
              <a:pPr>
                <a:defRPr/>
              </a:pPr>
              <a:t>08/11/2011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3D6DF-086E-4BE0-91E8-0DC817F8229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 rot="16200000">
            <a:off x="-3314700" y="3314700"/>
            <a:ext cx="6858000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 rot="16200000">
            <a:off x="-3314700" y="3314700"/>
            <a:ext cx="6858000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38200"/>
          </a:xfrm>
          <a:prstGeom prst="rect">
            <a:avLst/>
          </a:prstGeom>
          <a:gradFill>
            <a:gsLst>
              <a:gs pos="0">
                <a:schemeClr val="tx1"/>
              </a:gs>
              <a:gs pos="35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4DF45-6A87-4D11-8B28-A48A617A185F}" type="datetimeFigureOut">
              <a:rPr lang="pt-BR" smtClean="0"/>
              <a:pPr>
                <a:defRPr/>
              </a:pPr>
              <a:t>08/11/2011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0199B-0407-4903-AF7B-14C510401F5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228600" y="0"/>
            <a:ext cx="89154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B9EA5-8BD3-4908-9739-164A6BB96FD5}" type="datetimeFigureOut">
              <a:rPr lang="pt-BR" smtClean="0"/>
              <a:pPr>
                <a:defRPr/>
              </a:pPr>
              <a:t>08/11/2011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0AF15-F23F-4A25-A02C-AED4BC5B7E7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 rot="16200000">
            <a:off x="-3314700" y="3314700"/>
            <a:ext cx="6858000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148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1148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BC7B2B-AFC3-4647-B608-65EE2ABB3E86}" type="datetimeFigureOut">
              <a:rPr lang="pt-BR" smtClean="0"/>
              <a:pPr>
                <a:defRPr/>
              </a:pPr>
              <a:t>08/11/2011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6EA3-61A6-45AA-B075-8430D412291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 rot="16200000">
            <a:off x="-3314700" y="3314700"/>
            <a:ext cx="6858000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38200"/>
          </a:xfrm>
          <a:prstGeom prst="rect">
            <a:avLst/>
          </a:prstGeom>
          <a:gradFill>
            <a:gsLst>
              <a:gs pos="0">
                <a:schemeClr val="tx1"/>
              </a:gs>
              <a:gs pos="35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12838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114800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800601" y="1112838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800601" y="1752600"/>
            <a:ext cx="4114800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4DD37E-5E36-4A4C-8B76-E6FB9B73F674}" type="datetimeFigureOut">
              <a:rPr lang="pt-BR" smtClean="0"/>
              <a:pPr>
                <a:defRPr/>
              </a:pPr>
              <a:t>08/11/2011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28E6D-D7C1-4386-9FD3-BB0BAC17FCB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 rot="16200000">
            <a:off x="-3314700" y="3314700"/>
            <a:ext cx="6858000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38200"/>
          </a:xfrm>
          <a:prstGeom prst="rect">
            <a:avLst/>
          </a:prstGeom>
          <a:gradFill>
            <a:gsLst>
              <a:gs pos="0">
                <a:schemeClr val="tx1"/>
              </a:gs>
              <a:gs pos="35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5E4CFC-D238-4412-B0AF-C56817F37940}" type="datetimeFigureOut">
              <a:rPr lang="pt-BR" smtClean="0"/>
              <a:pPr>
                <a:defRPr/>
              </a:pPr>
              <a:t>08/11/2011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435D8-5774-4C5B-9CE9-B3744092DCB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 rot="16200000">
            <a:off x="-3314700" y="3314700"/>
            <a:ext cx="6858000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38200"/>
          </a:xfrm>
          <a:prstGeom prst="rect">
            <a:avLst/>
          </a:prstGeom>
          <a:gradFill>
            <a:gsLst>
              <a:gs pos="0">
                <a:schemeClr val="tx1"/>
              </a:gs>
              <a:gs pos="35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215E4-DA43-4B91-BC3E-D7A820C0888B}" type="datetimeFigureOut">
              <a:rPr lang="pt-BR" smtClean="0"/>
              <a:pPr>
                <a:defRPr/>
              </a:pPr>
              <a:t>08/11/2011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408-40E5-443A-8720-99F34B5836F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422900"/>
          </a:xfrm>
          <a:gradFill>
            <a:gsLst>
              <a:gs pos="0">
                <a:schemeClr val="tx1"/>
              </a:gs>
              <a:gs pos="35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>
              <a:buNone/>
              <a:def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3236913" cy="143510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3800" y="273050"/>
            <a:ext cx="5181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BFB45-EB05-4419-841D-5F24721B99BE}" type="datetimeFigureOut">
              <a:rPr lang="pt-BR" smtClean="0"/>
              <a:pPr>
                <a:defRPr/>
              </a:pPr>
              <a:t>08/11/2011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55E42-4B49-42AF-80AD-EA057662DC0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 rot="16200000">
            <a:off x="-3314700" y="3314700"/>
            <a:ext cx="6858000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0C755-8691-49F3-B5D2-0526E3D506AB}" type="datetimeFigureOut">
              <a:rPr lang="pt-BR" smtClean="0"/>
              <a:pPr>
                <a:defRPr/>
              </a:pPr>
              <a:t>08/11/2011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5936C-9A5E-4E25-BFAA-A0140322257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 rot="16200000">
            <a:off x="-3314700" y="3314700"/>
            <a:ext cx="6858000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4582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B2C1C0-E00B-4CEC-A648-8BC906A63C1A}" type="datetimeFigureOut">
              <a:rPr lang="pt-BR" smtClean="0"/>
              <a:pPr>
                <a:defRPr/>
              </a:pPr>
              <a:t>08/11/2011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76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BE509F-3F61-4DEC-8EF7-2CE7CE14C9A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nyatla.jp/nyartoolkit/wiki/index.php?FrontPage.en" TargetMode="External"/><Relationship Id="rId13" Type="http://schemas.openxmlformats.org/officeDocument/2006/relationships/hyperlink" Target="http://en.wikipedia.org/wiki/Silverlight" TargetMode="External"/><Relationship Id="rId18" Type="http://schemas.openxmlformats.org/officeDocument/2006/relationships/hyperlink" Target="http://www.sologicolibre.org/projects/atomic/en/" TargetMode="External"/><Relationship Id="rId3" Type="http://schemas.openxmlformats.org/officeDocument/2006/relationships/hyperlink" Target="http://www.osgart.org/wiki/Main_Page" TargetMode="External"/><Relationship Id="rId21" Type="http://schemas.openxmlformats.org/officeDocument/2006/relationships/hyperlink" Target="http://en.wikipedia.org/wiki/ATOMIC_Authoring_Tool" TargetMode="External"/><Relationship Id="rId7" Type="http://schemas.openxmlformats.org/officeDocument/2006/relationships/hyperlink" Target="http://studierstube.org/handheld_ar/stbtracker.php" TargetMode="External"/><Relationship Id="rId12" Type="http://schemas.openxmlformats.org/officeDocument/2006/relationships/hyperlink" Target="http://slartoolkit.codeplex.com/" TargetMode="External"/><Relationship Id="rId17" Type="http://schemas.openxmlformats.org/officeDocument/2006/relationships/hyperlink" Target="http://code.google.com/p/andar/" TargetMode="External"/><Relationship Id="rId2" Type="http://schemas.openxmlformats.org/officeDocument/2006/relationships/notesSlide" Target="../notesSlides/notesSlide26.xml"/><Relationship Id="rId16" Type="http://schemas.openxmlformats.org/officeDocument/2006/relationships/hyperlink" Target="http://wiki.livedoor.jp/wah_wah_hawah/" TargetMode="External"/><Relationship Id="rId20" Type="http://schemas.openxmlformats.org/officeDocument/2006/relationships/hyperlink" Target="http://en.wikipedia.org/wiki/ATOMIC_Web_Authoring_Too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udierstube.org/handheld_ar/artoolkitplus.php" TargetMode="External"/><Relationship Id="rId11" Type="http://schemas.openxmlformats.org/officeDocument/2006/relationships/hyperlink" Target="http://en.wikipedia.org/wiki/Android_(operating_system)" TargetMode="External"/><Relationship Id="rId5" Type="http://schemas.openxmlformats.org/officeDocument/2006/relationships/hyperlink" Target="http://www.artag.net/" TargetMode="External"/><Relationship Id="rId15" Type="http://schemas.openxmlformats.org/officeDocument/2006/relationships/hyperlink" Target="http://en.wikipedia.org/wiki/ActionScript" TargetMode="External"/><Relationship Id="rId10" Type="http://schemas.openxmlformats.org/officeDocument/2006/relationships/hyperlink" Target="http://en.wikipedia.org/wiki/C_Sharp_(programming_language)" TargetMode="External"/><Relationship Id="rId19" Type="http://schemas.openxmlformats.org/officeDocument/2006/relationships/hyperlink" Target="http://en.wikipedia.org/wiki/Cross-platform" TargetMode="External"/><Relationship Id="rId4" Type="http://schemas.openxmlformats.org/officeDocument/2006/relationships/hyperlink" Target="http://en.wikipedia.org/wiki/OpenSceneGraph" TargetMode="External"/><Relationship Id="rId9" Type="http://schemas.openxmlformats.org/officeDocument/2006/relationships/hyperlink" Target="http://en.wikipedia.org/wiki/Java_(programming_language)" TargetMode="External"/><Relationship Id="rId14" Type="http://schemas.openxmlformats.org/officeDocument/2006/relationships/hyperlink" Target="http://www.libspark.org/wiki/saqoosha/FLARToolKit/en" TargetMode="External"/><Relationship Id="rId22" Type="http://schemas.openxmlformats.org/officeDocument/2006/relationships/hyperlink" Target="http://en.wikipedia.org/w/index.php?title=Flartoolkit&amp;action=edit&amp;redlink=1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://www.youtube.com/watch?v=uDEcJANn90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iweb.com.br/construcao/mercado-imobiliario/projeto-da-rossi-entra-no-livro-dos-recordes-por-maior-179841-1.asp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-lab.org/wp-content/blogs.dir/1/files/publications/Haller%20-%20MApEC%202004%20-%20Mixed%20Reality%20@%20Education.pdf" TargetMode="Externa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jeraman.info/projects/ra-diminuida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320756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4330719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898989"/>
                </a:solidFill>
              </a:rPr>
              <a:t>Judith </a:t>
            </a:r>
            <a:r>
              <a:rPr lang="pt-BR" sz="2800" dirty="0" err="1" smtClean="0">
                <a:solidFill>
                  <a:srgbClr val="898989"/>
                </a:solidFill>
              </a:rPr>
              <a:t>Kelner</a:t>
            </a:r>
            <a:endParaRPr lang="pt-BR" sz="2800" dirty="0" smtClean="0">
              <a:solidFill>
                <a:srgbClr val="898989"/>
              </a:solidFill>
            </a:endParaRPr>
          </a:p>
          <a:p>
            <a:r>
              <a:rPr lang="pt-BR" sz="2800" dirty="0" smtClean="0">
                <a:solidFill>
                  <a:srgbClr val="898989"/>
                </a:solidFill>
              </a:rPr>
              <a:t>e</a:t>
            </a:r>
            <a:endParaRPr lang="pt-BR" sz="2800" dirty="0" smtClean="0">
              <a:solidFill>
                <a:srgbClr val="898989"/>
              </a:solidFill>
            </a:endParaRPr>
          </a:p>
          <a:p>
            <a:r>
              <a:rPr lang="pt-BR" sz="2800" dirty="0" smtClean="0">
                <a:solidFill>
                  <a:srgbClr val="898989"/>
                </a:solidFill>
              </a:rPr>
              <a:t>Vários autores</a:t>
            </a:r>
            <a:endParaRPr lang="pt-BR" sz="2800" dirty="0" smtClean="0">
              <a:solidFill>
                <a:srgbClr val="898989"/>
              </a:solidFill>
            </a:endParaRPr>
          </a:p>
        </p:txBody>
      </p:sp>
      <p:sp>
        <p:nvSpPr>
          <p:cNvPr id="14337" name="Título 1"/>
          <p:cNvSpPr>
            <a:spLocks noGrp="1"/>
          </p:cNvSpPr>
          <p:nvPr>
            <p:ph type="ctrTitle"/>
          </p:nvPr>
        </p:nvSpPr>
        <p:spPr>
          <a:xfrm>
            <a:off x="251520" y="2133600"/>
            <a:ext cx="8892480" cy="1450975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Realidade Aumentada - </a:t>
            </a:r>
            <a:r>
              <a:rPr lang="pt-BR" dirty="0" err="1" smtClean="0">
                <a:solidFill>
                  <a:schemeClr val="tx1"/>
                </a:solidFill>
              </a:rPr>
              <a:t>ARToolKit</a:t>
            </a:r>
            <a:endParaRPr lang="pt-BR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Funcionamento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Captura da imagem de entrada </a:t>
            </a:r>
          </a:p>
          <a:p>
            <a:pPr lvl="1"/>
            <a:r>
              <a:rPr lang="pt-BR" dirty="0" err="1" smtClean="0"/>
              <a:t>Sequência</a:t>
            </a:r>
            <a:r>
              <a:rPr lang="pt-BR" dirty="0" smtClean="0"/>
              <a:t> de imagens da câmera de vídeo.</a:t>
            </a:r>
          </a:p>
          <a:p>
            <a:r>
              <a:rPr lang="pt-BR" dirty="0" smtClean="0"/>
              <a:t>Busca pelos marcadores</a:t>
            </a:r>
          </a:p>
          <a:p>
            <a:pPr lvl="1"/>
            <a:r>
              <a:rPr lang="pt-BR" dirty="0" smtClean="0"/>
              <a:t>As imagens capturadas são convertidas para uma </a:t>
            </a:r>
            <a:r>
              <a:rPr lang="pt-BR" b="1" dirty="0" smtClean="0"/>
              <a:t>imagem binária </a:t>
            </a:r>
            <a:r>
              <a:rPr lang="pt-BR" dirty="0" smtClean="0"/>
              <a:t>com base em um valor de </a:t>
            </a:r>
            <a:r>
              <a:rPr lang="pt-BR" b="1" dirty="0" smtClean="0"/>
              <a:t>limite de iluminação</a:t>
            </a:r>
          </a:p>
          <a:p>
            <a:pPr lvl="1"/>
            <a:r>
              <a:rPr lang="pt-BR" dirty="0" smtClean="0"/>
              <a:t>Identificação de padrões (quadrados pretos)</a:t>
            </a:r>
          </a:p>
          <a:p>
            <a:endParaRPr lang="pt-BR" dirty="0"/>
          </a:p>
        </p:txBody>
      </p:sp>
      <p:pic>
        <p:nvPicPr>
          <p:cNvPr id="5" name="Imagem 4" descr="cv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6812" y="1620912"/>
            <a:ext cx="2763180" cy="2456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6" name="Imagem 5" descr="cv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627890"/>
            <a:ext cx="2755330" cy="2449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7" name="Imagem 6" descr="cva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0911" y="4235805"/>
            <a:ext cx="2769089" cy="2461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8" name="Imagem 7" descr="cva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57292" y="4238431"/>
            <a:ext cx="2763180" cy="2456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21858" name="Picture 2" descr="http://www.hitl.washington.edu/artoolkit/documentation/images/cva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238911"/>
            <a:ext cx="2762098" cy="245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Funcionamento</a:t>
            </a:r>
          </a:p>
        </p:txBody>
      </p:sp>
      <p:pic>
        <p:nvPicPr>
          <p:cNvPr id="20482" name="Picture 4" descr="diagr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204864"/>
            <a:ext cx="8031163" cy="3455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tângulo de cantos arredondados 3"/>
          <p:cNvSpPr/>
          <p:nvPr/>
        </p:nvSpPr>
        <p:spPr>
          <a:xfrm>
            <a:off x="1907704" y="2276872"/>
            <a:ext cx="1800200" cy="1440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932040" y="2204864"/>
            <a:ext cx="1800200" cy="1440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Funcionamento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Cálculo da posição/orientação (</a:t>
            </a:r>
            <a:r>
              <a:rPr lang="pt-BR" sz="2800" i="1" dirty="0" smtClean="0"/>
              <a:t>2D-3D </a:t>
            </a:r>
            <a:r>
              <a:rPr lang="pt-BR" sz="2800" i="1" dirty="0" err="1" smtClean="0"/>
              <a:t>matching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Dos quadrados pretos em relação à câmera</a:t>
            </a:r>
          </a:p>
          <a:p>
            <a:endParaRPr lang="pt-BR" dirty="0"/>
          </a:p>
        </p:txBody>
      </p:sp>
      <p:pic>
        <p:nvPicPr>
          <p:cNvPr id="7" name="Imagem 6" descr="untitled.JPG"/>
          <p:cNvPicPr>
            <a:picLocks noChangeAspect="1"/>
          </p:cNvPicPr>
          <p:nvPr/>
        </p:nvPicPr>
        <p:blipFill>
          <a:blip r:embed="rId3" cstate="print"/>
          <a:srcRect l="4243" t="5530" r="33171" b="24865"/>
          <a:stretch>
            <a:fillRect/>
          </a:stretch>
        </p:blipFill>
        <p:spPr>
          <a:xfrm>
            <a:off x="395536" y="2785802"/>
            <a:ext cx="4248472" cy="3163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50833"/>
          <a:stretch>
            <a:fillRect/>
          </a:stretch>
        </p:blipFill>
        <p:spPr bwMode="auto">
          <a:xfrm>
            <a:off x="3995936" y="4653136"/>
            <a:ext cx="4752528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Funcionamento</a:t>
            </a:r>
          </a:p>
        </p:txBody>
      </p:sp>
      <p:pic>
        <p:nvPicPr>
          <p:cNvPr id="20482" name="Picture 4" descr="diagr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204864"/>
            <a:ext cx="8031163" cy="3455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ângulo de cantos arredondados 4"/>
          <p:cNvSpPr/>
          <p:nvPr/>
        </p:nvSpPr>
        <p:spPr>
          <a:xfrm>
            <a:off x="4932040" y="2204864"/>
            <a:ext cx="1800200" cy="1440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5364088" y="3501008"/>
            <a:ext cx="3240360" cy="9361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Funcionamento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Identificação de marcadores</a:t>
            </a:r>
          </a:p>
          <a:p>
            <a:pPr lvl="1"/>
            <a:r>
              <a:rPr lang="pt-BR" dirty="0" smtClean="0"/>
              <a:t> Primeiro os marcadores são normalizados</a:t>
            </a:r>
          </a:p>
          <a:p>
            <a:pPr lvl="1"/>
            <a:r>
              <a:rPr lang="pt-BR" dirty="0" smtClean="0"/>
              <a:t>Verifica se o símbolo dos marcadores casam com algum padrão na memória (</a:t>
            </a:r>
            <a:r>
              <a:rPr lang="pt-BR" i="1" dirty="0" err="1" smtClean="0"/>
              <a:t>template</a:t>
            </a:r>
            <a:r>
              <a:rPr lang="pt-BR" i="1" dirty="0" smtClean="0"/>
              <a:t> </a:t>
            </a:r>
            <a:r>
              <a:rPr lang="pt-BR" i="1" dirty="0" err="1" smtClean="0"/>
              <a:t>matching</a:t>
            </a:r>
            <a:r>
              <a:rPr lang="pt-BR" dirty="0" smtClean="0"/>
              <a:t>)</a:t>
            </a:r>
          </a:p>
          <a:p>
            <a:endParaRPr lang="pt-BR" dirty="0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54600"/>
            <a:ext cx="5616624" cy="259873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Funcionamento</a:t>
            </a:r>
          </a:p>
        </p:txBody>
      </p:sp>
      <p:pic>
        <p:nvPicPr>
          <p:cNvPr id="20482" name="Picture 4" descr="diagr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204864"/>
            <a:ext cx="8031163" cy="3455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tângulo de cantos arredondados 5"/>
          <p:cNvSpPr/>
          <p:nvPr/>
        </p:nvSpPr>
        <p:spPr>
          <a:xfrm>
            <a:off x="5364088" y="3501008"/>
            <a:ext cx="3240360" cy="9361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004048" y="4257092"/>
            <a:ext cx="1800200" cy="1440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Funcionamento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Inserção de imagens virtuais</a:t>
            </a:r>
          </a:p>
          <a:p>
            <a:pPr lvl="1"/>
            <a:r>
              <a:rPr lang="pt-BR" dirty="0" smtClean="0"/>
              <a:t>Usando transformações Projetivas, a imagem é orientada e posicionada para ser posta no marcador</a:t>
            </a:r>
          </a:p>
          <a:p>
            <a:pPr lvl="1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89040"/>
            <a:ext cx="7560840" cy="2642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Funcionamento</a:t>
            </a:r>
          </a:p>
        </p:txBody>
      </p:sp>
      <p:pic>
        <p:nvPicPr>
          <p:cNvPr id="20482" name="Picture 4" descr="diagr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204864"/>
            <a:ext cx="8031163" cy="3455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tângulo de cantos arredondados 6"/>
          <p:cNvSpPr/>
          <p:nvPr/>
        </p:nvSpPr>
        <p:spPr>
          <a:xfrm>
            <a:off x="5004048" y="4257092"/>
            <a:ext cx="1800200" cy="1440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907704" y="4257092"/>
            <a:ext cx="1800200" cy="1440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Funcionamento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Renderização</a:t>
            </a:r>
            <a:r>
              <a:rPr lang="pt-BR" dirty="0" smtClean="0"/>
              <a:t> da imagem final</a:t>
            </a:r>
          </a:p>
          <a:p>
            <a:pPr lvl="1"/>
            <a:r>
              <a:rPr lang="pt-BR" dirty="0" smtClean="0"/>
              <a:t>O objeto virtual é </a:t>
            </a:r>
            <a:r>
              <a:rPr lang="pt-BR" dirty="0" err="1" smtClean="0"/>
              <a:t>renderizado</a:t>
            </a:r>
            <a:r>
              <a:rPr lang="pt-BR" dirty="0" smtClean="0"/>
              <a:t> na sua devida posição</a:t>
            </a:r>
          </a:p>
          <a:p>
            <a:endParaRPr lang="pt-BR" dirty="0"/>
          </a:p>
        </p:txBody>
      </p:sp>
      <p:pic>
        <p:nvPicPr>
          <p:cNvPr id="106498" name="Picture 2" descr="http://www.hitl.washington.edu/artoolkit/images/nakao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24944"/>
            <a:ext cx="2592288" cy="3651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Resumo</a:t>
            </a:r>
          </a:p>
        </p:txBody>
      </p:sp>
      <p:pic>
        <p:nvPicPr>
          <p:cNvPr id="128002" name="Picture 2" descr="http://www.hitl.washington.edu/artoolkit/documentation/images/computervi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3084" y="1276697"/>
            <a:ext cx="4377832" cy="5392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Roteiro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700" dirty="0" smtClean="0"/>
              <a:t>Conceito de RA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600" dirty="0" err="1" smtClean="0"/>
              <a:t>ARToolKit</a:t>
            </a:r>
            <a:endParaRPr lang="pt-BR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700" dirty="0" smtClean="0"/>
              <a:t>Histórico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700" dirty="0" smtClean="0"/>
              <a:t>Funcionamento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600" dirty="0" smtClean="0"/>
              <a:t>Calibração da Câmera</a:t>
            </a:r>
            <a:endParaRPr lang="pt-BR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700" dirty="0" smtClean="0"/>
              <a:t>Arquitetura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600" dirty="0" smtClean="0"/>
              <a:t>Desenvolvimento</a:t>
            </a:r>
            <a:endParaRPr lang="pt-BR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700" dirty="0" smtClean="0"/>
              <a:t>Aplicações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700" dirty="0" smtClean="0"/>
              <a:t>Limitações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800" dirty="0" smtClean="0"/>
              <a:t>Conclusões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Calibração da Câmera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Principais propriedades extraídas da calibragem (parâmetros intrínsecos)</a:t>
            </a:r>
          </a:p>
          <a:p>
            <a:pPr lvl="1"/>
            <a:r>
              <a:rPr lang="pt-BR" dirty="0" smtClean="0"/>
              <a:t>distorções de lente</a:t>
            </a:r>
          </a:p>
          <a:p>
            <a:pPr lvl="1"/>
            <a:r>
              <a:rPr lang="pt-BR" dirty="0" smtClean="0"/>
              <a:t>ponto central da câmera</a:t>
            </a:r>
          </a:p>
          <a:p>
            <a:pPr lvl="1"/>
            <a:r>
              <a:rPr lang="pt-BR" dirty="0" smtClean="0"/>
              <a:t>distância focal da câmera </a:t>
            </a:r>
          </a:p>
          <a:p>
            <a:endParaRPr lang="pt-BR" dirty="0"/>
          </a:p>
        </p:txBody>
      </p:sp>
      <p:pic>
        <p:nvPicPr>
          <p:cNvPr id="11" name="Imagem 10" descr="calib2ste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9796" y="4293361"/>
            <a:ext cx="3175682" cy="2381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m 11" descr="calib2ste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7526" y="4292655"/>
            <a:ext cx="3162276" cy="2371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Arquitetura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916113"/>
            <a:ext cx="6697663" cy="430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1916113"/>
            <a:ext cx="5753100" cy="331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Imagem 4" descr="artoolkit_litedetaill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916832"/>
            <a:ext cx="6096000" cy="33909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hitl.washington.edu/artoolkit/documentation/images/formatpipeline.jpg"/>
          <p:cNvPicPr>
            <a:picLocks noChangeAspect="1" noChangeArrowheads="1"/>
          </p:cNvPicPr>
          <p:nvPr/>
        </p:nvPicPr>
        <p:blipFill>
          <a:blip r:embed="rId3" cstate="print"/>
          <a:srcRect t="30960"/>
          <a:stretch>
            <a:fillRect/>
          </a:stretch>
        </p:blipFill>
        <p:spPr bwMode="auto">
          <a:xfrm>
            <a:off x="683568" y="3356992"/>
            <a:ext cx="7488832" cy="144016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577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err="1" smtClean="0"/>
              <a:t>Pipeline</a:t>
            </a:r>
            <a:endParaRPr lang="pt-BR" b="1" dirty="0" smtClean="0"/>
          </a:p>
        </p:txBody>
      </p:sp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107950" y="2132856"/>
            <a:ext cx="8964613" cy="1008062"/>
            <a:chOff x="179512" y="2996952"/>
            <a:chExt cx="8964488" cy="1008112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1692379" y="3068393"/>
              <a:ext cx="1366818" cy="792202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9031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tx1"/>
                  </a:solidFill>
                </a:rPr>
                <a:t>Modulo Vídeo</a:t>
              </a:r>
            </a:p>
          </p:txBody>
        </p:sp>
        <p:sp>
          <p:nvSpPr>
            <p:cNvPr id="11" name="Retângulo de cantos arredondados 10"/>
            <p:cNvSpPr/>
            <p:nvPr/>
          </p:nvSpPr>
          <p:spPr>
            <a:xfrm>
              <a:off x="5724573" y="3068393"/>
              <a:ext cx="1368406" cy="792202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9031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tx1"/>
                  </a:solidFill>
                </a:rPr>
                <a:t>Modulo </a:t>
              </a:r>
              <a:r>
                <a:rPr lang="pt-BR" dirty="0" err="1">
                  <a:solidFill>
                    <a:schemeClr val="tx1"/>
                  </a:solidFill>
                </a:rPr>
                <a:t>Gsub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3708476" y="3068393"/>
              <a:ext cx="1366818" cy="792202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9031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tx1"/>
                  </a:solidFill>
                </a:rPr>
                <a:t>Modulo AR</a:t>
              </a:r>
            </a:p>
          </p:txBody>
        </p:sp>
        <p:cxnSp>
          <p:nvCxnSpPr>
            <p:cNvPr id="14" name="Conector de seta reta 13"/>
            <p:cNvCxnSpPr>
              <a:stCxn id="10" idx="3"/>
              <a:endCxn id="12" idx="1"/>
            </p:cNvCxnSpPr>
            <p:nvPr/>
          </p:nvCxnSpPr>
          <p:spPr>
            <a:xfrm>
              <a:off x="3059197" y="3465287"/>
              <a:ext cx="649279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>
              <a:off x="5075294" y="3498627"/>
              <a:ext cx="649279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/>
            <p:nvPr/>
          </p:nvCxnSpPr>
          <p:spPr>
            <a:xfrm>
              <a:off x="7092979" y="3498627"/>
              <a:ext cx="647691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>
              <a:off x="1187561" y="3501802"/>
              <a:ext cx="504818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tângulo de cantos arredondados 18"/>
            <p:cNvSpPr/>
            <p:nvPr/>
          </p:nvSpPr>
          <p:spPr>
            <a:xfrm>
              <a:off x="179512" y="2996952"/>
              <a:ext cx="1008049" cy="100811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tx1"/>
                  </a:solidFill>
                </a:rPr>
                <a:t>Entrada de Vídeo</a:t>
              </a:r>
            </a:p>
          </p:txBody>
        </p:sp>
        <p:sp>
          <p:nvSpPr>
            <p:cNvPr id="21" name="Retângulo de cantos arredondados 20"/>
            <p:cNvSpPr/>
            <p:nvPr/>
          </p:nvSpPr>
          <p:spPr>
            <a:xfrm>
              <a:off x="7740670" y="2996952"/>
              <a:ext cx="1403330" cy="100811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 smtClean="0">
                  <a:solidFill>
                    <a:schemeClr val="tx1"/>
                  </a:solidFill>
                </a:rPr>
                <a:t>Imagem Aumentada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8" name="Conector de seta reta 13"/>
          <p:cNvCxnSpPr/>
          <p:nvPr/>
        </p:nvCxnSpPr>
        <p:spPr bwMode="auto">
          <a:xfrm rot="5400000">
            <a:off x="1144644" y="2949948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13"/>
          <p:cNvCxnSpPr/>
          <p:nvPr/>
        </p:nvCxnSpPr>
        <p:spPr bwMode="auto">
          <a:xfrm rot="5400000">
            <a:off x="3088066" y="2949948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13"/>
          <p:cNvCxnSpPr/>
          <p:nvPr/>
        </p:nvCxnSpPr>
        <p:spPr bwMode="auto">
          <a:xfrm rot="5400000">
            <a:off x="5105316" y="2949948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13"/>
          <p:cNvCxnSpPr/>
          <p:nvPr/>
        </p:nvCxnSpPr>
        <p:spPr bwMode="auto">
          <a:xfrm rot="5400000">
            <a:off x="7122102" y="2949948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/>
          </p:cNvSpPr>
          <p:nvPr/>
        </p:nvSpPr>
        <p:spPr>
          <a:xfrm>
            <a:off x="457200" y="1600200"/>
            <a:ext cx="6419056" cy="4525963"/>
          </a:xfrm>
          <a:prstGeom prst="rect">
            <a:avLst/>
          </a:prstGeom>
        </p:spPr>
        <p:txBody>
          <a:bodyPr/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200" dirty="0" err="1" smtClean="0">
                <a:latin typeface="Tahoma" pitchFamily="34" charset="0"/>
              </a:rPr>
              <a:t>Inicialização</a:t>
            </a:r>
            <a:r>
              <a:rPr lang="pt-BR" sz="32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Captura de </a:t>
            </a:r>
            <a:r>
              <a:rPr lang="pt-BR" sz="2800" dirty="0" err="1" smtClean="0">
                <a:solidFill>
                  <a:prstClr val="black"/>
                </a:solidFill>
                <a:latin typeface="Calibri"/>
              </a:rPr>
              <a:t>video</a:t>
            </a:r>
            <a:endParaRPr lang="pt-BR" sz="280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Ler padrões marcadores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Ler os </a:t>
            </a:r>
            <a:r>
              <a:rPr lang="pt-BR" sz="2800" dirty="0" err="1" smtClean="0">
                <a:solidFill>
                  <a:prstClr val="black"/>
                </a:solidFill>
                <a:latin typeface="Calibri"/>
              </a:rPr>
              <a:t>parametros</a:t>
            </a: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 de câmera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pt-BR" sz="320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pt-BR" sz="320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pt-BR" sz="320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pt-BR" sz="320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449351" y="1596008"/>
            <a:ext cx="6419056" cy="452596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200" dirty="0" smtClean="0">
                <a:latin typeface="Tahoma" pitchFamily="34" charset="0"/>
              </a:rPr>
              <a:t>Loop principal</a:t>
            </a:r>
            <a:r>
              <a:rPr lang="pt-BR" sz="32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Recebe os frames de entrada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Detecta e reconhece os marcadores dos frames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Calcula as transformações de câmera em relação aos marcadores detectados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Desenha os objetos virtuais nos marcadores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pt-BR" sz="320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pt-BR" sz="320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18" name="Título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Desenvolvimento de Aplicações</a:t>
            </a:r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3" cstate="print"/>
          <a:srcRect l="3235" t="1695" r="2940" b="1687"/>
          <a:stretch>
            <a:fillRect/>
          </a:stretch>
        </p:blipFill>
        <p:spPr bwMode="auto">
          <a:xfrm>
            <a:off x="3563888" y="1844824"/>
            <a:ext cx="2088232" cy="4104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Espaço Reservado para Conteúdo 3"/>
          <p:cNvSpPr txBox="1">
            <a:spLocks/>
          </p:cNvSpPr>
          <p:nvPr/>
        </p:nvSpPr>
        <p:spPr>
          <a:xfrm>
            <a:off x="467544" y="1628800"/>
            <a:ext cx="6419056" cy="452596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200" dirty="0" err="1" smtClean="0">
                <a:latin typeface="Tahoma" pitchFamily="34" charset="0"/>
              </a:rPr>
              <a:t>Finalização</a:t>
            </a:r>
            <a:r>
              <a:rPr lang="pt-BR" sz="32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Encerra a captura dos frames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pt-BR" sz="3200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pt-BR" sz="320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C 0.02795 -0.05764 0.05573 -0.11505 0.11545 -0.14283 C 0.17517 -0.1706 0.3526 -0.19422 0.35868 -0.1673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9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482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Limitações</a:t>
            </a:r>
          </a:p>
        </p:txBody>
      </p:sp>
      <p:sp>
        <p:nvSpPr>
          <p:cNvPr id="26626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Marcadores, iluminação e oclusão</a:t>
            </a:r>
          </a:p>
          <a:p>
            <a:pPr lvl="1"/>
            <a:r>
              <a:rPr lang="pt-BR" dirty="0" err="1" smtClean="0"/>
              <a:t>ARToolKit</a:t>
            </a:r>
            <a:r>
              <a:rPr lang="pt-BR" dirty="0" smtClean="0"/>
              <a:t> x </a:t>
            </a:r>
            <a:r>
              <a:rPr lang="pt-BR" dirty="0" err="1" smtClean="0"/>
              <a:t>ARTag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Font typeface="Arial" charset="0"/>
              <a:buNone/>
            </a:pPr>
            <a:r>
              <a:rPr lang="pt-BR" dirty="0" smtClean="0"/>
              <a:t> </a:t>
            </a:r>
          </a:p>
        </p:txBody>
      </p:sp>
      <p:pic>
        <p:nvPicPr>
          <p:cNvPr id="4" name="Picture 2" descr="http://www.artag.net/light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84426"/>
            <a:ext cx="7883016" cy="1905336"/>
          </a:xfrm>
          <a:prstGeom prst="rect">
            <a:avLst/>
          </a:prstGeom>
          <a:noFill/>
        </p:spPr>
      </p:pic>
      <p:pic>
        <p:nvPicPr>
          <p:cNvPr id="5" name="Picture 4" descr="http://www.artag.net/occlus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142" y="4841650"/>
            <a:ext cx="7877852" cy="16465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err="1" smtClean="0"/>
              <a:t>ARToolKitPlus</a:t>
            </a:r>
            <a:endParaRPr lang="pt-BR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pt-BR" sz="2400" dirty="0" err="1" smtClean="0"/>
              <a:t>ARToolKitPlus</a:t>
            </a:r>
            <a:r>
              <a:rPr lang="pt-BR" sz="2400" dirty="0" smtClean="0"/>
              <a:t> é uma versão </a:t>
            </a:r>
            <a:r>
              <a:rPr lang="pt-BR" sz="2400" dirty="0" err="1" smtClean="0"/>
              <a:t>ARToolKit</a:t>
            </a:r>
            <a:r>
              <a:rPr lang="pt-BR" sz="2400" dirty="0" smtClean="0"/>
              <a:t> adicionando certas funcionalidades, mas que quebra a compatibilidade com o mesmo devido  ser uma </a:t>
            </a:r>
            <a:r>
              <a:rPr lang="pt-BR" sz="2400" b="1" dirty="0" smtClean="0"/>
              <a:t>API baseada em classes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Usa de </a:t>
            </a:r>
            <a:r>
              <a:rPr lang="pt-BR" sz="2400" b="1" dirty="0" err="1" smtClean="0"/>
              <a:t>templates</a:t>
            </a:r>
            <a:r>
              <a:rPr lang="pt-BR" sz="2400" b="1" dirty="0" smtClean="0"/>
              <a:t> de C++ </a:t>
            </a:r>
            <a:r>
              <a:rPr lang="pt-BR" sz="2400" dirty="0" smtClean="0"/>
              <a:t>ao invés de #define</a:t>
            </a:r>
          </a:p>
          <a:p>
            <a:r>
              <a:rPr lang="en-US" sz="2400" b="1" dirty="0" err="1" smtClean="0"/>
              <a:t>Largura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borda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variável</a:t>
            </a:r>
            <a:endParaRPr lang="en-US" sz="2400" dirty="0" smtClean="0"/>
          </a:p>
          <a:p>
            <a:r>
              <a:rPr lang="pt-BR" sz="2400" dirty="0" smtClean="0"/>
              <a:t>Suporta imagens em nível de</a:t>
            </a:r>
            <a:r>
              <a:rPr lang="pt-BR" sz="2400" b="1" dirty="0" smtClean="0"/>
              <a:t> </a:t>
            </a:r>
            <a:r>
              <a:rPr lang="pt-BR" sz="2400" dirty="0" smtClean="0"/>
              <a:t>cinza (</a:t>
            </a:r>
            <a:r>
              <a:rPr lang="pt-BR" sz="2400" i="1" dirty="0" err="1" smtClean="0"/>
              <a:t>greyscale</a:t>
            </a:r>
            <a:r>
              <a:rPr lang="pt-BR" sz="2400" dirty="0" smtClean="0"/>
              <a:t>) de</a:t>
            </a:r>
            <a:r>
              <a:rPr lang="pt-BR" sz="2400" b="1" dirty="0" smtClean="0"/>
              <a:t> 8-bit </a:t>
            </a:r>
            <a:r>
              <a:rPr lang="pt-BR" sz="2400" dirty="0" smtClean="0"/>
              <a:t>e</a:t>
            </a:r>
            <a:r>
              <a:rPr lang="pt-BR" sz="2400" b="1" dirty="0" smtClean="0"/>
              <a:t> RGB565 16-bit</a:t>
            </a:r>
            <a:r>
              <a:rPr lang="pt-BR" sz="2400" dirty="0" smtClean="0"/>
              <a:t>,</a:t>
            </a:r>
            <a:r>
              <a:rPr lang="pt-BR" sz="2400" b="1" dirty="0" smtClean="0"/>
              <a:t> </a:t>
            </a:r>
            <a:r>
              <a:rPr lang="pt-BR" sz="2400" dirty="0" smtClean="0"/>
              <a:t>mais usadas em plataformas como </a:t>
            </a:r>
            <a:r>
              <a:rPr lang="pt-BR" sz="2400" dirty="0" err="1" smtClean="0"/>
              <a:t>PDAs</a:t>
            </a:r>
            <a:r>
              <a:rPr lang="pt-BR" sz="2400" dirty="0" smtClean="0"/>
              <a:t> e outros dispositivos embarcados.</a:t>
            </a:r>
          </a:p>
          <a:p>
            <a:r>
              <a:rPr lang="pt-PT" sz="2400" dirty="0" smtClean="0"/>
              <a:t>Implementação de ponto fixo para </a:t>
            </a:r>
            <a:r>
              <a:rPr lang="pt-PT" sz="2400" b="1" dirty="0" smtClean="0"/>
              <a:t>PocketPC</a:t>
            </a:r>
          </a:p>
          <a:p>
            <a:r>
              <a:rPr lang="pt-PT" sz="2400" dirty="0" smtClean="0"/>
              <a:t>Identificação de marcadores </a:t>
            </a:r>
            <a:r>
              <a:rPr lang="pt-PT" sz="2400" b="1" dirty="0" smtClean="0"/>
              <a:t>BCH-codificado</a:t>
            </a:r>
            <a:r>
              <a:rPr lang="pt-PT" sz="2400" dirty="0" smtClean="0"/>
              <a:t> </a:t>
            </a:r>
            <a:r>
              <a:rPr lang="en-US" sz="2400" dirty="0" smtClean="0"/>
              <a:t>(</a:t>
            </a:r>
            <a:r>
              <a:rPr lang="pt-BR" sz="2400" dirty="0" smtClean="0"/>
              <a:t>4096 diferentes marcadores</a:t>
            </a:r>
            <a:r>
              <a:rPr lang="en-US" sz="2400" dirty="0" smtClean="0"/>
              <a:t>)</a:t>
            </a:r>
          </a:p>
        </p:txBody>
      </p:sp>
      <p:pic>
        <p:nvPicPr>
          <p:cNvPr id="45058" name="Picture 2" descr="http://studierstube.icg.tu-graz.ac.at/handheld_ar/images/artoolkitplus_IdT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564904"/>
            <a:ext cx="4920208" cy="3690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err="1" smtClean="0"/>
              <a:t>ARToolKitPlus</a:t>
            </a:r>
            <a:endParaRPr lang="pt-BR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 lnSpcReduction="10000"/>
          </a:bodyPr>
          <a:lstStyle/>
          <a:p>
            <a:r>
              <a:rPr lang="pt-PT" sz="2400" b="1" dirty="0" smtClean="0"/>
              <a:t>Limiarização automática </a:t>
            </a:r>
            <a:r>
              <a:rPr lang="pt-PT" sz="2400" dirty="0" smtClean="0"/>
              <a:t>(</a:t>
            </a:r>
            <a:r>
              <a:rPr lang="en-US" sz="2400" i="1" dirty="0" smtClean="0"/>
              <a:t>automatic</a:t>
            </a:r>
            <a:r>
              <a:rPr lang="en-US" sz="2400" dirty="0" smtClean="0"/>
              <a:t> </a:t>
            </a:r>
            <a:r>
              <a:rPr lang="en-US" sz="2400" i="1" dirty="0" err="1" smtClean="0"/>
              <a:t>thresholding</a:t>
            </a:r>
            <a:r>
              <a:rPr lang="pt-PT" sz="2400" dirty="0" smtClean="0"/>
              <a:t>) considera-se a média entre os pixels mais escuros e mais claros de um marcador já detectado anteriormente</a:t>
            </a:r>
            <a:endParaRPr lang="en-US" sz="2400" dirty="0" smtClean="0"/>
          </a:p>
          <a:p>
            <a:r>
              <a:rPr lang="en-US" sz="2400" b="1" i="1" dirty="0" err="1" smtClean="0"/>
              <a:t>Vignetting</a:t>
            </a:r>
            <a:r>
              <a:rPr lang="en-US" sz="2400" b="1" i="1" dirty="0" smtClean="0"/>
              <a:t> compensation</a:t>
            </a:r>
          </a:p>
          <a:p>
            <a:r>
              <a:rPr lang="pt-PT" sz="2400" dirty="0" smtClean="0"/>
              <a:t>Implementação do </a:t>
            </a:r>
            <a:r>
              <a:rPr lang="en-US" sz="2400" b="1" dirty="0" smtClean="0"/>
              <a:t>"</a:t>
            </a:r>
            <a:r>
              <a:rPr lang="en-US" sz="2400" b="1" i="1" dirty="0" smtClean="0"/>
              <a:t>Robust Planar Pose</a:t>
            </a:r>
            <a:r>
              <a:rPr lang="en-US" sz="2400" b="1" dirty="0" smtClean="0"/>
              <a:t>" (RPP) </a:t>
            </a:r>
            <a:r>
              <a:rPr lang="en-US" sz="2400" dirty="0" err="1" smtClean="0"/>
              <a:t>algoritmo</a:t>
            </a:r>
            <a:r>
              <a:rPr lang="en-US" sz="2400" dirty="0" smtClean="0"/>
              <a:t> (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estável</a:t>
            </a:r>
            <a:r>
              <a:rPr lang="en-US" sz="2400" dirty="0" smtClean="0"/>
              <a:t> e com </a:t>
            </a:r>
            <a:r>
              <a:rPr lang="en-US" sz="2400" dirty="0" err="1" smtClean="0"/>
              <a:t>menos</a:t>
            </a:r>
            <a:r>
              <a:rPr lang="en-US" sz="2400" dirty="0" smtClean="0"/>
              <a:t> </a:t>
            </a:r>
            <a:r>
              <a:rPr lang="en-US" sz="2400" i="1" dirty="0" smtClean="0"/>
              <a:t>jitter</a:t>
            </a:r>
            <a:r>
              <a:rPr lang="en-US" sz="2400" dirty="0" smtClean="0"/>
              <a:t>)</a:t>
            </a:r>
          </a:p>
          <a:p>
            <a:r>
              <a:rPr lang="pt-BR" sz="2400" dirty="0" smtClean="0"/>
              <a:t>Sem módulo de </a:t>
            </a:r>
            <a:r>
              <a:rPr lang="pt-BR" sz="2400" b="1" dirty="0" smtClean="0"/>
              <a:t>captura</a:t>
            </a:r>
            <a:r>
              <a:rPr lang="pt-BR" sz="2400" dirty="0" smtClean="0"/>
              <a:t> e </a:t>
            </a:r>
            <a:r>
              <a:rPr lang="pt-BR" sz="2400" b="1" dirty="0" err="1" smtClean="0"/>
              <a:t>renderização</a:t>
            </a:r>
            <a:endParaRPr lang="pt-BR" sz="2400" dirty="0" smtClean="0"/>
          </a:p>
          <a:p>
            <a:pPr lvl="0">
              <a:defRPr/>
            </a:pPr>
            <a:r>
              <a:rPr lang="en-US" sz="2400" i="1" dirty="0" smtClean="0"/>
              <a:t>“No binary executables are provided and no help in setting up your IDE is given”</a:t>
            </a:r>
          </a:p>
          <a:p>
            <a:pPr lvl="0">
              <a:defRPr/>
            </a:pPr>
            <a:r>
              <a:rPr lang="en-US" sz="2400" dirty="0" err="1" smtClean="0"/>
              <a:t>Não</a:t>
            </a:r>
            <a:r>
              <a:rPr lang="en-US" sz="2400" dirty="0" smtClean="0"/>
              <a:t> é </a:t>
            </a:r>
            <a:r>
              <a:rPr lang="en-US" sz="2400" dirty="0" err="1" smtClean="0"/>
              <a:t>atualizado</a:t>
            </a:r>
            <a:r>
              <a:rPr lang="en-US" sz="2400" dirty="0" smtClean="0"/>
              <a:t> </a:t>
            </a:r>
            <a:r>
              <a:rPr lang="en-US" sz="2400" b="1" dirty="0" err="1" smtClean="0"/>
              <a:t>desde</a:t>
            </a:r>
            <a:r>
              <a:rPr lang="en-US" sz="2400" b="1" dirty="0" smtClean="0"/>
              <a:t> 2006</a:t>
            </a:r>
            <a:endParaRPr lang="pt-BR" sz="2400" b="1" dirty="0" smtClean="0"/>
          </a:p>
        </p:txBody>
      </p:sp>
      <p:pic>
        <p:nvPicPr>
          <p:cNvPr id="2050" name="Picture 2" descr="http://studierstube.icg.tu-graz.ac.at/handheld_ar/images/artoolkitplus_CamView_P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225" y="1628800"/>
            <a:ext cx="2087893" cy="156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studierstube.icg.tu-graz.ac.at/handheld_ar/images/artoolkitplus_CamView_PDA_NoCom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225" y="3284984"/>
            <a:ext cx="2087893" cy="156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studierstube.icg.tu-graz.ac.at/handheld_ar/images/artoolkitplus_CamView_PDA_Com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0225" y="4941168"/>
            <a:ext cx="2087893" cy="156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Softwares Relacionados</a:t>
            </a:r>
          </a:p>
        </p:txBody>
      </p:sp>
      <p:sp>
        <p:nvSpPr>
          <p:cNvPr id="26626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n-US" sz="1600" b="1" dirty="0" smtClean="0">
                <a:hlinkClick r:id="rId3"/>
              </a:rPr>
              <a:t>OSGART</a:t>
            </a:r>
            <a:r>
              <a:rPr lang="en-US" sz="1600" dirty="0" smtClean="0"/>
              <a:t> - </a:t>
            </a:r>
            <a:r>
              <a:rPr lang="en-US" sz="1600" dirty="0" err="1" smtClean="0"/>
              <a:t>uma</a:t>
            </a:r>
            <a:r>
              <a:rPr lang="en-US" sz="1600" dirty="0" smtClean="0"/>
              <a:t> </a:t>
            </a:r>
            <a:r>
              <a:rPr lang="en-US" sz="1600" dirty="0" err="1" smtClean="0"/>
              <a:t>combinação</a:t>
            </a:r>
            <a:r>
              <a:rPr lang="en-US" sz="1600" dirty="0" smtClean="0"/>
              <a:t> do </a:t>
            </a:r>
            <a:r>
              <a:rPr lang="en-US" sz="1600" dirty="0" err="1" smtClean="0"/>
              <a:t>ARToolKit</a:t>
            </a:r>
            <a:r>
              <a:rPr lang="en-US" sz="1600" dirty="0" smtClean="0"/>
              <a:t> com o </a:t>
            </a:r>
            <a:r>
              <a:rPr lang="en-US" sz="1600" dirty="0" err="1" smtClean="0">
                <a:hlinkClick r:id="rId4" tooltip="OpenSceneGraph"/>
              </a:rPr>
              <a:t>OpenSceneGraph</a:t>
            </a:r>
            <a:endParaRPr lang="en-US" sz="1600" dirty="0" smtClean="0"/>
          </a:p>
          <a:p>
            <a:r>
              <a:rPr lang="en-US" sz="1600" b="1" dirty="0" err="1" smtClean="0">
                <a:hlinkClick r:id="rId5"/>
              </a:rPr>
              <a:t>ARTag</a:t>
            </a:r>
            <a:r>
              <a:rPr lang="en-US" sz="1600" dirty="0" smtClean="0"/>
              <a:t> - </a:t>
            </a:r>
            <a:r>
              <a:rPr lang="en-US" sz="1600" dirty="0" err="1" smtClean="0"/>
              <a:t>uma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alternativa</a:t>
            </a:r>
            <a:r>
              <a:rPr lang="en-US" sz="1600" dirty="0" smtClean="0"/>
              <a:t> </a:t>
            </a:r>
            <a:r>
              <a:rPr lang="en-US" sz="1600" dirty="0" err="1" smtClean="0"/>
              <a:t>derivada</a:t>
            </a:r>
            <a:r>
              <a:rPr lang="en-US" sz="1600" dirty="0" smtClean="0"/>
              <a:t> do </a:t>
            </a:r>
            <a:r>
              <a:rPr lang="en-US" sz="1600" dirty="0" err="1" smtClean="0"/>
              <a:t>ARToolKit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usa</a:t>
            </a:r>
            <a:r>
              <a:rPr lang="en-US" sz="1600" dirty="0" smtClean="0"/>
              <a:t> de </a:t>
            </a:r>
            <a:r>
              <a:rPr lang="en-US" sz="1600" dirty="0" err="1" smtClean="0"/>
              <a:t>algorimtos</a:t>
            </a:r>
            <a:r>
              <a:rPr lang="en-US" sz="1600" dirty="0" smtClean="0"/>
              <a:t> </a:t>
            </a: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dirty="0" err="1" smtClean="0"/>
              <a:t>robustos</a:t>
            </a:r>
            <a:r>
              <a:rPr lang="en-US" sz="1600" dirty="0" smtClean="0"/>
              <a:t> </a:t>
            </a:r>
            <a:r>
              <a:rPr lang="en-US" sz="1600" dirty="0" err="1" smtClean="0"/>
              <a:t>porém</a:t>
            </a:r>
            <a:r>
              <a:rPr lang="en-US" sz="1600" dirty="0" smtClean="0"/>
              <a:t> </a:t>
            </a: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dirty="0" err="1" smtClean="0"/>
              <a:t>pesados</a:t>
            </a:r>
            <a:r>
              <a:rPr lang="en-US" sz="1600" dirty="0" smtClean="0"/>
              <a:t>. </a:t>
            </a:r>
            <a:r>
              <a:rPr lang="en-US" sz="1600" dirty="0" err="1" smtClean="0"/>
              <a:t>Sua</a:t>
            </a:r>
            <a:r>
              <a:rPr lang="en-US" sz="1600" dirty="0" smtClean="0"/>
              <a:t> </a:t>
            </a:r>
            <a:r>
              <a:rPr lang="en-US" sz="1600" dirty="0" err="1" smtClean="0"/>
              <a:t>licença</a:t>
            </a:r>
            <a:r>
              <a:rPr lang="en-US" sz="1600" dirty="0" smtClean="0"/>
              <a:t> </a:t>
            </a:r>
            <a:r>
              <a:rPr lang="en-US" sz="1600" dirty="0" err="1" smtClean="0"/>
              <a:t>limita</a:t>
            </a:r>
            <a:r>
              <a:rPr lang="en-US" sz="1600" dirty="0" smtClean="0"/>
              <a:t> o </a:t>
            </a:r>
            <a:r>
              <a:rPr lang="en-US" sz="1600" dirty="0" err="1" smtClean="0"/>
              <a:t>uso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fins </a:t>
            </a:r>
            <a:r>
              <a:rPr lang="en-US" sz="1600" dirty="0" err="1" smtClean="0"/>
              <a:t>não</a:t>
            </a:r>
            <a:r>
              <a:rPr lang="en-US" sz="1600" dirty="0" smtClean="0"/>
              <a:t> </a:t>
            </a:r>
            <a:r>
              <a:rPr lang="en-US" sz="1600" dirty="0" err="1" smtClean="0"/>
              <a:t>comerciais</a:t>
            </a:r>
            <a:endParaRPr lang="en-US" sz="1600" dirty="0" smtClean="0"/>
          </a:p>
          <a:p>
            <a:r>
              <a:rPr lang="en-US" sz="1600" b="1" dirty="0" err="1" smtClean="0">
                <a:hlinkClick r:id="rId6"/>
              </a:rPr>
              <a:t>ARToolKitPlus</a:t>
            </a:r>
            <a:r>
              <a:rPr lang="en-US" sz="1600" dirty="0" smtClean="0"/>
              <a:t> - </a:t>
            </a:r>
            <a:r>
              <a:rPr lang="en-US" sz="1600" dirty="0" err="1" smtClean="0"/>
              <a:t>versão</a:t>
            </a:r>
            <a:r>
              <a:rPr lang="en-US" sz="1600" dirty="0" smtClean="0"/>
              <a:t> do </a:t>
            </a:r>
            <a:r>
              <a:rPr lang="en-US" sz="1600" dirty="0" err="1" smtClean="0"/>
              <a:t>ARToolKit</a:t>
            </a:r>
            <a:r>
              <a:rPr lang="en-US" sz="1600" dirty="0" smtClean="0"/>
              <a:t> </a:t>
            </a: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dirty="0" err="1" smtClean="0"/>
              <a:t>rápida</a:t>
            </a:r>
            <a:r>
              <a:rPr lang="en-US" sz="1600" dirty="0" smtClean="0"/>
              <a:t> e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possibilita</a:t>
            </a:r>
            <a:r>
              <a:rPr lang="en-US" sz="1600" dirty="0" smtClean="0"/>
              <a:t> o </a:t>
            </a:r>
            <a:r>
              <a:rPr lang="en-US" sz="1600" dirty="0" err="1" smtClean="0"/>
              <a:t>uso</a:t>
            </a:r>
            <a:r>
              <a:rPr lang="en-US" sz="1600" dirty="0" smtClean="0"/>
              <a:t> de </a:t>
            </a:r>
            <a:r>
              <a:rPr lang="en-US" sz="1600" dirty="0" err="1" smtClean="0"/>
              <a:t>marcadores</a:t>
            </a:r>
            <a:r>
              <a:rPr lang="en-US" sz="1600" dirty="0" smtClean="0"/>
              <a:t> </a:t>
            </a:r>
            <a:r>
              <a:rPr lang="en-US" sz="1600" dirty="0" err="1" smtClean="0"/>
              <a:t>baseados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ID</a:t>
            </a:r>
          </a:p>
          <a:p>
            <a:r>
              <a:rPr lang="en-US" sz="1600" b="1" dirty="0" err="1" smtClean="0">
                <a:hlinkClick r:id="rId7"/>
              </a:rPr>
              <a:t>Studierstube</a:t>
            </a:r>
            <a:r>
              <a:rPr lang="en-US" sz="1600" b="1" dirty="0" smtClean="0">
                <a:hlinkClick r:id="rId7"/>
              </a:rPr>
              <a:t> Tracker</a:t>
            </a:r>
            <a:r>
              <a:rPr lang="en-US" sz="1600" dirty="0" smtClean="0"/>
              <a:t> - </a:t>
            </a:r>
            <a:r>
              <a:rPr lang="en-US" sz="1600" dirty="0" err="1" smtClean="0"/>
              <a:t>sucessor</a:t>
            </a:r>
            <a:r>
              <a:rPr lang="en-US" sz="1600" dirty="0" smtClean="0"/>
              <a:t> do </a:t>
            </a:r>
            <a:r>
              <a:rPr lang="en-US" sz="1600" dirty="0" err="1" smtClean="0"/>
              <a:t>ARToolKitPlus</a:t>
            </a:r>
            <a:r>
              <a:rPr lang="en-US" sz="1600" dirty="0" smtClean="0"/>
              <a:t> com novas </a:t>
            </a:r>
            <a:r>
              <a:rPr lang="en-US" sz="1600" dirty="0" err="1" smtClean="0"/>
              <a:t>funcionalidades</a:t>
            </a:r>
            <a:r>
              <a:rPr lang="en-US" sz="1600" dirty="0" smtClean="0"/>
              <a:t>; </a:t>
            </a:r>
            <a:r>
              <a:rPr lang="en-US" sz="1600" dirty="0" err="1" smtClean="0"/>
              <a:t>possui</a:t>
            </a:r>
            <a:r>
              <a:rPr lang="en-US" sz="1600" dirty="0" smtClean="0"/>
              <a:t> </a:t>
            </a:r>
            <a:r>
              <a:rPr lang="en-US" sz="1600" dirty="0" err="1" smtClean="0"/>
              <a:t>codigo</a:t>
            </a:r>
            <a:r>
              <a:rPr lang="en-US" sz="1600" dirty="0" smtClean="0"/>
              <a:t> </a:t>
            </a:r>
            <a:r>
              <a:rPr lang="en-US" sz="1600" dirty="0" err="1" smtClean="0"/>
              <a:t>fechado</a:t>
            </a:r>
            <a:endParaRPr lang="en-US" sz="1600" dirty="0" smtClean="0"/>
          </a:p>
          <a:p>
            <a:r>
              <a:rPr lang="en-US" sz="1600" b="1" dirty="0" err="1" smtClean="0">
                <a:hlinkClick r:id="rId8"/>
              </a:rPr>
              <a:t>NyARToolKit</a:t>
            </a:r>
            <a:r>
              <a:rPr lang="en-US" sz="1600" dirty="0" smtClean="0"/>
              <a:t> - </a:t>
            </a:r>
            <a:r>
              <a:rPr lang="en-US" sz="1600" dirty="0" err="1" smtClean="0"/>
              <a:t>uma</a:t>
            </a:r>
            <a:r>
              <a:rPr lang="en-US" sz="1600" dirty="0" smtClean="0"/>
              <a:t> </a:t>
            </a:r>
            <a:r>
              <a:rPr lang="en-US" sz="1600" dirty="0" err="1" smtClean="0"/>
              <a:t>versão</a:t>
            </a:r>
            <a:r>
              <a:rPr lang="en-US" sz="1600" dirty="0" smtClean="0"/>
              <a:t> </a:t>
            </a:r>
            <a:r>
              <a:rPr lang="en-US" sz="1600" dirty="0" err="1" smtClean="0"/>
              <a:t>ARToolKit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maquinas</a:t>
            </a:r>
            <a:r>
              <a:rPr lang="en-US" sz="1600" dirty="0" smtClean="0"/>
              <a:t> </a:t>
            </a:r>
            <a:r>
              <a:rPr lang="en-US" sz="1600" dirty="0" err="1" smtClean="0"/>
              <a:t>virtuais</a:t>
            </a:r>
            <a:r>
              <a:rPr lang="en-US" sz="1600" dirty="0" smtClean="0"/>
              <a:t> (</a:t>
            </a:r>
            <a:r>
              <a:rPr lang="en-US" sz="1600" dirty="0" smtClean="0">
                <a:hlinkClick r:id="rId9" tooltip="Java (programming language)"/>
              </a:rPr>
              <a:t>Java</a:t>
            </a:r>
            <a:r>
              <a:rPr lang="en-US" sz="1600" dirty="0" smtClean="0"/>
              <a:t>, </a:t>
            </a:r>
            <a:r>
              <a:rPr lang="en-US" sz="1600" dirty="0" smtClean="0">
                <a:hlinkClick r:id="rId10" tooltip="C Sharp (programming language)"/>
              </a:rPr>
              <a:t>C#</a:t>
            </a:r>
            <a:r>
              <a:rPr lang="en-US" sz="1600" dirty="0" smtClean="0"/>
              <a:t> and </a:t>
            </a:r>
            <a:r>
              <a:rPr lang="en-US" sz="1600" dirty="0" smtClean="0">
                <a:hlinkClick r:id="rId11" tooltip="Android (operating system)"/>
              </a:rPr>
              <a:t>Android</a:t>
            </a:r>
            <a:r>
              <a:rPr lang="en-US" sz="1600" dirty="0" smtClean="0"/>
              <a:t>)</a:t>
            </a:r>
          </a:p>
          <a:p>
            <a:r>
              <a:rPr lang="en-US" sz="1600" b="1" dirty="0" err="1" smtClean="0">
                <a:hlinkClick r:id="rId12"/>
              </a:rPr>
              <a:t>SLARToolKit</a:t>
            </a:r>
            <a:r>
              <a:rPr lang="en-US" sz="1600" dirty="0" smtClean="0"/>
              <a:t> -  </a:t>
            </a:r>
            <a:r>
              <a:rPr lang="en-US" sz="1600" dirty="0" err="1" smtClean="0"/>
              <a:t>versão</a:t>
            </a:r>
            <a:r>
              <a:rPr lang="en-US" sz="1600" dirty="0" smtClean="0"/>
              <a:t>  do </a:t>
            </a:r>
            <a:r>
              <a:rPr lang="en-US" sz="1600" dirty="0" err="1" smtClean="0"/>
              <a:t>ARToolKit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 </a:t>
            </a:r>
            <a:r>
              <a:rPr lang="en-US" sz="1600" dirty="0" smtClean="0">
                <a:hlinkClick r:id="rId13" tooltip="Silverlight"/>
              </a:rPr>
              <a:t>Silverlight</a:t>
            </a:r>
            <a:endParaRPr lang="en-US" sz="1600" dirty="0" smtClean="0"/>
          </a:p>
          <a:p>
            <a:r>
              <a:rPr lang="en-US" sz="1600" b="1" dirty="0" err="1" smtClean="0">
                <a:hlinkClick r:id="rId14"/>
              </a:rPr>
              <a:t>FLARToolKit</a:t>
            </a:r>
            <a:r>
              <a:rPr lang="en-US" sz="1600" dirty="0" smtClean="0"/>
              <a:t> - </a:t>
            </a:r>
            <a:r>
              <a:rPr lang="en-US" sz="1600" dirty="0" err="1" smtClean="0"/>
              <a:t>versão</a:t>
            </a:r>
            <a:r>
              <a:rPr lang="en-US" sz="1600" dirty="0" smtClean="0"/>
              <a:t>  do </a:t>
            </a:r>
            <a:r>
              <a:rPr lang="en-US" sz="1600" dirty="0" err="1" smtClean="0"/>
              <a:t>ARToolKit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>
                <a:hlinkClick r:id="rId15" tooltip="ActionScript"/>
              </a:rPr>
              <a:t>ActionScript</a:t>
            </a:r>
            <a:r>
              <a:rPr lang="en-US" sz="1600" dirty="0" smtClean="0"/>
              <a:t> </a:t>
            </a:r>
          </a:p>
          <a:p>
            <a:r>
              <a:rPr lang="en-US" sz="1600" b="1" dirty="0" err="1" smtClean="0">
                <a:hlinkClick r:id="rId16"/>
              </a:rPr>
              <a:t>ARDesktop</a:t>
            </a:r>
            <a:r>
              <a:rPr lang="en-US" sz="1600" dirty="0" smtClean="0"/>
              <a:t> - </a:t>
            </a:r>
            <a:r>
              <a:rPr lang="en-US" sz="1600" dirty="0" err="1" smtClean="0"/>
              <a:t>ARToolKit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uso</a:t>
            </a:r>
            <a:r>
              <a:rPr lang="en-US" sz="1600" dirty="0" smtClean="0"/>
              <a:t> de desktop 3Ds,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facilita</a:t>
            </a:r>
            <a:r>
              <a:rPr lang="en-US" sz="1600" dirty="0" smtClean="0"/>
              <a:t> a </a:t>
            </a:r>
            <a:r>
              <a:rPr lang="en-US" sz="1600" dirty="0" err="1" smtClean="0"/>
              <a:t>criação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controles</a:t>
            </a:r>
            <a:r>
              <a:rPr lang="en-US" sz="1600" dirty="0" smtClean="0"/>
              <a:t> e </a:t>
            </a:r>
            <a:r>
              <a:rPr lang="en-US" sz="1600" i="1" dirty="0" smtClean="0"/>
              <a:t>widgets</a:t>
            </a:r>
          </a:p>
          <a:p>
            <a:r>
              <a:rPr lang="en-US" sz="1600" b="1" dirty="0" err="1" smtClean="0">
                <a:hlinkClick r:id="rId17"/>
              </a:rPr>
              <a:t>AndAR</a:t>
            </a:r>
            <a:r>
              <a:rPr lang="en-US" sz="1600" dirty="0" smtClean="0"/>
              <a:t> - </a:t>
            </a:r>
            <a:r>
              <a:rPr lang="en-US" sz="1600" dirty="0" err="1" smtClean="0"/>
              <a:t>ARToolKit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a </a:t>
            </a:r>
            <a:r>
              <a:rPr lang="en-US" sz="1600" dirty="0" err="1" smtClean="0"/>
              <a:t>platafroma</a:t>
            </a:r>
            <a:r>
              <a:rPr lang="en-US" sz="1600" dirty="0" smtClean="0"/>
              <a:t> </a:t>
            </a:r>
            <a:r>
              <a:rPr lang="en-US" sz="1600" dirty="0" smtClean="0">
                <a:hlinkClick r:id="rId11" tooltip="Android (operating system)"/>
              </a:rPr>
              <a:t>Android</a:t>
            </a:r>
            <a:endParaRPr lang="en-US" sz="1600" dirty="0" smtClean="0"/>
          </a:p>
          <a:p>
            <a:r>
              <a:rPr lang="en-US" sz="1600" b="1" dirty="0" smtClean="0">
                <a:hlinkClick r:id="rId18"/>
              </a:rPr>
              <a:t>ATOMIC Authoring Tool</a:t>
            </a:r>
            <a:r>
              <a:rPr lang="en-US" sz="1600" dirty="0" smtClean="0"/>
              <a:t> - um software </a:t>
            </a:r>
            <a:r>
              <a:rPr lang="en-US" sz="1600" dirty="0" smtClean="0">
                <a:hlinkClick r:id="rId19" tooltip="Cross-platform"/>
              </a:rPr>
              <a:t>Cross-platform</a:t>
            </a:r>
            <a:r>
              <a:rPr lang="en-US" sz="1600" dirty="0" smtClean="0"/>
              <a:t> Authoring Tool,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aplicações</a:t>
            </a:r>
            <a:r>
              <a:rPr lang="en-US" sz="1600" dirty="0" smtClean="0"/>
              <a:t> de </a:t>
            </a:r>
            <a:r>
              <a:rPr lang="en-US" sz="1600" dirty="0" err="1" smtClean="0"/>
              <a:t>Realidade</a:t>
            </a:r>
            <a:r>
              <a:rPr lang="en-US" sz="1600" dirty="0" smtClean="0"/>
              <a:t> </a:t>
            </a:r>
            <a:r>
              <a:rPr lang="en-US" sz="1600" dirty="0" err="1" smtClean="0"/>
              <a:t>Aumentada</a:t>
            </a:r>
            <a:r>
              <a:rPr lang="en-US" sz="1600" dirty="0" smtClean="0"/>
              <a:t>, </a:t>
            </a:r>
            <a:r>
              <a:rPr lang="pt-PT" sz="1600" dirty="0" smtClean="0"/>
              <a:t>que é um front-end para o ARToolKit. Foi desenvolvido para não-programadores, para criar pequenas e simples aplicações de Realidade Aumentada, liberado sob a licença GNU / GPL</a:t>
            </a:r>
            <a:endParaRPr lang="en-US" sz="1600" dirty="0" smtClean="0"/>
          </a:p>
          <a:p>
            <a:r>
              <a:rPr lang="en-US" sz="1600" b="1" dirty="0" smtClean="0">
                <a:hlinkClick r:id="rId20" tooltip="ATOMIC Web Authoring Tool"/>
              </a:rPr>
              <a:t>ATOMIC Web Authoring Tool</a:t>
            </a:r>
            <a:r>
              <a:rPr lang="en-US" sz="1600" dirty="0" smtClean="0"/>
              <a:t> é </a:t>
            </a:r>
            <a:r>
              <a:rPr lang="en-US" sz="1600" dirty="0" err="1" smtClean="0"/>
              <a:t>derivado</a:t>
            </a:r>
            <a:r>
              <a:rPr lang="en-US" sz="1600" dirty="0" smtClean="0"/>
              <a:t> do </a:t>
            </a:r>
            <a:r>
              <a:rPr lang="en-US" sz="1600" dirty="0" smtClean="0">
                <a:hlinkClick r:id="rId21" tooltip="ATOMIC Authoring Tool"/>
              </a:rPr>
              <a:t>ATOMIC Authoring Tool</a:t>
            </a:r>
            <a:r>
              <a:rPr lang="en-US" sz="1600" dirty="0" smtClean="0"/>
              <a:t>,</a:t>
            </a:r>
            <a:r>
              <a:rPr lang="pt-PT" sz="1600" dirty="0" smtClean="0"/>
              <a:t> permite a criação de aplicações de Realidade Aumentada e sua exportação a qualquer </a:t>
            </a:r>
            <a:r>
              <a:rPr lang="pt-PT" sz="1600" i="1" dirty="0" smtClean="0"/>
              <a:t>website</a:t>
            </a:r>
            <a:r>
              <a:rPr lang="pt-PT" sz="1600" dirty="0" smtClean="0"/>
              <a:t>. Desenvolvido como um front-end (Interface Gráfica), para a biblioteca </a:t>
            </a:r>
            <a:r>
              <a:rPr lang="en-US" sz="1600" dirty="0" err="1" smtClean="0">
                <a:hlinkClick r:id="rId22" tooltip="Flartoolkit (page does not exist)"/>
              </a:rPr>
              <a:t>Flartoolkit</a:t>
            </a:r>
            <a:endParaRPr lang="pt-BR" sz="1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Aplicações</a:t>
            </a:r>
          </a:p>
        </p:txBody>
      </p:sp>
      <p:sp>
        <p:nvSpPr>
          <p:cNvPr id="26626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Publicidade</a:t>
            </a:r>
          </a:p>
          <a:p>
            <a:pPr lvl="1"/>
            <a:r>
              <a:rPr lang="pt-BR" dirty="0" smtClean="0"/>
              <a:t>Marcadores são objetos intrusivos no mundo real, mas podem ser facilmente impressos na embalagem de um produto. Além do mais, existe um “ar de novidade” que chama a atenção do público de uma forma geral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Publicidade</a:t>
            </a:r>
          </a:p>
        </p:txBody>
      </p:sp>
      <p:sp>
        <p:nvSpPr>
          <p:cNvPr id="26626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r>
              <a:rPr lang="pt-BR" dirty="0" err="1" smtClean="0"/>
              <a:t>Sprite</a:t>
            </a:r>
            <a:r>
              <a:rPr lang="pt-BR" dirty="0" smtClean="0"/>
              <a:t> 2.zero</a:t>
            </a:r>
          </a:p>
          <a:p>
            <a:pPr lvl="1"/>
            <a:r>
              <a:rPr lang="pt-BR" dirty="0" smtClean="0"/>
              <a:t>Latas de 350 ml e garrafas PET de 600 ml eram produzidas com um marcador impresso</a:t>
            </a:r>
          </a:p>
          <a:p>
            <a:pPr lvl="1"/>
            <a:r>
              <a:rPr lang="pt-BR" dirty="0" smtClean="0"/>
              <a:t>O jogador usava a lata (ou garrafa) para jogar em uma aplicação web embutida na página do produto</a:t>
            </a:r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48241"/>
            <a:ext cx="2448272" cy="4517063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6" name="Rectangle 5"/>
          <p:cNvSpPr/>
          <p:nvPr/>
        </p:nvSpPr>
        <p:spPr>
          <a:xfrm>
            <a:off x="1043608" y="6341258"/>
            <a:ext cx="7182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hlinkClick r:id="rId4"/>
              </a:rPr>
              <a:t>http://www.youtube.com/watch?v=uDEcJANn90k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204864"/>
            <a:ext cx="5184576" cy="3703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653136"/>
            <a:ext cx="2088232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ítulo 7"/>
          <p:cNvSpPr>
            <a:spLocks/>
          </p:cNvSpPr>
          <p:nvPr/>
        </p:nvSpPr>
        <p:spPr bwMode="auto">
          <a:xfrm>
            <a:off x="155576" y="0"/>
            <a:ext cx="8980242" cy="1325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Calibri" pitchFamily="34" charset="0"/>
              </a:rPr>
              <a:t>Conceito de RA</a:t>
            </a:r>
          </a:p>
        </p:txBody>
      </p:sp>
      <p:sp>
        <p:nvSpPr>
          <p:cNvPr id="28678" name="Espaço Reservado para Conteúdo 8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pt-BR" sz="3200" dirty="0">
                <a:latin typeface="Calibri" pitchFamily="34" charset="0"/>
              </a:rPr>
              <a:t>O que é realidade aumentada?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pt-BR" sz="2800" dirty="0">
                <a:latin typeface="Calibri" pitchFamily="34" charset="0"/>
              </a:rPr>
              <a:t>Segundo Ronald </a:t>
            </a:r>
            <a:r>
              <a:rPr lang="pt-BR" sz="2800" dirty="0" err="1">
                <a:latin typeface="Calibri" pitchFamily="34" charset="0"/>
              </a:rPr>
              <a:t>Azuma</a:t>
            </a:r>
            <a:r>
              <a:rPr lang="pt-BR" sz="2800" dirty="0">
                <a:latin typeface="Calibri" pitchFamily="34" charset="0"/>
              </a:rPr>
              <a:t>, Realidade Aumentada é um ambiente que combina elementos </a:t>
            </a:r>
            <a:r>
              <a:rPr lang="pt-BR" sz="2800" dirty="0" smtClean="0">
                <a:latin typeface="Calibri" pitchFamily="34" charset="0"/>
              </a:rPr>
              <a:t>virtuais </a:t>
            </a:r>
            <a:r>
              <a:rPr lang="pt-BR" sz="2800" dirty="0">
                <a:latin typeface="Calibri" pitchFamily="34" charset="0"/>
              </a:rPr>
              <a:t>em um mundo real, criando um ambiente </a:t>
            </a:r>
            <a:r>
              <a:rPr lang="pt-BR" sz="2800" b="1" dirty="0" smtClean="0">
                <a:latin typeface="Calibri" pitchFamily="34" charset="0"/>
              </a:rPr>
              <a:t>misto</a:t>
            </a:r>
            <a:r>
              <a:rPr lang="pt-BR" sz="2800" dirty="0" smtClean="0">
                <a:latin typeface="Calibri" pitchFamily="34" charset="0"/>
              </a:rPr>
              <a:t>, </a:t>
            </a:r>
            <a:r>
              <a:rPr lang="pt-BR" sz="2800" b="1" dirty="0">
                <a:latin typeface="Calibri" pitchFamily="34" charset="0"/>
              </a:rPr>
              <a:t>interativo</a:t>
            </a:r>
            <a:r>
              <a:rPr lang="pt-BR" sz="2800" dirty="0">
                <a:latin typeface="Calibri" pitchFamily="34" charset="0"/>
              </a:rPr>
              <a:t> e em </a:t>
            </a:r>
            <a:r>
              <a:rPr lang="pt-BR" sz="2800" b="1" dirty="0">
                <a:latin typeface="Calibri" pitchFamily="34" charset="0"/>
              </a:rPr>
              <a:t>tempo real</a:t>
            </a:r>
            <a:r>
              <a:rPr lang="pt-BR" sz="2800" dirty="0">
                <a:latin typeface="Calibri" pitchFamily="34" charset="0"/>
              </a:rPr>
              <a:t>.</a:t>
            </a:r>
            <a:r>
              <a:rPr lang="pt-BR" sz="3200" dirty="0"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pt-BR" sz="3200" dirty="0">
                <a:latin typeface="Calibri" pitchFamily="34" charset="0"/>
              </a:rPr>
              <a:t> </a:t>
            </a:r>
          </a:p>
        </p:txBody>
      </p:sp>
      <p:pic>
        <p:nvPicPr>
          <p:cNvPr id="80898" name="Picture 2" descr="http://newteevee.files.wordpress.com/2009/06/augmented-reality-with-nood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613808"/>
            <a:ext cx="3024336" cy="3034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0900" name="AutoShape 4" descr="http://www.dailygalaxy.com/.a/6a00d8341bf7f753ef01157203c76e970b-800w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902" name="Picture 6" descr="http://www.dailygalaxy.com/.a/6a00d8341bf7f753ef01157203c76e970b-8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66454"/>
            <a:ext cx="3305670" cy="2578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Publicidade</a:t>
            </a:r>
          </a:p>
        </p:txBody>
      </p:sp>
      <p:sp>
        <p:nvSpPr>
          <p:cNvPr id="26626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000" dirty="0" smtClean="0"/>
              <a:t>Ele tem "só" 900 </a:t>
            </a:r>
            <a:r>
              <a:rPr lang="pt-BR" sz="4000" dirty="0" err="1" smtClean="0"/>
              <a:t>m²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2100" dirty="0" smtClean="0">
                <a:hlinkClick r:id="rId3"/>
              </a:rPr>
              <a:t>http://www.piniweb.com.br/construcao/mercado-imobiliario/projeto-da-rossi-entra-no-livro-dos-recordes-por-maior-179841-1.asp</a:t>
            </a:r>
            <a:endParaRPr lang="pt-BR" sz="2100" dirty="0" smtClean="0"/>
          </a:p>
          <a:p>
            <a:pPr algn="r" fontAlgn="auto">
              <a:spcAft>
                <a:spcPts val="0"/>
              </a:spcAft>
              <a:buNone/>
              <a:defRPr/>
            </a:pPr>
            <a:endParaRPr lang="pt-BR" sz="700" dirty="0" smtClean="0"/>
          </a:p>
          <a:p>
            <a:pPr algn="r" fontAlgn="auto">
              <a:spcAft>
                <a:spcPts val="0"/>
              </a:spcAft>
              <a:buNone/>
              <a:defRPr/>
            </a:pPr>
            <a:r>
              <a:rPr lang="pt-BR" sz="2400" dirty="0" smtClean="0"/>
              <a:t>“</a:t>
            </a:r>
            <a:r>
              <a:rPr lang="pt-BR" sz="2400" i="1" dirty="0" smtClean="0"/>
              <a:t>Projeto da Rossi entra no livro dos recordes por maior realidade aumentada do mundo</a:t>
            </a:r>
            <a:r>
              <a:rPr lang="pt-BR" sz="2400" dirty="0" smtClean="0"/>
              <a:t>”</a:t>
            </a:r>
            <a:endParaRPr lang="pt-BR" sz="2100" dirty="0" smtClean="0"/>
          </a:p>
          <a:p>
            <a:pPr algn="r">
              <a:buFont typeface="Arial" charset="0"/>
              <a:buNone/>
            </a:pPr>
            <a:r>
              <a:rPr lang="pt-BR" dirty="0" smtClean="0"/>
              <a:t>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4152" y="4005064"/>
            <a:ext cx="2952328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632" y="4005064"/>
            <a:ext cx="4536504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Aplicações</a:t>
            </a:r>
          </a:p>
        </p:txBody>
      </p:sp>
      <p:sp>
        <p:nvSpPr>
          <p:cNvPr id="26626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Uso como ferramenta de interação</a:t>
            </a:r>
          </a:p>
          <a:p>
            <a:pPr lvl="1"/>
            <a:r>
              <a:rPr lang="pt-BR" dirty="0" smtClean="0"/>
              <a:t>O rastreamento de marcadores pode ser interpretado e utilizado como entrada para determinada aplicação. Os marcadores podem estar anexados ao corpo do usuário, desta forma rastreando os movimentos naturais do mesmo; ou simplesmente podem estar no ambiente e então a interação do usuário com os marcadores definirá os comandos da aplicação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3" cstate="print"/>
          <a:srcRect l="36974" t="4573"/>
          <a:stretch>
            <a:fillRect/>
          </a:stretch>
        </p:blipFill>
        <p:spPr bwMode="auto">
          <a:xfrm>
            <a:off x="461030" y="1542840"/>
            <a:ext cx="454149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xfrm>
            <a:off x="211538" y="14469"/>
            <a:ext cx="8915400" cy="8382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Two-Handed Direct Interaction with </a:t>
            </a:r>
            <a:r>
              <a:rPr lang="en-US" sz="3200" b="1" dirty="0" err="1" smtClean="0"/>
              <a:t>ARToolKit</a:t>
            </a:r>
            <a:endParaRPr lang="pt-BR" sz="3200" b="1" dirty="0" smtClean="0"/>
          </a:p>
        </p:txBody>
      </p:sp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4" cstate="print"/>
          <a:srcRect t="6636" r="11602" b="5501"/>
          <a:stretch>
            <a:fillRect/>
          </a:stretch>
        </p:blipFill>
        <p:spPr bwMode="auto">
          <a:xfrm>
            <a:off x="5099306" y="4037819"/>
            <a:ext cx="3575962" cy="266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0361" y="1534599"/>
            <a:ext cx="3576095" cy="2377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err="1" smtClean="0"/>
              <a:t>ARTag</a:t>
            </a:r>
            <a:endParaRPr lang="pt-BR" b="1" dirty="0" smtClean="0"/>
          </a:p>
        </p:txBody>
      </p:sp>
      <p:pic>
        <p:nvPicPr>
          <p:cNvPr id="65538" name="Picture 2" descr="http://www.artag.net/magic_mirror_system_mosa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4449488" cy="4239164"/>
          </a:xfrm>
          <a:prstGeom prst="rect">
            <a:avLst/>
          </a:prstGeom>
          <a:noFill/>
        </p:spPr>
      </p:pic>
      <p:pic>
        <p:nvPicPr>
          <p:cNvPr id="7" name="Picture 2" descr="http://www.artag.net/magic_mirror_system_mosaic.jpg"/>
          <p:cNvPicPr>
            <a:picLocks noChangeAspect="1" noChangeArrowheads="1"/>
          </p:cNvPicPr>
          <p:nvPr/>
        </p:nvPicPr>
        <p:blipFill>
          <a:blip r:embed="rId4" cstate="print"/>
          <a:srcRect l="3365" r="2417"/>
          <a:stretch>
            <a:fillRect/>
          </a:stretch>
        </p:blipFill>
        <p:spPr bwMode="auto">
          <a:xfrm>
            <a:off x="5796136" y="1556792"/>
            <a:ext cx="2016224" cy="4239164"/>
          </a:xfrm>
          <a:prstGeom prst="rect">
            <a:avLst/>
          </a:prstGeom>
          <a:noFill/>
        </p:spPr>
      </p:pic>
      <p:pic>
        <p:nvPicPr>
          <p:cNvPr id="65540" name="Picture 4" descr="http://www.artag.net/wearable_arrays.jpg"/>
          <p:cNvPicPr>
            <a:picLocks noChangeAspect="1" noChangeArrowheads="1"/>
          </p:cNvPicPr>
          <p:nvPr/>
        </p:nvPicPr>
        <p:blipFill>
          <a:blip r:embed="rId5" cstate="print"/>
          <a:srcRect r="1072"/>
          <a:stretch>
            <a:fillRect/>
          </a:stretch>
        </p:blipFill>
        <p:spPr bwMode="auto">
          <a:xfrm>
            <a:off x="467544" y="3861048"/>
            <a:ext cx="4824536" cy="2457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Usando marcadores </a:t>
            </a:r>
            <a:r>
              <a:rPr lang="pt-BR" sz="3200" b="1" dirty="0" err="1" smtClean="0"/>
              <a:t>ARToolKit</a:t>
            </a:r>
            <a:r>
              <a:rPr lang="pt-BR" sz="3200" b="1" dirty="0" smtClean="0"/>
              <a:t> para construir protótipos </a:t>
            </a:r>
            <a:r>
              <a:rPr lang="pt-BR" sz="3200" b="1" dirty="0" err="1" smtClean="0"/>
              <a:t>tangiveis</a:t>
            </a:r>
            <a:endParaRPr lang="pt-BR" sz="3200" b="1" dirty="0" smtClean="0"/>
          </a:p>
        </p:txBody>
      </p:sp>
      <p:sp>
        <p:nvSpPr>
          <p:cNvPr id="26626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>
              <a:buFont typeface="Arial" charset="0"/>
              <a:buNone/>
            </a:pPr>
            <a:r>
              <a:rPr lang="pt-BR" dirty="0" smtClean="0"/>
              <a:t> 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5" y="1528326"/>
            <a:ext cx="2009175" cy="275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0873" y="1528327"/>
            <a:ext cx="3567311" cy="273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6454" y="4437072"/>
            <a:ext cx="2984446" cy="223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/>
          <a:srcRect l="3739" r="2775"/>
          <a:stretch>
            <a:fillRect/>
          </a:stretch>
        </p:blipFill>
        <p:spPr bwMode="auto">
          <a:xfrm>
            <a:off x="5188279" y="4437112"/>
            <a:ext cx="338770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15180" y="2156663"/>
            <a:ext cx="2405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Mimic Music Maker </a:t>
            </a:r>
            <a:r>
              <a:rPr lang="en-US" dirty="0" err="1" smtClean="0"/>
              <a:t>controle</a:t>
            </a:r>
            <a:r>
              <a:rPr lang="en-US" dirty="0" smtClean="0"/>
              <a:t> do “mood” </a:t>
            </a:r>
            <a:r>
              <a:rPr lang="en-US" dirty="0" err="1" smtClean="0"/>
              <a:t>através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expressão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máscara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892967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Composing Cubes</a:t>
            </a:r>
            <a:endParaRPr lang="en-US" dirty="0" smtClean="0"/>
          </a:p>
          <a:p>
            <a:pPr algn="r"/>
            <a:r>
              <a:rPr lang="en-US" dirty="0" smtClean="0"/>
              <a:t>“</a:t>
            </a:r>
            <a:r>
              <a:rPr lang="en-US" dirty="0" err="1" smtClean="0"/>
              <a:t>equalizador</a:t>
            </a:r>
            <a:r>
              <a:rPr lang="en-US" dirty="0" smtClean="0"/>
              <a:t>” </a:t>
            </a:r>
            <a:r>
              <a:rPr lang="en-US" dirty="0" err="1" smtClean="0"/>
              <a:t>tangível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Aplicações</a:t>
            </a:r>
          </a:p>
        </p:txBody>
      </p:sp>
      <p:sp>
        <p:nvSpPr>
          <p:cNvPr id="26626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Apoio a tarefas de montagem e manutenção</a:t>
            </a:r>
          </a:p>
          <a:p>
            <a:pPr lvl="1"/>
            <a:r>
              <a:rPr lang="pt-BR" dirty="0" smtClean="0"/>
              <a:t>inserindo informações adicionais no campo de visão, como tabelas, legendas informativas ou instruções durante um procedimento; visualizando objetos “escondidos”, como um Raio-X virtual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Realidade Aumentada para manutenção de equipamentos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2895600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763688" y="1916832"/>
            <a:ext cx="3009900" cy="2261564"/>
            <a:chOff x="899592" y="2492896"/>
            <a:chExt cx="3009900" cy="2261564"/>
          </a:xfrm>
        </p:grpSpPr>
        <p:pic>
          <p:nvPicPr>
            <p:cNvPr id="9933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2492896"/>
              <a:ext cx="3009900" cy="1133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933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9592" y="3620985"/>
              <a:ext cx="3009900" cy="1133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293096"/>
            <a:ext cx="5112568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Aplicações</a:t>
            </a:r>
          </a:p>
        </p:txBody>
      </p:sp>
      <p:sp>
        <p:nvSpPr>
          <p:cNvPr id="26626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Visitação aprimorada</a:t>
            </a:r>
          </a:p>
          <a:p>
            <a:pPr lvl="1"/>
            <a:r>
              <a:rPr lang="pt-BR" dirty="0" smtClean="0"/>
              <a:t>legendas ou textos históricos referentes a objetos ou locais vistos, ruínas ou paisagens reconstruídas (dados que, se combinados a uma conexão à internet sem fio, proporcionam uma vasta quantidade de informações)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Augmented Reality for Museum </a:t>
            </a:r>
            <a:r>
              <a:rPr lang="en-US" sz="3200" b="1" dirty="0" err="1" smtClean="0"/>
              <a:t>Artefact</a:t>
            </a:r>
            <a:r>
              <a:rPr lang="en-US" sz="3200" b="1" dirty="0" smtClean="0"/>
              <a:t> Visualization</a:t>
            </a:r>
            <a:endParaRPr lang="pt-BR" sz="3200" b="1" dirty="0" smtClean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644" y="1627839"/>
            <a:ext cx="6408712" cy="4925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Aplicações</a:t>
            </a:r>
          </a:p>
        </p:txBody>
      </p:sp>
      <p:sp>
        <p:nvSpPr>
          <p:cNvPr id="26626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err="1" smtClean="0"/>
              <a:t>Photorealistic</a:t>
            </a:r>
            <a:r>
              <a:rPr lang="pt-BR" sz="2800" dirty="0" smtClean="0"/>
              <a:t> </a:t>
            </a:r>
            <a:r>
              <a:rPr lang="pt-BR" sz="2800" dirty="0" err="1" smtClean="0"/>
              <a:t>Rendering</a:t>
            </a:r>
            <a:r>
              <a:rPr lang="pt-BR" sz="2800" dirty="0" smtClean="0"/>
              <a:t> for </a:t>
            </a:r>
            <a:r>
              <a:rPr lang="pt-BR" sz="2800" dirty="0" err="1" smtClean="0"/>
              <a:t>Augmented</a:t>
            </a:r>
            <a:r>
              <a:rPr lang="pt-BR" sz="2800" dirty="0" smtClean="0"/>
              <a:t> Reality </a:t>
            </a:r>
          </a:p>
          <a:p>
            <a:pPr algn="r">
              <a:buNone/>
            </a:pPr>
            <a:r>
              <a:rPr lang="pt-BR" sz="2400" dirty="0" err="1" smtClean="0"/>
              <a:t>by</a:t>
            </a:r>
            <a:r>
              <a:rPr lang="pt-BR" sz="2400" dirty="0" smtClean="0"/>
              <a:t> Saulo Pessoa &amp; Guilherme Moura</a:t>
            </a:r>
            <a:endParaRPr lang="pt-B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r="26830" b="17713"/>
          <a:stretch>
            <a:fillRect/>
          </a:stretch>
        </p:blipFill>
        <p:spPr bwMode="auto">
          <a:xfrm>
            <a:off x="467544" y="2852936"/>
            <a:ext cx="4320480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l="28970" t="14563" r="33157" b="20715"/>
          <a:stretch>
            <a:fillRect/>
          </a:stretch>
        </p:blipFill>
        <p:spPr bwMode="auto">
          <a:xfrm>
            <a:off x="5004048" y="2852936"/>
            <a:ext cx="3672408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ítulo 7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Calibri" pitchFamily="34" charset="0"/>
              </a:rPr>
              <a:t>Conceito de RA</a:t>
            </a:r>
          </a:p>
        </p:txBody>
      </p:sp>
      <p:sp>
        <p:nvSpPr>
          <p:cNvPr id="28678" name="Espaço Reservado para Conteúdo 8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pt-BR" sz="3200" dirty="0">
                <a:latin typeface="Calibri" pitchFamily="34" charset="0"/>
              </a:rPr>
              <a:t>O que </a:t>
            </a:r>
            <a:r>
              <a:rPr lang="pt-BR" sz="3200" dirty="0" smtClean="0">
                <a:latin typeface="Calibri" pitchFamily="34" charset="0"/>
              </a:rPr>
              <a:t>não é </a:t>
            </a:r>
            <a:r>
              <a:rPr lang="pt-BR" sz="3200" dirty="0">
                <a:latin typeface="Calibri" pitchFamily="34" charset="0"/>
              </a:rPr>
              <a:t>realidade aumentada</a:t>
            </a:r>
            <a:r>
              <a:rPr lang="pt-BR" sz="3200" dirty="0" smtClean="0">
                <a:latin typeface="Calibri" pitchFamily="34" charset="0"/>
              </a:rPr>
              <a:t>?</a:t>
            </a:r>
            <a:endParaRPr lang="pt-BR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pt-BR" sz="3200" dirty="0">
                <a:latin typeface="Calibri" pitchFamily="34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89343"/>
            <a:ext cx="3222222" cy="4292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3" descr="C:\Documents and Settings\Administrador\Desktop\aug_realit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89343"/>
            <a:ext cx="3571900" cy="42934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Aplicações</a:t>
            </a:r>
          </a:p>
        </p:txBody>
      </p:sp>
      <p:sp>
        <p:nvSpPr>
          <p:cNvPr id="26626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Entretenimento e educação</a:t>
            </a:r>
          </a:p>
          <a:p>
            <a:pPr lvl="1"/>
            <a:r>
              <a:rPr lang="pt-BR" dirty="0" smtClean="0"/>
              <a:t>objetos virtuais em museus e exibições; atrações temáticas em parques, como por exemplo, o </a:t>
            </a:r>
            <a:r>
              <a:rPr lang="pt-BR" dirty="0" err="1" smtClean="0"/>
              <a:t>Cadbury</a:t>
            </a:r>
            <a:r>
              <a:rPr lang="pt-BR" dirty="0" smtClean="0"/>
              <a:t> World; jogos, tais como </a:t>
            </a:r>
            <a:r>
              <a:rPr lang="pt-BR" dirty="0" err="1" smtClean="0"/>
              <a:t>ARQuake</a:t>
            </a:r>
            <a:r>
              <a:rPr lang="pt-BR" dirty="0" smtClean="0"/>
              <a:t> e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Eye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Judgment</a:t>
            </a:r>
            <a:endParaRPr lang="pt-BR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Mixed Reality @ Education</a:t>
            </a:r>
            <a:endParaRPr lang="pt-BR" b="1" dirty="0" smtClean="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 r="25593" b="3125"/>
          <a:stretch>
            <a:fillRect/>
          </a:stretch>
        </p:blipFill>
        <p:spPr bwMode="auto">
          <a:xfrm>
            <a:off x="467544" y="1628801"/>
            <a:ext cx="3528392" cy="4464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 cstate="print"/>
          <a:srcRect r="6757"/>
          <a:stretch>
            <a:fillRect/>
          </a:stretch>
        </p:blipFill>
        <p:spPr bwMode="auto">
          <a:xfrm>
            <a:off x="4139952" y="2132856"/>
            <a:ext cx="4464496" cy="359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81022" y="6165304"/>
            <a:ext cx="8388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5"/>
              </a:rPr>
              <a:t>http://mi-lab.org/wp-content/blogs.dir/1/files/publications/Haller%20-%20MApEC%202004%20-%20Mixed%20Reality%20@%20Education.pdf</a:t>
            </a:r>
            <a:endParaRPr lang="en-US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Aplicações</a:t>
            </a:r>
          </a:p>
        </p:txBody>
      </p:sp>
      <p:sp>
        <p:nvSpPr>
          <p:cNvPr id="26626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700" dirty="0" smtClean="0"/>
              <a:t>Realidade Diminuída </a:t>
            </a:r>
            <a:r>
              <a:rPr lang="pt-BR" sz="3700" dirty="0" err="1" smtClean="0"/>
              <a:t>by</a:t>
            </a:r>
            <a:r>
              <a:rPr lang="pt-BR" sz="3700" dirty="0" smtClean="0"/>
              <a:t> </a:t>
            </a:r>
            <a:r>
              <a:rPr lang="pt-BR" sz="3700" dirty="0" err="1" smtClean="0"/>
              <a:t>Jeraman</a:t>
            </a:r>
            <a:r>
              <a:rPr lang="pt-BR" sz="3700" dirty="0" smtClean="0"/>
              <a:t> </a:t>
            </a:r>
            <a:r>
              <a:rPr lang="en-US" dirty="0" smtClean="0">
                <a:hlinkClick r:id="rId3"/>
              </a:rPr>
              <a:t>http://jeraman.info/projects/ra-diminuida/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007323" y="3068959"/>
            <a:ext cx="7129354" cy="3240361"/>
            <a:chOff x="971038" y="3068959"/>
            <a:chExt cx="7129354" cy="3240361"/>
          </a:xfrm>
        </p:grpSpPr>
        <p:pic>
          <p:nvPicPr>
            <p:cNvPr id="12290" name="Picture 2" descr="http://jeraman.files.wordpress.com/2009/11/imagem1.png?w=344&amp;h=310"/>
            <p:cNvPicPr>
              <a:picLocks noChangeAspect="1" noChangeArrowheads="1"/>
            </p:cNvPicPr>
            <p:nvPr/>
          </p:nvPicPr>
          <p:blipFill>
            <a:blip r:embed="rId4" cstate="print"/>
            <a:srcRect l="16093" r="23082" b="41472"/>
            <a:stretch>
              <a:fillRect/>
            </a:stretch>
          </p:blipFill>
          <p:spPr bwMode="auto">
            <a:xfrm>
              <a:off x="971038" y="3068959"/>
              <a:ext cx="3736879" cy="32403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292" name="Picture 4" descr="http://jeraman.info/projects/ra-diminuida/Data/fiducia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0033" y="3068960"/>
              <a:ext cx="3240359" cy="32403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Entretenimento</a:t>
            </a:r>
          </a:p>
        </p:txBody>
      </p:sp>
      <p:sp>
        <p:nvSpPr>
          <p:cNvPr id="26626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levelHead</a:t>
            </a:r>
            <a:r>
              <a:rPr lang="en-US" dirty="0" smtClean="0"/>
              <a:t> v1.0 by Julian Oliver </a:t>
            </a:r>
            <a:r>
              <a:rPr lang="en-US" sz="2800" dirty="0" smtClean="0">
                <a:hlinkClick r:id="rId3"/>
              </a:rPr>
              <a:t>http://vimeo.com/1320756</a:t>
            </a:r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780928"/>
            <a:ext cx="5088178" cy="3800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Aplicações</a:t>
            </a:r>
          </a:p>
        </p:txBody>
      </p:sp>
      <p:sp>
        <p:nvSpPr>
          <p:cNvPr id="26626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Me too (doing some AR stuff)!</a:t>
            </a:r>
            <a:r>
              <a:rPr lang="en-US" sz="3600" b="1" dirty="0" smtClean="0"/>
              <a:t> </a:t>
            </a:r>
            <a:r>
              <a:rPr lang="en-US" sz="2800" dirty="0" smtClean="0"/>
              <a:t>by Anatoly </a:t>
            </a:r>
            <a:r>
              <a:rPr lang="en-US" sz="2800" dirty="0" err="1" smtClean="0"/>
              <a:t>Zenkov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3"/>
              </a:rPr>
              <a:t>http://vimeo.com/4330719</a:t>
            </a:r>
            <a:endParaRPr lang="en-US" sz="2400" dirty="0" smtClean="0"/>
          </a:p>
          <a:p>
            <a:endParaRPr lang="pt-BR" dirty="0" smtClean="0"/>
          </a:p>
          <a:p>
            <a:pPr>
              <a:buFont typeface="Arial" charset="0"/>
              <a:buNone/>
            </a:pPr>
            <a:r>
              <a:rPr lang="pt-BR" dirty="0" smtClean="0"/>
              <a:t> 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4078" y="2852936"/>
            <a:ext cx="4955845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Conclusões</a:t>
            </a:r>
          </a:p>
        </p:txBody>
      </p:sp>
      <p:sp>
        <p:nvSpPr>
          <p:cNvPr id="26626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ARToolKit</a:t>
            </a:r>
            <a:r>
              <a:rPr lang="pt-BR" dirty="0" smtClean="0"/>
              <a:t> é o pai das bibliotecas de RA</a:t>
            </a:r>
          </a:p>
          <a:p>
            <a:r>
              <a:rPr lang="pt-BR" dirty="0" smtClean="0"/>
              <a:t>Já existem melhores opções</a:t>
            </a:r>
          </a:p>
          <a:p>
            <a:pPr lvl="1"/>
            <a:r>
              <a:rPr lang="pt-BR" dirty="0" smtClean="0"/>
              <a:t>Porém pode-se considerá-lo como o meio mais rápido para testar uma aplicação de RA</a:t>
            </a:r>
          </a:p>
          <a:p>
            <a:pPr lvl="1"/>
            <a:r>
              <a:rPr lang="pt-BR" dirty="0" err="1" smtClean="0"/>
              <a:t>ARToolKitPlus</a:t>
            </a:r>
            <a:r>
              <a:rPr lang="pt-BR" dirty="0" smtClean="0"/>
              <a:t> é uma opção mais robusta e eficiente, voltada para programadores mais experientes</a:t>
            </a:r>
          </a:p>
          <a:p>
            <a:r>
              <a:rPr lang="pt-BR" dirty="0" smtClean="0"/>
              <a:t>Potencial inexplorado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71800" y="1628800"/>
            <a:ext cx="3600400" cy="3600400"/>
            <a:chOff x="2483768" y="2276872"/>
            <a:chExt cx="3600400" cy="3600400"/>
          </a:xfrm>
        </p:grpSpPr>
        <p:sp>
          <p:nvSpPr>
            <p:cNvPr id="4" name="Rectangle 3"/>
            <p:cNvSpPr/>
            <p:nvPr/>
          </p:nvSpPr>
          <p:spPr>
            <a:xfrm>
              <a:off x="2483768" y="2276872"/>
              <a:ext cx="3600400" cy="3600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59832" y="2852936"/>
              <a:ext cx="2419244" cy="24482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00" b="1" dirty="0" smtClean="0">
                  <a:solidFill>
                    <a:schemeClr val="tx1"/>
                  </a:solidFill>
                </a:rPr>
                <a:t>?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err="1" smtClean="0"/>
              <a:t>ARToolKit</a:t>
            </a:r>
            <a:endParaRPr lang="pt-BR" b="1" dirty="0" smtClean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err="1" smtClean="0"/>
              <a:t>ARToolKit</a:t>
            </a:r>
            <a:r>
              <a:rPr lang="pt-BR" dirty="0" smtClean="0"/>
              <a:t> é uma biblioteca </a:t>
            </a:r>
            <a:r>
              <a:rPr lang="pt-BR" b="1" dirty="0" smtClean="0"/>
              <a:t>open source </a:t>
            </a:r>
            <a:r>
              <a:rPr lang="pt-BR" dirty="0" smtClean="0"/>
              <a:t>com finalidade de dar suporte a aplicações de RA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Desenvolvidas em </a:t>
            </a:r>
            <a:r>
              <a:rPr lang="pt-BR" b="1" dirty="0" smtClean="0"/>
              <a:t>C / C++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Suporte em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BR" dirty="0" smtClean="0"/>
              <a:t>Detecção de marcadores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BR" dirty="0" smtClean="0"/>
              <a:t>Calculo das posições e orientações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BR" dirty="0" err="1" smtClean="0"/>
              <a:t>Renderização</a:t>
            </a:r>
            <a:r>
              <a:rPr lang="pt-BR" dirty="0" smtClean="0"/>
              <a:t> do Objetos Virtuais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err="1" smtClean="0"/>
              <a:t>ARToolKit</a:t>
            </a:r>
            <a:endParaRPr lang="pt-BR" b="1" dirty="0" smtClean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Baixo tempo de execução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Gratuita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Disponibiliza  o </a:t>
            </a:r>
            <a:r>
              <a:rPr lang="pt-BR" b="1" dirty="0" smtClean="0"/>
              <a:t>código-fonte</a:t>
            </a:r>
            <a:r>
              <a:rPr lang="pt-BR" dirty="0" smtClean="0"/>
              <a:t> </a:t>
            </a:r>
          </a:p>
          <a:p>
            <a:r>
              <a:rPr lang="en-US" dirty="0" err="1" smtClean="0"/>
              <a:t>Disponível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b="1" dirty="0" smtClean="0"/>
              <a:t>Windows</a:t>
            </a:r>
            <a:r>
              <a:rPr lang="en-US" dirty="0" smtClean="0"/>
              <a:t>, </a:t>
            </a:r>
            <a:r>
              <a:rPr lang="en-US" b="1" dirty="0" smtClean="0"/>
              <a:t>Linux</a:t>
            </a:r>
            <a:r>
              <a:rPr lang="en-US" dirty="0" smtClean="0"/>
              <a:t> e </a:t>
            </a:r>
            <a:r>
              <a:rPr lang="en-US" b="1" dirty="0" err="1" smtClean="0"/>
              <a:t>MacOS</a:t>
            </a:r>
            <a:endParaRPr lang="pt-BR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Adapta-se a diversas aplicações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Bem documentada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Bastante difundida 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Histórico</a:t>
            </a:r>
          </a:p>
        </p:txBody>
      </p:sp>
      <p:sp>
        <p:nvSpPr>
          <p:cNvPr id="18434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Criada por </a:t>
            </a:r>
            <a:r>
              <a:rPr lang="pt-BR" b="1" dirty="0" err="1" smtClean="0"/>
              <a:t>Hirokazu</a:t>
            </a:r>
            <a:r>
              <a:rPr lang="pt-BR" b="1" dirty="0" smtClean="0"/>
              <a:t> Kato </a:t>
            </a:r>
            <a:r>
              <a:rPr lang="pt-BR" dirty="0" smtClean="0"/>
              <a:t>em 1999</a:t>
            </a:r>
          </a:p>
          <a:p>
            <a:r>
              <a:rPr lang="pt-BR" dirty="0" smtClean="0"/>
              <a:t>Mantida pela Universidade de Washington e pela Univ. de </a:t>
            </a:r>
            <a:r>
              <a:rPr lang="pt-BR" dirty="0" err="1" smtClean="0"/>
              <a:t>Canterbury</a:t>
            </a:r>
            <a:r>
              <a:rPr lang="pt-BR" dirty="0" smtClean="0"/>
              <a:t>, NZ</a:t>
            </a:r>
          </a:p>
          <a:p>
            <a:r>
              <a:rPr lang="en-US" dirty="0" err="1" smtClean="0"/>
              <a:t>Mais</a:t>
            </a:r>
            <a:r>
              <a:rPr lang="en-US" dirty="0" smtClean="0"/>
              <a:t> de </a:t>
            </a:r>
            <a:r>
              <a:rPr lang="en-US" b="1" dirty="0" smtClean="0"/>
              <a:t>389.020 downloads 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err="1" smtClean="0"/>
              <a:t>desde</a:t>
            </a:r>
            <a:r>
              <a:rPr lang="en-US" dirty="0" smtClean="0"/>
              <a:t> 2004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Font typeface="Arial" charset="0"/>
              <a:buNone/>
            </a:pPr>
            <a:r>
              <a:rPr lang="pt-BR" dirty="0" smtClean="0"/>
              <a:t> </a:t>
            </a:r>
          </a:p>
        </p:txBody>
      </p:sp>
      <p:pic>
        <p:nvPicPr>
          <p:cNvPr id="4" name="Imagem 3" descr="ka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996952"/>
            <a:ext cx="2658073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251520" y="2133600"/>
            <a:ext cx="8892480" cy="1450975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pt-BR" dirty="0" err="1" smtClean="0">
                <a:solidFill>
                  <a:schemeClr val="tx1"/>
                </a:solidFill>
              </a:rPr>
              <a:t>ARToolKit</a:t>
            </a:r>
            <a:r>
              <a:rPr lang="pt-BR" dirty="0" smtClean="0">
                <a:solidFill>
                  <a:schemeClr val="tx1"/>
                </a:solidFill>
              </a:rPr>
              <a:t> - Estruturação</a:t>
            </a:r>
            <a:endParaRPr lang="pt-BR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7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pt-BR" b="1" dirty="0" smtClean="0"/>
              <a:t>Funcionamento</a:t>
            </a:r>
          </a:p>
        </p:txBody>
      </p:sp>
      <p:pic>
        <p:nvPicPr>
          <p:cNvPr id="20482" name="Picture 4" descr="diagr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204864"/>
            <a:ext cx="8031163" cy="3455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tângulo de cantos arredondados 3"/>
          <p:cNvSpPr/>
          <p:nvPr/>
        </p:nvSpPr>
        <p:spPr>
          <a:xfrm>
            <a:off x="1907704" y="2276872"/>
            <a:ext cx="1800200" cy="1440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0o Reuniao Acompanhamento 04-2010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aula_graphics_2011</Template>
  <TotalTime>1938</TotalTime>
  <Words>3727</Words>
  <Application>Microsoft Office PowerPoint</Application>
  <PresentationFormat>Apresentação na tela (4:3)</PresentationFormat>
  <Paragraphs>668</Paragraphs>
  <Slides>46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10o Reuniao Acompanhamento 04-2010</vt:lpstr>
      <vt:lpstr>Realidade Aumentada - ARToolKit</vt:lpstr>
      <vt:lpstr>Roteiro</vt:lpstr>
      <vt:lpstr>Slide 3</vt:lpstr>
      <vt:lpstr>Slide 4</vt:lpstr>
      <vt:lpstr>ARToolKit</vt:lpstr>
      <vt:lpstr>ARToolKit</vt:lpstr>
      <vt:lpstr>Histórico</vt:lpstr>
      <vt:lpstr>ARToolKit - Estruturação</vt:lpstr>
      <vt:lpstr>Funcionamento</vt:lpstr>
      <vt:lpstr>Funcionamento</vt:lpstr>
      <vt:lpstr>Funcionamento</vt:lpstr>
      <vt:lpstr>Funcionamento</vt:lpstr>
      <vt:lpstr>Funcionamento</vt:lpstr>
      <vt:lpstr>Funcionamento</vt:lpstr>
      <vt:lpstr>Funcionamento</vt:lpstr>
      <vt:lpstr>Funcionamento</vt:lpstr>
      <vt:lpstr>Funcionamento</vt:lpstr>
      <vt:lpstr>Funcionamento</vt:lpstr>
      <vt:lpstr>Resumo</vt:lpstr>
      <vt:lpstr>Calibração da Câmera</vt:lpstr>
      <vt:lpstr>Arquitetura</vt:lpstr>
      <vt:lpstr>Pipeline</vt:lpstr>
      <vt:lpstr>Desenvolvimento de Aplicações</vt:lpstr>
      <vt:lpstr>Limitações</vt:lpstr>
      <vt:lpstr>ARToolKitPlus</vt:lpstr>
      <vt:lpstr>ARToolKitPlus</vt:lpstr>
      <vt:lpstr>Softwares Relacionados</vt:lpstr>
      <vt:lpstr>Aplicações</vt:lpstr>
      <vt:lpstr>Publicidade</vt:lpstr>
      <vt:lpstr>Publicidade</vt:lpstr>
      <vt:lpstr>Aplicações</vt:lpstr>
      <vt:lpstr>Two-Handed Direct Interaction with ARToolKit</vt:lpstr>
      <vt:lpstr>ARTag</vt:lpstr>
      <vt:lpstr>Usando marcadores ARToolKit para construir protótipos tangiveis</vt:lpstr>
      <vt:lpstr>Aplicações</vt:lpstr>
      <vt:lpstr>Realidade Aumentada para manutenção de equipamentos</vt:lpstr>
      <vt:lpstr>Aplicações</vt:lpstr>
      <vt:lpstr>Augmented Reality for Museum Artefact Visualization</vt:lpstr>
      <vt:lpstr>Aplicações</vt:lpstr>
      <vt:lpstr>Aplicações</vt:lpstr>
      <vt:lpstr> Mixed Reality @ Education</vt:lpstr>
      <vt:lpstr>Aplicações</vt:lpstr>
      <vt:lpstr>Entretenimento</vt:lpstr>
      <vt:lpstr>Aplicações</vt:lpstr>
      <vt:lpstr>Conclusões</vt:lpstr>
      <vt:lpstr>Slide 46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phmf</dc:creator>
  <cp:lastModifiedBy>Judith</cp:lastModifiedBy>
  <cp:revision>218</cp:revision>
  <dcterms:created xsi:type="dcterms:W3CDTF">2010-09-03T11:18:44Z</dcterms:created>
  <dcterms:modified xsi:type="dcterms:W3CDTF">2011-11-08T19:44:07Z</dcterms:modified>
</cp:coreProperties>
</file>